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6" r:id="rId3"/>
    <p:sldId id="268" r:id="rId4"/>
    <p:sldId id="267" r:id="rId5"/>
    <p:sldId id="269" r:id="rId6"/>
    <p:sldId id="270" r:id="rId7"/>
    <p:sldId id="271" r:id="rId8"/>
    <p:sldId id="272" r:id="rId9"/>
    <p:sldId id="277" r:id="rId10"/>
    <p:sldId id="278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273" r:id="rId22"/>
    <p:sldId id="274" r:id="rId23"/>
    <p:sldId id="275" r:id="rId24"/>
    <p:sldId id="27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0-07-17T09:07:01.6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16644 11559,'50'25,"49"-25,-24 0,24 0,50 0,-1 0,1 0,0 0,-99 0,49 0,-25 0,-49 0,74 0,-49 0,-25 0,24 0,26 0,-26 0,51 0,-1 0,0 0,25 0,-50 0,26 0,-26 0,1 0,-1 0,-24 0,-1 0,50 0,-74 0,0 0,0 0,24 0,-24 0,25 0,49 0,-25 0,-24 0,0 0,-26 0,76 0,-26-25,25 0,-49-24,24 24,-24 25,0-25,-26 25,26 0,0-50,-26 26,1-1,0 25,0 0,24-25,-24 25,0-25,0 0,0 1,-25-1,24 25,1-25,-25-25,0 1,0 24,0-99,0 0,0 49,0 26,0-50,0 24,0 26,0-51,0 26,-49 24,-51-49,26 0,-50 24,74 26,-24 24,-50-25,0-24,-99 0,24 24,26 0,-26 26,26-26,-1 0,25 26,0-1,50 25,0 0,0 0,24 0,1 0,-1 0,51 0,-1 0,-25 0,1 0,24 0,-50 25,1-1,24-24,1 25,-26 0,26 0,-26-25,-49 74,75-49,24 0,-74 24,74-49,-74 75,49-50,-49 24,74-24,-50 49,26-49,-1 0,25 0,1 0,24 0,-25-1,25 1,0 0,-25-25,25 50,-25-1,25-24,-74 25,74-26,-25 26,25-25,0 0,-25 24,25-24,-25 25,1-1,24-24,0 25,-25-26,25 1,0 0,0 0,0 0,0-1,0 51,0-50,0 24,0 1,0-25,0-1,0 1,0 0,0 25,0-25,0-1,0 1,0 25,0-1,25 1,-25-25,24 0,-24 49,0-49,25-25,0 0,25 25,-50-1,49-24,-49 25,25-25,-25 50,25-50</inkml:trace>
  <inkml:trace contextRef="#ctx0" brushRef="#br0" timeOffset="2825.609">18976 5035,'0'-24,"-25"24,-49-25,-26 0,26 0,-25 0,-25 1,-25 24,0-25,25 0,-25 0,50 25,25 0,-26 0,-24 0,-24 0,24 0,-25 0,0 0,0 0,124 0,-49 0,24 0,1 25,24-25,0 25,-25 0,1-1,49 1,-25-25,0 25,-24 0,-26 49,75-49,-49 25,24-1,0 26,0-26,0 26,-24-1,24 0,0-24,0 49,-24 0,49 1,-25-51,0 26,0-1,25 1,0-26,0 1,0 24,0-24,0-25,0-1,0 26,0-25,0 0,0 24,0-24,0 25,0-26,25 26,25-25,-25 24,49 1,-24-25,-26 25,51-26,-1 1,1 25,24-25,25 24,0 26,-25-26,-24-24,-26-25,50 50,1-1,24 1,-25-25,25 24,-25 26,25-26,-25 1,-24-50,-1 25,1-25,-26 49,-24-49,25 0,-26 0,26 0,-25 0,24 0,26 0,-26 25,26-25,-1 0,1 0,-1 0,0 0,1 0,-25 0,-1 0,1 0,24 0,1-25,-1 25,0-25,26 1,-26-1,-24 25,24-25,0-25,-24 26,24 24,-24-25,0-25,24 25,25-24,-49 24,0 0,-26 0,26 25,-25-49,24 24,1 0,-25 0,24-49,26 24,-26 26,1-26,24 0,-49 1,25 24,-25 0,-1 0,1 0,0 1,25-26,-25 0,-1 50,1-74,0 49,-25-49,0 24,0 1,0-1,0-24,0 24,0 0,0 1,0-1,-25 25,0-24,1 24,24 0,-50 0,50 1,-25-26,-25 25,26-25,-51 1,26-26,-1 26,0-1,1-24,-1 24,1 25,-1-24,0-1,26 50,-76-74,76 49,-51 0,1-74,-25 74,74 25,0-49,-50 49,1-50,74 25,-25 25,0 0,-49 0,24-49,26 49,-51-25,26 0,24 25,-25-50,25 50,-24 0,24-25,0 25,-24 0,24 0,0 0,0 0,-24 0,24 0,0 0,0 0,-49 0,49 0,0 25,0-25,0 25,1-25,-1 0,25 25</inkml:trace>
  <inkml:trace contextRef="#ctx0" brushRef="#br0" timeOffset="5932.181">15727 10443</inkml:trace>
  <inkml:trace contextRef="#ctx0" brushRef="#br0" timeOffset="7280.6663">22027 11633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FE794-B94F-497B-B3E3-B7240E52C317}" type="datetimeFigureOut">
              <a:rPr lang="en-US" smtClean="0"/>
              <a:t>23-Nov-20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BA8-CC7F-4A0B-8C95-6CD419727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6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ED86DA42-D18B-47FC-A8D9-37E4DDE891A9}" type="datetime1">
              <a:rPr lang="en-US" smtClean="0"/>
              <a:t>23-Nov-20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364F9D-2452-48C9-9817-B9FA477682D3}" type="datetime1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D01B31-DC8C-4142-871D-56647BAD6182}" type="datetime1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BDD68F7-46DF-425E-96C4-7CA46F8DB3D9}" type="datetime1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CF5564-6150-49ED-9037-1873BC95A4EC}" type="datetime1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B34652-ACDD-4A05-8FBB-97CF67F42925}" type="datetime1">
              <a:rPr lang="en-US" smtClean="0"/>
              <a:t>23-Nov-20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F206D8-9C02-4F3E-BA89-0188CDA45F2A}" type="datetime1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9AF7E70-4649-4766-B0B1-467254FC84C9}" type="datetime1">
              <a:rPr lang="en-US" smtClean="0"/>
              <a:t>23-Nov-20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91D888-500F-4517-8AD5-87E9BB92E2BB}" type="datetime1">
              <a:rPr lang="en-US" smtClean="0"/>
              <a:t>23-Nov-20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6D45-C68C-4111-A104-2E8142D6D4F7}" type="datetime1">
              <a:rPr lang="en-US" smtClean="0"/>
              <a:t>23-Nov-20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DB8789-4AE4-4BC9-836E-D7959A9DC8F9}" type="datetime1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07D3B8-FAC0-4088-AF18-9721F62DFE4B}" type="datetime1">
              <a:rPr lang="en-US" smtClean="0"/>
              <a:t>23-Nov-20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299EF81D-506C-4AB5-99A5-29D3A18993C1}" type="datetime1">
              <a:rPr lang="en-US" smtClean="0"/>
              <a:t>23-Nov-20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2B24C700-2DA2-4F0A-98CD-EBB66A9B3099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Spring </a:t>
            </a:r>
            <a:r>
              <a:rPr lang="en-US" b="1" dirty="0" smtClean="0"/>
              <a:t>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1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19263"/>
            <a:ext cx="8229600" cy="4411662"/>
          </a:xfrm>
        </p:spPr>
        <p:txBody>
          <a:bodyPr/>
          <a:lstStyle/>
          <a:p>
            <a:r>
              <a:rPr lang="en-US" sz="2200" dirty="0"/>
              <a:t>The client sends an HTTP request to a specific URL</a:t>
            </a:r>
          </a:p>
          <a:p>
            <a:r>
              <a:rPr lang="en-US" sz="2200" dirty="0" err="1" smtClean="0"/>
              <a:t>DispatcherServlet</a:t>
            </a:r>
            <a:r>
              <a:rPr lang="en-US" sz="2200" dirty="0" smtClean="0"/>
              <a:t> </a:t>
            </a:r>
            <a:r>
              <a:rPr lang="en-US" sz="2200" dirty="0"/>
              <a:t>of Spring MVC receives the request</a:t>
            </a:r>
          </a:p>
          <a:p>
            <a:r>
              <a:rPr lang="en-US" sz="2200" dirty="0" smtClean="0"/>
              <a:t>It </a:t>
            </a:r>
            <a:r>
              <a:rPr lang="en-US" sz="2200" dirty="0"/>
              <a:t>passes the request to a specific controller depending on the URL requested using @Controller and @</a:t>
            </a:r>
            <a:r>
              <a:rPr lang="en-US" sz="2200" dirty="0" err="1"/>
              <a:t>RequestMapping</a:t>
            </a:r>
            <a:r>
              <a:rPr lang="en-US" sz="2200" dirty="0"/>
              <a:t> annotations.</a:t>
            </a:r>
          </a:p>
          <a:p>
            <a:r>
              <a:rPr lang="en-US" sz="2200" dirty="0" smtClean="0"/>
              <a:t>Spring </a:t>
            </a:r>
            <a:r>
              <a:rPr lang="en-US" sz="2200" dirty="0"/>
              <a:t>MVC Controller then returns a logical view name and model to </a:t>
            </a:r>
            <a:r>
              <a:rPr lang="en-US" sz="2200" dirty="0" err="1"/>
              <a:t>DispatcherServlet</a:t>
            </a:r>
            <a:r>
              <a:rPr lang="en-US" sz="2200" dirty="0"/>
              <a:t>.</a:t>
            </a:r>
          </a:p>
          <a:p>
            <a:r>
              <a:rPr lang="en-US" sz="2200" dirty="0" err="1" smtClean="0"/>
              <a:t>DispatcherServlet</a:t>
            </a:r>
            <a:r>
              <a:rPr lang="en-US" sz="2200" dirty="0" smtClean="0"/>
              <a:t> </a:t>
            </a:r>
            <a:r>
              <a:rPr lang="en-US" sz="2200" dirty="0"/>
              <a:t>consults view resolvers until actual View is determined to render the output</a:t>
            </a:r>
          </a:p>
          <a:p>
            <a:r>
              <a:rPr lang="en-US" sz="2200" dirty="0" err="1" smtClean="0"/>
              <a:t>DispatcherServlet</a:t>
            </a:r>
            <a:r>
              <a:rPr lang="en-US" sz="2200" dirty="0" smtClean="0"/>
              <a:t> </a:t>
            </a:r>
            <a:r>
              <a:rPr lang="en-US" sz="2200" dirty="0"/>
              <a:t>contacts the chosen view (like </a:t>
            </a:r>
            <a:r>
              <a:rPr lang="en-US" sz="2200" dirty="0" err="1"/>
              <a:t>Thymeleaf</a:t>
            </a:r>
            <a:r>
              <a:rPr lang="en-US" sz="2200" dirty="0"/>
              <a:t>, </a:t>
            </a:r>
            <a:r>
              <a:rPr lang="en-US" sz="2200" dirty="0" err="1"/>
              <a:t>Freemarker</a:t>
            </a:r>
            <a:r>
              <a:rPr lang="en-US" sz="2200" dirty="0"/>
              <a:t>, JSP) with model data and it renders the output depending on the model data</a:t>
            </a:r>
          </a:p>
          <a:p>
            <a:r>
              <a:rPr lang="en-US" sz="2200" dirty="0" smtClean="0"/>
              <a:t>The </a:t>
            </a:r>
            <a:r>
              <a:rPr lang="en-US" sz="2200" dirty="0"/>
              <a:t>rendered output is returned to the client as a 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</a:t>
            </a:r>
            <a:r>
              <a:rPr lang="en-US" dirty="0" smtClean="0"/>
              <a:t>Using </a:t>
            </a:r>
            <a:br>
              <a:rPr lang="en-US" dirty="0" smtClean="0"/>
            </a:br>
            <a:r>
              <a:rPr lang="en-US" dirty="0" smtClean="0"/>
              <a:t>XML Configuratio</a:t>
            </a:r>
            <a:r>
              <a:rPr lang="en-US" dirty="0"/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spring MVC all requests go through </a:t>
            </a:r>
            <a:r>
              <a:rPr lang="en-US" dirty="0" err="1"/>
              <a:t>DispatcherServlet</a:t>
            </a:r>
            <a:r>
              <a:rPr lang="en-US" dirty="0"/>
              <a:t> which acts as a front controller.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need to configure </a:t>
            </a:r>
            <a:r>
              <a:rPr lang="en-US" dirty="0" err="1"/>
              <a:t>DispatcherServlet</a:t>
            </a:r>
            <a:r>
              <a:rPr lang="en-US" dirty="0"/>
              <a:t> in web.xml with the Servlet mapping for the URL pattern to indicate the URLs served by the </a:t>
            </a:r>
            <a:r>
              <a:rPr lang="en-US" dirty="0" err="1"/>
              <a:t>DispatcherServlet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8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8229600" cy="4114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for Spring Web MVC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&lt;servlet-name&gt; is important because </a:t>
            </a:r>
            <a:r>
              <a:rPr lang="en-US" dirty="0" err="1"/>
              <a:t>DispatcherServlet</a:t>
            </a:r>
            <a:r>
              <a:rPr lang="en-US" dirty="0"/>
              <a:t> tries to load the Spring application context from the XML file whose name is &lt;servlet-name&gt;-servlet.xml.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here name is </a:t>
            </a:r>
            <a:r>
              <a:rPr lang="en-US" dirty="0" err="1"/>
              <a:t>mvcexample</a:t>
            </a:r>
            <a:r>
              <a:rPr lang="en-US" dirty="0"/>
              <a:t> so </a:t>
            </a:r>
            <a:r>
              <a:rPr lang="en-US" dirty="0" err="1"/>
              <a:t>DispatcherServlet</a:t>
            </a:r>
            <a:r>
              <a:rPr lang="en-US" dirty="0"/>
              <a:t> will look for the xml named mvcexample-servlet.xml in WEB-INF directory.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you need to create mvcexample-servlet.xml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7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mvcexample-servlet.xml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981200"/>
            <a:ext cx="7124700" cy="4132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899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InternalResourceViewResolver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InternalResourceViewResolver</a:t>
            </a:r>
            <a:r>
              <a:rPr lang="en-US" sz="2400" dirty="0"/>
              <a:t> is an implementation of </a:t>
            </a:r>
            <a:r>
              <a:rPr lang="en-US" sz="2400" dirty="0" err="1"/>
              <a:t>ViewResolver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In </a:t>
            </a:r>
            <a:r>
              <a:rPr lang="en-US" sz="2400" dirty="0"/>
              <a:t>the Spring MVC framework which resolves logical view names like "hello" to internal physical resources like Servlet and JSP files e.g. </a:t>
            </a:r>
            <a:r>
              <a:rPr lang="en-US" sz="2400" dirty="0" err="1"/>
              <a:t>jsp</a:t>
            </a:r>
            <a:r>
              <a:rPr lang="en-US" sz="2400" dirty="0"/>
              <a:t> files placed under the WEB-INF folder.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a subclass of </a:t>
            </a:r>
            <a:r>
              <a:rPr lang="en-US" sz="2400" dirty="0" err="1"/>
              <a:t>UrlBasedViewResolver</a:t>
            </a:r>
            <a:r>
              <a:rPr lang="en-US" sz="2400" dirty="0"/>
              <a:t>, which uses "prefix" and "suffix" to convert a logical view name returned from the Spring controller to map to actual, physical views.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Using </a:t>
            </a:r>
            <a:br>
              <a:rPr lang="en-US" dirty="0"/>
            </a:br>
            <a:r>
              <a:rPr lang="en-US" dirty="0" smtClean="0"/>
              <a:t>Java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enable Spring MVC support through a Java configuration class, all we have to do is </a:t>
            </a:r>
            <a:r>
              <a:rPr lang="en-US" sz="2400" b="1" dirty="0"/>
              <a:t>add the </a:t>
            </a:r>
            <a:r>
              <a:rPr lang="en-US" sz="2400" b="1" i="1" dirty="0"/>
              <a:t>@</a:t>
            </a:r>
            <a:r>
              <a:rPr lang="en-US" sz="2400" b="1" i="1" dirty="0" err="1"/>
              <a:t>EnableWebMvc</a:t>
            </a:r>
            <a:r>
              <a:rPr lang="en-US" sz="2400" b="1" dirty="0"/>
              <a:t> </a:t>
            </a:r>
            <a:r>
              <a:rPr lang="en-US" sz="2400" b="1" dirty="0" smtClean="0"/>
              <a:t>annotation</a:t>
            </a:r>
          </a:p>
          <a:p>
            <a:r>
              <a:rPr lang="en-US" sz="2400" dirty="0"/>
              <a:t>This will set up the basic support we need for an MVC project, such as registering controllers and mappings, type converters, validation support, message converters and exception handling.</a:t>
            </a:r>
          </a:p>
          <a:p>
            <a:r>
              <a:rPr lang="en-US" sz="2400" b="1" dirty="0"/>
              <a:t>If we want to customize this configuration, we need to implement the </a:t>
            </a:r>
            <a:r>
              <a:rPr lang="en-US" sz="2400" b="1" i="1" dirty="0" err="1"/>
              <a:t>WebMvcConfigurer</a:t>
            </a:r>
            <a:r>
              <a:rPr lang="en-US" sz="2400" b="1" dirty="0"/>
              <a:t> interface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 err="1"/>
              <a:t>WebMvcConfigurer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callback methods to customize the Java-based configuration for Spring MVC enabled via @</a:t>
            </a:r>
            <a:r>
              <a:rPr lang="en-US" dirty="0" err="1"/>
              <a:t>EnableWebMvc</a:t>
            </a:r>
            <a:r>
              <a:rPr lang="en-US" dirty="0"/>
              <a:t>.</a:t>
            </a:r>
          </a:p>
          <a:p>
            <a:r>
              <a:rPr lang="en-US" dirty="0"/>
              <a:t>@</a:t>
            </a:r>
            <a:r>
              <a:rPr lang="en-US" dirty="0" err="1"/>
              <a:t>EnableWebMvc</a:t>
            </a:r>
            <a:r>
              <a:rPr lang="en-US" dirty="0"/>
              <a:t>-annotated configuration classes may implement this interface to be called back and given a chance to customize the default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i="1" dirty="0" err="1"/>
              <a:t>WebMvcConfigurer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15" y="2286000"/>
            <a:ext cx="8106569" cy="2986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668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err="1"/>
              <a:t>AbstractAnnotationConfigDispatcherServletInitializer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WebApplicationInitializer</a:t>
            </a:r>
            <a:r>
              <a:rPr lang="en-US" sz="2400" dirty="0"/>
              <a:t> to register a </a:t>
            </a:r>
            <a:r>
              <a:rPr lang="en-US" sz="2400" dirty="0" err="1"/>
              <a:t>DispatcherServlet</a:t>
            </a:r>
            <a:r>
              <a:rPr lang="en-US" sz="2400" dirty="0"/>
              <a:t> and use Java-based Spring configuration.</a:t>
            </a:r>
          </a:p>
          <a:p>
            <a:r>
              <a:rPr lang="en-US" sz="2400" dirty="0"/>
              <a:t>Implementations are required to implement:</a:t>
            </a:r>
          </a:p>
          <a:p>
            <a:pPr lvl="1"/>
            <a:r>
              <a:rPr lang="en-US" sz="2000" b="1" dirty="0" err="1" smtClean="0"/>
              <a:t>getRootConfigClasses</a:t>
            </a:r>
            <a:r>
              <a:rPr lang="en-US" sz="2000" b="1" dirty="0"/>
              <a:t>()</a:t>
            </a:r>
            <a:r>
              <a:rPr lang="en-US" sz="2000" dirty="0"/>
              <a:t> -- for "root" application context (non-web infrastructure) configuration.</a:t>
            </a:r>
          </a:p>
          <a:p>
            <a:pPr lvl="1"/>
            <a:r>
              <a:rPr lang="en-US" sz="2000" b="1" dirty="0" err="1"/>
              <a:t>getServletConfigClasses</a:t>
            </a:r>
            <a:r>
              <a:rPr lang="en-US" sz="2000" b="1" dirty="0"/>
              <a:t>() </a:t>
            </a:r>
            <a:r>
              <a:rPr lang="en-US" sz="2000" dirty="0"/>
              <a:t>-- for </a:t>
            </a:r>
            <a:r>
              <a:rPr lang="en-US" sz="2000" dirty="0" err="1"/>
              <a:t>DispatcherServlet</a:t>
            </a:r>
            <a:r>
              <a:rPr lang="en-US" sz="2000" dirty="0"/>
              <a:t> application context (Spring </a:t>
            </a:r>
            <a:r>
              <a:rPr lang="en-US" sz="2000" dirty="0" smtClean="0"/>
              <a:t>MVC </a:t>
            </a:r>
            <a:r>
              <a:rPr lang="en-US" sz="2000" dirty="0"/>
              <a:t>infrastructure) </a:t>
            </a:r>
            <a:r>
              <a:rPr lang="en-US" sz="2000" dirty="0" smtClean="0"/>
              <a:t>configuration.</a:t>
            </a:r>
          </a:p>
          <a:p>
            <a:pPr lvl="1"/>
            <a:r>
              <a:rPr lang="en-US" sz="2000" b="1" dirty="0" err="1" smtClean="0"/>
              <a:t>getServletMappings</a:t>
            </a:r>
            <a:r>
              <a:rPr lang="en-US" sz="2000" b="1" dirty="0"/>
              <a:t>()</a:t>
            </a:r>
            <a:r>
              <a:rPr lang="en-US" sz="2000" dirty="0" smtClean="0"/>
              <a:t> - Specify </a:t>
            </a:r>
            <a:r>
              <a:rPr lang="en-US" sz="2000" dirty="0"/>
              <a:t>the servlet mapping(s) for the </a:t>
            </a:r>
            <a:r>
              <a:rPr lang="en-US" sz="2000" dirty="0" err="1"/>
              <a:t>DispatcherServlet</a:t>
            </a:r>
            <a:r>
              <a:rPr lang="en-US" sz="2000" dirty="0"/>
              <a:t> — for example "/", "/app", etc.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7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Spring - MVC </a:t>
            </a:r>
            <a:r>
              <a:rPr lang="en-US" b="0" dirty="0" smtClean="0"/>
              <a:t>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for building web applications in Java</a:t>
            </a:r>
          </a:p>
          <a:p>
            <a:r>
              <a:rPr lang="en-US" dirty="0" smtClean="0"/>
              <a:t>Based </a:t>
            </a:r>
            <a:r>
              <a:rPr lang="en-US" dirty="0"/>
              <a:t>on </a:t>
            </a:r>
            <a:r>
              <a:rPr lang="en-US" dirty="0" smtClean="0"/>
              <a:t>Model-View-Controller </a:t>
            </a:r>
            <a:r>
              <a:rPr lang="en-US" smtClean="0"/>
              <a:t>and </a:t>
            </a:r>
            <a:br>
              <a:rPr lang="en-US" smtClean="0"/>
            </a:br>
            <a:r>
              <a:rPr lang="en-US" smtClean="0"/>
              <a:t>Front Controller </a:t>
            </a:r>
            <a:r>
              <a:rPr lang="en-US" dirty="0"/>
              <a:t>design </a:t>
            </a:r>
            <a:r>
              <a:rPr lang="en-US" dirty="0" smtClean="0"/>
              <a:t>pattern </a:t>
            </a:r>
            <a:endParaRPr lang="en-US" dirty="0"/>
          </a:p>
          <a:p>
            <a:r>
              <a:rPr lang="en-US" dirty="0" smtClean="0"/>
              <a:t>Leverages </a:t>
            </a:r>
            <a:r>
              <a:rPr lang="en-US" dirty="0"/>
              <a:t>features of the Core Spring Framework (</a:t>
            </a:r>
            <a:r>
              <a:rPr lang="en-US" dirty="0" err="1"/>
              <a:t>IoC</a:t>
            </a:r>
            <a:r>
              <a:rPr lang="en-US" dirty="0"/>
              <a:t>, DI)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dirty="0" err="1"/>
              <a:t>AbstractAnnotationConfigDispatcherServletInitializer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33" y="2286000"/>
            <a:ext cx="8554734" cy="258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4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Check the user input form for</a:t>
            </a:r>
          </a:p>
          <a:p>
            <a:r>
              <a:rPr lang="en-US" b="1" dirty="0"/>
              <a:t>required fields</a:t>
            </a:r>
          </a:p>
          <a:p>
            <a:r>
              <a:rPr lang="en-US" b="1" dirty="0"/>
              <a:t>valid numbers in a range</a:t>
            </a:r>
          </a:p>
          <a:p>
            <a:r>
              <a:rPr lang="en-US" b="1" dirty="0"/>
              <a:t>valid format (postal code)</a:t>
            </a:r>
          </a:p>
          <a:p>
            <a:r>
              <a:rPr lang="en-US" b="1" dirty="0"/>
              <a:t>custom business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65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Java’s Standard Bean Validation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/>
              <a:t>has a standard Bean Validation API</a:t>
            </a:r>
          </a:p>
          <a:p>
            <a:r>
              <a:rPr lang="en-US" dirty="0" smtClean="0"/>
              <a:t>Defines </a:t>
            </a:r>
            <a:r>
              <a:rPr lang="en-US" dirty="0"/>
              <a:t>a metadata model and API for entity validation</a:t>
            </a:r>
          </a:p>
          <a:p>
            <a:r>
              <a:rPr lang="en-US" dirty="0" smtClean="0"/>
              <a:t>Not </a:t>
            </a:r>
            <a:r>
              <a:rPr lang="en-US" dirty="0"/>
              <a:t>tied to either the web tier or the persistence tier</a:t>
            </a:r>
          </a:p>
          <a:p>
            <a:r>
              <a:rPr lang="en-US" dirty="0" smtClean="0"/>
              <a:t>Available </a:t>
            </a:r>
            <a:r>
              <a:rPr lang="en-US" dirty="0"/>
              <a:t>for server-side apps and also client-side </a:t>
            </a:r>
            <a:r>
              <a:rPr lang="en-US" dirty="0" err="1"/>
              <a:t>JavaFX</a:t>
            </a:r>
            <a:r>
              <a:rPr lang="en-US" dirty="0"/>
              <a:t>/Swing apps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Bean Validation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Validation Feature</a:t>
            </a:r>
          </a:p>
          <a:p>
            <a:pPr lvl="1"/>
            <a:r>
              <a:rPr lang="en-US" b="1" dirty="0"/>
              <a:t>required</a:t>
            </a:r>
          </a:p>
          <a:p>
            <a:pPr lvl="1"/>
            <a:r>
              <a:rPr lang="en-US" b="1" dirty="0"/>
              <a:t>validate length</a:t>
            </a:r>
          </a:p>
          <a:p>
            <a:pPr lvl="1"/>
            <a:r>
              <a:rPr lang="en-US" b="1" dirty="0"/>
              <a:t>validate numbers</a:t>
            </a:r>
          </a:p>
          <a:p>
            <a:pPr lvl="1"/>
            <a:r>
              <a:rPr lang="en-US" b="1" dirty="0"/>
              <a:t>validate with regular expressions</a:t>
            </a:r>
          </a:p>
          <a:p>
            <a:pPr lvl="1"/>
            <a:r>
              <a:rPr lang="en-US" b="1" dirty="0"/>
              <a:t>custom validation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Annotations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039144"/>
            <a:ext cx="7867650" cy="37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30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Spring MVC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web pages to layout UI components</a:t>
            </a:r>
          </a:p>
          <a:p>
            <a:r>
              <a:rPr lang="en-US" dirty="0" smtClean="0"/>
              <a:t>A </a:t>
            </a:r>
            <a:r>
              <a:rPr lang="en-US" dirty="0"/>
              <a:t>collection of Spring beans (controllers, services, etc…)</a:t>
            </a:r>
          </a:p>
          <a:p>
            <a:r>
              <a:rPr lang="en-US" dirty="0" smtClean="0"/>
              <a:t>Spring </a:t>
            </a:r>
            <a:r>
              <a:rPr lang="en-US" dirty="0"/>
              <a:t>configuration (XML, Annotations or 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553200" cy="4471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661720" y="1714320"/>
              <a:ext cx="2268360" cy="25009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2360" y="1704960"/>
                <a:ext cx="2287080" cy="251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0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Front 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controller known as </a:t>
            </a:r>
            <a:r>
              <a:rPr lang="en-US" b="1" dirty="0" err="1"/>
              <a:t>DispatcherServlet</a:t>
            </a:r>
            <a:endParaRPr lang="en-US" b="1" dirty="0"/>
          </a:p>
          <a:p>
            <a:pPr lvl="1"/>
            <a:r>
              <a:rPr lang="en-US" dirty="0" smtClean="0"/>
              <a:t>Part </a:t>
            </a:r>
            <a:r>
              <a:rPr lang="en-US" dirty="0"/>
              <a:t>of the Spring Framework</a:t>
            </a:r>
          </a:p>
          <a:p>
            <a:pPr lvl="1"/>
            <a:r>
              <a:rPr lang="en-US" dirty="0" smtClean="0"/>
              <a:t>Already </a:t>
            </a:r>
            <a:r>
              <a:rPr lang="en-US" dirty="0"/>
              <a:t>developed by Spring </a:t>
            </a:r>
            <a:r>
              <a:rPr lang="en-US" dirty="0" err="1"/>
              <a:t>Dev</a:t>
            </a:r>
            <a:r>
              <a:rPr lang="en-US" dirty="0"/>
              <a:t>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8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created by developer</a:t>
            </a:r>
          </a:p>
          <a:p>
            <a:r>
              <a:rPr lang="en-US" dirty="0" smtClean="0"/>
              <a:t>Contains </a:t>
            </a:r>
            <a:r>
              <a:rPr lang="en-US" dirty="0"/>
              <a:t>your business logic</a:t>
            </a:r>
          </a:p>
          <a:p>
            <a:pPr lvl="1"/>
            <a:r>
              <a:rPr lang="en-US" dirty="0" smtClean="0"/>
              <a:t>Handle </a:t>
            </a:r>
            <a:r>
              <a:rPr lang="en-US" dirty="0"/>
              <a:t>the request</a:t>
            </a:r>
          </a:p>
          <a:p>
            <a:pPr lvl="1"/>
            <a:r>
              <a:rPr lang="en-US" dirty="0" smtClean="0"/>
              <a:t>Store/retrieve </a:t>
            </a:r>
            <a:r>
              <a:rPr lang="en-US" dirty="0"/>
              <a:t>data (</a:t>
            </a:r>
            <a:r>
              <a:rPr lang="en-US" dirty="0" err="1"/>
              <a:t>db</a:t>
            </a:r>
            <a:r>
              <a:rPr lang="en-US" dirty="0"/>
              <a:t>, web service…)</a:t>
            </a:r>
          </a:p>
          <a:p>
            <a:pPr lvl="1"/>
            <a:r>
              <a:rPr lang="en-US" dirty="0" smtClean="0"/>
              <a:t>Place </a:t>
            </a:r>
            <a:r>
              <a:rPr lang="en-US" dirty="0"/>
              <a:t>data in model</a:t>
            </a:r>
          </a:p>
          <a:p>
            <a:r>
              <a:rPr lang="en-US" dirty="0" smtClean="0"/>
              <a:t>Send </a:t>
            </a:r>
            <a:r>
              <a:rPr lang="en-US" dirty="0"/>
              <a:t>to appropriate view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4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Model: contains your data</a:t>
            </a:r>
          </a:p>
          <a:p>
            <a:r>
              <a:rPr lang="en-US" dirty="0" smtClean="0"/>
              <a:t>Store/retrieve </a:t>
            </a:r>
            <a:r>
              <a:rPr lang="en-US" dirty="0"/>
              <a:t>data via backend systems</a:t>
            </a:r>
          </a:p>
          <a:p>
            <a:pPr lvl="1"/>
            <a:r>
              <a:rPr lang="en-US" dirty="0" smtClean="0"/>
              <a:t>database</a:t>
            </a:r>
            <a:r>
              <a:rPr lang="en-US" dirty="0"/>
              <a:t>, web service, etc…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a Spring bean if you like</a:t>
            </a:r>
          </a:p>
          <a:p>
            <a:r>
              <a:rPr lang="en-US" dirty="0" smtClean="0"/>
              <a:t>Place </a:t>
            </a:r>
            <a:r>
              <a:rPr lang="en-US" dirty="0"/>
              <a:t>your data in the model</a:t>
            </a:r>
          </a:p>
          <a:p>
            <a:pPr lvl="1"/>
            <a:r>
              <a:rPr lang="en-US" dirty="0" smtClean="0"/>
              <a:t>Data </a:t>
            </a:r>
            <a:r>
              <a:rPr lang="en-US" dirty="0"/>
              <a:t>can be any Java object/collection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MVC is flexible</a:t>
            </a:r>
          </a:p>
          <a:p>
            <a:pPr lvl="1"/>
            <a:r>
              <a:rPr lang="en-US" dirty="0" smtClean="0"/>
              <a:t>Supports </a:t>
            </a:r>
            <a:r>
              <a:rPr lang="en-US" dirty="0"/>
              <a:t>many view templates</a:t>
            </a:r>
          </a:p>
          <a:p>
            <a:pPr lvl="1"/>
            <a:r>
              <a:rPr lang="en-US" dirty="0" smtClean="0"/>
              <a:t>Most </a:t>
            </a:r>
            <a:r>
              <a:rPr lang="en-US" dirty="0"/>
              <a:t>common is </a:t>
            </a:r>
            <a:r>
              <a:rPr lang="en-US" b="1" dirty="0"/>
              <a:t>JSP </a:t>
            </a:r>
            <a:r>
              <a:rPr lang="en-US" dirty="0"/>
              <a:t>+ </a:t>
            </a:r>
            <a:r>
              <a:rPr lang="en-US" b="1" dirty="0"/>
              <a:t>JSTL</a:t>
            </a:r>
          </a:p>
          <a:p>
            <a:r>
              <a:rPr lang="en-US" dirty="0" smtClean="0"/>
              <a:t>Developer </a:t>
            </a:r>
            <a:r>
              <a:rPr lang="en-US" dirty="0"/>
              <a:t>creates a page</a:t>
            </a:r>
          </a:p>
          <a:p>
            <a:pPr lvl="1"/>
            <a:r>
              <a:rPr lang="en-US" dirty="0" smtClean="0"/>
              <a:t>Displays </a:t>
            </a:r>
            <a:r>
              <a:rPr lang="en-US" dirty="0"/>
              <a:t>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1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MVC work </a:t>
            </a:r>
            <a:r>
              <a:rPr lang="en-US" dirty="0" smtClean="0"/>
              <a:t>Flow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72469"/>
            <a:ext cx="6096000" cy="39052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C700-2DA2-4F0A-98CD-EBB66A9B30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488</TotalTime>
  <Words>679</Words>
  <Application>Microsoft Office PowerPoint</Application>
  <PresentationFormat>On-screen Show (4:3)</PresentationFormat>
  <Paragraphs>114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Learner Template</vt:lpstr>
      <vt:lpstr>Spring MVC</vt:lpstr>
      <vt:lpstr>Spring - MVC Framework</vt:lpstr>
      <vt:lpstr>Components of a Spring MVC Application</vt:lpstr>
      <vt:lpstr>Spring MVC</vt:lpstr>
      <vt:lpstr>Spring MVC Front Controller</vt:lpstr>
      <vt:lpstr>Controller</vt:lpstr>
      <vt:lpstr>Model</vt:lpstr>
      <vt:lpstr>View Template</vt:lpstr>
      <vt:lpstr>Spring MVC work Flow</vt:lpstr>
      <vt:lpstr>Spring MVC work Flow</vt:lpstr>
      <vt:lpstr>Spring MVC Using  XML Configuration</vt:lpstr>
      <vt:lpstr>web.xml</vt:lpstr>
      <vt:lpstr>Configuration file for Spring Web MVC </vt:lpstr>
      <vt:lpstr>mvcexample-servlet.xml</vt:lpstr>
      <vt:lpstr>InternalResourceViewResolver</vt:lpstr>
      <vt:lpstr>Spring MVC Using  Java Configuration</vt:lpstr>
      <vt:lpstr>WebMvcConfigurer</vt:lpstr>
      <vt:lpstr>WebMvcConfigurer</vt:lpstr>
      <vt:lpstr>AbstractAnnotationConfigDispatcherServletInitializer</vt:lpstr>
      <vt:lpstr>AbstractAnnotationConfigDispatcherServletInitializer</vt:lpstr>
      <vt:lpstr>The Need for Validation</vt:lpstr>
      <vt:lpstr>Java’s Standard Bean Validation API</vt:lpstr>
      <vt:lpstr>Bean Validation Features</vt:lpstr>
      <vt:lpstr>Validation Annotations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92</cp:revision>
  <dcterms:created xsi:type="dcterms:W3CDTF">2019-11-14T09:18:16Z</dcterms:created>
  <dcterms:modified xsi:type="dcterms:W3CDTF">2020-11-23T04:15:18Z</dcterms:modified>
</cp:coreProperties>
</file>