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63A920-554F-4B1C-8293-3FDBC3465843}" type="datetimeFigureOut">
              <a:rPr lang="en-US" smtClean="0"/>
              <a:t>16-Apr-21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B42AFA-A26F-43E1-83D2-82BD8DD63B53}" type="slidenum">
              <a:rPr lang="en-US" smtClean="0"/>
              <a:t>‹#›</a:t>
            </a:fld>
            <a:endParaRPr lang="en-US"/>
          </a:p>
        </p:txBody>
      </p:sp>
    </p:spTree>
    <p:extLst>
      <p:ext uri="{BB962C8B-B14F-4D97-AF65-F5344CB8AC3E}">
        <p14:creationId xmlns:p14="http://schemas.microsoft.com/office/powerpoint/2010/main" val="4054760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73152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63" name="Rectangle 3"/>
          <p:cNvSpPr>
            <a:spLocks noGrp="1" noChangeArrowheads="1"/>
          </p:cNvSpPr>
          <p:nvPr>
            <p:ph type="ctrTitle"/>
          </p:nvPr>
        </p:nvSpPr>
        <p:spPr>
          <a:xfrm>
            <a:off x="762000" y="457200"/>
            <a:ext cx="6389688" cy="2133600"/>
          </a:xfrm>
        </p:spPr>
        <p:txBody>
          <a:bodyPr/>
          <a:lstStyle>
            <a:lvl1pPr>
              <a:defRPr/>
            </a:lvl1pPr>
          </a:lstStyle>
          <a:p>
            <a:pPr lvl="0"/>
            <a:r>
              <a:rPr lang="en-US" altLang="en-US" noProof="0" smtClean="0"/>
              <a:t>Click to edit Master title style</a:t>
            </a:r>
          </a:p>
        </p:txBody>
      </p:sp>
      <p:sp>
        <p:nvSpPr>
          <p:cNvPr id="66564"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a:lvl1pPr>
          </a:lstStyle>
          <a:p>
            <a:pPr lvl="0"/>
            <a:r>
              <a:rPr lang="en-US" altLang="en-US" noProof="0" smtClean="0"/>
              <a:t>Click to edit Master subtitle style</a:t>
            </a:r>
          </a:p>
        </p:txBody>
      </p:sp>
      <p:sp>
        <p:nvSpPr>
          <p:cNvPr id="66565" name="Rectangle 5"/>
          <p:cNvSpPr>
            <a:spLocks noGrp="1" noChangeArrowheads="1"/>
          </p:cNvSpPr>
          <p:nvPr>
            <p:ph type="dt" sz="half" idx="2"/>
          </p:nvPr>
        </p:nvSpPr>
        <p:spPr/>
        <p:txBody>
          <a:bodyPr/>
          <a:lstStyle>
            <a:lvl1pPr>
              <a:defRPr/>
            </a:lvl1pPr>
          </a:lstStyle>
          <a:p>
            <a:fld id="{74AC78F1-C6FA-4B88-BA0D-5B3DE1A6A621}" type="datetime1">
              <a:rPr lang="en-US" smtClean="0"/>
              <a:t>16-Apr-21</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EC0524A6-F6EA-491D-9F30-DEC6B56CF921}" type="slidenum">
              <a:rPr lang="en-US" smtClean="0"/>
              <a:t>‹#›</a:t>
            </a:fld>
            <a:endParaRPr lang="en-US"/>
          </a:p>
        </p:txBody>
      </p:sp>
      <p:sp>
        <p:nvSpPr>
          <p:cNvPr id="66568" name="Line 8"/>
          <p:cNvSpPr>
            <a:spLocks noChangeShapeType="1"/>
          </p:cNvSpPr>
          <p:nvPr/>
        </p:nvSpPr>
        <p:spPr bwMode="auto">
          <a:xfrm>
            <a:off x="838200" y="2819400"/>
            <a:ext cx="6477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6569" name="Group 9" descr="decorative graphic made up of dots"/>
          <p:cNvGrpSpPr>
            <a:grpSpLocks/>
          </p:cNvGrpSpPr>
          <p:nvPr/>
        </p:nvGrpSpPr>
        <p:grpSpPr bwMode="auto">
          <a:xfrm>
            <a:off x="7467600" y="1219200"/>
            <a:ext cx="792163"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6601" name="Group 41" descr="decorative graphic made up of dots"/>
          <p:cNvGrpSpPr>
            <a:grpSpLocks/>
          </p:cNvGrpSpPr>
          <p:nvPr/>
        </p:nvGrpSpPr>
        <p:grpSpPr bwMode="auto">
          <a:xfrm>
            <a:off x="7467600" y="1219200"/>
            <a:ext cx="792163"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1716" y="6247725"/>
            <a:ext cx="374823" cy="460309"/>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9FCE3390-6B29-42A2-93EA-AE0197E16B67}" type="datetime1">
              <a:rPr lang="en-US" smtClean="0"/>
              <a:t>16-Apr-21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C0524A6-F6EA-491D-9F30-DEC6B56CF921}"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774028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372CDEED-F8B8-48E2-953D-09945E4ADBBA}" type="datetime1">
              <a:rPr lang="en-US" smtClean="0"/>
              <a:t>16-Apr-21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C0524A6-F6EA-491D-9F30-DEC6B56CF921}"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3085188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6AC8FB7A-9CB6-42CE-95B2-BD363C4D5570}" type="datetime1">
              <a:rPr lang="en-US" smtClean="0"/>
              <a:t>16-Apr-21</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EC0524A6-F6EA-491D-9F30-DEC6B56CF921}"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31905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EECBD868-5336-486F-AF37-7CBEA2BFE8D8}" type="datetime1">
              <a:rPr lang="en-US" smtClean="0"/>
              <a:t>16-Apr-21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C0524A6-F6EA-491D-9F30-DEC6B56CF921}"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965" y="6261304"/>
            <a:ext cx="374823" cy="460309"/>
          </a:xfrm>
          <a:prstGeom prst="rect">
            <a:avLst/>
          </a:prstGeom>
        </p:spPr>
      </p:pic>
    </p:spTree>
    <p:extLst>
      <p:ext uri="{BB962C8B-B14F-4D97-AF65-F5344CB8AC3E}">
        <p14:creationId xmlns:p14="http://schemas.microsoft.com/office/powerpoint/2010/main" val="302848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F8B02166-6E08-427F-8CC3-E0749009899E}" type="datetime1">
              <a:rPr lang="en-US" smtClean="0"/>
              <a:t>16-Apr-21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C0524A6-F6EA-491D-9F30-DEC6B56CF921}"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547478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fld id="{0FA012F9-72DE-43B4-86C8-40B449C8B829}" type="datetime1">
              <a:rPr lang="en-US" smtClean="0"/>
              <a:t>16-Apr-21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C0524A6-F6EA-491D-9F30-DEC6B56CF921}"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882797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fld id="{3752DB17-46A9-4610-A35D-B8A4C9E2C42C}" type="datetime1">
              <a:rPr lang="en-US" smtClean="0"/>
              <a:t>16-Apr-21</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C0524A6-F6EA-491D-9F30-DEC6B56CF921}"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072580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fld id="{5B1A9FF1-2E36-435F-9CD1-BE62CB3B7D7F}" type="datetime1">
              <a:rPr lang="en-US" smtClean="0"/>
              <a:t>16-Apr-21</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C0524A6-F6EA-491D-9F30-DEC6B56CF921}"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14367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AEB85517-8476-4670-AFE0-1E7A658352E5}" type="datetime1">
              <a:rPr lang="en-US" smtClean="0"/>
              <a:t>16-Apr-21</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C0524A6-F6EA-491D-9F30-DEC6B56CF921}"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119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FE4AFBE1-4F6B-41C4-B9F0-691BC5ADAB66}" type="datetime1">
              <a:rPr lang="en-US" smtClean="0"/>
              <a:t>16-Apr-21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C0524A6-F6EA-491D-9F30-DEC6B56CF921}"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98176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69A56444-BA28-495C-A5FE-451550C09EEC}" type="datetime1">
              <a:rPr lang="en-US" smtClean="0"/>
              <a:t>16-Apr-21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C0524A6-F6EA-491D-9F30-DEC6B56CF921}"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964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8001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9"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65540"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5541"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67CDCBD7-C7E4-4466-8365-DE8BCC9586D6}" type="datetime1">
              <a:rPr lang="en-US" smtClean="0"/>
              <a:t>16-Apr-21</a:t>
            </a:fld>
            <a:endParaRPr lang="en-US"/>
          </a:p>
        </p:txBody>
      </p:sp>
      <p:sp>
        <p:nvSpPr>
          <p:cNvPr id="6554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EC0524A6-F6EA-491D-9F30-DEC6B56CF921}" type="slidenum">
              <a:rPr lang="en-US" smtClean="0"/>
              <a:t>‹#›</a:t>
            </a:fld>
            <a:endParaRPr lang="en-US"/>
          </a:p>
        </p:txBody>
      </p:sp>
      <p:grpSp>
        <p:nvGrpSpPr>
          <p:cNvPr id="65544" name="Group 8" descr="decorative graphic made up of dots"/>
          <p:cNvGrpSpPr>
            <a:grpSpLocks/>
          </p:cNvGrpSpPr>
          <p:nvPr/>
        </p:nvGrpSpPr>
        <p:grpSpPr bwMode="auto">
          <a:xfrm>
            <a:off x="8153400" y="152400"/>
            <a:ext cx="792163"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5576" name="Line 40"/>
          <p:cNvSpPr>
            <a:spLocks noChangeShapeType="1"/>
          </p:cNvSpPr>
          <p:nvPr/>
        </p:nvSpPr>
        <p:spPr bwMode="auto">
          <a:xfrm>
            <a:off x="457200" y="1524000"/>
            <a:ext cx="75438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Spring Data JPA</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4"/>
          </p:nvPr>
        </p:nvSpPr>
        <p:spPr/>
        <p:txBody>
          <a:bodyPr/>
          <a:lstStyle/>
          <a:p>
            <a:fld id="{EC0524A6-F6EA-491D-9F30-DEC6B56CF921}" type="slidenum">
              <a:rPr lang="en-US" smtClean="0"/>
              <a:t>1</a:t>
            </a:fld>
            <a:endParaRPr lang="en-US"/>
          </a:p>
        </p:txBody>
      </p:sp>
    </p:spTree>
    <p:extLst>
      <p:ext uri="{BB962C8B-B14F-4D97-AF65-F5344CB8AC3E}">
        <p14:creationId xmlns:p14="http://schemas.microsoft.com/office/powerpoint/2010/main" val="17497563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@Transactional</a:t>
            </a:r>
          </a:p>
        </p:txBody>
      </p:sp>
      <p:sp>
        <p:nvSpPr>
          <p:cNvPr id="3" name="Content Placeholder 2"/>
          <p:cNvSpPr>
            <a:spLocks noGrp="1"/>
          </p:cNvSpPr>
          <p:nvPr>
            <p:ph idx="1"/>
          </p:nvPr>
        </p:nvSpPr>
        <p:spPr/>
        <p:txBody>
          <a:bodyPr/>
          <a:lstStyle/>
          <a:p>
            <a:r>
              <a:rPr lang="en-US" sz="2400" dirty="0"/>
              <a:t>When using Spring and Spring ORM or Spring Data your chosen ORM can be configured to use a transaction manager that will automatically handle transaction propagation, and isolation, commit, and rollback. </a:t>
            </a:r>
            <a:endParaRPr lang="en-US" sz="2400" dirty="0" smtClean="0"/>
          </a:p>
          <a:p>
            <a:r>
              <a:rPr lang="en-US" sz="2400" dirty="0" smtClean="0"/>
              <a:t>Assuming </a:t>
            </a:r>
            <a:r>
              <a:rPr lang="en-US" sz="2400" dirty="0"/>
              <a:t>you understand how to configure Spring to use Hibernate and a </a:t>
            </a:r>
            <a:r>
              <a:rPr lang="en-US" sz="2400" dirty="0" err="1"/>
              <a:t>TransactionManager</a:t>
            </a:r>
            <a:r>
              <a:rPr lang="en-US" sz="2400" dirty="0"/>
              <a:t>, utilizing the management tools is as simple as annotating a class or method with @Transactional.</a:t>
            </a:r>
          </a:p>
        </p:txBody>
      </p:sp>
      <p:sp>
        <p:nvSpPr>
          <p:cNvPr id="4" name="Slide Number Placeholder 3"/>
          <p:cNvSpPr>
            <a:spLocks noGrp="1"/>
          </p:cNvSpPr>
          <p:nvPr>
            <p:ph type="sldNum" sz="quarter" idx="12"/>
          </p:nvPr>
        </p:nvSpPr>
        <p:spPr/>
        <p:txBody>
          <a:bodyPr/>
          <a:lstStyle/>
          <a:p>
            <a:fld id="{EC0524A6-F6EA-491D-9F30-DEC6B56CF921}" type="slidenum">
              <a:rPr lang="en-US" smtClean="0"/>
              <a:t>10</a:t>
            </a:fld>
            <a:endParaRPr lang="en-US"/>
          </a:p>
        </p:txBody>
      </p:sp>
    </p:spTree>
    <p:extLst>
      <p:ext uri="{BB962C8B-B14F-4D97-AF65-F5344CB8AC3E}">
        <p14:creationId xmlns:p14="http://schemas.microsoft.com/office/powerpoint/2010/main" val="12081998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@Transactional</a:t>
            </a:r>
          </a:p>
        </p:txBody>
      </p:sp>
      <p:sp>
        <p:nvSpPr>
          <p:cNvPr id="3" name="Content Placeholder 2"/>
          <p:cNvSpPr>
            <a:spLocks noGrp="1"/>
          </p:cNvSpPr>
          <p:nvPr>
            <p:ph idx="1"/>
          </p:nvPr>
        </p:nvSpPr>
        <p:spPr/>
        <p:txBody>
          <a:bodyPr/>
          <a:lstStyle/>
          <a:p>
            <a:r>
              <a:rPr lang="en-US" sz="2400" dirty="0"/>
              <a:t>For best practice usage @Transactional should be used on your @Service beans since a transaction is a unit of work with its success or failure directly tied to the requirements of the application and not </a:t>
            </a:r>
            <a:r>
              <a:rPr lang="en-US" sz="2400" dirty="0" err="1"/>
              <a:t>necessrarily</a:t>
            </a:r>
            <a:r>
              <a:rPr lang="en-US" sz="2400" dirty="0"/>
              <a:t> to the model. </a:t>
            </a:r>
            <a:endParaRPr lang="en-US" sz="2400" dirty="0" smtClean="0"/>
          </a:p>
          <a:p>
            <a:r>
              <a:rPr lang="en-US" sz="2400" dirty="0" smtClean="0"/>
              <a:t>The </a:t>
            </a:r>
            <a:r>
              <a:rPr lang="en-US" sz="2400" dirty="0"/>
              <a:t>side-effects of a transaction can be assumed to be either commit or rollback therefore the model will be consistent, but the @Service will be required to react accordingly.</a:t>
            </a:r>
          </a:p>
        </p:txBody>
      </p:sp>
      <p:sp>
        <p:nvSpPr>
          <p:cNvPr id="4" name="Slide Number Placeholder 3"/>
          <p:cNvSpPr>
            <a:spLocks noGrp="1"/>
          </p:cNvSpPr>
          <p:nvPr>
            <p:ph type="sldNum" sz="quarter" idx="12"/>
          </p:nvPr>
        </p:nvSpPr>
        <p:spPr/>
        <p:txBody>
          <a:bodyPr/>
          <a:lstStyle/>
          <a:p>
            <a:fld id="{EC0524A6-F6EA-491D-9F30-DEC6B56CF921}" type="slidenum">
              <a:rPr lang="en-US" smtClean="0"/>
              <a:t>11</a:t>
            </a:fld>
            <a:endParaRPr lang="en-US"/>
          </a:p>
        </p:txBody>
      </p:sp>
    </p:spTree>
    <p:extLst>
      <p:ext uri="{BB962C8B-B14F-4D97-AF65-F5344CB8AC3E}">
        <p14:creationId xmlns:p14="http://schemas.microsoft.com/office/powerpoint/2010/main" val="26574759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smtClean="0"/>
              <a:t>Transactional - attributes</a:t>
            </a:r>
            <a:endParaRPr lang="en-US" dirty="0"/>
          </a:p>
        </p:txBody>
      </p:sp>
      <p:sp>
        <p:nvSpPr>
          <p:cNvPr id="4" name="Slide Number Placeholder 3"/>
          <p:cNvSpPr>
            <a:spLocks noGrp="1"/>
          </p:cNvSpPr>
          <p:nvPr>
            <p:ph type="sldNum" sz="quarter" idx="12"/>
          </p:nvPr>
        </p:nvSpPr>
        <p:spPr/>
        <p:txBody>
          <a:bodyPr/>
          <a:lstStyle/>
          <a:p>
            <a:fld id="{EC0524A6-F6EA-491D-9F30-DEC6B56CF921}" type="slidenum">
              <a:rPr lang="en-US" smtClean="0"/>
              <a:t>12</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24422"/>
            <a:ext cx="8229600" cy="4201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00631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@Transactional Usage</a:t>
            </a:r>
          </a:p>
        </p:txBody>
      </p:sp>
      <p:sp>
        <p:nvSpPr>
          <p:cNvPr id="3" name="Content Placeholder 2"/>
          <p:cNvSpPr>
            <a:spLocks noGrp="1"/>
          </p:cNvSpPr>
          <p:nvPr>
            <p:ph idx="1"/>
          </p:nvPr>
        </p:nvSpPr>
        <p:spPr/>
        <p:txBody>
          <a:bodyPr/>
          <a:lstStyle/>
          <a:p>
            <a:r>
              <a:rPr lang="en-US" sz="2400" dirty="0"/>
              <a:t>@Transactional can be used on classes or methods or both. In this example, the class uses the transaction manager with default configuration, but the method overrides the default configuration. </a:t>
            </a:r>
          </a:p>
        </p:txBody>
      </p:sp>
      <p:sp>
        <p:nvSpPr>
          <p:cNvPr id="4" name="Slide Number Placeholder 3"/>
          <p:cNvSpPr>
            <a:spLocks noGrp="1"/>
          </p:cNvSpPr>
          <p:nvPr>
            <p:ph type="sldNum" sz="quarter" idx="12"/>
          </p:nvPr>
        </p:nvSpPr>
        <p:spPr/>
        <p:txBody>
          <a:bodyPr/>
          <a:lstStyle/>
          <a:p>
            <a:fld id="{EC0524A6-F6EA-491D-9F30-DEC6B56CF921}" type="slidenum">
              <a:rPr lang="en-US" smtClean="0"/>
              <a:t>13</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 y="3962400"/>
            <a:ext cx="874395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1358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@Transactional Usage</a:t>
            </a:r>
          </a:p>
        </p:txBody>
      </p:sp>
      <p:sp>
        <p:nvSpPr>
          <p:cNvPr id="3" name="Content Placeholder 2"/>
          <p:cNvSpPr>
            <a:spLocks noGrp="1"/>
          </p:cNvSpPr>
          <p:nvPr>
            <p:ph idx="1"/>
          </p:nvPr>
        </p:nvSpPr>
        <p:spPr/>
        <p:txBody>
          <a:bodyPr/>
          <a:lstStyle/>
          <a:p>
            <a:r>
              <a:rPr lang="en-US" sz="2200" dirty="0" smtClean="0"/>
              <a:t>The </a:t>
            </a:r>
            <a:r>
              <a:rPr lang="en-US" sz="2200" dirty="0"/>
              <a:t>code demonstrates how to configure the transaction manager with a list of exceptions that must cause a rollback to be triggered. </a:t>
            </a:r>
            <a:endParaRPr lang="en-US" sz="2200" dirty="0" smtClean="0"/>
          </a:p>
          <a:p>
            <a:r>
              <a:rPr lang="en-US" sz="2200" dirty="0" smtClean="0"/>
              <a:t>Normally </a:t>
            </a:r>
            <a:r>
              <a:rPr lang="en-US" sz="2200" dirty="0"/>
              <a:t>the transaction manager will always rollback for any </a:t>
            </a:r>
            <a:r>
              <a:rPr lang="en-US" sz="2200" dirty="0" err="1"/>
              <a:t>RuntimeException</a:t>
            </a:r>
            <a:r>
              <a:rPr lang="en-US" sz="2200" dirty="0"/>
              <a:t> or </a:t>
            </a:r>
            <a:r>
              <a:rPr lang="en-US" sz="2200" dirty="0" err="1"/>
              <a:t>RuntimeException</a:t>
            </a:r>
            <a:r>
              <a:rPr lang="en-US" sz="2200" dirty="0"/>
              <a:t> subclass (unchecked exceptions) however, the transaction manager will not automatically rollback for Exception (checked exceptions)</a:t>
            </a:r>
          </a:p>
        </p:txBody>
      </p:sp>
      <p:sp>
        <p:nvSpPr>
          <p:cNvPr id="4" name="Slide Number Placeholder 3"/>
          <p:cNvSpPr>
            <a:spLocks noGrp="1"/>
          </p:cNvSpPr>
          <p:nvPr>
            <p:ph type="sldNum" sz="quarter" idx="12"/>
          </p:nvPr>
        </p:nvSpPr>
        <p:spPr/>
        <p:txBody>
          <a:bodyPr/>
          <a:lstStyle/>
          <a:p>
            <a:fld id="{EC0524A6-F6EA-491D-9F30-DEC6B56CF921}" type="slidenum">
              <a:rPr lang="en-US" smtClean="0"/>
              <a:t>14</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495800"/>
            <a:ext cx="8382000"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6923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propagation</a:t>
            </a:r>
          </a:p>
        </p:txBody>
      </p:sp>
      <p:sp>
        <p:nvSpPr>
          <p:cNvPr id="3" name="Content Placeholder 2"/>
          <p:cNvSpPr>
            <a:spLocks noGrp="1"/>
          </p:cNvSpPr>
          <p:nvPr>
            <p:ph idx="1"/>
          </p:nvPr>
        </p:nvSpPr>
        <p:spPr/>
        <p:txBody>
          <a:bodyPr/>
          <a:lstStyle/>
          <a:p>
            <a:r>
              <a:rPr lang="en-US" sz="2400" dirty="0"/>
              <a:t>When designing database transactions to be performed in Java or any other programming language other than SQL, it is important to ask this question, "How will transactions behave over multiple method calls"? If Method1 calls `Method2, how will transactions propagate. </a:t>
            </a:r>
          </a:p>
        </p:txBody>
      </p:sp>
      <p:sp>
        <p:nvSpPr>
          <p:cNvPr id="4" name="Slide Number Placeholder 3"/>
          <p:cNvSpPr>
            <a:spLocks noGrp="1"/>
          </p:cNvSpPr>
          <p:nvPr>
            <p:ph type="sldNum" sz="quarter" idx="12"/>
          </p:nvPr>
        </p:nvSpPr>
        <p:spPr/>
        <p:txBody>
          <a:bodyPr/>
          <a:lstStyle/>
          <a:p>
            <a:fld id="{EC0524A6-F6EA-491D-9F30-DEC6B56CF921}" type="slidenum">
              <a:rPr lang="en-US" smtClean="0"/>
              <a:t>15</a:t>
            </a:fld>
            <a:endParaRPr lang="en-US"/>
          </a:p>
        </p:txBody>
      </p:sp>
    </p:spTree>
    <p:extLst>
      <p:ext uri="{BB962C8B-B14F-4D97-AF65-F5344CB8AC3E}">
        <p14:creationId xmlns:p14="http://schemas.microsoft.com/office/powerpoint/2010/main" val="676078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propagation - Strategy</a:t>
            </a:r>
          </a:p>
        </p:txBody>
      </p:sp>
      <p:sp>
        <p:nvSpPr>
          <p:cNvPr id="4" name="Slide Number Placeholder 3"/>
          <p:cNvSpPr>
            <a:spLocks noGrp="1"/>
          </p:cNvSpPr>
          <p:nvPr>
            <p:ph type="sldNum" sz="quarter" idx="12"/>
          </p:nvPr>
        </p:nvSpPr>
        <p:spPr/>
        <p:txBody>
          <a:bodyPr/>
          <a:lstStyle/>
          <a:p>
            <a:fld id="{EC0524A6-F6EA-491D-9F30-DEC6B56CF921}" type="slidenum">
              <a:rPr lang="en-US" smtClean="0"/>
              <a:t>16</a:t>
            </a:fld>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905000"/>
            <a:ext cx="86868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85652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Transaction Management</a:t>
            </a:r>
          </a:p>
        </p:txBody>
      </p:sp>
      <p:sp>
        <p:nvSpPr>
          <p:cNvPr id="3" name="Content Placeholder 2"/>
          <p:cNvSpPr>
            <a:spLocks noGrp="1"/>
          </p:cNvSpPr>
          <p:nvPr>
            <p:ph idx="1"/>
          </p:nvPr>
        </p:nvSpPr>
        <p:spPr/>
        <p:txBody>
          <a:bodyPr/>
          <a:lstStyle/>
          <a:p>
            <a:r>
              <a:rPr lang="en-US" sz="2400" dirty="0"/>
              <a:t>Designing transactions and ensuring consistency isn't necessarily trivial, but using a transaction manager can help </a:t>
            </a:r>
            <a:r>
              <a:rPr lang="en-US" sz="2400" dirty="0" err="1"/>
              <a:t>aleviate</a:t>
            </a:r>
            <a:r>
              <a:rPr lang="en-US" sz="2400" dirty="0"/>
              <a:t> some of the more complex tasks such as read/write locking and thread management. </a:t>
            </a:r>
            <a:endParaRPr lang="en-US" sz="2400" dirty="0" smtClean="0"/>
          </a:p>
          <a:p>
            <a:r>
              <a:rPr lang="en-US" sz="2400" dirty="0" smtClean="0"/>
              <a:t>As </a:t>
            </a:r>
            <a:r>
              <a:rPr lang="en-US" sz="2400" dirty="0"/>
              <a:t>we know Spring integrates with Hibernate with reasonable ease and integrating a transaction manager is a matter of configuring Hibernate to do so. </a:t>
            </a:r>
            <a:endParaRPr lang="en-US" sz="2400" dirty="0" smtClean="0"/>
          </a:p>
          <a:p>
            <a:r>
              <a:rPr lang="en-US" sz="2400" dirty="0" smtClean="0"/>
              <a:t>So </a:t>
            </a:r>
            <a:r>
              <a:rPr lang="en-US" sz="2400" dirty="0"/>
              <a:t>how is transaction propagation performed? </a:t>
            </a:r>
          </a:p>
        </p:txBody>
      </p:sp>
      <p:sp>
        <p:nvSpPr>
          <p:cNvPr id="4" name="Slide Number Placeholder 3"/>
          <p:cNvSpPr>
            <a:spLocks noGrp="1"/>
          </p:cNvSpPr>
          <p:nvPr>
            <p:ph type="sldNum" sz="quarter" idx="12"/>
          </p:nvPr>
        </p:nvSpPr>
        <p:spPr/>
        <p:txBody>
          <a:bodyPr/>
          <a:lstStyle/>
          <a:p>
            <a:fld id="{EC0524A6-F6EA-491D-9F30-DEC6B56CF921}" type="slidenum">
              <a:rPr lang="en-US" smtClean="0"/>
              <a:t>17</a:t>
            </a:fld>
            <a:endParaRPr lang="en-US"/>
          </a:p>
        </p:txBody>
      </p:sp>
    </p:spTree>
    <p:extLst>
      <p:ext uri="{BB962C8B-B14F-4D97-AF65-F5344CB8AC3E}">
        <p14:creationId xmlns:p14="http://schemas.microsoft.com/office/powerpoint/2010/main" val="21981713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Propagation Usage</a:t>
            </a:r>
          </a:p>
        </p:txBody>
      </p:sp>
      <p:sp>
        <p:nvSpPr>
          <p:cNvPr id="3" name="Content Placeholder 2"/>
          <p:cNvSpPr>
            <a:spLocks noGrp="1"/>
          </p:cNvSpPr>
          <p:nvPr>
            <p:ph idx="1"/>
          </p:nvPr>
        </p:nvSpPr>
        <p:spPr/>
        <p:txBody>
          <a:bodyPr/>
          <a:lstStyle/>
          <a:p>
            <a:r>
              <a:rPr lang="en-US" sz="2400" dirty="0"/>
              <a:t>The </a:t>
            </a:r>
            <a:r>
              <a:rPr lang="en-US" sz="2400" dirty="0" smtClean="0"/>
              <a:t>code </a:t>
            </a:r>
            <a:r>
              <a:rPr lang="en-US" sz="2400" dirty="0"/>
              <a:t>use the transaction manager to create a read only, </a:t>
            </a:r>
            <a:r>
              <a:rPr lang="en-US" sz="2400" dirty="0" err="1"/>
              <a:t>transactionless</a:t>
            </a:r>
            <a:r>
              <a:rPr lang="en-US" sz="2400" dirty="0"/>
              <a:t> transaction state. </a:t>
            </a:r>
            <a:endParaRPr lang="en-US" sz="2400" dirty="0" smtClean="0"/>
          </a:p>
          <a:p>
            <a:r>
              <a:rPr lang="en-US" sz="2400" dirty="0" smtClean="0"/>
              <a:t>Generally </a:t>
            </a:r>
            <a:r>
              <a:rPr lang="en-US" sz="2400" dirty="0"/>
              <a:t>speaking </a:t>
            </a:r>
            <a:r>
              <a:rPr lang="en-US" sz="2400" dirty="0" err="1"/>
              <a:t>readonly</a:t>
            </a:r>
            <a:r>
              <a:rPr lang="en-US" sz="2400" dirty="0"/>
              <a:t> operations are idempotent and safe so an argument for never having a transaction present can be made. </a:t>
            </a:r>
          </a:p>
        </p:txBody>
      </p:sp>
      <p:sp>
        <p:nvSpPr>
          <p:cNvPr id="4" name="Slide Number Placeholder 3"/>
          <p:cNvSpPr>
            <a:spLocks noGrp="1"/>
          </p:cNvSpPr>
          <p:nvPr>
            <p:ph type="sldNum" sz="quarter" idx="12"/>
          </p:nvPr>
        </p:nvSpPr>
        <p:spPr/>
        <p:txBody>
          <a:bodyPr/>
          <a:lstStyle/>
          <a:p>
            <a:fld id="{EC0524A6-F6EA-491D-9F30-DEC6B56CF921}" type="slidenum">
              <a:rPr lang="en-US" smtClean="0"/>
              <a:t>18</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962400"/>
            <a:ext cx="6324600" cy="1853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28329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Propagation Usage</a:t>
            </a:r>
          </a:p>
        </p:txBody>
      </p:sp>
      <p:sp>
        <p:nvSpPr>
          <p:cNvPr id="4" name="Slide Number Placeholder 3"/>
          <p:cNvSpPr>
            <a:spLocks noGrp="1"/>
          </p:cNvSpPr>
          <p:nvPr>
            <p:ph type="sldNum" sz="quarter" idx="12"/>
          </p:nvPr>
        </p:nvSpPr>
        <p:spPr/>
        <p:txBody>
          <a:bodyPr/>
          <a:lstStyle/>
          <a:p>
            <a:fld id="{EC0524A6-F6EA-491D-9F30-DEC6B56CF921}" type="slidenum">
              <a:rPr lang="en-US" smtClean="0"/>
              <a:t>19</a:t>
            </a:fld>
            <a:endParaRPr 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676400"/>
            <a:ext cx="5943600" cy="4910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11144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a:t>
            </a:r>
            <a:r>
              <a:rPr lang="en-US" dirty="0" smtClean="0"/>
              <a:t>Data</a:t>
            </a:r>
            <a:endParaRPr lang="en-US" dirty="0"/>
          </a:p>
        </p:txBody>
      </p:sp>
      <p:sp>
        <p:nvSpPr>
          <p:cNvPr id="3" name="Content Placeholder 2"/>
          <p:cNvSpPr>
            <a:spLocks noGrp="1"/>
          </p:cNvSpPr>
          <p:nvPr>
            <p:ph idx="1"/>
          </p:nvPr>
        </p:nvSpPr>
        <p:spPr/>
        <p:txBody>
          <a:bodyPr/>
          <a:lstStyle/>
          <a:p>
            <a:r>
              <a:rPr lang="en-US" sz="2400" dirty="0" smtClean="0"/>
              <a:t>We </a:t>
            </a:r>
            <a:r>
              <a:rPr lang="en-US" sz="2400" dirty="0"/>
              <a:t>have already utilized the Data Access Object (DAO) Layer to handle communication of data between our application and our repository. </a:t>
            </a:r>
            <a:endParaRPr lang="en-US" sz="2400" dirty="0" smtClean="0"/>
          </a:p>
          <a:p>
            <a:r>
              <a:rPr lang="en-US" sz="2400" dirty="0" smtClean="0"/>
              <a:t>This </a:t>
            </a:r>
            <a:r>
              <a:rPr lang="en-US" sz="2400" dirty="0"/>
              <a:t>DAO layer usually consists of a lot of boilerplate code, and as such can and should be simplified. </a:t>
            </a:r>
            <a:endParaRPr lang="en-US" sz="2400" dirty="0" smtClean="0"/>
          </a:p>
          <a:p>
            <a:r>
              <a:rPr lang="en-US" sz="2400" dirty="0" smtClean="0"/>
              <a:t>There </a:t>
            </a:r>
            <a:r>
              <a:rPr lang="en-US" sz="2400" dirty="0"/>
              <a:t>are numerous reasons to </a:t>
            </a:r>
            <a:r>
              <a:rPr lang="en-US" sz="2400" dirty="0" smtClean="0"/>
              <a:t>simplify </a:t>
            </a:r>
            <a:r>
              <a:rPr lang="en-US" sz="2400" dirty="0"/>
              <a:t>this code, including a decrease in the number of artifacts that need to be defined and maintained, consistency of data access patters, consistency of configuration, and quicker implementation for updated repository data.</a:t>
            </a:r>
          </a:p>
        </p:txBody>
      </p:sp>
      <p:sp>
        <p:nvSpPr>
          <p:cNvPr id="4" name="Slide Number Placeholder 3"/>
          <p:cNvSpPr>
            <a:spLocks noGrp="1"/>
          </p:cNvSpPr>
          <p:nvPr>
            <p:ph type="sldNum" sz="quarter" idx="12"/>
          </p:nvPr>
        </p:nvSpPr>
        <p:spPr/>
        <p:txBody>
          <a:bodyPr/>
          <a:lstStyle/>
          <a:p>
            <a:fld id="{EC0524A6-F6EA-491D-9F30-DEC6B56CF921}" type="slidenum">
              <a:rPr lang="en-US" smtClean="0"/>
              <a:t>2</a:t>
            </a:fld>
            <a:endParaRPr lang="en-US"/>
          </a:p>
        </p:txBody>
      </p:sp>
    </p:spTree>
    <p:extLst>
      <p:ext uri="{BB962C8B-B14F-4D97-AF65-F5344CB8AC3E}">
        <p14:creationId xmlns:p14="http://schemas.microsoft.com/office/powerpoint/2010/main" val="41447197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Propagation Usage</a:t>
            </a:r>
          </a:p>
        </p:txBody>
      </p:sp>
      <p:sp>
        <p:nvSpPr>
          <p:cNvPr id="3" name="Content Placeholder 2"/>
          <p:cNvSpPr>
            <a:spLocks noGrp="1"/>
          </p:cNvSpPr>
          <p:nvPr>
            <p:ph idx="1"/>
          </p:nvPr>
        </p:nvSpPr>
        <p:spPr/>
        <p:txBody>
          <a:bodyPr/>
          <a:lstStyle/>
          <a:p>
            <a:r>
              <a:rPr lang="en-US" sz="2000" dirty="0"/>
              <a:t>The above code creates a more complicated situation. </a:t>
            </a:r>
            <a:endParaRPr lang="en-US" sz="2000" dirty="0" smtClean="0"/>
          </a:p>
          <a:p>
            <a:r>
              <a:rPr lang="en-US" sz="2000" dirty="0" smtClean="0"/>
              <a:t>From </a:t>
            </a:r>
            <a:r>
              <a:rPr lang="en-US" sz="2000" dirty="0"/>
              <a:t>the </a:t>
            </a:r>
            <a:r>
              <a:rPr lang="en-US" sz="2000" dirty="0" err="1"/>
              <a:t>MyService</a:t>
            </a:r>
            <a:r>
              <a:rPr lang="en-US" sz="2000" dirty="0"/>
              <a:t> perspective, it is easy to see that the </a:t>
            </a:r>
            <a:r>
              <a:rPr lang="en-US" sz="2000" dirty="0" err="1"/>
              <a:t>createNewData</a:t>
            </a:r>
            <a:r>
              <a:rPr lang="en-US" sz="2000" dirty="0"/>
              <a:t> method will require a new transaction be created, but the dependency on MyService2 complicates the operation. </a:t>
            </a:r>
            <a:endParaRPr lang="en-US" sz="2000" dirty="0" smtClean="0"/>
          </a:p>
          <a:p>
            <a:r>
              <a:rPr lang="en-US" sz="2000" dirty="0" smtClean="0"/>
              <a:t>The </a:t>
            </a:r>
            <a:r>
              <a:rPr lang="en-US" sz="2000" dirty="0"/>
              <a:t>example simplifies the problem by assuming that </a:t>
            </a:r>
            <a:r>
              <a:rPr lang="en-US" sz="2000" dirty="0" err="1"/>
              <a:t>createSupportingData</a:t>
            </a:r>
            <a:r>
              <a:rPr lang="en-US" sz="2000" dirty="0"/>
              <a:t> of MyService2 not only requires a transaction, but will fail if one isn't present. </a:t>
            </a:r>
            <a:endParaRPr lang="en-US" sz="2000" dirty="0" smtClean="0"/>
          </a:p>
          <a:p>
            <a:r>
              <a:rPr lang="en-US" sz="2000" dirty="0" smtClean="0"/>
              <a:t>Essentially </a:t>
            </a:r>
            <a:r>
              <a:rPr lang="en-US" sz="2000" dirty="0"/>
              <a:t>the example creates a situation where the data write for </a:t>
            </a:r>
            <a:r>
              <a:rPr lang="en-US" sz="2000" dirty="0" err="1"/>
              <a:t>MyService</a:t>
            </a:r>
            <a:r>
              <a:rPr lang="en-US" sz="2000" dirty="0"/>
              <a:t> is </a:t>
            </a:r>
            <a:r>
              <a:rPr lang="en-US" sz="2000" dirty="0" smtClean="0"/>
              <a:t>contingent </a:t>
            </a:r>
            <a:r>
              <a:rPr lang="en-US" sz="2000" dirty="0"/>
              <a:t>on the data write from MyService2 at the transaction level, using this strategy we have created an atomic </a:t>
            </a:r>
            <a:r>
              <a:rPr lang="en-US" sz="2000" dirty="0" err="1"/>
              <a:t>multioperational</a:t>
            </a:r>
            <a:r>
              <a:rPr lang="en-US" sz="2000" dirty="0"/>
              <a:t> transaction which will increase the likely hood of maintaining a consistent state.</a:t>
            </a:r>
          </a:p>
        </p:txBody>
      </p:sp>
      <p:sp>
        <p:nvSpPr>
          <p:cNvPr id="4" name="Slide Number Placeholder 3"/>
          <p:cNvSpPr>
            <a:spLocks noGrp="1"/>
          </p:cNvSpPr>
          <p:nvPr>
            <p:ph type="sldNum" sz="quarter" idx="12"/>
          </p:nvPr>
        </p:nvSpPr>
        <p:spPr/>
        <p:txBody>
          <a:bodyPr/>
          <a:lstStyle/>
          <a:p>
            <a:fld id="{EC0524A6-F6EA-491D-9F30-DEC6B56CF921}" type="slidenum">
              <a:rPr lang="en-US" smtClean="0"/>
              <a:t>20</a:t>
            </a:fld>
            <a:endParaRPr lang="en-US"/>
          </a:p>
        </p:txBody>
      </p:sp>
    </p:spTree>
    <p:extLst>
      <p:ext uri="{BB962C8B-B14F-4D97-AF65-F5344CB8AC3E}">
        <p14:creationId xmlns:p14="http://schemas.microsoft.com/office/powerpoint/2010/main" val="1961062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a:t>
            </a:r>
          </a:p>
        </p:txBody>
      </p:sp>
      <p:sp>
        <p:nvSpPr>
          <p:cNvPr id="3" name="Content Placeholder 2"/>
          <p:cNvSpPr>
            <a:spLocks noGrp="1"/>
          </p:cNvSpPr>
          <p:nvPr>
            <p:ph idx="1"/>
          </p:nvPr>
        </p:nvSpPr>
        <p:spPr/>
        <p:txBody>
          <a:bodyPr/>
          <a:lstStyle/>
          <a:p>
            <a:r>
              <a:rPr lang="en-US" sz="2400" dirty="0"/>
              <a:t>Validation, or the act of checking/verifying validity or accuracy of something, is an important consideration for any web application, with various pros and cons. </a:t>
            </a:r>
            <a:endParaRPr lang="en-US" sz="2400" dirty="0" smtClean="0"/>
          </a:p>
          <a:p>
            <a:r>
              <a:rPr lang="en-US" sz="2400" dirty="0" smtClean="0"/>
              <a:t>In </a:t>
            </a:r>
            <a:r>
              <a:rPr lang="en-US" sz="2400" dirty="0"/>
              <a:t>general validation should not be tied to the web tier, it should be easy to localize, and it should be loosely coupled with any available validators. </a:t>
            </a:r>
          </a:p>
        </p:txBody>
      </p:sp>
      <p:sp>
        <p:nvSpPr>
          <p:cNvPr id="4" name="Slide Number Placeholder 3"/>
          <p:cNvSpPr>
            <a:spLocks noGrp="1"/>
          </p:cNvSpPr>
          <p:nvPr>
            <p:ph type="sldNum" sz="quarter" idx="12"/>
          </p:nvPr>
        </p:nvSpPr>
        <p:spPr/>
        <p:txBody>
          <a:bodyPr/>
          <a:lstStyle/>
          <a:p>
            <a:fld id="{EC0524A6-F6EA-491D-9F30-DEC6B56CF921}" type="slidenum">
              <a:rPr lang="en-US" smtClean="0"/>
              <a:t>21</a:t>
            </a:fld>
            <a:endParaRPr lang="en-US"/>
          </a:p>
        </p:txBody>
      </p:sp>
    </p:spTree>
    <p:extLst>
      <p:ext uri="{BB962C8B-B14F-4D97-AF65-F5344CB8AC3E}">
        <p14:creationId xmlns:p14="http://schemas.microsoft.com/office/powerpoint/2010/main" val="30582571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and Spring</a:t>
            </a:r>
          </a:p>
        </p:txBody>
      </p:sp>
      <p:sp>
        <p:nvSpPr>
          <p:cNvPr id="3" name="Content Placeholder 2"/>
          <p:cNvSpPr>
            <a:spLocks noGrp="1"/>
          </p:cNvSpPr>
          <p:nvPr>
            <p:ph idx="1"/>
          </p:nvPr>
        </p:nvSpPr>
        <p:spPr/>
        <p:txBody>
          <a:bodyPr/>
          <a:lstStyle/>
          <a:p>
            <a:r>
              <a:rPr lang="en-US" sz="2400" dirty="0"/>
              <a:t>Spring provides a basic yet eminently usable Validator interface which can work in every layer of an application. </a:t>
            </a:r>
            <a:endParaRPr lang="en-US" sz="2400" dirty="0" smtClean="0"/>
          </a:p>
          <a:p>
            <a:r>
              <a:rPr lang="en-US" sz="2400" dirty="0" smtClean="0"/>
              <a:t>Additionally</a:t>
            </a:r>
            <a:r>
              <a:rPr lang="en-US" sz="2400" dirty="0"/>
              <a:t>, when validating information, it is useful to utilize Data binding, which allows user input to be dynamically bound to custom models for each application. </a:t>
            </a:r>
            <a:endParaRPr lang="en-US" sz="2400" dirty="0" smtClean="0"/>
          </a:p>
          <a:p>
            <a:r>
              <a:rPr lang="en-US" sz="2400" dirty="0" smtClean="0"/>
              <a:t>Within </a:t>
            </a:r>
            <a:r>
              <a:rPr lang="en-US" sz="2400" dirty="0"/>
              <a:t>the Spring validation package, both the Validator interface as well as a </a:t>
            </a:r>
            <a:r>
              <a:rPr lang="en-US" sz="2400" dirty="0" err="1"/>
              <a:t>DataBinder</a:t>
            </a:r>
            <a:r>
              <a:rPr lang="en-US" sz="2400" dirty="0"/>
              <a:t> objects exist to address both. </a:t>
            </a:r>
            <a:endParaRPr lang="en-US" sz="2400" dirty="0" smtClean="0"/>
          </a:p>
          <a:p>
            <a:r>
              <a:rPr lang="en-US" sz="2400" dirty="0" smtClean="0"/>
              <a:t>Note </a:t>
            </a:r>
            <a:r>
              <a:rPr lang="en-US" sz="2400" dirty="0"/>
              <a:t>that </a:t>
            </a:r>
            <a:r>
              <a:rPr lang="en-US" sz="2400" dirty="0" smtClean="0"/>
              <a:t>Although </a:t>
            </a:r>
            <a:r>
              <a:rPr lang="en-US" sz="2400" dirty="0"/>
              <a:t>this package is primarily used within the MVC framework, it is not limited to it</a:t>
            </a:r>
            <a:r>
              <a:rPr lang="en-US" sz="2400" dirty="0" smtClean="0"/>
              <a:t>.</a:t>
            </a:r>
            <a:endParaRPr lang="en-US" sz="2400" dirty="0"/>
          </a:p>
          <a:p>
            <a:endParaRPr lang="en-US" sz="2400" dirty="0"/>
          </a:p>
        </p:txBody>
      </p:sp>
      <p:sp>
        <p:nvSpPr>
          <p:cNvPr id="4" name="Slide Number Placeholder 3"/>
          <p:cNvSpPr>
            <a:spLocks noGrp="1"/>
          </p:cNvSpPr>
          <p:nvPr>
            <p:ph type="sldNum" sz="quarter" idx="12"/>
          </p:nvPr>
        </p:nvSpPr>
        <p:spPr/>
        <p:txBody>
          <a:bodyPr/>
          <a:lstStyle/>
          <a:p>
            <a:fld id="{EC0524A6-F6EA-491D-9F30-DEC6B56CF921}" type="slidenum">
              <a:rPr lang="en-US" smtClean="0"/>
              <a:t>22</a:t>
            </a:fld>
            <a:endParaRPr lang="en-US"/>
          </a:p>
        </p:txBody>
      </p:sp>
    </p:spTree>
    <p:extLst>
      <p:ext uri="{BB962C8B-B14F-4D97-AF65-F5344CB8AC3E}">
        <p14:creationId xmlns:p14="http://schemas.microsoft.com/office/powerpoint/2010/main" val="13988389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and Spring</a:t>
            </a:r>
          </a:p>
        </p:txBody>
      </p:sp>
      <p:sp>
        <p:nvSpPr>
          <p:cNvPr id="3" name="Content Placeholder 2"/>
          <p:cNvSpPr>
            <a:spLocks noGrp="1"/>
          </p:cNvSpPr>
          <p:nvPr>
            <p:ph idx="1"/>
          </p:nvPr>
        </p:nvSpPr>
        <p:spPr/>
        <p:txBody>
          <a:bodyPr/>
          <a:lstStyle/>
          <a:p>
            <a:r>
              <a:rPr lang="en-US" sz="2400" dirty="0"/>
              <a:t>The Spring Validator interface, as its name implies, can be used to validate objects. </a:t>
            </a:r>
            <a:endParaRPr lang="en-US" sz="2400" dirty="0" smtClean="0"/>
          </a:p>
          <a:p>
            <a:r>
              <a:rPr lang="en-US" sz="2400" dirty="0" smtClean="0"/>
              <a:t>The </a:t>
            </a:r>
            <a:r>
              <a:rPr lang="en-US" sz="2400" dirty="0"/>
              <a:t>interface works using a Spring Framework Errors objects so that, while validating, validators can report these validation failures to this Errors object</a:t>
            </a:r>
          </a:p>
        </p:txBody>
      </p:sp>
      <p:sp>
        <p:nvSpPr>
          <p:cNvPr id="4" name="Slide Number Placeholder 3"/>
          <p:cNvSpPr>
            <a:spLocks noGrp="1"/>
          </p:cNvSpPr>
          <p:nvPr>
            <p:ph type="sldNum" sz="quarter" idx="12"/>
          </p:nvPr>
        </p:nvSpPr>
        <p:spPr/>
        <p:txBody>
          <a:bodyPr/>
          <a:lstStyle/>
          <a:p>
            <a:fld id="{EC0524A6-F6EA-491D-9F30-DEC6B56CF921}" type="slidenum">
              <a:rPr lang="en-US" smtClean="0"/>
              <a:t>23</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962400"/>
            <a:ext cx="3894399"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03437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and Spring</a:t>
            </a:r>
          </a:p>
        </p:txBody>
      </p:sp>
      <p:sp>
        <p:nvSpPr>
          <p:cNvPr id="3" name="Content Placeholder 2"/>
          <p:cNvSpPr>
            <a:spLocks noGrp="1"/>
          </p:cNvSpPr>
          <p:nvPr>
            <p:ph idx="1"/>
          </p:nvPr>
        </p:nvSpPr>
        <p:spPr/>
        <p:txBody>
          <a:bodyPr/>
          <a:lstStyle/>
          <a:p>
            <a:r>
              <a:rPr lang="en-US" sz="2200" dirty="0"/>
              <a:t>In order to create the validation behavior, we must implement the Validator interface from the </a:t>
            </a:r>
            <a:r>
              <a:rPr lang="en-US" sz="2200" dirty="0" err="1"/>
              <a:t>org.springframework.validation</a:t>
            </a:r>
            <a:r>
              <a:rPr lang="en-US" sz="2200" dirty="0"/>
              <a:t> package and provide a definition for the </a:t>
            </a:r>
            <a:r>
              <a:rPr lang="en-US" sz="2200" dirty="0" smtClean="0"/>
              <a:t/>
            </a:r>
            <a:br>
              <a:rPr lang="en-US" sz="2200" dirty="0" smtClean="0"/>
            </a:br>
            <a:r>
              <a:rPr lang="en-US" sz="2200" dirty="0" smtClean="0"/>
              <a:t>public </a:t>
            </a:r>
            <a:r>
              <a:rPr lang="en-US" sz="2200" dirty="0" err="1"/>
              <a:t>boolean</a:t>
            </a:r>
            <a:r>
              <a:rPr lang="en-US" sz="2200" dirty="0"/>
              <a:t> supports(Class) method and the </a:t>
            </a:r>
            <a:r>
              <a:rPr lang="en-US" sz="2200" dirty="0" smtClean="0"/>
              <a:t/>
            </a:r>
            <a:br>
              <a:rPr lang="en-US" sz="2200" dirty="0" smtClean="0"/>
            </a:br>
            <a:r>
              <a:rPr lang="en-US" sz="2000" dirty="0" smtClean="0"/>
              <a:t>public </a:t>
            </a:r>
            <a:r>
              <a:rPr lang="en-US" sz="2000" dirty="0"/>
              <a:t>void validate (Object, </a:t>
            </a:r>
            <a:r>
              <a:rPr lang="en-US" sz="2000" dirty="0" err="1"/>
              <a:t>org.springframework.validation.Errors</a:t>
            </a:r>
            <a:r>
              <a:rPr lang="en-US" sz="2000" dirty="0"/>
              <a:t>) </a:t>
            </a:r>
            <a:r>
              <a:rPr lang="en-US" sz="2200" dirty="0"/>
              <a:t>method</a:t>
            </a:r>
          </a:p>
        </p:txBody>
      </p:sp>
      <p:sp>
        <p:nvSpPr>
          <p:cNvPr id="4" name="Slide Number Placeholder 3"/>
          <p:cNvSpPr>
            <a:spLocks noGrp="1"/>
          </p:cNvSpPr>
          <p:nvPr>
            <p:ph type="sldNum" sz="quarter" idx="12"/>
          </p:nvPr>
        </p:nvSpPr>
        <p:spPr/>
        <p:txBody>
          <a:bodyPr/>
          <a:lstStyle/>
          <a:p>
            <a:fld id="{EC0524A6-F6EA-491D-9F30-DEC6B56CF921}" type="slidenum">
              <a:rPr lang="en-US" smtClean="0"/>
              <a:t>24</a:t>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399" y="3505200"/>
            <a:ext cx="6324601"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83980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and Spring</a:t>
            </a:r>
          </a:p>
        </p:txBody>
      </p:sp>
      <p:sp>
        <p:nvSpPr>
          <p:cNvPr id="4" name="Slide Number Placeholder 3"/>
          <p:cNvSpPr>
            <a:spLocks noGrp="1"/>
          </p:cNvSpPr>
          <p:nvPr>
            <p:ph type="sldNum" sz="quarter" idx="12"/>
          </p:nvPr>
        </p:nvSpPr>
        <p:spPr/>
        <p:txBody>
          <a:bodyPr/>
          <a:lstStyle/>
          <a:p>
            <a:fld id="{EC0524A6-F6EA-491D-9F30-DEC6B56CF921}" type="slidenum">
              <a:rPr lang="en-US" smtClean="0"/>
              <a:t>25</a:t>
            </a:fld>
            <a:endParaRPr lang="en-US"/>
          </a:p>
        </p:txBody>
      </p:sp>
      <p:sp>
        <p:nvSpPr>
          <p:cNvPr id="6" name="Content Placeholder 5"/>
          <p:cNvSpPr>
            <a:spLocks noGrp="1"/>
          </p:cNvSpPr>
          <p:nvPr>
            <p:ph idx="1"/>
          </p:nvPr>
        </p:nvSpPr>
        <p:spPr/>
        <p:txBody>
          <a:bodyPr/>
          <a:lstStyle/>
          <a:p>
            <a:r>
              <a:rPr lang="en-US" sz="2200" dirty="0"/>
              <a:t>The </a:t>
            </a:r>
            <a:r>
              <a:rPr lang="en-US" sz="2200" dirty="0" err="1"/>
              <a:t>ValidationUtils</a:t>
            </a:r>
            <a:r>
              <a:rPr lang="en-US" sz="2200" dirty="0"/>
              <a:t> class provides various methods which can be used to produce a variety of Errors objects. </a:t>
            </a:r>
            <a:endParaRPr lang="en-US" sz="2200" dirty="0" smtClean="0"/>
          </a:p>
          <a:p>
            <a:r>
              <a:rPr lang="en-US" sz="2200" dirty="0" smtClean="0"/>
              <a:t>For </a:t>
            </a:r>
            <a:r>
              <a:rPr lang="en-US" sz="2200" dirty="0"/>
              <a:t>example, the </a:t>
            </a:r>
            <a:r>
              <a:rPr lang="en-US" sz="2200" dirty="0" err="1"/>
              <a:t>rejectIfEmpty</a:t>
            </a:r>
            <a:r>
              <a:rPr lang="en-US" sz="2200" dirty="0"/>
              <a:t> will register to the errors object if the value </a:t>
            </a:r>
            <a:r>
              <a:rPr lang="en-US" sz="2200" i="1" dirty="0"/>
              <a:t>name</a:t>
            </a:r>
            <a:r>
              <a:rPr lang="en-US" sz="2200" dirty="0"/>
              <a:t> is empty, while the </a:t>
            </a:r>
            <a:r>
              <a:rPr lang="en-US" sz="2200" dirty="0" err="1"/>
              <a:t>rejectifEmptyOrWhitespace</a:t>
            </a:r>
            <a:r>
              <a:rPr lang="en-US" sz="2200" dirty="0"/>
              <a:t> method registers when the </a:t>
            </a:r>
            <a:r>
              <a:rPr lang="en-US" sz="2200" i="1" dirty="0"/>
              <a:t>type</a:t>
            </a:r>
            <a:r>
              <a:rPr lang="en-US" sz="2200" dirty="0"/>
              <a:t> is either empty or contains whitespace. </a:t>
            </a:r>
            <a:endParaRPr lang="en-US" sz="2200" dirty="0" smtClean="0"/>
          </a:p>
          <a:p>
            <a:r>
              <a:rPr lang="en-US" sz="2200" dirty="0" smtClean="0"/>
              <a:t>Though </a:t>
            </a:r>
            <a:r>
              <a:rPr lang="en-US" sz="2200" dirty="0"/>
              <a:t>it is possible to implement a single validator class for an application, it is better to encapsulate validation logic for each class with its own Validator implementation.</a:t>
            </a:r>
          </a:p>
        </p:txBody>
      </p:sp>
    </p:spTree>
    <p:extLst>
      <p:ext uri="{BB962C8B-B14F-4D97-AF65-F5344CB8AC3E}">
        <p14:creationId xmlns:p14="http://schemas.microsoft.com/office/powerpoint/2010/main" val="40645975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Errors</a:t>
            </a:r>
          </a:p>
        </p:txBody>
      </p:sp>
      <p:sp>
        <p:nvSpPr>
          <p:cNvPr id="3" name="Content Placeholder 2"/>
          <p:cNvSpPr>
            <a:spLocks noGrp="1"/>
          </p:cNvSpPr>
          <p:nvPr>
            <p:ph idx="1"/>
          </p:nvPr>
        </p:nvSpPr>
        <p:spPr/>
        <p:txBody>
          <a:bodyPr/>
          <a:lstStyle/>
          <a:p>
            <a:r>
              <a:rPr lang="en-US" sz="2000" dirty="0"/>
              <a:t>The Spring Errors interface stores and exposes information about data-binding and validation errors for objects. </a:t>
            </a:r>
            <a:endParaRPr lang="en-US" sz="2000" dirty="0" smtClean="0"/>
          </a:p>
          <a:p>
            <a:r>
              <a:rPr lang="en-US" sz="2000" dirty="0" smtClean="0"/>
              <a:t>This </a:t>
            </a:r>
            <a:r>
              <a:rPr lang="en-US" sz="2000" dirty="0"/>
              <a:t>interface defines a static NESTED_PATH_SEPARATOR String, which details the nested path for properties on a model or bean. </a:t>
            </a:r>
            <a:endParaRPr lang="en-US" sz="2000" dirty="0" smtClean="0"/>
          </a:p>
          <a:p>
            <a:r>
              <a:rPr lang="en-US" sz="2000" dirty="0" smtClean="0"/>
              <a:t>For </a:t>
            </a:r>
            <a:r>
              <a:rPr lang="en-US" sz="2000" dirty="0"/>
              <a:t>example: "account.id" or "</a:t>
            </a:r>
            <a:r>
              <a:rPr lang="en-US" sz="2000" dirty="0" err="1"/>
              <a:t>account.type</a:t>
            </a:r>
            <a:r>
              <a:rPr lang="en-US" sz="2000" dirty="0"/>
              <a:t>" correspond to the values of that data on an "account" object. </a:t>
            </a:r>
            <a:endParaRPr lang="en-US" sz="2000" dirty="0" smtClean="0"/>
          </a:p>
          <a:p>
            <a:r>
              <a:rPr lang="en-US" sz="2000" dirty="0" smtClean="0"/>
              <a:t>If </a:t>
            </a:r>
            <a:r>
              <a:rPr lang="en-US" sz="2000" dirty="0"/>
              <a:t>an object is more complex (such as a map, or property of an object nested within a class), this path separator can also provide this information: "</a:t>
            </a:r>
            <a:r>
              <a:rPr lang="en-US" sz="2000" dirty="0" err="1"/>
              <a:t>customer.address.streetName</a:t>
            </a:r>
            <a:r>
              <a:rPr lang="en-US" sz="2000" dirty="0"/>
              <a:t>". </a:t>
            </a:r>
            <a:endParaRPr lang="en-US" sz="2000" dirty="0" smtClean="0"/>
          </a:p>
          <a:p>
            <a:r>
              <a:rPr lang="en-US" sz="2000" dirty="0" smtClean="0"/>
              <a:t>Here</a:t>
            </a:r>
            <a:r>
              <a:rPr lang="en-US" sz="2000" dirty="0"/>
              <a:t>, the customer object has an address object with a property called "</a:t>
            </a:r>
            <a:r>
              <a:rPr lang="en-US" sz="2000" dirty="0" err="1"/>
              <a:t>streetName</a:t>
            </a:r>
            <a:r>
              <a:rPr lang="en-US" sz="2000" dirty="0"/>
              <a:t>".</a:t>
            </a:r>
          </a:p>
          <a:p>
            <a:r>
              <a:rPr lang="en-US" sz="2000" dirty="0"/>
              <a:t>In addition, Errors objects can output error messages by using a </a:t>
            </a:r>
            <a:r>
              <a:rPr lang="en-US" sz="2000" dirty="0" err="1"/>
              <a:t>MessageSource</a:t>
            </a:r>
            <a:r>
              <a:rPr lang="en-US" sz="2000" dirty="0"/>
              <a:t>. </a:t>
            </a:r>
            <a:r>
              <a:rPr lang="en-US" sz="2000" dirty="0" smtClean="0"/>
              <a:t>In </a:t>
            </a:r>
            <a:r>
              <a:rPr lang="en-US" sz="2000" dirty="0"/>
              <a:t>the examples above, this is done by using the error code given when rejecting the field. Custom logic can then be provided in your Errors object.</a:t>
            </a:r>
          </a:p>
          <a:p>
            <a:endParaRPr lang="en-US" sz="2000" dirty="0"/>
          </a:p>
        </p:txBody>
      </p:sp>
      <p:sp>
        <p:nvSpPr>
          <p:cNvPr id="4" name="Slide Number Placeholder 3"/>
          <p:cNvSpPr>
            <a:spLocks noGrp="1"/>
          </p:cNvSpPr>
          <p:nvPr>
            <p:ph type="sldNum" sz="quarter" idx="12"/>
          </p:nvPr>
        </p:nvSpPr>
        <p:spPr/>
        <p:txBody>
          <a:bodyPr/>
          <a:lstStyle/>
          <a:p>
            <a:fld id="{EC0524A6-F6EA-491D-9F30-DEC6B56CF921}" type="slidenum">
              <a:rPr lang="en-US" smtClean="0"/>
              <a:t>26</a:t>
            </a:fld>
            <a:endParaRPr lang="en-US"/>
          </a:p>
        </p:txBody>
      </p:sp>
    </p:spTree>
    <p:extLst>
      <p:ext uri="{BB962C8B-B14F-4D97-AF65-F5344CB8AC3E}">
        <p14:creationId xmlns:p14="http://schemas.microsoft.com/office/powerpoint/2010/main" val="30776381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DataBinder</a:t>
            </a:r>
            <a:r>
              <a:rPr lang="en-US" dirty="0"/>
              <a:t> and @Valid</a:t>
            </a:r>
          </a:p>
        </p:txBody>
      </p:sp>
      <p:sp>
        <p:nvSpPr>
          <p:cNvPr id="3" name="Content Placeholder 2"/>
          <p:cNvSpPr>
            <a:spLocks noGrp="1"/>
          </p:cNvSpPr>
          <p:nvPr>
            <p:ph idx="1"/>
          </p:nvPr>
        </p:nvSpPr>
        <p:spPr/>
        <p:txBody>
          <a:bodyPr/>
          <a:lstStyle/>
          <a:p>
            <a:r>
              <a:rPr lang="en-US" sz="2200" dirty="0"/>
              <a:t>As of Spring 3, an instance of the </a:t>
            </a:r>
            <a:r>
              <a:rPr lang="en-US" sz="2200" dirty="0" err="1"/>
              <a:t>DataBinder</a:t>
            </a:r>
            <a:r>
              <a:rPr lang="en-US" sz="2200" dirty="0"/>
              <a:t> object can be configured with a Validator. </a:t>
            </a:r>
            <a:endParaRPr lang="en-US" sz="2200" dirty="0" smtClean="0"/>
          </a:p>
          <a:p>
            <a:r>
              <a:rPr lang="en-US" sz="2200" dirty="0" smtClean="0"/>
              <a:t>Once </a:t>
            </a:r>
            <a:r>
              <a:rPr lang="en-US" sz="2200" dirty="0"/>
              <a:t>configured the Validator may be invoked by invoking the validate() method of a </a:t>
            </a:r>
            <a:r>
              <a:rPr lang="en-US" sz="2200" dirty="0" err="1"/>
              <a:t>DataBinder</a:t>
            </a:r>
            <a:r>
              <a:rPr lang="en-US" sz="2200" dirty="0"/>
              <a:t> object</a:t>
            </a:r>
            <a:r>
              <a:rPr lang="en-US" sz="2200" dirty="0" smtClean="0"/>
              <a:t>.</a:t>
            </a:r>
          </a:p>
          <a:p>
            <a:r>
              <a:rPr lang="en-US" sz="2200" dirty="0" smtClean="0"/>
              <a:t> </a:t>
            </a:r>
            <a:r>
              <a:rPr lang="en-US" sz="2200" dirty="0"/>
              <a:t>Any validation errors will then automatically be added to a </a:t>
            </a:r>
            <a:r>
              <a:rPr lang="en-US" sz="2200" dirty="0" err="1"/>
              <a:t>BindingResult</a:t>
            </a:r>
            <a:r>
              <a:rPr lang="en-US" sz="2200" dirty="0"/>
              <a:t> object of the </a:t>
            </a:r>
            <a:r>
              <a:rPr lang="en-US" sz="2200" dirty="0" err="1"/>
              <a:t>DataBinder</a:t>
            </a:r>
            <a:r>
              <a:rPr lang="en-US" sz="2200"/>
              <a:t>. </a:t>
            </a:r>
            <a:endParaRPr lang="en-US" sz="2200" dirty="0" smtClean="0"/>
          </a:p>
        </p:txBody>
      </p:sp>
      <p:sp>
        <p:nvSpPr>
          <p:cNvPr id="4" name="Slide Number Placeholder 3"/>
          <p:cNvSpPr>
            <a:spLocks noGrp="1"/>
          </p:cNvSpPr>
          <p:nvPr>
            <p:ph type="sldNum" sz="quarter" idx="12"/>
          </p:nvPr>
        </p:nvSpPr>
        <p:spPr/>
        <p:txBody>
          <a:bodyPr/>
          <a:lstStyle/>
          <a:p>
            <a:fld id="{EC0524A6-F6EA-491D-9F30-DEC6B56CF921}" type="slidenum">
              <a:rPr lang="en-US" smtClean="0"/>
              <a:t>27</a:t>
            </a:fld>
            <a:endParaRPr lang="en-US"/>
          </a:p>
        </p:txBody>
      </p:sp>
    </p:spTree>
    <p:extLst>
      <p:ext uri="{BB962C8B-B14F-4D97-AF65-F5344CB8AC3E}">
        <p14:creationId xmlns:p14="http://schemas.microsoft.com/office/powerpoint/2010/main" val="8168304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DataBinder</a:t>
            </a:r>
            <a:r>
              <a:rPr lang="en-US" dirty="0"/>
              <a:t> and @Valid</a:t>
            </a:r>
          </a:p>
        </p:txBody>
      </p:sp>
      <p:sp>
        <p:nvSpPr>
          <p:cNvPr id="4" name="Slide Number Placeholder 3"/>
          <p:cNvSpPr>
            <a:spLocks noGrp="1"/>
          </p:cNvSpPr>
          <p:nvPr>
            <p:ph type="sldNum" sz="quarter" idx="12"/>
          </p:nvPr>
        </p:nvSpPr>
        <p:spPr/>
        <p:txBody>
          <a:bodyPr/>
          <a:lstStyle/>
          <a:p>
            <a:fld id="{EC0524A6-F6EA-491D-9F30-DEC6B56CF921}" type="slidenum">
              <a:rPr lang="en-US" smtClean="0"/>
              <a:t>28</a:t>
            </a:fld>
            <a:endParaRPr lang="en-US"/>
          </a:p>
        </p:txBody>
      </p:sp>
      <p:pic>
        <p:nvPicPr>
          <p:cNvPr id="921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905000"/>
            <a:ext cx="6233344" cy="3666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88700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DataBinder</a:t>
            </a:r>
            <a:r>
              <a:rPr lang="en-US" dirty="0"/>
              <a:t> and @Valid</a:t>
            </a:r>
          </a:p>
        </p:txBody>
      </p:sp>
      <p:sp>
        <p:nvSpPr>
          <p:cNvPr id="3" name="Content Placeholder 2"/>
          <p:cNvSpPr>
            <a:spLocks noGrp="1"/>
          </p:cNvSpPr>
          <p:nvPr>
            <p:ph idx="1"/>
          </p:nvPr>
        </p:nvSpPr>
        <p:spPr/>
        <p:txBody>
          <a:bodyPr/>
          <a:lstStyle/>
          <a:p>
            <a:r>
              <a:rPr lang="en-US" sz="2400" dirty="0"/>
              <a:t>Moreover, as of Spring 3, the Spring MVC has the ability to automatically validate @Controller inputs through the use of the @Valid annotation so long as the validator for a model has been configured</a:t>
            </a:r>
          </a:p>
        </p:txBody>
      </p:sp>
      <p:sp>
        <p:nvSpPr>
          <p:cNvPr id="4" name="Slide Number Placeholder 3"/>
          <p:cNvSpPr>
            <a:spLocks noGrp="1"/>
          </p:cNvSpPr>
          <p:nvPr>
            <p:ph type="sldNum" sz="quarter" idx="12"/>
          </p:nvPr>
        </p:nvSpPr>
        <p:spPr/>
        <p:txBody>
          <a:bodyPr/>
          <a:lstStyle/>
          <a:p>
            <a:fld id="{EC0524A6-F6EA-491D-9F30-DEC6B56CF921}" type="slidenum">
              <a:rPr lang="en-US" smtClean="0"/>
              <a:t>29</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29000"/>
            <a:ext cx="6477000" cy="2103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32409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Data</a:t>
            </a:r>
          </a:p>
        </p:txBody>
      </p:sp>
      <p:sp>
        <p:nvSpPr>
          <p:cNvPr id="3" name="Content Placeholder 2"/>
          <p:cNvSpPr>
            <a:spLocks noGrp="1"/>
          </p:cNvSpPr>
          <p:nvPr>
            <p:ph idx="1"/>
          </p:nvPr>
        </p:nvSpPr>
        <p:spPr/>
        <p:txBody>
          <a:bodyPr/>
          <a:lstStyle/>
          <a:p>
            <a:r>
              <a:rPr lang="en-US" sz="2400" dirty="0"/>
              <a:t>The Spring Data module takes this simplification one step further by providing standard implementation for common DAO methods allowing for the removal of the DAO implementation and only requiring the definition of the DAO interface methods.</a:t>
            </a:r>
          </a:p>
          <a:p>
            <a:r>
              <a:rPr lang="en-US" sz="2400" dirty="0"/>
              <a:t>In order to leverage the </a:t>
            </a:r>
            <a:r>
              <a:rPr lang="en-US" sz="2400" dirty="0" err="1"/>
              <a:t>Sping</a:t>
            </a:r>
            <a:r>
              <a:rPr lang="en-US" sz="2400" dirty="0"/>
              <a:t> Data programming model with JPA, a DAO interface should extend the Spring </a:t>
            </a:r>
            <a:r>
              <a:rPr lang="en-US" sz="2400" i="1" dirty="0" err="1"/>
              <a:t>JpaRepository</a:t>
            </a:r>
            <a:r>
              <a:rPr lang="en-US" sz="2400" dirty="0"/>
              <a:t> interface from the </a:t>
            </a:r>
            <a:r>
              <a:rPr lang="en-US" sz="2400" dirty="0" err="1"/>
              <a:t>org.springframework.data.jpa.repository</a:t>
            </a:r>
            <a:r>
              <a:rPr lang="en-US" sz="2400" dirty="0"/>
              <a:t> package</a:t>
            </a:r>
          </a:p>
          <a:p>
            <a:endParaRPr lang="en-US" sz="2400" dirty="0"/>
          </a:p>
        </p:txBody>
      </p:sp>
      <p:sp>
        <p:nvSpPr>
          <p:cNvPr id="4" name="Slide Number Placeholder 3"/>
          <p:cNvSpPr>
            <a:spLocks noGrp="1"/>
          </p:cNvSpPr>
          <p:nvPr>
            <p:ph type="sldNum" sz="quarter" idx="12"/>
          </p:nvPr>
        </p:nvSpPr>
        <p:spPr/>
        <p:txBody>
          <a:bodyPr/>
          <a:lstStyle/>
          <a:p>
            <a:fld id="{EC0524A6-F6EA-491D-9F30-DEC6B56CF921}" type="slidenum">
              <a:rPr lang="en-US" smtClean="0"/>
              <a:t>3</a:t>
            </a:fld>
            <a:endParaRPr lang="en-US"/>
          </a:p>
        </p:txBody>
      </p:sp>
    </p:spTree>
    <p:extLst>
      <p:ext uri="{BB962C8B-B14F-4D97-AF65-F5344CB8AC3E}">
        <p14:creationId xmlns:p14="http://schemas.microsoft.com/office/powerpoint/2010/main" val="3005282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Validator</a:t>
            </a:r>
          </a:p>
        </p:txBody>
      </p:sp>
      <p:sp>
        <p:nvSpPr>
          <p:cNvPr id="3" name="Content Placeholder 2"/>
          <p:cNvSpPr>
            <a:spLocks noGrp="1"/>
          </p:cNvSpPr>
          <p:nvPr>
            <p:ph idx="1"/>
          </p:nvPr>
        </p:nvSpPr>
        <p:spPr/>
        <p:txBody>
          <a:bodyPr/>
          <a:lstStyle/>
          <a:p>
            <a:r>
              <a:rPr lang="en-US" sz="2200" dirty="0"/>
              <a:t>Although you can provide your own custom validation, the Hibernate Validator is the standard validation implementation. </a:t>
            </a:r>
            <a:endParaRPr lang="en-US" sz="2200" dirty="0" smtClean="0"/>
          </a:p>
          <a:p>
            <a:r>
              <a:rPr lang="en-US" sz="2200" dirty="0" smtClean="0"/>
              <a:t>It </a:t>
            </a:r>
            <a:r>
              <a:rPr lang="en-US" sz="2200" dirty="0"/>
              <a:t>is also worth noting that hibernate includes its own specific constraints and annotations, and use of this validator is </a:t>
            </a:r>
            <a:r>
              <a:rPr lang="en-US" sz="2200" b="1" i="1" dirty="0"/>
              <a:t>not</a:t>
            </a:r>
            <a:r>
              <a:rPr lang="en-US" sz="2200" dirty="0"/>
              <a:t> dependent on the hibernate ORM. </a:t>
            </a:r>
            <a:endParaRPr lang="en-US" sz="2200" dirty="0" smtClean="0"/>
          </a:p>
          <a:p>
            <a:r>
              <a:rPr lang="en-US" sz="2200" dirty="0" smtClean="0"/>
              <a:t>To </a:t>
            </a:r>
            <a:r>
              <a:rPr lang="en-US" sz="2200" dirty="0"/>
              <a:t>utilize this validator implementation you should add version 4.3.1 the following dependencies to your </a:t>
            </a:r>
            <a:r>
              <a:rPr lang="en-US" sz="2200" dirty="0" smtClean="0"/>
              <a:t>project</a:t>
            </a:r>
          </a:p>
          <a:p>
            <a:r>
              <a:rPr lang="en-US" sz="2400" dirty="0"/>
              <a:t>The hibernate validator provides an implementation on various, useful constraints such as @</a:t>
            </a:r>
            <a:r>
              <a:rPr lang="en-US" sz="2400" dirty="0" err="1"/>
              <a:t>NotNull</a:t>
            </a:r>
            <a:r>
              <a:rPr lang="en-US" sz="2400" dirty="0"/>
              <a:t>, @Min and @Max</a:t>
            </a:r>
            <a:endParaRPr lang="en-US" sz="2200" dirty="0"/>
          </a:p>
        </p:txBody>
      </p:sp>
      <p:sp>
        <p:nvSpPr>
          <p:cNvPr id="4" name="Slide Number Placeholder 3"/>
          <p:cNvSpPr>
            <a:spLocks noGrp="1"/>
          </p:cNvSpPr>
          <p:nvPr>
            <p:ph type="sldNum" sz="quarter" idx="12"/>
          </p:nvPr>
        </p:nvSpPr>
        <p:spPr/>
        <p:txBody>
          <a:bodyPr/>
          <a:lstStyle/>
          <a:p>
            <a:fld id="{EC0524A6-F6EA-491D-9F30-DEC6B56CF921}" type="slidenum">
              <a:rPr lang="en-US" smtClean="0"/>
              <a:t>30</a:t>
            </a:fld>
            <a:endParaRPr lang="en-US"/>
          </a:p>
        </p:txBody>
      </p:sp>
    </p:spTree>
    <p:extLst>
      <p:ext uri="{BB962C8B-B14F-4D97-AF65-F5344CB8AC3E}">
        <p14:creationId xmlns:p14="http://schemas.microsoft.com/office/powerpoint/2010/main" val="32898274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Validator</a:t>
            </a:r>
          </a:p>
        </p:txBody>
      </p:sp>
      <p:sp>
        <p:nvSpPr>
          <p:cNvPr id="4" name="Slide Number Placeholder 3"/>
          <p:cNvSpPr>
            <a:spLocks noGrp="1"/>
          </p:cNvSpPr>
          <p:nvPr>
            <p:ph type="sldNum" sz="quarter" idx="12"/>
          </p:nvPr>
        </p:nvSpPr>
        <p:spPr/>
        <p:txBody>
          <a:bodyPr/>
          <a:lstStyle/>
          <a:p>
            <a:fld id="{EC0524A6-F6EA-491D-9F30-DEC6B56CF921}" type="slidenum">
              <a:rPr lang="en-US" smtClean="0"/>
              <a:t>31</a:t>
            </a:fld>
            <a:endParaRPr lang="en-US"/>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905000"/>
            <a:ext cx="4157617"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399" y="2438400"/>
            <a:ext cx="3668889"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81134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Data</a:t>
            </a:r>
          </a:p>
        </p:txBody>
      </p:sp>
      <p:sp>
        <p:nvSpPr>
          <p:cNvPr id="3" name="Content Placeholder 2"/>
          <p:cNvSpPr>
            <a:spLocks noGrp="1"/>
          </p:cNvSpPr>
          <p:nvPr>
            <p:ph idx="1"/>
          </p:nvPr>
        </p:nvSpPr>
        <p:spPr/>
        <p:txBody>
          <a:bodyPr/>
          <a:lstStyle/>
          <a:p>
            <a:r>
              <a:rPr lang="en-US" sz="2400" dirty="0"/>
              <a:t>Note that it is possible to create a basic CRUD application by extending the spring </a:t>
            </a:r>
            <a:r>
              <a:rPr lang="en-US" sz="2400" i="1" dirty="0" err="1"/>
              <a:t>CrudRepository</a:t>
            </a:r>
            <a:r>
              <a:rPr lang="en-US" sz="2400" dirty="0"/>
              <a:t> interface (from the </a:t>
            </a:r>
            <a:r>
              <a:rPr lang="en-US" sz="2400" dirty="0" err="1"/>
              <a:t>org.springframework.data.repository</a:t>
            </a:r>
            <a:r>
              <a:rPr lang="en-US" sz="2400" dirty="0"/>
              <a:t> package), though this only provides an interface for generic CRUD operations on a repository, and does not leverage the JPA.</a:t>
            </a:r>
          </a:p>
        </p:txBody>
      </p:sp>
      <p:sp>
        <p:nvSpPr>
          <p:cNvPr id="4" name="Slide Number Placeholder 3"/>
          <p:cNvSpPr>
            <a:spLocks noGrp="1"/>
          </p:cNvSpPr>
          <p:nvPr>
            <p:ph type="sldNum" sz="quarter" idx="12"/>
          </p:nvPr>
        </p:nvSpPr>
        <p:spPr/>
        <p:txBody>
          <a:bodyPr/>
          <a:lstStyle/>
          <a:p>
            <a:fld id="{EC0524A6-F6EA-491D-9F30-DEC6B56CF921}" type="slidenum">
              <a:rPr lang="en-US" smtClean="0"/>
              <a:t>4</a:t>
            </a:fld>
            <a:endParaRPr lang="en-US"/>
          </a:p>
        </p:txBody>
      </p:sp>
    </p:spTree>
    <p:extLst>
      <p:ext uri="{BB962C8B-B14F-4D97-AF65-F5344CB8AC3E}">
        <p14:creationId xmlns:p14="http://schemas.microsoft.com/office/powerpoint/2010/main" val="41055490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Data</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2714" y="1719263"/>
            <a:ext cx="7918572" cy="4411662"/>
          </a:xfrm>
        </p:spPr>
      </p:pic>
      <p:sp>
        <p:nvSpPr>
          <p:cNvPr id="4" name="Slide Number Placeholder 3"/>
          <p:cNvSpPr>
            <a:spLocks noGrp="1"/>
          </p:cNvSpPr>
          <p:nvPr>
            <p:ph type="sldNum" sz="quarter" idx="12"/>
          </p:nvPr>
        </p:nvSpPr>
        <p:spPr/>
        <p:txBody>
          <a:bodyPr/>
          <a:lstStyle/>
          <a:p>
            <a:fld id="{EC0524A6-F6EA-491D-9F30-DEC6B56CF921}" type="slidenum">
              <a:rPr lang="en-US" smtClean="0"/>
              <a:t>5</a:t>
            </a:fld>
            <a:endParaRPr lang="en-US"/>
          </a:p>
        </p:txBody>
      </p:sp>
    </p:spTree>
    <p:extLst>
      <p:ext uri="{BB962C8B-B14F-4D97-AF65-F5344CB8AC3E}">
        <p14:creationId xmlns:p14="http://schemas.microsoft.com/office/powerpoint/2010/main" val="39112642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Data</a:t>
            </a:r>
          </a:p>
        </p:txBody>
      </p:sp>
      <p:sp>
        <p:nvSpPr>
          <p:cNvPr id="3" name="Content Placeholder 2"/>
          <p:cNvSpPr>
            <a:spLocks noGrp="1"/>
          </p:cNvSpPr>
          <p:nvPr>
            <p:ph idx="1"/>
          </p:nvPr>
        </p:nvSpPr>
        <p:spPr/>
        <p:txBody>
          <a:bodyPr/>
          <a:lstStyle/>
          <a:p>
            <a:r>
              <a:rPr lang="en-US" sz="2400" dirty="0"/>
              <a:t>Implementation of the Spring </a:t>
            </a:r>
            <a:r>
              <a:rPr lang="en-US" sz="2400" i="1" dirty="0" err="1"/>
              <a:t>JpaRepository</a:t>
            </a:r>
            <a:r>
              <a:rPr lang="en-US" sz="2400" dirty="0"/>
              <a:t> provides the following:</a:t>
            </a:r>
          </a:p>
          <a:p>
            <a:r>
              <a:rPr lang="en-US" sz="2400" dirty="0"/>
              <a:t>Sophisticated support to build repositories based on Spring and JPA</a:t>
            </a:r>
          </a:p>
          <a:p>
            <a:r>
              <a:rPr lang="en-US" sz="2400" dirty="0"/>
              <a:t>Support for </a:t>
            </a:r>
            <a:r>
              <a:rPr lang="en-US" sz="2400" dirty="0" err="1"/>
              <a:t>QueryDSL</a:t>
            </a:r>
            <a:r>
              <a:rPr lang="en-US" sz="2400" dirty="0"/>
              <a:t> predicates and thus type-safe JPA queries </a:t>
            </a:r>
          </a:p>
          <a:p>
            <a:pPr lvl="1"/>
            <a:r>
              <a:rPr lang="en-US" sz="2400" dirty="0" err="1"/>
              <a:t>QueryDSL</a:t>
            </a:r>
            <a:r>
              <a:rPr lang="en-US" sz="2400" dirty="0"/>
              <a:t> is a framework which enables statically typed SQL-like queries, instead of requiring inline string queries or external XML files.</a:t>
            </a:r>
          </a:p>
          <a:p>
            <a:r>
              <a:rPr lang="en-US" sz="2400" dirty="0"/>
              <a:t>Transparent auditing of Domain class</a:t>
            </a:r>
          </a:p>
          <a:p>
            <a:endParaRPr lang="en-US" sz="2400" dirty="0"/>
          </a:p>
        </p:txBody>
      </p:sp>
      <p:sp>
        <p:nvSpPr>
          <p:cNvPr id="4" name="Slide Number Placeholder 3"/>
          <p:cNvSpPr>
            <a:spLocks noGrp="1"/>
          </p:cNvSpPr>
          <p:nvPr>
            <p:ph type="sldNum" sz="quarter" idx="12"/>
          </p:nvPr>
        </p:nvSpPr>
        <p:spPr/>
        <p:txBody>
          <a:bodyPr/>
          <a:lstStyle/>
          <a:p>
            <a:fld id="{EC0524A6-F6EA-491D-9F30-DEC6B56CF921}" type="slidenum">
              <a:rPr lang="en-US" smtClean="0"/>
              <a:t>6</a:t>
            </a:fld>
            <a:endParaRPr lang="en-US"/>
          </a:p>
        </p:txBody>
      </p:sp>
    </p:spTree>
    <p:extLst>
      <p:ext uri="{BB962C8B-B14F-4D97-AF65-F5344CB8AC3E}">
        <p14:creationId xmlns:p14="http://schemas.microsoft.com/office/powerpoint/2010/main" val="269008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Data</a:t>
            </a:r>
          </a:p>
        </p:txBody>
      </p:sp>
      <p:sp>
        <p:nvSpPr>
          <p:cNvPr id="3" name="Content Placeholder 2"/>
          <p:cNvSpPr>
            <a:spLocks noGrp="1"/>
          </p:cNvSpPr>
          <p:nvPr>
            <p:ph idx="1"/>
          </p:nvPr>
        </p:nvSpPr>
        <p:spPr/>
        <p:txBody>
          <a:bodyPr/>
          <a:lstStyle/>
          <a:p>
            <a:r>
              <a:rPr lang="en-US" sz="2400" dirty="0"/>
              <a:t>Pagination (sequential numbering) support</a:t>
            </a:r>
          </a:p>
          <a:p>
            <a:r>
              <a:rPr lang="en-US" sz="2400" dirty="0"/>
              <a:t>Dynamic query execution</a:t>
            </a:r>
          </a:p>
          <a:p>
            <a:r>
              <a:rPr lang="en-US" sz="2400" dirty="0"/>
              <a:t>Support for integration of custom data access code</a:t>
            </a:r>
          </a:p>
          <a:p>
            <a:r>
              <a:rPr lang="en-US" sz="2400" dirty="0"/>
              <a:t>Validation of @Query annotated queries during bootstrapping</a:t>
            </a:r>
          </a:p>
          <a:p>
            <a:r>
              <a:rPr lang="en-US" sz="2400" dirty="0"/>
              <a:t>Support for XML based entity mapping</a:t>
            </a:r>
          </a:p>
          <a:p>
            <a:r>
              <a:rPr lang="en-US" sz="2400" dirty="0" err="1"/>
              <a:t>JavaConfig</a:t>
            </a:r>
            <a:r>
              <a:rPr lang="en-US" sz="2400" dirty="0"/>
              <a:t> based repository configuration by introducing @</a:t>
            </a:r>
            <a:r>
              <a:rPr lang="en-US" sz="2400" dirty="0" err="1"/>
              <a:t>EnableJpaRepositories</a:t>
            </a:r>
            <a:endParaRPr lang="en-US" sz="2400" dirty="0"/>
          </a:p>
          <a:p>
            <a:endParaRPr lang="en-US" sz="2400" dirty="0"/>
          </a:p>
        </p:txBody>
      </p:sp>
      <p:sp>
        <p:nvSpPr>
          <p:cNvPr id="4" name="Slide Number Placeholder 3"/>
          <p:cNvSpPr>
            <a:spLocks noGrp="1"/>
          </p:cNvSpPr>
          <p:nvPr>
            <p:ph type="sldNum" sz="quarter" idx="12"/>
          </p:nvPr>
        </p:nvSpPr>
        <p:spPr/>
        <p:txBody>
          <a:bodyPr/>
          <a:lstStyle/>
          <a:p>
            <a:fld id="{EC0524A6-F6EA-491D-9F30-DEC6B56CF921}" type="slidenum">
              <a:rPr lang="en-US" smtClean="0"/>
              <a:t>7</a:t>
            </a:fld>
            <a:endParaRPr lang="en-US"/>
          </a:p>
        </p:txBody>
      </p:sp>
    </p:spTree>
    <p:extLst>
      <p:ext uri="{BB962C8B-B14F-4D97-AF65-F5344CB8AC3E}">
        <p14:creationId xmlns:p14="http://schemas.microsoft.com/office/powerpoint/2010/main" val="12751654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Data Annotations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39861557"/>
              </p:ext>
            </p:extLst>
          </p:nvPr>
        </p:nvGraphicFramePr>
        <p:xfrm>
          <a:off x="457200" y="1719263"/>
          <a:ext cx="8229600" cy="4683760"/>
        </p:xfrm>
        <a:graphic>
          <a:graphicData uri="http://schemas.openxmlformats.org/drawingml/2006/table">
            <a:tbl>
              <a:tblPr firstRow="1" bandRow="1">
                <a:tableStyleId>{5C22544A-7EE6-4342-B048-85BDC9FD1C3A}</a:tableStyleId>
              </a:tblPr>
              <a:tblGrid>
                <a:gridCol w="2514600"/>
                <a:gridCol w="5715000"/>
              </a:tblGrid>
              <a:tr h="370840">
                <a:tc>
                  <a:txBody>
                    <a:bodyPr/>
                    <a:lstStyle/>
                    <a:p>
                      <a:pPr algn="ctr"/>
                      <a:r>
                        <a:rPr lang="en-US" dirty="0"/>
                        <a:t>Annotation</a:t>
                      </a:r>
                    </a:p>
                  </a:txBody>
                  <a:tcPr anchor="ctr"/>
                </a:tc>
                <a:tc>
                  <a:txBody>
                    <a:bodyPr/>
                    <a:lstStyle/>
                    <a:p>
                      <a:pPr algn="ctr"/>
                      <a:r>
                        <a:rPr lang="en-US" dirty="0"/>
                        <a:t>Purpose</a:t>
                      </a:r>
                    </a:p>
                  </a:txBody>
                  <a:tcPr anchor="ctr"/>
                </a:tc>
              </a:tr>
              <a:tr h="370840">
                <a:tc>
                  <a:txBody>
                    <a:bodyPr/>
                    <a:lstStyle/>
                    <a:p>
                      <a:r>
                        <a:rPr lang="en-US"/>
                        <a:t>@Transactional</a:t>
                      </a:r>
                    </a:p>
                  </a:txBody>
                  <a:tcPr anchor="ctr"/>
                </a:tc>
                <a:tc>
                  <a:txBody>
                    <a:bodyPr/>
                    <a:lstStyle/>
                    <a:p>
                      <a:r>
                        <a:rPr lang="en-US" dirty="0"/>
                        <a:t>Configure how the database transaction behaves. </a:t>
                      </a:r>
                    </a:p>
                  </a:txBody>
                  <a:tcPr anchor="ctr"/>
                </a:tc>
              </a:tr>
              <a:tr h="370840">
                <a:tc>
                  <a:txBody>
                    <a:bodyPr/>
                    <a:lstStyle/>
                    <a:p>
                      <a:r>
                        <a:rPr lang="en-US"/>
                        <a:t>@NoRepositoryBean</a:t>
                      </a:r>
                    </a:p>
                  </a:txBody>
                  <a:tcPr anchor="ctr"/>
                </a:tc>
                <a:tc>
                  <a:txBody>
                    <a:bodyPr/>
                    <a:lstStyle/>
                    <a:p>
                      <a:r>
                        <a:rPr lang="en-US" dirty="0"/>
                        <a:t>Creates and interface that provides common methods for child repositories</a:t>
                      </a:r>
                    </a:p>
                  </a:txBody>
                  <a:tcPr anchor="ctr"/>
                </a:tc>
              </a:tr>
              <a:tr h="370840">
                <a:tc>
                  <a:txBody>
                    <a:bodyPr/>
                    <a:lstStyle/>
                    <a:p>
                      <a:r>
                        <a:rPr lang="en-US"/>
                        <a:t>@param</a:t>
                      </a:r>
                    </a:p>
                  </a:txBody>
                  <a:tcPr anchor="ctr"/>
                </a:tc>
                <a:tc>
                  <a:txBody>
                    <a:bodyPr/>
                    <a:lstStyle/>
                    <a:p>
                      <a:r>
                        <a:rPr lang="en-US" dirty="0"/>
                        <a:t>Parameters can be passed to queries defined with @query </a:t>
                      </a:r>
                    </a:p>
                  </a:txBody>
                  <a:tcPr anchor="ctr"/>
                </a:tc>
              </a:tr>
              <a:tr h="370840">
                <a:tc>
                  <a:txBody>
                    <a:bodyPr/>
                    <a:lstStyle/>
                    <a:p>
                      <a:r>
                        <a:rPr lang="en-US" dirty="0"/>
                        <a:t>@id</a:t>
                      </a:r>
                    </a:p>
                  </a:txBody>
                  <a:tcPr anchor="ctr"/>
                </a:tc>
                <a:tc>
                  <a:txBody>
                    <a:bodyPr/>
                    <a:lstStyle/>
                    <a:p>
                      <a:r>
                        <a:rPr lang="en-US"/>
                        <a:t>Marks a field in a model class as the primary key</a:t>
                      </a:r>
                    </a:p>
                  </a:txBody>
                  <a:tcPr anchor="ctr"/>
                </a:tc>
              </a:tr>
              <a:tr h="370840">
                <a:tc>
                  <a:txBody>
                    <a:bodyPr/>
                    <a:lstStyle/>
                    <a:p>
                      <a:r>
                        <a:rPr lang="en-US" dirty="0"/>
                        <a:t>@transient</a:t>
                      </a:r>
                    </a:p>
                  </a:txBody>
                  <a:tcPr anchor="ctr"/>
                </a:tc>
                <a:tc>
                  <a:txBody>
                    <a:bodyPr/>
                    <a:lstStyle/>
                    <a:p>
                      <a:r>
                        <a:rPr lang="en-US" dirty="0"/>
                        <a:t>Mark a field as transient, to be ignored by the data store engine during reads and writes</a:t>
                      </a:r>
                    </a:p>
                  </a:txBody>
                  <a:tcPr anchor="ctr"/>
                </a:tc>
              </a:tr>
              <a:tr h="370840">
                <a:tc>
                  <a:txBody>
                    <a:bodyPr/>
                    <a:lstStyle/>
                    <a:p>
                      <a:r>
                        <a:rPr lang="en-US"/>
                        <a:t>@CreatedBy, @LastModifiedBy</a:t>
                      </a:r>
                    </a:p>
                  </a:txBody>
                  <a:tcPr anchor="ctr"/>
                </a:tc>
                <a:tc>
                  <a:txBody>
                    <a:bodyPr/>
                    <a:lstStyle/>
                    <a:p>
                      <a:r>
                        <a:rPr lang="en-US" dirty="0"/>
                        <a:t>Auditing annotations that will automatically filled with the current principal</a:t>
                      </a:r>
                    </a:p>
                  </a:txBody>
                  <a:tcPr anchor="ctr"/>
                </a:tc>
              </a:tr>
              <a:tr h="370840">
                <a:tc>
                  <a:txBody>
                    <a:bodyPr/>
                    <a:lstStyle/>
                    <a:p>
                      <a:r>
                        <a:rPr lang="en-US"/>
                        <a:t>@CreatedDate, @LastModifiedDate</a:t>
                      </a:r>
                    </a:p>
                  </a:txBody>
                  <a:tcPr anchor="ctr"/>
                </a:tc>
                <a:tc>
                  <a:txBody>
                    <a:bodyPr/>
                    <a:lstStyle/>
                    <a:p>
                      <a:r>
                        <a:rPr lang="en-US"/>
                        <a:t>Auditing annotations that will automatically fill with current date</a:t>
                      </a:r>
                    </a:p>
                  </a:txBody>
                  <a:tcPr anchor="ctr"/>
                </a:tc>
              </a:tr>
              <a:tr h="370840">
                <a:tc>
                  <a:txBody>
                    <a:bodyPr/>
                    <a:lstStyle/>
                    <a:p>
                      <a:r>
                        <a:rPr lang="en-US" dirty="0"/>
                        <a:t>@query</a:t>
                      </a:r>
                    </a:p>
                  </a:txBody>
                  <a:tcPr anchor="ctr"/>
                </a:tc>
                <a:tc>
                  <a:txBody>
                    <a:bodyPr/>
                    <a:lstStyle/>
                    <a:p>
                      <a:r>
                        <a:rPr lang="en-US" dirty="0"/>
                        <a:t>Supply a JPQL query for repository methods</a:t>
                      </a:r>
                    </a:p>
                  </a:txBody>
                  <a:tcPr anchor="ctr"/>
                </a:tc>
              </a:tr>
            </a:tbl>
          </a:graphicData>
        </a:graphic>
      </p:graphicFrame>
      <p:sp>
        <p:nvSpPr>
          <p:cNvPr id="4" name="Slide Number Placeholder 3"/>
          <p:cNvSpPr>
            <a:spLocks noGrp="1"/>
          </p:cNvSpPr>
          <p:nvPr>
            <p:ph type="sldNum" sz="quarter" idx="12"/>
          </p:nvPr>
        </p:nvSpPr>
        <p:spPr/>
        <p:txBody>
          <a:bodyPr/>
          <a:lstStyle/>
          <a:p>
            <a:fld id="{EC0524A6-F6EA-491D-9F30-DEC6B56CF921}" type="slidenum">
              <a:rPr lang="en-US" smtClean="0"/>
              <a:t>8</a:t>
            </a:fld>
            <a:endParaRPr lang="en-US"/>
          </a:p>
        </p:txBody>
      </p:sp>
    </p:spTree>
    <p:extLst>
      <p:ext uri="{BB962C8B-B14F-4D97-AF65-F5344CB8AC3E}">
        <p14:creationId xmlns:p14="http://schemas.microsoft.com/office/powerpoint/2010/main" val="12613389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Management</a:t>
            </a:r>
          </a:p>
        </p:txBody>
      </p:sp>
      <p:sp>
        <p:nvSpPr>
          <p:cNvPr id="3" name="Content Placeholder 2"/>
          <p:cNvSpPr>
            <a:spLocks noGrp="1"/>
          </p:cNvSpPr>
          <p:nvPr>
            <p:ph idx="1"/>
          </p:nvPr>
        </p:nvSpPr>
        <p:spPr/>
        <p:txBody>
          <a:bodyPr/>
          <a:lstStyle/>
          <a:p>
            <a:r>
              <a:rPr lang="en-US" sz="2400" dirty="0"/>
              <a:t>When designing database transactions to be performed in Java or any other programming language other than SQL, it is important to consider that multiple transactions will performed simultaneously. </a:t>
            </a:r>
            <a:endParaRPr lang="en-US" sz="2400" dirty="0" smtClean="0"/>
          </a:p>
          <a:p>
            <a:r>
              <a:rPr lang="en-US" sz="2400" dirty="0" smtClean="0"/>
              <a:t>Managing </a:t>
            </a:r>
            <a:r>
              <a:rPr lang="en-US" sz="2400" dirty="0"/>
              <a:t>all of these transactions can be tedious and cumbersome </a:t>
            </a:r>
            <a:r>
              <a:rPr lang="en-US" sz="2400" dirty="0" err="1"/>
              <a:t>becuase</a:t>
            </a:r>
            <a:r>
              <a:rPr lang="en-US" sz="2400" dirty="0"/>
              <a:t> it requires complicated strategies for read/write locking and thread management. </a:t>
            </a:r>
            <a:endParaRPr lang="en-US" sz="2400" dirty="0" smtClean="0"/>
          </a:p>
          <a:p>
            <a:r>
              <a:rPr lang="en-US" sz="2400" dirty="0" smtClean="0"/>
              <a:t>JDBC </a:t>
            </a:r>
            <a:r>
              <a:rPr lang="en-US" sz="2400" dirty="0"/>
              <a:t>and connection pool utilities like </a:t>
            </a:r>
            <a:r>
              <a:rPr lang="en-US" sz="2400" dirty="0" err="1"/>
              <a:t>Hikari</a:t>
            </a:r>
            <a:r>
              <a:rPr lang="en-US" sz="2400" dirty="0"/>
              <a:t> have built-in tools for handling these issues, but still will require a lot of boiler plate code to achieve the consistency required for your data.</a:t>
            </a:r>
          </a:p>
        </p:txBody>
      </p:sp>
      <p:sp>
        <p:nvSpPr>
          <p:cNvPr id="4" name="Slide Number Placeholder 3"/>
          <p:cNvSpPr>
            <a:spLocks noGrp="1"/>
          </p:cNvSpPr>
          <p:nvPr>
            <p:ph type="sldNum" sz="quarter" idx="12"/>
          </p:nvPr>
        </p:nvSpPr>
        <p:spPr/>
        <p:txBody>
          <a:bodyPr/>
          <a:lstStyle/>
          <a:p>
            <a:fld id="{EC0524A6-F6EA-491D-9F30-DEC6B56CF921}" type="slidenum">
              <a:rPr lang="en-US" smtClean="0"/>
              <a:t>9</a:t>
            </a:fld>
            <a:endParaRPr lang="en-US"/>
          </a:p>
        </p:txBody>
      </p:sp>
    </p:spTree>
    <p:extLst>
      <p:ext uri="{BB962C8B-B14F-4D97-AF65-F5344CB8AC3E}">
        <p14:creationId xmlns:p14="http://schemas.microsoft.com/office/powerpoint/2010/main" val="3094794099"/>
      </p:ext>
    </p:extLst>
  </p:cSld>
  <p:clrMapOvr>
    <a:masterClrMapping/>
  </p:clrMapOvr>
  <p:timing>
    <p:tnLst>
      <p:par>
        <p:cTn id="1" dur="indefinite" restart="never" nodeType="tmRoot"/>
      </p:par>
    </p:tnLst>
  </p:timing>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Learner Template</Template>
  <TotalTime>133</TotalTime>
  <Words>1702</Words>
  <Application>Microsoft Office PowerPoint</Application>
  <PresentationFormat>On-screen Show (4:3)</PresentationFormat>
  <Paragraphs>143</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Learner Template</vt:lpstr>
      <vt:lpstr>Spring Data JPA</vt:lpstr>
      <vt:lpstr>Spring Data</vt:lpstr>
      <vt:lpstr>Spring Data</vt:lpstr>
      <vt:lpstr>Spring Data</vt:lpstr>
      <vt:lpstr>Spring Data</vt:lpstr>
      <vt:lpstr>Spring Data</vt:lpstr>
      <vt:lpstr>Spring Data</vt:lpstr>
      <vt:lpstr>Spring Data Annotations</vt:lpstr>
      <vt:lpstr>Transaction Management</vt:lpstr>
      <vt:lpstr>@Transactional</vt:lpstr>
      <vt:lpstr>@Transactional</vt:lpstr>
      <vt:lpstr>@Transactional - attributes</vt:lpstr>
      <vt:lpstr>@Transactional Usage</vt:lpstr>
      <vt:lpstr>@Transactional Usage</vt:lpstr>
      <vt:lpstr>Transaction propagation</vt:lpstr>
      <vt:lpstr>Transaction propagation - Strategy</vt:lpstr>
      <vt:lpstr>Spring Transaction Management</vt:lpstr>
      <vt:lpstr>Propagation Usage</vt:lpstr>
      <vt:lpstr>Propagation Usage</vt:lpstr>
      <vt:lpstr>Propagation Usage</vt:lpstr>
      <vt:lpstr>Validation</vt:lpstr>
      <vt:lpstr>Validation and Spring</vt:lpstr>
      <vt:lpstr>Validation and Spring</vt:lpstr>
      <vt:lpstr>Validation and Spring</vt:lpstr>
      <vt:lpstr>Validation and Spring</vt:lpstr>
      <vt:lpstr>Spring Errors</vt:lpstr>
      <vt:lpstr>DataBinder and @Valid</vt:lpstr>
      <vt:lpstr>DataBinder and @Valid</vt:lpstr>
      <vt:lpstr>DataBinder and @Valid</vt:lpstr>
      <vt:lpstr>Hibernate Validator</vt:lpstr>
      <vt:lpstr>Hibernate Validator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Data JPA</dc:title>
  <dc:creator>Windows User</dc:creator>
  <cp:lastModifiedBy>Windows User</cp:lastModifiedBy>
  <cp:revision>70</cp:revision>
  <dcterms:created xsi:type="dcterms:W3CDTF">2021-04-11T07:57:13Z</dcterms:created>
  <dcterms:modified xsi:type="dcterms:W3CDTF">2021-04-15T20:13:03Z</dcterms:modified>
</cp:coreProperties>
</file>