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D2151-A9CE-4113-A625-4F991FB93ABB}" type="datetimeFigureOut">
              <a:rPr lang="en-US" smtClean="0"/>
              <a:t>16-Apr-21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42B4D-B90C-40E5-835B-9185B3F1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74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DD6BAD65-14B4-44CC-9311-4DDD2B641657}" type="datetime1">
              <a:rPr lang="en-US" smtClean="0"/>
              <a:t>16-Apr-21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B6E870-57A8-44C6-914B-FD6942E26E5F}" type="datetime1">
              <a:rPr lang="en-US" smtClean="0"/>
              <a:t>16-Apr-21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7CCF3A-6EAF-43FB-91D0-431384DCA3BD}" type="datetime1">
              <a:rPr lang="en-US" smtClean="0"/>
              <a:t>16-Apr-21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4CC0F9C-248C-40FA-9EA2-CA40A7974357}" type="datetime1">
              <a:rPr lang="en-US" smtClean="0"/>
              <a:t>16-Apr-21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1E4131-6D2E-4226-B90D-0A8071096404}" type="datetime1">
              <a:rPr lang="en-US" smtClean="0"/>
              <a:t>16-Apr-21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E6FC93-B9AF-4E9A-B965-5513597BB7C7}" type="datetime1">
              <a:rPr lang="en-US" smtClean="0"/>
              <a:t>16-Apr-21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9F3BC2-AF38-4C9F-A17D-1041CFD1A627}" type="datetime1">
              <a:rPr lang="en-US" smtClean="0"/>
              <a:t>16-Apr-21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6547BB-D5F1-4D85-B841-DB371E6F2AB6}" type="datetime1">
              <a:rPr lang="en-US" smtClean="0"/>
              <a:t>16-Apr-21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69C4D-0798-4717-9A61-043A17FCE41C}" type="datetime1">
              <a:rPr lang="en-US" smtClean="0"/>
              <a:t>16-Apr-21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A4AD7C-5DF6-4869-84BA-1F4D5AA2D003}" type="datetime1">
              <a:rPr lang="en-US" smtClean="0"/>
              <a:t>16-Apr-21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E3C648-F84F-4F17-8503-E384A6F95283}" type="datetime1">
              <a:rPr lang="en-US" smtClean="0"/>
              <a:t>16-Apr-21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7A13DB-C4CF-4170-B184-E32402C30A9D}" type="datetime1">
              <a:rPr lang="en-US" smtClean="0"/>
              <a:t>16-Apr-21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4C3A8852-18FC-4D41-80B6-7E6E28F1FEC3}" type="datetime1">
              <a:rPr lang="en-US" smtClean="0"/>
              <a:t>16-Apr-21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Message -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5715000" cy="4411662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/>
              <a:t>HTTP Request</a:t>
            </a:r>
            <a:endParaRPr lang="en-US" sz="2000" u="sng" dirty="0"/>
          </a:p>
          <a:p>
            <a:r>
              <a:rPr lang="en-US" sz="2000" b="1" dirty="0"/>
              <a:t>Verb</a:t>
            </a:r>
          </a:p>
          <a:p>
            <a:pPr lvl="1"/>
            <a:r>
              <a:rPr lang="en-US" sz="2000" dirty="0"/>
              <a:t>Indicates the executing HTTP </a:t>
            </a:r>
            <a:r>
              <a:rPr lang="en-US" sz="2000" b="1" dirty="0"/>
              <a:t>method</a:t>
            </a:r>
            <a:r>
              <a:rPr lang="en-US" sz="2000" dirty="0"/>
              <a:t>.</a:t>
            </a:r>
          </a:p>
          <a:p>
            <a:r>
              <a:rPr lang="en-US" sz="2000" b="1" dirty="0"/>
              <a:t>URI</a:t>
            </a:r>
          </a:p>
          <a:p>
            <a:pPr lvl="1"/>
            <a:r>
              <a:rPr lang="en-US" sz="2000" dirty="0"/>
              <a:t>Specifies the endpoint where resource is located.</a:t>
            </a:r>
          </a:p>
          <a:p>
            <a:r>
              <a:rPr lang="en-US" sz="2000" b="1" dirty="0"/>
              <a:t>HTTP Version</a:t>
            </a:r>
            <a:r>
              <a:rPr lang="en-US" sz="2000" dirty="0"/>
              <a:t>.</a:t>
            </a:r>
          </a:p>
          <a:p>
            <a:r>
              <a:rPr lang="en-US" sz="2000" b="1" dirty="0"/>
              <a:t>Request Header</a:t>
            </a:r>
          </a:p>
          <a:p>
            <a:pPr lvl="1"/>
            <a:r>
              <a:rPr lang="en-US" sz="2000" b="1" dirty="0"/>
              <a:t>META-DATA</a:t>
            </a:r>
            <a:r>
              <a:rPr lang="en-US" sz="2000" dirty="0"/>
              <a:t> (information) of the Request as </a:t>
            </a:r>
            <a:r>
              <a:rPr lang="en-US" sz="2000" b="1" dirty="0"/>
              <a:t>key-value</a:t>
            </a:r>
            <a:r>
              <a:rPr lang="en-US" sz="2000" dirty="0"/>
              <a:t> pairs such as: </a:t>
            </a:r>
            <a:r>
              <a:rPr lang="en-US" sz="2000" b="1" dirty="0"/>
              <a:t>format</a:t>
            </a:r>
            <a:r>
              <a:rPr lang="en-US" sz="2000" dirty="0"/>
              <a:t> supported by client, </a:t>
            </a:r>
            <a:r>
              <a:rPr lang="en-US" sz="2000" b="1" dirty="0"/>
              <a:t>browser</a:t>
            </a:r>
            <a:r>
              <a:rPr lang="en-US" sz="2000" dirty="0"/>
              <a:t> </a:t>
            </a:r>
            <a:r>
              <a:rPr lang="en-US" sz="2000" b="1" dirty="0"/>
              <a:t>type</a:t>
            </a:r>
            <a:r>
              <a:rPr lang="en-US" sz="2000" dirty="0"/>
              <a:t>, etc.</a:t>
            </a:r>
          </a:p>
          <a:p>
            <a:r>
              <a:rPr lang="en-US" sz="2000" b="1" dirty="0"/>
              <a:t>Request Body</a:t>
            </a:r>
          </a:p>
          <a:p>
            <a:pPr lvl="1"/>
            <a:r>
              <a:rPr lang="en-US" sz="2000" dirty="0"/>
              <a:t>Message </a:t>
            </a:r>
            <a:r>
              <a:rPr lang="en-US" sz="2000" b="1" dirty="0"/>
              <a:t>content</a:t>
            </a:r>
            <a:r>
              <a:rPr lang="en-US" sz="2000" dirty="0"/>
              <a:t> or resource </a:t>
            </a:r>
            <a:r>
              <a:rPr lang="en-US" sz="2000" b="1" dirty="0"/>
              <a:t>representation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2133600"/>
            <a:ext cx="267652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7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Message -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19263"/>
            <a:ext cx="5562600" cy="4411662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/>
              <a:t>HTTP Response</a:t>
            </a:r>
            <a:endParaRPr lang="en-US" sz="2000" u="sng" dirty="0"/>
          </a:p>
          <a:p>
            <a:r>
              <a:rPr lang="en-US" sz="2000" b="1" dirty="0"/>
              <a:t>Response Code</a:t>
            </a:r>
          </a:p>
          <a:p>
            <a:pPr lvl="1"/>
            <a:r>
              <a:rPr lang="en-US" sz="2000" dirty="0"/>
              <a:t>200 (</a:t>
            </a:r>
            <a:r>
              <a:rPr lang="en-US" sz="2000" b="1" dirty="0"/>
              <a:t>OK</a:t>
            </a:r>
            <a:r>
              <a:rPr lang="en-US" sz="2000" dirty="0"/>
              <a:t>), 403 (</a:t>
            </a:r>
            <a:r>
              <a:rPr lang="en-US" sz="2000" b="1" dirty="0"/>
              <a:t>Forbidden</a:t>
            </a:r>
            <a:r>
              <a:rPr lang="en-US" sz="2000" dirty="0"/>
              <a:t>), 404 (</a:t>
            </a:r>
            <a:r>
              <a:rPr lang="en-US" sz="2000" b="1" dirty="0"/>
              <a:t>Not</a:t>
            </a:r>
            <a:r>
              <a:rPr lang="en-US" sz="2000" dirty="0"/>
              <a:t> </a:t>
            </a:r>
            <a:r>
              <a:rPr lang="en-US" sz="2000" b="1" dirty="0"/>
              <a:t>Found</a:t>
            </a:r>
            <a:r>
              <a:rPr lang="en-US" sz="2000" dirty="0"/>
              <a:t>), 500 (</a:t>
            </a:r>
            <a:r>
              <a:rPr lang="en-US" sz="2000" b="1" dirty="0"/>
              <a:t>Internal</a:t>
            </a:r>
            <a:r>
              <a:rPr lang="en-US" sz="2000" dirty="0"/>
              <a:t> </a:t>
            </a:r>
            <a:r>
              <a:rPr lang="en-US" sz="2000" b="1" dirty="0"/>
              <a:t>Error</a:t>
            </a:r>
            <a:r>
              <a:rPr lang="en-US" sz="2000" dirty="0"/>
              <a:t>), etc.</a:t>
            </a:r>
          </a:p>
          <a:p>
            <a:r>
              <a:rPr lang="en-US" sz="2000" b="1" dirty="0"/>
              <a:t>HTTP Version</a:t>
            </a:r>
            <a:r>
              <a:rPr lang="en-US" sz="2000" dirty="0"/>
              <a:t>.</a:t>
            </a:r>
          </a:p>
          <a:p>
            <a:r>
              <a:rPr lang="en-US" sz="2000" b="1" dirty="0"/>
              <a:t>Response Header</a:t>
            </a:r>
          </a:p>
          <a:p>
            <a:pPr lvl="1"/>
            <a:r>
              <a:rPr lang="en-US" sz="2000" b="1" dirty="0"/>
              <a:t>META-DATA</a:t>
            </a:r>
            <a:r>
              <a:rPr lang="en-US" sz="2000" dirty="0"/>
              <a:t> for the Response such as: content length, content type, date, etc.</a:t>
            </a:r>
          </a:p>
          <a:p>
            <a:r>
              <a:rPr lang="en-US" sz="2000" b="1" dirty="0"/>
              <a:t>Response Body</a:t>
            </a:r>
          </a:p>
          <a:p>
            <a:pPr lvl="1"/>
            <a:r>
              <a:rPr lang="en-US" sz="2000" dirty="0"/>
              <a:t>Resource </a:t>
            </a:r>
            <a:r>
              <a:rPr lang="en-US" sz="2000" b="1" dirty="0"/>
              <a:t>representation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927" y="2122386"/>
            <a:ext cx="2767473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97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Spring’s solution for </a:t>
            </a:r>
            <a:r>
              <a:rPr lang="en-US" sz="2000" b="1" dirty="0" err="1"/>
              <a:t>RESTful</a:t>
            </a:r>
            <a:r>
              <a:rPr lang="en-US" sz="2000" dirty="0"/>
              <a:t> web services.</a:t>
            </a:r>
          </a:p>
          <a:p>
            <a:r>
              <a:rPr lang="en-US" sz="2000" dirty="0"/>
              <a:t>Included as part of </a:t>
            </a:r>
            <a:r>
              <a:rPr lang="en-US" sz="2000" b="1" dirty="0"/>
              <a:t>MVC</a:t>
            </a:r>
            <a:r>
              <a:rPr lang="en-US" sz="2000" dirty="0"/>
              <a:t>.</a:t>
            </a:r>
          </a:p>
          <a:p>
            <a:r>
              <a:rPr lang="en-US" sz="2000" dirty="0"/>
              <a:t>Change </a:t>
            </a:r>
            <a:r>
              <a:rPr lang="en-US" sz="2000" b="1" dirty="0"/>
              <a:t>@Controller </a:t>
            </a:r>
            <a:r>
              <a:rPr lang="en-US" sz="2000" dirty="0"/>
              <a:t>for </a:t>
            </a:r>
            <a:r>
              <a:rPr lang="en-US" sz="2000" b="1" dirty="0"/>
              <a:t>@</a:t>
            </a:r>
            <a:r>
              <a:rPr lang="en-US" sz="2000" b="1" dirty="0" err="1"/>
              <a:t>RestController</a:t>
            </a:r>
            <a:r>
              <a:rPr lang="en-US" sz="2000" dirty="0"/>
              <a:t>.</a:t>
            </a:r>
            <a:endParaRPr lang="en-US" sz="2000" b="1" dirty="0"/>
          </a:p>
          <a:p>
            <a:r>
              <a:rPr lang="en-US" sz="2000" u="sng" dirty="0"/>
              <a:t>Once you do so</a:t>
            </a:r>
            <a:r>
              <a:rPr lang="en-US" sz="2000" dirty="0"/>
              <a:t>: </a:t>
            </a:r>
            <a:r>
              <a:rPr lang="en-US" sz="2000" b="1" dirty="0"/>
              <a:t>@</a:t>
            </a:r>
            <a:r>
              <a:rPr lang="en-US" sz="2000" b="1" dirty="0" err="1"/>
              <a:t>ResponseBody</a:t>
            </a:r>
            <a:r>
              <a:rPr lang="en-US" sz="2000" b="1" dirty="0"/>
              <a:t> </a:t>
            </a:r>
            <a:r>
              <a:rPr lang="en-US" sz="2000" dirty="0"/>
              <a:t>is not needed anymore.</a:t>
            </a:r>
          </a:p>
          <a:p>
            <a:pPr lvl="1"/>
            <a:r>
              <a:rPr lang="en-US" sz="2000" dirty="0"/>
              <a:t>If your controller </a:t>
            </a:r>
            <a:r>
              <a:rPr lang="en-US" sz="2000" b="1" dirty="0"/>
              <a:t>method</a:t>
            </a:r>
            <a:r>
              <a:rPr lang="en-US" sz="2000" dirty="0"/>
              <a:t> returns an </a:t>
            </a:r>
            <a:r>
              <a:rPr lang="en-US" sz="2000" b="1" dirty="0"/>
              <a:t>object</a:t>
            </a:r>
            <a:r>
              <a:rPr lang="en-US" sz="2000" dirty="0"/>
              <a:t> is going to </a:t>
            </a:r>
            <a:r>
              <a:rPr lang="en-US" sz="2000" b="1" dirty="0"/>
              <a:t>implicitly</a:t>
            </a:r>
            <a:r>
              <a:rPr lang="en-US" sz="2000" dirty="0"/>
              <a:t> be </a:t>
            </a:r>
            <a:r>
              <a:rPr lang="en-US" sz="2000" b="1" dirty="0" err="1"/>
              <a:t>marshalled</a:t>
            </a:r>
            <a:r>
              <a:rPr lang="en-US" sz="2000" dirty="0"/>
              <a:t>.</a:t>
            </a:r>
          </a:p>
          <a:p>
            <a:pPr lvl="1"/>
            <a:r>
              <a:rPr lang="en-US" sz="2000" b="1" dirty="0"/>
              <a:t>Jackson</a:t>
            </a:r>
            <a:r>
              <a:rPr lang="en-US" sz="2000" dirty="0"/>
              <a:t> or </a:t>
            </a:r>
            <a:r>
              <a:rPr lang="en-US" sz="2000" b="1" dirty="0"/>
              <a:t>JAX-B</a:t>
            </a:r>
            <a:r>
              <a:rPr lang="en-US" sz="2000" dirty="0"/>
              <a:t> </a:t>
            </a:r>
            <a:r>
              <a:rPr lang="en-US" sz="2000" b="1" dirty="0" err="1"/>
              <a:t>marshalling</a:t>
            </a:r>
            <a:r>
              <a:rPr lang="en-US" sz="2000" dirty="0"/>
              <a:t> tool still needs to be provided as a </a:t>
            </a:r>
            <a:r>
              <a:rPr lang="en-US" sz="2000" b="1" dirty="0"/>
              <a:t>Maven</a:t>
            </a:r>
            <a:r>
              <a:rPr lang="en-US" sz="2000" dirty="0"/>
              <a:t> dependency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REST: Exception Handling (Spring)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Response </a:t>
            </a:r>
            <a:r>
              <a:rPr lang="en-US" sz="2000" b="1" dirty="0" smtClean="0"/>
              <a:t>Entity</a:t>
            </a:r>
            <a:endParaRPr lang="en-US" sz="2000" b="1" dirty="0"/>
          </a:p>
          <a:p>
            <a:pPr lvl="1"/>
            <a:r>
              <a:rPr lang="en-US" sz="2000" dirty="0"/>
              <a:t>new </a:t>
            </a:r>
            <a:r>
              <a:rPr lang="en-US" sz="2000" dirty="0" err="1"/>
              <a:t>ResponseEntity</a:t>
            </a:r>
            <a:r>
              <a:rPr lang="en-US" sz="2000" dirty="0"/>
              <a:t>&lt;Customer&gt;(</a:t>
            </a:r>
            <a:r>
              <a:rPr lang="en-US" sz="2000" dirty="0" err="1"/>
              <a:t>HttpStatus.</a:t>
            </a:r>
            <a:r>
              <a:rPr lang="en-US" sz="2000" b="1" dirty="0" err="1"/>
              <a:t>NOT_FOUND</a:t>
            </a:r>
            <a:r>
              <a:rPr lang="en-US" sz="2000" dirty="0"/>
              <a:t>).</a:t>
            </a:r>
          </a:p>
          <a:p>
            <a:r>
              <a:rPr lang="en-US" sz="2000" b="1" dirty="0"/>
              <a:t>@</a:t>
            </a:r>
            <a:r>
              <a:rPr lang="en-US" sz="2000" b="1" dirty="0" err="1"/>
              <a:t>ResponseStatus</a:t>
            </a:r>
            <a:endParaRPr lang="en-US" sz="2000" b="1" dirty="0"/>
          </a:p>
          <a:p>
            <a:pPr lvl="1"/>
            <a:r>
              <a:rPr lang="en-US" sz="2000" dirty="0"/>
              <a:t>On top of a </a:t>
            </a:r>
            <a:r>
              <a:rPr lang="en-US" sz="2000" b="1" dirty="0"/>
              <a:t>custom</a:t>
            </a:r>
            <a:r>
              <a:rPr lang="en-US" sz="2000" dirty="0"/>
              <a:t> </a:t>
            </a:r>
            <a:r>
              <a:rPr lang="en-US" sz="2000" b="1" dirty="0"/>
              <a:t>exception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ResponseStatus</a:t>
            </a:r>
            <a:r>
              <a:rPr lang="en-US" sz="2000" dirty="0"/>
              <a:t>(value=</a:t>
            </a:r>
            <a:r>
              <a:rPr lang="en-US" sz="2000" dirty="0" err="1"/>
              <a:t>HttpStatus.</a:t>
            </a:r>
            <a:r>
              <a:rPr lang="en-US" sz="2000" b="1" dirty="0" err="1"/>
              <a:t>NOT_FOUND</a:t>
            </a:r>
            <a:r>
              <a:rPr lang="en-US" sz="2000" dirty="0"/>
              <a:t>, reason=“Message”).</a:t>
            </a:r>
          </a:p>
          <a:p>
            <a:r>
              <a:rPr lang="en-US" sz="2000" b="1" dirty="0"/>
              <a:t>@</a:t>
            </a:r>
            <a:r>
              <a:rPr lang="en-US" sz="2000" b="1" smtClean="0"/>
              <a:t>ExceptionHandler</a:t>
            </a:r>
            <a:endParaRPr lang="en-US" sz="2000" b="1" dirty="0"/>
          </a:p>
          <a:p>
            <a:pPr lvl="1"/>
            <a:r>
              <a:rPr lang="en-US" sz="2000" dirty="0"/>
              <a:t>On top of a </a:t>
            </a:r>
            <a:r>
              <a:rPr lang="en-US" sz="2000" b="1" dirty="0"/>
              <a:t>method</a:t>
            </a:r>
            <a:r>
              <a:rPr lang="en-US" sz="2000" dirty="0"/>
              <a:t> that is going to </a:t>
            </a:r>
            <a:r>
              <a:rPr lang="en-US" sz="2000" b="1" dirty="0"/>
              <a:t>handle</a:t>
            </a:r>
            <a:r>
              <a:rPr lang="en-US" sz="2000" dirty="0"/>
              <a:t> the exception.</a:t>
            </a:r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ExceptionHandler</a:t>
            </a:r>
            <a:r>
              <a:rPr lang="en-US" sz="2000" dirty="0"/>
              <a:t>(</a:t>
            </a:r>
            <a:r>
              <a:rPr lang="en-US" sz="2000" dirty="0" err="1"/>
              <a:t>CustomException.class</a:t>
            </a:r>
            <a:r>
              <a:rPr lang="en-US" sz="2000" dirty="0"/>
              <a:t>).</a:t>
            </a:r>
          </a:p>
          <a:p>
            <a:pPr lvl="2"/>
            <a:r>
              <a:rPr lang="en-US" sz="2000" dirty="0"/>
              <a:t>It can also be done globally in a separate class which uses @</a:t>
            </a:r>
            <a:r>
              <a:rPr lang="en-US" sz="2000" dirty="0" err="1" smtClean="0"/>
              <a:t>ControllerAdvice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@</a:t>
            </a:r>
            <a:r>
              <a:rPr lang="en-US" dirty="0" err="1"/>
              <a:t>RestController</a:t>
            </a:r>
            <a:r>
              <a:rPr lang="en-US" dirty="0"/>
              <a:t> annotation was introduced in Spring 4.0 to simplify the creation of </a:t>
            </a:r>
            <a:r>
              <a:rPr lang="en-US" dirty="0" err="1"/>
              <a:t>RESTful</a:t>
            </a:r>
            <a:r>
              <a:rPr lang="en-US" dirty="0"/>
              <a:t> web services. </a:t>
            </a:r>
          </a:p>
          <a:p>
            <a:r>
              <a:rPr lang="en-US" dirty="0"/>
              <a:t>It's a convenience annotation that combines @Controller and @</a:t>
            </a:r>
            <a:r>
              <a:rPr lang="en-US" dirty="0" err="1"/>
              <a:t>ResponseBody</a:t>
            </a:r>
            <a:r>
              <a:rPr lang="en-US" dirty="0"/>
              <a:t> </a:t>
            </a:r>
            <a:r>
              <a:rPr lang="en-US" dirty="0" smtClean="0"/>
              <a:t>–</a:t>
            </a:r>
          </a:p>
          <a:p>
            <a:r>
              <a:rPr lang="en-US" dirty="0"/>
              <a:t>E</a:t>
            </a:r>
            <a:r>
              <a:rPr lang="en-US" dirty="0" smtClean="0"/>
              <a:t>liminates </a:t>
            </a:r>
            <a:r>
              <a:rPr lang="en-US" dirty="0"/>
              <a:t>the need to annotate every request handling method of the controller class with the @</a:t>
            </a:r>
            <a:r>
              <a:rPr lang="en-US" dirty="0" err="1"/>
              <a:t>ResponseBody</a:t>
            </a:r>
            <a:r>
              <a:rPr lang="en-US" dirty="0"/>
              <a:t> annotation.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RequestBody</a:t>
            </a:r>
            <a:r>
              <a:rPr lang="en-US" dirty="0"/>
              <a:t> annotation binds request body to method parameters. </a:t>
            </a:r>
          </a:p>
          <a:p>
            <a:r>
              <a:rPr lang="en-US" dirty="0"/>
              <a:t>The process of serialization/deserialization is performed by </a:t>
            </a:r>
            <a:r>
              <a:rPr lang="en-US" dirty="0" err="1"/>
              <a:t>HttpMessageConverter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4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ResponseBody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ResponseBody</a:t>
            </a:r>
            <a:r>
              <a:rPr lang="en-US" dirty="0"/>
              <a:t> is a Spring annotation which binds a method return value to the web response body.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not interpreted as a view name. </a:t>
            </a:r>
          </a:p>
          <a:p>
            <a:r>
              <a:rPr lang="en-US" dirty="0"/>
              <a:t>It uses HTTP Message converters to convert the return value to HTTP response body, based on the content-type in the request HTTP 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ResponseEntity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ResponseEntity</a:t>
            </a:r>
            <a:r>
              <a:rPr lang="en-US" sz="2400" dirty="0"/>
              <a:t> represents the whole HTTP response: status code, headers, and body. </a:t>
            </a:r>
          </a:p>
          <a:p>
            <a:r>
              <a:rPr lang="en-US" sz="2400" dirty="0"/>
              <a:t>As a result, we can use it to fully configure the HTTP response.</a:t>
            </a:r>
          </a:p>
          <a:p>
            <a:r>
              <a:rPr lang="en-US" sz="2400" dirty="0" err="1" smtClean="0"/>
              <a:t>ResponseEntity</a:t>
            </a:r>
            <a:r>
              <a:rPr lang="en-US" sz="2400" dirty="0" smtClean="0"/>
              <a:t> </a:t>
            </a:r>
            <a:r>
              <a:rPr lang="en-US" sz="2400" dirty="0"/>
              <a:t>represents an HTTP response, including headers, body, and status. </a:t>
            </a:r>
          </a:p>
          <a:p>
            <a:r>
              <a:rPr lang="en-US" sz="2400" dirty="0"/>
              <a:t>While @</a:t>
            </a:r>
            <a:r>
              <a:rPr lang="en-US" sz="2400" dirty="0" err="1"/>
              <a:t>ResponseBody</a:t>
            </a:r>
            <a:r>
              <a:rPr lang="en-US" sz="2400" dirty="0"/>
              <a:t> puts the return value into the body of the response, </a:t>
            </a:r>
            <a:r>
              <a:rPr lang="en-US" sz="2400" dirty="0" err="1"/>
              <a:t>ResponseEntity</a:t>
            </a:r>
            <a:r>
              <a:rPr lang="en-US" sz="2400" dirty="0"/>
              <a:t> also allows us to add headers and status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4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RequestParams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RequestParams</a:t>
            </a:r>
            <a:r>
              <a:rPr lang="en-US" dirty="0"/>
              <a:t> extract values from the </a:t>
            </a:r>
            <a:r>
              <a:rPr lang="en-US"/>
              <a:t>query </a:t>
            </a:r>
            <a:r>
              <a:rPr lang="en-US" smtClean="0"/>
              <a:t>string</a:t>
            </a:r>
            <a:endParaRPr lang="en-US"/>
          </a:p>
          <a:p>
            <a:r>
              <a:rPr lang="en-US" smtClean="0"/>
              <a:t>@</a:t>
            </a:r>
            <a:r>
              <a:rPr lang="en-US" dirty="0" err="1" smtClean="0"/>
              <a:t>PathVariables</a:t>
            </a:r>
            <a:r>
              <a:rPr lang="en-US" dirty="0" smtClean="0"/>
              <a:t> </a:t>
            </a:r>
            <a:r>
              <a:rPr lang="en-US" dirty="0"/>
              <a:t>extract values from the URI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9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ControllerAdvice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ControllerAdvice</a:t>
            </a:r>
            <a:r>
              <a:rPr lang="en-US" dirty="0"/>
              <a:t> is an annotation provided by Spring allowing you to write global code that can be applied to a wide range of controllers</a:t>
            </a:r>
          </a:p>
          <a:p>
            <a:r>
              <a:rPr lang="en-US" dirty="0"/>
              <a:t>By default, @</a:t>
            </a:r>
            <a:r>
              <a:rPr lang="en-US" dirty="0" err="1"/>
              <a:t>ControllerAdvice</a:t>
            </a:r>
            <a:r>
              <a:rPr lang="en-US" dirty="0"/>
              <a:t> will apply to all classes that use the @Controller annotation (which extends to classes using @</a:t>
            </a:r>
            <a:r>
              <a:rPr lang="en-US" dirty="0" err="1"/>
              <a:t>RestController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Any </a:t>
            </a:r>
            <a:r>
              <a:rPr lang="en-US" sz="2800" b="1" dirty="0"/>
              <a:t>piece of software </a:t>
            </a:r>
            <a:r>
              <a:rPr lang="en-US" sz="2800" dirty="0"/>
              <a:t>that makes itself</a:t>
            </a:r>
            <a:r>
              <a:rPr lang="en-US" sz="2800" b="1" dirty="0"/>
              <a:t> available </a:t>
            </a:r>
            <a:r>
              <a:rPr lang="en-US" sz="2800" dirty="0"/>
              <a:t>over the </a:t>
            </a:r>
            <a:r>
              <a:rPr lang="en-US" sz="2800" b="1" dirty="0"/>
              <a:t>internet</a:t>
            </a:r>
            <a:r>
              <a:rPr lang="en-US" sz="2800" dirty="0"/>
              <a:t> via a </a:t>
            </a:r>
            <a:r>
              <a:rPr lang="en-US" sz="2800" b="1" dirty="0"/>
              <a:t>standard protocol</a:t>
            </a:r>
            <a:r>
              <a:rPr lang="en-US" sz="2800" dirty="0"/>
              <a:t> or </a:t>
            </a:r>
            <a:r>
              <a:rPr lang="en-US" sz="2800" b="1" dirty="0"/>
              <a:t>messaging</a:t>
            </a:r>
            <a:r>
              <a:rPr lang="en-US" sz="2800" dirty="0"/>
              <a:t> </a:t>
            </a:r>
            <a:r>
              <a:rPr lang="en-US" sz="2800" b="1" dirty="0"/>
              <a:t>system</a:t>
            </a:r>
            <a:r>
              <a:rPr lang="en-US" sz="2800" dirty="0"/>
              <a:t>.</a:t>
            </a:r>
          </a:p>
          <a:p>
            <a:r>
              <a:rPr lang="en-US" sz="2800" b="1" u="sng" dirty="0"/>
              <a:t>Available</a:t>
            </a:r>
            <a:r>
              <a:rPr lang="en-US" sz="2800" dirty="0"/>
              <a:t> over the </a:t>
            </a:r>
            <a:r>
              <a:rPr lang="en-US" sz="2800" b="1" dirty="0"/>
              <a:t>internet</a:t>
            </a:r>
            <a:r>
              <a:rPr lang="en-US" sz="2800" dirty="0"/>
              <a:t>.</a:t>
            </a:r>
          </a:p>
          <a:p>
            <a:r>
              <a:rPr lang="en-US" sz="2800" dirty="0"/>
              <a:t>Uses a </a:t>
            </a:r>
            <a:r>
              <a:rPr lang="en-US" sz="2800" b="1" u="sng" dirty="0"/>
              <a:t>standardized</a:t>
            </a:r>
            <a:r>
              <a:rPr lang="en-US" sz="2800" dirty="0"/>
              <a:t> messaging system.</a:t>
            </a:r>
          </a:p>
          <a:p>
            <a:r>
              <a:rPr lang="en-US" sz="2800" dirty="0"/>
              <a:t>It’s </a:t>
            </a:r>
            <a:r>
              <a:rPr lang="en-US" sz="2800" b="1" u="sng" dirty="0"/>
              <a:t>not tied</a:t>
            </a:r>
            <a:r>
              <a:rPr lang="en-US" sz="2800" b="1" dirty="0"/>
              <a:t> </a:t>
            </a:r>
            <a:r>
              <a:rPr lang="en-US" sz="2800" dirty="0"/>
              <a:t>to any operating system or programming language.</a:t>
            </a:r>
          </a:p>
          <a:p>
            <a:r>
              <a:rPr lang="en-US" sz="2800" dirty="0"/>
              <a:t>It’s </a:t>
            </a:r>
            <a:r>
              <a:rPr lang="en-US" sz="2800" b="1" u="sng" dirty="0"/>
              <a:t>self-describing</a:t>
            </a:r>
            <a:r>
              <a:rPr lang="en-US" sz="2800" dirty="0"/>
              <a:t> via a common grammar.</a:t>
            </a:r>
          </a:p>
          <a:p>
            <a:r>
              <a:rPr lang="en-US" sz="2800" dirty="0"/>
              <a:t>It’s </a:t>
            </a:r>
            <a:r>
              <a:rPr lang="en-US" sz="2800" b="1" u="sng" dirty="0"/>
              <a:t>discoverable</a:t>
            </a:r>
            <a:r>
              <a:rPr lang="en-US" sz="2800" dirty="0"/>
              <a:t> via a simple find mechanism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ExceptionHandler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@</a:t>
            </a:r>
            <a:r>
              <a:rPr lang="en-US" sz="2400" dirty="0" err="1"/>
              <a:t>ExceptionHandler</a:t>
            </a:r>
            <a:r>
              <a:rPr lang="en-US" sz="2400" dirty="0"/>
              <a:t> allows you to define a method that, as the name suggests, handles exceptions. </a:t>
            </a:r>
          </a:p>
          <a:p>
            <a:r>
              <a:rPr lang="en-US" sz="2400" dirty="0"/>
              <a:t>If you weren’t using @</a:t>
            </a:r>
            <a:r>
              <a:rPr lang="en-US" sz="2400" dirty="0" err="1"/>
              <a:t>ControllerAdvice</a:t>
            </a:r>
            <a:r>
              <a:rPr lang="en-US" sz="2400" dirty="0"/>
              <a:t> , the code for handling these exceptions would be in the controllers themselves, </a:t>
            </a:r>
          </a:p>
          <a:p>
            <a:r>
              <a:rPr lang="en-US" sz="2400" dirty="0"/>
              <a:t>which could add quite a bit of duplication and clutter to the class and leading to it not being as “clean”. </a:t>
            </a:r>
          </a:p>
          <a:p>
            <a:r>
              <a:rPr lang="en-US" sz="2400" dirty="0" smtClean="0"/>
              <a:t>Using </a:t>
            </a:r>
            <a:r>
              <a:rPr lang="en-US" sz="2400" dirty="0"/>
              <a:t>@</a:t>
            </a:r>
            <a:r>
              <a:rPr lang="en-US" sz="2400" dirty="0" err="1"/>
              <a:t>ControllerAdvice</a:t>
            </a:r>
            <a:r>
              <a:rPr lang="en-US" sz="2400" dirty="0"/>
              <a:t> along with @</a:t>
            </a:r>
            <a:r>
              <a:rPr lang="en-US" sz="2400" dirty="0" err="1"/>
              <a:t>ExceptionHandler</a:t>
            </a:r>
            <a:r>
              <a:rPr lang="en-US" sz="2400" dirty="0"/>
              <a:t> provides global (and more specific) error handling </a:t>
            </a:r>
          </a:p>
          <a:p>
            <a:r>
              <a:rPr lang="en-US" sz="2400" dirty="0"/>
              <a:t>so you don’t need to remember to implement them yourself or extend another class every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4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CrossOrigin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CORS (Cross-origin resource sharing) allows a webpage to request additional resources into browser from other domains </a:t>
            </a:r>
          </a:p>
          <a:p>
            <a:pPr lvl="1"/>
            <a:r>
              <a:rPr lang="en-US" dirty="0"/>
              <a:t>e.g. fonts, CSS or static images from CDN. </a:t>
            </a:r>
            <a:endParaRPr lang="en-US" dirty="0" smtClean="0"/>
          </a:p>
          <a:p>
            <a:r>
              <a:rPr lang="en-US" dirty="0" smtClean="0"/>
              <a:t>CORS </a:t>
            </a:r>
            <a:r>
              <a:rPr lang="en-US" dirty="0"/>
              <a:t>helps in serving web content from multiple domains into browsers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13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Spring </a:t>
            </a:r>
            <a:r>
              <a:rPr lang="en-US" sz="2400" dirty="0" err="1"/>
              <a:t>RestTemplate</a:t>
            </a:r>
            <a:r>
              <a:rPr lang="en-US" sz="2400" dirty="0"/>
              <a:t> acts as a web client to make requests to web services. </a:t>
            </a:r>
            <a:endParaRPr lang="en-US" sz="2400" dirty="0" smtClean="0"/>
          </a:p>
          <a:p>
            <a:r>
              <a:rPr lang="en-US" sz="2400" dirty="0" err="1" smtClean="0"/>
              <a:t>RestTemplate</a:t>
            </a:r>
            <a:r>
              <a:rPr lang="en-US" sz="2400" dirty="0" smtClean="0"/>
              <a:t> </a:t>
            </a:r>
            <a:r>
              <a:rPr lang="en-US" sz="2400" dirty="0"/>
              <a:t>offers 3 types of methods for exchanging data with web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562518"/>
              </p:ext>
            </p:extLst>
          </p:nvPr>
        </p:nvGraphicFramePr>
        <p:xfrm>
          <a:off x="685800" y="3581400"/>
          <a:ext cx="76962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3886200"/>
                <a:gridCol w="2209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*ForEntity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Request for the native exchange format returned by the server (JSON, XML, 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getForEntity(...)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*ForObject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Deserialize</a:t>
                      </a:r>
                      <a:r>
                        <a:rPr lang="en-US" dirty="0"/>
                        <a:t> the response into a Java </a:t>
                      </a:r>
                      <a:r>
                        <a:rPr lang="en-US" dirty="0" err="1"/>
                        <a:t>pojo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getForObject(...)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API for making web requests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exchange(...)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299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getForEntity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</a:t>
            </a:r>
            <a:r>
              <a:rPr lang="en-US" sz="2200" dirty="0" smtClean="0"/>
              <a:t>code </a:t>
            </a:r>
            <a:r>
              <a:rPr lang="en-US" sz="2200" dirty="0"/>
              <a:t>creates and instance of a </a:t>
            </a:r>
            <a:r>
              <a:rPr lang="en-US" sz="2200" dirty="0" err="1"/>
              <a:t>RestTemplate</a:t>
            </a:r>
            <a:r>
              <a:rPr lang="en-US" sz="2200" dirty="0"/>
              <a:t> and makes a request to the </a:t>
            </a:r>
            <a:r>
              <a:rPr lang="en-US" sz="2200" dirty="0" err="1"/>
              <a:t>resourceUrl</a:t>
            </a:r>
            <a:r>
              <a:rPr lang="en-US" sz="2200" dirty="0"/>
              <a:t>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method used for the request here is one of the </a:t>
            </a:r>
            <a:r>
              <a:rPr lang="en-US" sz="2200" dirty="0" err="1"/>
              <a:t>overloadedgetForEntity</a:t>
            </a:r>
            <a:r>
              <a:rPr lang="en-US" sz="2200" dirty="0"/>
              <a:t> methods. </a:t>
            </a:r>
            <a:endParaRPr lang="en-US" sz="2200" dirty="0" smtClean="0"/>
          </a:p>
          <a:p>
            <a:r>
              <a:rPr lang="en-US" sz="2200" dirty="0" smtClean="0"/>
              <a:t>Here </a:t>
            </a:r>
            <a:r>
              <a:rPr lang="en-US" sz="2200" dirty="0"/>
              <a:t>the request is being made for the native data format being sent back by the server.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response is encapsulated in a </a:t>
            </a:r>
            <a:r>
              <a:rPr lang="en-US" sz="2200" dirty="0" err="1"/>
              <a:t>ResponseEntity</a:t>
            </a:r>
            <a:r>
              <a:rPr lang="en-US" sz="2200" dirty="0"/>
              <a:t> object with which we can </a:t>
            </a:r>
            <a:r>
              <a:rPr lang="en-US" sz="2200" dirty="0" err="1"/>
              <a:t>retrived</a:t>
            </a:r>
            <a:r>
              <a:rPr lang="en-US" sz="2200" dirty="0"/>
              <a:t> the response status, body, and headers.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5181600"/>
            <a:ext cx="783963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452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getForObject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smtClean="0"/>
              <a:t>code </a:t>
            </a:r>
            <a:r>
              <a:rPr lang="en-US" sz="2400" dirty="0"/>
              <a:t>is similar to the </a:t>
            </a:r>
            <a:r>
              <a:rPr lang="en-US" sz="2400" dirty="0" err="1"/>
              <a:t>previouse</a:t>
            </a:r>
            <a:r>
              <a:rPr lang="en-US" sz="2400" dirty="0"/>
              <a:t> example, however this time the code uses </a:t>
            </a:r>
            <a:r>
              <a:rPr lang="en-US" sz="2400" dirty="0" err="1"/>
              <a:t>getForObject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err="1" smtClean="0"/>
              <a:t>RestTemplate</a:t>
            </a:r>
            <a:r>
              <a:rPr lang="en-US" sz="2400" dirty="0" smtClean="0"/>
              <a:t> </a:t>
            </a:r>
            <a:r>
              <a:rPr lang="en-US" sz="2400" dirty="0"/>
              <a:t>will attempt to </a:t>
            </a:r>
            <a:r>
              <a:rPr lang="en-US" sz="2400" dirty="0" err="1"/>
              <a:t>deserialize</a:t>
            </a:r>
            <a:r>
              <a:rPr lang="en-US" sz="2400" dirty="0"/>
              <a:t> the response body using a message converter bean based on the Content-Type header in the response.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38600"/>
            <a:ext cx="766689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9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exchange API offers a more generic manner of make web request through </a:t>
            </a:r>
            <a:r>
              <a:rPr lang="en-US" sz="2200" dirty="0" err="1" smtClean="0"/>
              <a:t>RestTemplate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The </a:t>
            </a:r>
            <a:r>
              <a:rPr lang="en-US" sz="2200" dirty="0" smtClean="0"/>
              <a:t>code </a:t>
            </a:r>
            <a:r>
              <a:rPr lang="en-US" sz="2200" dirty="0"/>
              <a:t>uses the exchange API to perform an POST request.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major differences in the signature are the </a:t>
            </a:r>
            <a:r>
              <a:rPr lang="en-US" sz="2200" dirty="0" err="1"/>
              <a:t>HttpMethod</a:t>
            </a:r>
            <a:r>
              <a:rPr lang="en-US" sz="2200" dirty="0"/>
              <a:t> argument and the request argument.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 err="1"/>
              <a:t>HttpMethod</a:t>
            </a:r>
            <a:r>
              <a:rPr lang="en-US" sz="2200" dirty="0"/>
              <a:t> argument configures which type of request to make, and the request argument will become the serialized body of the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05400"/>
            <a:ext cx="73818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98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Example</a:t>
            </a:r>
          </a:p>
        </p:txBody>
      </p:sp>
      <p:pic>
        <p:nvPicPr>
          <p:cNvPr id="33" name="Content Placeholder 3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2446"/>
            <a:ext cx="7896200" cy="356775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them?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Interoperability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Make applications platform and technology </a:t>
            </a:r>
            <a:r>
              <a:rPr lang="en-US" sz="2000" b="1" dirty="0"/>
              <a:t>independent</a:t>
            </a:r>
            <a:r>
              <a:rPr lang="en-US" sz="2000" dirty="0"/>
              <a:t>.</a:t>
            </a:r>
          </a:p>
          <a:p>
            <a:r>
              <a:rPr lang="en-US" sz="2000" b="1" dirty="0"/>
              <a:t>Standardized media types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XML, JSON, HTML.</a:t>
            </a:r>
          </a:p>
          <a:p>
            <a:r>
              <a:rPr lang="en-US" sz="2000" b="1" dirty="0"/>
              <a:t>Low cost of communication and delivery.</a:t>
            </a:r>
            <a:endParaRPr lang="en-US" sz="2000" dirty="0"/>
          </a:p>
          <a:p>
            <a:pPr lvl="1"/>
            <a:r>
              <a:rPr lang="en-US" sz="2000" dirty="0"/>
              <a:t>HTTP, HTTPS (</a:t>
            </a:r>
            <a:r>
              <a:rPr lang="en-US" sz="2000" b="1" dirty="0"/>
              <a:t>REST</a:t>
            </a:r>
            <a:r>
              <a:rPr lang="en-US" sz="2000" dirty="0"/>
              <a:t>).</a:t>
            </a:r>
          </a:p>
          <a:p>
            <a:pPr lvl="1"/>
            <a:r>
              <a:rPr lang="en-US" sz="2000" dirty="0"/>
              <a:t>HTTP, HTTPS, FTP and SMTP (</a:t>
            </a:r>
            <a:r>
              <a:rPr lang="en-US" sz="2000" b="1" dirty="0"/>
              <a:t>SOAP</a:t>
            </a:r>
            <a:r>
              <a:rPr lang="en-US" sz="2000" dirty="0"/>
              <a:t>).</a:t>
            </a:r>
          </a:p>
          <a:p>
            <a:r>
              <a:rPr lang="en-US" sz="2000" b="1" dirty="0"/>
              <a:t>Code reusability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Connect other technologies to your existing one.</a:t>
            </a:r>
          </a:p>
          <a:p>
            <a:r>
              <a:rPr lang="en-US" sz="2000" b="1" dirty="0"/>
              <a:t>Distributed business applications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Make your business system decoupled.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0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Service Oriented Architecture (SOA)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services </a:t>
            </a:r>
            <a:r>
              <a:rPr lang="en-US" b="1" dirty="0"/>
              <a:t>are</a:t>
            </a:r>
            <a:r>
              <a:rPr lang="en-US" dirty="0"/>
              <a:t> an </a:t>
            </a:r>
            <a:r>
              <a:rPr lang="en-US" b="1" dirty="0"/>
              <a:t>implementation</a:t>
            </a:r>
            <a:r>
              <a:rPr lang="en-US" dirty="0"/>
              <a:t> of </a:t>
            </a:r>
            <a:r>
              <a:rPr lang="en-US" b="1" dirty="0"/>
              <a:t>SOA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993922"/>
            <a:ext cx="5105400" cy="3214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15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Marshalling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</a:t>
            </a:r>
            <a:r>
              <a:rPr lang="en-US" b="1" dirty="0"/>
              <a:t>transforming</a:t>
            </a:r>
            <a:r>
              <a:rPr lang="en-US" dirty="0"/>
              <a:t> an </a:t>
            </a:r>
            <a:r>
              <a:rPr lang="en-US" b="1" dirty="0"/>
              <a:t>object</a:t>
            </a:r>
            <a:r>
              <a:rPr lang="en-US" dirty="0"/>
              <a:t> into a compatible version to be </a:t>
            </a:r>
            <a:r>
              <a:rPr lang="en-US" b="1" dirty="0"/>
              <a:t>transmitted</a:t>
            </a:r>
            <a:r>
              <a:rPr lang="en-US" dirty="0"/>
              <a:t> through the </a:t>
            </a:r>
            <a:r>
              <a:rPr lang="en-US" b="1" dirty="0"/>
              <a:t>network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7" y="3435005"/>
            <a:ext cx="5915025" cy="210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33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JAX-B, JAX-WS, Jackson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43" y="2486999"/>
            <a:ext cx="7285714" cy="287619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6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Representational State Transfer (REST)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Web Service that follows the </a:t>
            </a:r>
            <a:r>
              <a:rPr lang="en-US" sz="2400" b="1" dirty="0"/>
              <a:t>Service</a:t>
            </a:r>
            <a:r>
              <a:rPr lang="en-US" sz="2400" dirty="0"/>
              <a:t> </a:t>
            </a:r>
            <a:r>
              <a:rPr lang="en-US" sz="2400" b="1" dirty="0"/>
              <a:t>Oriented</a:t>
            </a:r>
            <a:r>
              <a:rPr lang="en-US" sz="2400" dirty="0"/>
              <a:t> </a:t>
            </a:r>
            <a:r>
              <a:rPr lang="en-US" sz="2400" b="1" dirty="0"/>
              <a:t>Architecture</a:t>
            </a:r>
            <a:r>
              <a:rPr lang="en-US" sz="2400" dirty="0"/>
              <a:t> standard and uses </a:t>
            </a:r>
            <a:r>
              <a:rPr lang="en-US" sz="2400" b="1" dirty="0"/>
              <a:t>HTTP</a:t>
            </a:r>
            <a:r>
              <a:rPr lang="en-US" sz="2400" dirty="0"/>
              <a:t> as its main </a:t>
            </a:r>
            <a:r>
              <a:rPr lang="en-US" sz="2400" b="1" dirty="0"/>
              <a:t>protocol</a:t>
            </a:r>
            <a:r>
              <a:rPr lang="en-US" sz="2400" dirty="0"/>
              <a:t>.</a:t>
            </a:r>
          </a:p>
          <a:p>
            <a:r>
              <a:rPr lang="en-US" sz="2400" dirty="0"/>
              <a:t>Introduced by </a:t>
            </a:r>
            <a:r>
              <a:rPr lang="en-US" sz="2400" b="1" dirty="0"/>
              <a:t>Roy</a:t>
            </a:r>
            <a:r>
              <a:rPr lang="en-US" sz="2400" dirty="0"/>
              <a:t> </a:t>
            </a:r>
            <a:r>
              <a:rPr lang="en-US" sz="2400" b="1" dirty="0"/>
              <a:t>Fielding</a:t>
            </a:r>
            <a:r>
              <a:rPr lang="en-US" sz="2400" dirty="0"/>
              <a:t> in the </a:t>
            </a:r>
            <a:r>
              <a:rPr lang="en-US" sz="2400" b="1" dirty="0"/>
              <a:t>2000s</a:t>
            </a:r>
            <a:r>
              <a:rPr lang="en-US" sz="2400" dirty="0"/>
              <a:t>.</a:t>
            </a:r>
          </a:p>
          <a:p>
            <a:r>
              <a:rPr lang="en-US" sz="2400" dirty="0"/>
              <a:t>It supports </a:t>
            </a:r>
            <a:r>
              <a:rPr lang="en-US" sz="2400" b="1" dirty="0"/>
              <a:t>JSON</a:t>
            </a:r>
            <a:r>
              <a:rPr lang="en-US" sz="2400" dirty="0"/>
              <a:t> and </a:t>
            </a:r>
            <a:r>
              <a:rPr lang="en-US" sz="2400" b="1" dirty="0"/>
              <a:t>XML</a:t>
            </a:r>
            <a:r>
              <a:rPr lang="en-US" sz="2400" dirty="0"/>
              <a:t> for data transmission (</a:t>
            </a:r>
            <a:r>
              <a:rPr lang="en-US" sz="2400" b="1" u="sng" dirty="0"/>
              <a:t>representational</a:t>
            </a:r>
            <a:r>
              <a:rPr lang="en-US" sz="2400" dirty="0"/>
              <a:t>).</a:t>
            </a:r>
          </a:p>
          <a:p>
            <a:r>
              <a:rPr lang="en-US" sz="2400" dirty="0"/>
              <a:t>Everything is considered a resource (</a:t>
            </a:r>
            <a:r>
              <a:rPr lang="en-US" sz="2400" b="1" u="sng" dirty="0"/>
              <a:t>state</a:t>
            </a:r>
            <a:r>
              <a:rPr lang="en-US" sz="2400" dirty="0"/>
              <a:t>).</a:t>
            </a:r>
          </a:p>
          <a:p>
            <a:r>
              <a:rPr lang="en-US" sz="2400" dirty="0"/>
              <a:t>Objects are transmitted with the use of </a:t>
            </a:r>
            <a:r>
              <a:rPr lang="en-US" sz="2400" b="1" dirty="0"/>
              <a:t>HTTP</a:t>
            </a:r>
            <a:r>
              <a:rPr lang="en-US" sz="2400" dirty="0"/>
              <a:t> methods (</a:t>
            </a:r>
            <a:r>
              <a:rPr lang="en-US" sz="2400" b="1" u="sng" dirty="0"/>
              <a:t>transfer</a:t>
            </a:r>
            <a:r>
              <a:rPr lang="en-US" sz="2400" dirty="0"/>
              <a:t>).</a:t>
            </a:r>
          </a:p>
          <a:p>
            <a:r>
              <a:rPr lang="en-US" sz="2400" b="1" dirty="0"/>
              <a:t>Endpoints</a:t>
            </a:r>
            <a:r>
              <a:rPr lang="en-US" sz="2400" dirty="0"/>
              <a:t> are classified by </a:t>
            </a:r>
            <a:r>
              <a:rPr lang="en-US" sz="2400" b="1" dirty="0"/>
              <a:t>URIs</a:t>
            </a:r>
            <a:r>
              <a:rPr lang="en-US" sz="2400" dirty="0"/>
              <a:t>, which provide the </a:t>
            </a:r>
            <a:r>
              <a:rPr lang="en-US" sz="2400" b="1" dirty="0"/>
              <a:t>resources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9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POST</a:t>
            </a:r>
          </a:p>
          <a:p>
            <a:pPr lvl="1"/>
            <a:r>
              <a:rPr lang="en-US" sz="1800" dirty="0"/>
              <a:t>Used to </a:t>
            </a:r>
            <a:r>
              <a:rPr lang="en-US" sz="1800" b="1" dirty="0"/>
              <a:t>create</a:t>
            </a:r>
            <a:r>
              <a:rPr lang="en-US" sz="1800" dirty="0"/>
              <a:t> a new resource</a:t>
            </a:r>
            <a:r>
              <a:rPr lang="en-US" sz="1800" dirty="0" smtClean="0"/>
              <a:t>. (Most </a:t>
            </a:r>
            <a:r>
              <a:rPr lang="en-US" sz="1800" dirty="0"/>
              <a:t>used</a:t>
            </a:r>
            <a:r>
              <a:rPr lang="en-US" sz="1800" dirty="0" smtClean="0"/>
              <a:t>.)</a:t>
            </a:r>
            <a:endParaRPr lang="en-US" sz="1800" dirty="0"/>
          </a:p>
          <a:p>
            <a:r>
              <a:rPr lang="en-US" sz="1800" b="1" dirty="0"/>
              <a:t>GET</a:t>
            </a:r>
          </a:p>
          <a:p>
            <a:pPr lvl="1"/>
            <a:r>
              <a:rPr lang="en-US" sz="1800" b="1" dirty="0"/>
              <a:t>Read</a:t>
            </a:r>
            <a:r>
              <a:rPr lang="en-US" sz="1800" dirty="0"/>
              <a:t> only operations on resources.</a:t>
            </a:r>
          </a:p>
          <a:p>
            <a:r>
              <a:rPr lang="en-US" sz="1800" b="1" dirty="0"/>
              <a:t>DELETE</a:t>
            </a:r>
          </a:p>
          <a:p>
            <a:pPr lvl="1"/>
            <a:r>
              <a:rPr lang="en-US" sz="1800" b="1" dirty="0"/>
              <a:t>Removal</a:t>
            </a:r>
            <a:r>
              <a:rPr lang="en-US" sz="1800" dirty="0"/>
              <a:t> of resources.</a:t>
            </a:r>
          </a:p>
          <a:p>
            <a:r>
              <a:rPr lang="en-US" sz="1800" b="1" dirty="0"/>
              <a:t>PUT</a:t>
            </a:r>
          </a:p>
          <a:p>
            <a:pPr lvl="1"/>
            <a:r>
              <a:rPr lang="en-US" sz="1800" dirty="0"/>
              <a:t>Used to </a:t>
            </a:r>
            <a:r>
              <a:rPr lang="en-US" sz="1800" b="1" dirty="0"/>
              <a:t>update</a:t>
            </a:r>
            <a:r>
              <a:rPr lang="en-US" sz="1800" dirty="0"/>
              <a:t> a resource.</a:t>
            </a:r>
          </a:p>
          <a:p>
            <a:r>
              <a:rPr lang="en-US" sz="1800" b="1" dirty="0"/>
              <a:t>OPTIONS</a:t>
            </a:r>
            <a:endParaRPr lang="en-US" sz="1800" dirty="0"/>
          </a:p>
          <a:p>
            <a:pPr lvl="1"/>
            <a:r>
              <a:rPr lang="en-US" sz="1800" dirty="0"/>
              <a:t>Used to get </a:t>
            </a:r>
            <a:r>
              <a:rPr lang="en-US" sz="1800" b="1" dirty="0"/>
              <a:t>supported</a:t>
            </a:r>
            <a:r>
              <a:rPr lang="en-US" sz="1800" dirty="0"/>
              <a:t> </a:t>
            </a:r>
            <a:r>
              <a:rPr lang="en-US" sz="1800" b="1" dirty="0"/>
              <a:t>operations</a:t>
            </a:r>
            <a:r>
              <a:rPr lang="en-US" sz="1800" dirty="0"/>
              <a:t> on a resource.</a:t>
            </a:r>
          </a:p>
          <a:p>
            <a:r>
              <a:rPr lang="en-US" sz="1800" b="1" dirty="0"/>
              <a:t>HEAD</a:t>
            </a:r>
          </a:p>
          <a:p>
            <a:pPr lvl="1"/>
            <a:r>
              <a:rPr lang="en-US" sz="1800" dirty="0"/>
              <a:t>Used to send and get only head messages.</a:t>
            </a:r>
          </a:p>
          <a:p>
            <a:r>
              <a:rPr lang="en-US" sz="1800" b="1" dirty="0"/>
              <a:t>PATCH</a:t>
            </a:r>
          </a:p>
          <a:p>
            <a:pPr lvl="1"/>
            <a:r>
              <a:rPr lang="en-US" sz="1800" dirty="0"/>
              <a:t>Used to partially update a resource to consume less bandwidth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58</TotalTime>
  <Words>1222</Words>
  <Application>Microsoft Office PowerPoint</Application>
  <PresentationFormat>On-screen Show (4:3)</PresentationFormat>
  <Paragraphs>170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Learner Template</vt:lpstr>
      <vt:lpstr>Web Services</vt:lpstr>
      <vt:lpstr>Web Services</vt:lpstr>
      <vt:lpstr>Architecture Example</vt:lpstr>
      <vt:lpstr>Why do we use them?</vt:lpstr>
      <vt:lpstr>Service Oriented Architecture (SOA)</vt:lpstr>
      <vt:lpstr>Marshalling</vt:lpstr>
      <vt:lpstr>JAX-B, JAX-WS, Jackson</vt:lpstr>
      <vt:lpstr>Representational State Transfer (REST)</vt:lpstr>
      <vt:lpstr>HTTP Methods</vt:lpstr>
      <vt:lpstr>REST Message - Request</vt:lpstr>
      <vt:lpstr>REST Message - Response</vt:lpstr>
      <vt:lpstr>Spring REST</vt:lpstr>
      <vt:lpstr>REST: Exception Handling (Spring)</vt:lpstr>
      <vt:lpstr>@RestController</vt:lpstr>
      <vt:lpstr>@RequestBody</vt:lpstr>
      <vt:lpstr>@ResponseBody</vt:lpstr>
      <vt:lpstr>ResponseEntity</vt:lpstr>
      <vt:lpstr>@RequestParams</vt:lpstr>
      <vt:lpstr>@ControllerAdvice</vt:lpstr>
      <vt:lpstr>@ExceptionHandler</vt:lpstr>
      <vt:lpstr>@CrossOrigin</vt:lpstr>
      <vt:lpstr>RestTemplate</vt:lpstr>
      <vt:lpstr>getForEntity</vt:lpstr>
      <vt:lpstr>getForObject</vt:lpstr>
      <vt:lpstr>exchange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75</cp:revision>
  <dcterms:created xsi:type="dcterms:W3CDTF">2020-09-20T11:32:53Z</dcterms:created>
  <dcterms:modified xsi:type="dcterms:W3CDTF">2021-04-16T09:32:17Z</dcterms:modified>
</cp:coreProperties>
</file>