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5EF98-D68D-4F24-B58A-9450FECCF59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7131-5ED1-4B41-A2EB-939D6DDD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4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FE3BF83-41D8-43D6-A109-9A21721D3090}" type="datetime1">
              <a:rPr lang="en-US" smtClean="0"/>
              <a:t>2/13/2024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1B9A9-F163-4266-A3E7-0865695AD9A6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B2A13-4688-405E-92DB-94C6F415B18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57C435A-981E-4DD9-8A15-3C59C99B6373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1DFC76-163F-46BC-8C48-C2F3052985B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FD1315-B08D-400C-A5AD-9CA1B204C7F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029729-FED6-4F60-8898-9B62B480317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08E82-F861-4D69-92AD-453741CC8E15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1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A953DA-724E-43CF-A68B-DF5C46FA74D4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C3072-C9E2-45F7-B972-5825D3478825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6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6144C-FDB1-48E2-9950-697BB067A19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7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B81549-7E41-4868-A9D7-07C82E3A3959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D4FB4F0-3C97-44DE-A82E-F57D0847C6C3}" type="datetime1">
              <a:rPr lang="en-US" smtClean="0"/>
              <a:t>2/13/2024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F490C09-5D0B-43A3-B8B3-49B69B79ABB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08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063-6ADD-6089-7EA1-5A61FF911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73193-0043-48C4-2D01-DC30C509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416" y="3049588"/>
            <a:ext cx="8638905" cy="2362200"/>
          </a:xfrm>
        </p:spPr>
        <p:txBody>
          <a:bodyPr/>
          <a:lstStyle/>
          <a:p>
            <a:pPr algn="l"/>
            <a:r>
              <a:rPr lang="en-US" sz="2600" dirty="0"/>
              <a:t>Understand some basic concepts of MongoDB such as documents, collections, databases, and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55871-5DD0-0B14-B4C6-97BDDC210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9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1EE1-2247-09C5-1415-303DFC46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A0AA-E093-A6EC-BD54-9BB42E3A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9810307" cy="4411662"/>
          </a:xfrm>
        </p:spPr>
        <p:txBody>
          <a:bodyPr/>
          <a:lstStyle/>
          <a:p>
            <a:r>
              <a:rPr lang="en-US" sz="2400" dirty="0"/>
              <a:t>MongoDB stores collections into a database. </a:t>
            </a:r>
          </a:p>
          <a:p>
            <a:r>
              <a:rPr lang="en-US" sz="2400" dirty="0"/>
              <a:t>A single instance of MongoDB can host </a:t>
            </a:r>
            <a:br>
              <a:rPr lang="en-US" sz="2400" dirty="0"/>
            </a:br>
            <a:r>
              <a:rPr lang="en-US" sz="2400" dirty="0"/>
              <a:t>multiple databases.</a:t>
            </a:r>
          </a:p>
          <a:p>
            <a:r>
              <a:rPr lang="en-US" sz="2400" dirty="0"/>
              <a:t>A database can be referenced by a name for example </a:t>
            </a:r>
            <a:r>
              <a:rPr lang="en-US" sz="2400" dirty="0" err="1"/>
              <a:t>bookdb</a:t>
            </a:r>
            <a:r>
              <a:rPr lang="en-US" sz="2400" dirty="0"/>
              <a:t>. </a:t>
            </a:r>
          </a:p>
          <a:p>
            <a:r>
              <a:rPr lang="en-US" sz="2400" dirty="0"/>
              <a:t>The database names cannot:</a:t>
            </a:r>
          </a:p>
          <a:p>
            <a:pPr lvl="1"/>
            <a:r>
              <a:rPr lang="en-US" sz="2200" dirty="0"/>
              <a:t>Be an empty string ("").</a:t>
            </a:r>
          </a:p>
          <a:p>
            <a:pPr lvl="1"/>
            <a:r>
              <a:rPr lang="en-US" sz="2200" dirty="0"/>
              <a:t>Contain any of these characters: /, \, ., “, *, &lt;, &gt;, :, |, ?, $, (a single space), or \0 (the null character).</a:t>
            </a:r>
          </a:p>
          <a:p>
            <a:pPr lvl="1"/>
            <a:r>
              <a:rPr lang="en-US" sz="2200" dirty="0"/>
              <a:t>Exceed the maximum size which is 64 bytes.</a:t>
            </a:r>
          </a:p>
          <a:p>
            <a:pPr lvl="1"/>
            <a:r>
              <a:rPr lang="en-US" sz="2200" dirty="0"/>
              <a:t>MongoDB also has some reserved database names such as admin, local, and config that you cannot use to create new databases.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5072E-C74C-09B6-3DF3-658A07A2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80C07-5BA2-19BD-0108-397AAFA0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78" y="427038"/>
            <a:ext cx="2933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829-E524-529C-00E3-F3239FAA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A9AF-6A1F-AA29-C729-73A73D46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namespace is a concatenation of the database name with a collection in that database. </a:t>
            </a:r>
          </a:p>
          <a:p>
            <a:r>
              <a:rPr lang="en-US" dirty="0"/>
              <a:t>Namespaces allow you to fully qualify collections.</a:t>
            </a:r>
          </a:p>
          <a:p>
            <a:r>
              <a:rPr lang="en-US" dirty="0"/>
              <a:t>For example, if the collection name is books and database name is </a:t>
            </a:r>
            <a:r>
              <a:rPr lang="en-US" dirty="0" err="1"/>
              <a:t>bookdb</a:t>
            </a:r>
            <a:r>
              <a:rPr lang="en-US" dirty="0"/>
              <a:t>, the namespace of the books collection would be </a:t>
            </a:r>
            <a:r>
              <a:rPr lang="en-US" dirty="0" err="1"/>
              <a:t>bookdb.books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31E49-4412-6B4E-6B6C-D6EFFDA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BC60-84E5-8A6D-FC3E-81B359F4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02DB-41CF-5CA6-2520-F07A520B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MongoDB, you will often deal with JSON and BSON formats.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CB55-762D-049A-5CE2-E5FD86C0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F5F-EB8C-3A5D-3344-EA5CE055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3E55-7539-B5A1-6395-10E9D52A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JSON stands for JavaScript Object Notation. </a:t>
            </a:r>
          </a:p>
          <a:p>
            <a:r>
              <a:rPr lang="en-US" sz="2400" dirty="0"/>
              <a:t>JSON syntax is based on a subset of JavaScript ECMA-262 3rd edition.</a:t>
            </a:r>
          </a:p>
          <a:p>
            <a:r>
              <a:rPr lang="en-US" sz="2400" dirty="0"/>
              <a:t>A JSON document is a collection of fields and values in a structured format. For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64F4-5B23-8501-A552-33D2B21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E6796-52EF-C1DC-E84D-075575D7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6" y="3556252"/>
            <a:ext cx="5822441" cy="24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593-2E5D-08CF-6DC6-C627CFDB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CC37-F0A9-9E4A-519C-3F46A24C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BSON stands for Binary JSON, which is a binary-coded serialization of JSON-like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6FF9-8DA8-5CF5-1ABF-263E72EB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C1F9-8A79-A2ED-B7E7-F0EDB16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9E3F-29C4-9774-CFB1-6E7CD2A9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259572" cy="4411662"/>
          </a:xfrm>
        </p:spPr>
        <p:txBody>
          <a:bodyPr/>
          <a:lstStyle/>
          <a:p>
            <a:r>
              <a:rPr lang="en-US" sz="2600" dirty="0"/>
              <a:t>MongoDB stores data records as BSON documents, which are simply called documents.</a:t>
            </a:r>
          </a:p>
          <a:p>
            <a:endParaRPr lang="en-US" sz="2600" dirty="0"/>
          </a:p>
          <a:p>
            <a:r>
              <a:rPr lang="en-US" sz="2600" dirty="0"/>
              <a:t>A document is a set of </a:t>
            </a:r>
            <a:br>
              <a:rPr lang="en-US" sz="2600" dirty="0"/>
            </a:br>
            <a:r>
              <a:rPr lang="en-US" sz="2600" dirty="0"/>
              <a:t>field-and-value pairs with the following structure.</a:t>
            </a:r>
          </a:p>
          <a:p>
            <a:r>
              <a:rPr lang="en-US" sz="2600" dirty="0"/>
              <a:t>The field names are strings and values can be numbers, strings, objects, arrays,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CC855-E54B-A8E5-7CFE-95B005C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8B651-D066-474F-18B3-CAB77BED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26" y="1691105"/>
            <a:ext cx="3207488" cy="1541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A4A0D-7CD9-58C9-C843-839C9654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26" y="3625703"/>
            <a:ext cx="4111251" cy="23437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8AC97-8026-22B2-C979-BF79AD05EBE2}"/>
              </a:ext>
            </a:extLst>
          </p:cNvPr>
          <p:cNvCxnSpPr/>
          <p:nvPr/>
        </p:nvCxnSpPr>
        <p:spPr bwMode="auto">
          <a:xfrm>
            <a:off x="765544" y="3429000"/>
            <a:ext cx="1016472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9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60CF-87CB-DE34-C5CA-828F3DE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68A3-0964-1BF9-DFFF-117F2131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4940595" cy="4411662"/>
          </a:xfrm>
        </p:spPr>
        <p:txBody>
          <a:bodyPr/>
          <a:lstStyle/>
          <a:p>
            <a:r>
              <a:rPr lang="en-US" sz="2400" dirty="0"/>
              <a:t>This document has the following field-and-value pairs:</a:t>
            </a:r>
          </a:p>
          <a:p>
            <a:endParaRPr lang="en-US" sz="2400" dirty="0"/>
          </a:p>
          <a:p>
            <a:r>
              <a:rPr lang="en-US" sz="2400" dirty="0"/>
              <a:t>_id holds an </a:t>
            </a:r>
            <a:r>
              <a:rPr lang="en-US" sz="2400" dirty="0" err="1"/>
              <a:t>ObjectId</a:t>
            </a:r>
            <a:endParaRPr lang="en-US" sz="2400" dirty="0"/>
          </a:p>
          <a:p>
            <a:r>
              <a:rPr lang="en-US" sz="2400" dirty="0"/>
              <a:t>title holds a string.</a:t>
            </a:r>
          </a:p>
          <a:p>
            <a:r>
              <a:rPr lang="en-US" sz="2400" dirty="0" err="1"/>
              <a:t>isbn</a:t>
            </a:r>
            <a:r>
              <a:rPr lang="en-US" sz="2400" dirty="0"/>
              <a:t> holds a string.</a:t>
            </a:r>
          </a:p>
          <a:p>
            <a:r>
              <a:rPr lang="en-US" sz="2400" dirty="0" err="1"/>
              <a:t>published_date</a:t>
            </a:r>
            <a:r>
              <a:rPr lang="en-US" sz="2400" dirty="0"/>
              <a:t> holds a value of the Date type.</a:t>
            </a:r>
          </a:p>
          <a:p>
            <a:r>
              <a:rPr lang="en-US" sz="2400" dirty="0"/>
              <a:t>author holds an embedded document that contains two fields </a:t>
            </a:r>
            <a:r>
              <a:rPr lang="en-US" sz="2400" dirty="0" err="1"/>
              <a:t>first_name</a:t>
            </a:r>
            <a:r>
              <a:rPr lang="en-US" sz="2400" dirty="0"/>
              <a:t> and </a:t>
            </a:r>
            <a:r>
              <a:rPr lang="en-US" sz="2400" dirty="0" err="1"/>
              <a:t>last_name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E46E3-9115-DD65-B4CD-DD5BFCE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3325D-70E9-9F93-C419-E86628C7C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64877"/>
            <a:ext cx="5563786" cy="30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9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1F43-E962-D08B-0911-009B12F0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BEB-2997-1D4D-36C2-5A554554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familiar with a relational database management system (RDBMS), you will find that a document is similar to a row in a table, but it is much more expressive.</a:t>
            </a:r>
          </a:p>
          <a:p>
            <a:r>
              <a:rPr lang="en-US" dirty="0"/>
              <a:t>Field names have the following restrictions:</a:t>
            </a:r>
          </a:p>
          <a:p>
            <a:pPr lvl="1"/>
            <a:r>
              <a:rPr lang="en-US" dirty="0"/>
              <a:t>MongoDB reserves the field _id and uses it to uniquely identify the document.</a:t>
            </a:r>
          </a:p>
          <a:p>
            <a:pPr lvl="1"/>
            <a:r>
              <a:rPr lang="en-US" dirty="0"/>
              <a:t>Field names cannot contain null characters.</a:t>
            </a:r>
          </a:p>
          <a:p>
            <a:pPr lvl="1"/>
            <a:r>
              <a:rPr lang="en-US" dirty="0"/>
              <a:t>Top-level field names cannot start with the dollar sign ($) character.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9C3D-D4D9-A624-6492-542A4B9D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EC93-96D4-495E-2F53-737433E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1545-D30C-9F41-64D4-5754A5E8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stores documents in a collection. </a:t>
            </a:r>
          </a:p>
          <a:p>
            <a:r>
              <a:rPr lang="en-US" dirty="0"/>
              <a:t>A collection is a group of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49102-1993-62F7-1F9E-A7CDCE65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D8FFB-2588-073C-2336-95E77D03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585" y="1719263"/>
            <a:ext cx="3287815" cy="2070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FF0D1-1006-C1A0-E271-37037EF1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68" y="3925094"/>
            <a:ext cx="8893663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B539-5074-8C94-E38A-F30016D0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0665-27F9-1C5B-6EAE-C96EC279E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9142"/>
            <a:ext cx="7449880" cy="4411662"/>
          </a:xfrm>
        </p:spPr>
        <p:txBody>
          <a:bodyPr/>
          <a:lstStyle/>
          <a:p>
            <a:r>
              <a:rPr lang="en-US" sz="2200" dirty="0"/>
              <a:t>Unlike a table that has a fixed schema, a collection has a dynamic schema.</a:t>
            </a:r>
          </a:p>
          <a:p>
            <a:r>
              <a:rPr lang="en-US" sz="2200" dirty="0"/>
              <a:t>It means that a collection may contain documents that have any number of different “shapes”.</a:t>
            </a:r>
          </a:p>
          <a:p>
            <a:r>
              <a:rPr lang="en-US" sz="2200" dirty="0"/>
              <a:t>Note that the second document has one more field than the first one. In theory, you can have completely different fields for every document.</a:t>
            </a:r>
          </a:p>
          <a:p>
            <a:r>
              <a:rPr lang="en-US" sz="2200" dirty="0"/>
              <a:t>A collection has a name e.g., books. </a:t>
            </a:r>
          </a:p>
          <a:p>
            <a:pPr lvl="1"/>
            <a:r>
              <a:rPr lang="en-US" sz="2000" dirty="0"/>
              <a:t>The collection name cannot:</a:t>
            </a:r>
          </a:p>
          <a:p>
            <a:pPr lvl="1"/>
            <a:r>
              <a:rPr lang="en-US" sz="2000" dirty="0"/>
              <a:t>contain the dollar sign ($)</a:t>
            </a:r>
          </a:p>
          <a:p>
            <a:pPr lvl="1"/>
            <a:r>
              <a:rPr lang="en-US" sz="2000" dirty="0"/>
              <a:t>contain the null character (\0).</a:t>
            </a:r>
          </a:p>
          <a:p>
            <a:pPr lvl="1"/>
            <a:r>
              <a:rPr lang="en-US" sz="2000" dirty="0"/>
              <a:t>be an empty string.</a:t>
            </a:r>
          </a:p>
          <a:p>
            <a:pPr lvl="1"/>
            <a:r>
              <a:rPr lang="en-US" sz="2000" dirty="0"/>
              <a:t>begin with the system because MongoDB reserves system* for internal collection names.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82F2-AC86-CB76-CB7B-2F6F71CE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90C09-5D0B-43A3-B8B3-49B69B79ABB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B7B85-7D4C-2A2A-D409-D46954E5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524" y="3495734"/>
            <a:ext cx="3898006" cy="27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021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46</TotalTime>
  <Words>556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Learner Template</vt:lpstr>
      <vt:lpstr>MongoDB Basics</vt:lpstr>
      <vt:lpstr>Data Formats</vt:lpstr>
      <vt:lpstr>JSON</vt:lpstr>
      <vt:lpstr>BSON</vt:lpstr>
      <vt:lpstr>Documents</vt:lpstr>
      <vt:lpstr>Documents</vt:lpstr>
      <vt:lpstr>Documents</vt:lpstr>
      <vt:lpstr>Collections</vt:lpstr>
      <vt:lpstr>Collections</vt:lpstr>
      <vt:lpstr>Databases</vt:lpstr>
      <vt:lpstr>Namespace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Basics</dc:title>
  <dc:creator>Jasdhir Singh</dc:creator>
  <cp:lastModifiedBy>Jasdhir Singh</cp:lastModifiedBy>
  <cp:revision>30</cp:revision>
  <dcterms:created xsi:type="dcterms:W3CDTF">2024-02-13T12:14:06Z</dcterms:created>
  <dcterms:modified xsi:type="dcterms:W3CDTF">2024-02-13T13:00:25Z</dcterms:modified>
</cp:coreProperties>
</file>