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9413C-3E7D-44CD-BC60-7CB85B2CBA4B}" type="datetimeFigureOut">
              <a:rPr lang="en-US" smtClean="0"/>
              <a:t>2/15/2024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6E9979-BC8D-4510-BD5E-25B62525E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714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3D006CA-1DC3-4567-8F7D-1CA821DD85AF}" type="datetime1">
              <a:rPr lang="en-US" smtClean="0"/>
              <a:t>2/15/2024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54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C89BCFA-B6DD-4B39-8DA6-A26EB89AC4CF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63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EBCE164-0727-42A9-84B8-A8DD12719733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455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3E733096-0240-4567-B7F3-8EF1388ADE86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46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A7D5CD5-0E06-4075-B76E-369C44EC8B3F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688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3202C4-3539-416A-A7F2-C12CA25D1BEF}" type="datetime1">
              <a:rPr lang="en-US" smtClean="0"/>
              <a:t>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187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8B2CC6B-0222-4B03-80C0-7F824CF127E9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3427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2E9A5A1-3B99-499F-9164-86A2326A83F0}" type="datetime1">
              <a:rPr lang="en-US" smtClean="0"/>
              <a:t>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250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033A2D9-50E2-4A76-9248-E989410F7B13}" type="datetime1">
              <a:rPr lang="en-US" smtClean="0"/>
              <a:t>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58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532922-5391-4CE6-88D1-2895C561FE59}" type="datetime1">
              <a:rPr lang="en-US" smtClean="0"/>
              <a:t>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923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A513E9-625A-4BC4-A5DF-BDF16F109511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172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6758CE-63E6-44E9-BDEA-96890FA44BA4}" type="datetime1">
              <a:rPr lang="en-US" smtClean="0"/>
              <a:t>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24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5527762A-5F2B-4473-ABB7-8E56A598A8D4}" type="datetime1">
              <a:rPr lang="en-US" smtClean="0"/>
              <a:t>2/15/2024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163FF163-CF7A-4F82-AAB1-C88F7B1D1738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341423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A9C8D-6DD5-5E3A-8666-896F37241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Selecting Documents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3A58DA0-2B50-BC55-99AB-19F46B13713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6E72B-73DE-3938-037A-68B467B1D6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06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F9DC9-1862-6666-EAD1-34DDBD471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 find() method to search for a specific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1917D-DC72-7E5F-210B-2DDE59C2B2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 following example uses the find() method to search for the document with id 10</a:t>
            </a:r>
          </a:p>
          <a:p>
            <a:endParaRPr lang="en-US" sz="2600" dirty="0"/>
          </a:p>
          <a:p>
            <a:r>
              <a:rPr lang="en-US" sz="2600" dirty="0"/>
              <a:t>The statement returns the document whose _id is 10. Since it doesn’t have the projection argument, the returned document includes all available fields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4F937-4791-0FFA-97D0-D956EB62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1233EB-9B80-FEA5-36CF-E36522D25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4456" y="2323643"/>
            <a:ext cx="4255970" cy="5790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46688D-F9E6-BAAB-E190-4801978DB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534" y="4085923"/>
            <a:ext cx="2844799" cy="259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42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C83A2-C600-B809-08B8-185296351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find() method to return selected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02828-02C0-1F94-DD45-00221C476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To remove the _id field from the matching documents, you need to explicitly specify _id: 0 in the projection argument like this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5D4B9A-DF34-1B91-8A21-E7DC583D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FCFCAC-7A9F-6CBF-B126-480431E60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52" y="2642281"/>
            <a:ext cx="10960900" cy="6112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C3CF54-51F6-F809-6830-83D7A6C05C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548" y="3429000"/>
            <a:ext cx="2984205" cy="3276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976D571-57CE-E84A-F543-2AE03510A46B}"/>
              </a:ext>
            </a:extLst>
          </p:cNvPr>
          <p:cNvSpPr txBox="1"/>
          <p:nvPr/>
        </p:nvSpPr>
        <p:spPr>
          <a:xfrm>
            <a:off x="5207296" y="3463429"/>
            <a:ext cx="63751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To remove the _id field from the matching documents, you need to explicitly specify _id: 0 in the projection argument like this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B62D617-C77C-27C5-8EE6-C09239E64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9230" y="4746190"/>
            <a:ext cx="6449522" cy="611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442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1DCF-9A03-B44D-2190-8981995AD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1DC8A-F515-3CD8-2A27-4C3819E85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MongoDB, projection simply means selecting fields to return from a query.</a:t>
            </a:r>
          </a:p>
          <a:p>
            <a:r>
              <a:rPr lang="en-US" dirty="0"/>
              <a:t>By default, the find() and </a:t>
            </a:r>
            <a:r>
              <a:rPr lang="en-US" dirty="0" err="1"/>
              <a:t>findOne</a:t>
            </a:r>
            <a:r>
              <a:rPr lang="en-US" dirty="0"/>
              <a:t>() methods return all fields in matching documents. </a:t>
            </a:r>
          </a:p>
          <a:p>
            <a:r>
              <a:rPr lang="en-US" dirty="0"/>
              <a:t>Most of the time you don’t need data from all the fields.</a:t>
            </a:r>
          </a:p>
          <a:p>
            <a:r>
              <a:rPr lang="en-US" dirty="0"/>
              <a:t>To select fields to return from a query, you can specify them in a document and pass the document to the find() and </a:t>
            </a:r>
            <a:r>
              <a:rPr lang="en-US" dirty="0" err="1"/>
              <a:t>findOne</a:t>
            </a:r>
            <a:r>
              <a:rPr lang="en-US" dirty="0"/>
              <a:t>() methods. </a:t>
            </a:r>
          </a:p>
          <a:p>
            <a:r>
              <a:rPr lang="en-US" dirty="0"/>
              <a:t>This document is called a projection document.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2D80F-7CB6-F768-1654-96F8FB5A8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15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019CE-5F94-8B13-161D-14095378B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Projection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DF55F-DA54-7740-4DED-E7CFDC6D8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To determine if a field is included in the returned documents, you use the following syntax.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If the value is 1 or true, the &lt;field&gt; is included in the matching documents. In case the value is 0 or false, it is suppressed from the returned documents.</a:t>
            </a:r>
          </a:p>
          <a:p>
            <a:r>
              <a:rPr lang="en-US" sz="2000" dirty="0"/>
              <a:t>If the projection document is empty {}, all the available fields will be included in the returned documents.</a:t>
            </a:r>
          </a:p>
          <a:p>
            <a:r>
              <a:rPr lang="en-US" sz="2000" dirty="0"/>
              <a:t>To specify a field in an embedded document, you use the following dot notation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To include a &lt;field&gt; from an embedded document located in an array, you use the following dot notation syntax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1650F9-0254-6168-B4DB-8AAACBE6F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0F1D0-9501-0601-CC9A-A057A19DF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870" y="2245219"/>
            <a:ext cx="3845861" cy="4448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5DDE65-C939-E801-A87F-56946CBEEC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0717" y="4649285"/>
            <a:ext cx="5167742" cy="4448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28A196F-076E-71A8-7C1B-BA68CDDF6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6244" y="5741372"/>
            <a:ext cx="5102985" cy="507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70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04DC-B970-6458-55E7-9CEEFF43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Returning all fields in matching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E4A06-18DB-54E0-1D85-ABCF04E56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don’t specify the projection document, the find() method will include all fields in the matching documents.</a:t>
            </a:r>
          </a:p>
          <a:p>
            <a:r>
              <a:rPr lang="en-US" dirty="0"/>
              <a:t>For example, the following query returns all fields from all documents in the products collection where the price is 899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8CB5E-BA2C-FD1A-5773-E363B52F7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B66EDA-4C0B-22A6-2952-3FC179B72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281" y="3925094"/>
            <a:ext cx="6076691" cy="72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199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2D59-5BDC-16B0-37EB-D23E8DA4C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Returning specified fields including the _id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E78C4-1D18-3458-A694-7B327DA5A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71" y="1719263"/>
            <a:ext cx="11408734" cy="4411662"/>
          </a:xfrm>
        </p:spPr>
        <p:txBody>
          <a:bodyPr/>
          <a:lstStyle/>
          <a:p>
            <a:r>
              <a:rPr lang="en-US" sz="2600" dirty="0"/>
              <a:t>If you specify the fields in the projection document, the find() method will return only these fields including the _id field by default.</a:t>
            </a:r>
          </a:p>
          <a:p>
            <a:r>
              <a:rPr lang="en-US" sz="2600" dirty="0"/>
              <a:t>The following example returns all documents from the products collection. </a:t>
            </a:r>
          </a:p>
          <a:p>
            <a:r>
              <a:rPr lang="en-US" sz="2600" dirty="0"/>
              <a:t>However, its result includes only the name, price, and _id field in the matching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B0FDF-DC90-584F-5E84-67BBE3ABE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B432D9-897E-7B6A-6F83-4A4464DA0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091" y="4183596"/>
            <a:ext cx="3718031" cy="22489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C643C7-1079-EC68-918D-5B6FA3B40114}"/>
              </a:ext>
            </a:extLst>
          </p:cNvPr>
          <p:cNvSpPr txBox="1"/>
          <p:nvPr/>
        </p:nvSpPr>
        <p:spPr>
          <a:xfrm>
            <a:off x="5484628" y="3736531"/>
            <a:ext cx="60977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To suppress the _id field, you need to explicitly specify it in the projection document like this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4FEB2D-132F-391E-F9AC-52330470D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941" y="4936860"/>
            <a:ext cx="2539384" cy="176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403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8AC4F-A664-28D7-F2A8-2DF683C4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all fields except for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DC465-1FCF-EFC9-8012-DED5E7F93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number of fields to return is many, you can use the projection document to exclude other fields instead.</a:t>
            </a:r>
          </a:p>
          <a:p>
            <a:r>
              <a:rPr lang="en-US" dirty="0"/>
              <a:t>The following example returns all fields of the document _id 1 except for </a:t>
            </a:r>
            <a:r>
              <a:rPr lang="en-US" dirty="0" err="1"/>
              <a:t>releaseDate</a:t>
            </a:r>
            <a:r>
              <a:rPr lang="en-US" dirty="0"/>
              <a:t>, spec, and storage fields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BEBB70-7FDF-E592-900B-EDE7E522D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908135-AFD7-651E-5097-A95AA2560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738" y="3877247"/>
            <a:ext cx="3237118" cy="189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123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2FCF-57BB-EA4A-BEE2-5F078E708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Returning fields in embedded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62D4A-C397-EECC-2119-35D0E7E370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/>
              <a:t>The following example returns the name, price, and _id fields of document _id 1. </a:t>
            </a:r>
          </a:p>
          <a:p>
            <a:r>
              <a:rPr lang="en-US" sz="2800"/>
              <a:t>It also returns the screen field on the spec embedded document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6C1BC-B0D4-D294-EF33-3810ACC99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F7D78D-D500-A6B7-784A-6F441D850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8999"/>
            <a:ext cx="3837486" cy="21530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FB14DFF-AE04-60BA-E428-4C0D801421C4}"/>
              </a:ext>
            </a:extLst>
          </p:cNvPr>
          <p:cNvSpPr txBox="1"/>
          <p:nvPr/>
        </p:nvSpPr>
        <p:spPr>
          <a:xfrm>
            <a:off x="5398681" y="3428999"/>
            <a:ext cx="60977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MongoDB 4.4 and later allows you to specify embedded fields using the nested form like this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21D732-AAE1-7E77-93CB-1AE200577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311" y="4245768"/>
            <a:ext cx="3585441" cy="2275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0468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79EF5-C811-2CC2-68DF-DDACC855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Projecting fields on embedded documents in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B434-AA00-F09E-82AF-2A42F2142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following example specifies a projection that returns:</a:t>
            </a:r>
          </a:p>
          <a:p>
            <a:pPr lvl="1"/>
            <a:r>
              <a:rPr lang="en-US" sz="2200" dirty="0"/>
              <a:t>the _id field (by default)</a:t>
            </a:r>
          </a:p>
          <a:p>
            <a:pPr lvl="1"/>
            <a:r>
              <a:rPr lang="en-US" sz="2200" dirty="0"/>
              <a:t>The name field</a:t>
            </a:r>
          </a:p>
          <a:p>
            <a:pPr lvl="1"/>
            <a:r>
              <a:rPr lang="en-US" sz="2200" dirty="0"/>
              <a:t>And qty field in the documents embedded in the inventory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7553E-EBCF-036D-65DE-2CA098B8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017404-7CEB-7796-42F2-BB12547C1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44949"/>
            <a:ext cx="4026740" cy="223283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FA5644-E20B-B52E-9870-38C5249D5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29000"/>
            <a:ext cx="5588330" cy="2503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BFDFE-C25C-DD76-4D7B-5A35578D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</a:t>
            </a:r>
            <a:r>
              <a:rPr lang="en-US" dirty="0" err="1"/>
              <a:t>findOne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FE1F-5641-CAA9-AAAE-2B871613E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 </a:t>
            </a:r>
            <a:r>
              <a:rPr lang="en-US" sz="2600" dirty="0" err="1"/>
              <a:t>findOne</a:t>
            </a:r>
            <a:r>
              <a:rPr lang="en-US" sz="2600" dirty="0"/>
              <a:t>() returns a single document from a collection that satisfies the specified condition.</a:t>
            </a:r>
          </a:p>
          <a:p>
            <a:endParaRPr lang="en-US" sz="2600" dirty="0"/>
          </a:p>
          <a:p>
            <a:endParaRPr lang="en-US" sz="2600" dirty="0"/>
          </a:p>
          <a:p>
            <a:r>
              <a:rPr lang="en-US" sz="2600" dirty="0"/>
              <a:t>The </a:t>
            </a:r>
            <a:r>
              <a:rPr lang="en-US" sz="2600" dirty="0" err="1"/>
              <a:t>findOne</a:t>
            </a:r>
            <a:r>
              <a:rPr lang="en-US" sz="2600" dirty="0"/>
              <a:t>() accepts two optional arguments: query and projection.</a:t>
            </a:r>
          </a:p>
          <a:p>
            <a:pPr lvl="1"/>
            <a:r>
              <a:rPr lang="en-US" dirty="0"/>
              <a:t>The query is a document that specifies the selection criteria.</a:t>
            </a:r>
          </a:p>
          <a:p>
            <a:pPr lvl="1"/>
            <a:r>
              <a:rPr lang="en-US" dirty="0"/>
              <a:t>The projection is a document that specifies the fields in the matching document that you want to return.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10B670-1A8C-3140-E31E-FFADC324C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4576E52-8425-B2DD-C6EE-93CDAA233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7207" y="2651469"/>
            <a:ext cx="6197585" cy="61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389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7A47C-D93F-ABF9-02C8-447C8208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</a:t>
            </a:r>
            <a:r>
              <a:rPr lang="en-US" dirty="0" err="1"/>
              <a:t>findOne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33692D-3BB0-D99C-F869-B9CC795AB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If you omit the query, the </a:t>
            </a:r>
            <a:r>
              <a:rPr lang="en-US" sz="2200" dirty="0" err="1"/>
              <a:t>findOne</a:t>
            </a:r>
            <a:r>
              <a:rPr lang="en-US" sz="2200" dirty="0"/>
              <a:t>() returns the first document in the collection according to the natural order which is the order of documents on the disk.</a:t>
            </a:r>
          </a:p>
          <a:p>
            <a:r>
              <a:rPr lang="en-US" sz="2200" dirty="0"/>
              <a:t>If you don’t pass the projection argument, then </a:t>
            </a:r>
            <a:r>
              <a:rPr lang="en-US" sz="2200" dirty="0" err="1"/>
              <a:t>findOne</a:t>
            </a:r>
            <a:r>
              <a:rPr lang="en-US" sz="2200" dirty="0"/>
              <a:t>() will include all fields in the </a:t>
            </a:r>
            <a:br>
              <a:rPr lang="en-US" sz="2200" dirty="0"/>
            </a:br>
            <a:r>
              <a:rPr lang="en-US" sz="2200" dirty="0"/>
              <a:t>matching documents.</a:t>
            </a:r>
          </a:p>
          <a:p>
            <a:r>
              <a:rPr lang="en-US" sz="2200" dirty="0"/>
              <a:t>To specify whether a field should be included in the returned document, </a:t>
            </a:r>
            <a:br>
              <a:rPr lang="en-US" sz="2200" dirty="0"/>
            </a:br>
            <a:r>
              <a:rPr lang="en-US" sz="2200" dirty="0"/>
              <a:t>you use the following format:</a:t>
            </a:r>
          </a:p>
          <a:p>
            <a:endParaRPr lang="en-US" sz="2200" dirty="0"/>
          </a:p>
          <a:p>
            <a:r>
              <a:rPr lang="en-US" sz="2200" dirty="0"/>
              <a:t>If the value is true or 1, MongoDB will include the field in the returned document. In case the value is false or 0, MongoDB won’t include it.</a:t>
            </a:r>
          </a:p>
          <a:p>
            <a:r>
              <a:rPr lang="en-US" sz="2200" dirty="0"/>
              <a:t>By default, MongoDB always includes the _id field in the returned documents. To suppress it, you need to explicitly specify _id: 0 in the projection argument.</a:t>
            </a:r>
          </a:p>
          <a:p>
            <a:r>
              <a:rPr lang="en-US" sz="2200" dirty="0"/>
              <a:t>If multiple documents satisfy the query, the </a:t>
            </a:r>
            <a:r>
              <a:rPr lang="en-US" sz="2200" dirty="0" err="1"/>
              <a:t>findOne</a:t>
            </a:r>
            <a:r>
              <a:rPr lang="en-US" sz="2200" dirty="0"/>
              <a:t>() method returns the first document based on the order of documents stored on the data storage.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CA1A3-B236-F2AE-5224-D7B2F0F25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CCF7B-8051-759A-8AA4-5854AA876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987" y="3670398"/>
            <a:ext cx="4985864" cy="50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2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E163-5FA0-A889-61AF-965DE337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findOne</a:t>
            </a:r>
            <a:r>
              <a:rPr lang="en-US" dirty="0"/>
              <a:t>() method examples (sample data)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516A-74FF-F1E6-E775-0BD72B78C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err="1"/>
              <a:t>db.products.insertMany</a:t>
            </a:r>
            <a:r>
              <a:rPr lang="en-US" sz="2000" dirty="0"/>
              <a:t>([</a:t>
            </a:r>
          </a:p>
          <a:p>
            <a:pPr marL="0" indent="0">
              <a:buNone/>
            </a:pPr>
            <a:r>
              <a:rPr lang="en-US" sz="2000" dirty="0"/>
              <a:t>    { "_id" : 1, "name" : "</a:t>
            </a:r>
            <a:r>
              <a:rPr lang="en-US" sz="2000" dirty="0" err="1"/>
              <a:t>xPhone</a:t>
            </a:r>
            <a:r>
              <a:rPr lang="en-US" sz="2000" dirty="0"/>
              <a:t>", "price" : 799, "</a:t>
            </a:r>
            <a:r>
              <a:rPr lang="en-US" sz="2000" dirty="0" err="1"/>
              <a:t>releaseDate</a:t>
            </a:r>
            <a:r>
              <a:rPr lang="en-US" sz="2000" dirty="0"/>
              <a:t>": </a:t>
            </a:r>
            <a:r>
              <a:rPr lang="en-US" sz="2000" dirty="0" err="1"/>
              <a:t>ISODate</a:t>
            </a:r>
            <a:r>
              <a:rPr lang="en-US" sz="2000" dirty="0"/>
              <a:t>("2011-05-14"), "spec" : { "ram" : 4, "screen" : 6.5, "</a:t>
            </a:r>
            <a:r>
              <a:rPr lang="en-US" sz="2000" dirty="0" err="1"/>
              <a:t>cpu</a:t>
            </a:r>
            <a:r>
              <a:rPr lang="en-US" sz="2000" dirty="0"/>
              <a:t>" : 2.66 },"color":["</a:t>
            </a:r>
            <a:r>
              <a:rPr lang="en-US" sz="2000" dirty="0" err="1"/>
              <a:t>white","black</a:t>
            </a:r>
            <a:r>
              <a:rPr lang="en-US" sz="2000" dirty="0"/>
              <a:t>"],"storage":[64,128,256]},</a:t>
            </a:r>
          </a:p>
          <a:p>
            <a:pPr marL="0" indent="0">
              <a:buNone/>
            </a:pPr>
            <a:r>
              <a:rPr lang="en-US" sz="2000" dirty="0"/>
              <a:t>    { "_id" : 2, "name" : "</a:t>
            </a:r>
            <a:r>
              <a:rPr lang="en-US" sz="2000" dirty="0" err="1"/>
              <a:t>xTablet</a:t>
            </a:r>
            <a:r>
              <a:rPr lang="en-US" sz="2000" dirty="0"/>
              <a:t>", "price" : 899, "</a:t>
            </a:r>
            <a:r>
              <a:rPr lang="en-US" sz="2000" dirty="0" err="1"/>
              <a:t>releaseDate</a:t>
            </a:r>
            <a:r>
              <a:rPr lang="en-US" sz="2000" dirty="0"/>
              <a:t>": </a:t>
            </a:r>
            <a:r>
              <a:rPr lang="en-US" sz="2000" dirty="0" err="1"/>
              <a:t>ISODate</a:t>
            </a:r>
            <a:r>
              <a:rPr lang="en-US" sz="2000" dirty="0"/>
              <a:t>("2011-09-01") , "spec" : { "ram" : 16, "screen" : 9.5, "</a:t>
            </a:r>
            <a:r>
              <a:rPr lang="en-US" sz="2000" dirty="0" err="1"/>
              <a:t>cpu</a:t>
            </a:r>
            <a:r>
              <a:rPr lang="en-US" sz="2000" dirty="0"/>
              <a:t>" : 3.66 },"color":["</a:t>
            </a:r>
            <a:r>
              <a:rPr lang="en-US" sz="2000" dirty="0" err="1"/>
              <a:t>white","black","purple</a:t>
            </a:r>
            <a:r>
              <a:rPr lang="en-US" sz="2000" dirty="0"/>
              <a:t>"],"storage":[128,256,512]},</a:t>
            </a:r>
          </a:p>
          <a:p>
            <a:pPr marL="0" indent="0">
              <a:buNone/>
            </a:pPr>
            <a:r>
              <a:rPr lang="en-US" sz="2000" dirty="0"/>
              <a:t>    { "_id" : 3, "name" : "</a:t>
            </a:r>
            <a:r>
              <a:rPr lang="en-US" sz="2000" dirty="0" err="1"/>
              <a:t>SmartTablet</a:t>
            </a:r>
            <a:r>
              <a:rPr lang="en-US" sz="2000" dirty="0"/>
              <a:t>", "price" : 899, "</a:t>
            </a:r>
            <a:r>
              <a:rPr lang="en-US" sz="2000" dirty="0" err="1"/>
              <a:t>releaseDate</a:t>
            </a:r>
            <a:r>
              <a:rPr lang="en-US" sz="2000" dirty="0"/>
              <a:t>": </a:t>
            </a:r>
            <a:r>
              <a:rPr lang="en-US" sz="2000" dirty="0" err="1"/>
              <a:t>ISODate</a:t>
            </a:r>
            <a:r>
              <a:rPr lang="en-US" sz="2000" dirty="0"/>
              <a:t>("2015-01-14"), "spec" : { "ram" : 12, "screen" : 9.7, "</a:t>
            </a:r>
            <a:r>
              <a:rPr lang="en-US" sz="2000" dirty="0" err="1"/>
              <a:t>cpu</a:t>
            </a:r>
            <a:r>
              <a:rPr lang="en-US" sz="2000" dirty="0"/>
              <a:t>" : 3.66 },"color":["blue"],"storage":[16,64,128]},</a:t>
            </a:r>
          </a:p>
          <a:p>
            <a:pPr marL="0" indent="0">
              <a:buNone/>
            </a:pPr>
            <a:r>
              <a:rPr lang="en-US" sz="2000" dirty="0"/>
              <a:t>    { "_id" : 4, "name" : "</a:t>
            </a:r>
            <a:r>
              <a:rPr lang="en-US" sz="2000" dirty="0" err="1"/>
              <a:t>SmartPad</a:t>
            </a:r>
            <a:r>
              <a:rPr lang="en-US" sz="2000" dirty="0"/>
              <a:t>", "price" : 699, "</a:t>
            </a:r>
            <a:r>
              <a:rPr lang="en-US" sz="2000" dirty="0" err="1"/>
              <a:t>releaseDate</a:t>
            </a:r>
            <a:r>
              <a:rPr lang="en-US" sz="2000" dirty="0"/>
              <a:t>": </a:t>
            </a:r>
            <a:r>
              <a:rPr lang="en-US" sz="2000" dirty="0" err="1"/>
              <a:t>ISODate</a:t>
            </a:r>
            <a:r>
              <a:rPr lang="en-US" sz="2000" dirty="0"/>
              <a:t>("2020-05-14"),"spec" : { "ram" : 8, "screen" : 9.7, "</a:t>
            </a:r>
            <a:r>
              <a:rPr lang="en-US" sz="2000" dirty="0" err="1"/>
              <a:t>cpu</a:t>
            </a:r>
            <a:r>
              <a:rPr lang="en-US" sz="2000" dirty="0"/>
              <a:t>" : 1.66 },"color":["</a:t>
            </a:r>
            <a:r>
              <a:rPr lang="en-US" sz="2000" dirty="0" err="1"/>
              <a:t>white","orange","gold","gray</a:t>
            </a:r>
            <a:r>
              <a:rPr lang="en-US" sz="2000" dirty="0"/>
              <a:t>"],"storage":[128,256,1024]},</a:t>
            </a:r>
          </a:p>
          <a:p>
            <a:pPr marL="0" indent="0">
              <a:buNone/>
            </a:pPr>
            <a:r>
              <a:rPr lang="en-US" sz="2000" dirty="0"/>
              <a:t>    { "_id" : 5, "name" : "</a:t>
            </a:r>
            <a:r>
              <a:rPr lang="en-US" sz="2000" dirty="0" err="1"/>
              <a:t>SmartPhone</a:t>
            </a:r>
            <a:r>
              <a:rPr lang="en-US" sz="2000" dirty="0"/>
              <a:t>", "price" : 599,"releaseDate": </a:t>
            </a:r>
            <a:r>
              <a:rPr lang="en-US" sz="2000" dirty="0" err="1"/>
              <a:t>ISODate</a:t>
            </a:r>
            <a:r>
              <a:rPr lang="en-US" sz="2000" dirty="0"/>
              <a:t>("2022-09-14"), "spec" : { "ram" : 4, "screen" : 5.7, "</a:t>
            </a:r>
            <a:r>
              <a:rPr lang="en-US" sz="2000" dirty="0" err="1"/>
              <a:t>cpu</a:t>
            </a:r>
            <a:r>
              <a:rPr lang="en-US" sz="2000" dirty="0"/>
              <a:t>" : 1.66 },"color":["</a:t>
            </a:r>
            <a:r>
              <a:rPr lang="en-US" sz="2000" dirty="0" err="1"/>
              <a:t>white","orange","gold","gray</a:t>
            </a:r>
            <a:r>
              <a:rPr lang="en-US" sz="2000" dirty="0"/>
              <a:t>"],"storage":[128,256]}</a:t>
            </a:r>
          </a:p>
          <a:p>
            <a:pPr marL="0" indent="0">
              <a:buNone/>
            </a:pPr>
            <a:r>
              <a:rPr lang="en-US" sz="2000" dirty="0"/>
              <a:t> ])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E2B9D-53E0-8F35-0E27-550985F7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296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23591-32D6-D849-42A8-5BC263486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findOne</a:t>
            </a:r>
            <a:r>
              <a:rPr lang="en-US" dirty="0"/>
              <a:t>() method with zero 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E8A7E-A63E-4947-42E1-74A71084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3EEE76A-3F01-D507-0964-EDFF063E7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1087C1-7637-DAA8-D27B-063C5E717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5610" y="1719263"/>
            <a:ext cx="6836734" cy="486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624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1CD15-BA65-5D7E-C557-1EF6C56E4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 </a:t>
            </a:r>
            <a:r>
              <a:rPr lang="en-US" dirty="0" err="1"/>
              <a:t>findOne</a:t>
            </a:r>
            <a:r>
              <a:rPr lang="en-US" dirty="0"/>
              <a:t>() method with a filter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052D-F8E3-381A-4A87-9FA73EBD6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statement uses the </a:t>
            </a:r>
            <a:r>
              <a:rPr lang="en-US" dirty="0" err="1"/>
              <a:t>findOne</a:t>
            </a:r>
            <a:r>
              <a:rPr lang="en-US" dirty="0"/>
              <a:t>() method to find the document whose _id is 2.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937A4-4334-975F-2A84-E61009933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EF2CA-B0BD-828C-B49A-4CF2398DE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279" y="2896019"/>
            <a:ext cx="6446494" cy="88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561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D73C4-2A9B-F238-5136-EA357E9E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findOne</a:t>
            </a:r>
            <a:r>
              <a:rPr lang="en-US" dirty="0"/>
              <a:t>() method to select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0F085-02EC-649E-B135-56A642A91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uses the </a:t>
            </a:r>
            <a:r>
              <a:rPr lang="en-US" dirty="0" err="1"/>
              <a:t>findOne</a:t>
            </a:r>
            <a:r>
              <a:rPr lang="en-US" dirty="0"/>
              <a:t>() method to find the document with _id 5. And it returns only the _id and name fields of the matching document: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0250E-09BE-2B69-84C7-81D90A39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5FF0DA-8538-ACEF-FF49-FE281450CC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11" y="3214685"/>
            <a:ext cx="4812922" cy="21818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67D3DE-1AF6-297C-3110-886626445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096823"/>
            <a:ext cx="5411889" cy="194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0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4C2B-5882-9043-4C94-DCA2C73B5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find()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603C2-0895-0CFD-C5CE-D2F9BC5DF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The find() method finds the documents that satisfy a specified condition and returns a cursor to the matching documents.</a:t>
            </a:r>
          </a:p>
          <a:p>
            <a:r>
              <a:rPr lang="en-US" sz="2000" dirty="0"/>
              <a:t>Similar to the </a:t>
            </a:r>
            <a:r>
              <a:rPr lang="en-US" sz="2000" dirty="0" err="1"/>
              <a:t>findOne</a:t>
            </a:r>
            <a:r>
              <a:rPr lang="en-US" sz="2000" dirty="0"/>
              <a:t>() method, the find() method accepts two optional arguments.</a:t>
            </a:r>
          </a:p>
          <a:p>
            <a:r>
              <a:rPr lang="en-US" sz="2000" b="1" dirty="0">
                <a:highlight>
                  <a:srgbClr val="FF00FF"/>
                </a:highlight>
              </a:rPr>
              <a:t>query</a:t>
            </a:r>
            <a:r>
              <a:rPr lang="en-US" sz="2000" dirty="0"/>
              <a:t> : The query is a document that specifies the criteria for selecting documents from the collection. If you omit the query or pass an empty document({}), the find() returns a cursor that returns all documents in the collection.</a:t>
            </a:r>
          </a:p>
          <a:p>
            <a:r>
              <a:rPr lang="en-US" sz="2000" b="1" dirty="0">
                <a:highlight>
                  <a:srgbClr val="FF00FF"/>
                </a:highlight>
              </a:rPr>
              <a:t>projection</a:t>
            </a:r>
            <a:r>
              <a:rPr lang="en-US" sz="2000" dirty="0"/>
              <a:t> : The projection is a document that specifies the fields in the matching documents to return. If you omit the projection argument, the find() method returns all fields in the matching documents.</a:t>
            </a:r>
          </a:p>
          <a:p>
            <a:r>
              <a:rPr lang="en-US" sz="2000" dirty="0"/>
              <a:t>By default, the find() method includes the _id field in the matching documents unless you explicitly specify _id: false in the projection document.</a:t>
            </a:r>
          </a:p>
          <a:p>
            <a:r>
              <a:rPr lang="en-US" sz="2000" dirty="0"/>
              <a:t>Since the mongo shell automatically iterates the cursor returned by the find() method, you don’t need to do any extra steps to get the document from the cursor.</a:t>
            </a:r>
          </a:p>
          <a:p>
            <a:r>
              <a:rPr lang="en-US" sz="2000" dirty="0"/>
              <a:t>By default, the mongo shell shows up the first 20 documents. To continue iteration, you type the </a:t>
            </a:r>
            <a:r>
              <a:rPr lang="en-US" sz="2000" b="1" dirty="0">
                <a:highlight>
                  <a:srgbClr val="FF00FF"/>
                </a:highlight>
              </a:rPr>
              <a:t>it</a:t>
            </a:r>
            <a:r>
              <a:rPr lang="en-US" sz="2000" dirty="0"/>
              <a:t> command in the shell.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DD042-21B1-CD96-9E71-F669D9F3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611EFA-0ADC-1198-DE99-9628AC94E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823" y="152400"/>
            <a:ext cx="5416690" cy="46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667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0EC9F-80F2-AA46-F4D5-5B338BB6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find() method to retrieve all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93CE4-7136-5BCF-AD9E-83DE7CCFEF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following example uses the find() method with no parameters to return all documents from the books collection:</a:t>
            </a:r>
          </a:p>
          <a:p>
            <a:endParaRPr lang="en-US" sz="2400" dirty="0"/>
          </a:p>
          <a:p>
            <a:r>
              <a:rPr lang="en-US" sz="2400" dirty="0"/>
              <a:t>In the mongo shell, the statement returns the first 20 documents with all available fields in the matching documents.</a:t>
            </a:r>
          </a:p>
          <a:p>
            <a:r>
              <a:rPr lang="en-US" sz="2400" dirty="0"/>
              <a:t>If you type </a:t>
            </a:r>
            <a:r>
              <a:rPr lang="en-US" sz="2400" b="1" dirty="0">
                <a:highlight>
                  <a:srgbClr val="FF00FF"/>
                </a:highlight>
              </a:rPr>
              <a:t>it</a:t>
            </a:r>
            <a:r>
              <a:rPr lang="en-US" sz="2400" dirty="0"/>
              <a:t> command and press enter, you’ll see the next 20 documents.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1E690-2B1B-3471-DE3A-2494667DA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FF163-CF7A-4F82-AAB1-C88F7B1D173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3DACEC-960F-D1F8-CF8C-A7A26F0E1E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9733" y="2207801"/>
            <a:ext cx="3000677" cy="673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888867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230</TotalTime>
  <Words>1497</Words>
  <Application>Microsoft Office PowerPoint</Application>
  <PresentationFormat>Widescreen</PresentationFormat>
  <Paragraphs>103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Wingdings</vt:lpstr>
      <vt:lpstr>Learner Template</vt:lpstr>
      <vt:lpstr>Selecting Documents</vt:lpstr>
      <vt:lpstr>MongoDB findOne() method</vt:lpstr>
      <vt:lpstr>MongoDB findOne() method</vt:lpstr>
      <vt:lpstr>findOne() method examples (sample data)</vt:lpstr>
      <vt:lpstr>findOne() method with zero argument</vt:lpstr>
      <vt:lpstr>DB findOne() method with a filter</vt:lpstr>
      <vt:lpstr>findOne() method to select some fields</vt:lpstr>
      <vt:lpstr>MongoDB find() method</vt:lpstr>
      <vt:lpstr>find() method to retrieve all documents</vt:lpstr>
      <vt:lpstr> find() method to search for a specific document</vt:lpstr>
      <vt:lpstr>find() method to return selected fields</vt:lpstr>
      <vt:lpstr>MongoDB Projection</vt:lpstr>
      <vt:lpstr>MongoDB Projection</vt:lpstr>
      <vt:lpstr>Returning all fields in matching documents</vt:lpstr>
      <vt:lpstr>Returning specified fields including the _id field</vt:lpstr>
      <vt:lpstr>Returning all fields except for some fields</vt:lpstr>
      <vt:lpstr>Returning fields in embedded documents</vt:lpstr>
      <vt:lpstr>Projecting fields on embedded documents in an 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CRUD Operations</dc:title>
  <dc:creator>Jasdhir Singh</dc:creator>
  <cp:lastModifiedBy>Jasdhir Singh</cp:lastModifiedBy>
  <cp:revision>76</cp:revision>
  <dcterms:created xsi:type="dcterms:W3CDTF">2024-02-13T13:35:47Z</dcterms:created>
  <dcterms:modified xsi:type="dcterms:W3CDTF">2024-02-15T03:47:34Z</dcterms:modified>
</cp:coreProperties>
</file>