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en-I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60" d="100"/>
          <a:sy n="60" d="100"/>
        </p:scale>
        <p:origin x="840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083BB8-2074-446C-B07F-E21235C34868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42BAA2-F20E-4F2A-8596-5547AD840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0329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Line 2"/>
          <p:cNvSpPr>
            <a:spLocks noChangeShapeType="1"/>
          </p:cNvSpPr>
          <p:nvPr/>
        </p:nvSpPr>
        <p:spPr bwMode="auto">
          <a:xfrm>
            <a:off x="9753600" y="1066800"/>
            <a:ext cx="0" cy="17526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016000" y="457200"/>
            <a:ext cx="8519584" cy="2133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66564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132417" y="3049588"/>
            <a:ext cx="8331200" cy="2362200"/>
          </a:xfrm>
        </p:spPr>
        <p:txBody>
          <a:bodyPr/>
          <a:lstStyle>
            <a:lvl1pPr marL="0" indent="0" algn="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66565" name="Rectangle 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fld id="{4ADBEC52-1CDD-41A7-8F1F-8E7E3F40CC30}" type="datetime1">
              <a:rPr lang="en-US" smtClean="0"/>
              <a:t>2/16/2024</a:t>
            </a:fld>
            <a:endParaRPr lang="en-US"/>
          </a:p>
        </p:txBody>
      </p:sp>
      <p:sp>
        <p:nvSpPr>
          <p:cNvPr id="66566" name="Rectangle 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6567" name="Rectangle 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sp>
        <p:nvSpPr>
          <p:cNvPr id="66568" name="Line 8"/>
          <p:cNvSpPr>
            <a:spLocks noChangeShapeType="1"/>
          </p:cNvSpPr>
          <p:nvPr/>
        </p:nvSpPr>
        <p:spPr bwMode="auto">
          <a:xfrm>
            <a:off x="1117600" y="2819400"/>
            <a:ext cx="8636000" cy="0"/>
          </a:xfrm>
          <a:prstGeom prst="line">
            <a:avLst/>
          </a:prstGeom>
          <a:noFill/>
          <a:ln w="635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grpSp>
        <p:nvGrpSpPr>
          <p:cNvPr id="66569" name="Group 9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570" name="Oval 10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1" name="Oval 11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2" name="Oval 12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3" name="Oval 13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4" name="Oval 14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5" name="Oval 15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6" name="Oval 16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7" name="Oval 17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8" name="Oval 18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79" name="Oval 19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0" name="Oval 20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1" name="Oval 21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2" name="Oval 22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3" name="Oval 23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4" name="Oval 24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5" name="Oval 25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6" name="Oval 26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7" name="Oval 27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8" name="Oval 28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89" name="Oval 29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0" name="Oval 30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1" name="Oval 31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2" name="Oval 32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3" name="Oval 33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4" name="Oval 34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5" name="Oval 35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6" name="Oval 36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7" name="Oval 37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8" name="Oval 38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599" name="Oval 39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0" name="Oval 40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grpSp>
        <p:nvGrpSpPr>
          <p:cNvPr id="66601" name="Group 41" descr="decorative graphic made up of dots"/>
          <p:cNvGrpSpPr>
            <a:grpSpLocks/>
          </p:cNvGrpSpPr>
          <p:nvPr/>
        </p:nvGrpSpPr>
        <p:grpSpPr bwMode="auto">
          <a:xfrm>
            <a:off x="9956801" y="1219200"/>
            <a:ext cx="1056217" cy="1295400"/>
            <a:chOff x="5136" y="960"/>
            <a:chExt cx="528" cy="864"/>
          </a:xfrm>
        </p:grpSpPr>
        <p:sp>
          <p:nvSpPr>
            <p:cNvPr id="66602" name="Oval 42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3" name="Oval 43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4" name="Oval 44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5" name="Oval 45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6" name="Oval 46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7" name="Oval 47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8" name="Oval 48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09" name="Oval 49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0" name="Oval 50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1" name="Oval 51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2" name="Oval 52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3" name="Oval 53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4" name="Oval 54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5" name="Oval 55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6" name="Oval 56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7" name="Oval 57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8" name="Oval 58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19" name="Oval 59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0" name="Oval 60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1" name="Oval 61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2" name="Oval 62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3" name="Oval 63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4" name="Oval 64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5" name="Oval 65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6" name="Oval 66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7" name="Oval 67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8" name="Oval 68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29" name="Oval 69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0" name="Oval 70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1" name="Oval 71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6632" name="Oval 72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08955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431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272262-F377-4FF9-9A43-C8DB20642186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136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22239"/>
            <a:ext cx="2743200" cy="60086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22239"/>
            <a:ext cx="8026400" cy="60086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CFC3128-7BA8-4E2F-BEB7-56F109C09F41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33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07F8C6B9-BF10-458A-89A1-760D90D94D5F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5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B134E45-5E3F-453E-8D74-3474B4B3124B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7954" y="6261305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98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4C97773-5FDC-4228-A97F-BECF067A5FE2}" type="datetime1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782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AED8C47-C13F-4606-AC22-BDAE9BD02B3D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905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5C6E65F-9D0F-4489-A15A-4D7044F98A3E}" type="datetime1">
              <a:rPr lang="en-US" smtClean="0"/>
              <a:t>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80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F610D1-FF1C-41AF-B940-576447BE5443}" type="datetime1">
              <a:rPr lang="en-US" smtClean="0"/>
              <a:t>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38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CEE90E-C6E3-46BF-BECD-CA78523F684B}" type="datetime1">
              <a:rPr lang="en-US" smtClean="0"/>
              <a:t>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092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55A48B-1244-4FE8-B07D-F045B7BF0988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57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08751D-BF65-45F9-8ED0-A5015BA58E8D}" type="datetime1">
              <a:rPr lang="en-US" smtClean="0"/>
              <a:t>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9209" y="6247726"/>
            <a:ext cx="499764" cy="46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42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Line 2"/>
          <p:cNvSpPr>
            <a:spLocks noChangeShapeType="1"/>
          </p:cNvSpPr>
          <p:nvPr/>
        </p:nvSpPr>
        <p:spPr bwMode="auto">
          <a:xfrm>
            <a:off x="10668000" y="0"/>
            <a:ext cx="0" cy="152400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22238"/>
            <a:ext cx="100584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719263"/>
            <a:ext cx="109728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5541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/>
            </a:lvl1pPr>
          </a:lstStyle>
          <a:p>
            <a:fld id="{99501D14-B51D-4B0C-964A-41260269C56B}" type="datetime1">
              <a:rPr lang="en-US" smtClean="0"/>
              <a:t>2/16/2024</a:t>
            </a:fld>
            <a:endParaRPr lang="en-US"/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/>
            </a:lvl1pPr>
          </a:lstStyle>
          <a:p>
            <a:endParaRPr lang="en-US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/>
            </a:lvl1pPr>
          </a:lstStyle>
          <a:p>
            <a:fld id="{5A55755E-995E-47E3-9930-630B8E6EC29F}" type="slidenum">
              <a:rPr lang="en-US" smtClean="0"/>
              <a:t>‹#›</a:t>
            </a:fld>
            <a:endParaRPr lang="en-US"/>
          </a:p>
        </p:txBody>
      </p:sp>
      <p:grpSp>
        <p:nvGrpSpPr>
          <p:cNvPr id="65544" name="Group 8" descr="decorative graphic made up of dots"/>
          <p:cNvGrpSpPr>
            <a:grpSpLocks/>
          </p:cNvGrpSpPr>
          <p:nvPr/>
        </p:nvGrpSpPr>
        <p:grpSpPr bwMode="auto">
          <a:xfrm>
            <a:off x="10871201" y="152400"/>
            <a:ext cx="1056217" cy="1295400"/>
            <a:chOff x="5136" y="960"/>
            <a:chExt cx="528" cy="864"/>
          </a:xfrm>
        </p:grpSpPr>
        <p:sp>
          <p:nvSpPr>
            <p:cNvPr id="65545" name="Oval 9"/>
            <p:cNvSpPr>
              <a:spLocks noChangeArrowheads="1"/>
            </p:cNvSpPr>
            <p:nvPr/>
          </p:nvSpPr>
          <p:spPr bwMode="auto">
            <a:xfrm>
              <a:off x="5136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6" name="Oval 10"/>
            <p:cNvSpPr>
              <a:spLocks noChangeArrowheads="1"/>
            </p:cNvSpPr>
            <p:nvPr/>
          </p:nvSpPr>
          <p:spPr bwMode="auto">
            <a:xfrm>
              <a:off x="5248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7" name="Oval 11"/>
            <p:cNvSpPr>
              <a:spLocks noChangeArrowheads="1"/>
            </p:cNvSpPr>
            <p:nvPr/>
          </p:nvSpPr>
          <p:spPr bwMode="auto">
            <a:xfrm>
              <a:off x="5360" y="960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8" name="Oval 12"/>
            <p:cNvSpPr>
              <a:spLocks noChangeArrowheads="1"/>
            </p:cNvSpPr>
            <p:nvPr/>
          </p:nvSpPr>
          <p:spPr bwMode="auto">
            <a:xfrm>
              <a:off x="5136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49" name="Oval 13"/>
            <p:cNvSpPr>
              <a:spLocks noChangeArrowheads="1"/>
            </p:cNvSpPr>
            <p:nvPr/>
          </p:nvSpPr>
          <p:spPr bwMode="auto">
            <a:xfrm>
              <a:off x="5248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0" name="Oval 14"/>
            <p:cNvSpPr>
              <a:spLocks noChangeArrowheads="1"/>
            </p:cNvSpPr>
            <p:nvPr/>
          </p:nvSpPr>
          <p:spPr bwMode="auto">
            <a:xfrm>
              <a:off x="5360" y="1072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1" name="Oval 15"/>
            <p:cNvSpPr>
              <a:spLocks noChangeArrowheads="1"/>
            </p:cNvSpPr>
            <p:nvPr/>
          </p:nvSpPr>
          <p:spPr bwMode="auto">
            <a:xfrm>
              <a:off x="5472" y="1072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2" name="Oval 16"/>
            <p:cNvSpPr>
              <a:spLocks noChangeArrowheads="1"/>
            </p:cNvSpPr>
            <p:nvPr/>
          </p:nvSpPr>
          <p:spPr bwMode="auto">
            <a:xfrm>
              <a:off x="5136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3" name="Oval 17"/>
            <p:cNvSpPr>
              <a:spLocks noChangeArrowheads="1"/>
            </p:cNvSpPr>
            <p:nvPr/>
          </p:nvSpPr>
          <p:spPr bwMode="auto">
            <a:xfrm>
              <a:off x="5248" y="1184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4" name="Oval 18"/>
            <p:cNvSpPr>
              <a:spLocks noChangeArrowheads="1"/>
            </p:cNvSpPr>
            <p:nvPr/>
          </p:nvSpPr>
          <p:spPr bwMode="auto">
            <a:xfrm>
              <a:off x="5360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5" name="Oval 19"/>
            <p:cNvSpPr>
              <a:spLocks noChangeArrowheads="1"/>
            </p:cNvSpPr>
            <p:nvPr/>
          </p:nvSpPr>
          <p:spPr bwMode="auto">
            <a:xfrm>
              <a:off x="5472" y="1184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6" name="Oval 20"/>
            <p:cNvSpPr>
              <a:spLocks noChangeArrowheads="1"/>
            </p:cNvSpPr>
            <p:nvPr/>
          </p:nvSpPr>
          <p:spPr bwMode="auto">
            <a:xfrm>
              <a:off x="5584" y="1184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7" name="Oval 21"/>
            <p:cNvSpPr>
              <a:spLocks noChangeArrowheads="1"/>
            </p:cNvSpPr>
            <p:nvPr/>
          </p:nvSpPr>
          <p:spPr bwMode="auto">
            <a:xfrm>
              <a:off x="5136" y="1296"/>
              <a:ext cx="80" cy="80"/>
            </a:xfrm>
            <a:prstGeom prst="ellipse">
              <a:avLst/>
            </a:prstGeom>
            <a:solidFill>
              <a:schemeClr val="tx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8" name="Oval 22"/>
            <p:cNvSpPr>
              <a:spLocks noChangeArrowheads="1"/>
            </p:cNvSpPr>
            <p:nvPr/>
          </p:nvSpPr>
          <p:spPr bwMode="auto">
            <a:xfrm>
              <a:off x="5248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59" name="Oval 23"/>
            <p:cNvSpPr>
              <a:spLocks noChangeArrowheads="1"/>
            </p:cNvSpPr>
            <p:nvPr/>
          </p:nvSpPr>
          <p:spPr bwMode="auto">
            <a:xfrm>
              <a:off x="5360" y="1296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0" name="Oval 24"/>
            <p:cNvSpPr>
              <a:spLocks noChangeArrowheads="1"/>
            </p:cNvSpPr>
            <p:nvPr/>
          </p:nvSpPr>
          <p:spPr bwMode="auto">
            <a:xfrm>
              <a:off x="5472" y="1296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1" name="Oval 25"/>
            <p:cNvSpPr>
              <a:spLocks noChangeArrowheads="1"/>
            </p:cNvSpPr>
            <p:nvPr/>
          </p:nvSpPr>
          <p:spPr bwMode="auto">
            <a:xfrm>
              <a:off x="5136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2" name="Oval 26"/>
            <p:cNvSpPr>
              <a:spLocks noChangeArrowheads="1"/>
            </p:cNvSpPr>
            <p:nvPr/>
          </p:nvSpPr>
          <p:spPr bwMode="auto">
            <a:xfrm>
              <a:off x="5248" y="1408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3" name="Oval 27"/>
            <p:cNvSpPr>
              <a:spLocks noChangeArrowheads="1"/>
            </p:cNvSpPr>
            <p:nvPr/>
          </p:nvSpPr>
          <p:spPr bwMode="auto">
            <a:xfrm>
              <a:off x="5360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4" name="Oval 28"/>
            <p:cNvSpPr>
              <a:spLocks noChangeArrowheads="1"/>
            </p:cNvSpPr>
            <p:nvPr/>
          </p:nvSpPr>
          <p:spPr bwMode="auto">
            <a:xfrm>
              <a:off x="5472" y="1408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5" name="Oval 29"/>
            <p:cNvSpPr>
              <a:spLocks noChangeArrowheads="1"/>
            </p:cNvSpPr>
            <p:nvPr/>
          </p:nvSpPr>
          <p:spPr bwMode="auto">
            <a:xfrm>
              <a:off x="5584" y="1408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6" name="Oval 30"/>
            <p:cNvSpPr>
              <a:spLocks noChangeArrowheads="1"/>
            </p:cNvSpPr>
            <p:nvPr/>
          </p:nvSpPr>
          <p:spPr bwMode="auto">
            <a:xfrm>
              <a:off x="5136" y="1520"/>
              <a:ext cx="80" cy="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7" name="Oval 31"/>
            <p:cNvSpPr>
              <a:spLocks noChangeArrowheads="1"/>
            </p:cNvSpPr>
            <p:nvPr/>
          </p:nvSpPr>
          <p:spPr bwMode="auto">
            <a:xfrm>
              <a:off x="5248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8" name="Oval 32"/>
            <p:cNvSpPr>
              <a:spLocks noChangeArrowheads="1"/>
            </p:cNvSpPr>
            <p:nvPr/>
          </p:nvSpPr>
          <p:spPr bwMode="auto">
            <a:xfrm>
              <a:off x="5360" y="1520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69" name="Oval 33"/>
            <p:cNvSpPr>
              <a:spLocks noChangeArrowheads="1"/>
            </p:cNvSpPr>
            <p:nvPr/>
          </p:nvSpPr>
          <p:spPr bwMode="auto">
            <a:xfrm>
              <a:off x="5472" y="1520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0" name="Oval 34"/>
            <p:cNvSpPr>
              <a:spLocks noChangeArrowheads="1"/>
            </p:cNvSpPr>
            <p:nvPr/>
          </p:nvSpPr>
          <p:spPr bwMode="auto">
            <a:xfrm>
              <a:off x="5136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1" name="Oval 35"/>
            <p:cNvSpPr>
              <a:spLocks noChangeArrowheads="1"/>
            </p:cNvSpPr>
            <p:nvPr/>
          </p:nvSpPr>
          <p:spPr bwMode="auto">
            <a:xfrm>
              <a:off x="5248" y="1632"/>
              <a:ext cx="80" cy="8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2" name="Oval 36"/>
            <p:cNvSpPr>
              <a:spLocks noChangeArrowheads="1"/>
            </p:cNvSpPr>
            <p:nvPr/>
          </p:nvSpPr>
          <p:spPr bwMode="auto">
            <a:xfrm>
              <a:off x="5360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3" name="Oval 37"/>
            <p:cNvSpPr>
              <a:spLocks noChangeArrowheads="1"/>
            </p:cNvSpPr>
            <p:nvPr/>
          </p:nvSpPr>
          <p:spPr bwMode="auto">
            <a:xfrm>
              <a:off x="5472" y="1632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4" name="Oval 38"/>
            <p:cNvSpPr>
              <a:spLocks noChangeArrowheads="1"/>
            </p:cNvSpPr>
            <p:nvPr/>
          </p:nvSpPr>
          <p:spPr bwMode="auto">
            <a:xfrm>
              <a:off x="5248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  <p:sp>
          <p:nvSpPr>
            <p:cNvPr id="65575" name="Oval 39"/>
            <p:cNvSpPr>
              <a:spLocks noChangeArrowheads="1"/>
            </p:cNvSpPr>
            <p:nvPr/>
          </p:nvSpPr>
          <p:spPr bwMode="auto">
            <a:xfrm>
              <a:off x="5472" y="1744"/>
              <a:ext cx="80" cy="80"/>
            </a:xfrm>
            <a:prstGeom prst="ellipse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800"/>
            </a:p>
          </p:txBody>
        </p:sp>
      </p:grpSp>
      <p:sp>
        <p:nvSpPr>
          <p:cNvPr id="65576" name="Line 40"/>
          <p:cNvSpPr>
            <a:spLocks noChangeShapeType="1"/>
          </p:cNvSpPr>
          <p:nvPr/>
        </p:nvSpPr>
        <p:spPr bwMode="auto">
          <a:xfrm>
            <a:off x="609600" y="1524000"/>
            <a:ext cx="10058400" cy="0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263603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l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l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l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745EF-5759-0C39-E73B-D4EA83D089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Updating Documents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8BFA94-4F97-E8E1-D6DF-F7BC3C921E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A151A-E411-F5CE-5F53-DBFAE9C4E7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8701B-F6A2-6EF1-9439-70BC3A4A7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updateMany</a:t>
            </a:r>
            <a:r>
              <a:rPr lang="en-US" dirty="0"/>
              <a:t>() method to update </a:t>
            </a:r>
            <a:br>
              <a:rPr lang="en-US" dirty="0"/>
            </a:br>
            <a:r>
              <a:rPr lang="en-US" dirty="0"/>
              <a:t>array elements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F3909DD-80AE-7C62-DEA9-FCC9207A2C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46406"/>
            <a:ext cx="3579628" cy="435306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4A147-98F6-565C-015B-4F2DF1228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358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0B6D7-6A20-839C-5C70-5ED16B68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inc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7966E-5879-4A2E-BBA8-71BF47676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Sometimes, you need to increment the value of one or more fields by a specified value. In this case, you can use the update() method </a:t>
            </a:r>
            <a:br>
              <a:rPr lang="en-US" sz="2400" dirty="0"/>
            </a:br>
            <a:r>
              <a:rPr lang="en-US" sz="2400" dirty="0"/>
              <a:t>with the $</a:t>
            </a:r>
            <a:r>
              <a:rPr lang="en-US" sz="2400" dirty="0" err="1"/>
              <a:t>inc</a:t>
            </a:r>
            <a:r>
              <a:rPr lang="en-US" sz="2400" dirty="0"/>
              <a:t> operator.</a:t>
            </a:r>
          </a:p>
          <a:p>
            <a:endParaRPr lang="en-US" sz="2400" dirty="0"/>
          </a:p>
          <a:p>
            <a:r>
              <a:rPr lang="en-US" sz="2400" dirty="0"/>
              <a:t>In this syntax, the amount can be positive or negative. </a:t>
            </a:r>
          </a:p>
          <a:p>
            <a:r>
              <a:rPr lang="en-US" sz="2400" dirty="0"/>
              <a:t>When it’s a positive value, the $</a:t>
            </a:r>
            <a:r>
              <a:rPr lang="en-US" sz="2400" dirty="0" err="1"/>
              <a:t>inc</a:t>
            </a:r>
            <a:r>
              <a:rPr lang="en-US" sz="2400" dirty="0"/>
              <a:t> increases the field by amount. </a:t>
            </a:r>
          </a:p>
          <a:p>
            <a:r>
              <a:rPr lang="en-US" sz="2400" dirty="0"/>
              <a:t>If the amount is a negative value, then the $</a:t>
            </a:r>
            <a:r>
              <a:rPr lang="en-US" sz="2400" dirty="0" err="1"/>
              <a:t>inc</a:t>
            </a:r>
            <a:r>
              <a:rPr lang="en-US" sz="2400" dirty="0"/>
              <a:t> decreases the field by the absolute value of the amount.</a:t>
            </a:r>
          </a:p>
          <a:p>
            <a:r>
              <a:rPr lang="en-US" sz="2400" dirty="0"/>
              <a:t>If the field doesn’t exist, the $</a:t>
            </a:r>
            <a:r>
              <a:rPr lang="en-US" sz="2400" dirty="0" err="1"/>
              <a:t>inc</a:t>
            </a:r>
            <a:r>
              <a:rPr lang="en-US" sz="2400" dirty="0"/>
              <a:t> creates the field and sets the field to the specified amount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B93911-215B-876D-CB17-B79606919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EB0108-5A2F-A73D-0AFB-43B781AAE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13" y="2549588"/>
            <a:ext cx="4959605" cy="41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619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0491F-FA1A-0666-38B6-24E6BA0A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$</a:t>
            </a:r>
            <a:r>
              <a:rPr lang="en-US" sz="3600" dirty="0" err="1"/>
              <a:t>inc</a:t>
            </a:r>
            <a:r>
              <a:rPr lang="en-US" sz="3600" dirty="0"/>
              <a:t> operator to increase the value of a field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8169CEF-61C0-E9F5-837F-11DB066674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28461"/>
            <a:ext cx="3568995" cy="326979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CC3B6-AF79-5DF7-A373-D720A377C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79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74C7-345F-4F9A-8E28-4216F4B45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$</a:t>
            </a:r>
            <a:r>
              <a:rPr lang="en-US" sz="3600" dirty="0" err="1"/>
              <a:t>inc</a:t>
            </a:r>
            <a:r>
              <a:rPr lang="en-US" sz="3600" dirty="0"/>
              <a:t> operator to decrease the value of a field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78EC97E-5031-C777-6D93-2EA6342B4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982756"/>
            <a:ext cx="4164419" cy="379369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678AE8-4EF0-E644-DDF1-BF8656ABA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28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4E0E2-AD2F-E543-AD49-82218F8E3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$</a:t>
            </a:r>
            <a:r>
              <a:rPr lang="en-US" sz="3200" dirty="0" err="1"/>
              <a:t>inc</a:t>
            </a:r>
            <a:r>
              <a:rPr lang="en-US" sz="3200" dirty="0"/>
              <a:t> operator to update values of multiple fields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A1AD77-5ECA-A498-D1B9-E3DF54F698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55724"/>
            <a:ext cx="3941135" cy="391867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BB1CC-2CC2-5A0D-0BD3-94380E930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04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17C46-B262-A66C-ECEF-D5FFB9C7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$min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8D151D-164C-0243-6306-419054173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$min operator is a field update operator that allows you to update the value of a field to a specified value if the specified value is less than (&lt;) the current value of the field.</a:t>
            </a:r>
          </a:p>
          <a:p>
            <a:endParaRPr lang="en-US" sz="2400" dirty="0"/>
          </a:p>
          <a:p>
            <a:r>
              <a:rPr lang="en-US" sz="2400" dirty="0"/>
              <a:t>If the current value of a field is greater than or equal to the value that you want to update, the $min operator won’t update the value.</a:t>
            </a:r>
          </a:p>
          <a:p>
            <a:r>
              <a:rPr lang="en-US" sz="2400" dirty="0"/>
              <a:t>If the field doesn’t exist, the $min operator creates the field and sets its value to the specified value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5586F-C120-8E0F-F4F2-39DAECC57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BB48C5-DD9E-1A87-61C9-260BB02A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221" y="2572775"/>
            <a:ext cx="5050028" cy="542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219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F4091-5F2E-BC84-D6C8-86583D401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$min operator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C7AB9DA-3788-8F93-401F-E2714ACDD3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6315"/>
            <a:ext cx="3149325" cy="29796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16D665-6BB9-9C6F-3D01-12D296D85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105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5F1B-170B-E073-6EA0-BBCB39E63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$max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A6C265-2629-5A68-7948-C8E0A5D10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he $max is a field update operator that allows you to update the value of a field to a specified value if the specified value is greater than (&gt;) the current value of the field.</a:t>
            </a:r>
          </a:p>
          <a:p>
            <a:endParaRPr lang="en-US" sz="2400" dirty="0"/>
          </a:p>
          <a:p>
            <a:r>
              <a:rPr lang="en-US" sz="2400" dirty="0"/>
              <a:t>If the current value of a field is less than or equal to the value that you want to update, the $max operator won’t update the value.</a:t>
            </a:r>
          </a:p>
          <a:p>
            <a:endParaRPr lang="en-US" sz="2400" dirty="0"/>
          </a:p>
          <a:p>
            <a:r>
              <a:rPr lang="en-US" sz="2400" dirty="0"/>
              <a:t>If the field doesn’t exist, the $max operator creates the field and sets its value to the specified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6EB8A9-40A0-7794-DBAC-27BF4BB9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CA735F-A264-AD23-CEC3-9C825CA33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716" y="2668467"/>
            <a:ext cx="5042613" cy="55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1812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8BE6-2EF4-D51E-F818-86376A278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$max operator - Example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090D81-670B-1229-BDC6-32A84F15C6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695676"/>
            <a:ext cx="3281917" cy="310971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8403D-7FF7-EDDD-A77B-AB43B323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865223-6843-20B7-B9FE-78312997423B}"/>
              </a:ext>
            </a:extLst>
          </p:cNvPr>
          <p:cNvSpPr txBox="1"/>
          <p:nvPr/>
        </p:nvSpPr>
        <p:spPr>
          <a:xfrm>
            <a:off x="609599" y="5228272"/>
            <a:ext cx="464288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query found one matching document but it didn’t update any document.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reason is that the new value that we want to update is 699 which is less than the current value of the price field 799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41535E-5EEF-54AE-9521-7955FD18A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86442"/>
            <a:ext cx="2641600" cy="246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407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4C85-4E29-E9E5-EE1E-5C1B7C704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</a:t>
            </a:r>
            <a:r>
              <a:rPr lang="en-US" dirty="0" err="1"/>
              <a:t>mul</a:t>
            </a:r>
            <a:r>
              <a:rPr lang="en-US" dirty="0"/>
              <a:t>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A4E8A-2F8A-62AC-52FA-8334D750E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$</a:t>
            </a:r>
            <a:r>
              <a:rPr lang="en-US" sz="2400" dirty="0" err="1"/>
              <a:t>mul</a:t>
            </a:r>
            <a:r>
              <a:rPr lang="en-US" sz="2400" dirty="0"/>
              <a:t> is a field update operator that allows you to multiply the value of a field by a specified number.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&lt;field&gt; that you want to update must contain a numeric value. </a:t>
            </a:r>
          </a:p>
          <a:p>
            <a:r>
              <a:rPr lang="en-US" sz="2400" dirty="0"/>
              <a:t>To specify a field in an embedded document or in an array, you use the dot notation e.g., &lt;</a:t>
            </a:r>
            <a:r>
              <a:rPr lang="en-US" sz="2400" dirty="0" err="1"/>
              <a:t>embedded_doc</a:t>
            </a:r>
            <a:r>
              <a:rPr lang="en-US" sz="2400" dirty="0"/>
              <a:t>&gt;.&lt;field&gt; or &lt;array&gt;.&lt;index&gt;</a:t>
            </a:r>
          </a:p>
          <a:p>
            <a:r>
              <a:rPr lang="en-US" sz="2400" dirty="0"/>
              <a:t>If the field doesn’t exist in the document, the $</a:t>
            </a:r>
            <a:r>
              <a:rPr lang="en-US" sz="2400" dirty="0" err="1"/>
              <a:t>mul</a:t>
            </a:r>
            <a:r>
              <a:rPr lang="en-US" sz="2400" dirty="0"/>
              <a:t> operator creates the field and sets its value to zero.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FFC95-4903-35B1-A1CF-5A3D9A670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D53D9-18F5-33B6-5EC5-EE71EAC9B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56728"/>
            <a:ext cx="8345050" cy="511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32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72C69-26D5-8BF9-8FA6-FF1E419B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updateOne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7B3BF-BC40-0E3A-597D-9B6236EF6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</a:t>
            </a:r>
            <a:r>
              <a:rPr lang="en-US" sz="2200" dirty="0" err="1"/>
              <a:t>updateOne</a:t>
            </a:r>
            <a:r>
              <a:rPr lang="en-US" sz="2200" dirty="0"/>
              <a:t>() method allows you to update a single document that </a:t>
            </a:r>
            <a:br>
              <a:rPr lang="en-US" sz="2200" dirty="0"/>
            </a:br>
            <a:r>
              <a:rPr lang="en-US" sz="2200" dirty="0"/>
              <a:t>satisfies a condition.</a:t>
            </a:r>
          </a:p>
          <a:p>
            <a:pPr marL="0" indent="0">
              <a:buNone/>
            </a:pPr>
            <a:r>
              <a:rPr lang="en-US" sz="2200" dirty="0"/>
              <a:t>In this syntax:</a:t>
            </a:r>
          </a:p>
          <a:p>
            <a:r>
              <a:rPr lang="en-US" sz="2200" dirty="0"/>
              <a:t>The filter is a document that specifies the criteria for the update. If the filter matches multiple documents, then the </a:t>
            </a:r>
            <a:r>
              <a:rPr lang="en-US" sz="2200" dirty="0" err="1"/>
              <a:t>updateOne</a:t>
            </a:r>
            <a:r>
              <a:rPr lang="en-US" sz="2200" dirty="0"/>
              <a:t>() method updates only the first document. If you pass an empty document {} into the method, it will update the first document returned in the collection.</a:t>
            </a:r>
          </a:p>
          <a:p>
            <a:r>
              <a:rPr lang="en-US" sz="2200" dirty="0"/>
              <a:t>The update is a document that specifies the change to apply.</a:t>
            </a:r>
          </a:p>
          <a:p>
            <a:pPr marL="0" indent="0">
              <a:buNone/>
            </a:pPr>
            <a:r>
              <a:rPr lang="en-US" sz="2200" dirty="0"/>
              <a:t>The </a:t>
            </a:r>
            <a:r>
              <a:rPr lang="en-US" sz="2200" dirty="0" err="1"/>
              <a:t>updateOne</a:t>
            </a:r>
            <a:r>
              <a:rPr lang="en-US" sz="2200" dirty="0"/>
              <a:t>() method returns a document that contains some fields. The notable ones are: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matchedCount</a:t>
            </a:r>
            <a:r>
              <a:rPr lang="en-US" sz="2200" dirty="0"/>
              <a:t> returns the number of matched documents.</a:t>
            </a:r>
          </a:p>
          <a:p>
            <a:r>
              <a:rPr lang="en-US" sz="2200" dirty="0"/>
              <a:t>The </a:t>
            </a:r>
            <a:r>
              <a:rPr lang="en-US" sz="2200" dirty="0" err="1"/>
              <a:t>modifiedCount</a:t>
            </a:r>
            <a:r>
              <a:rPr lang="en-US" sz="2200" dirty="0"/>
              <a:t> returns the number of updated documents. In the case of the </a:t>
            </a:r>
            <a:r>
              <a:rPr lang="en-US" sz="2200" dirty="0" err="1"/>
              <a:t>updateOne</a:t>
            </a:r>
            <a:r>
              <a:rPr lang="en-US" sz="2200" dirty="0"/>
              <a:t>() method, it can be either 0 or 1.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7A8114-4FE4-2828-A9C6-38EC5BAC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6A1D76-E2C4-EF0E-39AE-B554B99128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7290" y="2177156"/>
            <a:ext cx="7454385" cy="52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9491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89A2A-5733-FB32-3191-81CBC010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mul</a:t>
            </a:r>
            <a:r>
              <a:rPr lang="en-US" dirty="0"/>
              <a:t> to multiply the value of a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FC5E0-B544-116E-8ABA-613AAA3D3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uses the $</a:t>
            </a:r>
            <a:r>
              <a:rPr lang="en-US" dirty="0" err="1"/>
              <a:t>mul</a:t>
            </a:r>
            <a:r>
              <a:rPr lang="en-US" dirty="0"/>
              <a:t> operator to multiply the price of the document _id 5 by 10%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E7887-D175-5812-3F1E-20F38A34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9E33B6-D1AC-67B9-5B24-3771CD6EB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40658"/>
            <a:ext cx="7748371" cy="466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0B4A2AE-1ABD-997D-7689-12510B242F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3784" y="3832825"/>
            <a:ext cx="4346712" cy="235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91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46EB-6CBF-A992-F491-3F3251C2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mul</a:t>
            </a:r>
            <a:r>
              <a:rPr lang="en-US" dirty="0"/>
              <a:t> to multiply the values of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F91421-5FC2-B50A-D2AE-6DA5A2BD3C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query uses the $</a:t>
            </a:r>
            <a:r>
              <a:rPr lang="en-US" sz="2400" dirty="0" err="1"/>
              <a:t>mul</a:t>
            </a:r>
            <a:r>
              <a:rPr lang="en-US" sz="2400" dirty="0"/>
              <a:t> operator to double the values of the first, second, and third array elements in the storage array of the document _id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3126B-58D9-AE68-CBC0-6A6365FF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018274-5611-7370-B6B1-C5E9074DBD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82934"/>
            <a:ext cx="3175591" cy="3599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B8A21F-E6A2-8D66-83B7-4AB338B23F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896365"/>
            <a:ext cx="5092962" cy="187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3453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EBAEF-0548-9CF9-FABB-3B332CD14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</a:t>
            </a:r>
            <a:r>
              <a:rPr lang="en-US" dirty="0" err="1"/>
              <a:t>mul</a:t>
            </a:r>
            <a:r>
              <a:rPr lang="en-US" dirty="0"/>
              <a:t> operator to multiply the values of a field in embedded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EF616-A264-2148-187B-A84AE6D06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This example uses the $</a:t>
            </a:r>
            <a:r>
              <a:rPr lang="en-US" sz="2400" dirty="0" err="1"/>
              <a:t>mul</a:t>
            </a:r>
            <a:r>
              <a:rPr lang="en-US" sz="2400" dirty="0"/>
              <a:t> operator to double the values of the ram field in the spec embedded documents of all documents from the products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8E9148-FC63-1BB1-7263-831374A6F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D36C9F-904D-61BC-4A90-7F5981DDA9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720938"/>
            <a:ext cx="3366977" cy="1891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544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DDA92-48C3-22CB-4A5C-3A91CD0C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$unset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7CE7F-5D2C-378F-3441-FF7D3333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Sometimes, you may want to remove one or more fields from a document. In order to do it, you can use the $unset operator.</a:t>
            </a:r>
          </a:p>
          <a:p>
            <a:r>
              <a:rPr lang="en-US" sz="2400" dirty="0"/>
              <a:t>The $unset is a field update operator that completely removes a particular field from a document.</a:t>
            </a:r>
          </a:p>
          <a:p>
            <a:endParaRPr lang="en-US" sz="2400" dirty="0"/>
          </a:p>
          <a:p>
            <a:r>
              <a:rPr lang="en-US" sz="2400" dirty="0"/>
              <a:t>In this syntax, you specify the field that you want to remove and its value. </a:t>
            </a:r>
          </a:p>
          <a:p>
            <a:r>
              <a:rPr lang="en-US" sz="2400" dirty="0"/>
              <a:t>The field value isn’t important and doesn’t impact the operation. </a:t>
            </a:r>
          </a:p>
          <a:p>
            <a:r>
              <a:rPr lang="en-US" sz="2400" dirty="0"/>
              <a:t>You can specify any value, the $unset will remove the field completely. </a:t>
            </a:r>
          </a:p>
          <a:p>
            <a:r>
              <a:rPr lang="en-US" sz="2400" dirty="0"/>
              <a:t>If the &lt;field&gt; doesn’t exist in the document, then $unset operator will do nothing. </a:t>
            </a:r>
          </a:p>
          <a:p>
            <a:r>
              <a:rPr lang="en-US" sz="2400" dirty="0"/>
              <a:t>It also won’t issue any warnings or errors.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936A4-FD4F-A8C2-E281-FCA19B806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A04CFB-E527-3F61-0C69-9C7D32D81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3479" y="3022579"/>
            <a:ext cx="3695049" cy="549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93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7A10-DA61-2265-79C1-6BB80BACF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$unset operator to remove a field from a document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D5D23A1-C4F3-AAD4-8D7A-A4701345C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883469"/>
            <a:ext cx="4015563" cy="372440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D2B41-8233-EADB-E7C0-13D73C1A7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49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C773-B90D-5088-1B68-A238E4B41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$unset operator to remove a field in an embedded document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0D56CF-6690-4A63-D03A-6FCFF19BB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29556"/>
            <a:ext cx="5130304" cy="297635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777D6-2944-418A-734B-72D50944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0889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6ADE-62FF-D74D-C29E-79E63495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$unset operator to set array elements to null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B27AB36-A6BF-C306-275F-4FDFDFA87F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14348"/>
            <a:ext cx="9949470" cy="79695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86081-2D4D-8F36-3A83-715BEBE2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1655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C15FE-4864-2477-4A46-532D87AC6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$unset operator to remove multiple fields from a document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BF94821-E53E-44A8-7D32-7B87C5A947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1933144"/>
            <a:ext cx="4430233" cy="293460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CE53B-8CE3-5F94-D1E1-D83679356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181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D8FEB-3145-4415-F5DF-84B70C76A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$rename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35DB8-60A6-D180-4BD2-F8EF143B8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Sometimes, you want to rename a field in a document e.g., when it is misspelled or not descriptive enough. In this case, you can use the $rename operator.</a:t>
            </a:r>
          </a:p>
          <a:p>
            <a:r>
              <a:rPr lang="en-US" sz="2200" dirty="0"/>
              <a:t>The $rename is a field update operator that allows you to rename a field in a document to the new one.</a:t>
            </a:r>
          </a:p>
          <a:p>
            <a:endParaRPr lang="en-US" sz="2200" dirty="0"/>
          </a:p>
          <a:p>
            <a:r>
              <a:rPr lang="en-US" sz="2200" dirty="0"/>
              <a:t>In this syntax, the &lt;</a:t>
            </a:r>
            <a:r>
              <a:rPr lang="en-US" sz="2200" dirty="0" err="1"/>
              <a:t>new_field_name</a:t>
            </a:r>
            <a:r>
              <a:rPr lang="en-US" sz="2200" dirty="0"/>
              <a:t>&gt; must be different from the &lt;</a:t>
            </a:r>
            <a:r>
              <a:rPr lang="en-US" sz="2200" dirty="0" err="1"/>
              <a:t>field_name</a:t>
            </a:r>
            <a:r>
              <a:rPr lang="en-US" sz="2200" dirty="0"/>
              <a:t>&gt;.</a:t>
            </a:r>
          </a:p>
          <a:p>
            <a:r>
              <a:rPr lang="en-US" sz="2200" dirty="0"/>
              <a:t>If the document has a field with the same name as the &lt;</a:t>
            </a:r>
            <a:r>
              <a:rPr lang="en-US" sz="2200" dirty="0" err="1"/>
              <a:t>new_field_name</a:t>
            </a:r>
            <a:r>
              <a:rPr lang="en-US" sz="2200" dirty="0"/>
              <a:t>&gt;, the $rename operator removes that field and renames the specified &lt;</a:t>
            </a:r>
            <a:r>
              <a:rPr lang="en-US" sz="2200" dirty="0" err="1"/>
              <a:t>field_name</a:t>
            </a:r>
            <a:r>
              <a:rPr lang="en-US" sz="2200" dirty="0"/>
              <a:t>&gt; to &lt;</a:t>
            </a:r>
            <a:r>
              <a:rPr lang="en-US" sz="2200" dirty="0" err="1"/>
              <a:t>new_field_name</a:t>
            </a:r>
            <a:r>
              <a:rPr lang="en-US" sz="2200" dirty="0"/>
              <a:t>&gt;.</a:t>
            </a:r>
          </a:p>
          <a:p>
            <a:r>
              <a:rPr lang="en-US" sz="2200" dirty="0"/>
              <a:t>In case the &lt;</a:t>
            </a:r>
            <a:r>
              <a:rPr lang="en-US" sz="2200" dirty="0" err="1"/>
              <a:t>field_name</a:t>
            </a:r>
            <a:r>
              <a:rPr lang="en-US" sz="2200" dirty="0"/>
              <a:t>&gt; doesn’t exist in the document, the $rename operator does nothing. It also won’t issue any warnings or errors.</a:t>
            </a:r>
          </a:p>
          <a:p>
            <a:r>
              <a:rPr lang="en-US" sz="2200" dirty="0"/>
              <a:t>The $rename operator can rename fields in embedded documents. In addition, it can move these fields in and out of the embedded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818E0-78BF-C13D-2C9F-FB9344E05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019C00-021D-EEE6-0FFF-F02E2F706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1181" y="2928078"/>
            <a:ext cx="5502313" cy="5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483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33B41-FDE6-DE0F-8B51-547129AD9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$rename to rename a field in a document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5F72E-4DBE-3C8C-187B-C97112517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uses the $rename operator to rename the misspelled field </a:t>
            </a:r>
            <a:r>
              <a:rPr lang="en-US" dirty="0" err="1"/>
              <a:t>nmea</a:t>
            </a:r>
            <a:r>
              <a:rPr lang="en-US" dirty="0"/>
              <a:t> to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1E178B-3530-62EF-9A79-728DEE9F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B76727-CC79-7A26-A7AE-C8AC20611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9" y="2867580"/>
            <a:ext cx="3643423" cy="1991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749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96ACC-165F-F7FF-8659-DCF8CA24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$set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7A26F-0E0B-8541-7A68-36AEEF65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$set operator allows you to replace the value of a field with a </a:t>
            </a:r>
            <a:br>
              <a:rPr lang="en-US" sz="2400" dirty="0"/>
            </a:br>
            <a:r>
              <a:rPr lang="en-US" sz="2400" dirty="0"/>
              <a:t>specified value.</a:t>
            </a:r>
          </a:p>
          <a:p>
            <a:endParaRPr lang="en-US" sz="2400" dirty="0"/>
          </a:p>
          <a:p>
            <a:r>
              <a:rPr lang="en-US" sz="2400" dirty="0"/>
              <a:t> If the field doesn’t exist, the $set operator will add the new field with the specified value to the document as long as the new field doesn’t violate a type constraint.</a:t>
            </a:r>
          </a:p>
          <a:p>
            <a:r>
              <a:rPr lang="en-US" sz="2400" dirty="0"/>
              <a:t>If you specify the field with the dot notation e.g., </a:t>
            </a:r>
            <a:r>
              <a:rPr lang="en-US" sz="2400" dirty="0" err="1"/>
              <a:t>embededDoc.field</a:t>
            </a:r>
            <a:r>
              <a:rPr lang="en-US" sz="2400" dirty="0"/>
              <a:t> and the field does not exist, the $set will create the embedded document (embedded).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127D2-E8DA-58AB-6F86-BD4F9438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D5A8C2-D701-97AC-9C31-22BE3DCA1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967" y="2229503"/>
            <a:ext cx="5909178" cy="49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387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2D67F-9FCC-B487-E195-CB613114C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$rename operator to rename fields in embedded documents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3313F4-8350-79E3-BC5C-4D9289C2A9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98595"/>
            <a:ext cx="4827811" cy="1961024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DE467-D65E-861D-D206-499193F54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1180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3ED48-70D5-48A8-763C-331E400D4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$rename to move field out of the embedded document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3D0AAEC-D373-4075-F912-4C466046DB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994118"/>
            <a:ext cx="3568995" cy="3559026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BDDA8-E286-536F-4B04-33769568D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05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8D8FA-EBEF-01BB-72E2-803A568B7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$rename to rename a field to an existing field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E2203-5207-4508-3D6C-4E7B7698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The following example uses the $rename operator to rename the field color to storage in the document with _id 2.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However, the storage field already exists. Therefore, the $rename operator removes the storage field and renames the field color to storage: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D9CCC0-525E-0B48-8C78-2E17189FE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348003-D66A-FBFE-52EF-F5C4651E6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60" y="2140636"/>
            <a:ext cx="2844800" cy="19373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3F784-E873-CADA-A7B9-EDA1D2EB8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5563" y="4535233"/>
            <a:ext cx="2844800" cy="171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79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6A15-DBBD-BF92-29E6-22BE8ECF5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updateOne</a:t>
            </a:r>
            <a:r>
              <a:rPr lang="en-US" dirty="0"/>
              <a:t>() method -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0856-D771-7469-C82F-443268090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{ _id : 1 } is the filter argument that matches the documents to update. In this example, it matches the document whose _id is 1.</a:t>
            </a:r>
          </a:p>
          <a:p>
            <a:r>
              <a:rPr lang="en-US" sz="2400" dirty="0"/>
              <a:t>The { $set: { price: 899 } } specifies the change to apply. It uses the $set operator to set the value of the price field to 899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36456D-DB70-7843-1C0C-E4ABF524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217D50-3DE7-E00E-C116-D8F6A8704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429000"/>
            <a:ext cx="3154326" cy="29812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26CCA8-7495-8693-9F0A-5EE6C0855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478073"/>
            <a:ext cx="3154325" cy="3229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116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E0E6-E906-AF88-D57C-FC0DB9DB1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 err="1"/>
              <a:t>updateOne</a:t>
            </a:r>
            <a:r>
              <a:rPr lang="en-US" sz="3600" dirty="0"/>
              <a:t>() method to update </a:t>
            </a:r>
            <a:br>
              <a:rPr lang="en-US" sz="3600" dirty="0"/>
            </a:br>
            <a:r>
              <a:rPr lang="en-US" sz="3600" dirty="0"/>
              <a:t>embedded documents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82CB3-D627-7E02-243C-0EEFCE0DFF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following example uses the </a:t>
            </a:r>
            <a:r>
              <a:rPr lang="en-US" sz="2400" dirty="0" err="1"/>
              <a:t>updateOne</a:t>
            </a:r>
            <a:r>
              <a:rPr lang="en-US" sz="2400" dirty="0"/>
              <a:t>() method to update the values of the ram, screen, and </a:t>
            </a:r>
            <a:r>
              <a:rPr lang="en-US" sz="2400" dirty="0" err="1"/>
              <a:t>cpu</a:t>
            </a:r>
            <a:r>
              <a:rPr lang="en-US" sz="2400" dirty="0"/>
              <a:t> fields in the spec embedded document of the document _id: 4</a:t>
            </a:r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9A955-BD13-6FC9-1809-E601DFB27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F94F48-231A-2941-DD5A-8FABF09FD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063662"/>
            <a:ext cx="3239386" cy="330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766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F5CDE-DA02-BCF0-DDBD-B0E077F6D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updateOne</a:t>
            </a:r>
            <a:r>
              <a:rPr lang="en-US" dirty="0"/>
              <a:t>() method to update </a:t>
            </a:r>
            <a:br>
              <a:rPr lang="en-US" dirty="0"/>
            </a:br>
            <a:r>
              <a:rPr lang="en-US" dirty="0"/>
              <a:t>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8FBA7-DBCA-062A-0290-8ED1BD8C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600" dirty="0"/>
              <a:t>The following example uses the </a:t>
            </a:r>
            <a:r>
              <a:rPr lang="en-US" sz="2600" dirty="0" err="1"/>
              <a:t>updateOne</a:t>
            </a:r>
            <a:r>
              <a:rPr lang="en-US" sz="2600" dirty="0"/>
              <a:t>() method to update the first and second elements of the storage array in the document with _id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D26D3-2DCE-5638-A982-0EA5A542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C0DF34-AB50-92C9-1725-B0C898B359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895463"/>
            <a:ext cx="2899144" cy="3270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19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C5D47-65CA-B50F-B1A2-E72F658AF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MongoDB </a:t>
            </a:r>
            <a:r>
              <a:rPr lang="en-US" dirty="0" err="1"/>
              <a:t>updateMany</a:t>
            </a:r>
            <a:r>
              <a:rPr lang="en-US" dirty="0"/>
              <a:t>()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086C6-F45A-CBB9-A3C3-8FB69358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 </a:t>
            </a:r>
            <a:r>
              <a:rPr lang="en-US" sz="2400" dirty="0" err="1"/>
              <a:t>updateMany</a:t>
            </a:r>
            <a:r>
              <a:rPr lang="en-US" sz="2400" dirty="0"/>
              <a:t>() method allows you to update all documents that </a:t>
            </a:r>
            <a:br>
              <a:rPr lang="en-US" sz="2400" dirty="0"/>
            </a:br>
            <a:r>
              <a:rPr lang="en-US" sz="2400" dirty="0"/>
              <a:t>satisfy a condition.</a:t>
            </a:r>
          </a:p>
          <a:p>
            <a:pPr marL="0" indent="0">
              <a:buNone/>
            </a:pPr>
            <a:r>
              <a:rPr lang="en-US" sz="2400" dirty="0"/>
              <a:t>In this syntax:</a:t>
            </a:r>
          </a:p>
          <a:p>
            <a:r>
              <a:rPr lang="en-US" sz="2400" dirty="0"/>
              <a:t>The filter is a document that specifies the condition to select the document for update. If you pass an empty document ({}) into the method, it’ll update all the documents the collection.</a:t>
            </a:r>
          </a:p>
          <a:p>
            <a:r>
              <a:rPr lang="en-US" sz="2400" dirty="0"/>
              <a:t>The update is a document that specifies the updates to apply.</a:t>
            </a:r>
          </a:p>
          <a:p>
            <a:r>
              <a:rPr lang="en-US" sz="2400" dirty="0"/>
              <a:t>The options argument provides some options for updates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dirty="0" err="1"/>
              <a:t>updateMany</a:t>
            </a:r>
            <a:r>
              <a:rPr lang="en-US" sz="2400" dirty="0"/>
              <a:t>() method returns a document that contains multiple fields. 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matchedCount</a:t>
            </a:r>
            <a:r>
              <a:rPr lang="en-US" sz="2400" dirty="0"/>
              <a:t> stores the number of matched documents.</a:t>
            </a:r>
          </a:p>
          <a:p>
            <a:r>
              <a:rPr lang="en-US" sz="2400" dirty="0"/>
              <a:t>The </a:t>
            </a:r>
            <a:r>
              <a:rPr lang="en-US" sz="2400" dirty="0" err="1"/>
              <a:t>modifiedCount</a:t>
            </a:r>
            <a:r>
              <a:rPr lang="en-US" sz="2400" dirty="0"/>
              <a:t> stores the number of modified documents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D5F56-B918-11DF-676E-C0A6DD992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7A432-0A80-C303-FC7B-939A5AFB4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0454" y="2180476"/>
            <a:ext cx="5921686" cy="48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30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EC47-D7A0-4811-45DE-A207F2EA3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updateMany</a:t>
            </a:r>
            <a:r>
              <a:rPr lang="en-US" dirty="0"/>
              <a:t>() method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A4035-7C89-8933-8251-63A152F23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/>
              <a:t>updateMany</a:t>
            </a:r>
            <a:r>
              <a:rPr lang="en-US" sz="2400" dirty="0"/>
              <a:t>() method to update multiple documents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The { price : 899 } is the filter argument that specified the documents to update.</a:t>
            </a:r>
          </a:p>
          <a:p>
            <a:r>
              <a:rPr lang="en-US" sz="2400" dirty="0"/>
              <a:t>The { $set: { price: 895} } specifies the update to apply, which uses the $set operator to set the value of the price field to 895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814C7A-FB0B-06CB-E486-413F13872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FBF192-3EE8-6EA9-773F-F60C13F4D0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851" y="2312376"/>
            <a:ext cx="2967151" cy="13561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ACD912-ADF7-E184-BC87-CAF0001F48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1252" y="5196060"/>
            <a:ext cx="1549316" cy="1612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86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14080-FB43-1394-BCE1-1969F9B8E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updateMany</a:t>
            </a:r>
            <a:r>
              <a:rPr lang="en-US" dirty="0"/>
              <a:t>() method to update embedded documents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3DC6B8-3BA7-6811-A8ED-0A914A35FA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1843632"/>
            <a:ext cx="3856074" cy="404215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4ACF97-39DD-4842-48C2-1DC41B442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55755E-995E-47E3-9930-630B8E6EC2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308276"/>
      </p:ext>
    </p:extLst>
  </p:cSld>
  <p:clrMapOvr>
    <a:masterClrMapping/>
  </p:clrMapOvr>
</p:sld>
</file>

<file path=ppt/theme/theme1.xml><?xml version="1.0" encoding="utf-8"?>
<a:theme xmlns:a="http://schemas.openxmlformats.org/drawingml/2006/main" name="Learner Template">
  <a:themeElements>
    <a:clrScheme name="1_Network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1_Netwo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I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Network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Network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Network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Learner Template.potx" id="{AA975DF3-9356-413E-9652-11DC7C59B5AC}" vid="{ED3226D0-769C-4AE7-92F3-ABC6184D9D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Learner Template</Template>
  <TotalTime>59</TotalTime>
  <Words>1631</Words>
  <Application>Microsoft Office PowerPoint</Application>
  <PresentationFormat>Widescreen</PresentationFormat>
  <Paragraphs>142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Wingdings</vt:lpstr>
      <vt:lpstr>Learner Template</vt:lpstr>
      <vt:lpstr>Updating Documents</vt:lpstr>
      <vt:lpstr>MongoDB updateOne() method</vt:lpstr>
      <vt:lpstr>$set operator</vt:lpstr>
      <vt:lpstr>updateOne() method - Examples</vt:lpstr>
      <vt:lpstr>updateOne() method to update  embedded documents</vt:lpstr>
      <vt:lpstr>updateOne() method to update  array elements</vt:lpstr>
      <vt:lpstr>MongoDB updateMany() method</vt:lpstr>
      <vt:lpstr>updateMany() method examples</vt:lpstr>
      <vt:lpstr>updateMany() method to update embedded documents</vt:lpstr>
      <vt:lpstr>updateMany() method to update  array elements</vt:lpstr>
      <vt:lpstr>MongoDB $inc operator</vt:lpstr>
      <vt:lpstr>$inc operator to increase the value of a field</vt:lpstr>
      <vt:lpstr>$inc operator to decrease the value of a field</vt:lpstr>
      <vt:lpstr>$inc operator to update values of multiple fields</vt:lpstr>
      <vt:lpstr>MongoDB $min operator</vt:lpstr>
      <vt:lpstr>$min operator - Example</vt:lpstr>
      <vt:lpstr>MongoDB $max operator</vt:lpstr>
      <vt:lpstr>$max operator - Example</vt:lpstr>
      <vt:lpstr>MongoDB $mul operator</vt:lpstr>
      <vt:lpstr>$mul to multiply the value of a field</vt:lpstr>
      <vt:lpstr>$mul to multiply the values of array elements</vt:lpstr>
      <vt:lpstr>$mul operator to multiply the values of a field in embedded documents</vt:lpstr>
      <vt:lpstr>MongoDB $unset operator</vt:lpstr>
      <vt:lpstr>$unset operator to remove a field from a document</vt:lpstr>
      <vt:lpstr>$unset operator to remove a field in an embedded document</vt:lpstr>
      <vt:lpstr>$unset operator to set array elements to null</vt:lpstr>
      <vt:lpstr>$unset operator to remove multiple fields from a document</vt:lpstr>
      <vt:lpstr>MongoDB $rename operator</vt:lpstr>
      <vt:lpstr>$rename to rename a field in a document</vt:lpstr>
      <vt:lpstr>$rename operator to rename fields in embedded documents</vt:lpstr>
      <vt:lpstr>$rename to move field out of the embedded document</vt:lpstr>
      <vt:lpstr>$rename to rename a field to an existing field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Updating Documents</dc:title>
  <dc:creator>Jasdhir Singh</dc:creator>
  <cp:lastModifiedBy>Jasdhir Singh</cp:lastModifiedBy>
  <cp:revision>81</cp:revision>
  <dcterms:created xsi:type="dcterms:W3CDTF">2024-02-16T06:30:34Z</dcterms:created>
  <dcterms:modified xsi:type="dcterms:W3CDTF">2024-02-16T12:11:12Z</dcterms:modified>
</cp:coreProperties>
</file>