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0" d="100"/>
          <a:sy n="60" d="100"/>
        </p:scale>
        <p:origin x="84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54090-795E-45A1-8FA6-711585F4A6D1}"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2F892-5DEA-4780-8076-5D2C793764F8}" type="slidenum">
              <a:rPr lang="en-US" smtClean="0"/>
              <a:t>‹#›</a:t>
            </a:fld>
            <a:endParaRPr lang="en-US"/>
          </a:p>
        </p:txBody>
      </p:sp>
    </p:spTree>
    <p:extLst>
      <p:ext uri="{BB962C8B-B14F-4D97-AF65-F5344CB8AC3E}">
        <p14:creationId xmlns:p14="http://schemas.microsoft.com/office/powerpoint/2010/main" val="1010118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8D3A7C0D-3A1E-4BA3-92F5-4373CE8AAC3A}" type="datetime1">
              <a:rPr lang="en-US" smtClean="0"/>
              <a:t>2/19/2024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FDBAACE5-2444-40A5-9DA5-93720CC75704}"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232822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136CBCE-8DCD-4AD4-9023-C6369C2CA5BB}" type="datetime1">
              <a:rPr lang="en-US" smtClean="0"/>
              <a:t>2/19/2024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369382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F6738D98-640D-4F07-B179-C0864E91588B}" type="datetime1">
              <a:rPr lang="en-US" smtClean="0"/>
              <a:t>2/19/2024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66234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4BCF4996-4BE6-4786-A84F-B3F4675339B6}" type="datetime1">
              <a:rPr lang="en-US" smtClean="0"/>
              <a:t>2/19/2024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FDBAACE5-2444-40A5-9DA5-93720CC7570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81128845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7095DB1D-660F-4B3D-B798-53DAB812C363}" type="datetime1">
              <a:rPr lang="en-US" smtClean="0"/>
              <a:t>2/19/2024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509031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B6621B-DEAB-495A-A432-CB03B406A356}" type="datetime1">
              <a:rPr lang="en-US" smtClean="0"/>
              <a:t>2/19/2024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79825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5001B637-96B0-4AD0-8FEE-E8CE943691F2}" type="datetime1">
              <a:rPr lang="en-US" smtClean="0"/>
              <a:t>2/19/2024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167093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E9F517FA-5373-431C-ADC6-7C1FF4EAA08E}" type="datetime1">
              <a:rPr lang="en-US" smtClean="0"/>
              <a:t>2/19/2024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454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FDCD1943-AFFB-4805-8125-3436C135F4C7}" type="datetime1">
              <a:rPr lang="en-US" smtClean="0"/>
              <a:t>2/19/2024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07617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EC950B1-C677-42D5-8A8B-17BDAB84C2C9}" type="datetime1">
              <a:rPr lang="en-US" smtClean="0"/>
              <a:t>2/19/2024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447543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A756D5C-9716-458A-97DB-C0F42E042307}" type="datetime1">
              <a:rPr lang="en-US" smtClean="0"/>
              <a:t>2/19/2024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77962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BFCA462-69F5-48DB-B58B-8CA14A5BD085}" type="datetime1">
              <a:rPr lang="en-US" smtClean="0"/>
              <a:t>2/19/2024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DBAACE5-2444-40A5-9DA5-93720CC75704}"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63173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4BCF4996-4BE6-4786-A84F-B3F4675339B6}" type="datetime1">
              <a:rPr lang="en-US" smtClean="0"/>
              <a:t>2/19/2024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FDBAACE5-2444-40A5-9DA5-93720CC75704}"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11990742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D4B4-90D4-4FFC-D5CB-D8B870B31F29}"/>
              </a:ext>
            </a:extLst>
          </p:cNvPr>
          <p:cNvSpPr>
            <a:spLocks noGrp="1"/>
          </p:cNvSpPr>
          <p:nvPr>
            <p:ph type="ctrTitle"/>
          </p:nvPr>
        </p:nvSpPr>
        <p:spPr/>
        <p:txBody>
          <a:bodyPr/>
          <a:lstStyle/>
          <a:p>
            <a:r>
              <a:rPr lang="en-US" dirty="0"/>
              <a:t>MongoDB Aggregation</a:t>
            </a:r>
          </a:p>
        </p:txBody>
      </p:sp>
      <p:sp>
        <p:nvSpPr>
          <p:cNvPr id="3" name="Subtitle 2">
            <a:extLst>
              <a:ext uri="{FF2B5EF4-FFF2-40B4-BE49-F238E27FC236}">
                <a16:creationId xmlns:a16="http://schemas.microsoft.com/office/drawing/2014/main" id="{55E6444C-99D6-FEF4-8286-727503073ECC}"/>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63C0BCE-7DF6-2DB2-BE78-19685C5DCA4A}"/>
              </a:ext>
            </a:extLst>
          </p:cNvPr>
          <p:cNvSpPr>
            <a:spLocks noGrp="1"/>
          </p:cNvSpPr>
          <p:nvPr>
            <p:ph type="sldNum" sz="quarter" idx="4"/>
          </p:nvPr>
        </p:nvSpPr>
        <p:spPr/>
        <p:txBody>
          <a:bodyPr/>
          <a:lstStyle/>
          <a:p>
            <a:fld id="{FDBAACE5-2444-40A5-9DA5-93720CC75704}" type="slidenum">
              <a:rPr lang="en-US" smtClean="0"/>
              <a:t>1</a:t>
            </a:fld>
            <a:endParaRPr lang="en-US"/>
          </a:p>
        </p:txBody>
      </p:sp>
    </p:spTree>
    <p:extLst>
      <p:ext uri="{BB962C8B-B14F-4D97-AF65-F5344CB8AC3E}">
        <p14:creationId xmlns:p14="http://schemas.microsoft.com/office/powerpoint/2010/main" val="91584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226B-D25B-B454-3C8A-E0659978C6A5}"/>
              </a:ext>
            </a:extLst>
          </p:cNvPr>
          <p:cNvSpPr>
            <a:spLocks noGrp="1"/>
          </p:cNvSpPr>
          <p:nvPr>
            <p:ph type="title"/>
          </p:nvPr>
        </p:nvSpPr>
        <p:spPr/>
        <p:txBody>
          <a:bodyPr/>
          <a:lstStyle/>
          <a:p>
            <a:r>
              <a:rPr lang="en-US" dirty="0"/>
              <a:t>MongoDB $avg - Examples</a:t>
            </a:r>
          </a:p>
        </p:txBody>
      </p:sp>
      <p:pic>
        <p:nvPicPr>
          <p:cNvPr id="6" name="Content Placeholder 5">
            <a:extLst>
              <a:ext uri="{FF2B5EF4-FFF2-40B4-BE49-F238E27FC236}">
                <a16:creationId xmlns:a16="http://schemas.microsoft.com/office/drawing/2014/main" id="{21F4A73F-CD1D-FD57-224A-E95E52D19418}"/>
              </a:ext>
            </a:extLst>
          </p:cNvPr>
          <p:cNvPicPr>
            <a:picLocks noGrp="1" noChangeAspect="1"/>
          </p:cNvPicPr>
          <p:nvPr>
            <p:ph idx="1"/>
          </p:nvPr>
        </p:nvPicPr>
        <p:blipFill>
          <a:blip r:embed="rId2"/>
          <a:stretch>
            <a:fillRect/>
          </a:stretch>
        </p:blipFill>
        <p:spPr>
          <a:xfrm>
            <a:off x="609600" y="2995903"/>
            <a:ext cx="3536369" cy="2188758"/>
          </a:xfrm>
        </p:spPr>
      </p:pic>
      <p:sp>
        <p:nvSpPr>
          <p:cNvPr id="4" name="Slide Number Placeholder 3">
            <a:extLst>
              <a:ext uri="{FF2B5EF4-FFF2-40B4-BE49-F238E27FC236}">
                <a16:creationId xmlns:a16="http://schemas.microsoft.com/office/drawing/2014/main" id="{B1C099E8-0366-8D32-13FC-0E2520E4D8FC}"/>
              </a:ext>
            </a:extLst>
          </p:cNvPr>
          <p:cNvSpPr>
            <a:spLocks noGrp="1"/>
          </p:cNvSpPr>
          <p:nvPr>
            <p:ph type="sldNum" sz="quarter" idx="12"/>
          </p:nvPr>
        </p:nvSpPr>
        <p:spPr/>
        <p:txBody>
          <a:bodyPr/>
          <a:lstStyle/>
          <a:p>
            <a:fld id="{FDBAACE5-2444-40A5-9DA5-93720CC75704}" type="slidenum">
              <a:rPr lang="en-US" smtClean="0"/>
              <a:t>10</a:t>
            </a:fld>
            <a:endParaRPr lang="en-US" dirty="0"/>
          </a:p>
        </p:txBody>
      </p:sp>
      <p:sp>
        <p:nvSpPr>
          <p:cNvPr id="8" name="TextBox 7">
            <a:extLst>
              <a:ext uri="{FF2B5EF4-FFF2-40B4-BE49-F238E27FC236}">
                <a16:creationId xmlns:a16="http://schemas.microsoft.com/office/drawing/2014/main" id="{7AA7C5E2-C97F-EF5F-24DA-D2340773B4A9}"/>
              </a:ext>
            </a:extLst>
          </p:cNvPr>
          <p:cNvSpPr txBox="1"/>
          <p:nvPr/>
        </p:nvSpPr>
        <p:spPr>
          <a:xfrm>
            <a:off x="609600" y="1829928"/>
            <a:ext cx="3536369" cy="1077218"/>
          </a:xfrm>
          <a:prstGeom prst="rect">
            <a:avLst/>
          </a:prstGeom>
          <a:noFill/>
        </p:spPr>
        <p:txBody>
          <a:bodyPr wrap="square">
            <a:spAutoFit/>
          </a:bodyPr>
          <a:lstStyle/>
          <a:p>
            <a:r>
              <a:rPr lang="en-US" sz="1600" dirty="0"/>
              <a:t>The following example groups the documents by the item field and uses the $avg to calculate the average quantity for each group</a:t>
            </a:r>
          </a:p>
        </p:txBody>
      </p:sp>
      <p:pic>
        <p:nvPicPr>
          <p:cNvPr id="10" name="Picture 9">
            <a:extLst>
              <a:ext uri="{FF2B5EF4-FFF2-40B4-BE49-F238E27FC236}">
                <a16:creationId xmlns:a16="http://schemas.microsoft.com/office/drawing/2014/main" id="{AF0EF62C-3ED2-EEEA-8586-43BFD760761E}"/>
              </a:ext>
            </a:extLst>
          </p:cNvPr>
          <p:cNvPicPr>
            <a:picLocks noChangeAspect="1"/>
          </p:cNvPicPr>
          <p:nvPr/>
        </p:nvPicPr>
        <p:blipFill>
          <a:blip r:embed="rId3"/>
          <a:stretch>
            <a:fillRect/>
          </a:stretch>
        </p:blipFill>
        <p:spPr>
          <a:xfrm>
            <a:off x="6096000" y="2652429"/>
            <a:ext cx="5842591" cy="2008533"/>
          </a:xfrm>
          <a:prstGeom prst="rect">
            <a:avLst/>
          </a:prstGeom>
        </p:spPr>
      </p:pic>
      <p:sp>
        <p:nvSpPr>
          <p:cNvPr id="12" name="TextBox 11">
            <a:extLst>
              <a:ext uri="{FF2B5EF4-FFF2-40B4-BE49-F238E27FC236}">
                <a16:creationId xmlns:a16="http://schemas.microsoft.com/office/drawing/2014/main" id="{D797E086-69A0-7451-BDF5-F68FCD52858D}"/>
              </a:ext>
            </a:extLst>
          </p:cNvPr>
          <p:cNvSpPr txBox="1"/>
          <p:nvPr/>
        </p:nvSpPr>
        <p:spPr>
          <a:xfrm>
            <a:off x="5968409" y="2010704"/>
            <a:ext cx="6097772" cy="584775"/>
          </a:xfrm>
          <a:prstGeom prst="rect">
            <a:avLst/>
          </a:prstGeom>
          <a:noFill/>
        </p:spPr>
        <p:txBody>
          <a:bodyPr wrap="square">
            <a:spAutoFit/>
          </a:bodyPr>
          <a:lstStyle/>
          <a:p>
            <a:r>
              <a:rPr lang="en-US" sz="1600" dirty="0"/>
              <a:t>The following example groups the documents by the item field and use the $avg to calculate the average amount for each group</a:t>
            </a:r>
          </a:p>
        </p:txBody>
      </p:sp>
      <p:pic>
        <p:nvPicPr>
          <p:cNvPr id="14" name="Picture 13">
            <a:extLst>
              <a:ext uri="{FF2B5EF4-FFF2-40B4-BE49-F238E27FC236}">
                <a16:creationId xmlns:a16="http://schemas.microsoft.com/office/drawing/2014/main" id="{004FBA2A-987E-26F5-3557-C69192607B96}"/>
              </a:ext>
            </a:extLst>
          </p:cNvPr>
          <p:cNvPicPr>
            <a:picLocks noChangeAspect="1"/>
          </p:cNvPicPr>
          <p:nvPr/>
        </p:nvPicPr>
        <p:blipFill>
          <a:blip r:embed="rId4"/>
          <a:stretch>
            <a:fillRect/>
          </a:stretch>
        </p:blipFill>
        <p:spPr>
          <a:xfrm>
            <a:off x="4423144" y="4774861"/>
            <a:ext cx="4314456" cy="2008532"/>
          </a:xfrm>
          <a:prstGeom prst="rect">
            <a:avLst/>
          </a:prstGeom>
        </p:spPr>
      </p:pic>
      <p:sp>
        <p:nvSpPr>
          <p:cNvPr id="16" name="TextBox 15">
            <a:extLst>
              <a:ext uri="{FF2B5EF4-FFF2-40B4-BE49-F238E27FC236}">
                <a16:creationId xmlns:a16="http://schemas.microsoft.com/office/drawing/2014/main" id="{0BFD60DD-949A-2BEA-4308-33E00339578F}"/>
              </a:ext>
            </a:extLst>
          </p:cNvPr>
          <p:cNvSpPr txBox="1"/>
          <p:nvPr/>
        </p:nvSpPr>
        <p:spPr>
          <a:xfrm>
            <a:off x="377534" y="5505271"/>
            <a:ext cx="4000500" cy="1077218"/>
          </a:xfrm>
          <a:prstGeom prst="rect">
            <a:avLst/>
          </a:prstGeom>
          <a:noFill/>
        </p:spPr>
        <p:txBody>
          <a:bodyPr wrap="square">
            <a:spAutoFit/>
          </a:bodyPr>
          <a:lstStyle/>
          <a:p>
            <a:r>
              <a:rPr lang="en-US" sz="1600" dirty="0"/>
              <a:t>The following example uses the $avg to calculate the average amount per group and returns the group with the average amount greater than 150</a:t>
            </a:r>
          </a:p>
        </p:txBody>
      </p:sp>
    </p:spTree>
    <p:extLst>
      <p:ext uri="{BB962C8B-B14F-4D97-AF65-F5344CB8AC3E}">
        <p14:creationId xmlns:p14="http://schemas.microsoft.com/office/powerpoint/2010/main" val="271759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927B-E9DD-1792-4F45-33E09C441C5D}"/>
              </a:ext>
            </a:extLst>
          </p:cNvPr>
          <p:cNvSpPr>
            <a:spLocks noGrp="1"/>
          </p:cNvSpPr>
          <p:nvPr>
            <p:ph type="title"/>
          </p:nvPr>
        </p:nvSpPr>
        <p:spPr/>
        <p:txBody>
          <a:bodyPr/>
          <a:lstStyle/>
          <a:p>
            <a:r>
              <a:rPr lang="en-US" dirty="0"/>
              <a:t>MongoDB $count</a:t>
            </a:r>
          </a:p>
        </p:txBody>
      </p:sp>
      <p:sp>
        <p:nvSpPr>
          <p:cNvPr id="3" name="Content Placeholder 2">
            <a:extLst>
              <a:ext uri="{FF2B5EF4-FFF2-40B4-BE49-F238E27FC236}">
                <a16:creationId xmlns:a16="http://schemas.microsoft.com/office/drawing/2014/main" id="{E0B75AEB-F544-03A9-C40A-A24D2D036606}"/>
              </a:ext>
            </a:extLst>
          </p:cNvPr>
          <p:cNvSpPr>
            <a:spLocks noGrp="1"/>
          </p:cNvSpPr>
          <p:nvPr>
            <p:ph idx="1"/>
          </p:nvPr>
        </p:nvSpPr>
        <p:spPr/>
        <p:txBody>
          <a:bodyPr/>
          <a:lstStyle/>
          <a:p>
            <a:r>
              <a:rPr lang="en-US" sz="2800"/>
              <a:t>MongoDB $count returns the number of documents in a group.</a:t>
            </a:r>
            <a:endParaRPr lang="en-US" sz="2800" dirty="0"/>
          </a:p>
        </p:txBody>
      </p:sp>
      <p:sp>
        <p:nvSpPr>
          <p:cNvPr id="4" name="Slide Number Placeholder 3">
            <a:extLst>
              <a:ext uri="{FF2B5EF4-FFF2-40B4-BE49-F238E27FC236}">
                <a16:creationId xmlns:a16="http://schemas.microsoft.com/office/drawing/2014/main" id="{1EC405EA-40C3-251D-E576-1059C2BA4D2F}"/>
              </a:ext>
            </a:extLst>
          </p:cNvPr>
          <p:cNvSpPr>
            <a:spLocks noGrp="1"/>
          </p:cNvSpPr>
          <p:nvPr>
            <p:ph type="sldNum" sz="quarter" idx="12"/>
          </p:nvPr>
        </p:nvSpPr>
        <p:spPr/>
        <p:txBody>
          <a:bodyPr/>
          <a:lstStyle/>
          <a:p>
            <a:fld id="{FDBAACE5-2444-40A5-9DA5-93720CC75704}" type="slidenum">
              <a:rPr lang="en-US" smtClean="0"/>
              <a:t>11</a:t>
            </a:fld>
            <a:endParaRPr lang="en-US"/>
          </a:p>
        </p:txBody>
      </p:sp>
      <p:pic>
        <p:nvPicPr>
          <p:cNvPr id="6" name="Picture 5">
            <a:extLst>
              <a:ext uri="{FF2B5EF4-FFF2-40B4-BE49-F238E27FC236}">
                <a16:creationId xmlns:a16="http://schemas.microsoft.com/office/drawing/2014/main" id="{03E96349-C4BB-11AD-0A9B-0F28EDD2CCF1}"/>
              </a:ext>
            </a:extLst>
          </p:cNvPr>
          <p:cNvPicPr>
            <a:picLocks noChangeAspect="1"/>
          </p:cNvPicPr>
          <p:nvPr/>
        </p:nvPicPr>
        <p:blipFill>
          <a:blip r:embed="rId2"/>
          <a:stretch>
            <a:fillRect/>
          </a:stretch>
        </p:blipFill>
        <p:spPr>
          <a:xfrm>
            <a:off x="6110176" y="727075"/>
            <a:ext cx="2470297" cy="688623"/>
          </a:xfrm>
          <a:prstGeom prst="rect">
            <a:avLst/>
          </a:prstGeom>
        </p:spPr>
      </p:pic>
      <p:pic>
        <p:nvPicPr>
          <p:cNvPr id="8" name="Picture 7">
            <a:extLst>
              <a:ext uri="{FF2B5EF4-FFF2-40B4-BE49-F238E27FC236}">
                <a16:creationId xmlns:a16="http://schemas.microsoft.com/office/drawing/2014/main" id="{D801FA78-A970-9A0B-4B3D-BB5B7872AF66}"/>
              </a:ext>
            </a:extLst>
          </p:cNvPr>
          <p:cNvPicPr>
            <a:picLocks noChangeAspect="1"/>
          </p:cNvPicPr>
          <p:nvPr/>
        </p:nvPicPr>
        <p:blipFill>
          <a:blip r:embed="rId3"/>
          <a:stretch>
            <a:fillRect/>
          </a:stretch>
        </p:blipFill>
        <p:spPr>
          <a:xfrm>
            <a:off x="609600" y="3429000"/>
            <a:ext cx="3752357" cy="3003550"/>
          </a:xfrm>
          <a:prstGeom prst="rect">
            <a:avLst/>
          </a:prstGeom>
        </p:spPr>
      </p:pic>
      <p:sp>
        <p:nvSpPr>
          <p:cNvPr id="10" name="TextBox 9">
            <a:extLst>
              <a:ext uri="{FF2B5EF4-FFF2-40B4-BE49-F238E27FC236}">
                <a16:creationId xmlns:a16="http://schemas.microsoft.com/office/drawing/2014/main" id="{F9E8A2C7-FA6E-6E9F-6891-AC979E9D448D}"/>
              </a:ext>
            </a:extLst>
          </p:cNvPr>
          <p:cNvSpPr txBox="1"/>
          <p:nvPr/>
        </p:nvSpPr>
        <p:spPr>
          <a:xfrm>
            <a:off x="609600" y="2510465"/>
            <a:ext cx="4132521" cy="923330"/>
          </a:xfrm>
          <a:prstGeom prst="rect">
            <a:avLst/>
          </a:prstGeom>
          <a:noFill/>
        </p:spPr>
        <p:txBody>
          <a:bodyPr wrap="square">
            <a:spAutoFit/>
          </a:bodyPr>
          <a:lstStyle/>
          <a:p>
            <a:r>
              <a:rPr lang="en-US" dirty="0"/>
              <a:t>The following example uses the MongoDB $count to return the number of items in the sales collection</a:t>
            </a:r>
          </a:p>
        </p:txBody>
      </p:sp>
      <p:pic>
        <p:nvPicPr>
          <p:cNvPr id="12" name="Picture 11">
            <a:extLst>
              <a:ext uri="{FF2B5EF4-FFF2-40B4-BE49-F238E27FC236}">
                <a16:creationId xmlns:a16="http://schemas.microsoft.com/office/drawing/2014/main" id="{084AEF7E-8E71-0DA8-8FE9-0B2A6EA56A54}"/>
              </a:ext>
            </a:extLst>
          </p:cNvPr>
          <p:cNvPicPr>
            <a:picLocks noChangeAspect="1"/>
          </p:cNvPicPr>
          <p:nvPr/>
        </p:nvPicPr>
        <p:blipFill>
          <a:blip r:embed="rId4"/>
          <a:stretch>
            <a:fillRect/>
          </a:stretch>
        </p:blipFill>
        <p:spPr>
          <a:xfrm>
            <a:off x="6110176" y="3441544"/>
            <a:ext cx="3378374" cy="3035456"/>
          </a:xfrm>
          <a:prstGeom prst="rect">
            <a:avLst/>
          </a:prstGeom>
        </p:spPr>
      </p:pic>
      <p:sp>
        <p:nvSpPr>
          <p:cNvPr id="14" name="TextBox 13">
            <a:extLst>
              <a:ext uri="{FF2B5EF4-FFF2-40B4-BE49-F238E27FC236}">
                <a16:creationId xmlns:a16="http://schemas.microsoft.com/office/drawing/2014/main" id="{3CCA2C03-77AC-7244-BFCB-008344187FFD}"/>
              </a:ext>
            </a:extLst>
          </p:cNvPr>
          <p:cNvSpPr txBox="1"/>
          <p:nvPr/>
        </p:nvSpPr>
        <p:spPr>
          <a:xfrm>
            <a:off x="6045963" y="2518214"/>
            <a:ext cx="5203284" cy="923330"/>
          </a:xfrm>
          <a:prstGeom prst="rect">
            <a:avLst/>
          </a:prstGeom>
          <a:noFill/>
        </p:spPr>
        <p:txBody>
          <a:bodyPr wrap="square">
            <a:spAutoFit/>
          </a:bodyPr>
          <a:lstStyle/>
          <a:p>
            <a:r>
              <a:rPr lang="en-US" dirty="0"/>
              <a:t>The following example uses the $count to calculate the number of documents per item and returns the item with a count greater than two</a:t>
            </a:r>
          </a:p>
        </p:txBody>
      </p:sp>
    </p:spTree>
    <p:extLst>
      <p:ext uri="{BB962C8B-B14F-4D97-AF65-F5344CB8AC3E}">
        <p14:creationId xmlns:p14="http://schemas.microsoft.com/office/powerpoint/2010/main" val="3453843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1056-13E4-1070-5CBA-447CE8BBE157}"/>
              </a:ext>
            </a:extLst>
          </p:cNvPr>
          <p:cNvSpPr>
            <a:spLocks noGrp="1"/>
          </p:cNvSpPr>
          <p:nvPr>
            <p:ph type="title"/>
          </p:nvPr>
        </p:nvSpPr>
        <p:spPr/>
        <p:txBody>
          <a:bodyPr/>
          <a:lstStyle/>
          <a:p>
            <a:r>
              <a:rPr lang="en-US" dirty="0"/>
              <a:t>MongoDB $sum</a:t>
            </a:r>
          </a:p>
        </p:txBody>
      </p:sp>
      <p:sp>
        <p:nvSpPr>
          <p:cNvPr id="3" name="Content Placeholder 2">
            <a:extLst>
              <a:ext uri="{FF2B5EF4-FFF2-40B4-BE49-F238E27FC236}">
                <a16:creationId xmlns:a16="http://schemas.microsoft.com/office/drawing/2014/main" id="{AE3F547A-C711-7BAB-5F1E-07DC8D83F57F}"/>
              </a:ext>
            </a:extLst>
          </p:cNvPr>
          <p:cNvSpPr>
            <a:spLocks noGrp="1"/>
          </p:cNvSpPr>
          <p:nvPr>
            <p:ph idx="1"/>
          </p:nvPr>
        </p:nvSpPr>
        <p:spPr/>
        <p:txBody>
          <a:bodyPr/>
          <a:lstStyle/>
          <a:p>
            <a:r>
              <a:rPr lang="en-US" dirty="0"/>
              <a:t>MongoDB $sum returns the sum of numeric values.</a:t>
            </a:r>
          </a:p>
          <a:p>
            <a:r>
              <a:rPr lang="en-US" dirty="0"/>
              <a:t>Typically, you apply the $sum to the numeric values. </a:t>
            </a:r>
          </a:p>
          <a:p>
            <a:r>
              <a:rPr lang="en-US" dirty="0"/>
              <a:t>However, if a field contains a non-numeric value, the $sum ignores that value. </a:t>
            </a:r>
          </a:p>
          <a:p>
            <a:r>
              <a:rPr lang="en-US" dirty="0"/>
              <a:t>Also, if the field doesn’t exist in any document, the $sum returns 0 for that field.</a:t>
            </a:r>
          </a:p>
        </p:txBody>
      </p:sp>
      <p:sp>
        <p:nvSpPr>
          <p:cNvPr id="4" name="Slide Number Placeholder 3">
            <a:extLst>
              <a:ext uri="{FF2B5EF4-FFF2-40B4-BE49-F238E27FC236}">
                <a16:creationId xmlns:a16="http://schemas.microsoft.com/office/drawing/2014/main" id="{ADD950A3-F9B0-D89E-7C48-54F2A6EF7E32}"/>
              </a:ext>
            </a:extLst>
          </p:cNvPr>
          <p:cNvSpPr>
            <a:spLocks noGrp="1"/>
          </p:cNvSpPr>
          <p:nvPr>
            <p:ph type="sldNum" sz="quarter" idx="12"/>
          </p:nvPr>
        </p:nvSpPr>
        <p:spPr/>
        <p:txBody>
          <a:bodyPr/>
          <a:lstStyle/>
          <a:p>
            <a:fld id="{FDBAACE5-2444-40A5-9DA5-93720CC75704}" type="slidenum">
              <a:rPr lang="en-US" smtClean="0"/>
              <a:t>12</a:t>
            </a:fld>
            <a:endParaRPr lang="en-US"/>
          </a:p>
        </p:txBody>
      </p:sp>
      <p:pic>
        <p:nvPicPr>
          <p:cNvPr id="6" name="Picture 5">
            <a:extLst>
              <a:ext uri="{FF2B5EF4-FFF2-40B4-BE49-F238E27FC236}">
                <a16:creationId xmlns:a16="http://schemas.microsoft.com/office/drawing/2014/main" id="{72F6DA69-09EA-B459-7D56-6BBD44F88433}"/>
              </a:ext>
            </a:extLst>
          </p:cNvPr>
          <p:cNvPicPr>
            <a:picLocks noChangeAspect="1"/>
          </p:cNvPicPr>
          <p:nvPr/>
        </p:nvPicPr>
        <p:blipFill>
          <a:blip r:embed="rId2"/>
          <a:stretch>
            <a:fillRect/>
          </a:stretch>
        </p:blipFill>
        <p:spPr>
          <a:xfrm>
            <a:off x="6096000" y="369867"/>
            <a:ext cx="3985332" cy="767817"/>
          </a:xfrm>
          <a:prstGeom prst="rect">
            <a:avLst/>
          </a:prstGeom>
        </p:spPr>
      </p:pic>
    </p:spTree>
    <p:extLst>
      <p:ext uri="{BB962C8B-B14F-4D97-AF65-F5344CB8AC3E}">
        <p14:creationId xmlns:p14="http://schemas.microsoft.com/office/powerpoint/2010/main" val="2874686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E6BC2-97DB-B309-4DD5-A80B73DA159E}"/>
              </a:ext>
            </a:extLst>
          </p:cNvPr>
          <p:cNvSpPr>
            <a:spLocks noGrp="1"/>
          </p:cNvSpPr>
          <p:nvPr>
            <p:ph type="title"/>
          </p:nvPr>
        </p:nvSpPr>
        <p:spPr/>
        <p:txBody>
          <a:bodyPr/>
          <a:lstStyle/>
          <a:p>
            <a:r>
              <a:rPr lang="en-US" dirty="0"/>
              <a:t>MongoDB $sum - Examples</a:t>
            </a:r>
          </a:p>
        </p:txBody>
      </p:sp>
      <p:pic>
        <p:nvPicPr>
          <p:cNvPr id="6" name="Content Placeholder 5">
            <a:extLst>
              <a:ext uri="{FF2B5EF4-FFF2-40B4-BE49-F238E27FC236}">
                <a16:creationId xmlns:a16="http://schemas.microsoft.com/office/drawing/2014/main" id="{E7CF0301-F25A-CA0F-8518-B99378D32BF4}"/>
              </a:ext>
            </a:extLst>
          </p:cNvPr>
          <p:cNvPicPr>
            <a:picLocks noGrp="1" noChangeAspect="1"/>
          </p:cNvPicPr>
          <p:nvPr>
            <p:ph idx="1"/>
          </p:nvPr>
        </p:nvPicPr>
        <p:blipFill>
          <a:blip r:embed="rId2"/>
          <a:stretch>
            <a:fillRect/>
          </a:stretch>
        </p:blipFill>
        <p:spPr>
          <a:xfrm>
            <a:off x="598967" y="2520235"/>
            <a:ext cx="3321221" cy="2267067"/>
          </a:xfrm>
          <a:ln w="38100">
            <a:solidFill>
              <a:srgbClr val="FF0000"/>
            </a:solidFill>
          </a:ln>
        </p:spPr>
      </p:pic>
      <p:sp>
        <p:nvSpPr>
          <p:cNvPr id="4" name="Slide Number Placeholder 3">
            <a:extLst>
              <a:ext uri="{FF2B5EF4-FFF2-40B4-BE49-F238E27FC236}">
                <a16:creationId xmlns:a16="http://schemas.microsoft.com/office/drawing/2014/main" id="{FA6E0642-8C92-4D5C-125A-857258A863D0}"/>
              </a:ext>
            </a:extLst>
          </p:cNvPr>
          <p:cNvSpPr>
            <a:spLocks noGrp="1"/>
          </p:cNvSpPr>
          <p:nvPr>
            <p:ph type="sldNum" sz="quarter" idx="12"/>
          </p:nvPr>
        </p:nvSpPr>
        <p:spPr/>
        <p:txBody>
          <a:bodyPr/>
          <a:lstStyle/>
          <a:p>
            <a:fld id="{FDBAACE5-2444-40A5-9DA5-93720CC75704}" type="slidenum">
              <a:rPr lang="en-US" smtClean="0"/>
              <a:t>13</a:t>
            </a:fld>
            <a:endParaRPr lang="en-US"/>
          </a:p>
        </p:txBody>
      </p:sp>
      <p:sp>
        <p:nvSpPr>
          <p:cNvPr id="8" name="TextBox 7">
            <a:extLst>
              <a:ext uri="{FF2B5EF4-FFF2-40B4-BE49-F238E27FC236}">
                <a16:creationId xmlns:a16="http://schemas.microsoft.com/office/drawing/2014/main" id="{97458399-E73C-4DE9-2657-E75687F58C39}"/>
              </a:ext>
            </a:extLst>
          </p:cNvPr>
          <p:cNvSpPr txBox="1"/>
          <p:nvPr/>
        </p:nvSpPr>
        <p:spPr>
          <a:xfrm>
            <a:off x="598966" y="1675556"/>
            <a:ext cx="3321222" cy="830997"/>
          </a:xfrm>
          <a:prstGeom prst="rect">
            <a:avLst/>
          </a:prstGeom>
          <a:noFill/>
          <a:ln w="38100">
            <a:solidFill>
              <a:srgbClr val="FF0000"/>
            </a:solidFill>
          </a:ln>
        </p:spPr>
        <p:txBody>
          <a:bodyPr wrap="square">
            <a:spAutoFit/>
          </a:bodyPr>
          <a:lstStyle/>
          <a:p>
            <a:r>
              <a:rPr lang="en-US" sz="1600" dirty="0"/>
              <a:t>The following example calculates the total quantity of coffee sales in the sales collection</a:t>
            </a:r>
          </a:p>
        </p:txBody>
      </p:sp>
      <p:sp>
        <p:nvSpPr>
          <p:cNvPr id="10" name="TextBox 9">
            <a:extLst>
              <a:ext uri="{FF2B5EF4-FFF2-40B4-BE49-F238E27FC236}">
                <a16:creationId xmlns:a16="http://schemas.microsoft.com/office/drawing/2014/main" id="{3334936D-3ADF-AE07-5E82-D60E5CD13850}"/>
              </a:ext>
            </a:extLst>
          </p:cNvPr>
          <p:cNvSpPr txBox="1"/>
          <p:nvPr/>
        </p:nvSpPr>
        <p:spPr>
          <a:xfrm>
            <a:off x="1041990" y="5303695"/>
            <a:ext cx="4561367" cy="584775"/>
          </a:xfrm>
          <a:prstGeom prst="rect">
            <a:avLst/>
          </a:prstGeom>
          <a:noFill/>
          <a:ln w="28575">
            <a:solidFill>
              <a:srgbClr val="FFFF00"/>
            </a:solidFill>
          </a:ln>
        </p:spPr>
        <p:txBody>
          <a:bodyPr wrap="square">
            <a:spAutoFit/>
          </a:bodyPr>
          <a:lstStyle/>
          <a:p>
            <a:r>
              <a:rPr lang="en-US" sz="1600" dirty="0"/>
              <a:t>The following example uses the $sum to calculate the sum of quantity grouped by items</a:t>
            </a:r>
          </a:p>
        </p:txBody>
      </p:sp>
      <p:pic>
        <p:nvPicPr>
          <p:cNvPr id="12" name="Picture 11">
            <a:extLst>
              <a:ext uri="{FF2B5EF4-FFF2-40B4-BE49-F238E27FC236}">
                <a16:creationId xmlns:a16="http://schemas.microsoft.com/office/drawing/2014/main" id="{1263CADE-53A0-E54E-650D-BC577F0F1E54}"/>
              </a:ext>
            </a:extLst>
          </p:cNvPr>
          <p:cNvPicPr>
            <a:picLocks noChangeAspect="1"/>
          </p:cNvPicPr>
          <p:nvPr/>
        </p:nvPicPr>
        <p:blipFill>
          <a:blip r:embed="rId3"/>
          <a:stretch>
            <a:fillRect/>
          </a:stretch>
        </p:blipFill>
        <p:spPr>
          <a:xfrm>
            <a:off x="5603358" y="4488002"/>
            <a:ext cx="3359323" cy="2311519"/>
          </a:xfrm>
          <a:prstGeom prst="rect">
            <a:avLst/>
          </a:prstGeom>
          <a:ln w="28575">
            <a:solidFill>
              <a:srgbClr val="FFFF00"/>
            </a:solidFill>
          </a:ln>
        </p:spPr>
      </p:pic>
      <p:sp>
        <p:nvSpPr>
          <p:cNvPr id="14" name="TextBox 13">
            <a:extLst>
              <a:ext uri="{FF2B5EF4-FFF2-40B4-BE49-F238E27FC236}">
                <a16:creationId xmlns:a16="http://schemas.microsoft.com/office/drawing/2014/main" id="{0AB265DC-8CE5-A12C-6C77-E1D3A49A7700}"/>
              </a:ext>
            </a:extLst>
          </p:cNvPr>
          <p:cNvSpPr txBox="1"/>
          <p:nvPr/>
        </p:nvSpPr>
        <p:spPr>
          <a:xfrm>
            <a:off x="4218685" y="2457823"/>
            <a:ext cx="3585831" cy="1077218"/>
          </a:xfrm>
          <a:prstGeom prst="rect">
            <a:avLst/>
          </a:prstGeom>
          <a:noFill/>
          <a:ln w="28575">
            <a:solidFill>
              <a:srgbClr val="00B050"/>
            </a:solidFill>
          </a:ln>
        </p:spPr>
        <p:txBody>
          <a:bodyPr wrap="square">
            <a:spAutoFit/>
          </a:bodyPr>
          <a:lstStyle/>
          <a:p>
            <a:r>
              <a:rPr lang="en-US" sz="1600" dirty="0"/>
              <a:t>The following example uses the $sum to returns the total quantity of each item and sorts the result documents by the </a:t>
            </a:r>
            <a:r>
              <a:rPr lang="en-US" sz="1600" dirty="0" err="1"/>
              <a:t>totalQty</a:t>
            </a:r>
            <a:r>
              <a:rPr lang="en-US" sz="1600" dirty="0"/>
              <a:t> in descending order</a:t>
            </a:r>
          </a:p>
        </p:txBody>
      </p:sp>
      <p:pic>
        <p:nvPicPr>
          <p:cNvPr id="16" name="Picture 15">
            <a:extLst>
              <a:ext uri="{FF2B5EF4-FFF2-40B4-BE49-F238E27FC236}">
                <a16:creationId xmlns:a16="http://schemas.microsoft.com/office/drawing/2014/main" id="{717426BD-BE18-193C-D9BF-1AD01E8C676A}"/>
              </a:ext>
            </a:extLst>
          </p:cNvPr>
          <p:cNvPicPr>
            <a:picLocks noChangeAspect="1"/>
          </p:cNvPicPr>
          <p:nvPr/>
        </p:nvPicPr>
        <p:blipFill>
          <a:blip r:embed="rId4"/>
          <a:stretch>
            <a:fillRect/>
          </a:stretch>
        </p:blipFill>
        <p:spPr>
          <a:xfrm>
            <a:off x="7804516" y="1764183"/>
            <a:ext cx="3997624" cy="2495678"/>
          </a:xfrm>
          <a:prstGeom prst="rect">
            <a:avLst/>
          </a:prstGeom>
          <a:ln w="28575">
            <a:solidFill>
              <a:srgbClr val="00B050"/>
            </a:solidFill>
          </a:ln>
        </p:spPr>
      </p:pic>
    </p:spTree>
    <p:extLst>
      <p:ext uri="{BB962C8B-B14F-4D97-AF65-F5344CB8AC3E}">
        <p14:creationId xmlns:p14="http://schemas.microsoft.com/office/powerpoint/2010/main" val="280025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F027-AC41-712A-2D18-848598920401}"/>
              </a:ext>
            </a:extLst>
          </p:cNvPr>
          <p:cNvSpPr>
            <a:spLocks noGrp="1"/>
          </p:cNvSpPr>
          <p:nvPr>
            <p:ph type="title"/>
          </p:nvPr>
        </p:nvSpPr>
        <p:spPr/>
        <p:txBody>
          <a:bodyPr/>
          <a:lstStyle/>
          <a:p>
            <a:r>
              <a:rPr lang="en-US" dirty="0"/>
              <a:t>MongoDB $sum - Examples</a:t>
            </a:r>
          </a:p>
        </p:txBody>
      </p:sp>
      <p:pic>
        <p:nvPicPr>
          <p:cNvPr id="6" name="Content Placeholder 5">
            <a:extLst>
              <a:ext uri="{FF2B5EF4-FFF2-40B4-BE49-F238E27FC236}">
                <a16:creationId xmlns:a16="http://schemas.microsoft.com/office/drawing/2014/main" id="{BA696A7C-6544-2BD8-247E-FB4F8BB7B66E}"/>
              </a:ext>
            </a:extLst>
          </p:cNvPr>
          <p:cNvPicPr>
            <a:picLocks noGrp="1" noChangeAspect="1"/>
          </p:cNvPicPr>
          <p:nvPr>
            <p:ph idx="1"/>
          </p:nvPr>
        </p:nvPicPr>
        <p:blipFill>
          <a:blip r:embed="rId2"/>
          <a:stretch>
            <a:fillRect/>
          </a:stretch>
        </p:blipFill>
        <p:spPr>
          <a:xfrm>
            <a:off x="609600" y="2541830"/>
            <a:ext cx="3645087" cy="2787793"/>
          </a:xfrm>
        </p:spPr>
      </p:pic>
      <p:sp>
        <p:nvSpPr>
          <p:cNvPr id="4" name="Slide Number Placeholder 3">
            <a:extLst>
              <a:ext uri="{FF2B5EF4-FFF2-40B4-BE49-F238E27FC236}">
                <a16:creationId xmlns:a16="http://schemas.microsoft.com/office/drawing/2014/main" id="{D187E11D-7244-526D-F0B1-A072E8618E05}"/>
              </a:ext>
            </a:extLst>
          </p:cNvPr>
          <p:cNvSpPr>
            <a:spLocks noGrp="1"/>
          </p:cNvSpPr>
          <p:nvPr>
            <p:ph type="sldNum" sz="quarter" idx="12"/>
          </p:nvPr>
        </p:nvSpPr>
        <p:spPr/>
        <p:txBody>
          <a:bodyPr/>
          <a:lstStyle/>
          <a:p>
            <a:fld id="{FDBAACE5-2444-40A5-9DA5-93720CC75704}" type="slidenum">
              <a:rPr lang="en-US" smtClean="0"/>
              <a:t>14</a:t>
            </a:fld>
            <a:endParaRPr lang="en-US"/>
          </a:p>
        </p:txBody>
      </p:sp>
      <p:sp>
        <p:nvSpPr>
          <p:cNvPr id="8" name="TextBox 7">
            <a:extLst>
              <a:ext uri="{FF2B5EF4-FFF2-40B4-BE49-F238E27FC236}">
                <a16:creationId xmlns:a16="http://schemas.microsoft.com/office/drawing/2014/main" id="{7E306EE1-FE31-E513-7F09-AEA9A7D1ED63}"/>
              </a:ext>
            </a:extLst>
          </p:cNvPr>
          <p:cNvSpPr txBox="1"/>
          <p:nvPr/>
        </p:nvSpPr>
        <p:spPr>
          <a:xfrm>
            <a:off x="609600" y="1618500"/>
            <a:ext cx="4866167" cy="830997"/>
          </a:xfrm>
          <a:prstGeom prst="rect">
            <a:avLst/>
          </a:prstGeom>
          <a:noFill/>
        </p:spPr>
        <p:txBody>
          <a:bodyPr wrap="square">
            <a:spAutoFit/>
          </a:bodyPr>
          <a:lstStyle/>
          <a:p>
            <a:r>
              <a:rPr lang="en-US" sz="1600" dirty="0"/>
              <a:t>The following example uses the $sum to return the total quantity of each item and $match to include only items with a total quantity greater than 50</a:t>
            </a:r>
          </a:p>
        </p:txBody>
      </p:sp>
      <p:pic>
        <p:nvPicPr>
          <p:cNvPr id="10" name="Picture 9">
            <a:extLst>
              <a:ext uri="{FF2B5EF4-FFF2-40B4-BE49-F238E27FC236}">
                <a16:creationId xmlns:a16="http://schemas.microsoft.com/office/drawing/2014/main" id="{E62CAEA9-B6E6-4AD7-AAB0-93283568A166}"/>
              </a:ext>
            </a:extLst>
          </p:cNvPr>
          <p:cNvPicPr>
            <a:picLocks noChangeAspect="1"/>
          </p:cNvPicPr>
          <p:nvPr/>
        </p:nvPicPr>
        <p:blipFill>
          <a:blip r:embed="rId3"/>
          <a:stretch>
            <a:fillRect/>
          </a:stretch>
        </p:blipFill>
        <p:spPr>
          <a:xfrm>
            <a:off x="6096000" y="3314562"/>
            <a:ext cx="5835950" cy="2482978"/>
          </a:xfrm>
          <a:prstGeom prst="rect">
            <a:avLst/>
          </a:prstGeom>
        </p:spPr>
      </p:pic>
      <p:sp>
        <p:nvSpPr>
          <p:cNvPr id="12" name="TextBox 11">
            <a:extLst>
              <a:ext uri="{FF2B5EF4-FFF2-40B4-BE49-F238E27FC236}">
                <a16:creationId xmlns:a16="http://schemas.microsoft.com/office/drawing/2014/main" id="{AE44FDE9-A024-D08C-5065-AFDDE786C17D}"/>
              </a:ext>
            </a:extLst>
          </p:cNvPr>
          <p:cNvSpPr txBox="1"/>
          <p:nvPr/>
        </p:nvSpPr>
        <p:spPr>
          <a:xfrm>
            <a:off x="6096000" y="2391232"/>
            <a:ext cx="5387163" cy="830997"/>
          </a:xfrm>
          <a:prstGeom prst="rect">
            <a:avLst/>
          </a:prstGeom>
          <a:noFill/>
        </p:spPr>
        <p:txBody>
          <a:bodyPr wrap="square">
            <a:spAutoFit/>
          </a:bodyPr>
          <a:lstStyle/>
          <a:p>
            <a:r>
              <a:rPr lang="en-US" sz="1600" dirty="0"/>
              <a:t>The following example uses the $sum to calculate the total amount by multiplying price with quantity for coffee sales group by sizes</a:t>
            </a:r>
          </a:p>
        </p:txBody>
      </p:sp>
    </p:spTree>
    <p:extLst>
      <p:ext uri="{BB962C8B-B14F-4D97-AF65-F5344CB8AC3E}">
        <p14:creationId xmlns:p14="http://schemas.microsoft.com/office/powerpoint/2010/main" val="797377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FB440-3A8C-2EBE-4C56-97ADBF130524}"/>
              </a:ext>
            </a:extLst>
          </p:cNvPr>
          <p:cNvSpPr>
            <a:spLocks noGrp="1"/>
          </p:cNvSpPr>
          <p:nvPr>
            <p:ph type="title"/>
          </p:nvPr>
        </p:nvSpPr>
        <p:spPr/>
        <p:txBody>
          <a:bodyPr/>
          <a:lstStyle/>
          <a:p>
            <a:r>
              <a:rPr lang="en-US" dirty="0"/>
              <a:t>MongoDB $max</a:t>
            </a:r>
          </a:p>
        </p:txBody>
      </p:sp>
      <p:sp>
        <p:nvSpPr>
          <p:cNvPr id="3" name="Content Placeholder 2">
            <a:extLst>
              <a:ext uri="{FF2B5EF4-FFF2-40B4-BE49-F238E27FC236}">
                <a16:creationId xmlns:a16="http://schemas.microsoft.com/office/drawing/2014/main" id="{2486978A-9D31-A4CF-F400-EF5E3B361502}"/>
              </a:ext>
            </a:extLst>
          </p:cNvPr>
          <p:cNvSpPr>
            <a:spLocks noGrp="1"/>
          </p:cNvSpPr>
          <p:nvPr>
            <p:ph idx="1"/>
          </p:nvPr>
        </p:nvSpPr>
        <p:spPr/>
        <p:txBody>
          <a:bodyPr/>
          <a:lstStyle/>
          <a:p>
            <a:r>
              <a:rPr lang="en-US" sz="2600" dirty="0"/>
              <a:t>The MongoDB $max returns the maximum value. </a:t>
            </a:r>
          </a:p>
          <a:p>
            <a:r>
              <a:rPr lang="en-US" sz="2600" dirty="0"/>
              <a:t>The $max operator uses both value and type for comparing according to the BSON comparison order for values of different types.</a:t>
            </a:r>
          </a:p>
          <a:p>
            <a:r>
              <a:rPr lang="en-US" sz="2600" dirty="0"/>
              <a:t>If you apply the $max to the field that has a null or missing value in all documents, the $max returns null.</a:t>
            </a:r>
          </a:p>
          <a:p>
            <a:r>
              <a:rPr lang="en-US" sz="2600" dirty="0"/>
              <a:t>However, if you apply the $max to the field that has a null or missing value in some documents, but not all, the $max only considers non-null and non-missing values for that field.</a:t>
            </a:r>
          </a:p>
        </p:txBody>
      </p:sp>
      <p:sp>
        <p:nvSpPr>
          <p:cNvPr id="4" name="Slide Number Placeholder 3">
            <a:extLst>
              <a:ext uri="{FF2B5EF4-FFF2-40B4-BE49-F238E27FC236}">
                <a16:creationId xmlns:a16="http://schemas.microsoft.com/office/drawing/2014/main" id="{65A23177-E0B7-BD03-8820-8AD7D5176B0E}"/>
              </a:ext>
            </a:extLst>
          </p:cNvPr>
          <p:cNvSpPr>
            <a:spLocks noGrp="1"/>
          </p:cNvSpPr>
          <p:nvPr>
            <p:ph type="sldNum" sz="quarter" idx="12"/>
          </p:nvPr>
        </p:nvSpPr>
        <p:spPr/>
        <p:txBody>
          <a:bodyPr/>
          <a:lstStyle/>
          <a:p>
            <a:fld id="{FDBAACE5-2444-40A5-9DA5-93720CC75704}" type="slidenum">
              <a:rPr lang="en-US" smtClean="0"/>
              <a:t>15</a:t>
            </a:fld>
            <a:endParaRPr lang="en-US"/>
          </a:p>
        </p:txBody>
      </p:sp>
      <p:pic>
        <p:nvPicPr>
          <p:cNvPr id="6" name="Picture 5">
            <a:extLst>
              <a:ext uri="{FF2B5EF4-FFF2-40B4-BE49-F238E27FC236}">
                <a16:creationId xmlns:a16="http://schemas.microsoft.com/office/drawing/2014/main" id="{66355861-F027-9FC0-09D0-A29255B2BC50}"/>
              </a:ext>
            </a:extLst>
          </p:cNvPr>
          <p:cNvPicPr>
            <a:picLocks noChangeAspect="1"/>
          </p:cNvPicPr>
          <p:nvPr/>
        </p:nvPicPr>
        <p:blipFill>
          <a:blip r:embed="rId2"/>
          <a:stretch>
            <a:fillRect/>
          </a:stretch>
        </p:blipFill>
        <p:spPr>
          <a:xfrm>
            <a:off x="6096000" y="527039"/>
            <a:ext cx="3550842" cy="663808"/>
          </a:xfrm>
          <a:prstGeom prst="rect">
            <a:avLst/>
          </a:prstGeom>
        </p:spPr>
      </p:pic>
    </p:spTree>
    <p:extLst>
      <p:ext uri="{BB962C8B-B14F-4D97-AF65-F5344CB8AC3E}">
        <p14:creationId xmlns:p14="http://schemas.microsoft.com/office/powerpoint/2010/main" val="155833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79461-A75C-4D82-2389-99322AB4EBFB}"/>
              </a:ext>
            </a:extLst>
          </p:cNvPr>
          <p:cNvSpPr>
            <a:spLocks noGrp="1"/>
          </p:cNvSpPr>
          <p:nvPr>
            <p:ph type="title"/>
          </p:nvPr>
        </p:nvSpPr>
        <p:spPr/>
        <p:txBody>
          <a:bodyPr/>
          <a:lstStyle/>
          <a:p>
            <a:r>
              <a:rPr lang="en-US" dirty="0"/>
              <a:t>MongoDB $max - Examples</a:t>
            </a:r>
          </a:p>
        </p:txBody>
      </p:sp>
      <p:pic>
        <p:nvPicPr>
          <p:cNvPr id="6" name="Content Placeholder 5">
            <a:extLst>
              <a:ext uri="{FF2B5EF4-FFF2-40B4-BE49-F238E27FC236}">
                <a16:creationId xmlns:a16="http://schemas.microsoft.com/office/drawing/2014/main" id="{2B64FC8F-AB71-B017-663A-490E800A6120}"/>
              </a:ext>
            </a:extLst>
          </p:cNvPr>
          <p:cNvPicPr>
            <a:picLocks noGrp="1" noChangeAspect="1"/>
          </p:cNvPicPr>
          <p:nvPr>
            <p:ph idx="1"/>
          </p:nvPr>
        </p:nvPicPr>
        <p:blipFill>
          <a:blip r:embed="rId2"/>
          <a:stretch>
            <a:fillRect/>
          </a:stretch>
        </p:blipFill>
        <p:spPr>
          <a:xfrm>
            <a:off x="609600" y="2603313"/>
            <a:ext cx="3130711" cy="3645087"/>
          </a:xfrm>
        </p:spPr>
      </p:pic>
      <p:sp>
        <p:nvSpPr>
          <p:cNvPr id="4" name="Slide Number Placeholder 3">
            <a:extLst>
              <a:ext uri="{FF2B5EF4-FFF2-40B4-BE49-F238E27FC236}">
                <a16:creationId xmlns:a16="http://schemas.microsoft.com/office/drawing/2014/main" id="{C1A1F39A-1A25-822F-6999-AEF4CB4E0427}"/>
              </a:ext>
            </a:extLst>
          </p:cNvPr>
          <p:cNvSpPr>
            <a:spLocks noGrp="1"/>
          </p:cNvSpPr>
          <p:nvPr>
            <p:ph type="sldNum" sz="quarter" idx="12"/>
          </p:nvPr>
        </p:nvSpPr>
        <p:spPr/>
        <p:txBody>
          <a:bodyPr/>
          <a:lstStyle/>
          <a:p>
            <a:fld id="{FDBAACE5-2444-40A5-9DA5-93720CC75704}" type="slidenum">
              <a:rPr lang="en-US" smtClean="0"/>
              <a:t>16</a:t>
            </a:fld>
            <a:endParaRPr lang="en-US"/>
          </a:p>
        </p:txBody>
      </p:sp>
      <p:sp>
        <p:nvSpPr>
          <p:cNvPr id="8" name="TextBox 7">
            <a:extLst>
              <a:ext uri="{FF2B5EF4-FFF2-40B4-BE49-F238E27FC236}">
                <a16:creationId xmlns:a16="http://schemas.microsoft.com/office/drawing/2014/main" id="{14431BD1-1DDD-082C-8FC1-153E05F2448C}"/>
              </a:ext>
            </a:extLst>
          </p:cNvPr>
          <p:cNvSpPr txBox="1"/>
          <p:nvPr/>
        </p:nvSpPr>
        <p:spPr>
          <a:xfrm>
            <a:off x="518337" y="1606644"/>
            <a:ext cx="3221974" cy="830997"/>
          </a:xfrm>
          <a:prstGeom prst="rect">
            <a:avLst/>
          </a:prstGeom>
          <a:noFill/>
        </p:spPr>
        <p:txBody>
          <a:bodyPr wrap="square">
            <a:spAutoFit/>
          </a:bodyPr>
          <a:lstStyle/>
          <a:p>
            <a:r>
              <a:rPr lang="en-US" sz="1600" dirty="0"/>
              <a:t>The following example uses the $max to find the maximum quantity from all the documents</a:t>
            </a:r>
          </a:p>
        </p:txBody>
      </p:sp>
      <p:pic>
        <p:nvPicPr>
          <p:cNvPr id="10" name="Picture 9">
            <a:extLst>
              <a:ext uri="{FF2B5EF4-FFF2-40B4-BE49-F238E27FC236}">
                <a16:creationId xmlns:a16="http://schemas.microsoft.com/office/drawing/2014/main" id="{8A7A61E4-8B76-D6AC-2DDF-39EF72ED9217}"/>
              </a:ext>
            </a:extLst>
          </p:cNvPr>
          <p:cNvPicPr>
            <a:picLocks noChangeAspect="1"/>
          </p:cNvPicPr>
          <p:nvPr/>
        </p:nvPicPr>
        <p:blipFill>
          <a:blip r:embed="rId3"/>
          <a:stretch>
            <a:fillRect/>
          </a:stretch>
        </p:blipFill>
        <p:spPr>
          <a:xfrm>
            <a:off x="4673600" y="3195671"/>
            <a:ext cx="3130711" cy="3052729"/>
          </a:xfrm>
          <a:prstGeom prst="rect">
            <a:avLst/>
          </a:prstGeom>
        </p:spPr>
      </p:pic>
      <p:sp>
        <p:nvSpPr>
          <p:cNvPr id="12" name="TextBox 11">
            <a:extLst>
              <a:ext uri="{FF2B5EF4-FFF2-40B4-BE49-F238E27FC236}">
                <a16:creationId xmlns:a16="http://schemas.microsoft.com/office/drawing/2014/main" id="{51598442-A012-67A5-C193-82E79E3D17F5}"/>
              </a:ext>
            </a:extLst>
          </p:cNvPr>
          <p:cNvSpPr txBox="1"/>
          <p:nvPr/>
        </p:nvSpPr>
        <p:spPr>
          <a:xfrm>
            <a:off x="4673599" y="1863587"/>
            <a:ext cx="3130711" cy="1323439"/>
          </a:xfrm>
          <a:prstGeom prst="rect">
            <a:avLst/>
          </a:prstGeom>
          <a:noFill/>
        </p:spPr>
        <p:txBody>
          <a:bodyPr wrap="square">
            <a:spAutoFit/>
          </a:bodyPr>
          <a:lstStyle/>
          <a:p>
            <a:r>
              <a:rPr lang="en-US" sz="1600" dirty="0"/>
              <a:t>The following example uses the $max operator to group documents in the item field and returns the maximum quantity per group of documents</a:t>
            </a:r>
          </a:p>
        </p:txBody>
      </p:sp>
      <p:pic>
        <p:nvPicPr>
          <p:cNvPr id="14" name="Picture 13">
            <a:extLst>
              <a:ext uri="{FF2B5EF4-FFF2-40B4-BE49-F238E27FC236}">
                <a16:creationId xmlns:a16="http://schemas.microsoft.com/office/drawing/2014/main" id="{32918DF1-33F0-3365-D500-77CD05728A02}"/>
              </a:ext>
            </a:extLst>
          </p:cNvPr>
          <p:cNvPicPr>
            <a:picLocks noChangeAspect="1"/>
          </p:cNvPicPr>
          <p:nvPr/>
        </p:nvPicPr>
        <p:blipFill>
          <a:blip r:embed="rId4"/>
          <a:stretch>
            <a:fillRect/>
          </a:stretch>
        </p:blipFill>
        <p:spPr>
          <a:xfrm>
            <a:off x="8474148" y="3813707"/>
            <a:ext cx="3622076" cy="2228965"/>
          </a:xfrm>
          <a:prstGeom prst="rect">
            <a:avLst/>
          </a:prstGeom>
        </p:spPr>
      </p:pic>
      <p:sp>
        <p:nvSpPr>
          <p:cNvPr id="16" name="TextBox 15">
            <a:extLst>
              <a:ext uri="{FF2B5EF4-FFF2-40B4-BE49-F238E27FC236}">
                <a16:creationId xmlns:a16="http://schemas.microsoft.com/office/drawing/2014/main" id="{7A1821CF-040F-5946-A4CA-8955C3821BF2}"/>
              </a:ext>
            </a:extLst>
          </p:cNvPr>
          <p:cNvSpPr txBox="1"/>
          <p:nvPr/>
        </p:nvSpPr>
        <p:spPr>
          <a:xfrm>
            <a:off x="8474148" y="2633625"/>
            <a:ext cx="3622076" cy="1077218"/>
          </a:xfrm>
          <a:prstGeom prst="rect">
            <a:avLst/>
          </a:prstGeom>
          <a:noFill/>
        </p:spPr>
        <p:txBody>
          <a:bodyPr wrap="square">
            <a:spAutoFit/>
          </a:bodyPr>
          <a:lstStyle/>
          <a:p>
            <a:r>
              <a:rPr lang="en-US" sz="1600" dirty="0"/>
              <a:t>The following groups the documents by the item field and returns the maximum amount for each </a:t>
            </a:r>
            <a:br>
              <a:rPr lang="en-US" sz="1600" dirty="0"/>
            </a:br>
            <a:r>
              <a:rPr lang="en-US" sz="1600" dirty="0"/>
              <a:t>group of sales</a:t>
            </a:r>
          </a:p>
        </p:txBody>
      </p:sp>
    </p:spTree>
    <p:extLst>
      <p:ext uri="{BB962C8B-B14F-4D97-AF65-F5344CB8AC3E}">
        <p14:creationId xmlns:p14="http://schemas.microsoft.com/office/powerpoint/2010/main" val="136113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6EA7-F779-E286-3768-3D7F1F0F84F3}"/>
              </a:ext>
            </a:extLst>
          </p:cNvPr>
          <p:cNvSpPr>
            <a:spLocks noGrp="1"/>
          </p:cNvSpPr>
          <p:nvPr>
            <p:ph type="title"/>
          </p:nvPr>
        </p:nvSpPr>
        <p:spPr/>
        <p:txBody>
          <a:bodyPr/>
          <a:lstStyle/>
          <a:p>
            <a:r>
              <a:rPr lang="en-US" dirty="0"/>
              <a:t>MongoDB $min</a:t>
            </a:r>
          </a:p>
        </p:txBody>
      </p:sp>
      <p:sp>
        <p:nvSpPr>
          <p:cNvPr id="3" name="Content Placeholder 2">
            <a:extLst>
              <a:ext uri="{FF2B5EF4-FFF2-40B4-BE49-F238E27FC236}">
                <a16:creationId xmlns:a16="http://schemas.microsoft.com/office/drawing/2014/main" id="{83E1F754-921D-8BF2-1662-215A8E42CEA3}"/>
              </a:ext>
            </a:extLst>
          </p:cNvPr>
          <p:cNvSpPr>
            <a:spLocks noGrp="1"/>
          </p:cNvSpPr>
          <p:nvPr>
            <p:ph idx="1"/>
          </p:nvPr>
        </p:nvSpPr>
        <p:spPr/>
        <p:txBody>
          <a:bodyPr/>
          <a:lstStyle/>
          <a:p>
            <a:r>
              <a:rPr lang="en-US" sz="2600" dirty="0"/>
              <a:t>The MongoDB $min returns the minimum value. </a:t>
            </a:r>
          </a:p>
          <a:p>
            <a:r>
              <a:rPr lang="en-US" sz="2600" dirty="0"/>
              <a:t>The $min operator uses both value and type for comparing according to the BSON comparison order for values of different types.</a:t>
            </a:r>
          </a:p>
          <a:p>
            <a:r>
              <a:rPr lang="en-US" sz="2600" dirty="0"/>
              <a:t>If you apply the $min to the field that has a null or missing value in all documents, the $min returns null.</a:t>
            </a:r>
          </a:p>
          <a:p>
            <a:r>
              <a:rPr lang="en-US" sz="2600" dirty="0"/>
              <a:t>However, if you apply the $min to the field that has a null or missing value in some documents, but not all, the $min only considers non-null and non-missing values for that field.</a:t>
            </a:r>
          </a:p>
        </p:txBody>
      </p:sp>
      <p:sp>
        <p:nvSpPr>
          <p:cNvPr id="4" name="Slide Number Placeholder 3">
            <a:extLst>
              <a:ext uri="{FF2B5EF4-FFF2-40B4-BE49-F238E27FC236}">
                <a16:creationId xmlns:a16="http://schemas.microsoft.com/office/drawing/2014/main" id="{1802B1DB-07A2-7743-5558-80D38E74695A}"/>
              </a:ext>
            </a:extLst>
          </p:cNvPr>
          <p:cNvSpPr>
            <a:spLocks noGrp="1"/>
          </p:cNvSpPr>
          <p:nvPr>
            <p:ph type="sldNum" sz="quarter" idx="12"/>
          </p:nvPr>
        </p:nvSpPr>
        <p:spPr/>
        <p:txBody>
          <a:bodyPr/>
          <a:lstStyle/>
          <a:p>
            <a:fld id="{FDBAACE5-2444-40A5-9DA5-93720CC75704}" type="slidenum">
              <a:rPr lang="en-US" smtClean="0"/>
              <a:t>17</a:t>
            </a:fld>
            <a:endParaRPr lang="en-US"/>
          </a:p>
        </p:txBody>
      </p:sp>
      <p:pic>
        <p:nvPicPr>
          <p:cNvPr id="6" name="Picture 5">
            <a:extLst>
              <a:ext uri="{FF2B5EF4-FFF2-40B4-BE49-F238E27FC236}">
                <a16:creationId xmlns:a16="http://schemas.microsoft.com/office/drawing/2014/main" id="{86770918-38BC-AA7C-5835-3FACBD8AD74E}"/>
              </a:ext>
            </a:extLst>
          </p:cNvPr>
          <p:cNvPicPr>
            <a:picLocks noChangeAspect="1"/>
          </p:cNvPicPr>
          <p:nvPr/>
        </p:nvPicPr>
        <p:blipFill>
          <a:blip r:embed="rId2"/>
          <a:stretch>
            <a:fillRect/>
          </a:stretch>
        </p:blipFill>
        <p:spPr>
          <a:xfrm>
            <a:off x="6096000" y="401619"/>
            <a:ext cx="3871341" cy="672269"/>
          </a:xfrm>
          <a:prstGeom prst="rect">
            <a:avLst/>
          </a:prstGeom>
        </p:spPr>
      </p:pic>
    </p:spTree>
    <p:extLst>
      <p:ext uri="{BB962C8B-B14F-4D97-AF65-F5344CB8AC3E}">
        <p14:creationId xmlns:p14="http://schemas.microsoft.com/office/powerpoint/2010/main" val="272109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22328-ED4C-14B0-2566-B57FD09A5649}"/>
              </a:ext>
            </a:extLst>
          </p:cNvPr>
          <p:cNvSpPr>
            <a:spLocks noGrp="1"/>
          </p:cNvSpPr>
          <p:nvPr>
            <p:ph type="title"/>
          </p:nvPr>
        </p:nvSpPr>
        <p:spPr/>
        <p:txBody>
          <a:bodyPr/>
          <a:lstStyle/>
          <a:p>
            <a:r>
              <a:rPr lang="en-US" dirty="0"/>
              <a:t>MongoDB $min - Examples</a:t>
            </a:r>
          </a:p>
        </p:txBody>
      </p:sp>
      <p:pic>
        <p:nvPicPr>
          <p:cNvPr id="6" name="Content Placeholder 5">
            <a:extLst>
              <a:ext uri="{FF2B5EF4-FFF2-40B4-BE49-F238E27FC236}">
                <a16:creationId xmlns:a16="http://schemas.microsoft.com/office/drawing/2014/main" id="{A6F5F467-7353-321D-AF4D-3B4F5FCC45A8}"/>
              </a:ext>
            </a:extLst>
          </p:cNvPr>
          <p:cNvPicPr>
            <a:picLocks noGrp="1" noChangeAspect="1"/>
          </p:cNvPicPr>
          <p:nvPr>
            <p:ph idx="1"/>
          </p:nvPr>
        </p:nvPicPr>
        <p:blipFill>
          <a:blip r:embed="rId2"/>
          <a:stretch>
            <a:fillRect/>
          </a:stretch>
        </p:blipFill>
        <p:spPr>
          <a:xfrm>
            <a:off x="655231" y="2966312"/>
            <a:ext cx="3111660" cy="3600635"/>
          </a:xfrm>
          <a:ln w="28575">
            <a:solidFill>
              <a:srgbClr val="0070C0"/>
            </a:solidFill>
          </a:ln>
        </p:spPr>
      </p:pic>
      <p:sp>
        <p:nvSpPr>
          <p:cNvPr id="4" name="Slide Number Placeholder 3">
            <a:extLst>
              <a:ext uri="{FF2B5EF4-FFF2-40B4-BE49-F238E27FC236}">
                <a16:creationId xmlns:a16="http://schemas.microsoft.com/office/drawing/2014/main" id="{0B274AE1-FD81-8DE6-177D-21478BEC8BBB}"/>
              </a:ext>
            </a:extLst>
          </p:cNvPr>
          <p:cNvSpPr>
            <a:spLocks noGrp="1"/>
          </p:cNvSpPr>
          <p:nvPr>
            <p:ph type="sldNum" sz="quarter" idx="12"/>
          </p:nvPr>
        </p:nvSpPr>
        <p:spPr/>
        <p:txBody>
          <a:bodyPr/>
          <a:lstStyle/>
          <a:p>
            <a:fld id="{FDBAACE5-2444-40A5-9DA5-93720CC75704}" type="slidenum">
              <a:rPr lang="en-US" smtClean="0"/>
              <a:t>18</a:t>
            </a:fld>
            <a:endParaRPr lang="en-US"/>
          </a:p>
        </p:txBody>
      </p:sp>
      <p:sp>
        <p:nvSpPr>
          <p:cNvPr id="8" name="TextBox 7">
            <a:extLst>
              <a:ext uri="{FF2B5EF4-FFF2-40B4-BE49-F238E27FC236}">
                <a16:creationId xmlns:a16="http://schemas.microsoft.com/office/drawing/2014/main" id="{27F59D5D-945C-DA5C-3242-D598175B9260}"/>
              </a:ext>
            </a:extLst>
          </p:cNvPr>
          <p:cNvSpPr txBox="1"/>
          <p:nvPr/>
        </p:nvSpPr>
        <p:spPr>
          <a:xfrm>
            <a:off x="609600" y="2095745"/>
            <a:ext cx="3157291" cy="830997"/>
          </a:xfrm>
          <a:prstGeom prst="rect">
            <a:avLst/>
          </a:prstGeom>
          <a:noFill/>
          <a:ln w="28575">
            <a:solidFill>
              <a:srgbClr val="0070C0"/>
            </a:solidFill>
          </a:ln>
        </p:spPr>
        <p:txBody>
          <a:bodyPr wrap="square">
            <a:spAutoFit/>
          </a:bodyPr>
          <a:lstStyle/>
          <a:p>
            <a:r>
              <a:rPr lang="en-US" sz="1600" dirty="0"/>
              <a:t>The following example uses the $min to find the minimum quantity from all the documents</a:t>
            </a:r>
          </a:p>
        </p:txBody>
      </p:sp>
      <p:pic>
        <p:nvPicPr>
          <p:cNvPr id="10" name="Picture 9">
            <a:extLst>
              <a:ext uri="{FF2B5EF4-FFF2-40B4-BE49-F238E27FC236}">
                <a16:creationId xmlns:a16="http://schemas.microsoft.com/office/drawing/2014/main" id="{8524BA81-AA91-009D-3952-A31EDF546752}"/>
              </a:ext>
            </a:extLst>
          </p:cNvPr>
          <p:cNvPicPr>
            <a:picLocks noChangeAspect="1"/>
          </p:cNvPicPr>
          <p:nvPr/>
        </p:nvPicPr>
        <p:blipFill>
          <a:blip r:embed="rId3"/>
          <a:stretch>
            <a:fillRect/>
          </a:stretch>
        </p:blipFill>
        <p:spPr>
          <a:xfrm>
            <a:off x="4278638" y="4279787"/>
            <a:ext cx="3124361" cy="2197213"/>
          </a:xfrm>
          <a:prstGeom prst="rect">
            <a:avLst/>
          </a:prstGeom>
          <a:ln w="28575">
            <a:solidFill>
              <a:srgbClr val="92D050"/>
            </a:solidFill>
          </a:ln>
        </p:spPr>
      </p:pic>
      <p:sp>
        <p:nvSpPr>
          <p:cNvPr id="12" name="TextBox 11">
            <a:extLst>
              <a:ext uri="{FF2B5EF4-FFF2-40B4-BE49-F238E27FC236}">
                <a16:creationId xmlns:a16="http://schemas.microsoft.com/office/drawing/2014/main" id="{F11C11D5-CD83-D173-61F0-7DF30E5A215A}"/>
              </a:ext>
            </a:extLst>
          </p:cNvPr>
          <p:cNvSpPr txBox="1"/>
          <p:nvPr/>
        </p:nvSpPr>
        <p:spPr>
          <a:xfrm>
            <a:off x="4278637" y="2966312"/>
            <a:ext cx="3124361" cy="1323439"/>
          </a:xfrm>
          <a:prstGeom prst="rect">
            <a:avLst/>
          </a:prstGeom>
          <a:noFill/>
          <a:ln w="28575">
            <a:solidFill>
              <a:srgbClr val="92D050"/>
            </a:solidFill>
          </a:ln>
        </p:spPr>
        <p:txBody>
          <a:bodyPr wrap="square">
            <a:spAutoFit/>
          </a:bodyPr>
          <a:lstStyle/>
          <a:p>
            <a:r>
              <a:rPr lang="en-US" sz="1600" dirty="0"/>
              <a:t>The following example uses the $min operator to group documents in the item field and returns the minimum quantity per group of documents</a:t>
            </a:r>
          </a:p>
        </p:txBody>
      </p:sp>
      <p:pic>
        <p:nvPicPr>
          <p:cNvPr id="14" name="Picture 13">
            <a:extLst>
              <a:ext uri="{FF2B5EF4-FFF2-40B4-BE49-F238E27FC236}">
                <a16:creationId xmlns:a16="http://schemas.microsoft.com/office/drawing/2014/main" id="{62CE2FD7-5685-E561-08A0-03B334AA1222}"/>
              </a:ext>
            </a:extLst>
          </p:cNvPr>
          <p:cNvPicPr>
            <a:picLocks noChangeAspect="1"/>
          </p:cNvPicPr>
          <p:nvPr/>
        </p:nvPicPr>
        <p:blipFill>
          <a:blip r:embed="rId4"/>
          <a:stretch>
            <a:fillRect/>
          </a:stretch>
        </p:blipFill>
        <p:spPr>
          <a:xfrm>
            <a:off x="7963919" y="3429000"/>
            <a:ext cx="4043783" cy="2178162"/>
          </a:xfrm>
          <a:prstGeom prst="rect">
            <a:avLst/>
          </a:prstGeom>
          <a:ln w="28575">
            <a:solidFill>
              <a:srgbClr val="002060"/>
            </a:solidFill>
          </a:ln>
        </p:spPr>
      </p:pic>
      <p:sp>
        <p:nvSpPr>
          <p:cNvPr id="16" name="TextBox 15">
            <a:extLst>
              <a:ext uri="{FF2B5EF4-FFF2-40B4-BE49-F238E27FC236}">
                <a16:creationId xmlns:a16="http://schemas.microsoft.com/office/drawing/2014/main" id="{F15A076D-95D4-4A2C-6B22-C8637C72730B}"/>
              </a:ext>
            </a:extLst>
          </p:cNvPr>
          <p:cNvSpPr txBox="1"/>
          <p:nvPr/>
        </p:nvSpPr>
        <p:spPr>
          <a:xfrm>
            <a:off x="7960375" y="2582926"/>
            <a:ext cx="4043783" cy="830997"/>
          </a:xfrm>
          <a:prstGeom prst="rect">
            <a:avLst/>
          </a:prstGeom>
          <a:noFill/>
          <a:ln w="28575">
            <a:solidFill>
              <a:srgbClr val="002060"/>
            </a:solidFill>
          </a:ln>
        </p:spPr>
        <p:txBody>
          <a:bodyPr wrap="square">
            <a:spAutoFit/>
          </a:bodyPr>
          <a:lstStyle/>
          <a:p>
            <a:r>
              <a:rPr lang="en-US" sz="1600" dirty="0"/>
              <a:t>The following groups the documents by the item field and returns the minimum amount for each group of sales</a:t>
            </a:r>
          </a:p>
        </p:txBody>
      </p:sp>
    </p:spTree>
    <p:extLst>
      <p:ext uri="{BB962C8B-B14F-4D97-AF65-F5344CB8AC3E}">
        <p14:creationId xmlns:p14="http://schemas.microsoft.com/office/powerpoint/2010/main" val="232960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088E-1934-47B1-4E3B-FB515C0A75D7}"/>
              </a:ext>
            </a:extLst>
          </p:cNvPr>
          <p:cNvSpPr>
            <a:spLocks noGrp="1"/>
          </p:cNvSpPr>
          <p:nvPr>
            <p:ph type="title"/>
          </p:nvPr>
        </p:nvSpPr>
        <p:spPr/>
        <p:txBody>
          <a:bodyPr/>
          <a:lstStyle/>
          <a:p>
            <a:r>
              <a:rPr lang="en-US" sz="3600" dirty="0"/>
              <a:t>Introduction To The </a:t>
            </a:r>
            <a:r>
              <a:rPr lang="en-US" sz="3600" dirty="0" err="1"/>
              <a:t>Mongodb</a:t>
            </a:r>
            <a:r>
              <a:rPr lang="en-US" sz="3600" dirty="0"/>
              <a:t> Aggregation Operations</a:t>
            </a:r>
          </a:p>
        </p:txBody>
      </p:sp>
      <p:sp>
        <p:nvSpPr>
          <p:cNvPr id="3" name="Content Placeholder 2">
            <a:extLst>
              <a:ext uri="{FF2B5EF4-FFF2-40B4-BE49-F238E27FC236}">
                <a16:creationId xmlns:a16="http://schemas.microsoft.com/office/drawing/2014/main" id="{B252DF2E-4A6F-EF04-C8E8-B72D1CD216F2}"/>
              </a:ext>
            </a:extLst>
          </p:cNvPr>
          <p:cNvSpPr>
            <a:spLocks noGrp="1"/>
          </p:cNvSpPr>
          <p:nvPr>
            <p:ph idx="1"/>
          </p:nvPr>
        </p:nvSpPr>
        <p:spPr/>
        <p:txBody>
          <a:bodyPr/>
          <a:lstStyle/>
          <a:p>
            <a:r>
              <a:rPr lang="en-US" dirty="0"/>
              <a:t>MongoDB aggregation operations allow you to process multiple documents and return the calculated results.</a:t>
            </a:r>
          </a:p>
          <a:p>
            <a:r>
              <a:rPr lang="en-US" dirty="0"/>
              <a:t>Typically, you use aggregation operations to group documents by specific field values and perform aggregations on the grouped documents to return computed results.</a:t>
            </a:r>
          </a:p>
          <a:p>
            <a:r>
              <a:rPr lang="en-US" dirty="0"/>
              <a:t>For example, you can use aggregation operations to take a list of sales orders and calculate the total sales amounts grouped by the products.</a:t>
            </a:r>
          </a:p>
        </p:txBody>
      </p:sp>
      <p:sp>
        <p:nvSpPr>
          <p:cNvPr id="4" name="Slide Number Placeholder 3">
            <a:extLst>
              <a:ext uri="{FF2B5EF4-FFF2-40B4-BE49-F238E27FC236}">
                <a16:creationId xmlns:a16="http://schemas.microsoft.com/office/drawing/2014/main" id="{A912E0B8-2089-6CBA-29CB-1B76C6842C9B}"/>
              </a:ext>
            </a:extLst>
          </p:cNvPr>
          <p:cNvSpPr>
            <a:spLocks noGrp="1"/>
          </p:cNvSpPr>
          <p:nvPr>
            <p:ph type="sldNum" sz="quarter" idx="12"/>
          </p:nvPr>
        </p:nvSpPr>
        <p:spPr/>
        <p:txBody>
          <a:bodyPr/>
          <a:lstStyle/>
          <a:p>
            <a:fld id="{FDBAACE5-2444-40A5-9DA5-93720CC75704}" type="slidenum">
              <a:rPr lang="en-US" smtClean="0"/>
              <a:t>2</a:t>
            </a:fld>
            <a:endParaRPr lang="en-US"/>
          </a:p>
        </p:txBody>
      </p:sp>
    </p:spTree>
    <p:extLst>
      <p:ext uri="{BB962C8B-B14F-4D97-AF65-F5344CB8AC3E}">
        <p14:creationId xmlns:p14="http://schemas.microsoft.com/office/powerpoint/2010/main" val="1275064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40D9-FCD7-1B39-8676-6EDC31817EED}"/>
              </a:ext>
            </a:extLst>
          </p:cNvPr>
          <p:cNvSpPr>
            <a:spLocks noGrp="1"/>
          </p:cNvSpPr>
          <p:nvPr>
            <p:ph type="title"/>
          </p:nvPr>
        </p:nvSpPr>
        <p:spPr/>
        <p:txBody>
          <a:bodyPr/>
          <a:lstStyle/>
          <a:p>
            <a:r>
              <a:rPr lang="en-US" dirty="0" err="1"/>
              <a:t>Mongodb</a:t>
            </a:r>
            <a:r>
              <a:rPr lang="en-US" dirty="0"/>
              <a:t> Aggregation Operations</a:t>
            </a:r>
          </a:p>
        </p:txBody>
      </p:sp>
      <p:sp>
        <p:nvSpPr>
          <p:cNvPr id="3" name="Content Placeholder 2">
            <a:extLst>
              <a:ext uri="{FF2B5EF4-FFF2-40B4-BE49-F238E27FC236}">
                <a16:creationId xmlns:a16="http://schemas.microsoft.com/office/drawing/2014/main" id="{9EFB76FF-3009-CAC4-055D-5B71ECD7964A}"/>
              </a:ext>
            </a:extLst>
          </p:cNvPr>
          <p:cNvSpPr>
            <a:spLocks noGrp="1"/>
          </p:cNvSpPr>
          <p:nvPr>
            <p:ph idx="1"/>
          </p:nvPr>
        </p:nvSpPr>
        <p:spPr/>
        <p:txBody>
          <a:bodyPr/>
          <a:lstStyle/>
          <a:p>
            <a:r>
              <a:rPr lang="en-US" sz="2400" dirty="0"/>
              <a:t>To perform aggregation operations, you use aggregation pipelines. </a:t>
            </a:r>
          </a:p>
          <a:p>
            <a:r>
              <a:rPr lang="en-US" sz="2400" dirty="0"/>
              <a:t>An aggregation pipeline contains one or more stages that process the input documents</a:t>
            </a:r>
          </a:p>
          <a:p>
            <a:endParaRPr lang="en-US" sz="2400" dirty="0"/>
          </a:p>
          <a:p>
            <a:endParaRPr lang="en-US" sz="2400" dirty="0"/>
          </a:p>
          <a:p>
            <a:r>
              <a:rPr lang="en-US" sz="2400" dirty="0"/>
              <a:t>Each stage in the aggregation pipeline performs an operation on the input documents and returns the output documents. </a:t>
            </a:r>
          </a:p>
          <a:p>
            <a:r>
              <a:rPr lang="en-US" sz="2400" dirty="0"/>
              <a:t>The output documents are then passed to the next stage. </a:t>
            </a:r>
          </a:p>
          <a:p>
            <a:r>
              <a:rPr lang="en-US" sz="2400" dirty="0"/>
              <a:t>The final stage returns the calculated result</a:t>
            </a:r>
          </a:p>
        </p:txBody>
      </p:sp>
      <p:sp>
        <p:nvSpPr>
          <p:cNvPr id="4" name="Slide Number Placeholder 3">
            <a:extLst>
              <a:ext uri="{FF2B5EF4-FFF2-40B4-BE49-F238E27FC236}">
                <a16:creationId xmlns:a16="http://schemas.microsoft.com/office/drawing/2014/main" id="{F234C17A-5C2C-568F-CBF3-3AB2976F27F6}"/>
              </a:ext>
            </a:extLst>
          </p:cNvPr>
          <p:cNvSpPr>
            <a:spLocks noGrp="1"/>
          </p:cNvSpPr>
          <p:nvPr>
            <p:ph type="sldNum" sz="quarter" idx="12"/>
          </p:nvPr>
        </p:nvSpPr>
        <p:spPr/>
        <p:txBody>
          <a:bodyPr/>
          <a:lstStyle/>
          <a:p>
            <a:fld id="{FDBAACE5-2444-40A5-9DA5-93720CC75704}" type="slidenum">
              <a:rPr lang="en-US" smtClean="0"/>
              <a:t>3</a:t>
            </a:fld>
            <a:endParaRPr lang="en-US"/>
          </a:p>
        </p:txBody>
      </p:sp>
      <p:pic>
        <p:nvPicPr>
          <p:cNvPr id="5" name="Picture 4">
            <a:extLst>
              <a:ext uri="{FF2B5EF4-FFF2-40B4-BE49-F238E27FC236}">
                <a16:creationId xmlns:a16="http://schemas.microsoft.com/office/drawing/2014/main" id="{6DEFB12A-B0C7-75B9-B52D-CAD36C86BA5B}"/>
              </a:ext>
            </a:extLst>
          </p:cNvPr>
          <p:cNvPicPr>
            <a:picLocks noChangeAspect="1"/>
          </p:cNvPicPr>
          <p:nvPr/>
        </p:nvPicPr>
        <p:blipFill>
          <a:blip r:embed="rId2"/>
          <a:stretch>
            <a:fillRect/>
          </a:stretch>
        </p:blipFill>
        <p:spPr>
          <a:xfrm>
            <a:off x="821918" y="3133725"/>
            <a:ext cx="10363533" cy="590550"/>
          </a:xfrm>
          <a:prstGeom prst="rect">
            <a:avLst/>
          </a:prstGeom>
        </p:spPr>
      </p:pic>
    </p:spTree>
    <p:extLst>
      <p:ext uri="{BB962C8B-B14F-4D97-AF65-F5344CB8AC3E}">
        <p14:creationId xmlns:p14="http://schemas.microsoft.com/office/powerpoint/2010/main" val="2490331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B78B-830E-212D-8314-8EEBD0353FC2}"/>
              </a:ext>
            </a:extLst>
          </p:cNvPr>
          <p:cNvSpPr>
            <a:spLocks noGrp="1"/>
          </p:cNvSpPr>
          <p:nvPr>
            <p:ph type="title"/>
          </p:nvPr>
        </p:nvSpPr>
        <p:spPr/>
        <p:txBody>
          <a:bodyPr/>
          <a:lstStyle/>
          <a:p>
            <a:r>
              <a:rPr lang="en-US" dirty="0" err="1"/>
              <a:t>Mongodb</a:t>
            </a:r>
            <a:r>
              <a:rPr lang="en-US" dirty="0"/>
              <a:t> Aggregation Operations</a:t>
            </a:r>
          </a:p>
        </p:txBody>
      </p:sp>
      <p:sp>
        <p:nvSpPr>
          <p:cNvPr id="3" name="Content Placeholder 2">
            <a:extLst>
              <a:ext uri="{FF2B5EF4-FFF2-40B4-BE49-F238E27FC236}">
                <a16:creationId xmlns:a16="http://schemas.microsoft.com/office/drawing/2014/main" id="{6C036E7D-78A6-2772-8C47-9C23B0A3C97E}"/>
              </a:ext>
            </a:extLst>
          </p:cNvPr>
          <p:cNvSpPr>
            <a:spLocks noGrp="1"/>
          </p:cNvSpPr>
          <p:nvPr>
            <p:ph idx="1"/>
          </p:nvPr>
        </p:nvSpPr>
        <p:spPr/>
        <p:txBody>
          <a:bodyPr/>
          <a:lstStyle/>
          <a:p>
            <a:pPr marL="0" indent="0">
              <a:buNone/>
            </a:pPr>
            <a:r>
              <a:rPr lang="en-US" dirty="0"/>
              <a:t>The operations on each stage can be one of the following:</a:t>
            </a:r>
          </a:p>
          <a:p>
            <a:r>
              <a:rPr lang="en-US" dirty="0"/>
              <a:t>$project – select fields for the output documents.</a:t>
            </a:r>
          </a:p>
          <a:p>
            <a:r>
              <a:rPr lang="en-US" dirty="0"/>
              <a:t>$match – select documents to be processed.</a:t>
            </a:r>
          </a:p>
          <a:p>
            <a:r>
              <a:rPr lang="en-US" dirty="0"/>
              <a:t>$limit – limit the number of documents to be passed to the next stage.</a:t>
            </a:r>
          </a:p>
          <a:p>
            <a:r>
              <a:rPr lang="en-US" dirty="0"/>
              <a:t>$skip – skip a specified number of documents.</a:t>
            </a:r>
          </a:p>
          <a:p>
            <a:r>
              <a:rPr lang="en-US" dirty="0"/>
              <a:t>$sort – sort documents.</a:t>
            </a:r>
          </a:p>
          <a:p>
            <a:r>
              <a:rPr lang="en-US" dirty="0"/>
              <a:t>$group – group documents by a specified key.</a:t>
            </a:r>
          </a:p>
          <a:p>
            <a:r>
              <a:rPr lang="en-US" dirty="0"/>
              <a:t>…</a:t>
            </a:r>
          </a:p>
        </p:txBody>
      </p:sp>
      <p:sp>
        <p:nvSpPr>
          <p:cNvPr id="4" name="Slide Number Placeholder 3">
            <a:extLst>
              <a:ext uri="{FF2B5EF4-FFF2-40B4-BE49-F238E27FC236}">
                <a16:creationId xmlns:a16="http://schemas.microsoft.com/office/drawing/2014/main" id="{A1E5F994-52D0-18C8-778F-9AEB86BC8A34}"/>
              </a:ext>
            </a:extLst>
          </p:cNvPr>
          <p:cNvSpPr>
            <a:spLocks noGrp="1"/>
          </p:cNvSpPr>
          <p:nvPr>
            <p:ph type="sldNum" sz="quarter" idx="12"/>
          </p:nvPr>
        </p:nvSpPr>
        <p:spPr/>
        <p:txBody>
          <a:bodyPr/>
          <a:lstStyle/>
          <a:p>
            <a:fld id="{FDBAACE5-2444-40A5-9DA5-93720CC75704}" type="slidenum">
              <a:rPr lang="en-US" smtClean="0"/>
              <a:t>4</a:t>
            </a:fld>
            <a:endParaRPr lang="en-US"/>
          </a:p>
        </p:txBody>
      </p:sp>
    </p:spTree>
    <p:extLst>
      <p:ext uri="{BB962C8B-B14F-4D97-AF65-F5344CB8AC3E}">
        <p14:creationId xmlns:p14="http://schemas.microsoft.com/office/powerpoint/2010/main" val="38651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70B-4220-89E8-E8B6-8088D4145F85}"/>
              </a:ext>
            </a:extLst>
          </p:cNvPr>
          <p:cNvSpPr>
            <a:spLocks noGrp="1"/>
          </p:cNvSpPr>
          <p:nvPr>
            <p:ph type="title"/>
          </p:nvPr>
        </p:nvSpPr>
        <p:spPr/>
        <p:txBody>
          <a:bodyPr/>
          <a:lstStyle/>
          <a:p>
            <a:r>
              <a:rPr lang="en-US" dirty="0" err="1"/>
              <a:t>Mongodb</a:t>
            </a:r>
            <a:r>
              <a:rPr lang="en-US" dirty="0"/>
              <a:t> Aggregation Operations</a:t>
            </a:r>
          </a:p>
        </p:txBody>
      </p:sp>
      <p:sp>
        <p:nvSpPr>
          <p:cNvPr id="3" name="Content Placeholder 2">
            <a:extLst>
              <a:ext uri="{FF2B5EF4-FFF2-40B4-BE49-F238E27FC236}">
                <a16:creationId xmlns:a16="http://schemas.microsoft.com/office/drawing/2014/main" id="{BD8B2BFB-0C35-45B6-1031-438B68251813}"/>
              </a:ext>
            </a:extLst>
          </p:cNvPr>
          <p:cNvSpPr>
            <a:spLocks noGrp="1"/>
          </p:cNvSpPr>
          <p:nvPr>
            <p:ph idx="1"/>
          </p:nvPr>
        </p:nvSpPr>
        <p:spPr/>
        <p:txBody>
          <a:bodyPr/>
          <a:lstStyle/>
          <a:p>
            <a:endParaRPr lang="en-US" dirty="0"/>
          </a:p>
          <a:p>
            <a:endParaRPr lang="en-US" dirty="0"/>
          </a:p>
          <a:p>
            <a:pPr marL="0" indent="0">
              <a:buNone/>
            </a:pPr>
            <a:r>
              <a:rPr lang="en-US" dirty="0"/>
              <a:t>In this syntax:</a:t>
            </a:r>
          </a:p>
          <a:p>
            <a:r>
              <a:rPr lang="en-US" dirty="0"/>
              <a:t>First, call the aggregate() method on the collection.</a:t>
            </a:r>
          </a:p>
          <a:p>
            <a:r>
              <a:rPr lang="en-US" dirty="0"/>
              <a:t>Second, pass an array of documents, where each document describes a stage in the pipeline.</a:t>
            </a:r>
          </a:p>
        </p:txBody>
      </p:sp>
      <p:sp>
        <p:nvSpPr>
          <p:cNvPr id="4" name="Slide Number Placeholder 3">
            <a:extLst>
              <a:ext uri="{FF2B5EF4-FFF2-40B4-BE49-F238E27FC236}">
                <a16:creationId xmlns:a16="http://schemas.microsoft.com/office/drawing/2014/main" id="{5F43B97E-5243-7E1F-7125-62E6C642EEE3}"/>
              </a:ext>
            </a:extLst>
          </p:cNvPr>
          <p:cNvSpPr>
            <a:spLocks noGrp="1"/>
          </p:cNvSpPr>
          <p:nvPr>
            <p:ph type="sldNum" sz="quarter" idx="12"/>
          </p:nvPr>
        </p:nvSpPr>
        <p:spPr/>
        <p:txBody>
          <a:bodyPr/>
          <a:lstStyle/>
          <a:p>
            <a:fld id="{FDBAACE5-2444-40A5-9DA5-93720CC75704}" type="slidenum">
              <a:rPr lang="en-US" smtClean="0"/>
              <a:t>5</a:t>
            </a:fld>
            <a:endParaRPr lang="en-US"/>
          </a:p>
        </p:txBody>
      </p:sp>
      <p:pic>
        <p:nvPicPr>
          <p:cNvPr id="6" name="Picture 5">
            <a:extLst>
              <a:ext uri="{FF2B5EF4-FFF2-40B4-BE49-F238E27FC236}">
                <a16:creationId xmlns:a16="http://schemas.microsoft.com/office/drawing/2014/main" id="{DA0D5BDF-3703-6443-DC5F-0FAF690AB12D}"/>
              </a:ext>
            </a:extLst>
          </p:cNvPr>
          <p:cNvPicPr>
            <a:picLocks noChangeAspect="1"/>
          </p:cNvPicPr>
          <p:nvPr/>
        </p:nvPicPr>
        <p:blipFill>
          <a:blip r:embed="rId2"/>
          <a:stretch>
            <a:fillRect/>
          </a:stretch>
        </p:blipFill>
        <p:spPr>
          <a:xfrm>
            <a:off x="609600" y="1839128"/>
            <a:ext cx="10500746" cy="616993"/>
          </a:xfrm>
          <a:prstGeom prst="rect">
            <a:avLst/>
          </a:prstGeom>
        </p:spPr>
      </p:pic>
    </p:spTree>
    <p:extLst>
      <p:ext uri="{BB962C8B-B14F-4D97-AF65-F5344CB8AC3E}">
        <p14:creationId xmlns:p14="http://schemas.microsoft.com/office/powerpoint/2010/main" val="305882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1B258-5490-2904-8ABE-30C3FFB7A9B6}"/>
              </a:ext>
            </a:extLst>
          </p:cNvPr>
          <p:cNvSpPr>
            <a:spLocks noGrp="1"/>
          </p:cNvSpPr>
          <p:nvPr>
            <p:ph type="title"/>
          </p:nvPr>
        </p:nvSpPr>
        <p:spPr/>
        <p:txBody>
          <a:bodyPr/>
          <a:lstStyle/>
          <a:p>
            <a:r>
              <a:rPr lang="en-US" dirty="0"/>
              <a:t>MongoDB Aggregation Example </a:t>
            </a:r>
          </a:p>
        </p:txBody>
      </p:sp>
      <p:sp>
        <p:nvSpPr>
          <p:cNvPr id="3" name="Content Placeholder 2">
            <a:extLst>
              <a:ext uri="{FF2B5EF4-FFF2-40B4-BE49-F238E27FC236}">
                <a16:creationId xmlns:a16="http://schemas.microsoft.com/office/drawing/2014/main" id="{DDA939AF-368B-2148-6E22-FEAC1EDD49D3}"/>
              </a:ext>
            </a:extLst>
          </p:cNvPr>
          <p:cNvSpPr>
            <a:spLocks noGrp="1"/>
          </p:cNvSpPr>
          <p:nvPr>
            <p:ph idx="1"/>
          </p:nvPr>
        </p:nvSpPr>
        <p:spPr/>
        <p:txBody>
          <a:bodyPr/>
          <a:lstStyle/>
          <a:p>
            <a:pPr marL="0" indent="0">
              <a:buNone/>
            </a:pPr>
            <a:r>
              <a:rPr lang="en-US" sz="2400"/>
              <a:t>use coffeeshop.sales collection</a:t>
            </a:r>
          </a:p>
          <a:p>
            <a:r>
              <a:rPr lang="en-US" sz="2400"/>
              <a:t>use an aggregation pipeline to filter the sales by the Americanos, calculate the sum of quantity grouped by sizes, and sort the result document by the total quantity in descending order</a:t>
            </a:r>
            <a:endParaRPr lang="en-US" sz="2400" dirty="0"/>
          </a:p>
        </p:txBody>
      </p:sp>
      <p:sp>
        <p:nvSpPr>
          <p:cNvPr id="4" name="Slide Number Placeholder 3">
            <a:extLst>
              <a:ext uri="{FF2B5EF4-FFF2-40B4-BE49-F238E27FC236}">
                <a16:creationId xmlns:a16="http://schemas.microsoft.com/office/drawing/2014/main" id="{E2064F52-7D73-B6C2-2B00-B4FC818775D9}"/>
              </a:ext>
            </a:extLst>
          </p:cNvPr>
          <p:cNvSpPr>
            <a:spLocks noGrp="1"/>
          </p:cNvSpPr>
          <p:nvPr>
            <p:ph type="sldNum" sz="quarter" idx="12"/>
          </p:nvPr>
        </p:nvSpPr>
        <p:spPr/>
        <p:txBody>
          <a:bodyPr/>
          <a:lstStyle/>
          <a:p>
            <a:fld id="{FDBAACE5-2444-40A5-9DA5-93720CC75704}" type="slidenum">
              <a:rPr lang="en-US" smtClean="0"/>
              <a:t>6</a:t>
            </a:fld>
            <a:endParaRPr lang="en-US"/>
          </a:p>
        </p:txBody>
      </p:sp>
      <p:pic>
        <p:nvPicPr>
          <p:cNvPr id="6" name="Picture 5">
            <a:extLst>
              <a:ext uri="{FF2B5EF4-FFF2-40B4-BE49-F238E27FC236}">
                <a16:creationId xmlns:a16="http://schemas.microsoft.com/office/drawing/2014/main" id="{36F01AB3-71EE-8667-7D0F-A3E76C53FA8B}"/>
              </a:ext>
            </a:extLst>
          </p:cNvPr>
          <p:cNvPicPr>
            <a:picLocks noChangeAspect="1"/>
          </p:cNvPicPr>
          <p:nvPr/>
        </p:nvPicPr>
        <p:blipFill>
          <a:blip r:embed="rId2"/>
          <a:stretch>
            <a:fillRect/>
          </a:stretch>
        </p:blipFill>
        <p:spPr>
          <a:xfrm>
            <a:off x="244548" y="3367790"/>
            <a:ext cx="3659118" cy="3172261"/>
          </a:xfrm>
          <a:prstGeom prst="rect">
            <a:avLst/>
          </a:prstGeom>
        </p:spPr>
      </p:pic>
      <p:pic>
        <p:nvPicPr>
          <p:cNvPr id="8" name="Picture 7">
            <a:extLst>
              <a:ext uri="{FF2B5EF4-FFF2-40B4-BE49-F238E27FC236}">
                <a16:creationId xmlns:a16="http://schemas.microsoft.com/office/drawing/2014/main" id="{022E9945-1695-0914-582C-D27E52C9B69A}"/>
              </a:ext>
            </a:extLst>
          </p:cNvPr>
          <p:cNvPicPr>
            <a:picLocks noChangeAspect="1"/>
          </p:cNvPicPr>
          <p:nvPr/>
        </p:nvPicPr>
        <p:blipFill>
          <a:blip r:embed="rId3"/>
          <a:stretch>
            <a:fillRect/>
          </a:stretch>
        </p:blipFill>
        <p:spPr>
          <a:xfrm>
            <a:off x="4179507" y="3608519"/>
            <a:ext cx="3105310" cy="2178162"/>
          </a:xfrm>
          <a:prstGeom prst="rect">
            <a:avLst/>
          </a:prstGeom>
        </p:spPr>
      </p:pic>
      <p:pic>
        <p:nvPicPr>
          <p:cNvPr id="10" name="Picture 9">
            <a:extLst>
              <a:ext uri="{FF2B5EF4-FFF2-40B4-BE49-F238E27FC236}">
                <a16:creationId xmlns:a16="http://schemas.microsoft.com/office/drawing/2014/main" id="{36779A0C-9780-25F9-1896-0C569CCB65AD}"/>
              </a:ext>
            </a:extLst>
          </p:cNvPr>
          <p:cNvPicPr>
            <a:picLocks noChangeAspect="1"/>
          </p:cNvPicPr>
          <p:nvPr/>
        </p:nvPicPr>
        <p:blipFill>
          <a:blip r:embed="rId4"/>
          <a:stretch>
            <a:fillRect/>
          </a:stretch>
        </p:blipFill>
        <p:spPr>
          <a:xfrm>
            <a:off x="8973879" y="3876559"/>
            <a:ext cx="2693424" cy="2254366"/>
          </a:xfrm>
          <a:prstGeom prst="rect">
            <a:avLst/>
          </a:prstGeom>
        </p:spPr>
      </p:pic>
      <p:sp>
        <p:nvSpPr>
          <p:cNvPr id="14" name="TextBox 13">
            <a:extLst>
              <a:ext uri="{FF2B5EF4-FFF2-40B4-BE49-F238E27FC236}">
                <a16:creationId xmlns:a16="http://schemas.microsoft.com/office/drawing/2014/main" id="{978B47D8-B043-8C72-703E-3F67FB1A3986}"/>
              </a:ext>
            </a:extLst>
          </p:cNvPr>
          <p:cNvSpPr txBox="1"/>
          <p:nvPr/>
        </p:nvSpPr>
        <p:spPr>
          <a:xfrm>
            <a:off x="8973879" y="3180406"/>
            <a:ext cx="2693424" cy="646331"/>
          </a:xfrm>
          <a:prstGeom prst="rect">
            <a:avLst/>
          </a:prstGeom>
          <a:noFill/>
        </p:spPr>
        <p:txBody>
          <a:bodyPr wrap="square">
            <a:spAutoFit/>
          </a:bodyPr>
          <a:lstStyle/>
          <a:p>
            <a:r>
              <a:rPr lang="en-US" b="1" dirty="0">
                <a:solidFill>
                  <a:srgbClr val="FF0000"/>
                </a:solidFill>
              </a:rPr>
              <a:t>SQL equivalent to MongoDB aggregation</a:t>
            </a:r>
          </a:p>
        </p:txBody>
      </p:sp>
    </p:spTree>
    <p:extLst>
      <p:ext uri="{BB962C8B-B14F-4D97-AF65-F5344CB8AC3E}">
        <p14:creationId xmlns:p14="http://schemas.microsoft.com/office/powerpoint/2010/main" val="260830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746E-FEFF-DA57-6F68-A5AC3101F51A}"/>
              </a:ext>
            </a:extLst>
          </p:cNvPr>
          <p:cNvSpPr>
            <a:spLocks noGrp="1"/>
          </p:cNvSpPr>
          <p:nvPr>
            <p:ph type="title"/>
          </p:nvPr>
        </p:nvSpPr>
        <p:spPr/>
        <p:txBody>
          <a:bodyPr/>
          <a:lstStyle/>
          <a:p>
            <a:r>
              <a:rPr lang="en-US" dirty="0"/>
              <a:t>MongoDB Aggregation Example </a:t>
            </a:r>
          </a:p>
        </p:txBody>
      </p:sp>
      <p:sp>
        <p:nvSpPr>
          <p:cNvPr id="3" name="Content Placeholder 2">
            <a:extLst>
              <a:ext uri="{FF2B5EF4-FFF2-40B4-BE49-F238E27FC236}">
                <a16:creationId xmlns:a16="http://schemas.microsoft.com/office/drawing/2014/main" id="{5A50B6F8-5A21-0255-DA9E-78671BF747F2}"/>
              </a:ext>
            </a:extLst>
          </p:cNvPr>
          <p:cNvSpPr>
            <a:spLocks noGrp="1"/>
          </p:cNvSpPr>
          <p:nvPr>
            <p:ph idx="1"/>
          </p:nvPr>
        </p:nvSpPr>
        <p:spPr>
          <a:xfrm>
            <a:off x="609600" y="1687365"/>
            <a:ext cx="10972800" cy="4411662"/>
          </a:xfrm>
        </p:spPr>
        <p:txBody>
          <a:bodyPr/>
          <a:lstStyle/>
          <a:p>
            <a:r>
              <a:rPr lang="en-US" sz="2400" dirty="0"/>
              <a:t>This aggregation pipeline contains three stages</a:t>
            </a:r>
          </a:p>
          <a:p>
            <a:endParaRPr lang="en-US" sz="2400" dirty="0"/>
          </a:p>
          <a:p>
            <a:endParaRPr lang="en-US" sz="2400" dirty="0"/>
          </a:p>
          <a:p>
            <a:r>
              <a:rPr lang="en-US" sz="2400" dirty="0"/>
              <a:t>Stage 1: the $match stage filters the orders by Americanos coffee and passes the filtered documents to the $group stage.</a:t>
            </a:r>
          </a:p>
          <a:p>
            <a:r>
              <a:rPr lang="en-US" sz="2400" dirty="0"/>
              <a:t>Stage 2: the $group stage groups the filtered documents by coffee size and uses the $sum to calculate the total quantity. The $group stage creates a new collection of documents where each document contains two fields _id and </a:t>
            </a:r>
            <a:r>
              <a:rPr lang="en-US" sz="2400" dirty="0" err="1"/>
              <a:t>totalQty</a:t>
            </a:r>
            <a:r>
              <a:rPr lang="en-US" sz="2400" dirty="0"/>
              <a:t>, and passed these documents to the $sort stage.</a:t>
            </a:r>
          </a:p>
          <a:p>
            <a:r>
              <a:rPr lang="en-US" sz="2400" dirty="0"/>
              <a:t>Stage 3: the $sort stage sorts the documents by the </a:t>
            </a:r>
            <a:r>
              <a:rPr lang="en-US" sz="2400" dirty="0" err="1"/>
              <a:t>totalQty</a:t>
            </a:r>
            <a:r>
              <a:rPr lang="en-US" sz="2400" dirty="0"/>
              <a:t> field in the descending order and returns the result documents.</a:t>
            </a:r>
          </a:p>
        </p:txBody>
      </p:sp>
      <p:sp>
        <p:nvSpPr>
          <p:cNvPr id="4" name="Slide Number Placeholder 3">
            <a:extLst>
              <a:ext uri="{FF2B5EF4-FFF2-40B4-BE49-F238E27FC236}">
                <a16:creationId xmlns:a16="http://schemas.microsoft.com/office/drawing/2014/main" id="{26EEA7A9-89DE-0B68-262B-6AEFA97CD133}"/>
              </a:ext>
            </a:extLst>
          </p:cNvPr>
          <p:cNvSpPr>
            <a:spLocks noGrp="1"/>
          </p:cNvSpPr>
          <p:nvPr>
            <p:ph type="sldNum" sz="quarter" idx="12"/>
          </p:nvPr>
        </p:nvSpPr>
        <p:spPr/>
        <p:txBody>
          <a:bodyPr/>
          <a:lstStyle/>
          <a:p>
            <a:fld id="{FDBAACE5-2444-40A5-9DA5-93720CC75704}" type="slidenum">
              <a:rPr lang="en-US" smtClean="0"/>
              <a:t>7</a:t>
            </a:fld>
            <a:endParaRPr lang="en-US"/>
          </a:p>
        </p:txBody>
      </p:sp>
      <p:pic>
        <p:nvPicPr>
          <p:cNvPr id="5" name="Picture 4">
            <a:extLst>
              <a:ext uri="{FF2B5EF4-FFF2-40B4-BE49-F238E27FC236}">
                <a16:creationId xmlns:a16="http://schemas.microsoft.com/office/drawing/2014/main" id="{676680D9-9CE1-97EC-A2BE-F59C5862E1A6}"/>
              </a:ext>
            </a:extLst>
          </p:cNvPr>
          <p:cNvPicPr>
            <a:picLocks noChangeAspect="1"/>
          </p:cNvPicPr>
          <p:nvPr/>
        </p:nvPicPr>
        <p:blipFill>
          <a:blip r:embed="rId2"/>
          <a:stretch>
            <a:fillRect/>
          </a:stretch>
        </p:blipFill>
        <p:spPr>
          <a:xfrm>
            <a:off x="702081" y="2144886"/>
            <a:ext cx="10664124" cy="835873"/>
          </a:xfrm>
          <a:prstGeom prst="rect">
            <a:avLst/>
          </a:prstGeom>
        </p:spPr>
      </p:pic>
    </p:spTree>
    <p:extLst>
      <p:ext uri="{BB962C8B-B14F-4D97-AF65-F5344CB8AC3E}">
        <p14:creationId xmlns:p14="http://schemas.microsoft.com/office/powerpoint/2010/main" val="178769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02B1-60AC-098D-6457-CC4860EC359E}"/>
              </a:ext>
            </a:extLst>
          </p:cNvPr>
          <p:cNvSpPr>
            <a:spLocks noGrp="1"/>
          </p:cNvSpPr>
          <p:nvPr>
            <p:ph type="title"/>
          </p:nvPr>
        </p:nvSpPr>
        <p:spPr/>
        <p:txBody>
          <a:bodyPr/>
          <a:lstStyle/>
          <a:p>
            <a:r>
              <a:rPr lang="en-US" sz="3600" dirty="0"/>
              <a:t>Comparison Between SQL And </a:t>
            </a:r>
            <a:r>
              <a:rPr lang="en-US" sz="3600" dirty="0" err="1"/>
              <a:t>Mongodb</a:t>
            </a:r>
            <a:r>
              <a:rPr lang="en-US" sz="3600" dirty="0"/>
              <a:t> Aggregation</a:t>
            </a:r>
          </a:p>
        </p:txBody>
      </p:sp>
      <p:pic>
        <p:nvPicPr>
          <p:cNvPr id="6" name="Content Placeholder 5">
            <a:extLst>
              <a:ext uri="{FF2B5EF4-FFF2-40B4-BE49-F238E27FC236}">
                <a16:creationId xmlns:a16="http://schemas.microsoft.com/office/drawing/2014/main" id="{91563A47-D6C3-3E4C-6E99-122C22FA1FD8}"/>
              </a:ext>
            </a:extLst>
          </p:cNvPr>
          <p:cNvPicPr>
            <a:picLocks noGrp="1" noChangeAspect="1"/>
          </p:cNvPicPr>
          <p:nvPr>
            <p:ph idx="1"/>
          </p:nvPr>
        </p:nvPicPr>
        <p:blipFill>
          <a:blip r:embed="rId2"/>
          <a:stretch>
            <a:fillRect/>
          </a:stretch>
        </p:blipFill>
        <p:spPr>
          <a:xfrm>
            <a:off x="2865474" y="1839117"/>
            <a:ext cx="6461051" cy="4637883"/>
          </a:xfrm>
        </p:spPr>
      </p:pic>
      <p:sp>
        <p:nvSpPr>
          <p:cNvPr id="4" name="Slide Number Placeholder 3">
            <a:extLst>
              <a:ext uri="{FF2B5EF4-FFF2-40B4-BE49-F238E27FC236}">
                <a16:creationId xmlns:a16="http://schemas.microsoft.com/office/drawing/2014/main" id="{4DE1901D-BF53-5517-B352-13606C31D337}"/>
              </a:ext>
            </a:extLst>
          </p:cNvPr>
          <p:cNvSpPr>
            <a:spLocks noGrp="1"/>
          </p:cNvSpPr>
          <p:nvPr>
            <p:ph type="sldNum" sz="quarter" idx="12"/>
          </p:nvPr>
        </p:nvSpPr>
        <p:spPr/>
        <p:txBody>
          <a:bodyPr/>
          <a:lstStyle/>
          <a:p>
            <a:fld id="{FDBAACE5-2444-40A5-9DA5-93720CC75704}" type="slidenum">
              <a:rPr lang="en-US" smtClean="0"/>
              <a:t>8</a:t>
            </a:fld>
            <a:endParaRPr lang="en-US"/>
          </a:p>
        </p:txBody>
      </p:sp>
    </p:spTree>
    <p:extLst>
      <p:ext uri="{BB962C8B-B14F-4D97-AF65-F5344CB8AC3E}">
        <p14:creationId xmlns:p14="http://schemas.microsoft.com/office/powerpoint/2010/main" val="45170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20BB-9B88-1C39-FFE3-B0BD1852EA11}"/>
              </a:ext>
            </a:extLst>
          </p:cNvPr>
          <p:cNvSpPr>
            <a:spLocks noGrp="1"/>
          </p:cNvSpPr>
          <p:nvPr>
            <p:ph type="title"/>
          </p:nvPr>
        </p:nvSpPr>
        <p:spPr/>
        <p:txBody>
          <a:bodyPr/>
          <a:lstStyle/>
          <a:p>
            <a:r>
              <a:rPr lang="en-US" dirty="0"/>
              <a:t>MongoDB $avg</a:t>
            </a:r>
          </a:p>
        </p:txBody>
      </p:sp>
      <p:sp>
        <p:nvSpPr>
          <p:cNvPr id="3" name="Content Placeholder 2">
            <a:extLst>
              <a:ext uri="{FF2B5EF4-FFF2-40B4-BE49-F238E27FC236}">
                <a16:creationId xmlns:a16="http://schemas.microsoft.com/office/drawing/2014/main" id="{538C628D-33CB-28F4-A828-CBF636F7977F}"/>
              </a:ext>
            </a:extLst>
          </p:cNvPr>
          <p:cNvSpPr>
            <a:spLocks noGrp="1"/>
          </p:cNvSpPr>
          <p:nvPr>
            <p:ph idx="1"/>
          </p:nvPr>
        </p:nvSpPr>
        <p:spPr/>
        <p:txBody>
          <a:bodyPr/>
          <a:lstStyle/>
          <a:p>
            <a:r>
              <a:rPr lang="en-US" dirty="0"/>
              <a:t>The MongoDB $avg returns the average value of numeric values. </a:t>
            </a:r>
          </a:p>
          <a:p>
            <a:endParaRPr lang="en-US" dirty="0"/>
          </a:p>
          <a:p>
            <a:endParaRPr lang="en-US" dirty="0"/>
          </a:p>
          <a:p>
            <a:r>
              <a:rPr lang="en-US" dirty="0"/>
              <a:t>The $avg ignores the non-numeric and missing values. </a:t>
            </a:r>
          </a:p>
          <a:p>
            <a:r>
              <a:rPr lang="en-US" dirty="0"/>
              <a:t>If all values are non-numeric, the $avg returns null</a:t>
            </a:r>
          </a:p>
        </p:txBody>
      </p:sp>
      <p:sp>
        <p:nvSpPr>
          <p:cNvPr id="4" name="Slide Number Placeholder 3">
            <a:extLst>
              <a:ext uri="{FF2B5EF4-FFF2-40B4-BE49-F238E27FC236}">
                <a16:creationId xmlns:a16="http://schemas.microsoft.com/office/drawing/2014/main" id="{8ECB1255-276F-5073-F38F-4E42D13A2D43}"/>
              </a:ext>
            </a:extLst>
          </p:cNvPr>
          <p:cNvSpPr>
            <a:spLocks noGrp="1"/>
          </p:cNvSpPr>
          <p:nvPr>
            <p:ph type="sldNum" sz="quarter" idx="12"/>
          </p:nvPr>
        </p:nvSpPr>
        <p:spPr/>
        <p:txBody>
          <a:bodyPr/>
          <a:lstStyle/>
          <a:p>
            <a:fld id="{FDBAACE5-2444-40A5-9DA5-93720CC75704}" type="slidenum">
              <a:rPr lang="en-US" smtClean="0"/>
              <a:t>9</a:t>
            </a:fld>
            <a:endParaRPr lang="en-US"/>
          </a:p>
        </p:txBody>
      </p:sp>
      <p:pic>
        <p:nvPicPr>
          <p:cNvPr id="6" name="Picture 5">
            <a:extLst>
              <a:ext uri="{FF2B5EF4-FFF2-40B4-BE49-F238E27FC236}">
                <a16:creationId xmlns:a16="http://schemas.microsoft.com/office/drawing/2014/main" id="{39EE5C6D-6F65-6216-F52A-B1AFF94BD0AC}"/>
              </a:ext>
            </a:extLst>
          </p:cNvPr>
          <p:cNvPicPr>
            <a:picLocks noChangeAspect="1"/>
          </p:cNvPicPr>
          <p:nvPr/>
        </p:nvPicPr>
        <p:blipFill>
          <a:blip r:embed="rId2"/>
          <a:stretch>
            <a:fillRect/>
          </a:stretch>
        </p:blipFill>
        <p:spPr>
          <a:xfrm>
            <a:off x="2458949" y="2386778"/>
            <a:ext cx="2851079" cy="515910"/>
          </a:xfrm>
          <a:prstGeom prst="rect">
            <a:avLst/>
          </a:prstGeom>
        </p:spPr>
      </p:pic>
    </p:spTree>
    <p:extLst>
      <p:ext uri="{BB962C8B-B14F-4D97-AF65-F5344CB8AC3E}">
        <p14:creationId xmlns:p14="http://schemas.microsoft.com/office/powerpoint/2010/main" val="3889412175"/>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107</TotalTime>
  <Words>1112</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Learner Template</vt:lpstr>
      <vt:lpstr>MongoDB Aggregation</vt:lpstr>
      <vt:lpstr>Introduction To The Mongodb Aggregation Operations</vt:lpstr>
      <vt:lpstr>Mongodb Aggregation Operations</vt:lpstr>
      <vt:lpstr>Mongodb Aggregation Operations</vt:lpstr>
      <vt:lpstr>Mongodb Aggregation Operations</vt:lpstr>
      <vt:lpstr>MongoDB Aggregation Example </vt:lpstr>
      <vt:lpstr>MongoDB Aggregation Example </vt:lpstr>
      <vt:lpstr>Comparison Between SQL And Mongodb Aggregation</vt:lpstr>
      <vt:lpstr>MongoDB $avg</vt:lpstr>
      <vt:lpstr>MongoDB $avg - Examples</vt:lpstr>
      <vt:lpstr>MongoDB $count</vt:lpstr>
      <vt:lpstr>MongoDB $sum</vt:lpstr>
      <vt:lpstr>MongoDB $sum - Examples</vt:lpstr>
      <vt:lpstr>MongoDB $sum - Examples</vt:lpstr>
      <vt:lpstr>MongoDB $max</vt:lpstr>
      <vt:lpstr>MongoDB $max - Examples</vt:lpstr>
      <vt:lpstr>MongoDB $min</vt:lpstr>
      <vt:lpstr>MongoDB $min -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 Aggregation</dc:title>
  <dc:creator>Jasdhir Singh</dc:creator>
  <cp:lastModifiedBy>Jasdhir Singh</cp:lastModifiedBy>
  <cp:revision>61</cp:revision>
  <dcterms:created xsi:type="dcterms:W3CDTF">2024-02-19T03:41:54Z</dcterms:created>
  <dcterms:modified xsi:type="dcterms:W3CDTF">2024-02-19T05:28:57Z</dcterms:modified>
</cp:coreProperties>
</file>