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CED1-2CE6-4D52-A75F-4DE5110F5B81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8093D-66D4-481D-AD25-9E50775B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C11F71A2-0B35-4725-9B4E-C8B5C53BC5C9}" type="datetime1">
              <a:rPr lang="en-US" smtClean="0"/>
              <a:t>2/19/2024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9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E80FCD-3AF2-4C4C-8D15-1C37C8BCCBB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3165D3-EE23-406F-B777-47C25CBD59C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70CDFF38-46F0-43A1-B62B-4B09A137C4FF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793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B5F0DC-6B62-45C9-81E4-FC14F3BCC3D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29C1E4-1B9E-4953-9CD9-3E85C47BF84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82AEAB-2D5A-4208-A9C9-FEA99E1B5489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2A6E9-DB41-4739-A3D5-64BC3E3E17F4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B9094E-32CD-4B1C-8B88-4271B8CDD3D6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75668C-8C23-421E-A42F-3BE60C1A005F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3FCF1B-DE7E-46E9-B5A3-2B6D543DC31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2DB640-B429-4DB7-BDE5-3B734A02B657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70CDFF38-46F0-43A1-B62B-4B09A137C4FF}" type="datetime1">
              <a:rPr lang="en-US" smtClean="0"/>
              <a:t>2/19/2024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280963D-4F9E-4815-BDEE-6D733351C515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357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2B8-18F6-6B80-48A3-C7B3D4F76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8CB8-FCC6-4C41-20B7-68E4FDBED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8DFC-682C-81D9-CA2D-7C0BDD1A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48A5-AC0E-E2D6-29FE-7739FB32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An Index - Example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E2BA370-8D5C-3537-3ED9-92AA2A93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36738"/>
            <a:ext cx="4962424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0D0AB-9129-81A5-77DC-B163FB21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10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EEB4CA-5A2D-E5B6-755D-008DD359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625" y="1683761"/>
            <a:ext cx="5565926" cy="504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2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485-CDFF-3E5A-1061-8F679C31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an index by the index specification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BD442F-F6B2-2579-4B00-E1BD99E22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896164"/>
            <a:ext cx="4972037" cy="43522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830A-01B3-3522-B5AA-D6D896DF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F4EE7-76C6-67C9-E331-EA2E72609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932222"/>
            <a:ext cx="5585459" cy="22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4ADA-2E55-5F44-7276-1395A6BA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all non-_id indexes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E97139-892A-AD0A-A300-7889C97C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1388"/>
            <a:ext cx="4972306" cy="44570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AEE48-A3E7-3D10-A823-BE2E0CB4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78CF4-998C-06AD-168F-EBCEB83C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514" y="1791389"/>
            <a:ext cx="5296172" cy="30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6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F721-4228-90C3-1520-BEB47CFC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Compound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0A66-7DD0-A448-EC80-0AA2438B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compound index is an index that holds a reference to multiple fields of a collection. </a:t>
            </a:r>
          </a:p>
          <a:p>
            <a:r>
              <a:rPr lang="en-US" sz="2000" dirty="0"/>
              <a:t>In general, a compound index can speed up the queries that match on multiple fields.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7CA1-DBC6-2DEA-46AD-500CA965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3CDEF-6C37-08B0-FA54-6671CF32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90" y="154078"/>
            <a:ext cx="2034539" cy="1506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CB0FC-8F2E-734B-F145-78FFBC7E25CA}"/>
              </a:ext>
            </a:extLst>
          </p:cNvPr>
          <p:cNvSpPr txBox="1"/>
          <p:nvPr/>
        </p:nvSpPr>
        <p:spPr>
          <a:xfrm>
            <a:off x="53341" y="2642949"/>
            <a:ext cx="115290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syntax, you specify a document that contains the index keys (field1, field2, field3…) and index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type describes the kind of index for each index key. For example, type 1 specifies an index that sorts items in ascending order while -1 specifies an index that sorts items in descending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allows you to create a compound index that contains a maximum of 32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important to understand that the order of the fields specified in a compound index 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compound index has two fields: field1 and field2, it contains the references to documents sorted by field1 first. And within each value of field1, it has values sorted by field2.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Besides supporting queries that match all the index keys, a compound index can support queries that match the prefix of the index fields. For example, if a compound index contains two fields: field1 and field2, it will support the queries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field1 and field2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it doesn’t support the query that matches the field2 only.</a:t>
            </a:r>
          </a:p>
        </p:txBody>
      </p:sp>
    </p:spTree>
    <p:extLst>
      <p:ext uri="{BB962C8B-B14F-4D97-AF65-F5344CB8AC3E}">
        <p14:creationId xmlns:p14="http://schemas.microsoft.com/office/powerpoint/2010/main" val="3151709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0A3-5AB9-477E-70E6-FB416195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compound index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37974-25B0-77B9-5DB8-B28EAD317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56" y="1845367"/>
            <a:ext cx="5424454" cy="19876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E96AF-AA72-FBBA-BDDB-5CD54992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224A0-8719-42F5-7645-A962E61B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4622"/>
            <a:ext cx="5665470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EC36-CB49-B992-BA96-2C885D53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compound index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2B6ACF-6893-D74C-5900-970916BA8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3" y="1996758"/>
            <a:ext cx="5501437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B79C9-8DFA-17C7-1FC4-2D52AD4B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C9F74-4B81-56AD-9299-B8FD157D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2" y="1896169"/>
            <a:ext cx="5024908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648E-A8BA-30CF-F15E-FD6BA1FF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BAD5-2D15-F1BC-A7C0-ED048397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Often, you want to ensure that the values of a field are unique across documents in a collection, such as an email or username.</a:t>
            </a:r>
          </a:p>
          <a:p>
            <a:r>
              <a:rPr lang="en-US" sz="2600" dirty="0"/>
              <a:t>A unique index can help you to enforce this rule. </a:t>
            </a:r>
          </a:p>
          <a:p>
            <a:r>
              <a:rPr lang="en-US" sz="2600" dirty="0"/>
              <a:t>In fact, MongoDB uses a unique index to ensure that the _id is a unique primary key.</a:t>
            </a:r>
          </a:p>
          <a:p>
            <a:r>
              <a:rPr lang="en-US" sz="2600" dirty="0"/>
              <a:t>To create a unique index, you use the </a:t>
            </a:r>
            <a:r>
              <a:rPr lang="en-US" sz="2600" dirty="0" err="1"/>
              <a:t>createIndex</a:t>
            </a:r>
            <a:r>
              <a:rPr lang="en-US" sz="2600" dirty="0"/>
              <a:t>() method with the option {unique: true}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DCD5D-7F9F-56E4-4BC5-05BB1575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51A9B-EBAC-00AE-EB29-AE60E545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04148"/>
            <a:ext cx="10470712" cy="6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9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68C1-DCA9-9C87-7134-2C4A6068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unique index for a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08AB4F-FB09-3CE1-A0B1-E5DFF221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9677"/>
            <a:ext cx="4602480" cy="26163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87033-B8BB-AEC9-B69E-ADED0CC7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13B5CF-774A-CBCD-7C9A-F97B7C63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1242"/>
            <a:ext cx="5407627" cy="1956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A118B8-2CE1-CB70-E20E-0B28D3820E35}"/>
              </a:ext>
            </a:extLst>
          </p:cNvPr>
          <p:cNvSpPr txBox="1"/>
          <p:nvPr/>
        </p:nvSpPr>
        <p:spPr>
          <a:xfrm>
            <a:off x="609600" y="4945069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MongoDB returned the following error: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E53F2-3C67-6119-9D19-FDF375975657}"/>
              </a:ext>
            </a:extLst>
          </p:cNvPr>
          <p:cNvSpPr txBox="1"/>
          <p:nvPr/>
        </p:nvSpPr>
        <p:spPr>
          <a:xfrm>
            <a:off x="609600" y="5503460"/>
            <a:ext cx="9688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MongoServerError</a:t>
            </a:r>
            <a:r>
              <a:rPr lang="en-US" b="1" dirty="0"/>
              <a:t>: E11000 duplicate key error collection: </a:t>
            </a:r>
            <a:r>
              <a:rPr lang="en-US" b="1" dirty="0" err="1"/>
              <a:t>mflix.users</a:t>
            </a:r>
            <a:r>
              <a:rPr lang="en-US" b="1" dirty="0"/>
              <a:t> index: email_1 dup key: { email: "john@test.com" }</a:t>
            </a:r>
          </a:p>
        </p:txBody>
      </p:sp>
    </p:spTree>
    <p:extLst>
      <p:ext uri="{BB962C8B-B14F-4D97-AF65-F5344CB8AC3E}">
        <p14:creationId xmlns:p14="http://schemas.microsoft.com/office/powerpoint/2010/main" val="162491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9E7-E01B-B9EA-7C37-1E3BF528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unique index for collection with duplicate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C7415F-F6AD-B437-40BA-681F52D6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27300"/>
            <a:ext cx="4597636" cy="22924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AA6EE-D28D-6631-C4CF-798C8009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D0874-5EF8-741F-7E8F-A7034484B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2758"/>
            <a:ext cx="5188217" cy="8636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27B76D-0708-6129-E536-1D1B9D36510C}"/>
              </a:ext>
            </a:extLst>
          </p:cNvPr>
          <p:cNvSpPr txBox="1"/>
          <p:nvPr/>
        </p:nvSpPr>
        <p:spPr>
          <a:xfrm>
            <a:off x="609600" y="455886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MongoDB returned the following error: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31F94-9E53-6580-51A5-A26F99F5A7E4}"/>
              </a:ext>
            </a:extLst>
          </p:cNvPr>
          <p:cNvSpPr txBox="1"/>
          <p:nvPr/>
        </p:nvSpPr>
        <p:spPr>
          <a:xfrm>
            <a:off x="609600" y="4994254"/>
            <a:ext cx="11140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MongoServerError</a:t>
            </a:r>
            <a:r>
              <a:rPr lang="en-US" b="1" dirty="0"/>
              <a:t>: Index build failed: 95f78956-d5d0-4882-bfe0-2d856df18c61:</a:t>
            </a:r>
            <a:br>
              <a:rPr lang="en-US" b="1" dirty="0"/>
            </a:br>
            <a:r>
              <a:rPr lang="en-US" b="1" dirty="0"/>
              <a:t> Collection </a:t>
            </a:r>
            <a:r>
              <a:rPr lang="en-US" b="1" dirty="0" err="1"/>
              <a:t>mflix.users</a:t>
            </a:r>
            <a:r>
              <a:rPr lang="en-US" b="1" dirty="0"/>
              <a:t> ( 6da472db-2884-4608-98b6-95a003b4f29c ) :: caused by :: E11000 duplicate key error collection: </a:t>
            </a:r>
            <a:r>
              <a:rPr lang="en-US" b="1" dirty="0" err="1"/>
              <a:t>mflix.users</a:t>
            </a:r>
            <a:r>
              <a:rPr lang="en-US" b="1" dirty="0"/>
              <a:t> index: email_1 dup key: { email: "john@test.com" 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7E50EF-D177-B4AF-A8C5-D14C31BEAAB6}"/>
              </a:ext>
            </a:extLst>
          </p:cNvPr>
          <p:cNvSpPr txBox="1"/>
          <p:nvPr/>
        </p:nvSpPr>
        <p:spPr>
          <a:xfrm>
            <a:off x="609600" y="6089431"/>
            <a:ext cx="829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reason is that the email has duplicate entries john@test.com</a:t>
            </a:r>
          </a:p>
        </p:txBody>
      </p:sp>
    </p:spTree>
    <p:extLst>
      <p:ext uri="{BB962C8B-B14F-4D97-AF65-F5344CB8AC3E}">
        <p14:creationId xmlns:p14="http://schemas.microsoft.com/office/powerpoint/2010/main" val="143068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026C-A547-CFFB-704F-F4694CD4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unique index for collection with duplicate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DE5E-1746-8D13-FD91-A5124BD7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Typically, you create a unique index on a collection before inserting any data. </a:t>
            </a:r>
          </a:p>
          <a:p>
            <a:r>
              <a:rPr lang="en-US" sz="2400" dirty="0"/>
              <a:t>By doing this, you ensure uniqueness constraints from the start.</a:t>
            </a:r>
          </a:p>
          <a:p>
            <a:r>
              <a:rPr lang="en-US" sz="2400" dirty="0"/>
              <a:t>If you create a unique index on a collection that contains data, you run the risk of failure because the collection may have duplicate values. </a:t>
            </a:r>
          </a:p>
          <a:p>
            <a:r>
              <a:rPr lang="en-US" sz="2400" dirty="0"/>
              <a:t>When duplicate values exist, the unique index creation fails as shown in the previous example.</a:t>
            </a:r>
          </a:p>
          <a:p>
            <a:r>
              <a:rPr lang="en-US" sz="2400" dirty="0"/>
              <a:t>To fix this, you need to review data and remove the duplicate entries manually before creating the unique index.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64070-36C2-AA73-7880-F94AD77F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1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4454-E947-DE05-FF65-257CA80A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08CBD-1564-0D65-E46A-8750F8C44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Indexes are an important part of your application.</a:t>
            </a:r>
          </a:p>
          <a:p>
            <a:r>
              <a:rPr lang="en-US" sz="2600" dirty="0"/>
              <a:t>To speed up a query, you can create an index for a field of a collection.</a:t>
            </a:r>
          </a:p>
          <a:p>
            <a:r>
              <a:rPr lang="en-US" sz="2600" dirty="0"/>
              <a:t>When you insert, update, or delete the documents from the collection, MongoDB needs to update the index accordingly</a:t>
            </a:r>
          </a:p>
          <a:p>
            <a:r>
              <a:rPr lang="en-US" sz="2600" dirty="0"/>
              <a:t>An index improves the speed of document retrieval at the cost of additional write and storage space to maintain the index data structure. </a:t>
            </a:r>
          </a:p>
          <a:p>
            <a:r>
              <a:rPr lang="en-US" sz="2600" dirty="0"/>
              <a:t>Internally, MongoDB uses the B-tree structure to store the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A198A-29EC-8CE0-09AB-C834EDC5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5CEB1-D838-0315-9AB7-1BC980F43EBC}"/>
              </a:ext>
            </a:extLst>
          </p:cNvPr>
          <p:cNvSpPr txBox="1"/>
          <p:nvPr/>
        </p:nvSpPr>
        <p:spPr>
          <a:xfrm>
            <a:off x="609599" y="6247884"/>
            <a:ext cx="6652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 will use </a:t>
            </a:r>
            <a:r>
              <a:rPr lang="en-US" b="1" dirty="0" err="1"/>
              <a:t>sample_mflix</a:t>
            </a:r>
            <a:r>
              <a:rPr lang="en-US" b="1" dirty="0"/>
              <a:t> database and movies collection</a:t>
            </a:r>
          </a:p>
        </p:txBody>
      </p:sp>
    </p:spTree>
    <p:extLst>
      <p:ext uri="{BB962C8B-B14F-4D97-AF65-F5344CB8AC3E}">
        <p14:creationId xmlns:p14="http://schemas.microsoft.com/office/powerpoint/2010/main" val="86935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333-7486-75DD-17EE-6A29B032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compound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24BE-8BC2-A1E2-400C-4F4FE1B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unique index contains more than one field, it is called a unique compound index. </a:t>
            </a:r>
          </a:p>
          <a:p>
            <a:r>
              <a:rPr lang="en-US" dirty="0"/>
              <a:t>A unique compound index ensures the uniqueness of the combination of fields</a:t>
            </a:r>
          </a:p>
          <a:p>
            <a:r>
              <a:rPr lang="en-US" dirty="0"/>
              <a:t>To create a unique compound index, you specify fields in the index specification like this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7E9D1-68D4-0EA3-CE54-0A544863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A6ECC-DFD1-97D4-1E1B-0FAE6668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23172"/>
            <a:ext cx="9756916" cy="5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9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DBB5-8B0B-3916-A630-D8815FC9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compound index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E6542B-8920-551A-EC5B-155EBF35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10405"/>
            <a:ext cx="5077140" cy="4230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18B1-84C8-B6AA-EDEB-5094041C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2CE74-C090-0139-4529-EFF37298A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70" y="1610405"/>
            <a:ext cx="5969307" cy="4230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19B527-0710-B54A-5567-CB10711C68D5}"/>
              </a:ext>
            </a:extLst>
          </p:cNvPr>
          <p:cNvSpPr txBox="1"/>
          <p:nvPr/>
        </p:nvSpPr>
        <p:spPr>
          <a:xfrm>
            <a:off x="99218" y="5840730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MongoDB issued the following error: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286EE-FB42-0D5E-B9A3-8413EAABBC5F}"/>
              </a:ext>
            </a:extLst>
          </p:cNvPr>
          <p:cNvSpPr txBox="1"/>
          <p:nvPr/>
        </p:nvSpPr>
        <p:spPr>
          <a:xfrm>
            <a:off x="1097280" y="6187266"/>
            <a:ext cx="9406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MongoServerError</a:t>
            </a:r>
            <a:r>
              <a:rPr lang="en-US" b="1" dirty="0"/>
              <a:t>: E11000 duplicate key error collection: </a:t>
            </a:r>
            <a:r>
              <a:rPr lang="en-US" b="1" dirty="0" err="1"/>
              <a:t>mflix.locations</a:t>
            </a:r>
            <a:r>
              <a:rPr lang="en-US" b="1" dirty="0"/>
              <a:t> index: lat_1_long_1 dup key: { </a:t>
            </a:r>
            <a:r>
              <a:rPr lang="en-US" b="1" dirty="0" err="1"/>
              <a:t>lat</a:t>
            </a:r>
            <a:r>
              <a:rPr lang="en-US" b="1" dirty="0"/>
              <a:t>: 37.33548, long: -121.893028 }</a:t>
            </a:r>
          </a:p>
        </p:txBody>
      </p:sp>
    </p:spTree>
    <p:extLst>
      <p:ext uri="{BB962C8B-B14F-4D97-AF65-F5344CB8AC3E}">
        <p14:creationId xmlns:p14="http://schemas.microsoft.com/office/powerpoint/2010/main" val="306157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5615-0604-B1BC-2A38-2F5A5FAE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indexes of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F02E-8F27-C3A2-CED5-17840F56A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all collections have an index on the _id field. </a:t>
            </a:r>
          </a:p>
          <a:p>
            <a:r>
              <a:rPr lang="en-US" sz="2400" dirty="0"/>
              <a:t>To list the indexes of a collection, you use the </a:t>
            </a:r>
            <a:r>
              <a:rPr lang="en-US" sz="2400" dirty="0" err="1"/>
              <a:t>getIndexes</a:t>
            </a:r>
            <a:r>
              <a:rPr lang="en-US" sz="2400" dirty="0"/>
              <a:t>() method with the following syntax</a:t>
            </a:r>
          </a:p>
          <a:p>
            <a:r>
              <a:rPr lang="en-US" sz="2400" dirty="0"/>
              <a:t>In this syntax, the collection is the name of the collection that you want to get the indexes. </a:t>
            </a:r>
          </a:p>
          <a:p>
            <a:r>
              <a:rPr lang="en-US" sz="2400" dirty="0"/>
              <a:t>For example, the following shows the indexes of the movies collection in the </a:t>
            </a:r>
            <a:r>
              <a:rPr lang="en-US" sz="2400" dirty="0" err="1"/>
              <a:t>mflix</a:t>
            </a:r>
            <a:r>
              <a:rPr lang="en-US" sz="2400" dirty="0"/>
              <a:t> database</a:t>
            </a:r>
          </a:p>
          <a:p>
            <a:r>
              <a:rPr lang="en-US" sz="2400" dirty="0"/>
              <a:t>The output shows the index name '_id_' and index key _id. The value 1 in the key : { _id : 1 } indicates the ascending order of the _id values in the index.</a:t>
            </a:r>
          </a:p>
          <a:p>
            <a:r>
              <a:rPr lang="en-US" sz="2400" dirty="0"/>
              <a:t>When an index contains one field, it’s called a single field index. However, if an index holds references to multiple fields, it is called a compound index.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D83C-D65E-DA4B-44DF-8B4931D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3AC08-FA08-D2FA-4A44-5A91AF24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81" y="2603561"/>
            <a:ext cx="3346128" cy="447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EE1D7-77E6-0265-BEC2-39C5A538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839" y="4182564"/>
            <a:ext cx="2696161" cy="44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0A15-26E2-7E7F-816B-B9B016F2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10BA-F410-BE8A-41ED-9E032579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following query finds the movie with the title Pirates of Silicon Valley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To find the movie, MongoDB has to scan the movies collection to find the match.</a:t>
            </a:r>
          </a:p>
          <a:p>
            <a:r>
              <a:rPr lang="en-US" sz="2200" dirty="0"/>
              <a:t>Before executing a query, the MongoDB query optimizer comes up with one or more query execution plans and selects the most efficient one.</a:t>
            </a:r>
          </a:p>
          <a:p>
            <a:r>
              <a:rPr lang="en-US" sz="2200" dirty="0"/>
              <a:t>To get the information and execution statistics of query plans, you can use the explain()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81812-BA94-CDB9-5B59-831CF973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95762-E07C-C872-B031-E1ECF390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32" y="2309236"/>
            <a:ext cx="3687015" cy="997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3AB5E-6131-315A-C996-E11E2F65C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27" y="5800708"/>
            <a:ext cx="4374357" cy="7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E46-B141-ABDE-1BC9-B01499E8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a query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6C65-31A1-C13E-9034-153470E2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For example, the following returns the query plans and execution statistics for the query that finds the movies with the title Pirates of Silicon Valley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explain() method returns a lot of information. And you should pay attention to the following </a:t>
            </a:r>
            <a:r>
              <a:rPr lang="en-US" sz="2200" dirty="0" err="1"/>
              <a:t>winningPlan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B8A33-8214-8C8F-0320-C0BCD4E4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536A6-CF95-F039-B1D6-659743B8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01561"/>
            <a:ext cx="4175051" cy="68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AFDCF-4270-B0EC-1E39-BE75309E5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7" y="4805263"/>
            <a:ext cx="5493032" cy="19304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BF0D5-A9F0-E53C-9E03-B0A642F18150}"/>
              </a:ext>
            </a:extLst>
          </p:cNvPr>
          <p:cNvSpPr txBox="1"/>
          <p:nvPr/>
        </p:nvSpPr>
        <p:spPr>
          <a:xfrm>
            <a:off x="329837" y="4063900"/>
            <a:ext cx="5493032" cy="738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The </a:t>
            </a:r>
            <a:r>
              <a:rPr lang="en-US" sz="1400" dirty="0" err="1"/>
              <a:t>winningPlan</a:t>
            </a:r>
            <a:r>
              <a:rPr lang="en-US" sz="1400" dirty="0"/>
              <a:t> returns the information on the plan that the query optimizer came up with. In this example, the query planner comes up with the COLLSCAN that stands for the collection scan.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75D74-10FF-F6BC-364D-6CFF4A45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160" y="4645725"/>
            <a:ext cx="2958650" cy="2090038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5E3C-BCBC-8223-14C2-624DA73E18A2}"/>
              </a:ext>
            </a:extLst>
          </p:cNvPr>
          <p:cNvSpPr txBox="1"/>
          <p:nvPr/>
        </p:nvSpPr>
        <p:spPr>
          <a:xfrm>
            <a:off x="7432160" y="3674729"/>
            <a:ext cx="2958650" cy="95410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Also, the </a:t>
            </a:r>
            <a:r>
              <a:rPr lang="en-US" sz="1400" dirty="0" err="1"/>
              <a:t>executionStats</a:t>
            </a:r>
            <a:r>
              <a:rPr lang="en-US" sz="1400" dirty="0"/>
              <a:t> shows that the result contains one document and the execution time is 9 milliseconds</a:t>
            </a:r>
          </a:p>
        </p:txBody>
      </p:sp>
    </p:spTree>
    <p:extLst>
      <p:ext uri="{BB962C8B-B14F-4D97-AF65-F5344CB8AC3E}">
        <p14:creationId xmlns:p14="http://schemas.microsoft.com/office/powerpoint/2010/main" val="1314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6B34-82A8-5832-0FAC-18A48619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Create An Index For A Field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725D-ECD5-8600-B57A-C32B44DD5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an index for the title field, you use the </a:t>
            </a:r>
            <a:r>
              <a:rPr lang="en-US" sz="2400" dirty="0" err="1"/>
              <a:t>createIndex</a:t>
            </a:r>
            <a:r>
              <a:rPr lang="en-US" sz="2400" dirty="0"/>
              <a:t>() method as follows</a:t>
            </a:r>
          </a:p>
          <a:p>
            <a:endParaRPr lang="en-US" sz="2400" dirty="0"/>
          </a:p>
          <a:p>
            <a:r>
              <a:rPr lang="en-US" sz="2400" dirty="0"/>
              <a:t>In this example, we pass a document to the </a:t>
            </a:r>
            <a:r>
              <a:rPr lang="en-US" sz="2400" dirty="0" err="1"/>
              <a:t>createIndex</a:t>
            </a:r>
            <a:r>
              <a:rPr lang="en-US" sz="2400" dirty="0"/>
              <a:t>() method. </a:t>
            </a:r>
          </a:p>
          <a:p>
            <a:r>
              <a:rPr lang="en-US" sz="2400" dirty="0"/>
              <a:t>The { title: 1} document contains the field and value pair where:</a:t>
            </a:r>
          </a:p>
          <a:p>
            <a:r>
              <a:rPr lang="en-US" sz="2400" dirty="0"/>
              <a:t>The field is the index key .</a:t>
            </a:r>
          </a:p>
          <a:p>
            <a:r>
              <a:rPr lang="en-US" sz="2400" dirty="0"/>
              <a:t>The value describes the type of index for the year field. </a:t>
            </a:r>
          </a:p>
          <a:p>
            <a:r>
              <a:rPr lang="en-US" sz="2400" dirty="0"/>
              <a:t>The value 1 for descending index and -1 for ascending index.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createIndex</a:t>
            </a:r>
            <a:r>
              <a:rPr lang="en-US" sz="2400" dirty="0"/>
              <a:t>() method returns the index name. </a:t>
            </a:r>
          </a:p>
          <a:p>
            <a:r>
              <a:rPr lang="en-US" sz="2000" dirty="0"/>
              <a:t>In this example, it returns the title_1 which is the concatenation of the field and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99445-C5F9-C0E5-6BD3-C96480D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9A31E-D7F7-1ACC-E327-A5478945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38" y="2201742"/>
            <a:ext cx="4410412" cy="541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013D2-22C2-3A0C-61CA-A26115698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5268865"/>
            <a:ext cx="958899" cy="92079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6899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BA01-011C-D53F-BAC3-D0853CAB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Create An Index For A Field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EB03-A9EB-812E-659F-7F9331D5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6031230" cy="44116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following query shows the indexes of the movies collection</a:t>
            </a:r>
          </a:p>
          <a:p>
            <a:r>
              <a:rPr lang="en-US" sz="2400" dirty="0"/>
              <a:t>The output shows two indexes, one is the default index and another is the year_1 index that we have created.</a:t>
            </a:r>
          </a:p>
          <a:p>
            <a:r>
              <a:rPr lang="en-US" sz="2400" dirty="0"/>
              <a:t>By default, MongoDB names an index by concatenating the indexed keys and each key’s direction in the index ( i.e. 1 or -1) using underscores as a separator. </a:t>
            </a:r>
          </a:p>
          <a:p>
            <a:r>
              <a:rPr lang="en-US" sz="2400" dirty="0"/>
              <a:t>For example, an index created on </a:t>
            </a:r>
            <a:br>
              <a:rPr lang="en-US" sz="2400" dirty="0"/>
            </a:br>
            <a:r>
              <a:rPr lang="en-US" sz="2400" dirty="0"/>
              <a:t>{ title: 1 } has the name title_1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3462-3736-B754-D51F-773122A8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D3B89-F295-994C-D851-3C62080D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34" y="1902143"/>
            <a:ext cx="4197566" cy="25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582D-FA41-0421-D979-61CEA4E5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Index For A Field In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E3A9F-A1FB-EE68-E99B-CA95CC42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index improves the speed of document retrieval at the cost of additional write and storage space to maintain its data structure.</a:t>
            </a:r>
          </a:p>
          <a:p>
            <a:r>
              <a:rPr lang="en-US" dirty="0"/>
              <a:t>Use the </a:t>
            </a:r>
            <a:r>
              <a:rPr lang="en-US" dirty="0" err="1"/>
              <a:t>createIndex</a:t>
            </a:r>
            <a:r>
              <a:rPr lang="en-US" dirty="0"/>
              <a:t>() method to create an index for a field in a collection.</a:t>
            </a:r>
          </a:p>
          <a:p>
            <a:r>
              <a:rPr lang="en-US" dirty="0"/>
              <a:t>Use the </a:t>
            </a:r>
            <a:r>
              <a:rPr lang="en-US" dirty="0" err="1"/>
              <a:t>getIndexes</a:t>
            </a:r>
            <a:r>
              <a:rPr lang="en-US" dirty="0"/>
              <a:t>() method to list the indexes of a collection.</a:t>
            </a:r>
          </a:p>
          <a:p>
            <a:r>
              <a:rPr lang="en-US" dirty="0"/>
              <a:t>Use the explain() method to get the information and execution statistics of query plans.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0839F-E475-48ED-434A-8E8084A8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0562-6A60-2B31-DCD3-FB38364C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Drop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C41C-F513-0FE2-4A90-24BD86AE6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To drop an index from a collection, you use the </a:t>
            </a:r>
            <a:r>
              <a:rPr lang="en-US" sz="2200" dirty="0" err="1"/>
              <a:t>db.collection.dropIndex</a:t>
            </a:r>
            <a:r>
              <a:rPr lang="en-US" sz="2200" dirty="0"/>
              <a:t>() method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this syntax, the index specifies an index to be dropped. </a:t>
            </a:r>
          </a:p>
          <a:p>
            <a:r>
              <a:rPr lang="en-US" sz="2200" dirty="0"/>
              <a:t>The index can be either a string that specifies the name of an index or a document that describes the specification of the index that you want to drop.</a:t>
            </a:r>
          </a:p>
          <a:p>
            <a:r>
              <a:rPr lang="en-US" sz="2200" dirty="0"/>
              <a:t>Note that you cannot drop the default index on the _id field.</a:t>
            </a:r>
          </a:p>
          <a:p>
            <a:r>
              <a:rPr lang="en-US" sz="2200" dirty="0"/>
              <a:t>Starting in MongoDB 4.2, you cannot use the </a:t>
            </a:r>
            <a:r>
              <a:rPr lang="en-US" sz="2200" dirty="0" err="1"/>
              <a:t>db.collection.dropIndex</a:t>
            </a:r>
            <a:r>
              <a:rPr lang="en-US" sz="2200" dirty="0"/>
              <a:t>('*') to drop all non-_id indexes. Instead, you use the </a:t>
            </a:r>
            <a:r>
              <a:rPr lang="en-US" sz="2200" dirty="0" err="1"/>
              <a:t>dropIndexes</a:t>
            </a:r>
            <a:r>
              <a:rPr lang="en-US" sz="2200" dirty="0"/>
              <a:t>()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A1AE-0F02-1783-E9A4-EEAD3D98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0963D-4F9E-4815-BDEE-6D733351C51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585A9-05A3-E692-62D9-EF250D5B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77" y="2263764"/>
            <a:ext cx="3554163" cy="522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AB4217-DB4B-F055-79AD-3D0A1ECF0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28" y="5591464"/>
            <a:ext cx="4258757" cy="6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11315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98</TotalTime>
  <Words>1501</Words>
  <Application>Microsoft Office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Learner Template</vt:lpstr>
      <vt:lpstr>MongoDB Indexes</vt:lpstr>
      <vt:lpstr>MongoDB Indexes</vt:lpstr>
      <vt:lpstr>List indexes of a collection</vt:lpstr>
      <vt:lpstr>Explain a query plan</vt:lpstr>
      <vt:lpstr>Explain a query plan</vt:lpstr>
      <vt:lpstr>Create An Index For A Field In A Collection</vt:lpstr>
      <vt:lpstr>Create An Index For A Field In A Collection</vt:lpstr>
      <vt:lpstr>Create An Index For A Field In A Collection</vt:lpstr>
      <vt:lpstr>MongoDB Drop Index</vt:lpstr>
      <vt:lpstr>Drop An Index - Example</vt:lpstr>
      <vt:lpstr>Drop an index by the index specification</vt:lpstr>
      <vt:lpstr>Drop all non-_id indexes example</vt:lpstr>
      <vt:lpstr>MongoDB Compound index</vt:lpstr>
      <vt:lpstr>MongoDB compound index example</vt:lpstr>
      <vt:lpstr>MongoDB compound index example</vt:lpstr>
      <vt:lpstr>MongoDB Unique Index</vt:lpstr>
      <vt:lpstr>Create a unique index for a field</vt:lpstr>
      <vt:lpstr>Create a unique index for collection with duplicate data</vt:lpstr>
      <vt:lpstr>Create a unique index for collection with duplicate data</vt:lpstr>
      <vt:lpstr>Unique compound index</vt:lpstr>
      <vt:lpstr>Unique compound index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Indexes</dc:title>
  <dc:creator>Jasdhir Singh</dc:creator>
  <cp:lastModifiedBy>Jasdhir Singh</cp:lastModifiedBy>
  <cp:revision>63</cp:revision>
  <dcterms:created xsi:type="dcterms:W3CDTF">2024-02-19T05:29:44Z</dcterms:created>
  <dcterms:modified xsi:type="dcterms:W3CDTF">2024-02-19T09:41:05Z</dcterms:modified>
</cp:coreProperties>
</file>