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F4334E-BFA1-41C0-BC70-70E69984D65D}" type="datetimeFigureOut">
              <a:rPr lang="en-US" smtClean="0"/>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A7B9BC-A658-44F1-B431-B892F554D142}" type="slidenum">
              <a:rPr lang="en-US" smtClean="0"/>
              <a:t>‹#›</a:t>
            </a:fld>
            <a:endParaRPr lang="en-US"/>
          </a:p>
        </p:txBody>
      </p:sp>
    </p:spTree>
    <p:extLst>
      <p:ext uri="{BB962C8B-B14F-4D97-AF65-F5344CB8AC3E}">
        <p14:creationId xmlns:p14="http://schemas.microsoft.com/office/powerpoint/2010/main" val="196418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EA9A4FC-7D2E-4256-ABDD-1DA841F3D995}" type="datetime1">
              <a:rPr lang="en-US" smtClean="0"/>
              <a:t>5/13/2021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6B652487-71BB-4744-8BAD-C1AE03141931}"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0E2E223-0ADC-43D1-930E-65A8F128121A}" type="datetime1">
              <a:rPr lang="en-US" smtClean="0"/>
              <a:t>5/13/2021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A50B11B-F24F-41DB-8F3E-5572258156AF}" type="datetime1">
              <a:rPr lang="en-US" smtClean="0"/>
              <a:t>5/13/2021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E818BECB-3247-46E5-91C1-0960F0436C02}" type="datetime1">
              <a:rPr lang="en-US" smtClean="0"/>
              <a:t>5/13/2021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B652487-71BB-4744-8BAD-C1AE0314193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97A0803-1AC2-4968-862A-9C7044D604CE}" type="datetime1">
              <a:rPr lang="en-US" smtClean="0"/>
              <a:t>5/13/2021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C1DF9E0-B37A-4F1D-AF11-4D235DE198B7}" type="datetime1">
              <a:rPr lang="en-US" smtClean="0"/>
              <a:t>5/13/2021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27574D4-D442-4641-B0EC-07261F7544B6}" type="datetime1">
              <a:rPr lang="en-US" smtClean="0"/>
              <a:t>5/13/2021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7066336-B74F-4328-983B-AA548AA686F3}" type="datetime1">
              <a:rPr lang="en-US" smtClean="0"/>
              <a:t>5/13/2021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2AFE11E-B59A-493E-9FE2-721FBF4B478C}" type="datetime1">
              <a:rPr lang="en-US" smtClean="0"/>
              <a:t>5/13/2021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8F8C4D8-B753-4EAA-905E-249125F61C5A}" type="datetime1">
              <a:rPr lang="en-US" smtClean="0"/>
              <a:t>5/13/2021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55CDC3A-AD99-4E06-8BD6-085503B78927}" type="datetime1">
              <a:rPr lang="en-US" smtClean="0"/>
              <a:t>5/13/2021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904BF59-38A3-4C38-9402-429C431CF6C3}" type="datetime1">
              <a:rPr lang="en-US" smtClean="0"/>
              <a:t>5/13/2021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652487-71BB-4744-8BAD-C1AE0314193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3052D1F8-2EE0-40DB-9FD5-C4B1A6AD7A72}" type="datetime1">
              <a:rPr lang="en-US" smtClean="0"/>
              <a:t>5/13/2021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6B652487-71BB-4744-8BAD-C1AE03141931}"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REST Architectural Constraints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6B652487-71BB-4744-8BAD-C1AE03141931}" type="slidenum">
              <a:rPr lang="en-US" smtClean="0"/>
              <a:t>1</a:t>
            </a:fld>
            <a:endParaRPr lang="en-US"/>
          </a:p>
        </p:txBody>
      </p:sp>
    </p:spTree>
    <p:extLst>
      <p:ext uri="{BB962C8B-B14F-4D97-AF65-F5344CB8AC3E}">
        <p14:creationId xmlns:p14="http://schemas.microsoft.com/office/powerpoint/2010/main" val="54159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Constraints</a:t>
            </a:r>
          </a:p>
        </p:txBody>
      </p:sp>
      <p:sp>
        <p:nvSpPr>
          <p:cNvPr id="3" name="Content Placeholder 2"/>
          <p:cNvSpPr>
            <a:spLocks noGrp="1"/>
          </p:cNvSpPr>
          <p:nvPr>
            <p:ph idx="1"/>
          </p:nvPr>
        </p:nvSpPr>
        <p:spPr/>
        <p:txBody>
          <a:bodyPr/>
          <a:lstStyle/>
          <a:p>
            <a:r>
              <a:rPr lang="en-US" i="1" dirty="0"/>
              <a:t>All the above constraints help you build a truly </a:t>
            </a:r>
            <a:r>
              <a:rPr lang="en-US" i="1" dirty="0" err="1"/>
              <a:t>RESTful</a:t>
            </a:r>
            <a:r>
              <a:rPr lang="en-US" i="1" dirty="0"/>
              <a:t> API, and you should follow them. Still, at times, you may find yourself violating one or two constraints. </a:t>
            </a:r>
          </a:p>
          <a:p>
            <a:r>
              <a:rPr lang="en-US" i="1" dirty="0"/>
              <a:t>Do not worry; you are still making a </a:t>
            </a:r>
            <a:r>
              <a:rPr lang="en-US" i="1" dirty="0" err="1"/>
              <a:t>RESTful</a:t>
            </a:r>
            <a:r>
              <a:rPr lang="en-US" i="1" dirty="0"/>
              <a:t> API – but not “truly </a:t>
            </a:r>
            <a:r>
              <a:rPr lang="en-US" i="1" dirty="0" err="1"/>
              <a:t>RESTful</a:t>
            </a:r>
            <a:r>
              <a:rPr lang="en-US" i="1" dirty="0"/>
              <a:t>.”</a:t>
            </a:r>
            <a:endParaRPr lang="en-US" dirty="0"/>
          </a:p>
        </p:txBody>
      </p:sp>
      <p:sp>
        <p:nvSpPr>
          <p:cNvPr id="4" name="Slide Number Placeholder 3"/>
          <p:cNvSpPr>
            <a:spLocks noGrp="1"/>
          </p:cNvSpPr>
          <p:nvPr>
            <p:ph type="sldNum" sz="quarter" idx="12"/>
          </p:nvPr>
        </p:nvSpPr>
        <p:spPr/>
        <p:txBody>
          <a:bodyPr/>
          <a:lstStyle/>
          <a:p>
            <a:fld id="{6B652487-71BB-4744-8BAD-C1AE03141931}" type="slidenum">
              <a:rPr lang="en-US" smtClean="0"/>
              <a:t>10</a:t>
            </a:fld>
            <a:endParaRPr lang="en-US"/>
          </a:p>
        </p:txBody>
      </p:sp>
    </p:spTree>
    <p:extLst>
      <p:ext uri="{BB962C8B-B14F-4D97-AF65-F5344CB8AC3E}">
        <p14:creationId xmlns:p14="http://schemas.microsoft.com/office/powerpoint/2010/main" val="12525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REST</a:t>
            </a:r>
            <a:endParaRPr lang="en-US" dirty="0"/>
          </a:p>
        </p:txBody>
      </p:sp>
      <p:sp>
        <p:nvSpPr>
          <p:cNvPr id="3" name="Content Placeholder 2"/>
          <p:cNvSpPr>
            <a:spLocks noGrp="1"/>
          </p:cNvSpPr>
          <p:nvPr>
            <p:ph idx="1"/>
          </p:nvPr>
        </p:nvSpPr>
        <p:spPr/>
        <p:txBody>
          <a:bodyPr/>
          <a:lstStyle/>
          <a:p>
            <a:r>
              <a:rPr lang="en-US" sz="2400" dirty="0"/>
              <a:t>REST stands for </a:t>
            </a:r>
            <a:r>
              <a:rPr lang="en-US" sz="2400" b="1" dirty="0"/>
              <a:t>Re</a:t>
            </a:r>
            <a:r>
              <a:rPr lang="en-US" sz="2400" dirty="0"/>
              <a:t>presentational </a:t>
            </a:r>
            <a:r>
              <a:rPr lang="en-US" sz="2400" b="1" dirty="0"/>
              <a:t>S</a:t>
            </a:r>
            <a:r>
              <a:rPr lang="en-US" sz="2400" dirty="0"/>
              <a:t>tate </a:t>
            </a:r>
            <a:r>
              <a:rPr lang="en-US" sz="2400" b="1" dirty="0"/>
              <a:t>T</a:t>
            </a:r>
            <a:r>
              <a:rPr lang="en-US" sz="2400" dirty="0"/>
              <a:t>ransfer, a term coined by </a:t>
            </a:r>
            <a:r>
              <a:rPr lang="en-US" sz="2400" dirty="0">
                <a:hlinkClick r:id="rId2"/>
              </a:rPr>
              <a:t>Roy Fielding</a:t>
            </a:r>
            <a:r>
              <a:rPr lang="en-US" sz="2400" dirty="0"/>
              <a:t> in 2000. </a:t>
            </a:r>
          </a:p>
          <a:p>
            <a:r>
              <a:rPr lang="en-US" sz="2400" dirty="0"/>
              <a:t>It is an </a:t>
            </a:r>
            <a:r>
              <a:rPr lang="en-US" sz="2400" b="1" dirty="0"/>
              <a:t>architecture style</a:t>
            </a:r>
            <a:r>
              <a:rPr lang="en-US" sz="2400" dirty="0"/>
              <a:t> for designing loosely coupled applications over HTTP, that is often used in the development of web services.</a:t>
            </a:r>
          </a:p>
          <a:p>
            <a:r>
              <a:rPr lang="en-US" sz="2400" dirty="0"/>
              <a:t>REST does not enforce any rule regarding how it should be implemented at lower level, it just put high level design guidelines and leave you to think of your own implementation.</a:t>
            </a:r>
          </a:p>
        </p:txBody>
      </p:sp>
      <p:sp>
        <p:nvSpPr>
          <p:cNvPr id="4" name="Slide Number Placeholder 3"/>
          <p:cNvSpPr>
            <a:spLocks noGrp="1"/>
          </p:cNvSpPr>
          <p:nvPr>
            <p:ph type="sldNum" sz="quarter" idx="12"/>
          </p:nvPr>
        </p:nvSpPr>
        <p:spPr/>
        <p:txBody>
          <a:bodyPr/>
          <a:lstStyle/>
          <a:p>
            <a:fld id="{6B652487-71BB-4744-8BAD-C1AE03141931}" type="slidenum">
              <a:rPr lang="en-US" smtClean="0"/>
              <a:t>2</a:t>
            </a:fld>
            <a:endParaRPr lang="en-US"/>
          </a:p>
        </p:txBody>
      </p:sp>
    </p:spTree>
    <p:extLst>
      <p:ext uri="{BB962C8B-B14F-4D97-AF65-F5344CB8AC3E}">
        <p14:creationId xmlns:p14="http://schemas.microsoft.com/office/powerpoint/2010/main" val="362531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Constraints</a:t>
            </a:r>
          </a:p>
        </p:txBody>
      </p:sp>
      <p:sp>
        <p:nvSpPr>
          <p:cNvPr id="3" name="Content Placeholder 2"/>
          <p:cNvSpPr>
            <a:spLocks noGrp="1"/>
          </p:cNvSpPr>
          <p:nvPr>
            <p:ph idx="1"/>
          </p:nvPr>
        </p:nvSpPr>
        <p:spPr/>
        <p:txBody>
          <a:bodyPr/>
          <a:lstStyle/>
          <a:p>
            <a:r>
              <a:rPr lang="en-US" sz="2500" dirty="0"/>
              <a:t>REST defines </a:t>
            </a:r>
            <a:r>
              <a:rPr lang="en-US" sz="2500" b="1" dirty="0"/>
              <a:t>6 architectural constraints</a:t>
            </a:r>
            <a:r>
              <a:rPr lang="en-US" sz="2500" dirty="0"/>
              <a:t> which make any web service – a true </a:t>
            </a:r>
            <a:r>
              <a:rPr lang="en-US" sz="2500" dirty="0" err="1"/>
              <a:t>RESTful</a:t>
            </a:r>
            <a:r>
              <a:rPr lang="en-US" sz="2500" dirty="0"/>
              <a:t> API.</a:t>
            </a:r>
          </a:p>
          <a:p>
            <a:r>
              <a:rPr lang="en-US" sz="2500" dirty="0"/>
              <a:t>Uniform interface</a:t>
            </a:r>
          </a:p>
          <a:p>
            <a:r>
              <a:rPr lang="en-US" sz="2500" dirty="0"/>
              <a:t>Client–server</a:t>
            </a:r>
          </a:p>
          <a:p>
            <a:r>
              <a:rPr lang="en-US" sz="2500" dirty="0"/>
              <a:t>Stateless</a:t>
            </a:r>
          </a:p>
          <a:p>
            <a:r>
              <a:rPr lang="en-US" sz="2500" dirty="0"/>
              <a:t>Cacheable</a:t>
            </a:r>
          </a:p>
          <a:p>
            <a:r>
              <a:rPr lang="en-US" sz="2500" dirty="0"/>
              <a:t>Layered system</a:t>
            </a:r>
          </a:p>
          <a:p>
            <a:r>
              <a:rPr lang="en-US" sz="2500" dirty="0"/>
              <a:t>Code on demand (optional)</a:t>
            </a:r>
          </a:p>
          <a:p>
            <a:pPr marL="0" indent="0">
              <a:buNone/>
            </a:pPr>
            <a:endParaRPr lang="en-US" sz="2500" dirty="0"/>
          </a:p>
        </p:txBody>
      </p:sp>
      <p:sp>
        <p:nvSpPr>
          <p:cNvPr id="4" name="Slide Number Placeholder 3"/>
          <p:cNvSpPr>
            <a:spLocks noGrp="1"/>
          </p:cNvSpPr>
          <p:nvPr>
            <p:ph type="sldNum" sz="quarter" idx="12"/>
          </p:nvPr>
        </p:nvSpPr>
        <p:spPr/>
        <p:txBody>
          <a:bodyPr/>
          <a:lstStyle/>
          <a:p>
            <a:fld id="{6B652487-71BB-4744-8BAD-C1AE03141931}" type="slidenum">
              <a:rPr lang="en-US" smtClean="0"/>
              <a:t>3</a:t>
            </a:fld>
            <a:endParaRPr lang="en-US"/>
          </a:p>
        </p:txBody>
      </p:sp>
    </p:spTree>
    <p:extLst>
      <p:ext uri="{BB962C8B-B14F-4D97-AF65-F5344CB8AC3E}">
        <p14:creationId xmlns:p14="http://schemas.microsoft.com/office/powerpoint/2010/main" val="145747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interface</a:t>
            </a:r>
          </a:p>
        </p:txBody>
      </p:sp>
      <p:sp>
        <p:nvSpPr>
          <p:cNvPr id="3" name="Content Placeholder 2"/>
          <p:cNvSpPr>
            <a:spLocks noGrp="1"/>
          </p:cNvSpPr>
          <p:nvPr>
            <p:ph idx="1"/>
          </p:nvPr>
        </p:nvSpPr>
        <p:spPr/>
        <p:txBody>
          <a:bodyPr/>
          <a:lstStyle/>
          <a:p>
            <a:r>
              <a:rPr lang="en-US" sz="2500" dirty="0"/>
              <a:t>A resource in the system should have only one logical URI, and that should provide a way to fetch related or additional data. </a:t>
            </a:r>
          </a:p>
          <a:p>
            <a:r>
              <a:rPr lang="en-US" sz="2500" dirty="0"/>
              <a:t>It’s always better to </a:t>
            </a:r>
            <a:r>
              <a:rPr lang="en-US" sz="2500" b="1" dirty="0"/>
              <a:t>synonymize a resource with a web page</a:t>
            </a:r>
            <a:r>
              <a:rPr lang="en-US" sz="2500" dirty="0"/>
              <a:t>.</a:t>
            </a:r>
          </a:p>
          <a:p>
            <a:r>
              <a:rPr lang="en-US" sz="2500" dirty="0"/>
              <a:t>All resources should be accessible through a common approach such as HTTP GET and similarly modified using a consistent approach.</a:t>
            </a:r>
          </a:p>
        </p:txBody>
      </p:sp>
      <p:sp>
        <p:nvSpPr>
          <p:cNvPr id="4" name="Slide Number Placeholder 3"/>
          <p:cNvSpPr>
            <a:spLocks noGrp="1"/>
          </p:cNvSpPr>
          <p:nvPr>
            <p:ph type="sldNum" sz="quarter" idx="12"/>
          </p:nvPr>
        </p:nvSpPr>
        <p:spPr/>
        <p:txBody>
          <a:bodyPr/>
          <a:lstStyle/>
          <a:p>
            <a:fld id="{6B652487-71BB-4744-8BAD-C1AE03141931}" type="slidenum">
              <a:rPr lang="en-US" smtClean="0"/>
              <a:t>4</a:t>
            </a:fld>
            <a:endParaRPr lang="en-US"/>
          </a:p>
        </p:txBody>
      </p:sp>
    </p:spTree>
    <p:extLst>
      <p:ext uri="{BB962C8B-B14F-4D97-AF65-F5344CB8AC3E}">
        <p14:creationId xmlns:p14="http://schemas.microsoft.com/office/powerpoint/2010/main" val="231600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p>
        </p:txBody>
      </p:sp>
      <p:sp>
        <p:nvSpPr>
          <p:cNvPr id="3" name="Content Placeholder 2"/>
          <p:cNvSpPr>
            <a:spLocks noGrp="1"/>
          </p:cNvSpPr>
          <p:nvPr>
            <p:ph idx="1"/>
          </p:nvPr>
        </p:nvSpPr>
        <p:spPr/>
        <p:txBody>
          <a:bodyPr/>
          <a:lstStyle/>
          <a:p>
            <a:r>
              <a:rPr lang="en-US" sz="2400" dirty="0"/>
              <a:t>This constraint essentially means that client application and server application MUST be able to evolve separately without any dependency on each other. </a:t>
            </a:r>
          </a:p>
          <a:p>
            <a:r>
              <a:rPr lang="en-US" sz="2400" dirty="0"/>
              <a:t>A client should know only resource URIs, and that’s all. </a:t>
            </a:r>
          </a:p>
          <a:p>
            <a:r>
              <a:rPr lang="en-US" sz="2400" dirty="0"/>
              <a:t>Today, this is standard practice in web development, so nothing fancy is required from your side. </a:t>
            </a:r>
          </a:p>
          <a:p>
            <a:r>
              <a:rPr lang="en-US" sz="2400" dirty="0"/>
              <a:t>Keep it simple.</a:t>
            </a:r>
          </a:p>
        </p:txBody>
      </p:sp>
      <p:sp>
        <p:nvSpPr>
          <p:cNvPr id="4" name="Slide Number Placeholder 3"/>
          <p:cNvSpPr>
            <a:spLocks noGrp="1"/>
          </p:cNvSpPr>
          <p:nvPr>
            <p:ph type="sldNum" sz="quarter" idx="12"/>
          </p:nvPr>
        </p:nvSpPr>
        <p:spPr/>
        <p:txBody>
          <a:bodyPr/>
          <a:lstStyle/>
          <a:p>
            <a:fld id="{6B652487-71BB-4744-8BAD-C1AE03141931}" type="slidenum">
              <a:rPr lang="en-US" smtClean="0"/>
              <a:t>5</a:t>
            </a:fld>
            <a:endParaRPr lang="en-US"/>
          </a:p>
        </p:txBody>
      </p:sp>
    </p:spTree>
    <p:extLst>
      <p:ext uri="{BB962C8B-B14F-4D97-AF65-F5344CB8AC3E}">
        <p14:creationId xmlns:p14="http://schemas.microsoft.com/office/powerpoint/2010/main" val="8343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a:t>
            </a:r>
          </a:p>
        </p:txBody>
      </p:sp>
      <p:sp>
        <p:nvSpPr>
          <p:cNvPr id="3" name="Content Placeholder 2"/>
          <p:cNvSpPr>
            <a:spLocks noGrp="1"/>
          </p:cNvSpPr>
          <p:nvPr>
            <p:ph idx="1"/>
          </p:nvPr>
        </p:nvSpPr>
        <p:spPr/>
        <p:txBody>
          <a:bodyPr/>
          <a:lstStyle/>
          <a:p>
            <a:r>
              <a:rPr lang="en-US" sz="2400" dirty="0"/>
              <a:t>Make all client-server interactions stateless. </a:t>
            </a:r>
          </a:p>
          <a:p>
            <a:r>
              <a:rPr lang="en-US" sz="2400" dirty="0"/>
              <a:t>The server will not store anything about the latest HTTP request the client made. </a:t>
            </a:r>
          </a:p>
          <a:p>
            <a:r>
              <a:rPr lang="en-US" sz="2400" dirty="0"/>
              <a:t>It will treat every request as new. </a:t>
            </a:r>
          </a:p>
          <a:p>
            <a:r>
              <a:rPr lang="en-US" sz="2400" dirty="0"/>
              <a:t>No session, no history.</a:t>
            </a:r>
          </a:p>
          <a:p>
            <a:r>
              <a:rPr lang="en-US" sz="2400" dirty="0"/>
              <a:t>If the client application needs to be a </a:t>
            </a:r>
            <a:r>
              <a:rPr lang="en-US" sz="2400" dirty="0" err="1"/>
              <a:t>stateful</a:t>
            </a:r>
            <a:r>
              <a:rPr lang="en-US" sz="2400" dirty="0"/>
              <a:t> application for the end-user, where user logs in once and do other authorized operations after that, then each request from the client should contain all the information necessary to service the request – including authentication and authorization details.</a:t>
            </a:r>
          </a:p>
          <a:p>
            <a:endParaRPr lang="en-US" sz="2400" dirty="0"/>
          </a:p>
        </p:txBody>
      </p:sp>
      <p:sp>
        <p:nvSpPr>
          <p:cNvPr id="4" name="Slide Number Placeholder 3"/>
          <p:cNvSpPr>
            <a:spLocks noGrp="1"/>
          </p:cNvSpPr>
          <p:nvPr>
            <p:ph type="sldNum" sz="quarter" idx="12"/>
          </p:nvPr>
        </p:nvSpPr>
        <p:spPr/>
        <p:txBody>
          <a:bodyPr/>
          <a:lstStyle/>
          <a:p>
            <a:fld id="{6B652487-71BB-4744-8BAD-C1AE03141931}" type="slidenum">
              <a:rPr lang="en-US" smtClean="0"/>
              <a:t>6</a:t>
            </a:fld>
            <a:endParaRPr lang="en-US"/>
          </a:p>
        </p:txBody>
      </p:sp>
    </p:spTree>
    <p:extLst>
      <p:ext uri="{BB962C8B-B14F-4D97-AF65-F5344CB8AC3E}">
        <p14:creationId xmlns:p14="http://schemas.microsoft.com/office/powerpoint/2010/main" val="290970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Cacheable</a:t>
            </a:r>
          </a:p>
        </p:txBody>
      </p:sp>
      <p:sp>
        <p:nvSpPr>
          <p:cNvPr id="3" name="Content Placeholder 2"/>
          <p:cNvSpPr>
            <a:spLocks noGrp="1"/>
          </p:cNvSpPr>
          <p:nvPr>
            <p:ph idx="1"/>
          </p:nvPr>
        </p:nvSpPr>
        <p:spPr/>
        <p:txBody>
          <a:bodyPr/>
          <a:lstStyle/>
          <a:p>
            <a:r>
              <a:rPr lang="en-US" sz="2400" dirty="0"/>
              <a:t>Caching brings performance improvement for the </a:t>
            </a:r>
            <a:br>
              <a:rPr lang="en-US" sz="2400" dirty="0"/>
            </a:br>
            <a:r>
              <a:rPr lang="en-US" sz="2400" dirty="0"/>
              <a:t>client-side and better scope for scalability for a server because the load has reduced.</a:t>
            </a:r>
          </a:p>
          <a:p>
            <a:r>
              <a:rPr lang="en-US" sz="2400" dirty="0"/>
              <a:t>In REST, caching shall be applied to resources when applicable, and then these resources MUST declare themselves cacheable. </a:t>
            </a:r>
          </a:p>
          <a:p>
            <a:r>
              <a:rPr lang="en-US" sz="2400" dirty="0"/>
              <a:t>Caching can be implemented on the server </a:t>
            </a:r>
            <a:r>
              <a:rPr lang="en-US" sz="2400"/>
              <a:t>or </a:t>
            </a:r>
            <a:br>
              <a:rPr lang="en-US" sz="2400"/>
            </a:br>
            <a:r>
              <a:rPr lang="en-US" sz="2400"/>
              <a:t>client-side</a:t>
            </a:r>
            <a:r>
              <a:rPr lang="en-US" sz="2400" dirty="0"/>
              <a:t>.</a:t>
            </a:r>
          </a:p>
          <a:p>
            <a:endParaRPr lang="en-US" sz="2400" dirty="0"/>
          </a:p>
        </p:txBody>
      </p:sp>
      <p:sp>
        <p:nvSpPr>
          <p:cNvPr id="4" name="Slide Number Placeholder 3"/>
          <p:cNvSpPr>
            <a:spLocks noGrp="1"/>
          </p:cNvSpPr>
          <p:nvPr>
            <p:ph type="sldNum" sz="quarter" idx="12"/>
          </p:nvPr>
        </p:nvSpPr>
        <p:spPr/>
        <p:txBody>
          <a:bodyPr/>
          <a:lstStyle/>
          <a:p>
            <a:fld id="{6B652487-71BB-4744-8BAD-C1AE03141931}" type="slidenum">
              <a:rPr lang="en-US" smtClean="0"/>
              <a:t>7</a:t>
            </a:fld>
            <a:endParaRPr lang="en-US"/>
          </a:p>
        </p:txBody>
      </p:sp>
    </p:spTree>
    <p:extLst>
      <p:ext uri="{BB962C8B-B14F-4D97-AF65-F5344CB8AC3E}">
        <p14:creationId xmlns:p14="http://schemas.microsoft.com/office/powerpoint/2010/main" val="220345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a:t>
            </a:r>
          </a:p>
        </p:txBody>
      </p:sp>
      <p:sp>
        <p:nvSpPr>
          <p:cNvPr id="3" name="Content Placeholder 2"/>
          <p:cNvSpPr>
            <a:spLocks noGrp="1"/>
          </p:cNvSpPr>
          <p:nvPr>
            <p:ph idx="1"/>
          </p:nvPr>
        </p:nvSpPr>
        <p:spPr/>
        <p:txBody>
          <a:bodyPr/>
          <a:lstStyle/>
          <a:p>
            <a:r>
              <a:rPr lang="en-US" sz="2500" dirty="0"/>
              <a:t>REST allows you to use a layered system architecture where you deploy the APIs on server A, and store data on server B and authenticate requests in Server C, </a:t>
            </a:r>
          </a:p>
          <a:p>
            <a:r>
              <a:rPr lang="en-US" sz="2500" dirty="0"/>
              <a:t>for example. A client cannot ordinarily tell whether it is connected directly to the end server or an intermediary along the way.</a:t>
            </a:r>
          </a:p>
        </p:txBody>
      </p:sp>
      <p:sp>
        <p:nvSpPr>
          <p:cNvPr id="4" name="Slide Number Placeholder 3"/>
          <p:cNvSpPr>
            <a:spLocks noGrp="1"/>
          </p:cNvSpPr>
          <p:nvPr>
            <p:ph type="sldNum" sz="quarter" idx="12"/>
          </p:nvPr>
        </p:nvSpPr>
        <p:spPr/>
        <p:txBody>
          <a:bodyPr/>
          <a:lstStyle/>
          <a:p>
            <a:fld id="{6B652487-71BB-4744-8BAD-C1AE03141931}" type="slidenum">
              <a:rPr lang="en-US" smtClean="0"/>
              <a:t>8</a:t>
            </a:fld>
            <a:endParaRPr lang="en-US"/>
          </a:p>
        </p:txBody>
      </p:sp>
    </p:spTree>
    <p:extLst>
      <p:ext uri="{BB962C8B-B14F-4D97-AF65-F5344CB8AC3E}">
        <p14:creationId xmlns:p14="http://schemas.microsoft.com/office/powerpoint/2010/main" val="304652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on demand (optional)</a:t>
            </a:r>
          </a:p>
        </p:txBody>
      </p:sp>
      <p:sp>
        <p:nvSpPr>
          <p:cNvPr id="3" name="Content Placeholder 2"/>
          <p:cNvSpPr>
            <a:spLocks noGrp="1"/>
          </p:cNvSpPr>
          <p:nvPr>
            <p:ph idx="1"/>
          </p:nvPr>
        </p:nvSpPr>
        <p:spPr/>
        <p:txBody>
          <a:bodyPr/>
          <a:lstStyle/>
          <a:p>
            <a:r>
              <a:rPr lang="en-US" sz="2500" dirty="0"/>
              <a:t>This constraint is optional. </a:t>
            </a:r>
          </a:p>
          <a:p>
            <a:r>
              <a:rPr lang="en-US" sz="2500" dirty="0"/>
              <a:t>Most of the time, you will be sending the static representations of resources in the form of XML or JSON. </a:t>
            </a:r>
          </a:p>
          <a:p>
            <a:r>
              <a:rPr lang="en-US" sz="2500" dirty="0"/>
              <a:t>But when you need to, you are free to return executable code to support a part of your application, e.g., clients may call your API to get a UI widget rendering code. </a:t>
            </a:r>
          </a:p>
          <a:p>
            <a:r>
              <a:rPr lang="en-US" sz="2500" dirty="0"/>
              <a:t>It is permitted.</a:t>
            </a:r>
          </a:p>
        </p:txBody>
      </p:sp>
      <p:sp>
        <p:nvSpPr>
          <p:cNvPr id="4" name="Slide Number Placeholder 3"/>
          <p:cNvSpPr>
            <a:spLocks noGrp="1"/>
          </p:cNvSpPr>
          <p:nvPr>
            <p:ph type="sldNum" sz="quarter" idx="12"/>
          </p:nvPr>
        </p:nvSpPr>
        <p:spPr/>
        <p:txBody>
          <a:bodyPr/>
          <a:lstStyle/>
          <a:p>
            <a:fld id="{6B652487-71BB-4744-8BAD-C1AE03141931}" type="slidenum">
              <a:rPr lang="en-US" smtClean="0"/>
              <a:t>9</a:t>
            </a:fld>
            <a:endParaRPr lang="en-US"/>
          </a:p>
        </p:txBody>
      </p:sp>
    </p:spTree>
    <p:extLst>
      <p:ext uri="{BB962C8B-B14F-4D97-AF65-F5344CB8AC3E}">
        <p14:creationId xmlns:p14="http://schemas.microsoft.com/office/powerpoint/2010/main" val="299168344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11</TotalTime>
  <Words>567</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Learner Template</vt:lpstr>
      <vt:lpstr>REST Architectural Constraints</vt:lpstr>
      <vt:lpstr>REST</vt:lpstr>
      <vt:lpstr>Architectural Constraints</vt:lpstr>
      <vt:lpstr>Uniform interface</vt:lpstr>
      <vt:lpstr>Client–server</vt:lpstr>
      <vt:lpstr>Stateless</vt:lpstr>
      <vt:lpstr>Cacheable</vt:lpstr>
      <vt:lpstr>Layered system</vt:lpstr>
      <vt:lpstr>Code on demand (optional)</vt:lpstr>
      <vt:lpstr>Architectural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Architectural Constraints</dc:title>
  <dc:creator>Windows User</dc:creator>
  <cp:lastModifiedBy>Jasdhir Singh</cp:lastModifiedBy>
  <cp:revision>22</cp:revision>
  <dcterms:created xsi:type="dcterms:W3CDTF">2021-04-26T20:55:41Z</dcterms:created>
  <dcterms:modified xsi:type="dcterms:W3CDTF">2021-05-13T18:41:02Z</dcterms:modified>
</cp:coreProperties>
</file>