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15A2E-A0D2-4300-96B4-D134A315E0AF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762F3-614E-479D-B6B1-2C6A76196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62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56CD61D9-96FC-4627-88F0-0A86E816AE45}" type="datetime1">
              <a:rPr lang="en-US" smtClean="0"/>
              <a:t>5/13/2021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F7AD602-2920-4028-95A4-CCC8C3DAA575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832333-F536-4DBA-8430-ED6042C0FFCF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AD602-2920-4028-95A4-CCC8C3DAA57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D23424-83E6-4EB6-AC15-C21CF7F68C80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AD602-2920-4028-95A4-CCC8C3DAA57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0F0BBBA-7BC9-4AAB-B31A-63C3A369F80B}" type="datetime1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F7AD602-2920-4028-95A4-CCC8C3DAA57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6BDE51-C4FE-4F58-A6AB-01BE0EC35C7B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AD602-2920-4028-95A4-CCC8C3DAA57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7ED9C1-76B8-41AC-A994-C14AADD54B89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AD602-2920-4028-95A4-CCC8C3DAA57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EB8AB3-9126-40C0-9944-A9599D598921}" type="datetime1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AD602-2920-4028-95A4-CCC8C3DAA57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1AE724-22BA-43BD-BF7B-5D67A2A0CD7A}" type="datetime1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AD602-2920-4028-95A4-CCC8C3DAA57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298553-7B01-4F4B-AC5C-83FB27810C9B}" type="datetime1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AD602-2920-4028-95A4-CCC8C3DAA57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4C4E30-9758-4657-AFD9-89EE19C42E6B}" type="datetime1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AD602-2920-4028-95A4-CCC8C3DAA57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E3C72A-9FC0-44BF-A5E0-5456E177A78A}" type="datetime1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AD602-2920-4028-95A4-CCC8C3DAA57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600D12-EB70-42A4-ABA5-ECF678C23B40}" type="datetime1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AD602-2920-4028-95A4-CCC8C3DAA57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DD132FC3-5AEB-4817-8823-25B7EEAE9AE9}" type="datetime1">
              <a:rPr lang="en-US" smtClean="0"/>
              <a:t>5/13/2021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2F7AD602-2920-4028-95A4-CCC8C3DAA575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s.uci.edu/~fielding/pubs/dissertation/rest_arch_style.htm#sec_5_2_1_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REST Resource Naming Conventions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04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458200" cy="4411662"/>
          </a:xfrm>
        </p:spPr>
        <p:txBody>
          <a:bodyPr/>
          <a:lstStyle/>
          <a:p>
            <a:r>
              <a:rPr lang="en-US" sz="2200" dirty="0"/>
              <a:t>A document resource is a singular concept that is akin to an object instance or database record. </a:t>
            </a:r>
          </a:p>
          <a:p>
            <a:r>
              <a:rPr lang="en-US" sz="2200" dirty="0"/>
              <a:t>In REST, you can view it as a single resource inside resource collection. </a:t>
            </a:r>
          </a:p>
          <a:p>
            <a:r>
              <a:rPr lang="en-US" sz="2200" dirty="0"/>
              <a:t>A document’s state representation typically includes both fields with values and links to other related resources.</a:t>
            </a:r>
          </a:p>
          <a:p>
            <a:r>
              <a:rPr lang="en-US" sz="2200" dirty="0"/>
              <a:t>Use “singular” name to denote document resource archetype.</a:t>
            </a:r>
          </a:p>
          <a:p>
            <a:pPr lvl="1"/>
            <a:r>
              <a:rPr lang="en-US" sz="1800" dirty="0"/>
              <a:t>http://api.example.com/device-management/managed-devices/{device-id} </a:t>
            </a:r>
          </a:p>
          <a:p>
            <a:pPr lvl="1"/>
            <a:r>
              <a:rPr lang="en-US" sz="1800" dirty="0"/>
              <a:t>http://api.example.com/user-management/users/{id} </a:t>
            </a:r>
          </a:p>
          <a:p>
            <a:pPr lvl="1"/>
            <a:r>
              <a:rPr lang="en-US" sz="1800" dirty="0"/>
              <a:t>http://api.example.com/user-management/users/admin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47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A collection resource is a server-managed directory of resources. </a:t>
            </a:r>
          </a:p>
          <a:p>
            <a:r>
              <a:rPr lang="en-US" sz="2200" dirty="0"/>
              <a:t>Clients may propose new resources to be added to a collection. </a:t>
            </a:r>
          </a:p>
          <a:p>
            <a:r>
              <a:rPr lang="en-US" sz="2200" dirty="0"/>
              <a:t>However, it is up to the collection to choose to create a new resource or not. </a:t>
            </a:r>
          </a:p>
          <a:p>
            <a:r>
              <a:rPr lang="en-US" sz="2200" dirty="0"/>
              <a:t>A collection resource chooses what it wants to contain and also decides the URIs of each contained resource.</a:t>
            </a:r>
          </a:p>
          <a:p>
            <a:r>
              <a:rPr lang="en-US" sz="2200" dirty="0"/>
              <a:t>Use the “plural” name to denote the collection resource archetype.</a:t>
            </a:r>
          </a:p>
          <a:p>
            <a:pPr lvl="1"/>
            <a:r>
              <a:rPr lang="en-US" sz="1800" dirty="0"/>
              <a:t>http://api.example.com/device-management/managed-devices </a:t>
            </a:r>
          </a:p>
          <a:p>
            <a:pPr lvl="1"/>
            <a:r>
              <a:rPr lang="en-US" sz="1800" dirty="0"/>
              <a:t>http://api.example.com/user-management/users </a:t>
            </a:r>
          </a:p>
          <a:p>
            <a:pPr lvl="1"/>
            <a:r>
              <a:rPr lang="en-US" sz="1800" dirty="0"/>
              <a:t>http://api.example.com/user-management/users/{id}/accounts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59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A store is a client-managed resource repository. </a:t>
            </a:r>
          </a:p>
          <a:p>
            <a:r>
              <a:rPr lang="en-US" sz="2200" dirty="0"/>
              <a:t>A store resource lets an API client put resources in, get them back out, and decide when to delete them. </a:t>
            </a:r>
          </a:p>
          <a:p>
            <a:r>
              <a:rPr lang="en-US" sz="2200" dirty="0"/>
              <a:t>A store never generates new URIs. Instead, each stored resource has a URI. </a:t>
            </a:r>
          </a:p>
          <a:p>
            <a:r>
              <a:rPr lang="en-US" sz="2200" dirty="0"/>
              <a:t>The URI was chosen by a client when it was initially put into the store.</a:t>
            </a:r>
          </a:p>
          <a:p>
            <a:r>
              <a:rPr lang="en-US" sz="2200" dirty="0"/>
              <a:t>Use “plural” name to denote store resource archetype.</a:t>
            </a:r>
          </a:p>
          <a:p>
            <a:pPr lvl="1"/>
            <a:r>
              <a:rPr lang="en-US" sz="1800" dirty="0"/>
              <a:t>http://api.example.com/song-management/users/{id}/playlists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24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controller resource models a procedural concept. </a:t>
            </a:r>
          </a:p>
          <a:p>
            <a:r>
              <a:rPr lang="en-US" sz="2400" dirty="0"/>
              <a:t>Controller resources are like executable functions, with parameters and return values; inputs and outputs.</a:t>
            </a:r>
          </a:p>
          <a:p>
            <a:r>
              <a:rPr lang="en-US" sz="2400" dirty="0"/>
              <a:t>Use “verb” to denote controller archetype.</a:t>
            </a:r>
          </a:p>
          <a:p>
            <a:pPr lvl="1"/>
            <a:r>
              <a:rPr lang="en-US" sz="2000" dirty="0"/>
              <a:t>http://api.example.com/cart-management/users/{id}/cart/checkout </a:t>
            </a:r>
          </a:p>
          <a:p>
            <a:pPr lvl="1"/>
            <a:r>
              <a:rPr lang="en-US" sz="2000" dirty="0"/>
              <a:t>http://api.example.com/song-management/users/{id}/playlist/play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26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is the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consistent resource naming conventions and URI formatting for minimum </a:t>
            </a:r>
            <a:r>
              <a:rPr lang="en-US" dirty="0" err="1"/>
              <a:t>ambiguily</a:t>
            </a:r>
            <a:r>
              <a:rPr lang="en-US" dirty="0"/>
              <a:t> and maximum readability and maintainability. </a:t>
            </a:r>
          </a:p>
          <a:p>
            <a:r>
              <a:rPr lang="en-US" dirty="0"/>
              <a:t>You may implement the following design hints to achieve consistency: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97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Use forward slash (/) to indicate hierarchical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534400" cy="4411662"/>
          </a:xfrm>
        </p:spPr>
        <p:txBody>
          <a:bodyPr/>
          <a:lstStyle/>
          <a:p>
            <a:r>
              <a:rPr lang="en-US" sz="2200" dirty="0"/>
              <a:t>The forward slash (/) character is used in the path portion of the URI to indicate a hierarchical relationship between resources. e.g.</a:t>
            </a:r>
          </a:p>
          <a:p>
            <a:r>
              <a:rPr lang="en-US" sz="2000" dirty="0"/>
              <a:t>http://api.example.com/device-management </a:t>
            </a:r>
          </a:p>
          <a:p>
            <a:r>
              <a:rPr lang="en-US" sz="2000" dirty="0"/>
              <a:t>http://api.example.com/device-management/managed-devices</a:t>
            </a:r>
          </a:p>
          <a:p>
            <a:r>
              <a:rPr lang="en-US" sz="2000" dirty="0"/>
              <a:t>http://api.example.com/device-management/managed-devices/{id} </a:t>
            </a:r>
          </a:p>
          <a:p>
            <a:r>
              <a:rPr lang="en-US" sz="1800" dirty="0"/>
              <a:t>http://api.example.com/device-management/managed-devices/{id}/scripts </a:t>
            </a:r>
          </a:p>
          <a:p>
            <a:r>
              <a:rPr lang="en-US" sz="1800" dirty="0"/>
              <a:t>http://api.example.com/device-management/managed-devices/{id}/scripts/{id}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27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Do not use trailing forward slash (/) in URIs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As the last character within a URI’s path, a forward slash (/) adds no semantic value and may cause confusion. It’s better to drop them completely.</a:t>
            </a:r>
          </a:p>
          <a:p>
            <a:r>
              <a:rPr lang="en-US" sz="2000" dirty="0"/>
              <a:t>http://api.example.com/device-management/managed-devices/ </a:t>
            </a:r>
          </a:p>
          <a:p>
            <a:r>
              <a:rPr lang="en-US" sz="2000" dirty="0"/>
              <a:t>http://api.example.com/device-management/managed-devices /*This is much better version*/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hyphens (-) to improve the readability of URIs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make your URIs easy for people to scan and interpret, use the hyphen (-) character to improve the readability of names in long path segments.</a:t>
            </a:r>
          </a:p>
          <a:p>
            <a:r>
              <a:rPr lang="en-US" sz="2400" dirty="0"/>
              <a:t>http://api.example.com/inventory-management/managed-entities/{id}/install-script-location //More readable </a:t>
            </a:r>
          </a:p>
          <a:p>
            <a:r>
              <a:rPr lang="en-US" sz="2400" dirty="0"/>
              <a:t>http://api.example.com/inventory-management/managedEntities/{id}/installScriptLocation //Less readable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50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 use underscores ( _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It’s possible to use an underscore in place of a hyphen to be used as separator – But depending on the application’s font, it’s possible that the underscore (_) character can either get partially obscured or completely hidden in some browsers or screens.</a:t>
            </a:r>
          </a:p>
          <a:p>
            <a:r>
              <a:rPr lang="en-US" sz="2400" dirty="0"/>
              <a:t>To avoid this confusion, use hyphens (-) instead of underscores ( _ ).</a:t>
            </a:r>
          </a:p>
          <a:p>
            <a:r>
              <a:rPr lang="en-US" sz="2400" dirty="0"/>
              <a:t>http://api.example.com/inventory-management/managed-entities/{id}/install-script-location //More readable </a:t>
            </a:r>
          </a:p>
          <a:p>
            <a:r>
              <a:rPr lang="en-US" sz="2400" dirty="0"/>
              <a:t>http://api.example.com/inventory_management/managed_entities/{id}/install_script_location //More error prone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04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lowercase letters in URIs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When convenient, lowercase letters should be consistently preferred in URI paths.</a:t>
            </a:r>
          </a:p>
          <a:p>
            <a:r>
              <a:rPr lang="en-US" sz="2400" dirty="0"/>
              <a:t>RFC 3986 defines URIs as case-sensitive except for the scheme and host components. e.g.</a:t>
            </a:r>
          </a:p>
          <a:p>
            <a:r>
              <a:rPr lang="en-US" sz="2400" dirty="0"/>
              <a:t>http://api.example.org/my-folder/my-doc //1 </a:t>
            </a:r>
          </a:p>
          <a:p>
            <a:r>
              <a:rPr lang="en-US" sz="2400" dirty="0"/>
              <a:t>HTTP://API.EXAMPLE.ORG/my-folder/my-doc //2 </a:t>
            </a:r>
          </a:p>
          <a:p>
            <a:r>
              <a:rPr lang="en-US" sz="2400" dirty="0"/>
              <a:t>http://api.example.org/My-Folder/my-doc //3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Resource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REST, primary data representation is called </a:t>
            </a:r>
            <a:r>
              <a:rPr lang="en-US" b="1" dirty="0"/>
              <a:t>Resource</a:t>
            </a:r>
            <a:r>
              <a:rPr lang="en-US" dirty="0"/>
              <a:t>. </a:t>
            </a:r>
          </a:p>
          <a:p>
            <a:r>
              <a:rPr lang="en-US" dirty="0"/>
              <a:t>Having a strong and consistent REST resource naming strategy – will prove one of the best design decisions in the long term.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48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 use file </a:t>
            </a:r>
            <a:r>
              <a:rPr lang="en-US" dirty="0" err="1"/>
              <a:t>extentions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File extensions look bad and do not add any advantage. </a:t>
            </a:r>
          </a:p>
          <a:p>
            <a:r>
              <a:rPr lang="en-US" sz="2400" dirty="0"/>
              <a:t>Removing them decreases the length of URIs as well. </a:t>
            </a:r>
          </a:p>
          <a:p>
            <a:r>
              <a:rPr lang="en-US" sz="2400" dirty="0"/>
              <a:t>No reason to keep them.</a:t>
            </a:r>
          </a:p>
          <a:p>
            <a:r>
              <a:rPr lang="en-US" sz="2400" dirty="0"/>
              <a:t>Apart from above reason, if you want to highlight the media type of API using file </a:t>
            </a:r>
            <a:r>
              <a:rPr lang="en-US" sz="2400" dirty="0" err="1"/>
              <a:t>extenstion</a:t>
            </a:r>
            <a:r>
              <a:rPr lang="en-US" sz="2400" dirty="0"/>
              <a:t> then you should rely on the media type, as communicated through the Content-Type header, to determine how to process the body’s content.</a:t>
            </a:r>
          </a:p>
          <a:p>
            <a:r>
              <a:rPr lang="en-US" sz="2400" dirty="0"/>
              <a:t>http://api.example.com/device-management/managed-devices.xml /*Do not use it*/ </a:t>
            </a:r>
          </a:p>
          <a:p>
            <a:r>
              <a:rPr lang="en-US" sz="2400" dirty="0"/>
              <a:t>http://api.example.com/device-management/managed-devices /*This is correct URI*/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7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Never use CRUD function names in URIs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URIs should not be used to indicate that a CRUD function is performed. </a:t>
            </a:r>
          </a:p>
          <a:p>
            <a:r>
              <a:rPr lang="en-US" sz="2400" dirty="0"/>
              <a:t>URIs should be used to uniquely identify resources and not any action upon them. </a:t>
            </a:r>
          </a:p>
          <a:p>
            <a:r>
              <a:rPr lang="en-US" sz="2400" dirty="0"/>
              <a:t>HTTP request methods should be used to indicate which CRUD function is performed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21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343400"/>
            <a:ext cx="708660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036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query component to filter URI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Many times, you will come across requirements where you will need a collection of resources sorted, filtered or limited based on some certain resource attribute. </a:t>
            </a:r>
          </a:p>
          <a:p>
            <a:r>
              <a:rPr lang="en-US" sz="2400" dirty="0"/>
              <a:t>For this, do not create new APIs – rather enable sorting, filtering and pagination capabilities in resource collection API and pass the input parameters as query parameters. e.g.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22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95800"/>
            <a:ext cx="7391400" cy="1505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590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Resource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i="1" dirty="0"/>
              <a:t>The key abstraction of information in REST is a resource. Any information that can be named can be a resource: a document or image, a temporal service (e.g. “today’s weather in Los Angeles”), a collection of other resources, a non-virtual object (e.g., a person), and so on. In other words, any concept that might be the target of an author’s hypertext reference must fit within the definition of a resource. A resource is a conceptual mapping to a set of entities, not the entity that corresponds to the mapping at any particular point in time.</a:t>
            </a:r>
            <a:br>
              <a:rPr lang="en-US" sz="2200" i="1" dirty="0"/>
            </a:br>
            <a:r>
              <a:rPr lang="en-US" sz="2200" u="sng" dirty="0">
                <a:hlinkClick r:id="rId2"/>
              </a:rPr>
              <a:t>Roy Fielding’s dissertation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2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Resource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 </a:t>
            </a:r>
            <a:r>
              <a:rPr lang="en-US" sz="2400" b="1" dirty="0"/>
              <a:t>resource can be a singleton or a collection</a:t>
            </a:r>
            <a:r>
              <a:rPr lang="en-US" sz="2400" dirty="0"/>
              <a:t>. </a:t>
            </a:r>
          </a:p>
          <a:p>
            <a:r>
              <a:rPr lang="en-US" sz="2400" dirty="0"/>
              <a:t>For example, “customers” is a collection resource and “customer” is a singleton resource (in a banking domain). We can identify “customers” collection resource using the URI “/customers”. </a:t>
            </a:r>
          </a:p>
          <a:p>
            <a:r>
              <a:rPr lang="en-US" sz="2400" dirty="0"/>
              <a:t>We can identify a single “customer” resource using the URI “/customers/{</a:t>
            </a:r>
            <a:r>
              <a:rPr lang="en-US" sz="2400" dirty="0" err="1"/>
              <a:t>customerId</a:t>
            </a:r>
            <a:r>
              <a:rPr lang="en-US" sz="2400" dirty="0"/>
              <a:t>}”.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0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Resource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 </a:t>
            </a:r>
            <a:r>
              <a:rPr lang="en-US" sz="2400" b="1" dirty="0"/>
              <a:t>resource may contain sub-collection resources</a:t>
            </a:r>
            <a:r>
              <a:rPr lang="en-US" sz="2400" dirty="0"/>
              <a:t> also. </a:t>
            </a:r>
          </a:p>
          <a:p>
            <a:r>
              <a:rPr lang="en-US" sz="2400" dirty="0"/>
              <a:t>For example, sub-collection resource “accounts” of a particular “customer” can be identified using the URN “/customers/{</a:t>
            </a:r>
            <a:r>
              <a:rPr lang="en-US" sz="2400" dirty="0" err="1"/>
              <a:t>customerId</a:t>
            </a:r>
            <a:r>
              <a:rPr lang="en-US" sz="2400" dirty="0"/>
              <a:t>}/accounts” (in a banking domain). </a:t>
            </a:r>
          </a:p>
          <a:p>
            <a:r>
              <a:rPr lang="en-US" sz="2400" dirty="0"/>
              <a:t>Similarly, a singleton resource “account” inside the sub-collection resource “accounts” can be identified as follows: “/customers/{</a:t>
            </a:r>
            <a:r>
              <a:rPr lang="en-US" sz="2400" dirty="0" err="1"/>
              <a:t>customerId</a:t>
            </a:r>
            <a:r>
              <a:rPr lang="en-US" sz="2400" dirty="0"/>
              <a:t>}/accounts/{</a:t>
            </a:r>
            <a:r>
              <a:rPr lang="en-US" sz="2400" dirty="0" err="1"/>
              <a:t>accountId</a:t>
            </a:r>
            <a:r>
              <a:rPr lang="en-US" sz="2400" dirty="0"/>
              <a:t>}”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2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Resource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REST APIs use Uniform Resource Identifiers (URIs) to address resources. </a:t>
            </a:r>
          </a:p>
          <a:p>
            <a:r>
              <a:rPr lang="en-US" sz="2400" dirty="0"/>
              <a:t>REST API designers should create URIs that convey a REST API’s resource model to its potential client developers. </a:t>
            </a:r>
          </a:p>
          <a:p>
            <a:r>
              <a:rPr lang="en-US" sz="2400" dirty="0"/>
              <a:t>When resources are named well, an API is intuitive and easy to use. </a:t>
            </a:r>
          </a:p>
          <a:p>
            <a:r>
              <a:rPr lang="en-US" sz="2400" dirty="0"/>
              <a:t>If done poorly, that same API can feel difficult to use and understand.</a:t>
            </a:r>
          </a:p>
          <a:p>
            <a:r>
              <a:rPr lang="en-US" sz="2400" i="1" dirty="0"/>
              <a:t>The constraint of a uniform interface is partially addressed by the combination of URIs and HTTP verbs and using them in line with the standards and conventions.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42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 Resource Naming Best Practices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64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nouns to represent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534400" cy="4411662"/>
          </a:xfrm>
        </p:spPr>
        <p:txBody>
          <a:bodyPr/>
          <a:lstStyle/>
          <a:p>
            <a:r>
              <a:rPr lang="en-US" sz="2200" dirty="0" err="1"/>
              <a:t>RESTful</a:t>
            </a:r>
            <a:r>
              <a:rPr lang="en-US" sz="2200" dirty="0"/>
              <a:t> URI should refer to a resource that is a thing (noun) instead of referring to an action (verb) because nouns have properties which verbs do not have – similar to resources have attributes. </a:t>
            </a:r>
          </a:p>
          <a:p>
            <a:r>
              <a:rPr lang="en-US" sz="2200" dirty="0"/>
              <a:t>Some examples of a resource are:</a:t>
            </a:r>
          </a:p>
          <a:p>
            <a:pPr lvl="1"/>
            <a:r>
              <a:rPr lang="en-US" sz="1800" dirty="0"/>
              <a:t>Users of the system</a:t>
            </a:r>
          </a:p>
          <a:p>
            <a:pPr lvl="1"/>
            <a:r>
              <a:rPr lang="en-US" sz="1800" dirty="0"/>
              <a:t>User Accounts</a:t>
            </a:r>
          </a:p>
          <a:p>
            <a:pPr lvl="1"/>
            <a:r>
              <a:rPr lang="en-US" sz="1800" dirty="0"/>
              <a:t>Network Devices etc.</a:t>
            </a:r>
          </a:p>
          <a:p>
            <a:r>
              <a:rPr lang="en-US" sz="2200" dirty="0"/>
              <a:t>and their resource URIs can be designed as below:</a:t>
            </a:r>
          </a:p>
          <a:p>
            <a:pPr lvl="1"/>
            <a:r>
              <a:rPr lang="en-US" sz="2000" dirty="0"/>
              <a:t>http://api.example.com/device-management/managed-devices </a:t>
            </a:r>
          </a:p>
          <a:p>
            <a:pPr lvl="1"/>
            <a:r>
              <a:rPr lang="en-US" sz="1800" dirty="0"/>
              <a:t>http://api.example.com/device-management/managed-devices/{device-id} </a:t>
            </a:r>
          </a:p>
          <a:p>
            <a:pPr lvl="1"/>
            <a:r>
              <a:rPr lang="en-US" sz="2000" dirty="0"/>
              <a:t>http://api.example.com/user-management/users/ </a:t>
            </a:r>
          </a:p>
          <a:p>
            <a:pPr lvl="1"/>
            <a:r>
              <a:rPr lang="en-US" sz="2000" dirty="0"/>
              <a:t>http://api.example.com/user-management/users/{id}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04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nouns to represent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let’s divide the </a:t>
            </a:r>
            <a:r>
              <a:rPr lang="en-US" sz="2400" b="1" dirty="0"/>
              <a:t>resource archetypes</a:t>
            </a:r>
            <a:r>
              <a:rPr lang="en-US" sz="2400" dirty="0"/>
              <a:t> into four categories (document, collection, store and controller) and then </a:t>
            </a:r>
            <a:r>
              <a:rPr lang="en-US" sz="2400" b="1" dirty="0"/>
              <a:t>you should always target to put a resource into one archetype and then use it’s naming convention consistently</a:t>
            </a:r>
            <a:r>
              <a:rPr lang="en-US" sz="2400" dirty="0"/>
              <a:t>. </a:t>
            </a:r>
          </a:p>
          <a:p>
            <a:r>
              <a:rPr lang="en-US" sz="2400" i="1" dirty="0"/>
              <a:t>For uniformity’s sake, resist the temptation to design resources that are hybrids of more than one archetype.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D602-2920-4028-95A4-CCC8C3DAA5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45250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36</TotalTime>
  <Words>1674</Words>
  <Application>Microsoft Office PowerPoint</Application>
  <PresentationFormat>On-screen Show (4:3)</PresentationFormat>
  <Paragraphs>130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Learner Template</vt:lpstr>
      <vt:lpstr>REST Resource Naming Conventions</vt:lpstr>
      <vt:lpstr>REST Resource Naming Conventions</vt:lpstr>
      <vt:lpstr>REST Resource Naming Conventions</vt:lpstr>
      <vt:lpstr>REST Resource Naming Conventions</vt:lpstr>
      <vt:lpstr>REST Resource Naming Conventions</vt:lpstr>
      <vt:lpstr>REST Resource Naming Conventions</vt:lpstr>
      <vt:lpstr>REST Resource Naming Best Practices</vt:lpstr>
      <vt:lpstr>Use nouns to represent resources</vt:lpstr>
      <vt:lpstr>Use nouns to represent resources</vt:lpstr>
      <vt:lpstr>document</vt:lpstr>
      <vt:lpstr>collection</vt:lpstr>
      <vt:lpstr>store</vt:lpstr>
      <vt:lpstr>controller</vt:lpstr>
      <vt:lpstr>Consistency is the key</vt:lpstr>
      <vt:lpstr>Use forward slash (/) to indicate hierarchical relationships</vt:lpstr>
      <vt:lpstr>Do not use trailing forward slash (/) in URIs</vt:lpstr>
      <vt:lpstr>Use hyphens (-) to improve the readability of URIs</vt:lpstr>
      <vt:lpstr>Do not use underscores ( _ )</vt:lpstr>
      <vt:lpstr>Use lowercase letters in URIs</vt:lpstr>
      <vt:lpstr>Do not use file extentions</vt:lpstr>
      <vt:lpstr>Never use CRUD function names in URIs</vt:lpstr>
      <vt:lpstr>Use query component to filter URI collection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Resource Naming Conventions</dc:title>
  <dc:creator>Windows User</dc:creator>
  <cp:lastModifiedBy>Jasdhir Singh</cp:lastModifiedBy>
  <cp:revision>39</cp:revision>
  <dcterms:created xsi:type="dcterms:W3CDTF">2021-04-26T21:05:44Z</dcterms:created>
  <dcterms:modified xsi:type="dcterms:W3CDTF">2021-05-13T18:54:14Z</dcterms:modified>
</cp:coreProperties>
</file>