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Line 2"/>
          <p:cNvSpPr>
            <a:spLocks noChangeShapeType="1"/>
          </p:cNvSpPr>
          <p:nvPr/>
        </p:nvSpPr>
        <p:spPr bwMode="auto">
          <a:xfrm>
            <a:off x="7315200" y="1066800"/>
            <a:ext cx="0" cy="17526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457200"/>
            <a:ext cx="6389688" cy="2133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US" altLang="en-US" noProof="0" smtClean="0"/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US" altLang="en-US" noProof="0" smtClean="0"/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B57CDF7E-9E31-468B-AC42-CBE4909F9FFC}" type="datetimeFigureOut">
              <a:rPr lang="en-US" smtClean="0"/>
              <a:t>16-Feb-21</a:t>
            </a:fld>
            <a:endParaRPr lang="en-US"/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FC3D855B-32EF-423A-9450-1066FB9AF263}" type="slidenum">
              <a:rPr lang="en-US" smtClean="0"/>
              <a:t>‹#›</a:t>
            </a:fld>
            <a:endParaRPr lang="en-US"/>
          </a:p>
        </p:txBody>
      </p:sp>
      <p:sp>
        <p:nvSpPr>
          <p:cNvPr id="66568" name="Line 8"/>
          <p:cNvSpPr>
            <a:spLocks noChangeShapeType="1"/>
          </p:cNvSpPr>
          <p:nvPr/>
        </p:nvSpPr>
        <p:spPr bwMode="auto">
          <a:xfrm>
            <a:off x="838200" y="2819400"/>
            <a:ext cx="6477000" cy="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66569" name="Group 9" descr="decorative graphic made up of dots"/>
          <p:cNvGrpSpPr>
            <a:grpSpLocks/>
          </p:cNvGrpSpPr>
          <p:nvPr/>
        </p:nvGrpSpPr>
        <p:grpSpPr bwMode="auto">
          <a:xfrm>
            <a:off x="7467600" y="1219200"/>
            <a:ext cx="792163" cy="1295400"/>
            <a:chOff x="5136" y="960"/>
            <a:chExt cx="528" cy="864"/>
          </a:xfrm>
        </p:grpSpPr>
        <p:sp>
          <p:nvSpPr>
            <p:cNvPr id="66570" name="Oval 10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1" name="Oval 11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2" name="Oval 12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3" name="Oval 13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4" name="Oval 14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5" name="Oval 15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6" name="Oval 16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7" name="Oval 17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8" name="Oval 18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9" name="Oval 19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0" name="Oval 20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1" name="Oval 21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2" name="Oval 22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3" name="Oval 23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4" name="Oval 24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5" name="Oval 25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6" name="Oval 26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7" name="Oval 27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8" name="Oval 28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9" name="Oval 29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0" name="Oval 30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1" name="Oval 31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2" name="Oval 32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3" name="Oval 33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4" name="Oval 34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5" name="Oval 35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6" name="Oval 36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7" name="Oval 37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8" name="Oval 38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9" name="Oval 39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0" name="Oval 40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66601" name="Group 41" descr="decorative graphic made up of dots"/>
          <p:cNvGrpSpPr>
            <a:grpSpLocks/>
          </p:cNvGrpSpPr>
          <p:nvPr/>
        </p:nvGrpSpPr>
        <p:grpSpPr bwMode="auto">
          <a:xfrm>
            <a:off x="7467600" y="1219200"/>
            <a:ext cx="792163" cy="1295400"/>
            <a:chOff x="5136" y="960"/>
            <a:chExt cx="528" cy="864"/>
          </a:xfrm>
        </p:grpSpPr>
        <p:sp>
          <p:nvSpPr>
            <p:cNvPr id="66602" name="Oval 42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3" name="Oval 43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4" name="Oval 44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5" name="Oval 45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6" name="Oval 46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7" name="Oval 47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8" name="Oval 48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9" name="Oval 49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0" name="Oval 50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1" name="Oval 51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2" name="Oval 52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3" name="Oval 53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4" name="Oval 54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5" name="Oval 55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6" name="Oval 56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7" name="Oval 57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8" name="Oval 58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9" name="Oval 59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0" name="Oval 60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1" name="Oval 61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2" name="Oval 62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3" name="Oval 63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4" name="Oval 64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5" name="Oval 65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6" name="Oval 66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7" name="Oval 67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8" name="Oval 68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9" name="Oval 69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30" name="Oval 70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31" name="Oval 71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32" name="Oval 72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716" y="6247725"/>
            <a:ext cx="374823" cy="4603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7CDF7E-9E31-468B-AC42-CBE4909F9FFC}" type="datetimeFigureOut">
              <a:rPr lang="en-US" smtClean="0"/>
              <a:t>16-Feb-21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3D855B-32EF-423A-9450-1066FB9AF26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028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7CDF7E-9E31-468B-AC42-CBE4909F9FFC}" type="datetimeFigureOut">
              <a:rPr lang="en-US" smtClean="0"/>
              <a:t>16-Feb-21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3D855B-32EF-423A-9450-1066FB9AF26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188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B57CDF7E-9E31-468B-AC42-CBE4909F9FFC}" type="datetimeFigureOut">
              <a:rPr lang="en-US" smtClean="0"/>
              <a:t>16-Feb-21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FC3D855B-32EF-423A-9450-1066FB9AF263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055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7CDF7E-9E31-468B-AC42-CBE4909F9FFC}" type="datetimeFigureOut">
              <a:rPr lang="en-US" smtClean="0"/>
              <a:t>16-Feb-21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3D855B-32EF-423A-9450-1066FB9AF26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5965" y="6261304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484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7CDF7E-9E31-468B-AC42-CBE4909F9FFC}" type="datetimeFigureOut">
              <a:rPr lang="en-US" smtClean="0"/>
              <a:t>16-Feb-21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3D855B-32EF-423A-9450-1066FB9AF26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478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7CDF7E-9E31-468B-AC42-CBE4909F9FFC}" type="datetimeFigureOut">
              <a:rPr lang="en-US" smtClean="0"/>
              <a:t>16-Feb-21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3D855B-32EF-423A-9450-1066FB9AF263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797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7CDF7E-9E31-468B-AC42-CBE4909F9FFC}" type="datetimeFigureOut">
              <a:rPr lang="en-US" smtClean="0"/>
              <a:t>16-Feb-21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3D855B-32EF-423A-9450-1066FB9AF263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580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7CDF7E-9E31-468B-AC42-CBE4909F9FFC}" type="datetimeFigureOut">
              <a:rPr lang="en-US" smtClean="0"/>
              <a:t>16-Feb-21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3D855B-32EF-423A-9450-1066FB9AF263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677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7CDF7E-9E31-468B-AC42-CBE4909F9FFC}" type="datetimeFigureOut">
              <a:rPr lang="en-US" smtClean="0"/>
              <a:t>16-Feb-21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3D855B-32EF-423A-9450-1066FB9AF263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9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7CDF7E-9E31-468B-AC42-CBE4909F9FFC}" type="datetimeFigureOut">
              <a:rPr lang="en-US" smtClean="0"/>
              <a:t>16-Feb-21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3D855B-32EF-423A-9450-1066FB9AF263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766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7CDF7E-9E31-468B-AC42-CBE4909F9FFC}" type="datetimeFigureOut">
              <a:rPr lang="en-US" smtClean="0"/>
              <a:t>16-Feb-21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3D855B-32EF-423A-9450-1066FB9AF263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643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Line 2"/>
          <p:cNvSpPr>
            <a:spLocks noChangeShapeType="1"/>
          </p:cNvSpPr>
          <p:nvPr/>
        </p:nvSpPr>
        <p:spPr bwMode="auto">
          <a:xfrm>
            <a:off x="8001000" y="0"/>
            <a:ext cx="0" cy="15240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 smtClean="0"/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 smtClean="0"/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fld id="{B57CDF7E-9E31-468B-AC42-CBE4909F9FFC}" type="datetimeFigureOut">
              <a:rPr lang="en-US" smtClean="0"/>
              <a:t>16-Feb-21</a:t>
            </a:fld>
            <a:endParaRPr lang="en-US"/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FC3D855B-32EF-423A-9450-1066FB9AF263}" type="slidenum">
              <a:rPr lang="en-US" smtClean="0"/>
              <a:t>‹#›</a:t>
            </a:fld>
            <a:endParaRPr lang="en-US"/>
          </a:p>
        </p:txBody>
      </p:sp>
      <p:grpSp>
        <p:nvGrpSpPr>
          <p:cNvPr id="65544" name="Group 8" descr="decorative graphic made up of dots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6554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65576" name="Line 40"/>
          <p:cNvSpPr>
            <a:spLocks noChangeShapeType="1"/>
          </p:cNvSpPr>
          <p:nvPr/>
        </p:nvSpPr>
        <p:spPr bwMode="auto">
          <a:xfrm>
            <a:off x="457200" y="1524000"/>
            <a:ext cx="7543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9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Spring Boot </a:t>
            </a:r>
            <a:r>
              <a:rPr lang="en-US" dirty="0" err="1" smtClean="0"/>
              <a:t>Devtools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and Actuator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398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Boot </a:t>
            </a:r>
            <a:r>
              <a:rPr lang="en-US" dirty="0" err="1"/>
              <a:t>Devtools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If you have worked on latest UI development frameworks e.g. Node, angular, gulp etc. then you must have appreciated the auto-reload of UI in browser whenever there is change in some code. </a:t>
            </a:r>
            <a:endParaRPr lang="en-US" sz="2400" dirty="0" smtClean="0"/>
          </a:p>
          <a:p>
            <a:r>
              <a:rPr lang="en-US" sz="2400" dirty="0" smtClean="0"/>
              <a:t>Its </a:t>
            </a:r>
            <a:r>
              <a:rPr lang="en-US" sz="2400" dirty="0"/>
              <a:t>pretty useful and saves a lot of time.</a:t>
            </a:r>
          </a:p>
          <a:p>
            <a:r>
              <a:rPr lang="en-US" sz="2400" dirty="0"/>
              <a:t>Well, same feature can be utilized in spring boot applications using spring-boot-</a:t>
            </a:r>
            <a:r>
              <a:rPr lang="en-US" sz="2400" dirty="0" err="1"/>
              <a:t>devtools</a:t>
            </a:r>
            <a:r>
              <a:rPr lang="en-US" sz="2400" dirty="0"/>
              <a:t> dependency provided features.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85870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Enabling </a:t>
            </a:r>
            <a:r>
              <a:rPr lang="en-US" dirty="0" err="1"/>
              <a:t>Dev</a:t>
            </a:r>
            <a:r>
              <a:rPr lang="en-US" dirty="0"/>
              <a:t> Tools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To enable </a:t>
            </a:r>
            <a:r>
              <a:rPr lang="en-US" sz="2400" dirty="0" err="1"/>
              <a:t>dev</a:t>
            </a:r>
            <a:r>
              <a:rPr lang="en-US" sz="2400" dirty="0"/>
              <a:t> tools in spring boot application is very easy. </a:t>
            </a:r>
            <a:endParaRPr lang="en-US" sz="2400" dirty="0" smtClean="0"/>
          </a:p>
          <a:p>
            <a:r>
              <a:rPr lang="en-US" sz="2400" dirty="0" smtClean="0"/>
              <a:t>Just </a:t>
            </a:r>
            <a:r>
              <a:rPr lang="en-US" sz="2400" dirty="0"/>
              <a:t>add the </a:t>
            </a:r>
            <a:r>
              <a:rPr lang="en-US" sz="2400" dirty="0"/>
              <a:t>spring-boot-</a:t>
            </a:r>
            <a:r>
              <a:rPr lang="en-US" sz="2400" dirty="0" err="1"/>
              <a:t>devtools</a:t>
            </a:r>
            <a:r>
              <a:rPr lang="en-US" sz="2400" dirty="0"/>
              <a:t> dependency in your build file</a:t>
            </a:r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657600"/>
            <a:ext cx="5867400" cy="2357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7146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Resource </a:t>
            </a:r>
            <a:r>
              <a:rPr lang="en-US" dirty="0" smtClean="0"/>
              <a:t>Caching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To improve the performance, </a:t>
            </a:r>
            <a:r>
              <a:rPr lang="en-US" sz="2400" dirty="0" err="1"/>
              <a:t>dev</a:t>
            </a:r>
            <a:r>
              <a:rPr lang="en-US" sz="2400" dirty="0"/>
              <a:t> tools cache the static content/template files to serve them faster to browser/client. </a:t>
            </a:r>
            <a:endParaRPr lang="en-US" sz="2400" dirty="0" smtClean="0"/>
          </a:p>
          <a:p>
            <a:r>
              <a:rPr lang="en-US" sz="2400" dirty="0" smtClean="0"/>
              <a:t>This </a:t>
            </a:r>
            <a:r>
              <a:rPr lang="en-US" sz="2400" dirty="0"/>
              <a:t>is very good feature in production where every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err="1" smtClean="0"/>
              <a:t>milli</a:t>
            </a:r>
            <a:r>
              <a:rPr lang="en-US" sz="2400" dirty="0" smtClean="0"/>
              <a:t>-second</a:t>
            </a:r>
            <a:r>
              <a:rPr lang="en-US" sz="2400" dirty="0"/>
              <a:t> performance improvement matters. </a:t>
            </a:r>
            <a:endParaRPr lang="en-US" sz="2400" dirty="0" smtClean="0"/>
          </a:p>
          <a:p>
            <a:r>
              <a:rPr lang="en-US" sz="2400" dirty="0" smtClean="0"/>
              <a:t>But </a:t>
            </a:r>
            <a:r>
              <a:rPr lang="en-US" sz="2400" dirty="0"/>
              <a:t>in development environment, it can be a problem and cause stale cache problem and you may not see your changes </a:t>
            </a:r>
            <a:r>
              <a:rPr lang="en-US" sz="2400" dirty="0" smtClean="0"/>
              <a:t>immediately </a:t>
            </a:r>
            <a:r>
              <a:rPr lang="en-US" sz="2400" dirty="0"/>
              <a:t>in </a:t>
            </a:r>
            <a:r>
              <a:rPr lang="en-US" sz="2400" dirty="0" smtClean="0"/>
              <a:t>browser</a:t>
            </a:r>
          </a:p>
          <a:p>
            <a:r>
              <a:rPr lang="en-US" sz="2400" dirty="0" smtClean="0"/>
              <a:t>By </a:t>
            </a:r>
            <a:r>
              <a:rPr lang="en-US" sz="2400" dirty="0"/>
              <a:t>default, this feature is disabled. You can enable it to use in production environment by setting a property.</a:t>
            </a:r>
          </a:p>
          <a:p>
            <a:r>
              <a:rPr lang="en-US" sz="2400" dirty="0"/>
              <a:t>There are many such UI template libraries that support this feature. e.g. </a:t>
            </a:r>
            <a:r>
              <a:rPr lang="en-US" sz="2400" dirty="0" err="1"/>
              <a:t>thymeleaf</a:t>
            </a:r>
            <a:r>
              <a:rPr lang="en-US" sz="2400" dirty="0"/>
              <a:t>, </a:t>
            </a:r>
            <a:r>
              <a:rPr lang="en-US" sz="2400" dirty="0" err="1"/>
              <a:t>freemarker</a:t>
            </a:r>
            <a:r>
              <a:rPr lang="en-US" sz="2400" dirty="0"/>
              <a:t>, groovy, mustache etc.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88275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Resource Caching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183" y="1905000"/>
            <a:ext cx="8023634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6476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server </a:t>
            </a:r>
            <a:r>
              <a:rPr lang="en-US" dirty="0" smtClean="0"/>
              <a:t>restart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Auto-restart means reloading the java classes and </a:t>
            </a:r>
            <a:r>
              <a:rPr lang="en-US" sz="2400" dirty="0" smtClean="0"/>
              <a:t>configuration </a:t>
            </a:r>
            <a:r>
              <a:rPr lang="en-US" sz="2400" dirty="0"/>
              <a:t>at server side. </a:t>
            </a:r>
            <a:endParaRPr lang="en-US" sz="2400" dirty="0" smtClean="0"/>
          </a:p>
          <a:p>
            <a:r>
              <a:rPr lang="en-US" sz="2400" dirty="0" smtClean="0"/>
              <a:t>After </a:t>
            </a:r>
            <a:r>
              <a:rPr lang="en-US" sz="2400" dirty="0"/>
              <a:t>the server side changes are re-deployed dynamically, server restart happen and load the modified code and </a:t>
            </a:r>
            <a:r>
              <a:rPr lang="en-US" sz="2400" dirty="0" smtClean="0"/>
              <a:t>configuration.</a:t>
            </a:r>
          </a:p>
          <a:p>
            <a:r>
              <a:rPr lang="en-US" sz="2400" dirty="0"/>
              <a:t>We can disable the auto-restart of a server by using the property </a:t>
            </a:r>
            <a:r>
              <a:rPr lang="en-US" sz="2400" b="1" dirty="0" err="1"/>
              <a:t>spring.devtools.restart.enabled</a:t>
            </a:r>
            <a:r>
              <a:rPr lang="en-US" sz="2400" dirty="0"/>
              <a:t> to </a:t>
            </a:r>
            <a:r>
              <a:rPr lang="en-US" sz="2400" b="1" dirty="0"/>
              <a:t>false.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27737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Boot </a:t>
            </a:r>
            <a:r>
              <a:rPr lang="en-US" dirty="0" smtClean="0"/>
              <a:t>Actuator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Spring boot’s module </a:t>
            </a:r>
            <a:r>
              <a:rPr lang="en-US" sz="2400" dirty="0"/>
              <a:t>Actuator</a:t>
            </a:r>
            <a:r>
              <a:rPr lang="en-US" sz="2400" dirty="0"/>
              <a:t> allows you to monitor and manage application usages in production environment, without coding and configuration for any of them. </a:t>
            </a:r>
            <a:endParaRPr lang="en-US" sz="2400" dirty="0" smtClean="0"/>
          </a:p>
          <a:p>
            <a:r>
              <a:rPr lang="en-US" sz="2400" dirty="0" smtClean="0"/>
              <a:t>These </a:t>
            </a:r>
            <a:r>
              <a:rPr lang="en-US" sz="2400" dirty="0"/>
              <a:t>monitoring and management information is exposed via REST like endpoint URLs.</a:t>
            </a:r>
            <a:endParaRPr lang="en-US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066" y="4038600"/>
            <a:ext cx="7653867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4329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Actuator </a:t>
            </a:r>
            <a:r>
              <a:rPr lang="en-US" dirty="0" smtClean="0"/>
              <a:t>Endpoints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Most applications exposes endpoints via HTTP, where the ID of the endpoint along with a prefix of </a:t>
            </a:r>
            <a:r>
              <a:rPr lang="en-US" sz="2200" b="1" dirty="0"/>
              <a:t>/actuator</a:t>
            </a:r>
            <a:r>
              <a:rPr lang="en-US" sz="2200" dirty="0"/>
              <a:t> is mapped to a URL. </a:t>
            </a:r>
            <a:endParaRPr lang="en-US" sz="2200" dirty="0" smtClean="0"/>
          </a:p>
          <a:p>
            <a:r>
              <a:rPr lang="en-US" sz="2200" dirty="0" smtClean="0"/>
              <a:t>For </a:t>
            </a:r>
            <a:r>
              <a:rPr lang="en-US" sz="2200" dirty="0"/>
              <a:t>example, by default, the health endpoint is mapped to </a:t>
            </a:r>
            <a:r>
              <a:rPr lang="en-US" sz="2200" b="1" dirty="0"/>
              <a:t>/actuator/health</a:t>
            </a:r>
            <a:r>
              <a:rPr lang="en-US" sz="2200" dirty="0"/>
              <a:t>.</a:t>
            </a:r>
          </a:p>
          <a:p>
            <a:r>
              <a:rPr lang="en-US" sz="2200" dirty="0"/>
              <a:t>By default, only </a:t>
            </a:r>
            <a:r>
              <a:rPr lang="en-US" sz="2200" b="1" dirty="0"/>
              <a:t>/health</a:t>
            </a:r>
            <a:r>
              <a:rPr lang="en-US" sz="2200" dirty="0"/>
              <a:t> and</a:t>
            </a:r>
            <a:r>
              <a:rPr lang="en-US" sz="2200" b="1" dirty="0"/>
              <a:t> /info</a:t>
            </a:r>
            <a:r>
              <a:rPr lang="en-US" sz="2200" dirty="0"/>
              <a:t> are exposed via Web APIs. </a:t>
            </a:r>
            <a:endParaRPr lang="en-US" sz="2200" dirty="0" smtClean="0"/>
          </a:p>
          <a:p>
            <a:r>
              <a:rPr lang="en-US" sz="2200" dirty="0" smtClean="0"/>
              <a:t>Rest </a:t>
            </a:r>
            <a:r>
              <a:rPr lang="en-US" sz="2200" dirty="0"/>
              <a:t>are exposed via JMX. </a:t>
            </a:r>
            <a:endParaRPr lang="en-US" sz="2200" dirty="0" smtClean="0"/>
          </a:p>
          <a:p>
            <a:r>
              <a:rPr lang="en-US" sz="2200" dirty="0" smtClean="0"/>
              <a:t>Use</a:t>
            </a:r>
            <a:r>
              <a:rPr lang="en-US" sz="2200" dirty="0"/>
              <a:t> </a:t>
            </a:r>
            <a:r>
              <a:rPr lang="en-US" sz="2200" b="1" dirty="0" err="1"/>
              <a:t>management.endpoints.web.exposure.include</a:t>
            </a:r>
            <a:r>
              <a:rPr lang="en-US" sz="2200" b="1" dirty="0"/>
              <a:t>=*</a:t>
            </a:r>
            <a:r>
              <a:rPr lang="en-US" sz="2200" dirty="0"/>
              <a:t> to expose all endpoints through the </a:t>
            </a:r>
            <a:r>
              <a:rPr lang="en-US" sz="2200" dirty="0" smtClean="0"/>
              <a:t>Web API</a:t>
            </a:r>
            <a:endParaRPr lang="en-US" sz="2200" dirty="0"/>
          </a:p>
          <a:p>
            <a:endParaRPr lang="en-US" sz="22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5181599"/>
            <a:ext cx="6477000" cy="124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249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Important Actuator Endpoints</a:t>
            </a: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1828800"/>
            <a:ext cx="8458200" cy="4050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0533934"/>
      </p:ext>
    </p:extLst>
  </p:cSld>
  <p:clrMapOvr>
    <a:masterClrMapping/>
  </p:clrMapOvr>
</p:sld>
</file>

<file path=ppt/theme/theme1.xml><?xml version="1.0" encoding="utf-8"?>
<a:theme xmlns:a="http://schemas.openxmlformats.org/drawingml/2006/main" name="Learner Template">
  <a:themeElements>
    <a:clrScheme name="1_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1_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1_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Learner Template.potx" id="{AA975DF3-9356-413E-9652-11DC7C59B5AC}" vid="{ED3226D0-769C-4AE7-92F3-ABC6184D9D7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Learner Template</Template>
  <TotalTime>34</TotalTime>
  <Words>149</Words>
  <Application>Microsoft Office PowerPoint</Application>
  <PresentationFormat>On-screen Show (4:3)</PresentationFormat>
  <Paragraphs>29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Learner Template</vt:lpstr>
      <vt:lpstr>Spring Boot Devtools  and Actuator</vt:lpstr>
      <vt:lpstr>Spring Boot Devtools</vt:lpstr>
      <vt:lpstr>Enabling Dev Tools Module</vt:lpstr>
      <vt:lpstr>Static Resource Caching</vt:lpstr>
      <vt:lpstr>Static Resource Caching</vt:lpstr>
      <vt:lpstr>Automatic server restart</vt:lpstr>
      <vt:lpstr>Spring Boot Actuator</vt:lpstr>
      <vt:lpstr>Important Actuator Endpoints</vt:lpstr>
      <vt:lpstr>Important Actuator Endpoints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25</cp:revision>
  <dcterms:created xsi:type="dcterms:W3CDTF">2021-02-16T08:15:15Z</dcterms:created>
  <dcterms:modified xsi:type="dcterms:W3CDTF">2021-02-16T08:49:35Z</dcterms:modified>
</cp:coreProperties>
</file>