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91" r:id="rId5"/>
    <p:sldId id="259" r:id="rId6"/>
    <p:sldId id="260" r:id="rId7"/>
    <p:sldId id="261" r:id="rId8"/>
    <p:sldId id="262" r:id="rId9"/>
    <p:sldId id="287" r:id="rId10"/>
    <p:sldId id="299" r:id="rId11"/>
    <p:sldId id="300" r:id="rId12"/>
    <p:sldId id="263" r:id="rId13"/>
    <p:sldId id="273" r:id="rId14"/>
    <p:sldId id="264" r:id="rId15"/>
    <p:sldId id="274" r:id="rId16"/>
    <p:sldId id="297" r:id="rId17"/>
    <p:sldId id="272" r:id="rId18"/>
    <p:sldId id="266" r:id="rId19"/>
    <p:sldId id="267" r:id="rId20"/>
    <p:sldId id="268" r:id="rId21"/>
    <p:sldId id="269" r:id="rId22"/>
    <p:sldId id="265" r:id="rId23"/>
    <p:sldId id="270" r:id="rId24"/>
    <p:sldId id="295" r:id="rId25"/>
    <p:sldId id="276" r:id="rId26"/>
    <p:sldId id="271" r:id="rId27"/>
    <p:sldId id="275" r:id="rId28"/>
    <p:sldId id="277" r:id="rId29"/>
    <p:sldId id="292" r:id="rId30"/>
    <p:sldId id="293" r:id="rId31"/>
    <p:sldId id="278" r:id="rId32"/>
    <p:sldId id="279" r:id="rId33"/>
    <p:sldId id="294" r:id="rId34"/>
    <p:sldId id="288" r:id="rId35"/>
    <p:sldId id="280" r:id="rId36"/>
    <p:sldId id="282" r:id="rId37"/>
    <p:sldId id="281" r:id="rId38"/>
    <p:sldId id="283" r:id="rId39"/>
    <p:sldId id="284" r:id="rId40"/>
    <p:sldId id="285" r:id="rId41"/>
    <p:sldId id="290" r:id="rId42"/>
    <p:sldId id="298" r:id="rId43"/>
    <p:sldId id="289" r:id="rId44"/>
    <p:sldId id="286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8C1-926D-4615-9018-023A4F531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Large Scale Data Streaming in Limavady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68AA-9847-4918-AB04-E743AB204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66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4D3-9557-4FCD-BC96-7F30233F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Kafka Streaming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BEACA-44A2-43C1-B951-475EAB6B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2" y="1280384"/>
            <a:ext cx="6828896" cy="5121672"/>
          </a:xfrm>
        </p:spPr>
      </p:pic>
    </p:spTree>
    <p:extLst>
      <p:ext uri="{BB962C8B-B14F-4D97-AF65-F5344CB8AC3E}">
        <p14:creationId xmlns:p14="http://schemas.microsoft.com/office/powerpoint/2010/main" val="16318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04F3-EC42-4114-B1A2-F9F085E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design and we smile! It’s easy!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76C32-755A-4CE9-9292-590385FC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1" y="1318286"/>
            <a:ext cx="6799262" cy="5099447"/>
          </a:xfrm>
        </p:spPr>
      </p:pic>
    </p:spTree>
    <p:extLst>
      <p:ext uri="{BB962C8B-B14F-4D97-AF65-F5344CB8AC3E}">
        <p14:creationId xmlns:p14="http://schemas.microsoft.com/office/powerpoint/2010/main" val="208421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Onyx?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91F65-BBE7-43EF-8B07-6D099CB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Distributed Computation Platform</a:t>
            </a:r>
          </a:p>
          <a:p>
            <a:r>
              <a:rPr lang="en-GB" sz="3600" dirty="0"/>
              <a:t>Written 100% in Clojure</a:t>
            </a:r>
          </a:p>
          <a:p>
            <a:r>
              <a:rPr lang="en-GB" sz="3600" dirty="0"/>
              <a:t>Great plugin architecture (inputs and outputs)</a:t>
            </a:r>
          </a:p>
          <a:p>
            <a:r>
              <a:rPr lang="en-GB" sz="3600" dirty="0"/>
              <a:t>Uses graph Direct Acyclic Graph workflow</a:t>
            </a:r>
          </a:p>
          <a:p>
            <a:r>
              <a:rPr lang="en-GB" sz="3600" dirty="0"/>
              <a:t>It’s very good….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2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5EAE-0DEA-49D2-8023-CE5BAF22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31C33-AF8A-42E0-B88B-3793389B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38" y="452718"/>
            <a:ext cx="8492067" cy="6369050"/>
          </a:xfrm>
        </p:spPr>
      </p:pic>
    </p:spTree>
    <p:extLst>
      <p:ext uri="{BB962C8B-B14F-4D97-AF65-F5344CB8AC3E}">
        <p14:creationId xmlns:p14="http://schemas.microsoft.com/office/powerpoint/2010/main" val="146483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Onyx: Workflows as maps.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DA92-1438-4C2E-873F-E0A9C35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[[:in :add-fields]</a:t>
            </a:r>
          </a:p>
          <a:p>
            <a:r>
              <a:rPr lang="en-GB" sz="4400" dirty="0"/>
              <a:t> [:add-fields :dump-raw]</a:t>
            </a:r>
          </a:p>
          <a:p>
            <a:r>
              <a:rPr lang="en-GB" sz="4400" dirty="0"/>
              <a:t> [:add-fields :find-min]</a:t>
            </a:r>
          </a:p>
          <a:p>
            <a:r>
              <a:rPr lang="en-GB" sz="4400" dirty="0"/>
              <a:t> [:find-min :dump-min]]</a:t>
            </a:r>
          </a:p>
        </p:txBody>
      </p:sp>
    </p:spTree>
    <p:extLst>
      <p:ext uri="{BB962C8B-B14F-4D97-AF65-F5344CB8AC3E}">
        <p14:creationId xmlns:p14="http://schemas.microsoft.com/office/powerpoint/2010/main" val="20199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5EAE-0DEA-49D2-8023-CE5BAF22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Onyx: Basic Peer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94AB-FF19-4503-9DE7-0A9D869D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8 Peers</a:t>
            </a:r>
          </a:p>
          <a:p>
            <a:pPr lvl="1"/>
            <a:r>
              <a:rPr lang="en-GB" sz="2800" dirty="0"/>
              <a:t>Per Kafka Partition (3)</a:t>
            </a:r>
          </a:p>
          <a:p>
            <a:pPr lvl="1"/>
            <a:r>
              <a:rPr lang="en-GB" sz="2800" dirty="0"/>
              <a:t>Input task (deserialization) (1)</a:t>
            </a:r>
          </a:p>
          <a:p>
            <a:pPr lvl="1"/>
            <a:r>
              <a:rPr lang="en-GB" sz="2800" dirty="0"/>
              <a:t>Assign Date + UUID (1)</a:t>
            </a:r>
          </a:p>
          <a:p>
            <a:pPr lvl="1"/>
            <a:r>
              <a:rPr lang="en-GB" sz="2800" dirty="0"/>
              <a:t>Write raw to S3 (1)</a:t>
            </a:r>
          </a:p>
          <a:p>
            <a:pPr lvl="1"/>
            <a:r>
              <a:rPr lang="en-GB" sz="2800" dirty="0"/>
              <a:t>Find min value row (1)</a:t>
            </a:r>
          </a:p>
          <a:p>
            <a:pPr lvl="1"/>
            <a:r>
              <a:rPr lang="en-GB" sz="2800" dirty="0"/>
              <a:t>Write min value to S3 (1)</a:t>
            </a:r>
          </a:p>
        </p:txBody>
      </p:sp>
    </p:spTree>
    <p:extLst>
      <p:ext uri="{BB962C8B-B14F-4D97-AF65-F5344CB8AC3E}">
        <p14:creationId xmlns:p14="http://schemas.microsoft.com/office/powerpoint/2010/main" val="98506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9327-FD14-4C82-83D5-8B8C11C8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Terraform/Marathon/</a:t>
            </a:r>
            <a:r>
              <a:rPr lang="en-GB" dirty="0" err="1"/>
              <a:t>Mesos</a:t>
            </a:r>
            <a:r>
              <a:rPr lang="en-GB" dirty="0"/>
              <a:t>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7C5E-146C-4D08-9870-61F5E89F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3 Masters (m4.large)</a:t>
            </a:r>
          </a:p>
          <a:p>
            <a:r>
              <a:rPr lang="en-GB" sz="3600" dirty="0"/>
              <a:t>3 Public Slaves (t2.medium)</a:t>
            </a:r>
          </a:p>
          <a:p>
            <a:r>
              <a:rPr lang="en-GB" sz="3600" dirty="0"/>
              <a:t>3 Private Slaves (m4.xlarge)</a:t>
            </a:r>
          </a:p>
          <a:p>
            <a:r>
              <a:rPr lang="en-GB" sz="3600" dirty="0"/>
              <a:t>4TB Volumes</a:t>
            </a:r>
          </a:p>
          <a:p>
            <a:r>
              <a:rPr lang="en-GB" sz="3600" dirty="0"/>
              <a:t>We’d see how it goes from there, at worst d2 instances will do.</a:t>
            </a:r>
          </a:p>
        </p:txBody>
      </p:sp>
    </p:spTree>
    <p:extLst>
      <p:ext uri="{BB962C8B-B14F-4D97-AF65-F5344CB8AC3E}">
        <p14:creationId xmlns:p14="http://schemas.microsoft.com/office/powerpoint/2010/main" val="49362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E63E-1FF0-472B-8313-37FDD80B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3A11F-D2AE-48B9-9B4A-F1267244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00" y="234132"/>
            <a:ext cx="8652934" cy="6489700"/>
          </a:xfrm>
        </p:spPr>
      </p:pic>
    </p:spTree>
    <p:extLst>
      <p:ext uri="{BB962C8B-B14F-4D97-AF65-F5344CB8AC3E}">
        <p14:creationId xmlns:p14="http://schemas.microsoft.com/office/powerpoint/2010/main" val="316780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95DD-5357-4AB3-8877-D3FC0DE2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Great! Let’s Build!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CEB89-2A6B-47A1-BB07-47415BDD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68" y="1404859"/>
            <a:ext cx="6979916" cy="4979007"/>
          </a:xfrm>
        </p:spPr>
      </p:pic>
    </p:spTree>
    <p:extLst>
      <p:ext uri="{BB962C8B-B14F-4D97-AF65-F5344CB8AC3E}">
        <p14:creationId xmlns:p14="http://schemas.microsoft.com/office/powerpoint/2010/main" val="343477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Testing at 1%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FA49-5F43-42D3-A73D-847C27B8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It’s working!</a:t>
            </a:r>
          </a:p>
          <a:p>
            <a:r>
              <a:rPr lang="en-GB" sz="3600" dirty="0"/>
              <a:t>Stuff’s going to S3! </a:t>
            </a:r>
          </a:p>
          <a:p>
            <a:r>
              <a:rPr lang="en-GB" sz="3600" dirty="0"/>
              <a:t>Tell the client the good news!</a:t>
            </a:r>
          </a:p>
        </p:txBody>
      </p:sp>
    </p:spTree>
    <p:extLst>
      <p:ext uri="{BB962C8B-B14F-4D97-AF65-F5344CB8AC3E}">
        <p14:creationId xmlns:p14="http://schemas.microsoft.com/office/powerpoint/2010/main" val="8200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8C1-926D-4615-9018-023A4F531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I Bled All Over Onyx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68AA-9847-4918-AB04-E743AB204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71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Testing at 2%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FA49-5F43-42D3-A73D-847C27B8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It’s working!</a:t>
            </a:r>
          </a:p>
          <a:p>
            <a:r>
              <a:rPr lang="en-GB" sz="3600" dirty="0"/>
              <a:t>Stuff’s going to S3! </a:t>
            </a:r>
          </a:p>
          <a:p>
            <a:r>
              <a:rPr lang="en-GB" sz="3600" dirty="0"/>
              <a:t>Tell the client the good news!</a:t>
            </a:r>
          </a:p>
        </p:txBody>
      </p:sp>
    </p:spTree>
    <p:extLst>
      <p:ext uri="{BB962C8B-B14F-4D97-AF65-F5344CB8AC3E}">
        <p14:creationId xmlns:p14="http://schemas.microsoft.com/office/powerpoint/2010/main" val="392564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 – Testing at 5%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0F27-21F0-4CBC-921F-34991F23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933" y="1478417"/>
            <a:ext cx="5197727" cy="5007050"/>
          </a:xfrm>
        </p:spPr>
      </p:pic>
    </p:spTree>
    <p:extLst>
      <p:ext uri="{BB962C8B-B14F-4D97-AF65-F5344CB8AC3E}">
        <p14:creationId xmlns:p14="http://schemas.microsoft.com/office/powerpoint/2010/main" val="106305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40AA-8420-4A06-AECB-DC0C7858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Nothing means nothing until it’s on production.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273C8-400B-4203-AB75-1497A8A5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192" y="2538127"/>
            <a:ext cx="5041392" cy="3224784"/>
          </a:xfrm>
        </p:spPr>
      </p:pic>
    </p:spTree>
    <p:extLst>
      <p:ext uri="{BB962C8B-B14F-4D97-AF65-F5344CB8AC3E}">
        <p14:creationId xmlns:p14="http://schemas.microsoft.com/office/powerpoint/2010/main" val="378326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new territory and I’m scared.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C1E9F-223B-4AEC-9DEF-3E5A26B33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693" y="1490133"/>
            <a:ext cx="8459141" cy="4758267"/>
          </a:xfrm>
        </p:spPr>
      </p:pic>
    </p:spTree>
    <p:extLst>
      <p:ext uri="{BB962C8B-B14F-4D97-AF65-F5344CB8AC3E}">
        <p14:creationId xmlns:p14="http://schemas.microsoft.com/office/powerpoint/2010/main" val="27555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just pushed Onyx 4sd to the mean.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C1E9F-223B-4AEC-9DEF-3E5A26B33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693" y="1490133"/>
            <a:ext cx="8459141" cy="4758267"/>
          </a:xfrm>
        </p:spPr>
      </p:pic>
    </p:spTree>
    <p:extLst>
      <p:ext uri="{BB962C8B-B14F-4D97-AF65-F5344CB8AC3E}">
        <p14:creationId xmlns:p14="http://schemas.microsoft.com/office/powerpoint/2010/main" val="395647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2: Docker containers.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918F-2378-4CC2-81B2-180B60F4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43318"/>
            <a:ext cx="8946541" cy="4195481"/>
          </a:xfrm>
        </p:spPr>
        <p:txBody>
          <a:bodyPr>
            <a:normAutofit/>
          </a:bodyPr>
          <a:lstStyle/>
          <a:p>
            <a:r>
              <a:rPr lang="en-GB" sz="2600" dirty="0"/>
              <a:t>--</a:t>
            </a:r>
            <a:r>
              <a:rPr lang="en-GB" sz="2600" dirty="0" err="1"/>
              <a:t>shm</a:t>
            </a:r>
            <a:r>
              <a:rPr lang="en-GB" sz="2600" dirty="0"/>
              <a:t>-size ended up being 10GB</a:t>
            </a:r>
          </a:p>
          <a:p>
            <a:pPr lvl="1"/>
            <a:r>
              <a:rPr lang="en-GB" sz="2200" dirty="0"/>
              <a:t>OOM killers were frequent</a:t>
            </a:r>
          </a:p>
          <a:p>
            <a:pPr lvl="1"/>
            <a:r>
              <a:rPr lang="en-GB" sz="2200" dirty="0"/>
              <a:t>Java logging is helpful but still hard to deal with.</a:t>
            </a:r>
          </a:p>
          <a:p>
            <a:pPr lvl="1"/>
            <a:endParaRPr lang="en-GB" sz="2200" dirty="0"/>
          </a:p>
          <a:p>
            <a:endParaRPr lang="en-GB" sz="2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B577BD-7C91-4E5C-85A2-80358E348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81" y="3051557"/>
            <a:ext cx="9601200" cy="357784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CGROUPS_MEM=$(cat /sys/fs/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memory.limit_in_bytes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MEMINFO_MEM=$(($(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{print $2}' /proc/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)*1024)) MEM=$(($MEMINFO_MEM&gt;$CGROUPS_MEM?$CGROUPS_MEM:$MEMINFO_MEM)) JVM_PEER_HEAP_RATIO=${JVM_PEER_HEAP_RATIO:-0.6} XMX=$(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("%d",$1*$2/1024^2)}' &lt;&lt;&lt; " ${MEM} ${JVM_PEER_HEAP_RATIO} ") # Use the container memory limit to set max heap size so that the GC # knows to collect before it's hard-stopped by the container environment, # causing OOM exception. </a:t>
            </a:r>
          </a:p>
        </p:txBody>
      </p:sp>
    </p:spTree>
    <p:extLst>
      <p:ext uri="{BB962C8B-B14F-4D97-AF65-F5344CB8AC3E}">
        <p14:creationId xmlns:p14="http://schemas.microsoft.com/office/powerpoint/2010/main" val="144426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2: Know Thy Framework </a:t>
            </a:r>
            <a:r>
              <a:rPr lang="en-GB" dirty="0" err="1"/>
              <a:t>Gotchas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918F-2378-4CC2-81B2-180B60F4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Aeron buffer size = 3 x (batch-size x segment size x connections)</a:t>
            </a:r>
          </a:p>
          <a:p>
            <a:pPr lvl="1"/>
            <a:r>
              <a:rPr lang="en-GB" sz="2800" dirty="0"/>
              <a:t>(1 x 512k x 8) x 3 = 4mb</a:t>
            </a:r>
          </a:p>
          <a:p>
            <a:pPr lvl="1"/>
            <a:r>
              <a:rPr lang="en-GB" sz="2800" dirty="0"/>
              <a:t>Aeron default buffer is 16mb but then the twist</a:t>
            </a:r>
          </a:p>
          <a:p>
            <a:pPr lvl="2"/>
            <a:r>
              <a:rPr lang="en-GB" sz="2800" dirty="0"/>
              <a:t>Onyx segment size = </a:t>
            </a:r>
            <a:r>
              <a:rPr lang="en-GB" sz="2800" dirty="0" err="1"/>
              <a:t>aeron.term.buffer.size</a:t>
            </a:r>
            <a:r>
              <a:rPr lang="en-GB" sz="2800" dirty="0"/>
              <a:t> / 8</a:t>
            </a:r>
          </a:p>
          <a:p>
            <a:pPr lvl="3"/>
            <a:r>
              <a:rPr lang="en-GB" sz="2800" dirty="0"/>
              <a:t>Max message size of 4mb</a:t>
            </a:r>
          </a:p>
        </p:txBody>
      </p:sp>
    </p:spTree>
    <p:extLst>
      <p:ext uri="{BB962C8B-B14F-4D97-AF65-F5344CB8AC3E}">
        <p14:creationId xmlns:p14="http://schemas.microsoft.com/office/powerpoint/2010/main" val="229262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2: Know Thy Framework </a:t>
            </a:r>
            <a:r>
              <a:rPr lang="en-GB" dirty="0" err="1"/>
              <a:t>Gotchas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918F-2378-4CC2-81B2-180B60F4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Each peer has it’s own lifecycle</a:t>
            </a:r>
          </a:p>
          <a:p>
            <a:pPr lvl="1"/>
            <a:r>
              <a:rPr lang="en-GB" sz="2600" dirty="0"/>
              <a:t>Heartbeat at 10 seconds</a:t>
            </a:r>
          </a:p>
          <a:p>
            <a:pPr lvl="2"/>
            <a:r>
              <a:rPr lang="en-GB" sz="2400" b="1" dirty="0"/>
              <a:t>:</a:t>
            </a:r>
            <a:r>
              <a:rPr lang="en-GB" sz="2400" b="1" dirty="0" err="1"/>
              <a:t>onyx.peer</a:t>
            </a:r>
            <a:r>
              <a:rPr lang="en-GB" sz="2400" b="1" dirty="0"/>
              <a:t>/subscriber-liveness-timeout-</a:t>
            </a:r>
            <a:r>
              <a:rPr lang="en-GB" sz="2400" b="1" dirty="0" err="1"/>
              <a:t>ms</a:t>
            </a:r>
            <a:endParaRPr lang="en-GB" sz="2400" b="1" dirty="0"/>
          </a:p>
          <a:p>
            <a:pPr lvl="2"/>
            <a:r>
              <a:rPr lang="en-GB" sz="2400" dirty="0"/>
              <a:t>Moved it to 30 seconds</a:t>
            </a:r>
          </a:p>
          <a:p>
            <a:pPr lvl="1"/>
            <a:r>
              <a:rPr lang="en-GB" sz="2600" dirty="0"/>
              <a:t>If one peer dies the then the whole peer structure can’t process data, simple.</a:t>
            </a:r>
          </a:p>
        </p:txBody>
      </p:sp>
    </p:spTree>
    <p:extLst>
      <p:ext uri="{BB962C8B-B14F-4D97-AF65-F5344CB8AC3E}">
        <p14:creationId xmlns:p14="http://schemas.microsoft.com/office/powerpoint/2010/main" val="227627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Friday evening…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C24D4-5145-4F81-BB11-E4E2FE2DF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07" y="1443038"/>
            <a:ext cx="5123126" cy="5123126"/>
          </a:xfrm>
        </p:spPr>
      </p:pic>
    </p:spTree>
    <p:extLst>
      <p:ext uri="{BB962C8B-B14F-4D97-AF65-F5344CB8AC3E}">
        <p14:creationId xmlns:p14="http://schemas.microsoft.com/office/powerpoint/2010/main" val="3669327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…two things happened…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43488-BED5-436D-9C9A-05D35B6D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1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BC0E3-47BF-4BC7-A663-5A07BFDAB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863" y="759090"/>
            <a:ext cx="2076450" cy="923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F38EE-F244-44C3-B682-83C71629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32" y="589572"/>
            <a:ext cx="4555067" cy="5709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EB468-36EA-4212-8DC4-8C5D7F981DEE}"/>
              </a:ext>
            </a:extLst>
          </p:cNvPr>
          <p:cNvSpPr txBox="1"/>
          <p:nvPr/>
        </p:nvSpPr>
        <p:spPr>
          <a:xfrm>
            <a:off x="825500" y="2247900"/>
            <a:ext cx="457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Works here….</a:t>
            </a:r>
          </a:p>
          <a:p>
            <a:r>
              <a:rPr lang="en-GB" sz="4400" dirty="0"/>
              <a:t>Wrote this….</a:t>
            </a:r>
          </a:p>
          <a:p>
            <a:endParaRPr lang="en-GB" sz="4400" dirty="0"/>
          </a:p>
          <a:p>
            <a:r>
              <a:rPr lang="en-GB" sz="4400" dirty="0"/>
              <a:t>Tweets here: @</a:t>
            </a:r>
            <a:r>
              <a:rPr lang="en-GB" sz="4400" dirty="0" err="1"/>
              <a:t>jasonbelldata</a:t>
            </a:r>
            <a:endParaRPr lang="en-GB" sz="4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67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FB58-7C6C-4963-858B-AC8A75A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Watched “12 Days of Christine” and cried.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BEBAA-B70C-40CC-B71C-9DD8E40B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8" y="2563019"/>
            <a:ext cx="7620000" cy="3175000"/>
          </a:xfrm>
        </p:spPr>
      </p:pic>
    </p:spTree>
    <p:extLst>
      <p:ext uri="{BB962C8B-B14F-4D97-AF65-F5344CB8AC3E}">
        <p14:creationId xmlns:p14="http://schemas.microsoft.com/office/powerpoint/2010/main" val="294548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 did a rewrite in Kafka Streams.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Moved the pure Clojure functions into the streams architecture.</a:t>
            </a:r>
          </a:p>
          <a:p>
            <a:r>
              <a:rPr lang="en-GB" sz="4000" dirty="0"/>
              <a:t>Used </a:t>
            </a:r>
            <a:r>
              <a:rPr lang="en-GB" sz="4000" dirty="0" err="1"/>
              <a:t>Amazonica</a:t>
            </a:r>
            <a:r>
              <a:rPr lang="en-GB" sz="4000" dirty="0"/>
              <a:t> to write to AWS S3.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55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Streams rewrite…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Took 2 hours to write and deploy.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Streams rewrite…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Took 2 hours to write and deploy.</a:t>
            </a:r>
          </a:p>
          <a:p>
            <a:r>
              <a:rPr lang="en-GB" sz="4000" dirty="0"/>
              <a:t>And, by this stage, was slightly tipsy.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28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Streams rewrite…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In deployment Kafka Streams didn’t touch more than 2% of the CPU/Memory load on the instance. </a:t>
            </a:r>
          </a:p>
          <a:p>
            <a:r>
              <a:rPr lang="en-GB" sz="4000" dirty="0"/>
              <a:t>Max memory was 790Mb compared to 8Gb Onyx jobs. 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07822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Monday Morning…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No restarts, still processing data from the partitions!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0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Monday Morning…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82155" cy="4195481"/>
          </a:xfrm>
        </p:spPr>
        <p:txBody>
          <a:bodyPr/>
          <a:lstStyle/>
          <a:p>
            <a:r>
              <a:rPr lang="en-GB" sz="4000" dirty="0"/>
              <a:t>Now might be a good time to tell my CTO. ;)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E5791-83A8-479A-8DE9-02F10EA0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34" y="2052918"/>
            <a:ext cx="3175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20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did Onyx bleed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Unzipping messages introduces unknowns across the peers. Very hard to monitor and predict.</a:t>
            </a:r>
          </a:p>
          <a:p>
            <a:r>
              <a:rPr lang="en-GB" sz="4000" dirty="0"/>
              <a:t>Onyx isn’t designed for large messages (kb not </a:t>
            </a:r>
            <a:r>
              <a:rPr lang="en-GB" sz="4000" dirty="0" err="1"/>
              <a:t>mb</a:t>
            </a:r>
            <a:r>
              <a:rPr lang="en-GB" sz="4000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18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Design on paper first.</a:t>
            </a:r>
          </a:p>
          <a:p>
            <a:r>
              <a:rPr lang="en-GB" sz="4000" dirty="0"/>
              <a:t>Think about every function the message will visit.</a:t>
            </a:r>
          </a:p>
          <a:p>
            <a:r>
              <a:rPr lang="en-GB" sz="4000" dirty="0"/>
              <a:t>Think about the fail safes on each function (size, timeouts, rogue messages).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79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Know the key Kafka topic settings.</a:t>
            </a:r>
          </a:p>
          <a:p>
            <a:r>
              <a:rPr lang="en-GB" sz="4000" dirty="0"/>
              <a:t>https://dataissexy.wordpress.com/2017/03/10/kafka-diaries-topic-level-settings-you-cant-ignore-part-1-data-streaming/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7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FF38EE-F244-44C3-B682-83C7162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32" y="589572"/>
            <a:ext cx="4555067" cy="5709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EB468-36EA-4212-8DC4-8C5D7F981DEE}"/>
              </a:ext>
            </a:extLst>
          </p:cNvPr>
          <p:cNvSpPr txBox="1"/>
          <p:nvPr/>
        </p:nvSpPr>
        <p:spPr>
          <a:xfrm>
            <a:off x="787400" y="939800"/>
            <a:ext cx="457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Tweet heckling is perfectly allowed as are questions as I go along.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D38E-5EDA-4800-A05E-F3581FF5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712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Every latency blockage adds up over the duration of the message.</a:t>
            </a:r>
          </a:p>
          <a:p>
            <a:r>
              <a:rPr lang="en-GB" sz="4000" dirty="0"/>
              <a:t>Work out your TTL backstop on Kafka (default 168 hours). </a:t>
            </a:r>
          </a:p>
          <a:p>
            <a:r>
              <a:rPr lang="en-GB" sz="4000" dirty="0"/>
              <a:t>Think the Streaming Rule of 72</a:t>
            </a:r>
          </a:p>
        </p:txBody>
      </p:sp>
    </p:spTree>
    <p:extLst>
      <p:ext uri="{BB962C8B-B14F-4D97-AF65-F5344CB8AC3E}">
        <p14:creationId xmlns:p14="http://schemas.microsoft.com/office/powerpoint/2010/main" val="1738456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Reduce disk write i/o on Kafka, throw as much RAM at the brokers as you can. </a:t>
            </a:r>
          </a:p>
          <a:p>
            <a:r>
              <a:rPr lang="en-GB" sz="4000" dirty="0"/>
              <a:t>On Kinesis you don’t get the luxury of tuning and is about 70% slower on throughput.</a:t>
            </a:r>
          </a:p>
        </p:txBody>
      </p:sp>
    </p:spTree>
    <p:extLst>
      <p:ext uri="{BB962C8B-B14F-4D97-AF65-F5344CB8AC3E}">
        <p14:creationId xmlns:p14="http://schemas.microsoft.com/office/powerpoint/2010/main" val="238457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If your customer is not on a 24/7 SLA then work out how much data is going to pass through on the down days, then plan storage accordingly. </a:t>
            </a:r>
            <a:r>
              <a:rPr lang="en-GB" sz="4000" b="1" dirty="0"/>
              <a:t>Kafka will log while consumers are dead.</a:t>
            </a:r>
          </a:p>
        </p:txBody>
      </p:sp>
    </p:spTree>
    <p:extLst>
      <p:ext uri="{BB962C8B-B14F-4D97-AF65-F5344CB8AC3E}">
        <p14:creationId xmlns:p14="http://schemas.microsoft.com/office/powerpoint/2010/main" val="73310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Think the Streaming Rule of 72</a:t>
            </a:r>
          </a:p>
        </p:txBody>
      </p:sp>
    </p:spTree>
    <p:extLst>
      <p:ext uri="{BB962C8B-B14F-4D97-AF65-F5344CB8AC3E}">
        <p14:creationId xmlns:p14="http://schemas.microsoft.com/office/powerpoint/2010/main" val="1586856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Streaming Rule of 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Work out % gain (130 </a:t>
            </a:r>
            <a:r>
              <a:rPr lang="en-GB" sz="4000" dirty="0" err="1"/>
              <a:t>msg</a:t>
            </a:r>
            <a:r>
              <a:rPr lang="en-GB" sz="4000" dirty="0"/>
              <a:t>/sec – 100 </a:t>
            </a:r>
            <a:r>
              <a:rPr lang="en-GB" sz="4000" dirty="0" err="1"/>
              <a:t>msg</a:t>
            </a:r>
            <a:r>
              <a:rPr lang="en-GB" sz="4000" dirty="0"/>
              <a:t>/sec)/100 = 30%</a:t>
            </a:r>
          </a:p>
          <a:p>
            <a:r>
              <a:rPr lang="en-GB" sz="4000" dirty="0"/>
              <a:t>72/30 = 2.4</a:t>
            </a:r>
          </a:p>
          <a:p>
            <a:r>
              <a:rPr lang="en-GB" sz="4000" dirty="0"/>
              <a:t>You will double the message throughput every 2.4 seconds.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74381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248E-CBB6-42F8-A759-60A0470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B495-08F0-4092-B161-DA86D08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Ask me questions anytime via Twitter, </a:t>
            </a:r>
            <a:r>
              <a:rPr lang="en-GB" sz="4000" dirty="0" err="1"/>
              <a:t>Linkedin</a:t>
            </a:r>
            <a:r>
              <a:rPr lang="en-GB" sz="4000" dirty="0"/>
              <a:t>, email and so on.</a:t>
            </a:r>
          </a:p>
          <a:p>
            <a:r>
              <a:rPr lang="en-GB" sz="4000" dirty="0"/>
              <a:t>If I can help I will help.</a:t>
            </a:r>
          </a:p>
        </p:txBody>
      </p:sp>
    </p:spTree>
    <p:extLst>
      <p:ext uri="{BB962C8B-B14F-4D97-AF65-F5344CB8AC3E}">
        <p14:creationId xmlns:p14="http://schemas.microsoft.com/office/powerpoint/2010/main" val="151545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DA92-1438-4C2E-873F-E0A9C35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“We want to stream in 12TB of data a day….. Can you do that?”</a:t>
            </a:r>
          </a:p>
        </p:txBody>
      </p:sp>
    </p:spTree>
    <p:extLst>
      <p:ext uri="{BB962C8B-B14F-4D97-AF65-F5344CB8AC3E}">
        <p14:creationId xmlns:p14="http://schemas.microsoft.com/office/powerpoint/2010/main" val="354211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Answer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AABDD-8550-47FF-AD03-71B3C33E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05611"/>
            <a:ext cx="7232557" cy="5012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F34A0-7EFE-4586-A57F-27F258A340FB}"/>
              </a:ext>
            </a:extLst>
          </p:cNvPr>
          <p:cNvSpPr txBox="1"/>
          <p:nvPr/>
        </p:nvSpPr>
        <p:spPr>
          <a:xfrm>
            <a:off x="8195733" y="1524000"/>
            <a:ext cx="3725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Yeah we’re </a:t>
            </a:r>
            <a:r>
              <a:rPr lang="en-GB" sz="4800" dirty="0" err="1"/>
              <a:t>gonna</a:t>
            </a:r>
            <a:r>
              <a:rPr lang="en-GB" sz="4800" dirty="0"/>
              <a:t> rock like Cameo ‘86</a:t>
            </a:r>
          </a:p>
        </p:txBody>
      </p:sp>
    </p:spTree>
    <p:extLst>
      <p:ext uri="{BB962C8B-B14F-4D97-AF65-F5344CB8AC3E}">
        <p14:creationId xmlns:p14="http://schemas.microsoft.com/office/powerpoint/2010/main" val="18849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 it went quiet…..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DA92-1438-4C2E-873F-E0A9C35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For nearly six months.</a:t>
            </a:r>
          </a:p>
        </p:txBody>
      </p:sp>
    </p:spTree>
    <p:extLst>
      <p:ext uri="{BB962C8B-B14F-4D97-AF65-F5344CB8AC3E}">
        <p14:creationId xmlns:p14="http://schemas.microsoft.com/office/powerpoint/2010/main" val="265758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3F71-B692-4655-81D6-B3933C67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 an email….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DA92-1438-4C2E-873F-E0A9C35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Can we talk to you about that Onyx/Kafka thing you mentioned?</a:t>
            </a:r>
          </a:p>
        </p:txBody>
      </p:sp>
    </p:spTree>
    <p:extLst>
      <p:ext uri="{BB962C8B-B14F-4D97-AF65-F5344CB8AC3E}">
        <p14:creationId xmlns:p14="http://schemas.microsoft.com/office/powerpoint/2010/main" val="407698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4B0D-70B9-48A9-AD36-6DE4395F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Oi Jase, what’s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09EE-6121-45D9-9B41-F11B0999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Apache </a:t>
            </a:r>
            <a:r>
              <a:rPr lang="en-GB" sz="2800" b="1" dirty="0"/>
              <a:t>Kafka</a:t>
            </a:r>
            <a:r>
              <a:rPr lang="en-GB" sz="2800" dirty="0"/>
              <a:t> is an open-source message broker project developed by the Apache Software Foundation written in Scala. The project aims to provide a unified, high-throughput, low-latency platform for handling real-time data feeds.</a:t>
            </a:r>
          </a:p>
          <a:p>
            <a:r>
              <a:rPr lang="en-GB" sz="2800" dirty="0">
                <a:hlinkClick r:id="rId2"/>
              </a:rPr>
              <a:t>http://kafka.apache.org/</a:t>
            </a:r>
            <a:endParaRPr lang="en-GB" sz="2800" dirty="0"/>
          </a:p>
          <a:p>
            <a:r>
              <a:rPr lang="en-GB" sz="2800" dirty="0"/>
              <a:t>Also look at Kinesis Streams on AWS but you will be paying for it.</a:t>
            </a:r>
          </a:p>
        </p:txBody>
      </p:sp>
    </p:spTree>
    <p:extLst>
      <p:ext uri="{BB962C8B-B14F-4D97-AF65-F5344CB8AC3E}">
        <p14:creationId xmlns:p14="http://schemas.microsoft.com/office/powerpoint/2010/main" val="13960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682</TotalTime>
  <Words>1094</Words>
  <Application>Microsoft Office PowerPoint</Application>
  <PresentationFormat>Widescreen</PresentationFormat>
  <Paragraphs>122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Century Gothic</vt:lpstr>
      <vt:lpstr>Courier New</vt:lpstr>
      <vt:lpstr>Wingdings 3</vt:lpstr>
      <vt:lpstr>Ion</vt:lpstr>
      <vt:lpstr>Large Scale Data Streaming in Limavady</vt:lpstr>
      <vt:lpstr>How I Bled All Over Onyx</vt:lpstr>
      <vt:lpstr>PowerPoint Presentation</vt:lpstr>
      <vt:lpstr>PowerPoint Presentation</vt:lpstr>
      <vt:lpstr>The Question</vt:lpstr>
      <vt:lpstr>The Answer</vt:lpstr>
      <vt:lpstr>Then it went quiet…..</vt:lpstr>
      <vt:lpstr>Then an email….</vt:lpstr>
      <vt:lpstr>Oi Jase, what’s Kafka?</vt:lpstr>
      <vt:lpstr>A Kafka Streaming Application</vt:lpstr>
      <vt:lpstr>We design and we smile! It’s easy!</vt:lpstr>
      <vt:lpstr>What is Onyx?</vt:lpstr>
      <vt:lpstr>PowerPoint Presentation</vt:lpstr>
      <vt:lpstr>Onyx: Workflows as maps.</vt:lpstr>
      <vt:lpstr>Onyx: Basic Peer Design</vt:lpstr>
      <vt:lpstr>Terraform/Marathon/Mesos Deployment</vt:lpstr>
      <vt:lpstr>PowerPoint Presentation</vt:lpstr>
      <vt:lpstr>Great! Let’s Build!</vt:lpstr>
      <vt:lpstr>Phase 1 – Testing at 1% Volume</vt:lpstr>
      <vt:lpstr>Phase 2 – Testing at 2% Volume</vt:lpstr>
      <vt:lpstr>Phase 3 – Testing at 5% Volume</vt:lpstr>
      <vt:lpstr>Lesson 1: Nothing means nothing until it’s on production.</vt:lpstr>
      <vt:lpstr>This is new territory and I’m scared.</vt:lpstr>
      <vt:lpstr>I just pushed Onyx 4sd to the mean.</vt:lpstr>
      <vt:lpstr>Lesson 2: Docker containers.</vt:lpstr>
      <vt:lpstr>Lesson 2: Know Thy Framework Gotchas</vt:lpstr>
      <vt:lpstr>Lesson 2: Know Thy Framework Gotchas</vt:lpstr>
      <vt:lpstr>One Friday evening…</vt:lpstr>
      <vt:lpstr>…two things happened…</vt:lpstr>
      <vt:lpstr>1. Watched “12 Days of Christine” and cried.</vt:lpstr>
      <vt:lpstr>2. I did a rewrite in Kafka Streams.</vt:lpstr>
      <vt:lpstr>Kafka Streams rewrite…</vt:lpstr>
      <vt:lpstr>Kafka Streams rewrite…</vt:lpstr>
      <vt:lpstr>Kafka Streams rewrite…</vt:lpstr>
      <vt:lpstr>Monday Morning…</vt:lpstr>
      <vt:lpstr>Monday Morning…</vt:lpstr>
      <vt:lpstr>So why did Onyx bleed so bad?</vt:lpstr>
      <vt:lpstr>Key Takeaways</vt:lpstr>
      <vt:lpstr>Key Takeaways</vt:lpstr>
      <vt:lpstr>Key Takeaways</vt:lpstr>
      <vt:lpstr>Key Takeaways</vt:lpstr>
      <vt:lpstr>Key Takeaways</vt:lpstr>
      <vt:lpstr>Key Takeaways</vt:lpstr>
      <vt:lpstr>The Streaming Rule of 72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Data Streaming in Limavady</dc:title>
  <dc:creator>Jason Bell</dc:creator>
  <cp:lastModifiedBy>Jason Bell</cp:lastModifiedBy>
  <cp:revision>27</cp:revision>
  <dcterms:created xsi:type="dcterms:W3CDTF">2017-06-04T08:58:28Z</dcterms:created>
  <dcterms:modified xsi:type="dcterms:W3CDTF">2017-06-09T16:21:57Z</dcterms:modified>
</cp:coreProperties>
</file>