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5" r:id="rId4"/>
    <p:sldId id="259" r:id="rId5"/>
    <p:sldId id="258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96859-BA8C-424B-A123-3E1CA39A6BB5}" type="datetimeFigureOut">
              <a:rPr lang="en-US" smtClean="0"/>
              <a:t>07-Apr-20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49207-9F9C-43E3-B169-868A075D1F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49207-9F9C-43E3-B169-868A075D1FAA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A02A-6B57-4A1B-B448-41A16CA1FE5A}" type="datetime1">
              <a:rPr lang="en-US" smtClean="0"/>
              <a:t>07-Apr-20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CEEF-0140-453E-9EB8-59F3B74EE4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82AB-980C-407C-9BCD-5F292B9848DC}" type="datetime1">
              <a:rPr lang="en-US" smtClean="0"/>
              <a:t>07-Apr-20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CEEF-0140-453E-9EB8-59F3B74EE4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96007-9742-4A4D-9378-FF6E094A9762}" type="datetime1">
              <a:rPr lang="en-US" smtClean="0"/>
              <a:t>07-Apr-20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CEEF-0140-453E-9EB8-59F3B74EE4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EB8D-DEBD-46BB-AB8E-96EA43BEFC9E}" type="datetime1">
              <a:rPr lang="en-US" smtClean="0"/>
              <a:t>07-Apr-20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CEEF-0140-453E-9EB8-59F3B74EE4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62A1-21A3-4079-9784-99534D10469B}" type="datetime1">
              <a:rPr lang="en-US" smtClean="0"/>
              <a:t>07-Apr-20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CEEF-0140-453E-9EB8-59F3B74EE4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A52A-7521-439A-952F-2493CA82FC5C}" type="datetime1">
              <a:rPr lang="en-US" smtClean="0"/>
              <a:t>07-Apr-20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CEEF-0140-453E-9EB8-59F3B74EE4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005A-78D5-45E2-8088-88A4DBA52393}" type="datetime1">
              <a:rPr lang="en-US" smtClean="0"/>
              <a:t>07-Apr-20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CEEF-0140-453E-9EB8-59F3B74EE4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F244-A61E-41BB-AFFF-910F92ABF862}" type="datetime1">
              <a:rPr lang="en-US" smtClean="0"/>
              <a:t>07-Apr-20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CEEF-0140-453E-9EB8-59F3B74EE4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2907-9CFD-4254-B730-75267EC2C77B}" type="datetime1">
              <a:rPr lang="en-US" smtClean="0"/>
              <a:t>07-Apr-20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CEEF-0140-453E-9EB8-59F3B74EE4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E6C86-4A1E-40CF-80E1-F36D72BCCE88}" type="datetime1">
              <a:rPr lang="en-US" smtClean="0"/>
              <a:t>07-Apr-20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CEEF-0140-453E-9EB8-59F3B74EE4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2191-3D2F-400D-9C93-A791DC0346CF}" type="datetime1">
              <a:rPr lang="en-US" smtClean="0"/>
              <a:t>07-Apr-20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CEEF-0140-453E-9EB8-59F3B74EE4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B03A1-1303-4343-AD8E-83DCBFC3358F}" type="datetime1">
              <a:rPr lang="en-US" smtClean="0"/>
              <a:t>07-Apr-20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FCEEF-0140-453E-9EB8-59F3B74EE4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while-loop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asem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78656"/>
            <a:ext cx="8382000" cy="550068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C5F-A579-460F-9ED6-4864BAD4944F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While loop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format of a  while loop is shown below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expr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&gt;:</a:t>
            </a:r>
          </a:p>
          <a:p>
            <a:pPr>
              <a:buNone/>
            </a:pP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&lt;statement(s)&gt;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&lt;statement(s)&gt; represents the block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 repeatedly executed,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often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referred to as the body of the loop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is denoted with indentation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just as in an if statement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38800" y="1295400"/>
            <a:ext cx="3276600" cy="510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ct val="20000"/>
              </a:spcBef>
            </a:pPr>
            <a:r>
              <a:rPr lang="pt-BR" sz="2000" b="1" dirty="0" smtClean="0">
                <a:solidFill>
                  <a:srgbClr val="7030A0"/>
                </a:solidFill>
              </a:rPr>
              <a:t>       Consider </a:t>
            </a:r>
            <a:r>
              <a:rPr lang="pt-BR" sz="2000" b="1" dirty="0">
                <a:solidFill>
                  <a:srgbClr val="7030A0"/>
                </a:solidFill>
              </a:rPr>
              <a:t>this loop: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2000" b="1" dirty="0" smtClean="0">
                <a:solidFill>
                  <a:srgbClr val="7030A0"/>
                </a:solidFill>
              </a:rPr>
              <a:t>    </a:t>
            </a:r>
            <a:r>
              <a:rPr lang="pt-BR" sz="2000" b="1" dirty="0">
                <a:solidFill>
                  <a:srgbClr val="7030A0"/>
                </a:solidFill>
              </a:rPr>
              <a:t>n = 5 </a:t>
            </a:r>
            <a:endParaRPr lang="pt-BR" sz="2000" b="1" dirty="0" smtClean="0">
              <a:solidFill>
                <a:srgbClr val="7030A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pt-BR" sz="2000" b="1" dirty="0" smtClean="0">
                <a:solidFill>
                  <a:srgbClr val="7030A0"/>
                </a:solidFill>
              </a:rPr>
              <a:t>    </a:t>
            </a:r>
            <a:r>
              <a:rPr lang="pt-BR" sz="2000" b="1" dirty="0">
                <a:solidFill>
                  <a:srgbClr val="7030A0"/>
                </a:solidFill>
              </a:rPr>
              <a:t>while n &gt; 0: </a:t>
            </a:r>
            <a:endParaRPr lang="pt-BR" sz="2000" b="1" dirty="0" smtClean="0">
              <a:solidFill>
                <a:srgbClr val="7030A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pt-BR" sz="2000" b="1" dirty="0" smtClean="0">
                <a:solidFill>
                  <a:srgbClr val="7030A0"/>
                </a:solidFill>
              </a:rPr>
              <a:t>               </a:t>
            </a:r>
            <a:r>
              <a:rPr lang="pt-BR" sz="2000" b="1" dirty="0">
                <a:solidFill>
                  <a:srgbClr val="7030A0"/>
                </a:solidFill>
              </a:rPr>
              <a:t>n -= </a:t>
            </a:r>
            <a:r>
              <a:rPr lang="pt-BR" sz="2000" b="1" dirty="0" smtClean="0">
                <a:solidFill>
                  <a:srgbClr val="7030A0"/>
                </a:solidFill>
              </a:rPr>
              <a:t>1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2000" b="1" dirty="0">
                <a:solidFill>
                  <a:srgbClr val="7030A0"/>
                </a:solidFill>
              </a:rPr>
              <a:t> </a:t>
            </a:r>
            <a:r>
              <a:rPr lang="pt-BR" sz="2000" b="1" dirty="0" smtClean="0">
                <a:solidFill>
                  <a:srgbClr val="7030A0"/>
                </a:solidFill>
              </a:rPr>
              <a:t>              print(n</a:t>
            </a:r>
            <a:r>
              <a:rPr lang="pt-BR" sz="2000" b="1" dirty="0">
                <a:solidFill>
                  <a:srgbClr val="7030A0"/>
                </a:solidFill>
              </a:rPr>
              <a:t>) </a:t>
            </a:r>
            <a:r>
              <a:rPr lang="pt-BR" sz="2000" b="1" dirty="0" smtClean="0">
                <a:solidFill>
                  <a:srgbClr val="7030A0"/>
                </a:solidFill>
              </a:rPr>
              <a:t> 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2000" b="1" dirty="0" smtClean="0">
                <a:solidFill>
                  <a:srgbClr val="7030A0"/>
                </a:solidFill>
              </a:rPr>
              <a:t>..............................................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2000" b="1" dirty="0" smtClean="0">
                <a:solidFill>
                  <a:srgbClr val="7030A0"/>
                </a:solidFill>
              </a:rPr>
              <a:t>Output:</a:t>
            </a:r>
            <a:endParaRPr lang="pt-BR" sz="2000" b="1" dirty="0">
              <a:solidFill>
                <a:srgbClr val="7030A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pt-BR" sz="2000" b="1" dirty="0" smtClean="0">
                <a:solidFill>
                  <a:srgbClr val="7030A0"/>
                </a:solidFill>
              </a:rPr>
              <a:t>   4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2000" b="1" dirty="0" smtClean="0">
                <a:solidFill>
                  <a:srgbClr val="7030A0"/>
                </a:solidFill>
              </a:rPr>
              <a:t>   3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2000" b="1" dirty="0" smtClean="0">
                <a:solidFill>
                  <a:srgbClr val="7030A0"/>
                </a:solidFill>
              </a:rPr>
              <a:t>   2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2000" b="1" dirty="0" smtClean="0">
                <a:solidFill>
                  <a:srgbClr val="7030A0"/>
                </a:solidFill>
              </a:rPr>
              <a:t>   1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2000" b="1" dirty="0" smtClean="0">
                <a:solidFill>
                  <a:srgbClr val="7030A0"/>
                </a:solidFill>
              </a:rPr>
              <a:t>   </a:t>
            </a:r>
            <a:r>
              <a:rPr lang="pt-BR" sz="2000" b="1" dirty="0">
                <a:solidFill>
                  <a:srgbClr val="7030A0"/>
                </a:solidFill>
              </a:rPr>
              <a:t>0</a:t>
            </a:r>
          </a:p>
          <a:p>
            <a:pPr algn="ctr"/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CEEF-0140-453E-9EB8-59F3B74EE40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52578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 allows an optional else clause at </a:t>
            </a:r>
          </a:p>
          <a:p>
            <a:pPr>
              <a:lnSpc>
                <a:spcPct val="11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the end of a while loop. This is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unique</a:t>
            </a:r>
          </a:p>
          <a:p>
            <a:pPr>
              <a:lnSpc>
                <a:spcPct val="11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   of Python , not found in most </a:t>
            </a:r>
          </a:p>
          <a:p>
            <a:pPr>
              <a:lnSpc>
                <a:spcPct val="11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other   programming languages. </a:t>
            </a:r>
          </a:p>
          <a:p>
            <a:pPr marL="514350" indent="-514350">
              <a:lnSpc>
                <a:spcPct val="11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syntax is shown below: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     while &lt;</a:t>
            </a:r>
            <a:r>
              <a:rPr lang="en-US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expr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&gt;: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             &lt;statement(s)&gt; 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      else: 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        &lt;</a:t>
            </a:r>
            <a:r>
              <a:rPr lang="en-US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additional_statement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(s)&gt;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The 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additional_statement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(s)&gt;  specified in      the else clause will be executed when the while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loop terminates.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Hence, a while loop's else part runs if no break occurs and the condition is false.</a:t>
            </a:r>
          </a:p>
          <a:p>
            <a:endParaRPr lang="en-US" dirty="0"/>
          </a:p>
        </p:txBody>
      </p:sp>
      <p:sp>
        <p:nvSpPr>
          <p:cNvPr id="5" name="Title 9"/>
          <p:cNvSpPr txBox="1">
            <a:spLocks/>
          </p:cNvSpPr>
          <p:nvPr/>
        </p:nvSpPr>
        <p:spPr>
          <a:xfrm>
            <a:off x="838200" y="533401"/>
            <a:ext cx="3810000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 else Clause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8" descr="Python-while-Loop-Synta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752600"/>
            <a:ext cx="4081096" cy="2743200"/>
          </a:xfrm>
          <a:prstGeom prst="rect">
            <a:avLst/>
          </a:prstGeom>
        </p:spPr>
      </p:pic>
      <p:sp>
        <p:nvSpPr>
          <p:cNvPr id="7" name="Slide Number Placeholder 4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9FCEEF-0140-453E-9EB8-59F3B74EE40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 </a:t>
            </a:r>
            <a:r>
              <a:rPr lang="en-US" sz="3600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Python break and continue Statements</a:t>
            </a:r>
            <a:r>
              <a:rPr lang="en-US" b="1" u="sng" dirty="0">
                <a:solidFill>
                  <a:srgbClr val="FF0000"/>
                </a:solidFill>
              </a:rPr>
              <a:t/>
            </a:r>
            <a:br>
              <a:rPr lang="en-US" b="1" u="sng" dirty="0">
                <a:solidFill>
                  <a:srgbClr val="FF0000"/>
                </a:solidFill>
              </a:rPr>
            </a:br>
            <a:endParaRPr lang="en-US" u="sng" dirty="0">
              <a:solidFill>
                <a:srgbClr val="FF0000"/>
              </a:solidFill>
            </a:endParaRPr>
          </a:p>
        </p:txBody>
      </p:sp>
      <p:pic>
        <p:nvPicPr>
          <p:cNvPr id="1028" name="Picture 4" descr="https://files.realpython.com/media/t.899f357dd94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1143000"/>
            <a:ext cx="2923460" cy="4419600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5486400" cy="59436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Python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break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statement immediately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terminates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loop entirely. Program execution proceeds to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first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statement following the loop body.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Python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continue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statement immediately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terminates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current loop iteration. Execution jumps to the top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loop, and the controlling expression 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re-evaluated 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determine whether the loop will execute again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 terminate</a:t>
            </a:r>
            <a:r>
              <a:rPr lang="en-US" sz="1700" dirty="0" smtClean="0"/>
              <a:t>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example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CEEF-0140-453E-9EB8-59F3B74EE40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81000" y="838200"/>
            <a:ext cx="4040188" cy="639762"/>
          </a:xfrm>
        </p:spPr>
        <p:txBody>
          <a:bodyPr/>
          <a:lstStyle/>
          <a:p>
            <a:r>
              <a:rPr lang="en-US" dirty="0" smtClean="0"/>
              <a:t>            break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6831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900" dirty="0" smtClean="0"/>
              <a:t>*      n = 5 </a:t>
            </a:r>
          </a:p>
          <a:p>
            <a:pPr>
              <a:buNone/>
            </a:pPr>
            <a:r>
              <a:rPr lang="en-US" sz="1900" dirty="0" smtClean="0"/>
              <a:t>          while n &gt; 0:</a:t>
            </a:r>
          </a:p>
          <a:p>
            <a:pPr>
              <a:buNone/>
            </a:pPr>
            <a:r>
              <a:rPr lang="en-US" sz="1900" dirty="0" smtClean="0"/>
              <a:t>                     n -= 1 </a:t>
            </a:r>
          </a:p>
          <a:p>
            <a:pPr>
              <a:buNone/>
            </a:pPr>
            <a:r>
              <a:rPr lang="en-US" sz="1900" dirty="0" smtClean="0"/>
              <a:t>                      if n == 2: </a:t>
            </a:r>
          </a:p>
          <a:p>
            <a:pPr>
              <a:buNone/>
            </a:pPr>
            <a:r>
              <a:rPr lang="en-US" sz="1900" dirty="0" smtClean="0"/>
              <a:t>                             break  </a:t>
            </a:r>
          </a:p>
          <a:p>
            <a:pPr>
              <a:buNone/>
            </a:pPr>
            <a:r>
              <a:rPr lang="en-US" sz="1900" dirty="0" smtClean="0"/>
              <a:t>                       print(n)  </a:t>
            </a:r>
          </a:p>
          <a:p>
            <a:pPr>
              <a:buNone/>
            </a:pPr>
            <a:r>
              <a:rPr lang="en-US" sz="1900" dirty="0" smtClean="0"/>
              <a:t>          print('Loop ended.')</a:t>
            </a:r>
          </a:p>
          <a:p>
            <a:pPr>
              <a:buNone/>
            </a:pPr>
            <a:r>
              <a:rPr lang="en-US" sz="1900" dirty="0" smtClean="0"/>
              <a:t>    out put:</a:t>
            </a:r>
          </a:p>
          <a:p>
            <a:pPr>
              <a:buNone/>
            </a:pPr>
            <a:r>
              <a:rPr lang="en-US" sz="1900" dirty="0" smtClean="0"/>
              <a:t>          4</a:t>
            </a:r>
          </a:p>
          <a:p>
            <a:pPr>
              <a:buNone/>
            </a:pPr>
            <a:r>
              <a:rPr lang="en-US" sz="1900" dirty="0" smtClean="0"/>
              <a:t>          3</a:t>
            </a:r>
          </a:p>
          <a:p>
            <a:pPr>
              <a:buNone/>
            </a:pPr>
            <a:r>
              <a:rPr lang="en-US" sz="1900" dirty="0" smtClean="0"/>
              <a:t>          Loop ended.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648200" y="762000"/>
            <a:ext cx="4041775" cy="639762"/>
          </a:xfrm>
        </p:spPr>
        <p:txBody>
          <a:bodyPr/>
          <a:lstStyle/>
          <a:p>
            <a:r>
              <a:rPr lang="en-US" dirty="0" smtClean="0"/>
              <a:t>             continue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sz="2000" dirty="0" smtClean="0"/>
              <a:t>*  n = 5 </a:t>
            </a:r>
          </a:p>
          <a:p>
            <a:pPr>
              <a:buNone/>
            </a:pPr>
            <a:r>
              <a:rPr lang="en-US" sz="2000" dirty="0" smtClean="0"/>
              <a:t>     while n &gt; 0:</a:t>
            </a:r>
          </a:p>
          <a:p>
            <a:pPr>
              <a:buNone/>
            </a:pPr>
            <a:r>
              <a:rPr lang="en-US" sz="2000" dirty="0" smtClean="0"/>
              <a:t>            n -= 1 </a:t>
            </a:r>
          </a:p>
          <a:p>
            <a:pPr>
              <a:buNone/>
            </a:pPr>
            <a:r>
              <a:rPr lang="en-US" sz="2000" dirty="0" smtClean="0"/>
              <a:t>            if n == 2:</a:t>
            </a:r>
          </a:p>
          <a:p>
            <a:pPr>
              <a:buNone/>
            </a:pPr>
            <a:r>
              <a:rPr lang="en-US" sz="2000" dirty="0" smtClean="0"/>
              <a:t>                 continue </a:t>
            </a:r>
          </a:p>
          <a:p>
            <a:pPr>
              <a:buNone/>
            </a:pPr>
            <a:r>
              <a:rPr lang="en-US" sz="2000" dirty="0" smtClean="0"/>
              <a:t>            print(n) </a:t>
            </a:r>
          </a:p>
          <a:p>
            <a:pPr>
              <a:buNone/>
            </a:pPr>
            <a:r>
              <a:rPr lang="en-US" sz="2000" dirty="0" smtClean="0"/>
              <a:t> print('Loop ended.')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 smtClean="0"/>
              <a:t>Output:</a:t>
            </a:r>
          </a:p>
          <a:p>
            <a:pPr>
              <a:buNone/>
            </a:pPr>
            <a:r>
              <a:rPr lang="nl-NL" sz="2000" dirty="0" smtClean="0"/>
              <a:t>4</a:t>
            </a:r>
          </a:p>
          <a:p>
            <a:pPr>
              <a:buNone/>
            </a:pPr>
            <a:r>
              <a:rPr lang="nl-NL" sz="2000" dirty="0" smtClean="0"/>
              <a:t> </a:t>
            </a:r>
            <a:r>
              <a:rPr lang="nl-NL" sz="2000" dirty="0"/>
              <a:t>3</a:t>
            </a:r>
            <a:r>
              <a:rPr lang="nl-NL" sz="2000" dirty="0" smtClean="0"/>
              <a:t> </a:t>
            </a:r>
          </a:p>
          <a:p>
            <a:pPr>
              <a:buNone/>
            </a:pPr>
            <a:r>
              <a:rPr lang="nl-NL" sz="2000" dirty="0" smtClean="0"/>
              <a:t>1 </a:t>
            </a:r>
          </a:p>
          <a:p>
            <a:pPr>
              <a:buNone/>
            </a:pPr>
            <a:r>
              <a:rPr lang="nl-NL" sz="2000" dirty="0" smtClean="0"/>
              <a:t>0 </a:t>
            </a:r>
            <a:r>
              <a:rPr lang="nl-NL" sz="2000" dirty="0"/>
              <a:t>Loop ended.</a:t>
            </a:r>
            <a:endParaRPr lang="en-US" sz="2000" dirty="0" smtClean="0"/>
          </a:p>
          <a:p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647700" y="3390900"/>
            <a:ext cx="6858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CEEF-0140-453E-9EB8-59F3B74EE40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infinite loop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is an instruction sequence that 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loops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endlessly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1600" dirty="0"/>
              <a:t>while</a:t>
            </a:r>
            <a:r>
              <a:rPr lang="en-US" sz="1600" dirty="0" smtClean="0"/>
              <a:t> </a:t>
            </a:r>
            <a:r>
              <a:rPr lang="en-US" sz="1600" dirty="0"/>
              <a:t>True</a:t>
            </a:r>
            <a:r>
              <a:rPr lang="en-US" sz="1600" dirty="0" smtClean="0"/>
              <a:t>: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</a:t>
            </a:r>
            <a:r>
              <a:rPr lang="en-US" sz="1600" dirty="0"/>
              <a:t>print('</a:t>
            </a:r>
            <a:r>
              <a:rPr lang="en-US" sz="1600" dirty="0" err="1"/>
              <a:t>foo</a:t>
            </a:r>
            <a:r>
              <a:rPr lang="en-US" sz="1600" dirty="0"/>
              <a:t>')</a:t>
            </a:r>
            <a:r>
              <a:rPr lang="en-US" sz="1600" dirty="0" smtClean="0"/>
              <a:t> </a:t>
            </a:r>
          </a:p>
          <a:p>
            <a:pPr>
              <a:buNone/>
            </a:pPr>
            <a:r>
              <a:rPr lang="en-US" sz="1600" dirty="0" smtClean="0"/>
              <a:t>     output: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</a:t>
            </a:r>
            <a:r>
              <a:rPr lang="en-US" sz="1600" dirty="0" err="1" smtClean="0"/>
              <a:t>foo</a:t>
            </a:r>
            <a:endParaRPr lang="en-US" sz="1600" dirty="0" smtClean="0"/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</a:t>
            </a:r>
            <a:r>
              <a:rPr lang="en-US" sz="1600" dirty="0" err="1" smtClean="0"/>
              <a:t>foo</a:t>
            </a:r>
            <a:endParaRPr lang="en-US" sz="1600" dirty="0" smtClean="0"/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</a:t>
            </a:r>
            <a:r>
              <a:rPr lang="en-US" sz="1600" dirty="0" err="1" smtClean="0"/>
              <a:t>foo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      </a:t>
            </a:r>
            <a:r>
              <a:rPr lang="en-US" sz="1600" dirty="0" err="1" smtClean="0"/>
              <a:t>foo</a:t>
            </a:r>
            <a:endParaRPr lang="en-US" sz="1600" dirty="0" smtClean="0"/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…….. 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This code was terminated by 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Ctrl+C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which generates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an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interrupt from the keyboard. Otherwise, it would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have     gone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on unendingly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Here’s another variant of the loop shown above that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successively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removes items from a list using .pop() until it is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empty: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’a’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becomes empty,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not 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becomes true, and the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break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statement exits the loop.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= ['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foo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', 'bar', '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baz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']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while True: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if not a: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   break 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print(a.pop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(-1))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dirty="0"/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Picture 24" descr="o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990600"/>
            <a:ext cx="2962275" cy="154305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114800" y="5181600"/>
            <a:ext cx="1143000" cy="167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Output: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</a:t>
            </a:r>
            <a:r>
              <a:rPr lang="en-US" dirty="0" err="1" smtClean="0">
                <a:solidFill>
                  <a:schemeClr val="tx1"/>
                </a:solidFill>
              </a:rPr>
              <a:t>baz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 bar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 </a:t>
            </a:r>
            <a:r>
              <a:rPr lang="en-US" dirty="0" err="1" smtClean="0">
                <a:solidFill>
                  <a:schemeClr val="tx1"/>
                </a:solidFill>
              </a:rPr>
              <a:t>foo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CEEF-0140-453E-9EB8-59F3B74EE40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hlinkClick r:id="rId2"/>
              </a:rPr>
              <a:t>Nested  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while Loops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47500" lnSpcReduction="20000"/>
          </a:bodyPr>
          <a:lstStyle/>
          <a:p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Similarly, a while loop can be contained within another while </a:t>
            </a: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loop</a:t>
            </a: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4800" dirty="0" smtClean="0"/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A break or continue statement found within nested loops applies to the nearest enclosing loop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If break statement is inside a nested loop (loop inside another loop), break will terminate the innermost loop.</a:t>
            </a:r>
          </a:p>
          <a:p>
            <a:pPr>
              <a:buNone/>
            </a:pPr>
            <a:endParaRPr lang="en-US" sz="4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4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while &lt;expr1&gt;:</a:t>
            </a:r>
          </a:p>
          <a:p>
            <a:pPr>
              <a:buNone/>
            </a:pPr>
            <a:r>
              <a:rPr lang="en-US" sz="4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statement</a:t>
            </a:r>
          </a:p>
          <a:p>
            <a:pPr>
              <a:buNone/>
            </a:pPr>
            <a:r>
              <a:rPr lang="en-US" sz="4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statement </a:t>
            </a:r>
          </a:p>
          <a:p>
            <a:pPr>
              <a:buNone/>
            </a:pPr>
            <a:r>
              <a:rPr lang="en-US" sz="4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while &lt;expr2&gt;: </a:t>
            </a:r>
          </a:p>
          <a:p>
            <a:pPr>
              <a:buNone/>
            </a:pPr>
            <a:r>
              <a:rPr lang="en-US" sz="4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statement </a:t>
            </a:r>
          </a:p>
          <a:p>
            <a:pPr>
              <a:buNone/>
            </a:pPr>
            <a:r>
              <a:rPr lang="en-US" sz="4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statement </a:t>
            </a:r>
          </a:p>
          <a:p>
            <a:pPr>
              <a:buNone/>
            </a:pPr>
            <a:r>
              <a:rPr lang="en-US" sz="4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break # Applies to while &lt;expr2&gt;: loop</a:t>
            </a:r>
          </a:p>
          <a:p>
            <a:pPr>
              <a:buNone/>
            </a:pPr>
            <a:r>
              <a:rPr lang="en-US" sz="4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break # Applies to while &lt;expr1&gt;: loop</a:t>
            </a:r>
          </a:p>
          <a:p>
            <a:endParaRPr lang="en-US" sz="4800" dirty="0" smtClean="0"/>
          </a:p>
          <a:p>
            <a:endParaRPr lang="en-US" sz="4800" dirty="0" smtClean="0"/>
          </a:p>
          <a:p>
            <a:endParaRPr lang="en-US" sz="4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45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CEEF-0140-453E-9EB8-59F3B74EE40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3962400" cy="647699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Additionally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 while loops can be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nested inside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if/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/else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statements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vice versa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    if </a:t>
            </a:r>
            <a:r>
              <a:rPr lang="en-US" sz="2200" dirty="0" smtClean="0">
                <a:solidFill>
                  <a:srgbClr val="0070C0"/>
                </a:solidFill>
              </a:rPr>
              <a:t>&lt;</a:t>
            </a:r>
            <a:r>
              <a:rPr lang="en-US" sz="2200" dirty="0" err="1" smtClean="0">
                <a:solidFill>
                  <a:srgbClr val="0070C0"/>
                </a:solidFill>
              </a:rPr>
              <a:t>expr</a:t>
            </a:r>
            <a:r>
              <a:rPr lang="en-US" sz="2200" dirty="0" smtClean="0">
                <a:solidFill>
                  <a:srgbClr val="0070C0"/>
                </a:solidFill>
              </a:rPr>
              <a:t>&gt;:</a:t>
            </a:r>
          </a:p>
          <a:p>
            <a:pPr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smtClean="0">
                <a:solidFill>
                  <a:srgbClr val="0070C0"/>
                </a:solidFill>
              </a:rPr>
              <a:t>         </a:t>
            </a:r>
            <a:r>
              <a:rPr lang="en-US" sz="2200" dirty="0" smtClean="0">
                <a:solidFill>
                  <a:srgbClr val="0070C0"/>
                </a:solidFill>
              </a:rPr>
              <a:t>statement </a:t>
            </a:r>
            <a:endParaRPr lang="en-US" sz="22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smtClean="0">
                <a:solidFill>
                  <a:srgbClr val="0070C0"/>
                </a:solidFill>
              </a:rPr>
              <a:t>         while </a:t>
            </a:r>
            <a:r>
              <a:rPr lang="en-US" sz="2200" dirty="0" smtClean="0">
                <a:solidFill>
                  <a:srgbClr val="0070C0"/>
                </a:solidFill>
              </a:rPr>
              <a:t>&lt;</a:t>
            </a:r>
            <a:r>
              <a:rPr lang="en-US" sz="2200" dirty="0" err="1" smtClean="0">
                <a:solidFill>
                  <a:srgbClr val="0070C0"/>
                </a:solidFill>
              </a:rPr>
              <a:t>expr</a:t>
            </a:r>
            <a:r>
              <a:rPr lang="en-US" sz="2200" dirty="0" smtClean="0">
                <a:solidFill>
                  <a:srgbClr val="0070C0"/>
                </a:solidFill>
              </a:rPr>
              <a:t>&gt;:</a:t>
            </a:r>
          </a:p>
          <a:p>
            <a:pPr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smtClean="0">
                <a:solidFill>
                  <a:srgbClr val="0070C0"/>
                </a:solidFill>
              </a:rPr>
              <a:t>               </a:t>
            </a:r>
            <a:r>
              <a:rPr lang="en-US" sz="2200" dirty="0" smtClean="0">
                <a:solidFill>
                  <a:srgbClr val="0070C0"/>
                </a:solidFill>
              </a:rPr>
              <a:t>statement </a:t>
            </a:r>
            <a:endParaRPr lang="en-US" sz="22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smtClean="0">
                <a:solidFill>
                  <a:srgbClr val="0070C0"/>
                </a:solidFill>
              </a:rPr>
              <a:t>               statement </a:t>
            </a:r>
          </a:p>
          <a:p>
            <a:pPr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smtClean="0">
                <a:solidFill>
                  <a:srgbClr val="0070C0"/>
                </a:solidFill>
              </a:rPr>
              <a:t>  else:</a:t>
            </a:r>
          </a:p>
          <a:p>
            <a:pPr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smtClean="0">
                <a:solidFill>
                  <a:srgbClr val="0070C0"/>
                </a:solidFill>
              </a:rPr>
              <a:t>            </a:t>
            </a:r>
            <a:r>
              <a:rPr lang="en-US" sz="2200" dirty="0" smtClean="0">
                <a:solidFill>
                  <a:srgbClr val="0070C0"/>
                </a:solidFill>
              </a:rPr>
              <a:t>while &lt;</a:t>
            </a:r>
            <a:r>
              <a:rPr lang="en-US" sz="2200" dirty="0" err="1" smtClean="0">
                <a:solidFill>
                  <a:srgbClr val="0070C0"/>
                </a:solidFill>
              </a:rPr>
              <a:t>expr</a:t>
            </a:r>
            <a:r>
              <a:rPr lang="en-US" sz="2200" dirty="0" smtClean="0">
                <a:solidFill>
                  <a:srgbClr val="0070C0"/>
                </a:solidFill>
              </a:rPr>
              <a:t>&gt;:</a:t>
            </a:r>
          </a:p>
          <a:p>
            <a:pPr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smtClean="0">
                <a:solidFill>
                  <a:srgbClr val="0070C0"/>
                </a:solidFill>
              </a:rPr>
              <a:t>                 </a:t>
            </a:r>
            <a:r>
              <a:rPr lang="en-US" sz="2200" dirty="0" smtClean="0">
                <a:solidFill>
                  <a:srgbClr val="0070C0"/>
                </a:solidFill>
              </a:rPr>
              <a:t>statement </a:t>
            </a:r>
            <a:endParaRPr lang="en-US" sz="22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smtClean="0">
                <a:solidFill>
                  <a:srgbClr val="0070C0"/>
                </a:solidFill>
              </a:rPr>
              <a:t>                 statement</a:t>
            </a:r>
          </a:p>
          <a:p>
            <a:pPr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smtClean="0">
                <a:solidFill>
                  <a:srgbClr val="0070C0"/>
                </a:solidFill>
              </a:rPr>
              <a:t>         statement </a:t>
            </a:r>
            <a:endParaRPr lang="en-US" sz="22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95800" y="609600"/>
            <a:ext cx="32766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Additionally</a:t>
            </a: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 while loops can be nested inside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 if/</a:t>
            </a:r>
            <a:r>
              <a:rPr lang="en-US" sz="24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/else statements and vice versa</a:t>
            </a: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 smtClean="0">
                <a:solidFill>
                  <a:srgbClr val="0070C0"/>
                </a:solidFill>
              </a:rPr>
              <a:t>        while </a:t>
            </a:r>
            <a:r>
              <a:rPr lang="en-US" sz="2200" dirty="0" smtClean="0">
                <a:solidFill>
                  <a:srgbClr val="0070C0"/>
                </a:solidFill>
              </a:rPr>
              <a:t>&lt;</a:t>
            </a:r>
            <a:r>
              <a:rPr lang="en-US" sz="2200" dirty="0" err="1" smtClean="0">
                <a:solidFill>
                  <a:srgbClr val="0070C0"/>
                </a:solidFill>
              </a:rPr>
              <a:t>expr</a:t>
            </a:r>
            <a:r>
              <a:rPr lang="en-US" sz="2200" dirty="0" smtClean="0">
                <a:solidFill>
                  <a:srgbClr val="0070C0"/>
                </a:solidFill>
              </a:rPr>
              <a:t>&gt;: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smtClean="0">
                <a:solidFill>
                  <a:srgbClr val="0070C0"/>
                </a:solidFill>
              </a:rPr>
              <a:t>             </a:t>
            </a:r>
            <a:r>
              <a:rPr lang="en-US" sz="2200" dirty="0" smtClean="0">
                <a:solidFill>
                  <a:srgbClr val="0070C0"/>
                </a:solidFill>
              </a:rPr>
              <a:t>if &lt;</a:t>
            </a:r>
            <a:r>
              <a:rPr lang="en-US" sz="2200" dirty="0" err="1" smtClean="0">
                <a:solidFill>
                  <a:srgbClr val="0070C0"/>
                </a:solidFill>
              </a:rPr>
              <a:t>expr</a:t>
            </a:r>
            <a:r>
              <a:rPr lang="en-US" sz="2200" dirty="0" smtClean="0">
                <a:solidFill>
                  <a:srgbClr val="0070C0"/>
                </a:solidFill>
              </a:rPr>
              <a:t>&gt;: </a:t>
            </a:r>
            <a:endParaRPr lang="en-US" sz="2200" dirty="0" smtClean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smtClean="0">
                <a:solidFill>
                  <a:srgbClr val="0070C0"/>
                </a:solidFill>
              </a:rPr>
              <a:t>                   statement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smtClean="0">
                <a:solidFill>
                  <a:srgbClr val="0070C0"/>
                </a:solidFill>
              </a:rPr>
              <a:t>             </a:t>
            </a:r>
            <a:r>
              <a:rPr lang="en-US" sz="2200" dirty="0" err="1" smtClean="0">
                <a:solidFill>
                  <a:srgbClr val="0070C0"/>
                </a:solidFill>
              </a:rPr>
              <a:t>elif</a:t>
            </a:r>
            <a:r>
              <a:rPr lang="en-US" sz="2200" dirty="0" smtClean="0">
                <a:solidFill>
                  <a:srgbClr val="0070C0"/>
                </a:solidFill>
              </a:rPr>
              <a:t> &lt;</a:t>
            </a:r>
            <a:r>
              <a:rPr lang="en-US" sz="2200" dirty="0" err="1" smtClean="0">
                <a:solidFill>
                  <a:srgbClr val="0070C0"/>
                </a:solidFill>
              </a:rPr>
              <a:t>expr</a:t>
            </a:r>
            <a:r>
              <a:rPr lang="en-US" sz="2200" dirty="0" smtClean="0">
                <a:solidFill>
                  <a:srgbClr val="0070C0"/>
                </a:solidFill>
              </a:rPr>
              <a:t>&gt;: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smtClean="0">
                <a:solidFill>
                  <a:srgbClr val="0070C0"/>
                </a:solidFill>
              </a:rPr>
              <a:t>                   statement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smtClean="0">
                <a:solidFill>
                  <a:srgbClr val="0070C0"/>
                </a:solidFill>
              </a:rPr>
              <a:t>            </a:t>
            </a:r>
            <a:r>
              <a:rPr lang="en-US" sz="2200" dirty="0" smtClean="0">
                <a:solidFill>
                  <a:srgbClr val="0070C0"/>
                </a:solidFill>
              </a:rPr>
              <a:t>else: </a:t>
            </a:r>
            <a:endParaRPr lang="en-US" sz="2200" dirty="0" smtClean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smtClean="0">
                <a:solidFill>
                  <a:srgbClr val="0070C0"/>
                </a:solidFill>
              </a:rPr>
              <a:t>                     statement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smtClean="0">
                <a:solidFill>
                  <a:srgbClr val="0070C0"/>
                </a:solidFill>
              </a:rPr>
              <a:t>             if </a:t>
            </a:r>
            <a:r>
              <a:rPr lang="en-US" sz="2200" dirty="0" smtClean="0">
                <a:solidFill>
                  <a:srgbClr val="0070C0"/>
                </a:solidFill>
              </a:rPr>
              <a:t>&lt;</a:t>
            </a:r>
            <a:r>
              <a:rPr lang="en-US" sz="2200" dirty="0" err="1" smtClean="0">
                <a:solidFill>
                  <a:srgbClr val="0070C0"/>
                </a:solidFill>
              </a:rPr>
              <a:t>expr</a:t>
            </a:r>
            <a:r>
              <a:rPr lang="en-US" sz="2200" dirty="0" smtClean="0">
                <a:solidFill>
                  <a:srgbClr val="0070C0"/>
                </a:solidFill>
              </a:rPr>
              <a:t>&gt;: </a:t>
            </a:r>
            <a:endParaRPr lang="en-US" sz="2200" dirty="0" smtClean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smtClean="0">
                <a:solidFill>
                  <a:srgbClr val="0070C0"/>
                </a:solidFill>
              </a:rPr>
              <a:t>                  statement </a:t>
            </a:r>
            <a:endParaRPr lang="en-US" sz="2200" dirty="0" smtClean="0">
              <a:solidFill>
                <a:srgbClr val="0070C0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CEEF-0140-453E-9EB8-59F3B74EE40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One-Line while Loops</a:t>
            </a:r>
            <a:br>
              <a:rPr lang="en-US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 while loop can be specified on one line. If there are multiple statements in the block that makes up the loop body, they can be separated by semicolons (;):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 = 5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while n &gt;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0: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 -=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1; print(n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Output:</a:t>
            </a:r>
          </a:p>
          <a:p>
            <a:pPr marL="457200" indent="-4572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4 </a:t>
            </a:r>
          </a:p>
          <a:p>
            <a:pPr marL="457200" indent="-4572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3 </a:t>
            </a:r>
          </a:p>
          <a:p>
            <a:pPr marL="457200" indent="-4572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2 </a:t>
            </a:r>
          </a:p>
          <a:p>
            <a:pPr marL="457200" indent="-4572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1 </a:t>
            </a:r>
          </a:p>
          <a:p>
            <a:pPr marL="457200" indent="-4572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0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CEEF-0140-453E-9EB8-59F3B74EE40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175</Words>
  <Application>Microsoft Office PowerPoint</Application>
  <PresentationFormat>On-screen Show (4:3)</PresentationFormat>
  <Paragraphs>152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While loop</vt:lpstr>
      <vt:lpstr>    </vt:lpstr>
      <vt:lpstr> Python break and continue Statements </vt:lpstr>
      <vt:lpstr>           </vt:lpstr>
      <vt:lpstr>   </vt:lpstr>
      <vt:lpstr>Nested  while Loops</vt:lpstr>
      <vt:lpstr>   </vt:lpstr>
      <vt:lpstr>One-Line while Loops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Ashik M</dc:creator>
  <cp:lastModifiedBy>Ashik M</cp:lastModifiedBy>
  <cp:revision>42</cp:revision>
  <dcterms:created xsi:type="dcterms:W3CDTF">2020-04-05T13:51:02Z</dcterms:created>
  <dcterms:modified xsi:type="dcterms:W3CDTF">2020-04-07T06:14:40Z</dcterms:modified>
</cp:coreProperties>
</file>