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2" r:id="rId4"/>
    <p:sldId id="263" r:id="rId5"/>
    <p:sldId id="264" r:id="rId6"/>
    <p:sldId id="266" r:id="rId7"/>
    <p:sldId id="265" r:id="rId8"/>
    <p:sldId id="267" r:id="rId9"/>
    <p:sldId id="268" r:id="rId10"/>
    <p:sldId id="269" r:id="rId11"/>
    <p:sldId id="270" r:id="rId12"/>
    <p:sldId id="271"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1C5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1862D-267D-41A5-BF4A-0A9DA61246D2}" type="datetimeFigureOut">
              <a:rPr lang="en-US" smtClean="0"/>
              <a:pPr/>
              <a:t>12-Apr-20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3FA0E5-2146-4BEB-96C8-CF41A3572C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C78779-2CEC-4622-966B-B1D8D963C4D0}" type="datetimeFigureOut">
              <a:rPr lang="en-US" smtClean="0"/>
              <a:pPr/>
              <a:t>12-Apr-20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DB6DE-30A8-4596-AAE6-2ADBD27F21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C78779-2CEC-4622-966B-B1D8D963C4D0}" type="datetimeFigureOut">
              <a:rPr lang="en-US" smtClean="0"/>
              <a:pPr/>
              <a:t>12-Apr-20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DB6DE-30A8-4596-AAE6-2ADBD27F21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C78779-2CEC-4622-966B-B1D8D963C4D0}" type="datetimeFigureOut">
              <a:rPr lang="en-US" smtClean="0"/>
              <a:pPr/>
              <a:t>12-Apr-20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DB6DE-30A8-4596-AAE6-2ADBD27F21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C78779-2CEC-4622-966B-B1D8D963C4D0}" type="datetimeFigureOut">
              <a:rPr lang="en-US" smtClean="0"/>
              <a:pPr/>
              <a:t>12-Apr-20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DB6DE-30A8-4596-AAE6-2ADBD27F21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C78779-2CEC-4622-966B-B1D8D963C4D0}" type="datetimeFigureOut">
              <a:rPr lang="en-US" smtClean="0"/>
              <a:pPr/>
              <a:t>12-Apr-20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DB6DE-30A8-4596-AAE6-2ADBD27F21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C78779-2CEC-4622-966B-B1D8D963C4D0}" type="datetimeFigureOut">
              <a:rPr lang="en-US" smtClean="0"/>
              <a:pPr/>
              <a:t>12-Apr-20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DB6DE-30A8-4596-AAE6-2ADBD27F21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C78779-2CEC-4622-966B-B1D8D963C4D0}" type="datetimeFigureOut">
              <a:rPr lang="en-US" smtClean="0"/>
              <a:pPr/>
              <a:t>12-Apr-20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5DB6DE-30A8-4596-AAE6-2ADBD27F21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C78779-2CEC-4622-966B-B1D8D963C4D0}" type="datetimeFigureOut">
              <a:rPr lang="en-US" smtClean="0"/>
              <a:pPr/>
              <a:t>12-Apr-20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5DB6DE-30A8-4596-AAE6-2ADBD27F21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78779-2CEC-4622-966B-B1D8D963C4D0}" type="datetimeFigureOut">
              <a:rPr lang="en-US" smtClean="0"/>
              <a:pPr/>
              <a:t>12-Apr-20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5DB6DE-30A8-4596-AAE6-2ADBD27F21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78779-2CEC-4622-966B-B1D8D963C4D0}" type="datetimeFigureOut">
              <a:rPr lang="en-US" smtClean="0"/>
              <a:pPr/>
              <a:t>12-Apr-20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DB6DE-30A8-4596-AAE6-2ADBD27F21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78779-2CEC-4622-966B-B1D8D963C4D0}" type="datetimeFigureOut">
              <a:rPr lang="en-US" smtClean="0"/>
              <a:pPr/>
              <a:t>12-Apr-20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DB6DE-30A8-4596-AAE6-2ADBD27F21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78779-2CEC-4622-966B-B1D8D963C4D0}" type="datetimeFigureOut">
              <a:rPr lang="en-US" smtClean="0"/>
              <a:pPr/>
              <a:t>12-Apr-20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DB6DE-30A8-4596-AAE6-2ADBD27F21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realpython.com/python-lists-tup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numpy.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latin typeface="Times New Roman" pitchFamily="18" charset="0"/>
                <a:cs typeface="Times New Roman" pitchFamily="18" charset="0"/>
              </a:rPr>
              <a:t>Python range () function</a:t>
            </a:r>
            <a:endParaRPr lang="en-US"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2819400" cy="2746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normAutofit/>
          </a:bodyPr>
          <a:lstStyle/>
          <a:p>
            <a:r>
              <a:rPr lang="en-US" sz="2400" dirty="0" smtClean="0"/>
              <a:t>  you can print the integers in reverse order.</a:t>
            </a:r>
          </a:p>
          <a:p>
            <a:r>
              <a:rPr lang="en-US" sz="2400" dirty="0" smtClean="0"/>
              <a:t>Give this a try:</a:t>
            </a:r>
          </a:p>
          <a:p>
            <a:pPr>
              <a:buNone/>
            </a:pPr>
            <a:r>
              <a:rPr lang="en-US" sz="2400" dirty="0" smtClean="0">
                <a:solidFill>
                  <a:srgbClr val="EC1C5C"/>
                </a:solidFill>
              </a:rPr>
              <a:t>          for </a:t>
            </a:r>
            <a:r>
              <a:rPr lang="en-US" sz="2400" dirty="0" err="1" smtClean="0">
                <a:solidFill>
                  <a:srgbClr val="EC1C5C"/>
                </a:solidFill>
              </a:rPr>
              <a:t>i</a:t>
            </a:r>
            <a:r>
              <a:rPr lang="en-US" sz="2400" dirty="0" smtClean="0">
                <a:solidFill>
                  <a:srgbClr val="EC1C5C"/>
                </a:solidFill>
              </a:rPr>
              <a:t> in reversed(range(5)): </a:t>
            </a:r>
          </a:p>
          <a:p>
            <a:pPr>
              <a:buNone/>
            </a:pPr>
            <a:r>
              <a:rPr lang="en-US" sz="2400" dirty="0" smtClean="0">
                <a:solidFill>
                  <a:srgbClr val="EC1C5C"/>
                </a:solidFill>
              </a:rPr>
              <a:t>                 print(</a:t>
            </a:r>
            <a:r>
              <a:rPr lang="en-US" sz="2400" dirty="0" err="1" smtClean="0">
                <a:solidFill>
                  <a:srgbClr val="EC1C5C"/>
                </a:solidFill>
              </a:rPr>
              <a:t>i</a:t>
            </a:r>
            <a:r>
              <a:rPr lang="en-US" sz="2400" dirty="0" smtClean="0">
                <a:solidFill>
                  <a:srgbClr val="EC1C5C"/>
                </a:solidFill>
              </a:rPr>
              <a:t>) </a:t>
            </a:r>
          </a:p>
          <a:p>
            <a:r>
              <a:rPr lang="en-US" sz="2400" dirty="0" smtClean="0"/>
              <a:t>You’ll get this:</a:t>
            </a:r>
          </a:p>
          <a:p>
            <a:pPr>
              <a:buNone/>
            </a:pPr>
            <a:r>
              <a:rPr lang="en-US" sz="2400" dirty="0" smtClean="0">
                <a:solidFill>
                  <a:srgbClr val="EC1C5C"/>
                </a:solidFill>
              </a:rPr>
              <a:t>     4 </a:t>
            </a:r>
          </a:p>
          <a:p>
            <a:pPr>
              <a:buNone/>
            </a:pPr>
            <a:r>
              <a:rPr lang="en-US" sz="2400" dirty="0" smtClean="0">
                <a:solidFill>
                  <a:srgbClr val="EC1C5C"/>
                </a:solidFill>
              </a:rPr>
              <a:t>      3</a:t>
            </a:r>
          </a:p>
          <a:p>
            <a:pPr>
              <a:buNone/>
            </a:pPr>
            <a:r>
              <a:rPr lang="en-US" sz="2400" dirty="0" smtClean="0">
                <a:solidFill>
                  <a:srgbClr val="EC1C5C"/>
                </a:solidFill>
              </a:rPr>
              <a:t>      2 </a:t>
            </a:r>
          </a:p>
          <a:p>
            <a:pPr>
              <a:buNone/>
            </a:pPr>
            <a:r>
              <a:rPr lang="en-US" sz="2400" dirty="0" smtClean="0">
                <a:solidFill>
                  <a:srgbClr val="EC1C5C"/>
                </a:solidFill>
              </a:rPr>
              <a:t>      1</a:t>
            </a:r>
          </a:p>
          <a:p>
            <a:pPr>
              <a:buNone/>
            </a:pPr>
            <a:r>
              <a:rPr lang="en-US" sz="2400" dirty="0" smtClean="0">
                <a:solidFill>
                  <a:srgbClr val="EC1C5C"/>
                </a:solidFill>
              </a:rPr>
              <a:t>      0 </a:t>
            </a:r>
          </a:p>
          <a:p>
            <a:pPr>
              <a:buNone/>
            </a:pPr>
            <a:endParaRPr lang="en-US" sz="2400"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a:bodyPr>
          <a:lstStyle/>
          <a:p>
            <a:pPr lvl="3" algn="ctr" rtl="0">
              <a:spcBef>
                <a:spcPct val="0"/>
              </a:spcBef>
            </a:pPr>
            <a:r>
              <a:rPr lang="en-US" sz="2700" b="1" u="sng" dirty="0" smtClean="0">
                <a:solidFill>
                  <a:srgbClr val="00B050"/>
                </a:solidFill>
                <a:latin typeface="Times New Roman" pitchFamily="18" charset="0"/>
                <a:cs typeface="Times New Roman" pitchFamily="18" charset="0"/>
              </a:rPr>
              <a:t>Advanced Usage Examples For Python’s range() Function</a:t>
            </a:r>
            <a:r>
              <a:rPr lang="en-US" b="1" dirty="0" smtClean="0">
                <a:solidFill>
                  <a:srgbClr val="00B050"/>
                </a:solidFill>
                <a:latin typeface="Times New Roman" pitchFamily="18" charset="0"/>
                <a:cs typeface="Times New Roman" pitchFamily="18" charset="0"/>
              </a:rPr>
              <a:t/>
            </a:r>
            <a:br>
              <a:rPr lang="en-US" b="1" dirty="0" smtClean="0">
                <a:solidFill>
                  <a:srgbClr val="00B05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990600"/>
            <a:ext cx="8229600" cy="6934200"/>
          </a:xfrm>
        </p:spPr>
        <p:txBody>
          <a:bodyPr>
            <a:normAutofit fontScale="62500" lnSpcReduction="20000"/>
          </a:bodyPr>
          <a:lstStyle/>
          <a:p>
            <a:pPr>
              <a:lnSpc>
                <a:spcPct val="120000"/>
              </a:lnSpc>
            </a:pPr>
            <a:r>
              <a:rPr lang="en-US" sz="2900" dirty="0" smtClean="0">
                <a:latin typeface="Times New Roman" pitchFamily="18" charset="0"/>
                <a:cs typeface="Times New Roman" pitchFamily="18" charset="0"/>
              </a:rPr>
              <a:t>range() is mainly used for two purposes:</a:t>
            </a:r>
          </a:p>
          <a:p>
            <a:pPr marL="1257300" lvl="2" indent="-457200">
              <a:lnSpc>
                <a:spcPct val="120000"/>
              </a:lnSpc>
              <a:buFont typeface="+mj-lt"/>
              <a:buAutoNum type="arabicPeriod"/>
            </a:pPr>
            <a:r>
              <a:rPr lang="en-US" sz="2900" dirty="0" smtClean="0">
                <a:latin typeface="Times New Roman" pitchFamily="18" charset="0"/>
                <a:cs typeface="Times New Roman" pitchFamily="18" charset="0"/>
              </a:rPr>
              <a:t>  Executing the body of a for-loop a specific number of times</a:t>
            </a:r>
          </a:p>
          <a:p>
            <a:pPr marL="1257300" lvl="2" indent="-457200">
              <a:lnSpc>
                <a:spcPct val="120000"/>
              </a:lnSpc>
              <a:buFont typeface="+mj-lt"/>
              <a:buAutoNum type="arabicPeriod"/>
            </a:pPr>
            <a:r>
              <a:rPr lang="en-US" sz="2900" dirty="0" smtClean="0">
                <a:latin typeface="Times New Roman" pitchFamily="18" charset="0"/>
                <a:cs typeface="Times New Roman" pitchFamily="18" charset="0"/>
              </a:rPr>
              <a:t>   Creating more efficient iterables of integers than can be </a:t>
            </a:r>
          </a:p>
          <a:p>
            <a:pPr lvl="2">
              <a:lnSpc>
                <a:spcPct val="120000"/>
              </a:lnSpc>
              <a:buNone/>
            </a:pPr>
            <a:r>
              <a:rPr lang="en-US" sz="2900" dirty="0" smtClean="0">
                <a:latin typeface="Times New Roman" pitchFamily="18" charset="0"/>
                <a:cs typeface="Times New Roman" pitchFamily="18" charset="0"/>
              </a:rPr>
              <a:t>            done   using </a:t>
            </a:r>
            <a:r>
              <a:rPr lang="en-US" sz="2900" dirty="0" smtClean="0">
                <a:latin typeface="Times New Roman" pitchFamily="18" charset="0"/>
                <a:cs typeface="Times New Roman" pitchFamily="18" charset="0"/>
                <a:hlinkClick r:id="rId2"/>
              </a:rPr>
              <a:t>lists or </a:t>
            </a:r>
            <a:r>
              <a:rPr lang="en-US" sz="2900" dirty="0" err="1" smtClean="0">
                <a:latin typeface="Times New Roman" pitchFamily="18" charset="0"/>
                <a:cs typeface="Times New Roman" pitchFamily="18" charset="0"/>
                <a:hlinkClick r:id="rId2"/>
              </a:rPr>
              <a:t>tuple</a:t>
            </a:r>
            <a:endParaRPr lang="en-US" sz="2900" dirty="0" smtClean="0">
              <a:latin typeface="Times New Roman" pitchFamily="18" charset="0"/>
              <a:cs typeface="Times New Roman" pitchFamily="18" charset="0"/>
            </a:endParaRPr>
          </a:p>
          <a:p>
            <a:pPr lvl="2">
              <a:lnSpc>
                <a:spcPct val="120000"/>
              </a:lnSpc>
              <a:buNone/>
            </a:pPr>
            <a:r>
              <a:rPr lang="en-US" sz="2900" dirty="0" smtClean="0">
                <a:latin typeface="Times New Roman" pitchFamily="18" charset="0"/>
                <a:cs typeface="Times New Roman" pitchFamily="18" charset="0"/>
              </a:rPr>
              <a:t>Example:</a:t>
            </a:r>
          </a:p>
          <a:p>
            <a:pPr lvl="3" fontAlgn="base">
              <a:buNone/>
            </a:pPr>
            <a:r>
              <a:rPr lang="en-US" sz="2600" dirty="0" smtClean="0">
                <a:latin typeface="Times New Roman" pitchFamily="18" charset="0"/>
                <a:cs typeface="Times New Roman" pitchFamily="18" charset="0"/>
              </a:rPr>
              <a:t>a = range(0,10)</a:t>
            </a:r>
          </a:p>
          <a:p>
            <a:pPr lvl="3" fontAlgn="base">
              <a:buNone/>
            </a:pPr>
            <a:r>
              <a:rPr lang="en-US" sz="2600" dirty="0" smtClean="0">
                <a:latin typeface="Times New Roman" pitchFamily="18" charset="0"/>
                <a:cs typeface="Times New Roman" pitchFamily="18" charset="0"/>
              </a:rPr>
              <a:t>b = list(a)</a:t>
            </a:r>
          </a:p>
          <a:p>
            <a:pPr lvl="3" fontAlgn="base">
              <a:buNone/>
            </a:pPr>
            <a:r>
              <a:rPr lang="en-US" sz="2600" dirty="0" smtClean="0">
                <a:latin typeface="Times New Roman" pitchFamily="18" charset="0"/>
                <a:cs typeface="Times New Roman" pitchFamily="18" charset="0"/>
              </a:rPr>
              <a:t>c = list(range(0,5))</a:t>
            </a:r>
          </a:p>
          <a:p>
            <a:pPr lvl="3" fontAlgn="base">
              <a:buNone/>
            </a:pPr>
            <a:r>
              <a:rPr lang="en-US" sz="2600" dirty="0" smtClean="0">
                <a:latin typeface="Times New Roman" pitchFamily="18" charset="0"/>
                <a:cs typeface="Times New Roman" pitchFamily="18" charset="0"/>
              </a:rPr>
              <a:t>  print(b)</a:t>
            </a:r>
          </a:p>
          <a:p>
            <a:pPr lvl="3" fontAlgn="base">
              <a:buNone/>
            </a:pPr>
            <a:r>
              <a:rPr lang="en-US" sz="2600" dirty="0" smtClean="0">
                <a:latin typeface="Times New Roman" pitchFamily="18" charset="0"/>
                <a:cs typeface="Times New Roman" pitchFamily="18" charset="0"/>
              </a:rPr>
              <a:t>print(c)</a:t>
            </a:r>
          </a:p>
          <a:p>
            <a:pPr lvl="3">
              <a:buNone/>
            </a:pPr>
            <a:r>
              <a:rPr lang="en-US" sz="2600" b="1" dirty="0" smtClean="0">
                <a:latin typeface="Times New Roman" pitchFamily="18" charset="0"/>
                <a:cs typeface="Times New Roman" pitchFamily="18" charset="0"/>
              </a:rPr>
              <a:t>Output: </a:t>
            </a:r>
            <a:r>
              <a:rPr lang="en-US" sz="2600" dirty="0" smtClean="0">
                <a:latin typeface="Times New Roman" pitchFamily="18" charset="0"/>
                <a:cs typeface="Times New Roman" pitchFamily="18" charset="0"/>
              </a:rPr>
              <a:t>[0,1,2,3,4,5,6,7,8,9] </a:t>
            </a:r>
          </a:p>
          <a:p>
            <a:pPr lvl="3">
              <a:buNone/>
            </a:pPr>
            <a:r>
              <a:rPr lang="en-US" sz="2600" dirty="0" smtClean="0">
                <a:latin typeface="Times New Roman" pitchFamily="18" charset="0"/>
                <a:cs typeface="Times New Roman" pitchFamily="18" charset="0"/>
              </a:rPr>
              <a:t>               [0,1,2,3,4]</a:t>
            </a:r>
          </a:p>
          <a:p>
            <a:pPr>
              <a:lnSpc>
                <a:spcPct val="120000"/>
              </a:lnSpc>
            </a:pPr>
            <a:r>
              <a:rPr lang="en-US" sz="2600" dirty="0" smtClean="0"/>
              <a:t>range() is a type in Python:</a:t>
            </a:r>
          </a:p>
          <a:p>
            <a:pPr>
              <a:lnSpc>
                <a:spcPct val="120000"/>
              </a:lnSpc>
              <a:buNone/>
            </a:pPr>
            <a:r>
              <a:rPr lang="en-US" sz="2600" dirty="0" smtClean="0">
                <a:solidFill>
                  <a:srgbClr val="EC1C5C"/>
                </a:solidFill>
              </a:rPr>
              <a:t>                  &gt;&gt;&gt; type(range(3))</a:t>
            </a:r>
          </a:p>
          <a:p>
            <a:pPr>
              <a:lnSpc>
                <a:spcPct val="120000"/>
              </a:lnSpc>
              <a:buNone/>
            </a:pPr>
            <a:r>
              <a:rPr lang="en-US" sz="2600" dirty="0" smtClean="0">
                <a:solidFill>
                  <a:srgbClr val="EC1C5C"/>
                </a:solidFill>
              </a:rPr>
              <a:t>                         &lt;class 'range'&gt; </a:t>
            </a:r>
          </a:p>
          <a:p>
            <a:pPr>
              <a:lnSpc>
                <a:spcPct val="120000"/>
              </a:lnSpc>
            </a:pPr>
            <a:r>
              <a:rPr lang="en-US" sz="2600" dirty="0" smtClean="0"/>
              <a:t>You can access items in a range() by index, just as you would with a list:</a:t>
            </a:r>
          </a:p>
          <a:p>
            <a:pPr>
              <a:lnSpc>
                <a:spcPct val="120000"/>
              </a:lnSpc>
              <a:buNone/>
            </a:pPr>
            <a:r>
              <a:rPr lang="en-US" sz="2600" dirty="0" smtClean="0">
                <a:solidFill>
                  <a:srgbClr val="EC1C5C"/>
                </a:solidFill>
              </a:rPr>
              <a:t>                  &gt;&gt;&gt; range(3)[1]                              &gt;&gt;&gt; range(3)[2]</a:t>
            </a:r>
          </a:p>
          <a:p>
            <a:pPr>
              <a:lnSpc>
                <a:spcPct val="120000"/>
              </a:lnSpc>
              <a:buNone/>
            </a:pPr>
            <a:r>
              <a:rPr lang="en-US" sz="2600" dirty="0" smtClean="0">
                <a:solidFill>
                  <a:srgbClr val="EC1C5C"/>
                </a:solidFill>
              </a:rPr>
              <a:t>                      1                                                        2 </a:t>
            </a:r>
          </a:p>
          <a:p>
            <a:pPr>
              <a:lnSpc>
                <a:spcPct val="120000"/>
              </a:lnSpc>
              <a:buNone/>
            </a:pPr>
            <a:r>
              <a:rPr lang="en-US" sz="2600" dirty="0" smtClean="0">
                <a:solidFill>
                  <a:srgbClr val="EC1C5C"/>
                </a:solidFill>
              </a:rPr>
              <a:t>                </a:t>
            </a:r>
          </a:p>
          <a:p>
            <a:pPr>
              <a:lnSpc>
                <a:spcPct val="120000"/>
              </a:lnSpc>
              <a:buNone/>
            </a:pPr>
            <a:endParaRPr lang="en-US" dirty="0" smtClean="0">
              <a:latin typeface="Times New Roman" pitchFamily="18" charset="0"/>
              <a:cs typeface="Times New Roman" pitchFamily="18" charset="0"/>
            </a:endParaRPr>
          </a:p>
          <a:p>
            <a:pPr>
              <a:lnSpc>
                <a:spcPct val="120000"/>
              </a:lnSpc>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r>
              <a:rPr lang="en-US" sz="3600" b="1" u="sng" dirty="0" smtClean="0">
                <a:solidFill>
                  <a:srgbClr val="0070C0"/>
                </a:solidFill>
                <a:latin typeface="Times New Roman" pitchFamily="18" charset="0"/>
                <a:cs typeface="Times New Roman" pitchFamily="18" charset="0"/>
              </a:rPr>
              <a:t>Floats and range()</a:t>
            </a:r>
            <a:r>
              <a:rPr lang="en-US" b="1" u="sng" dirty="0" smtClean="0">
                <a:solidFill>
                  <a:srgbClr val="0070C0"/>
                </a:solidFill>
                <a:latin typeface="Times New Roman" pitchFamily="18" charset="0"/>
                <a:cs typeface="Times New Roman" pitchFamily="18" charset="0"/>
              </a:rPr>
              <a:t/>
            </a:r>
            <a:br>
              <a:rPr lang="en-US" b="1" u="sng" dirty="0" smtClean="0">
                <a:solidFill>
                  <a:srgbClr val="0070C0"/>
                </a:solidFill>
                <a:latin typeface="Times New Roman" pitchFamily="18" charset="0"/>
                <a:cs typeface="Times New Roman" pitchFamily="18" charset="0"/>
              </a:rPr>
            </a:br>
            <a:r>
              <a:rPr lang="en-US" b="1" dirty="0" smtClean="0">
                <a:solidFill>
                  <a:srgbClr val="00B050"/>
                </a:solidFill>
                <a:latin typeface="Times New Roman" pitchFamily="18" charset="0"/>
                <a:cs typeface="Times New Roman" pitchFamily="18" charset="0"/>
              </a:rPr>
              <a:t/>
            </a:r>
            <a:br>
              <a:rPr lang="en-US" b="1" dirty="0" smtClean="0">
                <a:solidFill>
                  <a:srgbClr val="00B05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609600"/>
            <a:ext cx="8229600" cy="6019800"/>
          </a:xfrm>
        </p:spPr>
        <p:txBody>
          <a:bodyPr>
            <a:normAutofit fontScale="92500" lnSpcReduction="10000"/>
          </a:bodyPr>
          <a:lstStyle/>
          <a:p>
            <a:pPr algn="ctr">
              <a:buNone/>
            </a:pPr>
            <a:endParaRPr lang="en-US" u="sng" dirty="0" smtClean="0"/>
          </a:p>
          <a:p>
            <a:r>
              <a:rPr lang="en-US" sz="2600" dirty="0" smtClean="0">
                <a:latin typeface="Times New Roman" pitchFamily="18" charset="0"/>
                <a:cs typeface="Times New Roman" pitchFamily="18" charset="0"/>
              </a:rPr>
              <a:t>In Python, if a number is not a whole number, then it is a float. There are some differences between integers and floats.</a:t>
            </a:r>
          </a:p>
          <a:p>
            <a:r>
              <a:rPr lang="en-US" sz="2600" dirty="0" smtClean="0">
                <a:latin typeface="Times New Roman" pitchFamily="18" charset="0"/>
                <a:cs typeface="Times New Roman" pitchFamily="18" charset="0"/>
              </a:rPr>
              <a:t>An integer (</a:t>
            </a: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 data type):</a:t>
            </a:r>
          </a:p>
          <a:p>
            <a:pPr>
              <a:buNone/>
            </a:pPr>
            <a:r>
              <a:rPr lang="en-US" sz="2600" dirty="0" smtClean="0">
                <a:latin typeface="Times New Roman" pitchFamily="18" charset="0"/>
                <a:cs typeface="Times New Roman" pitchFamily="18" charset="0"/>
              </a:rPr>
              <a:t>               Is a whole number  ,  Does not include a decimal point ,</a:t>
            </a:r>
          </a:p>
          <a:p>
            <a:pPr>
              <a:buNone/>
            </a:pPr>
            <a:r>
              <a:rPr lang="en-US" sz="2600" dirty="0" smtClean="0">
                <a:latin typeface="Times New Roman" pitchFamily="18" charset="0"/>
                <a:cs typeface="Times New Roman" pitchFamily="18" charset="0"/>
              </a:rPr>
              <a:t>     Can be positive, negative, or 0</a:t>
            </a:r>
          </a:p>
          <a:p>
            <a:r>
              <a:rPr lang="en-US" sz="2600" dirty="0" smtClean="0">
                <a:latin typeface="Times New Roman" pitchFamily="18" charset="0"/>
                <a:cs typeface="Times New Roman" pitchFamily="18" charset="0"/>
              </a:rPr>
              <a:t>A floating point number (float data type):</a:t>
            </a:r>
          </a:p>
          <a:p>
            <a:pPr>
              <a:buNone/>
            </a:pPr>
            <a:r>
              <a:rPr lang="en-US" sz="2600" dirty="0" smtClean="0">
                <a:latin typeface="Times New Roman" pitchFamily="18" charset="0"/>
                <a:cs typeface="Times New Roman" pitchFamily="18" charset="0"/>
              </a:rPr>
              <a:t>               Can be any number that includes a decimal point,</a:t>
            </a:r>
          </a:p>
          <a:p>
            <a:pPr>
              <a:buNone/>
            </a:pPr>
            <a:r>
              <a:rPr lang="en-US" sz="2600" dirty="0" smtClean="0">
                <a:latin typeface="Times New Roman" pitchFamily="18" charset="0"/>
                <a:cs typeface="Times New Roman" pitchFamily="18" charset="0"/>
              </a:rPr>
              <a:t>      Can be positive or negative</a:t>
            </a:r>
          </a:p>
          <a:p>
            <a:r>
              <a:rPr lang="en-US" sz="2600" dirty="0" smtClean="0">
                <a:latin typeface="Times New Roman" pitchFamily="18" charset="0"/>
                <a:cs typeface="Times New Roman" pitchFamily="18" charset="0"/>
              </a:rPr>
              <a:t>Try calling range() with a float and see what happens:</a:t>
            </a:r>
          </a:p>
          <a:p>
            <a:pPr>
              <a:buNone/>
            </a:pPr>
            <a:r>
              <a:rPr lang="en-US" sz="2600" dirty="0" smtClean="0">
                <a:latin typeface="Times New Roman" pitchFamily="18" charset="0"/>
                <a:cs typeface="Times New Roman" pitchFamily="18" charset="0"/>
              </a:rPr>
              <a:t>              </a:t>
            </a:r>
            <a:r>
              <a:rPr lang="en-US" sz="2200" dirty="0" smtClean="0">
                <a:solidFill>
                  <a:srgbClr val="EC1C5C"/>
                </a:solidFill>
                <a:latin typeface="Times New Roman" pitchFamily="18" charset="0"/>
                <a:cs typeface="Times New Roman" pitchFamily="18" charset="0"/>
              </a:rPr>
              <a:t>for </a:t>
            </a:r>
            <a:r>
              <a:rPr lang="en-US" sz="2200" dirty="0" err="1" smtClean="0">
                <a:solidFill>
                  <a:srgbClr val="EC1C5C"/>
                </a:solidFill>
                <a:latin typeface="Times New Roman" pitchFamily="18" charset="0"/>
                <a:cs typeface="Times New Roman" pitchFamily="18" charset="0"/>
              </a:rPr>
              <a:t>i</a:t>
            </a:r>
            <a:r>
              <a:rPr lang="en-US" sz="2200" dirty="0" smtClean="0">
                <a:solidFill>
                  <a:srgbClr val="EC1C5C"/>
                </a:solidFill>
                <a:latin typeface="Times New Roman" pitchFamily="18" charset="0"/>
                <a:cs typeface="Times New Roman" pitchFamily="18" charset="0"/>
              </a:rPr>
              <a:t> in range(3.3):</a:t>
            </a:r>
          </a:p>
          <a:p>
            <a:pPr>
              <a:buNone/>
            </a:pPr>
            <a:r>
              <a:rPr lang="en-US" sz="2200" dirty="0" smtClean="0">
                <a:solidFill>
                  <a:srgbClr val="EC1C5C"/>
                </a:solidFill>
                <a:latin typeface="Times New Roman" pitchFamily="18" charset="0"/>
                <a:cs typeface="Times New Roman" pitchFamily="18" charset="0"/>
              </a:rPr>
              <a:t>                    print(</a:t>
            </a:r>
            <a:r>
              <a:rPr lang="en-US" sz="2200" dirty="0" err="1" smtClean="0">
                <a:solidFill>
                  <a:srgbClr val="EC1C5C"/>
                </a:solidFill>
                <a:latin typeface="Times New Roman" pitchFamily="18" charset="0"/>
                <a:cs typeface="Times New Roman" pitchFamily="18" charset="0"/>
              </a:rPr>
              <a:t>i</a:t>
            </a:r>
            <a:r>
              <a:rPr lang="en-US" sz="2200" dirty="0" smtClean="0">
                <a:solidFill>
                  <a:srgbClr val="EC1C5C"/>
                </a:solidFill>
                <a:latin typeface="Times New Roman" pitchFamily="18" charset="0"/>
                <a:cs typeface="Times New Roman" pitchFamily="18" charset="0"/>
              </a:rPr>
              <a:t>) </a:t>
            </a:r>
          </a:p>
          <a:p>
            <a:r>
              <a:rPr lang="en-US" sz="2600" dirty="0" smtClean="0">
                <a:latin typeface="Times New Roman" pitchFamily="18" charset="0"/>
                <a:cs typeface="Times New Roman" pitchFamily="18" charset="0"/>
              </a:rPr>
              <a:t>Then you  got the  error message</a:t>
            </a:r>
          </a:p>
          <a:p>
            <a:r>
              <a:rPr lang="en-US" sz="2600" dirty="0" smtClean="0">
                <a:latin typeface="Times New Roman" pitchFamily="18" charset="0"/>
                <a:cs typeface="Times New Roman" pitchFamily="18" charset="0"/>
              </a:rPr>
              <a:t>If you need to find a workaround that will allow you to use floats, then you can use </a:t>
            </a:r>
            <a:r>
              <a:rPr lang="en-US" sz="2700" dirty="0" smtClean="0">
                <a:solidFill>
                  <a:srgbClr val="EC1C5C"/>
                </a:solidFill>
                <a:latin typeface="Times New Roman" pitchFamily="18" charset="0"/>
                <a:cs typeface="Times New Roman" pitchFamily="18" charset="0"/>
              </a:rPr>
              <a:t>NumPy</a:t>
            </a:r>
            <a:r>
              <a:rPr lang="en-US" sz="2400"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3" algn="ctr" rtl="0">
              <a:spcBef>
                <a:spcPct val="0"/>
              </a:spcBef>
            </a:pPr>
            <a:r>
              <a:rPr lang="en-US" sz="3200" b="1" u="sng" dirty="0" smtClean="0">
                <a:solidFill>
                  <a:srgbClr val="00B050"/>
                </a:solidFill>
                <a:latin typeface="Times New Roman" pitchFamily="18" charset="0"/>
                <a:cs typeface="Times New Roman" pitchFamily="18" charset="0"/>
              </a:rPr>
              <a:t>Using range() With NumPy</a:t>
            </a:r>
            <a:r>
              <a:rPr lang="en-US" b="1" dirty="0" smtClean="0">
                <a:solidFill>
                  <a:srgbClr val="00B050"/>
                </a:solidFill>
                <a:latin typeface="Times New Roman" pitchFamily="18" charset="0"/>
                <a:cs typeface="Times New Roman" pitchFamily="18" charset="0"/>
              </a:rPr>
              <a:t/>
            </a:r>
            <a:br>
              <a:rPr lang="en-US" b="1" dirty="0" smtClean="0">
                <a:solidFill>
                  <a:srgbClr val="00B05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533400" y="685800"/>
            <a:ext cx="8229600" cy="6781800"/>
          </a:xfrm>
        </p:spPr>
        <p:txBody>
          <a:bodyPr>
            <a:normAutofit fontScale="40000" lnSpcReduction="20000"/>
          </a:bodyPr>
          <a:lstStyle/>
          <a:p>
            <a:r>
              <a:rPr lang="en-US" dirty="0" smtClean="0">
                <a:hlinkClick r:id="rId2"/>
              </a:rPr>
              <a:t> NumPy</a:t>
            </a:r>
            <a:r>
              <a:rPr lang="en-US" dirty="0" smtClean="0"/>
              <a:t> is a third-party Python library.</a:t>
            </a:r>
          </a:p>
          <a:p>
            <a:pPr>
              <a:buNone/>
            </a:pPr>
            <a:r>
              <a:rPr lang="en-US" dirty="0" smtClean="0"/>
              <a:t>         If you are going to use NumPy, your first</a:t>
            </a:r>
          </a:p>
          <a:p>
            <a:pPr>
              <a:buNone/>
            </a:pPr>
            <a:r>
              <a:rPr lang="en-US" dirty="0" smtClean="0"/>
              <a:t>          step   is to check if you have it installed.</a:t>
            </a:r>
          </a:p>
          <a:p>
            <a:pPr>
              <a:buNone/>
            </a:pPr>
            <a:endParaRPr lang="en-US" dirty="0" smtClean="0"/>
          </a:p>
          <a:p>
            <a:pPr>
              <a:buNone/>
            </a:pPr>
            <a:endParaRPr lang="en-US" dirty="0" smtClean="0"/>
          </a:p>
          <a:p>
            <a:r>
              <a:rPr lang="en-US" dirty="0" smtClean="0"/>
              <a:t>Here’s how you can do that in your REPL:</a:t>
            </a:r>
          </a:p>
          <a:p>
            <a:pPr>
              <a:buNone/>
            </a:pPr>
            <a:r>
              <a:rPr lang="en-US" dirty="0" smtClean="0">
                <a:solidFill>
                  <a:srgbClr val="EC1C5C"/>
                </a:solidFill>
              </a:rPr>
              <a:t>              &gt;&gt;&gt; import </a:t>
            </a:r>
            <a:r>
              <a:rPr lang="en-US" dirty="0" err="1" smtClean="0">
                <a:solidFill>
                  <a:srgbClr val="EC1C5C"/>
                </a:solidFill>
              </a:rPr>
              <a:t>numpy</a:t>
            </a:r>
            <a:r>
              <a:rPr lang="en-US" dirty="0" smtClean="0">
                <a:solidFill>
                  <a:srgbClr val="EC1C5C"/>
                </a:solidFill>
              </a:rPr>
              <a:t> </a:t>
            </a:r>
          </a:p>
          <a:p>
            <a:pPr>
              <a:buNone/>
            </a:pPr>
            <a:endParaRPr lang="en-US" dirty="0" smtClean="0">
              <a:solidFill>
                <a:srgbClr val="EC1C5C"/>
              </a:solidFill>
            </a:endParaRPr>
          </a:p>
          <a:p>
            <a:r>
              <a:rPr lang="en-US" dirty="0" smtClean="0"/>
              <a:t>If you get a ModuleNotFoundError, then</a:t>
            </a:r>
          </a:p>
          <a:p>
            <a:pPr>
              <a:buNone/>
            </a:pPr>
            <a:r>
              <a:rPr lang="en-US" dirty="0" smtClean="0"/>
              <a:t>         you need to install it. To do so, go to your</a:t>
            </a:r>
          </a:p>
          <a:p>
            <a:pPr>
              <a:buNone/>
            </a:pPr>
            <a:r>
              <a:rPr lang="en-US" dirty="0" smtClean="0"/>
              <a:t>        command line and enter pip install </a:t>
            </a:r>
            <a:r>
              <a:rPr lang="en-US" dirty="0" err="1" smtClean="0"/>
              <a:t>numpy</a:t>
            </a:r>
            <a:r>
              <a:rPr lang="en-US" dirty="0" smtClean="0"/>
              <a:t>.</a:t>
            </a:r>
          </a:p>
          <a:p>
            <a:endParaRPr lang="en-US" dirty="0" smtClean="0"/>
          </a:p>
          <a:p>
            <a:r>
              <a:rPr lang="en-US" dirty="0" smtClean="0"/>
              <a:t>Once you have it installed, put in the following:</a:t>
            </a:r>
          </a:p>
          <a:p>
            <a:pPr>
              <a:buNone/>
            </a:pPr>
            <a:r>
              <a:rPr lang="en-US" dirty="0" smtClean="0">
                <a:solidFill>
                  <a:srgbClr val="EC1C5C"/>
                </a:solidFill>
              </a:rPr>
              <a:t>             import numpy as </a:t>
            </a:r>
            <a:r>
              <a:rPr lang="en-US" dirty="0" err="1" smtClean="0">
                <a:solidFill>
                  <a:srgbClr val="EC1C5C"/>
                </a:solidFill>
              </a:rPr>
              <a:t>np</a:t>
            </a:r>
            <a:endParaRPr lang="en-US" dirty="0" smtClean="0">
              <a:solidFill>
                <a:srgbClr val="EC1C5C"/>
              </a:solidFill>
            </a:endParaRPr>
          </a:p>
          <a:p>
            <a:pPr>
              <a:buNone/>
            </a:pPr>
            <a:r>
              <a:rPr lang="en-US" dirty="0" smtClean="0">
                <a:solidFill>
                  <a:srgbClr val="EC1C5C"/>
                </a:solidFill>
              </a:rPr>
              <a:t>                  np.arange(0.3, 1.6, 0.3) </a:t>
            </a:r>
          </a:p>
          <a:p>
            <a:pPr>
              <a:buNone/>
            </a:pPr>
            <a:endParaRPr lang="en-US" dirty="0" smtClean="0">
              <a:solidFill>
                <a:srgbClr val="EC1C5C"/>
              </a:solidFill>
            </a:endParaRPr>
          </a:p>
          <a:p>
            <a:r>
              <a:rPr lang="en-US" dirty="0" smtClean="0"/>
              <a:t>It will return this:</a:t>
            </a:r>
          </a:p>
          <a:p>
            <a:pPr>
              <a:buNone/>
            </a:pPr>
            <a:r>
              <a:rPr lang="en-US" dirty="0" smtClean="0">
                <a:solidFill>
                  <a:srgbClr val="EC1C5C"/>
                </a:solidFill>
              </a:rPr>
              <a:t>                     array([0.3, 0.6, 0.9, 1.2, 1.5]) </a:t>
            </a:r>
          </a:p>
          <a:p>
            <a:r>
              <a:rPr lang="en-US" dirty="0" smtClean="0"/>
              <a:t>If you want to print each number on its own line, you can do the following:</a:t>
            </a:r>
          </a:p>
          <a:p>
            <a:pPr>
              <a:buNone/>
            </a:pPr>
            <a:r>
              <a:rPr lang="en-US" dirty="0" smtClean="0">
                <a:solidFill>
                  <a:srgbClr val="EC1C5C"/>
                </a:solidFill>
              </a:rPr>
              <a:t>                import numpy as </a:t>
            </a:r>
            <a:r>
              <a:rPr lang="en-US" dirty="0" err="1" smtClean="0">
                <a:solidFill>
                  <a:srgbClr val="EC1C5C"/>
                </a:solidFill>
              </a:rPr>
              <a:t>np</a:t>
            </a:r>
            <a:endParaRPr lang="en-US" dirty="0" smtClean="0">
              <a:solidFill>
                <a:srgbClr val="EC1C5C"/>
              </a:solidFill>
            </a:endParaRPr>
          </a:p>
          <a:p>
            <a:pPr>
              <a:buNone/>
            </a:pPr>
            <a:r>
              <a:rPr lang="en-US" dirty="0" smtClean="0">
                <a:solidFill>
                  <a:srgbClr val="EC1C5C"/>
                </a:solidFill>
              </a:rPr>
              <a:t>                  for </a:t>
            </a:r>
            <a:r>
              <a:rPr lang="en-US" dirty="0" err="1" smtClean="0">
                <a:solidFill>
                  <a:srgbClr val="EC1C5C"/>
                </a:solidFill>
              </a:rPr>
              <a:t>i</a:t>
            </a:r>
            <a:r>
              <a:rPr lang="en-US" dirty="0" smtClean="0">
                <a:solidFill>
                  <a:srgbClr val="EC1C5C"/>
                </a:solidFill>
              </a:rPr>
              <a:t> in np.arange(0.3, 1.6, 0.3):</a:t>
            </a:r>
          </a:p>
          <a:p>
            <a:pPr>
              <a:buNone/>
            </a:pPr>
            <a:r>
              <a:rPr lang="en-US" dirty="0" smtClean="0">
                <a:solidFill>
                  <a:srgbClr val="EC1C5C"/>
                </a:solidFill>
              </a:rPr>
              <a:t>                      print(</a:t>
            </a:r>
            <a:r>
              <a:rPr lang="en-US" dirty="0" err="1" smtClean="0">
                <a:solidFill>
                  <a:srgbClr val="EC1C5C"/>
                </a:solidFill>
              </a:rPr>
              <a:t>i</a:t>
            </a:r>
            <a:r>
              <a:rPr lang="en-US" dirty="0" smtClean="0">
                <a:solidFill>
                  <a:srgbClr val="EC1C5C"/>
                </a:solidFill>
              </a:rPr>
              <a:t>) </a:t>
            </a:r>
          </a:p>
          <a:p>
            <a:r>
              <a:rPr lang="en-US" dirty="0" smtClean="0"/>
              <a:t>This is the output:</a:t>
            </a:r>
          </a:p>
          <a:p>
            <a:pPr>
              <a:buNone/>
            </a:pPr>
            <a:r>
              <a:rPr lang="en-US" dirty="0" smtClean="0">
                <a:solidFill>
                  <a:srgbClr val="EC1C5C"/>
                </a:solidFill>
              </a:rPr>
              <a:t>           0.3</a:t>
            </a:r>
          </a:p>
          <a:p>
            <a:pPr>
              <a:buNone/>
            </a:pPr>
            <a:r>
              <a:rPr lang="en-US" dirty="0" smtClean="0">
                <a:solidFill>
                  <a:srgbClr val="EC1C5C"/>
                </a:solidFill>
              </a:rPr>
              <a:t>           0.6</a:t>
            </a:r>
          </a:p>
          <a:p>
            <a:pPr>
              <a:buNone/>
            </a:pPr>
            <a:r>
              <a:rPr lang="en-US" dirty="0" smtClean="0">
                <a:solidFill>
                  <a:srgbClr val="EC1C5C"/>
                </a:solidFill>
              </a:rPr>
              <a:t>           0.8</a:t>
            </a:r>
          </a:p>
          <a:p>
            <a:pPr>
              <a:buNone/>
            </a:pPr>
            <a:r>
              <a:rPr lang="en-US" dirty="0" smtClean="0">
                <a:solidFill>
                  <a:srgbClr val="EC1C5C"/>
                </a:solidFill>
              </a:rPr>
              <a:t>            1.2</a:t>
            </a:r>
          </a:p>
          <a:p>
            <a:pPr>
              <a:buNone/>
            </a:pPr>
            <a:r>
              <a:rPr lang="en-US" dirty="0" smtClean="0">
                <a:solidFill>
                  <a:srgbClr val="EC1C5C"/>
                </a:solidFill>
              </a:rPr>
              <a:t>            1.5 </a:t>
            </a:r>
          </a:p>
          <a:p>
            <a:pPr>
              <a:buNone/>
            </a:pPr>
            <a:r>
              <a:rPr lang="en-US" dirty="0" smtClean="0"/>
              <a:t/>
            </a:r>
            <a:br>
              <a:rPr lang="en-US" dirty="0" smtClean="0"/>
            </a:br>
            <a:endParaRPr lang="en-US" dirty="0"/>
          </a:p>
        </p:txBody>
      </p:sp>
      <p:pic>
        <p:nvPicPr>
          <p:cNvPr id="4" name="Picture 3" descr="fr.png"/>
          <p:cNvPicPr>
            <a:picLocks noChangeAspect="1"/>
          </p:cNvPicPr>
          <p:nvPr/>
        </p:nvPicPr>
        <p:blipFill>
          <a:blip r:embed="rId3"/>
          <a:stretch>
            <a:fillRect/>
          </a:stretch>
        </p:blipFill>
        <p:spPr>
          <a:xfrm>
            <a:off x="4343400" y="1143000"/>
            <a:ext cx="4543425" cy="2362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latin typeface="Times New Roman" pitchFamily="18" charset="0"/>
                <a:cs typeface="Times New Roman" pitchFamily="18" charset="0"/>
              </a:rPr>
              <a:t>Let’s loop</a:t>
            </a:r>
            <a:br>
              <a:rPr lang="en-US" b="1" dirty="0" smtClean="0">
                <a:solidFill>
                  <a:srgbClr val="0070C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914400"/>
            <a:ext cx="8229600" cy="5943600"/>
          </a:xfrm>
        </p:spPr>
        <p:txBody>
          <a:bodyPr>
            <a:normAutofit lnSpcReduction="10000"/>
          </a:bodyPr>
          <a:lstStyle/>
          <a:p>
            <a:pPr>
              <a:buNone/>
            </a:pPr>
            <a:endParaRPr lang="en-US" b="1" dirty="0" smtClean="0"/>
          </a:p>
          <a:p>
            <a:r>
              <a:rPr lang="en-US" sz="2400" dirty="0" smtClean="0">
                <a:latin typeface="Times New Roman" pitchFamily="18" charset="0"/>
                <a:cs typeface="Times New Roman" pitchFamily="18" charset="0"/>
              </a:rPr>
              <a:t>Before we going to seeing how range() works, we need to take a look at how looping works. </a:t>
            </a:r>
          </a:p>
          <a:p>
            <a:r>
              <a:rPr lang="en-US" sz="2400" dirty="0" smtClean="0">
                <a:latin typeface="Times New Roman" pitchFamily="18" charset="0"/>
                <a:cs typeface="Times New Roman" pitchFamily="18" charset="0"/>
              </a:rPr>
              <a:t>Loop is a programming structure that repeats a sequence of instructions untill a specific condition is met</a:t>
            </a:r>
            <a:r>
              <a:rPr lang="en-US"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Here’s an example of a for-loop in Python</a:t>
            </a:r>
            <a:r>
              <a:rPr lang="en-US" sz="2400" dirty="0" smtClean="0"/>
              <a:t>:</a:t>
            </a:r>
          </a:p>
          <a:p>
            <a:pPr>
              <a:buNone/>
            </a:pPr>
            <a:r>
              <a:rPr lang="en-US" sz="2400" dirty="0" smtClean="0"/>
              <a:t>                </a:t>
            </a:r>
            <a:r>
              <a:rPr lang="en-US" sz="2400" dirty="0" smtClean="0">
                <a:solidFill>
                  <a:srgbClr val="EC1C5C"/>
                </a:solidFill>
              </a:rPr>
              <a:t>captains = ['Janeway', 'Picard', ' Sisko'] </a:t>
            </a:r>
          </a:p>
          <a:p>
            <a:pPr>
              <a:buNone/>
            </a:pPr>
            <a:r>
              <a:rPr lang="en-US" sz="2400" dirty="0" smtClean="0">
                <a:solidFill>
                  <a:srgbClr val="EC1C5C"/>
                </a:solidFill>
              </a:rPr>
              <a:t>                  for captain in captains: </a:t>
            </a:r>
          </a:p>
          <a:p>
            <a:pPr>
              <a:buNone/>
            </a:pPr>
            <a:r>
              <a:rPr lang="en-US" sz="2400" dirty="0" smtClean="0">
                <a:solidFill>
                  <a:srgbClr val="EC1C5C"/>
                </a:solidFill>
              </a:rPr>
              <a:t>                             print(captain) </a:t>
            </a:r>
          </a:p>
          <a:p>
            <a:r>
              <a:rPr lang="en-US" sz="2400" dirty="0" smtClean="0">
                <a:latin typeface="Times New Roman" pitchFamily="18" charset="0"/>
                <a:cs typeface="Times New Roman" pitchFamily="18" charset="0"/>
              </a:rPr>
              <a:t>The output looks like this</a:t>
            </a:r>
            <a:r>
              <a:rPr lang="en-US" sz="2400" dirty="0" smtClean="0"/>
              <a:t>:</a:t>
            </a:r>
          </a:p>
          <a:p>
            <a:pPr>
              <a:buNone/>
            </a:pPr>
            <a:r>
              <a:rPr lang="en-US" sz="2400" dirty="0" smtClean="0"/>
              <a:t>                    </a:t>
            </a:r>
            <a:r>
              <a:rPr lang="en-US" sz="2400" dirty="0" smtClean="0">
                <a:solidFill>
                  <a:srgbClr val="EC1C5C"/>
                </a:solidFill>
              </a:rPr>
              <a:t>Janeway </a:t>
            </a:r>
          </a:p>
          <a:p>
            <a:pPr>
              <a:buNone/>
            </a:pPr>
            <a:r>
              <a:rPr lang="en-US" sz="2400" dirty="0" smtClean="0">
                <a:solidFill>
                  <a:srgbClr val="EC1C5C"/>
                </a:solidFill>
              </a:rPr>
              <a:t>                    Picard</a:t>
            </a:r>
          </a:p>
          <a:p>
            <a:pPr>
              <a:buNone/>
            </a:pPr>
            <a:r>
              <a:rPr lang="en-US" sz="2400" dirty="0" smtClean="0">
                <a:solidFill>
                  <a:srgbClr val="EC1C5C"/>
                </a:solidFill>
              </a:rPr>
              <a:t>                    Sisko  </a:t>
            </a:r>
          </a:p>
          <a:p>
            <a:pPr>
              <a:buNone/>
            </a:pPr>
            <a:r>
              <a:rPr lang="en-US" sz="2400" dirty="0" smtClean="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4000" b="1" u="sng" dirty="0" smtClean="0">
                <a:solidFill>
                  <a:srgbClr val="00B050"/>
                </a:solidFill>
                <a:latin typeface="Times New Roman" pitchFamily="18" charset="0"/>
                <a:cs typeface="Times New Roman" pitchFamily="18" charset="0"/>
              </a:rPr>
              <a:t> Python range() Basics</a:t>
            </a:r>
            <a:r>
              <a:rPr lang="en-US" sz="4000" u="sng" dirty="0" smtClean="0"/>
              <a:t>   </a:t>
            </a:r>
            <a:endParaRPr lang="en-US" sz="4000" u="sng" dirty="0"/>
          </a:p>
        </p:txBody>
      </p:sp>
      <p:sp>
        <p:nvSpPr>
          <p:cNvPr id="3" name="Content Placeholder 2"/>
          <p:cNvSpPr>
            <a:spLocks noGrp="1"/>
          </p:cNvSpPr>
          <p:nvPr>
            <p:ph idx="1"/>
          </p:nvPr>
        </p:nvSpPr>
        <p:spPr>
          <a:xfrm>
            <a:off x="457200" y="609600"/>
            <a:ext cx="8229600" cy="6248400"/>
          </a:xfrm>
        </p:spPr>
        <p:txBody>
          <a:bodyPr>
            <a:normAutofit fontScale="85000" lnSpcReduction="20000"/>
          </a:bodyPr>
          <a:lstStyle/>
          <a:p>
            <a:pPr>
              <a:lnSpc>
                <a:spcPct val="160000"/>
              </a:lnSpc>
            </a:pPr>
            <a:r>
              <a:rPr lang="en-US"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In simple terms, range() allows you to generate a series of numbers within a given range. Depending on how many arguments you pass to the function.</a:t>
            </a:r>
          </a:p>
          <a:p>
            <a:r>
              <a:rPr lang="en-US" sz="2600" b="1" dirty="0" smtClean="0">
                <a:latin typeface="Times New Roman" pitchFamily="18" charset="0"/>
                <a:cs typeface="Times New Roman" pitchFamily="18" charset="0"/>
              </a:rPr>
              <a:t>range</a:t>
            </a:r>
            <a:r>
              <a:rPr lang="en-US" sz="2600" dirty="0" smtClean="0">
                <a:latin typeface="Times New Roman" pitchFamily="18" charset="0"/>
                <a:cs typeface="Times New Roman" pitchFamily="18" charset="0"/>
              </a:rPr>
              <a:t>() is a built-in </a:t>
            </a:r>
            <a:r>
              <a:rPr lang="en-US" sz="2600" b="1" dirty="0" smtClean="0">
                <a:latin typeface="Times New Roman" pitchFamily="18" charset="0"/>
                <a:cs typeface="Times New Roman" pitchFamily="18" charset="0"/>
              </a:rPr>
              <a:t>function</a:t>
            </a:r>
            <a:r>
              <a:rPr lang="en-US" sz="2600" dirty="0" smtClean="0">
                <a:latin typeface="Times New Roman" pitchFamily="18" charset="0"/>
                <a:cs typeface="Times New Roman" pitchFamily="18" charset="0"/>
              </a:rPr>
              <a:t> of </a:t>
            </a:r>
            <a:r>
              <a:rPr lang="en-US" sz="2600" b="1" dirty="0" smtClean="0">
                <a:latin typeface="Times New Roman" pitchFamily="18" charset="0"/>
                <a:cs typeface="Times New Roman" pitchFamily="18" charset="0"/>
              </a:rPr>
              <a:t>Python</a:t>
            </a:r>
            <a:r>
              <a:rPr lang="en-US" sz="2600" dirty="0" smtClean="0">
                <a:latin typeface="Times New Roman" pitchFamily="18" charset="0"/>
                <a:cs typeface="Times New Roman" pitchFamily="18" charset="0"/>
              </a:rPr>
              <a:t>. </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The range() function returns a sequence of numbers, starting from 0 by default, and increments by 1 (by default), and ends at a specified number</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Here’s a sneak peek of range() in action</a:t>
            </a:r>
            <a:r>
              <a:rPr lang="en-US" sz="2600" dirty="0" smtClean="0"/>
              <a:t>:</a:t>
            </a:r>
          </a:p>
          <a:p>
            <a:pPr>
              <a:lnSpc>
                <a:spcPct val="120000"/>
              </a:lnSpc>
              <a:buNone/>
            </a:pPr>
            <a:r>
              <a:rPr lang="en-US" sz="2600" dirty="0" smtClean="0"/>
              <a:t>                </a:t>
            </a:r>
            <a:r>
              <a:rPr lang="en-US" sz="2200" dirty="0" smtClean="0">
                <a:solidFill>
                  <a:srgbClr val="EC1C5C"/>
                </a:solidFill>
              </a:rPr>
              <a:t>for </a:t>
            </a:r>
            <a:r>
              <a:rPr lang="en-US" sz="2200" dirty="0" err="1" smtClean="0">
                <a:solidFill>
                  <a:srgbClr val="EC1C5C"/>
                </a:solidFill>
              </a:rPr>
              <a:t>i</a:t>
            </a:r>
            <a:r>
              <a:rPr lang="en-US" sz="2200" dirty="0" smtClean="0">
                <a:solidFill>
                  <a:srgbClr val="EC1C5C"/>
                </a:solidFill>
              </a:rPr>
              <a:t> in range(3):</a:t>
            </a:r>
          </a:p>
          <a:p>
            <a:pPr>
              <a:lnSpc>
                <a:spcPct val="120000"/>
              </a:lnSpc>
              <a:buNone/>
            </a:pPr>
            <a:r>
              <a:rPr lang="en-US" sz="2200" dirty="0" smtClean="0">
                <a:solidFill>
                  <a:srgbClr val="EC1C5C"/>
                </a:solidFill>
              </a:rPr>
              <a:t>                       print(</a:t>
            </a:r>
            <a:r>
              <a:rPr lang="en-US" sz="2200" dirty="0" err="1" smtClean="0">
                <a:solidFill>
                  <a:srgbClr val="EC1C5C"/>
                </a:solidFill>
              </a:rPr>
              <a:t>i</a:t>
            </a:r>
            <a:r>
              <a:rPr lang="en-US" sz="2200" dirty="0" smtClean="0">
                <a:solidFill>
                  <a:srgbClr val="EC1C5C"/>
                </a:solidFill>
              </a:rPr>
              <a:t>) </a:t>
            </a:r>
          </a:p>
          <a:p>
            <a:r>
              <a:rPr lang="en-US" sz="2800" dirty="0" smtClean="0">
                <a:latin typeface="Times New Roman" pitchFamily="18" charset="0"/>
                <a:cs typeface="Times New Roman" pitchFamily="18" charset="0"/>
              </a:rPr>
              <a:t>The output of that loop will look like this</a:t>
            </a:r>
            <a:r>
              <a:rPr lang="en-US" sz="2800" dirty="0" smtClean="0"/>
              <a:t>:</a:t>
            </a:r>
          </a:p>
          <a:p>
            <a:pPr>
              <a:buNone/>
            </a:pPr>
            <a:r>
              <a:rPr lang="en-US" sz="2800" dirty="0" smtClean="0">
                <a:solidFill>
                  <a:srgbClr val="EC1C5C"/>
                </a:solidFill>
              </a:rPr>
              <a:t>               </a:t>
            </a:r>
            <a:r>
              <a:rPr lang="en-US" sz="2200" dirty="0" smtClean="0">
                <a:solidFill>
                  <a:srgbClr val="EC1C5C"/>
                </a:solidFill>
              </a:rPr>
              <a:t>     0</a:t>
            </a:r>
          </a:p>
          <a:p>
            <a:pPr>
              <a:buNone/>
            </a:pPr>
            <a:r>
              <a:rPr lang="en-US" sz="2200" dirty="0" smtClean="0">
                <a:solidFill>
                  <a:srgbClr val="EC1C5C"/>
                </a:solidFill>
              </a:rPr>
              <a:t>                         1</a:t>
            </a:r>
          </a:p>
          <a:p>
            <a:pPr>
              <a:buNone/>
            </a:pPr>
            <a:r>
              <a:rPr lang="en-US" sz="2200" dirty="0" smtClean="0">
                <a:solidFill>
                  <a:srgbClr val="EC1C5C"/>
                </a:solidFill>
              </a:rPr>
              <a:t>                         2</a:t>
            </a:r>
          </a:p>
          <a:p>
            <a:pPr>
              <a:buNone/>
            </a:pPr>
            <a:r>
              <a:rPr lang="en-US" sz="2200" dirty="0" smtClean="0">
                <a:solidFill>
                  <a:srgbClr val="EC1C5C"/>
                </a:solidFill>
              </a:rPr>
              <a:t>                          </a:t>
            </a:r>
            <a:endParaRPr lang="en-US" sz="2200" dirty="0" smtClean="0"/>
          </a:p>
          <a:p>
            <a:pPr>
              <a:buNone/>
            </a:pPr>
            <a:endParaRPr lang="en-US" sz="2600" dirty="0" smtClean="0"/>
          </a:p>
          <a:p>
            <a:pPr>
              <a:buNone/>
            </a:pPr>
            <a:endParaRPr lang="en-US" sz="2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1981200" cy="2746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381000" y="533400"/>
            <a:ext cx="8229600" cy="4525963"/>
          </a:xfrm>
        </p:spPr>
        <p:txBody>
          <a:bodyPr>
            <a:normAutofit/>
          </a:bodyPr>
          <a:lstStyle/>
          <a:p>
            <a:pPr>
              <a:buNone/>
            </a:pPr>
            <a:endParaRPr lang="en-US" sz="2400" dirty="0" smtClean="0">
              <a:solidFill>
                <a:srgbClr val="EC1C5C"/>
              </a:solidFill>
            </a:endParaRPr>
          </a:p>
          <a:p>
            <a:r>
              <a:rPr lang="en-US" sz="2400" dirty="0" smtClean="0">
                <a:latin typeface="Times New Roman" pitchFamily="18" charset="0"/>
                <a:cs typeface="Times New Roman" pitchFamily="18" charset="0"/>
              </a:rPr>
              <a:t>There are three ways you can call range():</a:t>
            </a:r>
          </a:p>
          <a:p>
            <a:pPr marL="1257300" lvl="2" indent="-457200">
              <a:lnSpc>
                <a:spcPct val="150000"/>
              </a:lnSpc>
              <a:buFont typeface="+mj-lt"/>
              <a:buAutoNum type="arabicPeriod"/>
            </a:pPr>
            <a:r>
              <a:rPr lang="en-US" dirty="0" smtClean="0">
                <a:solidFill>
                  <a:schemeClr val="accent1"/>
                </a:solidFill>
                <a:latin typeface="+mj-lt"/>
                <a:cs typeface="Times New Roman" pitchFamily="18" charset="0"/>
              </a:rPr>
              <a:t>  range(stop) takes one argument.</a:t>
            </a:r>
          </a:p>
          <a:p>
            <a:pPr marL="1257300" lvl="2" indent="-457200">
              <a:lnSpc>
                <a:spcPct val="150000"/>
              </a:lnSpc>
              <a:buFont typeface="+mj-lt"/>
              <a:buAutoNum type="arabicPeriod"/>
            </a:pPr>
            <a:r>
              <a:rPr lang="en-US" dirty="0" smtClean="0">
                <a:solidFill>
                  <a:schemeClr val="accent1"/>
                </a:solidFill>
                <a:latin typeface="+mj-lt"/>
                <a:cs typeface="Times New Roman" pitchFamily="18" charset="0"/>
              </a:rPr>
              <a:t>  range(start, stop) takes two arguments.</a:t>
            </a:r>
          </a:p>
          <a:p>
            <a:pPr marL="1257300" lvl="2" indent="-457200">
              <a:lnSpc>
                <a:spcPct val="150000"/>
              </a:lnSpc>
              <a:buFont typeface="+mj-lt"/>
              <a:buAutoNum type="arabicPeriod"/>
            </a:pPr>
            <a:r>
              <a:rPr lang="en-US" dirty="0" smtClean="0">
                <a:solidFill>
                  <a:schemeClr val="accent1"/>
                </a:solidFill>
                <a:latin typeface="+mj-lt"/>
                <a:cs typeface="Times New Roman" pitchFamily="18" charset="0"/>
              </a:rPr>
              <a:t>  range(start, stop, step) takes three arguments.</a:t>
            </a:r>
          </a:p>
          <a:p>
            <a:pPr marL="457200" indent="-457200">
              <a:buFont typeface="+mj-lt"/>
              <a:buAutoNum type="arabicPeriod"/>
            </a:pPr>
            <a:endParaRPr lang="en-US" sz="2400" dirty="0">
              <a:solidFill>
                <a:srgbClr val="EC1C5C"/>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28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normAutofit/>
          </a:bodyPr>
          <a:lstStyle/>
          <a:p>
            <a:pPr algn="ctr">
              <a:buNone/>
            </a:pPr>
            <a:r>
              <a:rPr lang="en-US" u="sng" dirty="0" smtClean="0">
                <a:solidFill>
                  <a:schemeClr val="accent1"/>
                </a:solidFill>
                <a:latin typeface="Times New Roman" pitchFamily="18" charset="0"/>
                <a:cs typeface="Times New Roman" pitchFamily="18" charset="0"/>
              </a:rPr>
              <a:t> range(stop</a:t>
            </a:r>
            <a:r>
              <a:rPr lang="en-US" dirty="0" smtClean="0">
                <a:solidFill>
                  <a:schemeClr val="accent1"/>
                </a:solidFill>
              </a:rPr>
              <a:t>)</a:t>
            </a:r>
          </a:p>
          <a:p>
            <a:r>
              <a:rPr lang="en-US" sz="2400" dirty="0" smtClean="0">
                <a:latin typeface="Times New Roman" pitchFamily="18" charset="0"/>
                <a:cs typeface="Times New Roman" pitchFamily="18" charset="0"/>
              </a:rPr>
              <a:t>When you call range() with one argument, you will get a series of numbers that starts at 0 and includes every whole number up to, but not including, the number you have provided as the stop.</a:t>
            </a:r>
          </a:p>
          <a:p>
            <a:r>
              <a:rPr lang="en-US" sz="2400" dirty="0" smtClean="0">
                <a:latin typeface="Times New Roman" pitchFamily="18" charset="0"/>
                <a:cs typeface="Times New Roman" pitchFamily="18" charset="0"/>
              </a:rPr>
              <a:t>Here’s what that looks like in practice:</a:t>
            </a:r>
          </a:p>
          <a:p>
            <a:pPr>
              <a:buNone/>
            </a:pPr>
            <a:r>
              <a:rPr lang="en-US" dirty="0" smtClean="0">
                <a:solidFill>
                  <a:srgbClr val="EC1C5C"/>
                </a:solidFill>
              </a:rPr>
              <a:t>           </a:t>
            </a:r>
            <a:r>
              <a:rPr lang="en-US" sz="2400" dirty="0" smtClean="0">
                <a:solidFill>
                  <a:srgbClr val="EC1C5C"/>
                </a:solidFill>
              </a:rPr>
              <a:t>for </a:t>
            </a:r>
            <a:r>
              <a:rPr lang="en-US" sz="2400" dirty="0" err="1" smtClean="0">
                <a:solidFill>
                  <a:srgbClr val="EC1C5C"/>
                </a:solidFill>
              </a:rPr>
              <a:t>i</a:t>
            </a:r>
            <a:r>
              <a:rPr lang="en-US" sz="2400" dirty="0" smtClean="0">
                <a:solidFill>
                  <a:srgbClr val="EC1C5C"/>
                </a:solidFill>
              </a:rPr>
              <a:t> in range(3):</a:t>
            </a:r>
          </a:p>
          <a:p>
            <a:pPr>
              <a:buNone/>
            </a:pPr>
            <a:r>
              <a:rPr lang="en-US" sz="2400" dirty="0" smtClean="0">
                <a:solidFill>
                  <a:srgbClr val="EC1C5C"/>
                </a:solidFill>
              </a:rPr>
              <a:t>                 print(</a:t>
            </a:r>
            <a:r>
              <a:rPr lang="en-US" sz="2400" dirty="0" err="1" smtClean="0">
                <a:solidFill>
                  <a:srgbClr val="EC1C5C"/>
                </a:solidFill>
              </a:rPr>
              <a:t>i</a:t>
            </a:r>
            <a:r>
              <a:rPr lang="en-US" sz="2400" dirty="0" smtClean="0">
                <a:solidFill>
                  <a:srgbClr val="EC1C5C"/>
                </a:solidFill>
              </a:rPr>
              <a:t>) </a:t>
            </a:r>
          </a:p>
          <a:p>
            <a:r>
              <a:rPr lang="en-US" sz="2400" dirty="0" smtClean="0">
                <a:latin typeface="Times New Roman" pitchFamily="18" charset="0"/>
                <a:cs typeface="Times New Roman" pitchFamily="18" charset="0"/>
              </a:rPr>
              <a:t>The output of your loop will look like this:</a:t>
            </a:r>
          </a:p>
          <a:p>
            <a:pPr>
              <a:buNone/>
            </a:pPr>
            <a:r>
              <a:rPr lang="en-US" sz="2400" dirty="0" smtClean="0"/>
              <a:t>       </a:t>
            </a:r>
            <a:r>
              <a:rPr lang="en-US" sz="2400" dirty="0" smtClean="0">
                <a:solidFill>
                  <a:srgbClr val="EC1C5C"/>
                </a:solidFill>
              </a:rPr>
              <a:t>0</a:t>
            </a:r>
          </a:p>
          <a:p>
            <a:pPr>
              <a:buNone/>
            </a:pPr>
            <a:r>
              <a:rPr lang="en-US" sz="2400" dirty="0" smtClean="0">
                <a:solidFill>
                  <a:srgbClr val="EC1C5C"/>
                </a:solidFill>
              </a:rPr>
              <a:t>       1</a:t>
            </a:r>
          </a:p>
          <a:p>
            <a:pPr>
              <a:buNone/>
            </a:pPr>
            <a:r>
              <a:rPr lang="en-US" sz="2400" dirty="0" smtClean="0">
                <a:solidFill>
                  <a:srgbClr val="EC1C5C"/>
                </a:solidFill>
              </a:rPr>
              <a:t>       2</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u="sng" dirty="0" smtClean="0">
                <a:solidFill>
                  <a:schemeClr val="accent1"/>
                </a:solidFill>
              </a:rPr>
              <a:t>range(start, stop, step)</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638800"/>
          </a:xfrm>
        </p:spPr>
        <p:txBody>
          <a:bodyPr>
            <a:normAutofit fontScale="85000" lnSpcReduction="10000"/>
          </a:bodyPr>
          <a:lstStyle/>
          <a:p>
            <a:r>
              <a:rPr lang="en-US" sz="2400" dirty="0" smtClean="0">
                <a:latin typeface="Times New Roman" pitchFamily="18" charset="0"/>
                <a:cs typeface="Times New Roman" pitchFamily="18" charset="0"/>
              </a:rPr>
              <a:t>When you call range() with three arguments, you can choose not only where the series of numbers will start and stop but also how big the difference will be between one number and the next. If you don’t provide a step, then range() will automatically behave as if the step is 1.</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step can be a positive number or a negative number, but it can’t be  0 </a:t>
            </a:r>
          </a:p>
          <a:p>
            <a:pPr>
              <a:buNone/>
            </a:pPr>
            <a:endParaRPr lang="en-US" sz="2400" dirty="0" smtClean="0">
              <a:latin typeface="Times New Roman" pitchFamily="18" charset="0"/>
              <a:cs typeface="Times New Roman" pitchFamily="18" charset="0"/>
            </a:endParaRPr>
          </a:p>
          <a:p>
            <a:pPr>
              <a:buNone/>
            </a:pPr>
            <a:r>
              <a:rPr lang="en-US" sz="2000" dirty="0" smtClean="0">
                <a:solidFill>
                  <a:srgbClr val="FF0000"/>
                </a:solidFill>
              </a:rPr>
              <a:t>                           x = range(3, 20, 2)</a:t>
            </a:r>
            <a:br>
              <a:rPr lang="en-US" sz="2000" dirty="0" smtClean="0">
                <a:solidFill>
                  <a:srgbClr val="FF0000"/>
                </a:solidFill>
              </a:rPr>
            </a:br>
            <a:r>
              <a:rPr lang="en-US" sz="2000" dirty="0" smtClean="0">
                <a:solidFill>
                  <a:srgbClr val="FF0000"/>
                </a:solidFill>
              </a:rPr>
              <a:t>                     for n in x:</a:t>
            </a:r>
            <a:br>
              <a:rPr lang="en-US" sz="2000" dirty="0" smtClean="0">
                <a:solidFill>
                  <a:srgbClr val="FF0000"/>
                </a:solidFill>
              </a:rPr>
            </a:br>
            <a:r>
              <a:rPr lang="en-US" sz="2000" dirty="0" smtClean="0">
                <a:solidFill>
                  <a:srgbClr val="FF0000"/>
                </a:solidFill>
              </a:rPr>
              <a:t>                        print(n)</a:t>
            </a:r>
          </a:p>
          <a:p>
            <a:pPr>
              <a:buNone/>
            </a:pPr>
            <a:r>
              <a:rPr lang="en-US" sz="2000" dirty="0" smtClean="0">
                <a:solidFill>
                  <a:srgbClr val="EC1C5C"/>
                </a:solidFill>
              </a:rPr>
              <a:t>      </a:t>
            </a:r>
            <a:r>
              <a:rPr lang="en-US" sz="2000" dirty="0" smtClean="0"/>
              <a:t>Output  is given below:</a:t>
            </a:r>
          </a:p>
          <a:p>
            <a:pPr>
              <a:buNone/>
            </a:pPr>
            <a:r>
              <a:rPr lang="en-US" sz="2000" dirty="0" smtClean="0">
                <a:solidFill>
                  <a:srgbClr val="EC1C5C"/>
                </a:solidFill>
              </a:rPr>
              <a:t>       3</a:t>
            </a:r>
            <a:br>
              <a:rPr lang="en-US" sz="2000" dirty="0" smtClean="0">
                <a:solidFill>
                  <a:srgbClr val="EC1C5C"/>
                </a:solidFill>
              </a:rPr>
            </a:br>
            <a:r>
              <a:rPr lang="en-US" sz="2000" dirty="0" smtClean="0">
                <a:solidFill>
                  <a:srgbClr val="EC1C5C"/>
                </a:solidFill>
              </a:rPr>
              <a:t>5</a:t>
            </a:r>
            <a:br>
              <a:rPr lang="en-US" sz="2000" dirty="0" smtClean="0">
                <a:solidFill>
                  <a:srgbClr val="EC1C5C"/>
                </a:solidFill>
              </a:rPr>
            </a:br>
            <a:r>
              <a:rPr lang="en-US" sz="2000" dirty="0" smtClean="0">
                <a:solidFill>
                  <a:srgbClr val="EC1C5C"/>
                </a:solidFill>
              </a:rPr>
              <a:t>7</a:t>
            </a:r>
            <a:br>
              <a:rPr lang="en-US" sz="2000" dirty="0" smtClean="0">
                <a:solidFill>
                  <a:srgbClr val="EC1C5C"/>
                </a:solidFill>
              </a:rPr>
            </a:br>
            <a:r>
              <a:rPr lang="en-US" sz="2000" dirty="0" smtClean="0">
                <a:solidFill>
                  <a:srgbClr val="EC1C5C"/>
                </a:solidFill>
              </a:rPr>
              <a:t>9</a:t>
            </a:r>
            <a:br>
              <a:rPr lang="en-US" sz="2000" dirty="0" smtClean="0">
                <a:solidFill>
                  <a:srgbClr val="EC1C5C"/>
                </a:solidFill>
              </a:rPr>
            </a:br>
            <a:r>
              <a:rPr lang="en-US" sz="2000" dirty="0" smtClean="0">
                <a:solidFill>
                  <a:srgbClr val="EC1C5C"/>
                </a:solidFill>
              </a:rPr>
              <a:t>11</a:t>
            </a:r>
            <a:br>
              <a:rPr lang="en-US" sz="2000" dirty="0" smtClean="0">
                <a:solidFill>
                  <a:srgbClr val="EC1C5C"/>
                </a:solidFill>
              </a:rPr>
            </a:br>
            <a:r>
              <a:rPr lang="en-US" sz="2000" dirty="0" smtClean="0">
                <a:solidFill>
                  <a:srgbClr val="EC1C5C"/>
                </a:solidFill>
              </a:rPr>
              <a:t>13</a:t>
            </a:r>
            <a:br>
              <a:rPr lang="en-US" sz="2000" dirty="0" smtClean="0">
                <a:solidFill>
                  <a:srgbClr val="EC1C5C"/>
                </a:solidFill>
              </a:rPr>
            </a:br>
            <a:r>
              <a:rPr lang="en-US" sz="2000" dirty="0" smtClean="0">
                <a:solidFill>
                  <a:srgbClr val="EC1C5C"/>
                </a:solidFill>
              </a:rPr>
              <a:t>15</a:t>
            </a:r>
            <a:br>
              <a:rPr lang="en-US" sz="2000" dirty="0" smtClean="0">
                <a:solidFill>
                  <a:srgbClr val="EC1C5C"/>
                </a:solidFill>
              </a:rPr>
            </a:br>
            <a:r>
              <a:rPr lang="en-US" sz="2000" dirty="0" smtClean="0">
                <a:solidFill>
                  <a:srgbClr val="EC1C5C"/>
                </a:solidFill>
              </a:rPr>
              <a:t>17</a:t>
            </a:r>
            <a:br>
              <a:rPr lang="en-US" sz="2000" dirty="0" smtClean="0">
                <a:solidFill>
                  <a:srgbClr val="EC1C5C"/>
                </a:solidFill>
              </a:rPr>
            </a:br>
            <a:r>
              <a:rPr lang="en-US" sz="2000" dirty="0" smtClean="0">
                <a:solidFill>
                  <a:srgbClr val="EC1C5C"/>
                </a:solidFill>
              </a:rPr>
              <a:t>19  </a:t>
            </a:r>
            <a:br>
              <a:rPr lang="en-US" sz="2000" dirty="0" smtClean="0">
                <a:solidFill>
                  <a:srgbClr val="EC1C5C"/>
                </a:solidFill>
              </a:rPr>
            </a:br>
            <a:r>
              <a:rPr lang="en-US" sz="2000" dirty="0" smtClean="0">
                <a:solidFill>
                  <a:srgbClr val="EC1C5C"/>
                </a:solid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a:bodyPr>
          <a:lstStyle/>
          <a:p>
            <a:pPr algn="ctr">
              <a:buNone/>
            </a:pPr>
            <a:r>
              <a:rPr lang="en-US" u="sng" dirty="0" smtClean="0">
                <a:solidFill>
                  <a:schemeClr val="accent1"/>
                </a:solidFill>
                <a:latin typeface="Times New Roman" pitchFamily="18" charset="0"/>
                <a:cs typeface="Times New Roman" pitchFamily="18" charset="0"/>
              </a:rPr>
              <a:t>range(start, stop</a:t>
            </a:r>
            <a:r>
              <a:rPr lang="en-US" dirty="0" smtClean="0">
                <a:solidFill>
                  <a:schemeClr val="accent1"/>
                </a:solidFill>
              </a:rPr>
              <a:t>)</a:t>
            </a:r>
          </a:p>
          <a:p>
            <a:r>
              <a:rPr lang="en-US" sz="2400" dirty="0" smtClean="0">
                <a:latin typeface="Times New Roman" pitchFamily="18" charset="0"/>
                <a:cs typeface="Times New Roman" pitchFamily="18" charset="0"/>
              </a:rPr>
              <a:t>When you call range() with two arguments, You can use range() to generate a series of numbers from </a:t>
            </a:r>
            <a:r>
              <a:rPr lang="en-US" sz="2400" i="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to </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using a range(A, B). Let’s find out how to generate a range starting at 1.</a:t>
            </a:r>
          </a:p>
          <a:p>
            <a:r>
              <a:rPr lang="en-US" sz="2400" dirty="0" smtClean="0">
                <a:latin typeface="Times New Roman" pitchFamily="18" charset="0"/>
                <a:cs typeface="Times New Roman" pitchFamily="18" charset="0"/>
              </a:rPr>
              <a:t>Try calling range() with two arguments:</a:t>
            </a:r>
          </a:p>
          <a:p>
            <a:pPr>
              <a:buNone/>
            </a:pPr>
            <a:r>
              <a:rPr lang="en-US" sz="2400" dirty="0" smtClean="0">
                <a:latin typeface="Times New Roman" pitchFamily="18" charset="0"/>
                <a:cs typeface="Times New Roman" pitchFamily="18" charset="0"/>
              </a:rPr>
              <a:t>           </a:t>
            </a:r>
            <a:r>
              <a:rPr lang="en-US" sz="2400" dirty="0" smtClean="0">
                <a:solidFill>
                  <a:srgbClr val="EC1C5C"/>
                </a:solidFill>
                <a:latin typeface="+mj-lt"/>
                <a:cs typeface="Times New Roman" pitchFamily="18" charset="0"/>
              </a:rPr>
              <a:t>for </a:t>
            </a:r>
            <a:r>
              <a:rPr lang="en-US" sz="2400" dirty="0" err="1" smtClean="0">
                <a:solidFill>
                  <a:srgbClr val="EC1C5C"/>
                </a:solidFill>
                <a:latin typeface="+mj-lt"/>
                <a:cs typeface="Times New Roman" pitchFamily="18" charset="0"/>
              </a:rPr>
              <a:t>i</a:t>
            </a:r>
            <a:r>
              <a:rPr lang="en-US" sz="2400" dirty="0" smtClean="0">
                <a:solidFill>
                  <a:srgbClr val="EC1C5C"/>
                </a:solidFill>
                <a:latin typeface="+mj-lt"/>
                <a:cs typeface="Times New Roman" pitchFamily="18" charset="0"/>
              </a:rPr>
              <a:t> in range(1, 4): </a:t>
            </a:r>
          </a:p>
          <a:p>
            <a:pPr>
              <a:buNone/>
            </a:pPr>
            <a:r>
              <a:rPr lang="en-US" sz="2400" dirty="0" smtClean="0">
                <a:solidFill>
                  <a:srgbClr val="EC1C5C"/>
                </a:solidFill>
                <a:latin typeface="+mj-lt"/>
                <a:cs typeface="Times New Roman" pitchFamily="18" charset="0"/>
              </a:rPr>
              <a:t>               print(</a:t>
            </a:r>
            <a:r>
              <a:rPr lang="en-US" sz="2400" dirty="0" err="1" smtClean="0">
                <a:solidFill>
                  <a:srgbClr val="EC1C5C"/>
                </a:solidFill>
                <a:latin typeface="+mj-lt"/>
                <a:cs typeface="Times New Roman" pitchFamily="18" charset="0"/>
              </a:rPr>
              <a:t>i</a:t>
            </a:r>
            <a:r>
              <a:rPr lang="en-US" sz="2400" dirty="0" smtClean="0">
                <a:solidFill>
                  <a:srgbClr val="EC1C5C"/>
                </a:solidFill>
                <a:latin typeface="+mj-lt"/>
                <a:cs typeface="Times New Roman" pitchFamily="18" charset="0"/>
              </a:rPr>
              <a:t>) </a:t>
            </a:r>
          </a:p>
          <a:p>
            <a:r>
              <a:rPr lang="en-US" sz="2400" dirty="0" smtClean="0">
                <a:latin typeface="Times New Roman" pitchFamily="18" charset="0"/>
                <a:cs typeface="Times New Roman" pitchFamily="18" charset="0"/>
              </a:rPr>
              <a:t>Your output will look like this:</a:t>
            </a:r>
          </a:p>
          <a:p>
            <a:pPr>
              <a:buNone/>
            </a:pPr>
            <a:r>
              <a:rPr lang="en-US" sz="2400" dirty="0" smtClean="0">
                <a:solidFill>
                  <a:srgbClr val="EC1C5C"/>
                </a:solidFill>
                <a:latin typeface="+mj-lt"/>
                <a:cs typeface="Times New Roman" pitchFamily="18" charset="0"/>
              </a:rPr>
              <a:t>     1</a:t>
            </a:r>
          </a:p>
          <a:p>
            <a:pPr>
              <a:buNone/>
            </a:pPr>
            <a:r>
              <a:rPr lang="en-US" sz="2400" dirty="0" smtClean="0">
                <a:solidFill>
                  <a:srgbClr val="EC1C5C"/>
                </a:solidFill>
                <a:latin typeface="+mj-lt"/>
                <a:cs typeface="Times New Roman" pitchFamily="18" charset="0"/>
              </a:rPr>
              <a:t>     2</a:t>
            </a:r>
          </a:p>
          <a:p>
            <a:pPr>
              <a:buNone/>
            </a:pPr>
            <a:r>
              <a:rPr lang="en-US" sz="2400" dirty="0" smtClean="0">
                <a:solidFill>
                  <a:srgbClr val="EC1C5C"/>
                </a:solidFill>
                <a:latin typeface="+mj-lt"/>
                <a:cs typeface="Times New Roman" pitchFamily="18" charset="0"/>
              </a:rPr>
              <a:t>     3</a:t>
            </a:r>
          </a:p>
          <a:p>
            <a:pPr>
              <a:buNone/>
            </a:pPr>
            <a:r>
              <a:rPr lang="en-US" sz="2400" dirty="0" smtClean="0">
                <a:solidFill>
                  <a:srgbClr val="EC1C5C"/>
                </a:solidFill>
                <a:latin typeface="+mj-lt"/>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lvl="3" algn="ctr" rtl="0">
              <a:spcBef>
                <a:spcPct val="0"/>
              </a:spcBef>
            </a:pPr>
            <a:r>
              <a:rPr lang="en-US" sz="3200" b="1" u="sng" dirty="0" smtClean="0">
                <a:solidFill>
                  <a:srgbClr val="00B050"/>
                </a:solidFill>
                <a:latin typeface="Times New Roman" pitchFamily="18" charset="0"/>
                <a:cs typeface="Times New Roman" pitchFamily="18" charset="0"/>
              </a:rPr>
              <a:t>Incrementing  With range()</a:t>
            </a:r>
            <a:r>
              <a:rPr lang="en-US" b="1" dirty="0" smtClean="0">
                <a:solidFill>
                  <a:srgbClr val="00B050"/>
                </a:solidFill>
                <a:latin typeface="Times New Roman" pitchFamily="18" charset="0"/>
                <a:cs typeface="Times New Roman" pitchFamily="18" charset="0"/>
              </a:rPr>
              <a:t/>
            </a:r>
            <a:br>
              <a:rPr lang="en-US" b="1" dirty="0" smtClean="0">
                <a:solidFill>
                  <a:srgbClr val="00B05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304800"/>
            <a:ext cx="8229600" cy="5516563"/>
          </a:xfrm>
        </p:spPr>
        <p:txBody>
          <a:bodyPr>
            <a:normAutofit/>
          </a:bodyPr>
          <a:lstStyle/>
          <a:p>
            <a:pPr>
              <a:buNone/>
            </a:pPr>
            <a:endParaRPr lang="en-US" dirty="0" smtClean="0"/>
          </a:p>
          <a:p>
            <a:r>
              <a:rPr lang="en-US" sz="2400" dirty="0" smtClean="0">
                <a:latin typeface="Times New Roman" pitchFamily="18" charset="0"/>
                <a:cs typeface="Times New Roman" pitchFamily="18" charset="0"/>
              </a:rPr>
              <a:t>If you want to increment, then you need step to be a positive number. To get an idea of what this means in practice, type in the following code:</a:t>
            </a:r>
          </a:p>
          <a:p>
            <a:pPr>
              <a:buNone/>
            </a:pPr>
            <a:r>
              <a:rPr lang="en-US" sz="2400" dirty="0" smtClean="0">
                <a:solidFill>
                  <a:srgbClr val="EC1C5C"/>
                </a:solidFill>
                <a:latin typeface="Times New Roman" pitchFamily="18" charset="0"/>
                <a:cs typeface="Times New Roman" pitchFamily="18" charset="0"/>
              </a:rPr>
              <a:t>           </a:t>
            </a:r>
            <a:r>
              <a:rPr lang="en-US" sz="2400" dirty="0" smtClean="0">
                <a:solidFill>
                  <a:srgbClr val="EC1C5C"/>
                </a:solidFill>
                <a:latin typeface="+mj-lt"/>
                <a:cs typeface="Times New Roman" pitchFamily="18" charset="0"/>
              </a:rPr>
              <a:t>for </a:t>
            </a:r>
            <a:r>
              <a:rPr lang="en-US" sz="2400" dirty="0" err="1" smtClean="0">
                <a:solidFill>
                  <a:srgbClr val="EC1C5C"/>
                </a:solidFill>
                <a:latin typeface="+mj-lt"/>
                <a:cs typeface="Times New Roman" pitchFamily="18" charset="0"/>
              </a:rPr>
              <a:t>i</a:t>
            </a:r>
            <a:r>
              <a:rPr lang="en-US" sz="2400" dirty="0" smtClean="0">
                <a:solidFill>
                  <a:srgbClr val="EC1C5C"/>
                </a:solidFill>
                <a:latin typeface="+mj-lt"/>
                <a:cs typeface="Times New Roman" pitchFamily="18" charset="0"/>
              </a:rPr>
              <a:t> in range(3, 60, 25):</a:t>
            </a:r>
          </a:p>
          <a:p>
            <a:pPr>
              <a:buNone/>
            </a:pPr>
            <a:r>
              <a:rPr lang="en-US" sz="2400" dirty="0" smtClean="0">
                <a:solidFill>
                  <a:srgbClr val="EC1C5C"/>
                </a:solidFill>
                <a:latin typeface="+mj-lt"/>
                <a:cs typeface="Times New Roman" pitchFamily="18" charset="0"/>
              </a:rPr>
              <a:t>                 print(</a:t>
            </a:r>
            <a:r>
              <a:rPr lang="en-US" sz="2400" dirty="0" err="1" smtClean="0">
                <a:solidFill>
                  <a:srgbClr val="EC1C5C"/>
                </a:solidFill>
                <a:latin typeface="+mj-lt"/>
                <a:cs typeface="Times New Roman" pitchFamily="18" charset="0"/>
              </a:rPr>
              <a:t>i</a:t>
            </a:r>
            <a:r>
              <a:rPr lang="en-US" sz="2400" dirty="0" smtClean="0">
                <a:solidFill>
                  <a:srgbClr val="EC1C5C"/>
                </a:solidFill>
                <a:latin typeface="+mj-lt"/>
                <a:cs typeface="Times New Roman" pitchFamily="18" charset="0"/>
              </a:rPr>
              <a:t>) </a:t>
            </a:r>
          </a:p>
          <a:p>
            <a:r>
              <a:rPr lang="en-US" sz="2400" dirty="0" smtClean="0">
                <a:latin typeface="Times New Roman" pitchFamily="18" charset="0"/>
                <a:cs typeface="Times New Roman" pitchFamily="18" charset="0"/>
              </a:rPr>
              <a:t>If your step is 25, then the output of your loop will look like this:</a:t>
            </a:r>
          </a:p>
          <a:p>
            <a:pPr>
              <a:buNone/>
            </a:pPr>
            <a:r>
              <a:rPr lang="en-US" sz="2400" dirty="0" smtClean="0">
                <a:solidFill>
                  <a:srgbClr val="EC1C5C"/>
                </a:solidFill>
                <a:cs typeface="Times New Roman" pitchFamily="18" charset="0"/>
              </a:rPr>
              <a:t>     3</a:t>
            </a:r>
          </a:p>
          <a:p>
            <a:pPr>
              <a:buNone/>
            </a:pPr>
            <a:r>
              <a:rPr lang="en-US" sz="2400" dirty="0" smtClean="0">
                <a:solidFill>
                  <a:srgbClr val="EC1C5C"/>
                </a:solidFill>
                <a:cs typeface="Times New Roman" pitchFamily="18" charset="0"/>
              </a:rPr>
              <a:t>     28</a:t>
            </a:r>
          </a:p>
          <a:p>
            <a:pPr>
              <a:buNone/>
            </a:pPr>
            <a:r>
              <a:rPr lang="en-US" sz="2400" dirty="0" smtClean="0">
                <a:solidFill>
                  <a:srgbClr val="EC1C5C"/>
                </a:solidFill>
                <a:cs typeface="Times New Roman" pitchFamily="18" charset="0"/>
              </a:rPr>
              <a:t>     53</a:t>
            </a:r>
            <a:r>
              <a:rPr lang="en-US" sz="2400" dirty="0" smtClean="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3" algn="ctr" rtl="0">
              <a:spcBef>
                <a:spcPct val="0"/>
              </a:spcBef>
            </a:pPr>
            <a:r>
              <a:rPr lang="en-US" sz="3200" b="1" u="sng" dirty="0" smtClean="0">
                <a:solidFill>
                  <a:srgbClr val="00B050"/>
                </a:solidFill>
                <a:latin typeface="Times New Roman" pitchFamily="18" charset="0"/>
                <a:cs typeface="Times New Roman" pitchFamily="18" charset="0"/>
              </a:rPr>
              <a:t>Decrementing With range()</a:t>
            </a:r>
            <a:r>
              <a:rPr lang="en-US" b="1" dirty="0" smtClean="0">
                <a:solidFill>
                  <a:srgbClr val="00B050"/>
                </a:solidFill>
                <a:latin typeface="Times New Roman" pitchFamily="18" charset="0"/>
                <a:cs typeface="Times New Roman" pitchFamily="18" charset="0"/>
              </a:rPr>
              <a:t/>
            </a:r>
            <a:br>
              <a:rPr lang="en-US" b="1" dirty="0" smtClean="0">
                <a:solidFill>
                  <a:srgbClr val="00B05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990600"/>
            <a:ext cx="8229600" cy="6019800"/>
          </a:xfrm>
        </p:spPr>
        <p:txBody>
          <a:bodyPr>
            <a:normAutofit fontScale="92500" lnSpcReduction="20000"/>
          </a:bodyPr>
          <a:lstStyle/>
          <a:p>
            <a:r>
              <a:rPr lang="en-US" sz="2400" dirty="0" smtClean="0">
                <a:latin typeface="Times New Roman" pitchFamily="18" charset="0"/>
                <a:cs typeface="Times New Roman" pitchFamily="18" charset="0"/>
              </a:rPr>
              <a:t>If your step is positive, then you move through a series of increasing numbers and are incrementing. If your step is negative, then you move through a series of decreasing numbers and are decrementing. This allows you to go through the numbers backwards.</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the following example, your step is -2. That means that you’ll be decrementing by 2 for each loop:</a:t>
            </a:r>
          </a:p>
          <a:p>
            <a:endParaRPr lang="en-US" sz="2400" dirty="0" smtClean="0">
              <a:latin typeface="Times New Roman" pitchFamily="18" charset="0"/>
              <a:cs typeface="Times New Roman" pitchFamily="18" charset="0"/>
            </a:endParaRPr>
          </a:p>
          <a:p>
            <a:pPr>
              <a:buNone/>
            </a:pPr>
            <a:r>
              <a:rPr lang="en-US" sz="2400" dirty="0" smtClean="0">
                <a:solidFill>
                  <a:srgbClr val="EC1C5C"/>
                </a:solidFill>
                <a:latin typeface="Times New Roman" pitchFamily="18" charset="0"/>
                <a:cs typeface="Times New Roman" pitchFamily="18" charset="0"/>
              </a:rPr>
              <a:t>                for </a:t>
            </a:r>
            <a:r>
              <a:rPr lang="en-US" sz="2400" dirty="0" err="1" smtClean="0">
                <a:solidFill>
                  <a:srgbClr val="EC1C5C"/>
                </a:solidFill>
                <a:latin typeface="Times New Roman" pitchFamily="18" charset="0"/>
                <a:cs typeface="Times New Roman" pitchFamily="18" charset="0"/>
              </a:rPr>
              <a:t>i</a:t>
            </a:r>
            <a:r>
              <a:rPr lang="en-US" sz="2400" dirty="0" smtClean="0">
                <a:solidFill>
                  <a:srgbClr val="EC1C5C"/>
                </a:solidFill>
                <a:latin typeface="Times New Roman" pitchFamily="18" charset="0"/>
                <a:cs typeface="Times New Roman" pitchFamily="18" charset="0"/>
              </a:rPr>
              <a:t> in range(10, -4, -2): </a:t>
            </a:r>
          </a:p>
          <a:p>
            <a:pPr>
              <a:buNone/>
            </a:pPr>
            <a:r>
              <a:rPr lang="en-US" sz="2400" dirty="0" smtClean="0">
                <a:solidFill>
                  <a:srgbClr val="EC1C5C"/>
                </a:solidFill>
                <a:latin typeface="Times New Roman" pitchFamily="18" charset="0"/>
                <a:cs typeface="Times New Roman" pitchFamily="18" charset="0"/>
              </a:rPr>
              <a:t>                      print(</a:t>
            </a:r>
            <a:r>
              <a:rPr lang="en-US" sz="2400" dirty="0" err="1" smtClean="0">
                <a:solidFill>
                  <a:srgbClr val="EC1C5C"/>
                </a:solidFill>
                <a:latin typeface="Times New Roman" pitchFamily="18" charset="0"/>
                <a:cs typeface="Times New Roman" pitchFamily="18" charset="0"/>
              </a:rPr>
              <a:t>i</a:t>
            </a:r>
            <a:r>
              <a:rPr lang="en-US" sz="2400" dirty="0" smtClean="0">
                <a:solidFill>
                  <a:srgbClr val="EC1C5C"/>
                </a:solidFill>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The output of your decrementing loop will look like this:</a:t>
            </a:r>
          </a:p>
          <a:p>
            <a:pPr>
              <a:buNone/>
            </a:pPr>
            <a:r>
              <a:rPr lang="en-US" sz="1900" dirty="0" smtClean="0">
                <a:solidFill>
                  <a:srgbClr val="EC1C5C"/>
                </a:solidFill>
                <a:latin typeface="Times New Roman" pitchFamily="18" charset="0"/>
                <a:cs typeface="Times New Roman" pitchFamily="18" charset="0"/>
              </a:rPr>
              <a:t>         10 </a:t>
            </a:r>
          </a:p>
          <a:p>
            <a:pPr>
              <a:buNone/>
            </a:pPr>
            <a:r>
              <a:rPr lang="en-US" sz="1900" dirty="0" smtClean="0">
                <a:solidFill>
                  <a:srgbClr val="EC1C5C"/>
                </a:solidFill>
                <a:latin typeface="Times New Roman" pitchFamily="18" charset="0"/>
                <a:cs typeface="Times New Roman" pitchFamily="18" charset="0"/>
              </a:rPr>
              <a:t>         8 </a:t>
            </a:r>
          </a:p>
          <a:p>
            <a:pPr>
              <a:buNone/>
            </a:pPr>
            <a:r>
              <a:rPr lang="en-US" sz="1900" dirty="0" smtClean="0">
                <a:solidFill>
                  <a:srgbClr val="EC1C5C"/>
                </a:solidFill>
                <a:latin typeface="Times New Roman" pitchFamily="18" charset="0"/>
                <a:cs typeface="Times New Roman" pitchFamily="18" charset="0"/>
              </a:rPr>
              <a:t>         6 </a:t>
            </a:r>
          </a:p>
          <a:p>
            <a:pPr>
              <a:buNone/>
            </a:pPr>
            <a:r>
              <a:rPr lang="en-US" sz="1900" dirty="0" smtClean="0">
                <a:solidFill>
                  <a:srgbClr val="EC1C5C"/>
                </a:solidFill>
                <a:latin typeface="Times New Roman" pitchFamily="18" charset="0"/>
                <a:cs typeface="Times New Roman" pitchFamily="18" charset="0"/>
              </a:rPr>
              <a:t>         4</a:t>
            </a:r>
          </a:p>
          <a:p>
            <a:pPr>
              <a:buNone/>
            </a:pPr>
            <a:r>
              <a:rPr lang="en-US" sz="1900" dirty="0" smtClean="0">
                <a:solidFill>
                  <a:srgbClr val="EC1C5C"/>
                </a:solidFill>
                <a:latin typeface="Times New Roman" pitchFamily="18" charset="0"/>
                <a:cs typeface="Times New Roman" pitchFamily="18" charset="0"/>
              </a:rPr>
              <a:t>         2</a:t>
            </a:r>
          </a:p>
          <a:p>
            <a:pPr>
              <a:buNone/>
            </a:pPr>
            <a:r>
              <a:rPr lang="en-US" sz="1900" dirty="0" smtClean="0">
                <a:solidFill>
                  <a:srgbClr val="EC1C5C"/>
                </a:solidFill>
                <a:latin typeface="Times New Roman" pitchFamily="18" charset="0"/>
                <a:cs typeface="Times New Roman" pitchFamily="18" charset="0"/>
              </a:rPr>
              <a:t>         0</a:t>
            </a:r>
          </a:p>
          <a:p>
            <a:pPr>
              <a:buNone/>
            </a:pPr>
            <a:r>
              <a:rPr lang="en-US" sz="1900" dirty="0" smtClean="0">
                <a:solidFill>
                  <a:srgbClr val="EC1C5C"/>
                </a:solidFill>
                <a:latin typeface="Times New Roman" pitchFamily="18" charset="0"/>
                <a:cs typeface="Times New Roman" pitchFamily="18" charset="0"/>
              </a:rPr>
              <a:t>        -2</a:t>
            </a:r>
          </a:p>
          <a:p>
            <a:pPr>
              <a:buNone/>
            </a:pPr>
            <a:r>
              <a:rPr lang="en-US" sz="1300" dirty="0" smtClean="0">
                <a:solidFill>
                  <a:srgbClr val="EC1C5C"/>
                </a:solidFill>
                <a:latin typeface="Times New Roman" pitchFamily="18" charset="0"/>
                <a:cs typeface="Times New Roman" pitchFamily="18" charset="0"/>
              </a:rPr>
              <a:t> </a:t>
            </a:r>
          </a:p>
          <a:p>
            <a:pPr marL="342900" lvl="3" indent="-342900">
              <a:buNone/>
            </a:pPr>
            <a:endParaRPr lang="en-US" b="1" dirty="0" smtClean="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122</Words>
  <Application>Microsoft Office PowerPoint</Application>
  <PresentationFormat>On-screen Show (4:3)</PresentationFormat>
  <Paragraphs>166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Python range () function</vt:lpstr>
      <vt:lpstr>Let’s loop </vt:lpstr>
      <vt:lpstr> Python range() Basics   </vt:lpstr>
      <vt:lpstr>    </vt:lpstr>
      <vt:lpstr>     </vt:lpstr>
      <vt:lpstr>range(start, stop, step) </vt:lpstr>
      <vt:lpstr>   </vt:lpstr>
      <vt:lpstr>Incrementing  With range() </vt:lpstr>
      <vt:lpstr>Decrementing With range() </vt:lpstr>
      <vt:lpstr>          </vt:lpstr>
      <vt:lpstr>Advanced Usage Examples For Python’s range() Function </vt:lpstr>
      <vt:lpstr>Floats and range()  </vt:lpstr>
      <vt:lpstr>Using range() With NumPy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range (</dc:title>
  <dc:creator>Ashik M</dc:creator>
  <cp:lastModifiedBy>Ashik M</cp:lastModifiedBy>
  <cp:revision>60</cp:revision>
  <dcterms:created xsi:type="dcterms:W3CDTF">2020-03-31T12:55:06Z</dcterms:created>
  <dcterms:modified xsi:type="dcterms:W3CDTF">2020-04-12T21:14:40Z</dcterms:modified>
</cp:coreProperties>
</file>