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6" r:id="rId3"/>
    <p:sldId id="274" r:id="rId4"/>
    <p:sldId id="257" r:id="rId5"/>
    <p:sldId id="258" r:id="rId6"/>
    <p:sldId id="270" r:id="rId7"/>
    <p:sldId id="268" r:id="rId8"/>
    <p:sldId id="266" r:id="rId9"/>
    <p:sldId id="267" r:id="rId10"/>
    <p:sldId id="273" r:id="rId11"/>
    <p:sldId id="271" r:id="rId12"/>
    <p:sldId id="264" r:id="rId13"/>
    <p:sldId id="265" r:id="rId14"/>
    <p:sldId id="272" r:id="rId15"/>
    <p:sldId id="259" r:id="rId16"/>
    <p:sldId id="260" r:id="rId17"/>
    <p:sldId id="277" r:id="rId18"/>
    <p:sldId id="275" r:id="rId19"/>
    <p:sldId id="261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6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5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1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0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4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5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3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E31DE4D-0873-458A-9976-DE62F7C7EECD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591F0DA-2A02-4A25-9ECD-1CF297B564F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Theorems of Boolean Algebra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4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15" y="959369"/>
            <a:ext cx="9009088" cy="40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13860"/>
              </p:ext>
            </p:extLst>
          </p:nvPr>
        </p:nvGraphicFramePr>
        <p:xfrm>
          <a:off x="483734" y="1698489"/>
          <a:ext cx="51724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161">
                  <a:extLst>
                    <a:ext uri="{9D8B030D-6E8A-4147-A177-3AD203B41FA5}">
                      <a16:colId xmlns:a16="http://schemas.microsoft.com/office/drawing/2014/main" val="4026801783"/>
                    </a:ext>
                  </a:extLst>
                </a:gridCol>
                <a:gridCol w="1724161">
                  <a:extLst>
                    <a:ext uri="{9D8B030D-6E8A-4147-A177-3AD203B41FA5}">
                      <a16:colId xmlns:a16="http://schemas.microsoft.com/office/drawing/2014/main" val="411086409"/>
                    </a:ext>
                  </a:extLst>
                </a:gridCol>
                <a:gridCol w="1724161">
                  <a:extLst>
                    <a:ext uri="{9D8B030D-6E8A-4147-A177-3AD203B41FA5}">
                      <a16:colId xmlns:a16="http://schemas.microsoft.com/office/drawing/2014/main" val="140053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3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059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324" y="731520"/>
            <a:ext cx="767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Proof by Perfect Induction or Exhaustive Enumeration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56783"/>
              </p:ext>
            </p:extLst>
          </p:nvPr>
        </p:nvGraphicFramePr>
        <p:xfrm>
          <a:off x="438324" y="4019323"/>
          <a:ext cx="517248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161">
                  <a:extLst>
                    <a:ext uri="{9D8B030D-6E8A-4147-A177-3AD203B41FA5}">
                      <a16:colId xmlns:a16="http://schemas.microsoft.com/office/drawing/2014/main" val="4026801783"/>
                    </a:ext>
                  </a:extLst>
                </a:gridCol>
                <a:gridCol w="1724161">
                  <a:extLst>
                    <a:ext uri="{9D8B030D-6E8A-4147-A177-3AD203B41FA5}">
                      <a16:colId xmlns:a16="http://schemas.microsoft.com/office/drawing/2014/main" val="411086409"/>
                    </a:ext>
                  </a:extLst>
                </a:gridCol>
                <a:gridCol w="1724161">
                  <a:extLst>
                    <a:ext uri="{9D8B030D-6E8A-4147-A177-3AD203B41FA5}">
                      <a16:colId xmlns:a16="http://schemas.microsoft.com/office/drawing/2014/main" val="140053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Operand</a:t>
                      </a:r>
                      <a:r>
                        <a:rPr lang="en-US" baseline="0" dirty="0" smtClean="0"/>
                        <a:t> 2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x.x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3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0595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8324" y="126117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X+1=1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3734" y="33163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x.0=0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6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404949"/>
            <a:ext cx="10515600" cy="578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>
                <a:solidFill>
                  <a:srgbClr val="FF0000"/>
                </a:solidFill>
              </a:rPr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bsoption</a:t>
            </a:r>
            <a:r>
              <a:rPr lang="en-US" b="1" u="sng" dirty="0" smtClean="0">
                <a:solidFill>
                  <a:srgbClr val="FF0000"/>
                </a:solidFill>
              </a:rPr>
              <a:t> Law</a:t>
            </a:r>
          </a:p>
          <a:p>
            <a:pPr marL="0" indent="0">
              <a:buNone/>
            </a:pPr>
            <a:r>
              <a:rPr lang="en-US" dirty="0" err="1" smtClean="0"/>
              <a:t>x+x.y</a:t>
            </a:r>
            <a:r>
              <a:rPr lang="en-US" dirty="0" smtClean="0"/>
              <a:t>=x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L.H.S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</a:t>
            </a:r>
            <a:r>
              <a:rPr lang="en-US" dirty="0" err="1"/>
              <a:t>x+x.y</a:t>
            </a:r>
            <a:r>
              <a:rPr lang="en-US" dirty="0"/>
              <a:t>            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=x.1+x.y     by postulate x.1 =x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=x.(1+y)      by distributive law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=x.1             by </a:t>
            </a:r>
            <a:r>
              <a:rPr lang="en-US" dirty="0" smtClean="0"/>
              <a:t>theorem </a:t>
            </a:r>
            <a:r>
              <a:rPr lang="en-US" dirty="0"/>
              <a:t>x+1=1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=x                by postulate x.1 =x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=R.H.S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7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>
                <a:solidFill>
                  <a:srgbClr val="FF0000"/>
                </a:solidFill>
              </a:rPr>
              <a:t>A</a:t>
            </a:r>
            <a:r>
              <a:rPr lang="en-US" b="1" u="sng" dirty="0" err="1" smtClean="0">
                <a:solidFill>
                  <a:srgbClr val="FF0000"/>
                </a:solidFill>
              </a:rPr>
              <a:t>bsoption</a:t>
            </a:r>
            <a:r>
              <a:rPr lang="en-US" b="1" u="sng" dirty="0" smtClean="0">
                <a:solidFill>
                  <a:srgbClr val="FF0000"/>
                </a:solidFill>
              </a:rPr>
              <a:t> Law</a:t>
            </a:r>
          </a:p>
          <a:p>
            <a:pPr marL="0" indent="0">
              <a:buNone/>
            </a:pPr>
            <a:r>
              <a:rPr lang="en-US" dirty="0"/>
              <a:t>x.(</a:t>
            </a:r>
            <a:r>
              <a:rPr lang="en-US" dirty="0" err="1"/>
              <a:t>x+y</a:t>
            </a:r>
            <a:r>
              <a:rPr lang="en-US" dirty="0"/>
              <a:t>)=</a:t>
            </a:r>
            <a:r>
              <a:rPr lang="en-US" dirty="0" smtClean="0"/>
              <a:t>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L.H.S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=x.(</a:t>
            </a:r>
            <a:r>
              <a:rPr lang="en-US" dirty="0" err="1"/>
              <a:t>x+y</a:t>
            </a:r>
            <a:r>
              <a:rPr lang="en-US" dirty="0"/>
              <a:t> )            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=(x+0).(</a:t>
            </a:r>
            <a:r>
              <a:rPr lang="en-US" dirty="0" err="1"/>
              <a:t>x+y</a:t>
            </a:r>
            <a:r>
              <a:rPr lang="en-US" dirty="0"/>
              <a:t>)   by postulate x+0 =x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=x+(0.y)           by distributive law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=x+0                 by </a:t>
            </a:r>
            <a:r>
              <a:rPr lang="en-US" dirty="0" err="1"/>
              <a:t>theorm</a:t>
            </a:r>
            <a:r>
              <a:rPr lang="en-US" dirty="0"/>
              <a:t> x.0=0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=x                      by postulate x+0 =x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=R.H.S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758321"/>
              </p:ext>
            </p:extLst>
          </p:nvPr>
        </p:nvGraphicFramePr>
        <p:xfrm>
          <a:off x="483734" y="1698489"/>
          <a:ext cx="51724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121">
                  <a:extLst>
                    <a:ext uri="{9D8B030D-6E8A-4147-A177-3AD203B41FA5}">
                      <a16:colId xmlns:a16="http://schemas.microsoft.com/office/drawing/2014/main" val="4026801783"/>
                    </a:ext>
                  </a:extLst>
                </a:gridCol>
                <a:gridCol w="1293121">
                  <a:extLst>
                    <a:ext uri="{9D8B030D-6E8A-4147-A177-3AD203B41FA5}">
                      <a16:colId xmlns:a16="http://schemas.microsoft.com/office/drawing/2014/main" val="411086409"/>
                    </a:ext>
                  </a:extLst>
                </a:gridCol>
                <a:gridCol w="1293121">
                  <a:extLst>
                    <a:ext uri="{9D8B030D-6E8A-4147-A177-3AD203B41FA5}">
                      <a16:colId xmlns:a16="http://schemas.microsoft.com/office/drawing/2014/main" val="1400534792"/>
                    </a:ext>
                  </a:extLst>
                </a:gridCol>
                <a:gridCol w="1293121">
                  <a:extLst>
                    <a:ext uri="{9D8B030D-6E8A-4147-A177-3AD203B41FA5}">
                      <a16:colId xmlns:a16="http://schemas.microsoft.com/office/drawing/2014/main" val="2172708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x.y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x+x.y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3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0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203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324" y="731520"/>
            <a:ext cx="767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Proof by Perfect Induction or Exhaustive Enumeration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324" y="1261171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x+x.y</a:t>
            </a:r>
            <a:r>
              <a:rPr lang="en-US" dirty="0" smtClean="0"/>
              <a:t>=x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8324" y="362067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x.(</a:t>
            </a:r>
            <a:r>
              <a:rPr lang="en-US" dirty="0" err="1" smtClean="0"/>
              <a:t>x+y</a:t>
            </a:r>
            <a:r>
              <a:rPr lang="en-US" dirty="0" smtClean="0"/>
              <a:t>)=x</a:t>
            </a:r>
            <a:endParaRPr lang="en-IN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55359"/>
              </p:ext>
            </p:extLst>
          </p:nvPr>
        </p:nvGraphicFramePr>
        <p:xfrm>
          <a:off x="493361" y="4125979"/>
          <a:ext cx="51724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121">
                  <a:extLst>
                    <a:ext uri="{9D8B030D-6E8A-4147-A177-3AD203B41FA5}">
                      <a16:colId xmlns:a16="http://schemas.microsoft.com/office/drawing/2014/main" val="4026801783"/>
                    </a:ext>
                  </a:extLst>
                </a:gridCol>
                <a:gridCol w="1293121">
                  <a:extLst>
                    <a:ext uri="{9D8B030D-6E8A-4147-A177-3AD203B41FA5}">
                      <a16:colId xmlns:a16="http://schemas.microsoft.com/office/drawing/2014/main" val="411086409"/>
                    </a:ext>
                  </a:extLst>
                </a:gridCol>
                <a:gridCol w="1293121">
                  <a:extLst>
                    <a:ext uri="{9D8B030D-6E8A-4147-A177-3AD203B41FA5}">
                      <a16:colId xmlns:a16="http://schemas.microsoft.com/office/drawing/2014/main" val="1400534792"/>
                    </a:ext>
                  </a:extLst>
                </a:gridCol>
                <a:gridCol w="1293121">
                  <a:extLst>
                    <a:ext uri="{9D8B030D-6E8A-4147-A177-3AD203B41FA5}">
                      <a16:colId xmlns:a16="http://schemas.microsoft.com/office/drawing/2014/main" val="2172708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x+y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x.(</a:t>
                      </a:r>
                      <a:r>
                        <a:rPr lang="en-US" dirty="0" err="1" smtClean="0"/>
                        <a:t>x+y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3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0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2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1886"/>
                <a:ext cx="10515600" cy="5785077"/>
              </a:xfrm>
            </p:spPr>
            <p:txBody>
              <a:bodyPr/>
              <a:lstStyle/>
              <a:p>
                <a:r>
                  <a:rPr lang="en-US" u="sng" dirty="0" err="1">
                    <a:solidFill>
                      <a:srgbClr val="FF0000"/>
                    </a:solidFill>
                  </a:rPr>
                  <a:t>Demorgans</a:t>
                </a:r>
                <a:r>
                  <a:rPr lang="en-US" u="sng" dirty="0">
                    <a:solidFill>
                      <a:srgbClr val="FF0000"/>
                    </a:solidFill>
                  </a:rPr>
                  <a:t> Law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b="1" dirty="0"/>
                  <a:t>Proof:</a:t>
                </a:r>
                <a:r>
                  <a:rPr lang="en-IN" dirty="0"/>
                  <a:t/>
                </a:r>
                <a:br>
                  <a:rPr lang="en-IN" dirty="0"/>
                </a:br>
                <a:r>
                  <a:rPr lang="en-IN" dirty="0"/>
                  <a:t>Here we can see that we need to prove that the two propositions are complement to each other.</a:t>
                </a:r>
                <a:br>
                  <a:rPr lang="en-IN" dirty="0"/>
                </a:br>
                <a:r>
                  <a:rPr lang="en-IN" dirty="0"/>
                  <a:t>We have   </a:t>
                </a:r>
                <a:r>
                  <a:rPr lang="en-US" dirty="0"/>
                  <a:t>x.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0 </a:t>
                </a:r>
                <a:r>
                  <a:rPr lang="en-IN" dirty="0"/>
                  <a:t> and  </a:t>
                </a:r>
                <a:r>
                  <a:rPr lang="en-US" dirty="0"/>
                  <a:t>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1 </a:t>
                </a:r>
                <a:r>
                  <a:rPr lang="en-IN" dirty="0"/>
                  <a:t>as basic postulates. Thus if we prove these conditions for the above statements of the laws then we shall prove that they are complement of each other.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1886"/>
                <a:ext cx="10515600" cy="5785077"/>
              </a:xfrm>
              <a:blipFill>
                <a:blip r:embed="rId2"/>
                <a:stretch>
                  <a:fillRect l="-1217" t="-16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7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888274"/>
                <a:ext cx="12514217" cy="5288689"/>
              </a:xfrm>
            </p:spPr>
            <p:txBody>
              <a:bodyPr numCol="2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Case 1:-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(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) 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 =1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L.H.S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=(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) +(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 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=((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)+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) . ((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) 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)  </a:t>
                </a:r>
                <a:r>
                  <a:rPr lang="en-US" sz="2400" dirty="0" smtClean="0"/>
                  <a:t>by </a:t>
                </a:r>
                <a:r>
                  <a:rPr lang="en-US" sz="2400" dirty="0"/>
                  <a:t>distributive law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 (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) .(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 (</a:t>
                </a:r>
                <a:r>
                  <a:rPr lang="en-US" sz="2400" dirty="0" err="1"/>
                  <a:t>y+x</a:t>
                </a:r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) .(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   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by commutative law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 (y+1).(x+1)	 </a:t>
                </a:r>
                <a:r>
                  <a:rPr lang="en-US" sz="2400" dirty="0" smtClean="0"/>
                  <a:t>              by </a:t>
                </a:r>
                <a:r>
                  <a:rPr lang="en-US" sz="2400" dirty="0"/>
                  <a:t>postulate  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=1.1	</a:t>
                </a:r>
                <a:r>
                  <a:rPr lang="en-US" sz="2400" dirty="0" smtClean="0"/>
                  <a:t>                          by </a:t>
                </a:r>
                <a:r>
                  <a:rPr lang="en-US" sz="2400" dirty="0"/>
                  <a:t>theorem </a:t>
                </a:r>
                <a:r>
                  <a:rPr lang="en-US" sz="2400" dirty="0" err="1"/>
                  <a:t>x.x</a:t>
                </a:r>
                <a:r>
                  <a:rPr lang="en-US" sz="2400" dirty="0"/>
                  <a:t>=x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=1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=R.H.S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Case 2:-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(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) .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 =0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L.H.S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=(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) .(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 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 .(</a:t>
                </a:r>
                <a:r>
                  <a:rPr lang="en-US" sz="2400" dirty="0" err="1"/>
                  <a:t>x+y</a:t>
                </a:r>
                <a:r>
                  <a:rPr lang="en-US" sz="2400" dirty="0" smtClean="0"/>
                  <a:t>)</a:t>
                </a:r>
                <a:r>
                  <a:rPr lang="en-US" sz="2400" dirty="0"/>
                  <a:t> 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=((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).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)+ (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).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) </a:t>
                </a:r>
                <a:r>
                  <a:rPr lang="en-US" sz="2400" dirty="0"/>
                  <a:t>by distributive law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) +(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)+(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.y.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)        </a:t>
                </a:r>
                <a:r>
                  <a:rPr lang="en-US" sz="2400" dirty="0" smtClean="0"/>
                  <a:t>by </a:t>
                </a:r>
                <a:r>
                  <a:rPr lang="en-US" sz="2400" dirty="0"/>
                  <a:t>commutative law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.0) 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.0</m:t>
                    </m:r>
                  </m:oMath>
                </a14:m>
                <a:r>
                  <a:rPr lang="en-US" sz="2400" dirty="0"/>
                  <a:t>)	</a:t>
                </a:r>
                <a:r>
                  <a:rPr lang="en-US" sz="2400" dirty="0" smtClean="0"/>
                  <a:t>     by </a:t>
                </a:r>
                <a:r>
                  <a:rPr lang="en-US" sz="2400" dirty="0"/>
                  <a:t>postulate x.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dirty="0"/>
                  <a:t>=</a:t>
                </a:r>
                <a:r>
                  <a:rPr lang="en-US" sz="2400" dirty="0" smtClean="0"/>
                  <a:t>0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=0+0	</a:t>
                </a:r>
                <a:r>
                  <a:rPr lang="en-US" sz="2400" dirty="0" smtClean="0"/>
                  <a:t>                             by </a:t>
                </a:r>
                <a:r>
                  <a:rPr lang="en-US" sz="2400" dirty="0"/>
                  <a:t>theorem </a:t>
                </a:r>
                <a:r>
                  <a:rPr lang="en-US" sz="2400" dirty="0" err="1"/>
                  <a:t>x+x</a:t>
                </a:r>
                <a:r>
                  <a:rPr lang="en-US" sz="2400" dirty="0"/>
                  <a:t>=x	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=0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=R.H.S</a:t>
                </a: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88274"/>
                <a:ext cx="12514217" cy="5288689"/>
              </a:xfrm>
              <a:blipFill>
                <a:blip r:embed="rId2"/>
                <a:stretch>
                  <a:fillRect l="-828" t="-20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048103" y="888274"/>
            <a:ext cx="39189" cy="536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537" y="161797"/>
                <a:ext cx="53296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To prove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7" y="161797"/>
                <a:ext cx="5329646" cy="646331"/>
              </a:xfrm>
              <a:prstGeom prst="rect">
                <a:avLst/>
              </a:prstGeom>
              <a:blipFill>
                <a:blip r:embed="rId3"/>
                <a:stretch>
                  <a:fillRect l="-914" t="-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7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2440306"/>
                  </p:ext>
                </p:extLst>
              </p:nvPr>
            </p:nvGraphicFramePr>
            <p:xfrm>
              <a:off x="888466" y="765398"/>
              <a:ext cx="7251195" cy="39415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885">
                      <a:extLst>
                        <a:ext uri="{9D8B030D-6E8A-4147-A177-3AD203B41FA5}">
                          <a16:colId xmlns:a16="http://schemas.microsoft.com/office/drawing/2014/main" val="4026801783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411086409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1400534792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2172708566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3932174956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3494899154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4242854584"/>
                        </a:ext>
                      </a:extLst>
                    </a:gridCol>
                  </a:tblGrid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x+y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dirty="0"/>
                            <a:t>.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98331"/>
                      </a:ext>
                    </a:extLst>
                  </a:tr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230329"/>
                      </a:ext>
                    </a:extLst>
                  </a:tr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505959"/>
                      </a:ext>
                    </a:extLst>
                  </a:tr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05335"/>
                      </a:ext>
                    </a:extLst>
                  </a:tr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520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2440306"/>
                  </p:ext>
                </p:extLst>
              </p:nvPr>
            </p:nvGraphicFramePr>
            <p:xfrm>
              <a:off x="888466" y="765398"/>
              <a:ext cx="7251195" cy="39415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885">
                      <a:extLst>
                        <a:ext uri="{9D8B030D-6E8A-4147-A177-3AD203B41FA5}">
                          <a16:colId xmlns:a16="http://schemas.microsoft.com/office/drawing/2014/main" val="4026801783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411086409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1400534792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2172708566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3932174956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3494899154"/>
                        </a:ext>
                      </a:extLst>
                    </a:gridCol>
                    <a:gridCol w="1035885">
                      <a:extLst>
                        <a:ext uri="{9D8B030D-6E8A-4147-A177-3AD203B41FA5}">
                          <a16:colId xmlns:a16="http://schemas.microsoft.com/office/drawing/2014/main" val="4242854584"/>
                        </a:ext>
                      </a:extLst>
                    </a:gridCol>
                  </a:tblGrid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x+y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830" t="-3846" r="-3005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76" t="-3846" r="-20235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76" t="-3846" r="-10235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176" t="-3846" r="-235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98331"/>
                      </a:ext>
                    </a:extLst>
                  </a:tr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230329"/>
                      </a:ext>
                    </a:extLst>
                  </a:tr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505959"/>
                      </a:ext>
                    </a:extLst>
                  </a:tr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05335"/>
                      </a:ext>
                    </a:extLst>
                  </a:tr>
                  <a:tr h="78830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520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4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Try yourself the proof of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(Write proof for(</a:t>
                </a:r>
                <a:r>
                  <a:rPr lang="en-US" dirty="0" err="1" smtClean="0"/>
                  <a:t>x.y</a:t>
                </a:r>
                <a:r>
                  <a:rPr lang="en-US" dirty="0" smtClean="0"/>
                  <a:t>)+(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)=1  and (</a:t>
                </a:r>
                <a:r>
                  <a:rPr lang="en-US" dirty="0" err="1" smtClean="0"/>
                  <a:t>x.y</a:t>
                </a:r>
                <a:r>
                  <a:rPr lang="en-US" dirty="0" smtClean="0"/>
                  <a:t>).(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)=0 )</a:t>
                </a:r>
                <a:endParaRPr lang="en-US" dirty="0"/>
              </a:p>
              <a:p>
                <a:r>
                  <a:rPr lang="en-US" dirty="0" smtClean="0"/>
                  <a:t>Write Perfect Induction method for </a:t>
                </a:r>
                <a:r>
                  <a:rPr lang="en-US" dirty="0" err="1" smtClean="0"/>
                  <a:t>Demorgans</a:t>
                </a:r>
                <a:r>
                  <a:rPr lang="en-US" dirty="0" smtClean="0"/>
                  <a:t> law</a:t>
                </a:r>
              </a:p>
              <a:p>
                <a:r>
                  <a:rPr lang="en-US" dirty="0" smtClean="0"/>
                  <a:t>Write the proof of    x.(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+y) =</a:t>
                </a:r>
                <a:r>
                  <a:rPr lang="en-US" dirty="0" err="1" smtClean="0"/>
                  <a:t>x.y</a:t>
                </a:r>
                <a:r>
                  <a:rPr lang="en-US" dirty="0" smtClean="0"/>
                  <a:t>   and  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IN" dirty="0" smtClean="0"/>
                  <a:t>=</a:t>
                </a:r>
                <a:r>
                  <a:rPr lang="en-IN" dirty="0" err="1" smtClean="0"/>
                  <a:t>x+y</a:t>
                </a:r>
                <a:r>
                  <a:rPr lang="en-IN" dirty="0" smtClean="0"/>
                  <a:t>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1886"/>
                <a:ext cx="10515600" cy="578507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Involution law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 smtClean="0"/>
                  <a:t>=x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US" dirty="0" smtClean="0"/>
                  <a:t>we have  </a:t>
                </a:r>
                <a:r>
                  <a:rPr lang="en-US" dirty="0"/>
                  <a:t>x.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0 </a:t>
                </a:r>
                <a:r>
                  <a:rPr lang="en-IN" dirty="0"/>
                  <a:t> and  </a:t>
                </a:r>
                <a:r>
                  <a:rPr lang="en-US" dirty="0"/>
                  <a:t>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 smtClean="0"/>
                  <a:t>=1 as basic postulate,</a:t>
                </a:r>
                <a:r>
                  <a:rPr lang="en-US" dirty="0"/>
                  <a:t> ,hence we can say </a:t>
                </a:r>
                <a:r>
                  <a:rPr lang="en-US" dirty="0" smtClean="0"/>
                  <a:t>x is the complement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1886"/>
                <a:ext cx="10515600" cy="5785077"/>
              </a:xfrm>
              <a:blipFill>
                <a:blip r:embed="rId2"/>
                <a:stretch>
                  <a:fillRect l="-1217" t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97" y="1011690"/>
            <a:ext cx="9231301" cy="47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4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572477"/>
                  </p:ext>
                </p:extLst>
              </p:nvPr>
            </p:nvGraphicFramePr>
            <p:xfrm>
              <a:off x="990066" y="257399"/>
              <a:ext cx="7361178" cy="644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6863">
                      <a:extLst>
                        <a:ext uri="{9D8B030D-6E8A-4147-A177-3AD203B41FA5}">
                          <a16:colId xmlns:a16="http://schemas.microsoft.com/office/drawing/2014/main" val="4026801783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411086409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1400534792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2172708566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3932174956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3494899154"/>
                        </a:ext>
                      </a:extLst>
                    </a:gridCol>
                  </a:tblGrid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IN" dirty="0" smtClean="0"/>
                            <a:t> .z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IN" dirty="0" smtClean="0"/>
                            <a:t> .z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98331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230329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505959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05335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520364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513351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302480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61102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0744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572477"/>
                  </p:ext>
                </p:extLst>
              </p:nvPr>
            </p:nvGraphicFramePr>
            <p:xfrm>
              <a:off x="990066" y="257399"/>
              <a:ext cx="7361178" cy="644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6863">
                      <a:extLst>
                        <a:ext uri="{9D8B030D-6E8A-4147-A177-3AD203B41FA5}">
                          <a16:colId xmlns:a16="http://schemas.microsoft.com/office/drawing/2014/main" val="4026801783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411086409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1400534792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2172708566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3932174956"/>
                        </a:ext>
                      </a:extLst>
                    </a:gridCol>
                    <a:gridCol w="1226863">
                      <a:extLst>
                        <a:ext uri="{9D8B030D-6E8A-4147-A177-3AD203B41FA5}">
                          <a16:colId xmlns:a16="http://schemas.microsoft.com/office/drawing/2014/main" val="3494899154"/>
                        </a:ext>
                      </a:extLst>
                    </a:gridCol>
                  </a:tblGrid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z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95" t="-4274" r="-202985" b="-8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010" t="-4274" r="-101980" b="-8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493" t="-4274" r="-2488" b="-8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98331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3230329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505959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05335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520364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513351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9302480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561102"/>
                      </a:ext>
                    </a:extLst>
                  </a:tr>
                  <a:tr h="7156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0744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636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23702" y="1462405"/>
            <a:ext cx="97797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b="1" dirty="0">
                <a:solidFill>
                  <a:srgbClr val="333333"/>
                </a:solidFill>
                <a:latin typeface="Verdana"/>
                <a:cs typeface="Verdana"/>
              </a:rPr>
              <a:t>theorems </a:t>
            </a:r>
            <a:r>
              <a:rPr lang="en-US" b="1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b="1" spc="-5" dirty="0">
                <a:solidFill>
                  <a:srgbClr val="333333"/>
                </a:solidFill>
                <a:latin typeface="Verdana"/>
                <a:cs typeface="Verdana"/>
              </a:rPr>
              <a:t>Boolean </a:t>
            </a:r>
            <a:r>
              <a:rPr lang="en-US" b="1" spc="-10" dirty="0">
                <a:solidFill>
                  <a:srgbClr val="333333"/>
                </a:solidFill>
                <a:latin typeface="Verdana"/>
                <a:cs typeface="Verdana"/>
              </a:rPr>
              <a:t>algebra </a:t>
            </a:r>
            <a:r>
              <a:rPr lang="en-US" b="1" spc="-5" dirty="0">
                <a:solidFill>
                  <a:srgbClr val="333333"/>
                </a:solidFill>
                <a:latin typeface="Verdana"/>
                <a:cs typeface="Verdana"/>
              </a:rPr>
              <a:t>may </a:t>
            </a:r>
            <a:r>
              <a:rPr lang="en-US" b="1" spc="-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lang="en-US" b="1" dirty="0">
                <a:solidFill>
                  <a:srgbClr val="333333"/>
                </a:solidFill>
                <a:latin typeface="Verdana"/>
                <a:cs typeface="Verdana"/>
              </a:rPr>
              <a:t>proved </a:t>
            </a:r>
            <a:r>
              <a:rPr lang="en-US" b="1" spc="-10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lang="en-US" b="1" spc="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Verdana"/>
                <a:cs typeface="Verdana"/>
              </a:rPr>
              <a:t>using</a:t>
            </a:r>
            <a:endParaRPr lang="en-US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lang="en-US" b="1" spc="-1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lang="en-US" b="1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b="1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b="1" spc="-5" dirty="0">
                <a:solidFill>
                  <a:srgbClr val="333333"/>
                </a:solidFill>
                <a:latin typeface="Verdana"/>
                <a:cs typeface="Verdana"/>
              </a:rPr>
              <a:t>following</a:t>
            </a:r>
            <a:r>
              <a:rPr lang="en-US" b="1" spc="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b="1" dirty="0">
                <a:solidFill>
                  <a:srgbClr val="333333"/>
                </a:solidFill>
                <a:latin typeface="Verdana"/>
                <a:cs typeface="Verdana"/>
              </a:rPr>
              <a:t>methods: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050" dirty="0">
              <a:latin typeface="Verdana"/>
              <a:cs typeface="Verdana"/>
            </a:endParaRPr>
          </a:p>
          <a:p>
            <a:pPr marL="1049020" indent="-457200">
              <a:lnSpc>
                <a:spcPct val="100000"/>
              </a:lnSpc>
              <a:buClr>
                <a:srgbClr val="FF3300"/>
              </a:buClr>
              <a:buAutoNum type="arabicPeriod"/>
              <a:tabLst>
                <a:tab pos="1048385" algn="l"/>
                <a:tab pos="1049020" algn="l"/>
              </a:tabLst>
            </a:pPr>
            <a:r>
              <a:rPr lang="en-US" spc="-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postulates </a:t>
            </a:r>
            <a:r>
              <a:rPr lang="en-US" spc="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pc="-10" dirty="0">
                <a:solidFill>
                  <a:srgbClr val="333333"/>
                </a:solidFill>
                <a:latin typeface="Verdana"/>
                <a:cs typeface="Verdana"/>
              </a:rPr>
              <a:t>show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lang="en-US" spc="-10" dirty="0">
                <a:solidFill>
                  <a:srgbClr val="333333"/>
                </a:solidFill>
                <a:latin typeface="Verdana"/>
                <a:cs typeface="Verdana"/>
              </a:rPr>
              <a:t>L.H.S.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10" dirty="0">
                <a:solidFill>
                  <a:srgbClr val="333333"/>
                </a:solidFill>
                <a:latin typeface="Verdana"/>
                <a:cs typeface="Verdana"/>
              </a:rPr>
              <a:t>R.H.S</a:t>
            </a:r>
            <a:endParaRPr lang="en-US" dirty="0">
              <a:latin typeface="Verdana"/>
              <a:cs typeface="Verdana"/>
            </a:endParaRPr>
          </a:p>
          <a:p>
            <a:pPr marL="1048385" marR="5080" indent="-457200" algn="just">
              <a:lnSpc>
                <a:spcPct val="100000"/>
              </a:lnSpc>
              <a:spcBef>
                <a:spcPts val="1510"/>
              </a:spcBef>
              <a:buClr>
                <a:srgbClr val="FF3300"/>
              </a:buClr>
              <a:buAutoNum type="arabicPeriod"/>
              <a:tabLst>
                <a:tab pos="1049020" algn="l"/>
              </a:tabLst>
            </a:pPr>
            <a:r>
              <a:rPr lang="en-US" spc="-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lang="en-US" i="1" spc="-5" dirty="0">
                <a:solidFill>
                  <a:srgbClr val="333333"/>
                </a:solidFill>
                <a:latin typeface="Verdana"/>
                <a:cs typeface="Verdana"/>
              </a:rPr>
              <a:t>Perfect </a:t>
            </a:r>
            <a:r>
              <a:rPr lang="en-US" i="1" dirty="0">
                <a:solidFill>
                  <a:srgbClr val="333333"/>
                </a:solidFill>
                <a:latin typeface="Verdana"/>
                <a:cs typeface="Verdana"/>
              </a:rPr>
              <a:t>Induction </a:t>
            </a:r>
            <a:r>
              <a:rPr lang="en-US" spc="5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lang="en-US" i="1" spc="-5" dirty="0">
                <a:solidFill>
                  <a:srgbClr val="333333"/>
                </a:solidFill>
                <a:latin typeface="Verdana"/>
                <a:cs typeface="Verdana"/>
              </a:rPr>
              <a:t>Exhaustive </a:t>
            </a:r>
            <a:r>
              <a:rPr lang="en-US" i="1" dirty="0">
                <a:solidFill>
                  <a:srgbClr val="333333"/>
                </a:solidFill>
                <a:latin typeface="Verdana"/>
                <a:cs typeface="Verdana"/>
              </a:rPr>
              <a:t>Enumeration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method  where</a:t>
            </a:r>
            <a:r>
              <a:rPr lang="en-US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all</a:t>
            </a:r>
            <a:r>
              <a:rPr lang="en-US" spc="2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possible</a:t>
            </a:r>
            <a:r>
              <a:rPr lang="en-US" spc="2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combinations</a:t>
            </a:r>
            <a:r>
              <a:rPr lang="en-US" spc="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5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lang="en-US" spc="2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variables</a:t>
            </a:r>
            <a:r>
              <a:rPr lang="en-US" spc="2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involved</a:t>
            </a:r>
            <a:r>
              <a:rPr lang="en-US" spc="2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endParaRPr lang="en-US" dirty="0">
              <a:latin typeface="Verdana"/>
              <a:cs typeface="Verdana"/>
            </a:endParaRPr>
          </a:p>
          <a:p>
            <a:pPr marL="1048385">
              <a:lnSpc>
                <a:spcPct val="100000"/>
              </a:lnSpc>
            </a:pPr>
            <a:r>
              <a:rPr lang="en-US" spc="-10" dirty="0">
                <a:solidFill>
                  <a:srgbClr val="333333"/>
                </a:solidFill>
                <a:latin typeface="Verdana"/>
                <a:cs typeface="Verdana"/>
              </a:rPr>
              <a:t>L.H.S.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and R.H.S.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are checked </a:t>
            </a:r>
            <a:r>
              <a:rPr lang="en-US" spc="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yield identical</a:t>
            </a:r>
            <a:r>
              <a:rPr lang="en-US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results</a:t>
            </a:r>
            <a:endParaRPr lang="en-US" dirty="0">
              <a:latin typeface="Verdana"/>
              <a:cs typeface="Verdana"/>
            </a:endParaRPr>
          </a:p>
          <a:p>
            <a:pPr marL="1048385" marR="6350" indent="-457200" algn="just">
              <a:lnSpc>
                <a:spcPct val="100000"/>
              </a:lnSpc>
              <a:spcBef>
                <a:spcPts val="1535"/>
              </a:spcBef>
              <a:buClr>
                <a:srgbClr val="FF3300"/>
              </a:buClr>
              <a:buAutoNum type="arabicPeriod" startAt="3"/>
              <a:tabLst>
                <a:tab pos="1049020" algn="l"/>
              </a:tabLst>
            </a:pPr>
            <a:r>
              <a:rPr lang="en-US" spc="-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i="1" dirty="0">
                <a:solidFill>
                  <a:srgbClr val="333333"/>
                </a:solidFill>
                <a:latin typeface="Verdana"/>
                <a:cs typeface="Verdana"/>
              </a:rPr>
              <a:t>Principle </a:t>
            </a:r>
            <a:r>
              <a:rPr lang="en-US" i="1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i="1" spc="-5" dirty="0">
                <a:solidFill>
                  <a:srgbClr val="333333"/>
                </a:solidFill>
                <a:latin typeface="Verdana"/>
                <a:cs typeface="Verdana"/>
              </a:rPr>
              <a:t>Duality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where the dual </a:t>
            </a:r>
            <a:r>
              <a:rPr lang="en-US"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an already  proved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theorem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is derived from </a:t>
            </a:r>
            <a:r>
              <a:rPr lang="en-US" spc="5" dirty="0">
                <a:solidFill>
                  <a:srgbClr val="333333"/>
                </a:solidFill>
                <a:latin typeface="Verdana"/>
                <a:cs typeface="Verdana"/>
              </a:rPr>
              <a:t>the proof of its  </a:t>
            </a: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corresponding</a:t>
            </a:r>
            <a:r>
              <a:rPr lang="en-US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pc="5" dirty="0">
                <a:solidFill>
                  <a:srgbClr val="333333"/>
                </a:solidFill>
                <a:latin typeface="Verdana"/>
                <a:cs typeface="Verdana"/>
              </a:rPr>
              <a:t>pair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747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3696" y="378824"/>
                <a:ext cx="10515600" cy="5785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FF0000"/>
                    </a:solidFill>
                  </a:rPr>
                  <a:t>Idempotent Law  : -  </a:t>
                </a:r>
                <a:r>
                  <a:rPr lang="en-US" b="1" u="sng" dirty="0" err="1" smtClean="0">
                    <a:solidFill>
                      <a:srgbClr val="FF0000"/>
                    </a:solidFill>
                  </a:rPr>
                  <a:t>x+x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=x   or   </a:t>
                </a:r>
                <a:r>
                  <a:rPr lang="en-US" b="1" u="sng" dirty="0" err="1" smtClean="0">
                    <a:solidFill>
                      <a:srgbClr val="FF0000"/>
                    </a:solidFill>
                  </a:rPr>
                  <a:t>x.x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=x</a:t>
                </a:r>
              </a:p>
              <a:p>
                <a:pPr marL="0" indent="0">
                  <a:buNone/>
                </a:pPr>
                <a:r>
                  <a:rPr lang="en-US" dirty="0" smtClean="0"/>
                  <a:t>X+X=X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L.H.S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X+X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=(</a:t>
                </a:r>
                <a:r>
                  <a:rPr lang="en-US" dirty="0" err="1"/>
                  <a:t>x+x</a:t>
                </a:r>
                <a:r>
                  <a:rPr lang="en-US" dirty="0"/>
                  <a:t>) . 1                                </a:t>
                </a:r>
                <a:r>
                  <a:rPr lang="en-US" dirty="0" smtClean="0"/>
                  <a:t>by </a:t>
                </a:r>
                <a:r>
                  <a:rPr lang="en-US" dirty="0"/>
                  <a:t>postulate x.1=x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=(</a:t>
                </a:r>
                <a:r>
                  <a:rPr lang="en-US" dirty="0" err="1"/>
                  <a:t>x+x</a:t>
                </a:r>
                <a:r>
                  <a:rPr lang="en-US" dirty="0"/>
                  <a:t>) .(x+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			   by postulate  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1		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 +(x.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			   by distributive law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=X+0				   by postulate  x.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0				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				   by postulate x+0 =x	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=R.H.S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96" y="378824"/>
                <a:ext cx="10515600" cy="5785077"/>
              </a:xfrm>
              <a:blipFill>
                <a:blip r:embed="rId2"/>
                <a:stretch>
                  <a:fillRect l="-1159" t="-1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1886"/>
                <a:ext cx="10515600" cy="5785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 smtClean="0">
                    <a:solidFill>
                      <a:srgbClr val="FF0000"/>
                    </a:solidFill>
                  </a:rPr>
                  <a:t>Idempotent Law</a:t>
                </a:r>
              </a:p>
              <a:p>
                <a:pPr marL="0" indent="0">
                  <a:buNone/>
                </a:pPr>
                <a:r>
                  <a:rPr lang="en-US" dirty="0" smtClean="0"/>
                  <a:t>X.X=X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L.H.S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 X.X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=(</a:t>
                </a:r>
                <a:r>
                  <a:rPr lang="en-US" dirty="0" err="1"/>
                  <a:t>x.x</a:t>
                </a:r>
                <a:r>
                  <a:rPr lang="en-US" dirty="0"/>
                  <a:t>) + 0                   by postulate x+0 =x	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=(</a:t>
                </a:r>
                <a:r>
                  <a:rPr lang="en-US" dirty="0" err="1"/>
                  <a:t>x.x</a:t>
                </a:r>
                <a:r>
                  <a:rPr lang="en-US" dirty="0"/>
                  <a:t>) +(x.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             by postulate  x.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0	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 .(x+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                  by distributive law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=x.1                          </a:t>
                </a:r>
                <a:r>
                  <a:rPr lang="en-US" dirty="0" smtClean="0"/>
                  <a:t>  </a:t>
                </a:r>
                <a:r>
                  <a:rPr lang="en-US" dirty="0"/>
                  <a:t>by postulate  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1	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                              </a:t>
                </a:r>
                <a:r>
                  <a:rPr lang="en-US" dirty="0" smtClean="0"/>
                  <a:t> by </a:t>
                </a:r>
                <a:r>
                  <a:rPr lang="en-US" dirty="0"/>
                  <a:t>postulate x.1 =x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=R.H.S.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1886"/>
                <a:ext cx="10515600" cy="5785077"/>
              </a:xfrm>
              <a:blipFill>
                <a:blip r:embed="rId2"/>
                <a:stretch>
                  <a:fillRect l="-1217" t="-16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2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5" y="1449978"/>
            <a:ext cx="7524205" cy="29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063070"/>
              </p:ext>
            </p:extLst>
          </p:nvPr>
        </p:nvGraphicFramePr>
        <p:xfrm>
          <a:off x="483734" y="1685426"/>
          <a:ext cx="51724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161">
                  <a:extLst>
                    <a:ext uri="{9D8B030D-6E8A-4147-A177-3AD203B41FA5}">
                      <a16:colId xmlns:a16="http://schemas.microsoft.com/office/drawing/2014/main" val="4026801783"/>
                    </a:ext>
                  </a:extLst>
                </a:gridCol>
                <a:gridCol w="1724161">
                  <a:extLst>
                    <a:ext uri="{9D8B030D-6E8A-4147-A177-3AD203B41FA5}">
                      <a16:colId xmlns:a16="http://schemas.microsoft.com/office/drawing/2014/main" val="411086409"/>
                    </a:ext>
                  </a:extLst>
                </a:gridCol>
                <a:gridCol w="1724161">
                  <a:extLst>
                    <a:ext uri="{9D8B030D-6E8A-4147-A177-3AD203B41FA5}">
                      <a16:colId xmlns:a16="http://schemas.microsoft.com/office/drawing/2014/main" val="140053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x+x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3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059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324" y="731520"/>
            <a:ext cx="767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Proof by Perfect Induction or Exhaustive Enumeration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986904"/>
              </p:ext>
            </p:extLst>
          </p:nvPr>
        </p:nvGraphicFramePr>
        <p:xfrm>
          <a:off x="438324" y="4019323"/>
          <a:ext cx="51724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161">
                  <a:extLst>
                    <a:ext uri="{9D8B030D-6E8A-4147-A177-3AD203B41FA5}">
                      <a16:colId xmlns:a16="http://schemas.microsoft.com/office/drawing/2014/main" val="4026801783"/>
                    </a:ext>
                  </a:extLst>
                </a:gridCol>
                <a:gridCol w="1724161">
                  <a:extLst>
                    <a:ext uri="{9D8B030D-6E8A-4147-A177-3AD203B41FA5}">
                      <a16:colId xmlns:a16="http://schemas.microsoft.com/office/drawing/2014/main" val="411086409"/>
                    </a:ext>
                  </a:extLst>
                </a:gridCol>
                <a:gridCol w="1724161">
                  <a:extLst>
                    <a:ext uri="{9D8B030D-6E8A-4147-A177-3AD203B41FA5}">
                      <a16:colId xmlns:a16="http://schemas.microsoft.com/office/drawing/2014/main" val="140053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x.x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3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0595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8324" y="126117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x+x</a:t>
            </a:r>
            <a:r>
              <a:rPr lang="en-US" dirty="0" smtClean="0"/>
              <a:t>=x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3734" y="331631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x.x</a:t>
            </a:r>
            <a:r>
              <a:rPr lang="en-US" dirty="0" smtClean="0"/>
              <a:t>=x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3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9823" y="496389"/>
                <a:ext cx="10515600" cy="56544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Theorem 2    :  x+1=1     ,   x.0=0</a:t>
                </a:r>
              </a:p>
              <a:p>
                <a:pPr marL="0" indent="0">
                  <a:buNone/>
                </a:pPr>
                <a:r>
                  <a:rPr lang="en-US" dirty="0" smtClean="0"/>
                  <a:t>X+1=1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L.H.S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=X+1			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=(x+1).1	       </a:t>
                </a:r>
                <a:r>
                  <a:rPr lang="en-US" dirty="0" smtClean="0"/>
                  <a:t>       by </a:t>
                </a:r>
                <a:r>
                  <a:rPr lang="en-US" dirty="0"/>
                  <a:t>postulate x.1=x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=(x+1). (</a:t>
                </a:r>
                <a:r>
                  <a:rPr lang="en-US" dirty="0" smtClean="0"/>
                  <a:t>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              by postulate  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1 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=x+(1.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                     by distributive law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                          by postulate x.1=x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=1                                </a:t>
                </a:r>
                <a:r>
                  <a:rPr lang="en-US" dirty="0" smtClean="0"/>
                  <a:t>by </a:t>
                </a:r>
                <a:r>
                  <a:rPr lang="en-US" dirty="0"/>
                  <a:t>postulate  x+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1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=R.H.S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823" y="496389"/>
                <a:ext cx="10515600" cy="5654448"/>
              </a:xfrm>
              <a:blipFill>
                <a:blip r:embed="rId2"/>
                <a:stretch>
                  <a:fillRect l="-1217" t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6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9823" y="496389"/>
                <a:ext cx="10515600" cy="56544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Theorem 2</a:t>
                </a:r>
              </a:p>
              <a:p>
                <a:pPr marL="0" indent="0">
                  <a:buNone/>
                </a:pPr>
                <a:r>
                  <a:rPr lang="en-US" dirty="0"/>
                  <a:t>X.0=0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L.H.S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=X.0		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=(x.0)+0	       </a:t>
                </a:r>
                <a:r>
                  <a:rPr lang="en-US" dirty="0" smtClean="0"/>
                  <a:t>       by </a:t>
                </a:r>
                <a:r>
                  <a:rPr lang="en-US" dirty="0"/>
                  <a:t>postulate </a:t>
                </a:r>
                <a:r>
                  <a:rPr lang="en-US" dirty="0" smtClean="0"/>
                  <a:t>x+0=x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=(x.0)+ (x.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              by postulate  </a:t>
                </a:r>
                <a:r>
                  <a:rPr lang="en-US" dirty="0" smtClean="0"/>
                  <a:t>x.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0 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=x.(0+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                     by distributive law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=x.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                           by postulate x.1=x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=0                                by postulate  x.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= 0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=R.H.S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823" y="496389"/>
                <a:ext cx="10515600" cy="5654448"/>
              </a:xfrm>
              <a:blipFill>
                <a:blip r:embed="rId2"/>
                <a:stretch>
                  <a:fillRect l="-1217" t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9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401</TotalTime>
  <Words>433</Words>
  <Application>Microsoft Office PowerPoint</Application>
  <PresentationFormat>Widescreen</PresentationFormat>
  <Paragraphs>287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Cambria Math</vt:lpstr>
      <vt:lpstr>Tw Cen MT</vt:lpstr>
      <vt:lpstr>Tw Cen MT Condensed</vt:lpstr>
      <vt:lpstr>Verdana</vt:lpstr>
      <vt:lpstr>Wingdings 3</vt:lpstr>
      <vt:lpstr>Integral</vt:lpstr>
      <vt:lpstr>Theorems of Boolean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Theorms in Boolena Algebra</dc:title>
  <dc:creator>hp</dc:creator>
  <cp:lastModifiedBy>hp</cp:lastModifiedBy>
  <cp:revision>44</cp:revision>
  <dcterms:created xsi:type="dcterms:W3CDTF">2021-02-02T17:20:00Z</dcterms:created>
  <dcterms:modified xsi:type="dcterms:W3CDTF">2021-02-03T06:02:52Z</dcterms:modified>
</cp:coreProperties>
</file>