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05" r:id="rId4"/>
    <p:sldId id="304" r:id="rId5"/>
    <p:sldId id="301" r:id="rId6"/>
    <p:sldId id="306" r:id="rId7"/>
    <p:sldId id="314" r:id="rId8"/>
    <p:sldId id="258" r:id="rId9"/>
    <p:sldId id="307" r:id="rId10"/>
    <p:sldId id="259" r:id="rId11"/>
    <p:sldId id="308" r:id="rId12"/>
    <p:sldId id="293" r:id="rId13"/>
    <p:sldId id="294" r:id="rId14"/>
    <p:sldId id="295" r:id="rId15"/>
    <p:sldId id="309" r:id="rId16"/>
    <p:sldId id="296" r:id="rId17"/>
    <p:sldId id="297" r:id="rId18"/>
    <p:sldId id="310" r:id="rId19"/>
    <p:sldId id="298" r:id="rId20"/>
    <p:sldId id="299" r:id="rId21"/>
    <p:sldId id="300" r:id="rId22"/>
    <p:sldId id="260" r:id="rId23"/>
    <p:sldId id="311" r:id="rId24"/>
    <p:sldId id="261" r:id="rId25"/>
    <p:sldId id="262" r:id="rId26"/>
    <p:sldId id="263" r:id="rId27"/>
    <p:sldId id="264" r:id="rId28"/>
    <p:sldId id="265" r:id="rId29"/>
    <p:sldId id="312" r:id="rId30"/>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0F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3" d="100"/>
          <a:sy n="63" d="100"/>
        </p:scale>
        <p:origin x="-540" y="18"/>
      </p:cViewPr>
      <p:guideLst>
        <p:guide orient="horz" pos="2381"/>
        <p:guide pos="317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a:p>
        </p:txBody>
      </p:sp>
      <p:pic>
        <p:nvPicPr>
          <p:cNvPr id="37" name="Picture 36"/>
          <p:cNvPicPr/>
          <p:nvPr/>
        </p:nvPicPr>
        <p:blipFill>
          <a:blip r:embed="rId2"/>
          <a:stretch>
            <a:fillRect/>
          </a:stretch>
        </p:blipFill>
        <p:spPr>
          <a:xfrm>
            <a:off x="2292120" y="1768680"/>
            <a:ext cx="5495040" cy="4384440"/>
          </a:xfrm>
          <a:prstGeom prst="rect">
            <a:avLst/>
          </a:prstGeom>
          <a:ln>
            <a:noFill/>
          </a:ln>
        </p:spPr>
      </p:pic>
      <p:pic>
        <p:nvPicPr>
          <p:cNvPr id="38" name="Picture 37"/>
          <p:cNvPicPr/>
          <p:nvPr/>
        </p:nvPicPr>
        <p:blipFill>
          <a:blip r:embed="rId2"/>
          <a:stretch>
            <a:fillRect/>
          </a:stretch>
        </p:blipFill>
        <p:spPr>
          <a:xfrm>
            <a:off x="2292120" y="1768680"/>
            <a:ext cx="5495040" cy="4384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021" y="167994"/>
            <a:ext cx="9408583" cy="109195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60078" y="1427938"/>
            <a:ext cx="4242263" cy="59637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70353" y="1427938"/>
            <a:ext cx="4242263" cy="59637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1512094" y="7034699"/>
            <a:ext cx="2352146" cy="524977"/>
          </a:xfrm>
        </p:spPr>
        <p:txBody>
          <a:bodyPr/>
          <a:lstStyle>
            <a:lvl1pPr>
              <a:defRPr/>
            </a:lvl1pPr>
          </a:lstStyle>
          <a:p>
            <a:r>
              <a:rPr lang="en-US" altLang="zh-TW"/>
              <a:t>1A-</a:t>
            </a:r>
            <a:fld id="{26DE9B8D-1505-401D-8E54-EA5FE953C297}" type="slidenum">
              <a:rPr lang="en-US" altLang="zh-TW"/>
              <a:pPr/>
              <a:t>‹#›</a:t>
            </a:fld>
            <a:endParaRPr lang="en-US" altLang="zh-TW"/>
          </a:p>
        </p:txBody>
      </p:sp>
    </p:spTree>
    <p:extLst>
      <p:ext uri="{BB962C8B-B14F-4D97-AF65-F5344CB8AC3E}">
        <p14:creationId xmlns:p14="http://schemas.microsoft.com/office/powerpoint/2010/main" val="1353062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IN" sz="4400">
                <a:latin typeface="Arial"/>
              </a:rPr>
              <a:t>Click to edit the title text format</a:t>
            </a:r>
            <a:endParaRP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IN"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IN"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AEE82648-BA7C-4E4A-8946-6DD3A579C75E}" type="slidenum">
              <a:rPr lang="en-IN" sz="1400">
                <a:latin typeface="Times New Roman"/>
              </a:rPr>
              <a:pPr algn="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p:spPr>
        <p:txBody>
          <a:bodyPr lIns="0" tIns="0" rIns="0" bIns="0" anchor="ctr"/>
          <a:lstStyle/>
          <a:p>
            <a:pPr algn="ctr"/>
            <a:r>
              <a:rPr lang="en-IN" sz="4400" dirty="0" err="1" smtClean="0">
                <a:solidFill>
                  <a:schemeClr val="accent2"/>
                </a:solidFill>
                <a:latin typeface="Arial"/>
              </a:rPr>
              <a:t>Tuples</a:t>
            </a:r>
            <a:endParaRPr>
              <a:solidFill>
                <a:schemeClr val="accent2"/>
              </a:solidFill>
            </a:endParaRPr>
          </a:p>
        </p:txBody>
      </p:sp>
      <p:sp>
        <p:nvSpPr>
          <p:cNvPr id="40" name="TextShape 2"/>
          <p:cNvSpPr txBox="1"/>
          <p:nvPr/>
        </p:nvSpPr>
        <p:spPr>
          <a:xfrm>
            <a:off x="504000" y="1769040"/>
            <a:ext cx="9071640" cy="4384440"/>
          </a:xfrm>
          <a:prstGeom prst="rect">
            <a:avLst/>
          </a:prstGeom>
        </p:spPr>
        <p:txBody>
          <a:bodyPr lIns="0" tIns="0" rIns="0" bIns="0" anchor="ctr"/>
          <a:lstStyle/>
          <a:p>
            <a:pPr algn="ct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4888039"/>
          </a:xfrm>
          <a:prstGeom prst="rect">
            <a:avLst/>
          </a:prstGeom>
        </p:spPr>
        <p:txBody>
          <a:bodyPr lIns="0" tIns="0" rIns="0" bIns="0" anchor="ctr"/>
          <a:lstStyle/>
          <a:p>
            <a:r>
              <a:rPr lang="en-IN" sz="3200" dirty="0">
                <a:solidFill>
                  <a:schemeClr val="accent2"/>
                </a:solidFill>
                <a:latin typeface="Arial"/>
              </a:rPr>
              <a:t>empty </a:t>
            </a:r>
            <a:r>
              <a:rPr lang="en-IN" sz="3200" dirty="0" err="1">
                <a:solidFill>
                  <a:schemeClr val="accent2"/>
                </a:solidFill>
                <a:latin typeface="Arial"/>
              </a:rPr>
              <a:t>tuple</a:t>
            </a:r>
            <a:r>
              <a:rPr lang="en-IN" sz="3200" dirty="0">
                <a:solidFill>
                  <a:schemeClr val="accent2"/>
                </a:solidFill>
                <a:latin typeface="Arial"/>
              </a:rPr>
              <a:t> </a:t>
            </a:r>
            <a:r>
              <a:rPr lang="en-IN" sz="3200" dirty="0">
                <a:solidFill>
                  <a:schemeClr val="tx2"/>
                </a:solidFill>
                <a:latin typeface="Arial"/>
              </a:rPr>
              <a:t>−</a:t>
            </a:r>
            <a:endParaRPr>
              <a:solidFill>
                <a:schemeClr val="tx2"/>
              </a:solidFill>
            </a:endParaRPr>
          </a:p>
          <a:p>
            <a:endParaRPr>
              <a:solidFill>
                <a:schemeClr val="tx2"/>
              </a:solidFill>
            </a:endParaRPr>
          </a:p>
          <a:p>
            <a:r>
              <a:rPr lang="en-IN" sz="3200" dirty="0">
                <a:solidFill>
                  <a:schemeClr val="tx2"/>
                </a:solidFill>
                <a:latin typeface="Arial"/>
              </a:rPr>
              <a:t>tup1 = ();</a:t>
            </a:r>
            <a:endParaRPr>
              <a:solidFill>
                <a:schemeClr val="tx2"/>
              </a:solidFill>
            </a:endParaRPr>
          </a:p>
          <a:p>
            <a:endParaRPr>
              <a:solidFill>
                <a:schemeClr val="tx2"/>
              </a:solidFill>
            </a:endParaRPr>
          </a:p>
          <a:p>
            <a:r>
              <a:rPr lang="en-IN" sz="3200" dirty="0">
                <a:solidFill>
                  <a:schemeClr val="tx2"/>
                </a:solidFill>
                <a:latin typeface="Arial"/>
              </a:rPr>
              <a:t>To write a </a:t>
            </a:r>
            <a:r>
              <a:rPr lang="en-IN" sz="3200" dirty="0" err="1">
                <a:solidFill>
                  <a:schemeClr val="tx2"/>
                </a:solidFill>
                <a:latin typeface="Arial"/>
              </a:rPr>
              <a:t>tuple</a:t>
            </a:r>
            <a:r>
              <a:rPr lang="en-IN" sz="3200" dirty="0">
                <a:solidFill>
                  <a:schemeClr val="tx2"/>
                </a:solidFill>
                <a:latin typeface="Arial"/>
              </a:rPr>
              <a:t> containing a single value you have to include a comma </a:t>
            </a:r>
            <a:r>
              <a:rPr lang="en-IN" sz="3200" dirty="0" smtClean="0">
                <a:solidFill>
                  <a:schemeClr val="tx2"/>
                </a:solidFill>
                <a:latin typeface="Arial"/>
              </a:rPr>
              <a:t>−</a:t>
            </a:r>
          </a:p>
          <a:p>
            <a:r>
              <a:rPr lang="en-IN" sz="3200" dirty="0" smtClean="0">
                <a:solidFill>
                  <a:schemeClr val="tx2"/>
                </a:solidFill>
                <a:latin typeface="Arial"/>
              </a:rPr>
              <a:t>a = (50) 			</a:t>
            </a:r>
            <a:r>
              <a:rPr lang="en-IN" sz="3200" dirty="0" smtClean="0">
                <a:solidFill>
                  <a:schemeClr val="accent2"/>
                </a:solidFill>
                <a:latin typeface="Arial"/>
              </a:rPr>
              <a:t># an integer</a:t>
            </a:r>
            <a:endParaRPr>
              <a:solidFill>
                <a:schemeClr val="accent2"/>
              </a:solidFill>
            </a:endParaRPr>
          </a:p>
          <a:p>
            <a:endParaRPr>
              <a:solidFill>
                <a:schemeClr val="tx2"/>
              </a:solidFill>
            </a:endParaRPr>
          </a:p>
          <a:p>
            <a:r>
              <a:rPr lang="en-IN" sz="3200" dirty="0">
                <a:solidFill>
                  <a:schemeClr val="tx2"/>
                </a:solidFill>
                <a:latin typeface="Arial"/>
              </a:rPr>
              <a:t>tup1 = (50</a:t>
            </a:r>
            <a:r>
              <a:rPr lang="en-IN" sz="3200" dirty="0" smtClean="0">
                <a:solidFill>
                  <a:schemeClr val="tx2"/>
                </a:solidFill>
                <a:latin typeface="Arial"/>
              </a:rPr>
              <a:t>,);		</a:t>
            </a:r>
            <a:r>
              <a:rPr lang="en-IN" sz="3200" dirty="0" smtClean="0">
                <a:solidFill>
                  <a:schemeClr val="accent2"/>
                </a:solidFill>
                <a:latin typeface="Arial"/>
              </a:rPr>
              <a:t># </a:t>
            </a:r>
            <a:r>
              <a:rPr lang="en-IN" sz="3200" dirty="0" err="1" smtClean="0">
                <a:solidFill>
                  <a:schemeClr val="accent2"/>
                </a:solidFill>
                <a:latin typeface="Arial"/>
              </a:rPr>
              <a:t>tuple</a:t>
            </a:r>
            <a:r>
              <a:rPr lang="en-IN" sz="3200" dirty="0" smtClean="0">
                <a:solidFill>
                  <a:schemeClr val="accent2"/>
                </a:solidFill>
                <a:latin typeface="Arial"/>
              </a:rPr>
              <a:t> containing an integer</a:t>
            </a:r>
            <a:endParaRPr>
              <a:solidFill>
                <a:schemeClr val="accent2"/>
              </a:solidFill>
            </a:endParaRPr>
          </a:p>
          <a:p>
            <a:endParaRPr>
              <a:solidFill>
                <a:schemeClr val="tx2"/>
              </a:solidFill>
            </a:endParaRPr>
          </a:p>
          <a:p>
            <a:r>
              <a:rPr lang="en-IN" sz="3200" dirty="0" err="1">
                <a:solidFill>
                  <a:schemeClr val="tx2"/>
                </a:solidFill>
                <a:latin typeface="Arial"/>
              </a:rPr>
              <a:t>tuple</a:t>
            </a:r>
            <a:r>
              <a:rPr lang="en-IN" sz="3200" dirty="0">
                <a:solidFill>
                  <a:schemeClr val="tx2"/>
                </a:solidFill>
                <a:latin typeface="Arial"/>
              </a:rPr>
              <a:t> indices start at </a:t>
            </a:r>
            <a:r>
              <a:rPr lang="en-IN" sz="3200" dirty="0" smtClean="0">
                <a:solidFill>
                  <a:schemeClr val="tx2"/>
                </a:solidFill>
                <a:latin typeface="Arial"/>
              </a:rPr>
              <a:t>0</a:t>
            </a:r>
            <a:endParaRPr>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2459147"/>
          </a:xfrm>
          <a:prstGeom prst="rect">
            <a:avLst/>
          </a:prstGeom>
        </p:spPr>
        <p:txBody>
          <a:bodyPr lIns="0" tIns="0" rIns="0" bIns="0" anchor="ctr"/>
          <a:lstStyle/>
          <a:p>
            <a:endParaRPr>
              <a:solidFill>
                <a:schemeClr val="tx2"/>
              </a:solidFill>
            </a:endParaRPr>
          </a:p>
          <a:p>
            <a:r>
              <a:rPr lang="en-IN" sz="3200" dirty="0">
                <a:solidFill>
                  <a:schemeClr val="tx2"/>
                </a:solidFill>
                <a:latin typeface="Arial"/>
              </a:rPr>
              <a:t>print ("tup1[0]: ", tup1[0</a:t>
            </a:r>
            <a:r>
              <a:rPr lang="en-IN" sz="3200" dirty="0" smtClean="0">
                <a:solidFill>
                  <a:schemeClr val="tx2"/>
                </a:solidFill>
                <a:latin typeface="Arial"/>
              </a:rPr>
              <a:t>]) </a:t>
            </a:r>
            <a:r>
              <a:rPr lang="en-IN" sz="3200" dirty="0" smtClean="0">
                <a:solidFill>
                  <a:schemeClr val="accent2"/>
                </a:solidFill>
              </a:rPr>
              <a:t># print physics</a:t>
            </a:r>
            <a:endParaRPr>
              <a:solidFill>
                <a:schemeClr val="tx2"/>
              </a:solidFill>
            </a:endParaRPr>
          </a:p>
          <a:p>
            <a:endParaRPr>
              <a:solidFill>
                <a:schemeClr val="tx2"/>
              </a:solidFill>
            </a:endParaRPr>
          </a:p>
          <a:p>
            <a:r>
              <a:rPr lang="en-IN" sz="3200" dirty="0">
                <a:solidFill>
                  <a:schemeClr val="tx2"/>
                </a:solidFill>
                <a:latin typeface="Arial"/>
              </a:rPr>
              <a:t>print ("tup2[1:5]: ", tup2[1:5</a:t>
            </a:r>
            <a:r>
              <a:rPr lang="en-IN" sz="3200" dirty="0" smtClean="0">
                <a:solidFill>
                  <a:schemeClr val="tx2"/>
                </a:solidFill>
                <a:latin typeface="Arial"/>
              </a:rPr>
              <a:t>]) </a:t>
            </a:r>
            <a:r>
              <a:rPr lang="en-IN" sz="2800" dirty="0" smtClean="0">
                <a:solidFill>
                  <a:schemeClr val="accent2"/>
                </a:solidFill>
              </a:rPr>
              <a:t># print (2,3,4,5)</a:t>
            </a:r>
            <a:endParaRPr>
              <a:solidFill>
                <a:schemeClr val="tx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65061"/>
            <a:ext cx="9576000" cy="6208729"/>
          </a:xfrm>
          <a:prstGeom prst="rect">
            <a:avLst/>
          </a:prstGeom>
        </p:spPr>
        <p:txBody>
          <a:bodyPr lIns="0" tIns="0" rIns="0" bIns="0" anchor="ctr"/>
          <a:lstStyle/>
          <a:p>
            <a:r>
              <a:rPr lang="en-IN" sz="3200" dirty="0" err="1">
                <a:solidFill>
                  <a:srgbClr val="C00000"/>
                </a:solidFill>
              </a:rPr>
              <a:t>Tuples</a:t>
            </a:r>
            <a:r>
              <a:rPr lang="en-IN" sz="3200" dirty="0">
                <a:solidFill>
                  <a:srgbClr val="C00000"/>
                </a:solidFill>
              </a:rPr>
              <a:t> in </a:t>
            </a:r>
            <a:r>
              <a:rPr lang="en-IN" sz="3200" dirty="0" smtClean="0">
                <a:solidFill>
                  <a:srgbClr val="C00000"/>
                </a:solidFill>
              </a:rPr>
              <a:t>Action</a:t>
            </a:r>
          </a:p>
          <a:p>
            <a:endParaRPr lang="en-IN" sz="3200" dirty="0">
              <a:solidFill>
                <a:srgbClr val="002060"/>
              </a:solidFill>
            </a:endParaRPr>
          </a:p>
          <a:p>
            <a:r>
              <a:rPr lang="fr-FR" sz="3200" dirty="0" smtClean="0">
                <a:solidFill>
                  <a:schemeClr val="tx2"/>
                </a:solidFill>
              </a:rPr>
              <a:t>&gt;&gt;&gt; (1, 2) + (3, 4)   </a:t>
            </a:r>
            <a:r>
              <a:rPr lang="fr-FR" sz="3200" dirty="0" smtClean="0">
                <a:solidFill>
                  <a:srgbClr val="C00000"/>
                </a:solidFill>
              </a:rPr>
              <a:t># </a:t>
            </a:r>
            <a:r>
              <a:rPr lang="fr-FR" sz="3200" dirty="0" err="1" smtClean="0">
                <a:solidFill>
                  <a:srgbClr val="C00000"/>
                </a:solidFill>
              </a:rPr>
              <a:t>Concatenation</a:t>
            </a:r>
            <a:r>
              <a:rPr lang="fr-FR" sz="3200" dirty="0" smtClean="0">
                <a:solidFill>
                  <a:srgbClr val="C00000"/>
                </a:solidFill>
              </a:rPr>
              <a:t> </a:t>
            </a:r>
          </a:p>
          <a:p>
            <a:r>
              <a:rPr lang="fr-FR" sz="3200" dirty="0" smtClean="0">
                <a:solidFill>
                  <a:schemeClr val="tx2"/>
                </a:solidFill>
              </a:rPr>
              <a:t>(1, 2, 3, 4)</a:t>
            </a:r>
          </a:p>
          <a:p>
            <a:endParaRPr lang="fr-FR" sz="3200" dirty="0" smtClean="0">
              <a:solidFill>
                <a:srgbClr val="002060"/>
              </a:solidFill>
            </a:endParaRPr>
          </a:p>
          <a:p>
            <a:r>
              <a:rPr lang="fr-FR" sz="3200" dirty="0" smtClean="0">
                <a:solidFill>
                  <a:srgbClr val="002060"/>
                </a:solidFill>
              </a:rPr>
              <a:t>&gt;&gt;&gt; (1, 2) * 4                 </a:t>
            </a:r>
            <a:r>
              <a:rPr lang="fr-FR" sz="3200" dirty="0" smtClean="0">
                <a:solidFill>
                  <a:srgbClr val="C00000"/>
                </a:solidFill>
              </a:rPr>
              <a:t># </a:t>
            </a:r>
            <a:r>
              <a:rPr lang="fr-FR" sz="3200" dirty="0" err="1" smtClean="0">
                <a:solidFill>
                  <a:srgbClr val="C00000"/>
                </a:solidFill>
              </a:rPr>
              <a:t>Repetition</a:t>
            </a:r>
            <a:r>
              <a:rPr lang="fr-FR" sz="3200" dirty="0" smtClean="0">
                <a:solidFill>
                  <a:srgbClr val="C00000"/>
                </a:solidFill>
              </a:rPr>
              <a:t> </a:t>
            </a:r>
          </a:p>
          <a:p>
            <a:r>
              <a:rPr lang="fr-FR" sz="3200" dirty="0" smtClean="0">
                <a:solidFill>
                  <a:srgbClr val="002060"/>
                </a:solidFill>
              </a:rPr>
              <a:t>(1, 2, 1, 2, 1, 2, 1, 2)</a:t>
            </a:r>
          </a:p>
          <a:p>
            <a:endParaRPr lang="fr-FR" sz="3200" dirty="0" smtClean="0">
              <a:solidFill>
                <a:srgbClr val="002060"/>
              </a:solidFill>
            </a:endParaRPr>
          </a:p>
          <a:p>
            <a:r>
              <a:rPr lang="fr-FR" sz="3200" dirty="0" smtClean="0">
                <a:solidFill>
                  <a:srgbClr val="002060"/>
                </a:solidFill>
              </a:rPr>
              <a:t>&gt;&gt;&gt; T = (1, 2, 3, 4)          </a:t>
            </a:r>
            <a:r>
              <a:rPr lang="fr-FR" sz="3200" dirty="0" smtClean="0">
                <a:solidFill>
                  <a:srgbClr val="C00000"/>
                </a:solidFill>
              </a:rPr>
              <a:t># </a:t>
            </a:r>
            <a:r>
              <a:rPr lang="fr-FR" sz="3200" dirty="0" err="1" smtClean="0">
                <a:solidFill>
                  <a:srgbClr val="C00000"/>
                </a:solidFill>
              </a:rPr>
              <a:t>Indexing</a:t>
            </a:r>
            <a:r>
              <a:rPr lang="fr-FR" sz="3200" dirty="0" smtClean="0">
                <a:solidFill>
                  <a:srgbClr val="C00000"/>
                </a:solidFill>
              </a:rPr>
              <a:t>, </a:t>
            </a:r>
            <a:r>
              <a:rPr lang="fr-FR" sz="3200" dirty="0" err="1" smtClean="0">
                <a:solidFill>
                  <a:srgbClr val="C00000"/>
                </a:solidFill>
              </a:rPr>
              <a:t>slicing</a:t>
            </a:r>
            <a:r>
              <a:rPr lang="fr-FR" sz="3200" dirty="0" smtClean="0">
                <a:solidFill>
                  <a:srgbClr val="C00000"/>
                </a:solidFill>
              </a:rPr>
              <a:t> </a:t>
            </a:r>
          </a:p>
          <a:p>
            <a:endParaRPr lang="fr-FR" sz="3200" dirty="0">
              <a:solidFill>
                <a:srgbClr val="002060"/>
              </a:solidFill>
            </a:endParaRPr>
          </a:p>
          <a:p>
            <a:r>
              <a:rPr lang="fr-FR" sz="3200" dirty="0" smtClean="0">
                <a:solidFill>
                  <a:srgbClr val="002060"/>
                </a:solidFill>
              </a:rPr>
              <a:t>&gt;&gt;&gt; T[0], T[1:3] </a:t>
            </a:r>
          </a:p>
          <a:p>
            <a:r>
              <a:rPr lang="fr-FR" sz="3200" dirty="0" smtClean="0">
                <a:solidFill>
                  <a:srgbClr val="002060"/>
                </a:solidFill>
              </a:rPr>
              <a:t>(1, (2, 3))</a:t>
            </a:r>
          </a:p>
          <a:p>
            <a:endParaRPr sz="3200">
              <a:solidFill>
                <a:srgbClr val="00206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136499"/>
            <a:ext cx="9576000" cy="7143800"/>
          </a:xfrm>
          <a:prstGeom prst="rect">
            <a:avLst/>
          </a:prstGeom>
        </p:spPr>
        <p:txBody>
          <a:bodyPr lIns="0" tIns="0" rIns="0" bIns="0" anchor="ctr"/>
          <a:lstStyle/>
          <a:p>
            <a:pPr>
              <a:lnSpc>
                <a:spcPct val="200000"/>
              </a:lnSpc>
            </a:pPr>
            <a:r>
              <a:rPr lang="en-GB" sz="3200" dirty="0" smtClean="0">
                <a:solidFill>
                  <a:srgbClr val="C00000"/>
                </a:solidFill>
              </a:rPr>
              <a:t>Sorted method in </a:t>
            </a:r>
            <a:r>
              <a:rPr lang="en-GB" sz="3200" dirty="0" err="1" smtClean="0">
                <a:solidFill>
                  <a:srgbClr val="C00000"/>
                </a:solidFill>
              </a:rPr>
              <a:t>Tuples</a:t>
            </a:r>
            <a:endParaRPr lang="en-GB" sz="3200" dirty="0" smtClean="0">
              <a:solidFill>
                <a:srgbClr val="C00000"/>
              </a:solidFill>
            </a:endParaRPr>
          </a:p>
          <a:p>
            <a:pPr>
              <a:lnSpc>
                <a:spcPct val="200000"/>
              </a:lnSpc>
            </a:pPr>
            <a:r>
              <a:rPr lang="en-GB" sz="3200" dirty="0" smtClean="0">
                <a:solidFill>
                  <a:srgbClr val="002060"/>
                </a:solidFill>
              </a:rPr>
              <a:t>&gt;&gt;&gt; </a:t>
            </a:r>
            <a:r>
              <a:rPr lang="en-GB" sz="3200" dirty="0" err="1" smtClean="0">
                <a:solidFill>
                  <a:srgbClr val="002060"/>
                </a:solidFill>
              </a:rPr>
              <a:t>tmp</a:t>
            </a:r>
            <a:r>
              <a:rPr lang="en-GB" sz="3200" dirty="0" smtClean="0">
                <a:solidFill>
                  <a:srgbClr val="002060"/>
                </a:solidFill>
              </a:rPr>
              <a:t> = ['</a:t>
            </a:r>
            <a:r>
              <a:rPr lang="en-GB" sz="3200" dirty="0" err="1" smtClean="0">
                <a:solidFill>
                  <a:srgbClr val="002060"/>
                </a:solidFill>
              </a:rPr>
              <a:t>aa</a:t>
            </a:r>
            <a:r>
              <a:rPr lang="en-GB" sz="3200" dirty="0" smtClean="0">
                <a:solidFill>
                  <a:srgbClr val="002060"/>
                </a:solidFill>
              </a:rPr>
              <a:t>', 'bb', 'cc', '</a:t>
            </a:r>
            <a:r>
              <a:rPr lang="en-GB" sz="3200" dirty="0" err="1" smtClean="0">
                <a:solidFill>
                  <a:srgbClr val="002060"/>
                </a:solidFill>
              </a:rPr>
              <a:t>dd</a:t>
            </a:r>
            <a:r>
              <a:rPr lang="en-GB" sz="3200" dirty="0" smtClean="0">
                <a:solidFill>
                  <a:srgbClr val="002060"/>
                </a:solidFill>
              </a:rPr>
              <a:t>'] </a:t>
            </a:r>
          </a:p>
          <a:p>
            <a:pPr>
              <a:lnSpc>
                <a:spcPct val="200000"/>
              </a:lnSpc>
            </a:pPr>
            <a:r>
              <a:rPr lang="en-GB" sz="3200" dirty="0" smtClean="0">
                <a:solidFill>
                  <a:srgbClr val="002060"/>
                </a:solidFill>
              </a:rPr>
              <a:t>&gt;&gt;&gt; T = </a:t>
            </a:r>
            <a:r>
              <a:rPr lang="en-GB" sz="3200" dirty="0" err="1" smtClean="0">
                <a:solidFill>
                  <a:srgbClr val="002060"/>
                </a:solidFill>
              </a:rPr>
              <a:t>tuple</a:t>
            </a:r>
            <a:r>
              <a:rPr lang="en-GB" sz="3200" dirty="0" smtClean="0">
                <a:solidFill>
                  <a:srgbClr val="002060"/>
                </a:solidFill>
              </a:rPr>
              <a:t>(</a:t>
            </a:r>
            <a:r>
              <a:rPr lang="en-GB" sz="3200" dirty="0" err="1" smtClean="0">
                <a:solidFill>
                  <a:srgbClr val="002060"/>
                </a:solidFill>
              </a:rPr>
              <a:t>tmp</a:t>
            </a:r>
            <a:r>
              <a:rPr lang="en-GB" sz="3200" dirty="0" smtClean="0">
                <a:solidFill>
                  <a:srgbClr val="002060"/>
                </a:solidFill>
              </a:rPr>
              <a:t>)  </a:t>
            </a:r>
            <a:r>
              <a:rPr lang="en-GB" sz="2800" dirty="0" smtClean="0">
                <a:solidFill>
                  <a:srgbClr val="C00000"/>
                </a:solidFill>
              </a:rPr>
              <a:t># Make a </a:t>
            </a:r>
            <a:r>
              <a:rPr lang="en-GB" sz="2800" dirty="0" err="1" smtClean="0">
                <a:solidFill>
                  <a:srgbClr val="C00000"/>
                </a:solidFill>
              </a:rPr>
              <a:t>tuple</a:t>
            </a:r>
            <a:r>
              <a:rPr lang="en-GB" sz="2800" dirty="0" smtClean="0">
                <a:solidFill>
                  <a:srgbClr val="C00000"/>
                </a:solidFill>
              </a:rPr>
              <a:t> from the list's items</a:t>
            </a:r>
            <a:r>
              <a:rPr lang="en-GB" sz="3200" dirty="0" smtClean="0">
                <a:solidFill>
                  <a:srgbClr val="C00000"/>
                </a:solidFill>
              </a:rPr>
              <a:t> </a:t>
            </a:r>
          </a:p>
          <a:p>
            <a:pPr>
              <a:lnSpc>
                <a:spcPct val="200000"/>
              </a:lnSpc>
            </a:pPr>
            <a:r>
              <a:rPr lang="en-GB" sz="3200" dirty="0" smtClean="0">
                <a:solidFill>
                  <a:srgbClr val="002060"/>
                </a:solidFill>
              </a:rPr>
              <a:t>&gt;&gt;&gt; T </a:t>
            </a:r>
          </a:p>
          <a:p>
            <a:pPr>
              <a:lnSpc>
                <a:spcPct val="200000"/>
              </a:lnSpc>
            </a:pPr>
            <a:r>
              <a:rPr lang="en-GB" sz="3200" dirty="0" smtClean="0">
                <a:solidFill>
                  <a:srgbClr val="002060"/>
                </a:solidFill>
              </a:rPr>
              <a:t>('</a:t>
            </a:r>
            <a:r>
              <a:rPr lang="en-GB" sz="3200" dirty="0" err="1" smtClean="0">
                <a:solidFill>
                  <a:srgbClr val="002060"/>
                </a:solidFill>
              </a:rPr>
              <a:t>aa</a:t>
            </a:r>
            <a:r>
              <a:rPr lang="en-GB" sz="3200" dirty="0" smtClean="0">
                <a:solidFill>
                  <a:srgbClr val="002060"/>
                </a:solidFill>
              </a:rPr>
              <a:t>', 'bb', 'cc', '</a:t>
            </a:r>
            <a:r>
              <a:rPr lang="en-GB" sz="3200" dirty="0" err="1" smtClean="0">
                <a:solidFill>
                  <a:srgbClr val="002060"/>
                </a:solidFill>
              </a:rPr>
              <a:t>dd</a:t>
            </a:r>
            <a:r>
              <a:rPr lang="en-GB" sz="3200" dirty="0" smtClean="0">
                <a:solidFill>
                  <a:srgbClr val="002060"/>
                </a:solidFill>
              </a:rPr>
              <a:t>')</a:t>
            </a:r>
          </a:p>
          <a:p>
            <a:pPr>
              <a:lnSpc>
                <a:spcPct val="200000"/>
              </a:lnSpc>
            </a:pPr>
            <a:r>
              <a:rPr lang="en-GB" sz="3200" dirty="0" smtClean="0">
                <a:solidFill>
                  <a:srgbClr val="002060"/>
                </a:solidFill>
              </a:rPr>
              <a:t>&gt;&gt;&gt; sorted(T)   </a:t>
            </a:r>
          </a:p>
          <a:p>
            <a:pPr>
              <a:lnSpc>
                <a:spcPct val="200000"/>
              </a:lnSpc>
            </a:pPr>
            <a:r>
              <a:rPr lang="en-GB" sz="3200" dirty="0" smtClean="0">
                <a:solidFill>
                  <a:srgbClr val="002060"/>
                </a:solidFill>
              </a:rPr>
              <a:t>['</a:t>
            </a:r>
            <a:r>
              <a:rPr lang="en-GB" sz="3200" dirty="0" err="1" smtClean="0">
                <a:solidFill>
                  <a:srgbClr val="002060"/>
                </a:solidFill>
              </a:rPr>
              <a:t>aa</a:t>
            </a:r>
            <a:r>
              <a:rPr lang="en-GB" sz="3200" dirty="0" smtClean="0">
                <a:solidFill>
                  <a:srgbClr val="002060"/>
                </a:solidFill>
              </a:rPr>
              <a:t>', 'bb', 'cc', '</a:t>
            </a:r>
            <a:r>
              <a:rPr lang="en-GB" sz="3200" dirty="0" err="1" smtClean="0">
                <a:solidFill>
                  <a:srgbClr val="002060"/>
                </a:solidFill>
              </a:rPr>
              <a:t>dd</a:t>
            </a:r>
            <a:r>
              <a:rPr lang="en-GB" sz="3200" dirty="0" smtClean="0">
                <a:solidFill>
                  <a:srgbClr val="002060"/>
                </a:solidFill>
              </a:rPr>
              <a:t>‘]           </a:t>
            </a:r>
          </a:p>
          <a:p>
            <a:pPr>
              <a:lnSpc>
                <a:spcPct val="200000"/>
              </a:lnSpc>
            </a:pPr>
            <a:endParaRPr lang="en-GB" sz="3200" dirty="0">
              <a:solidFill>
                <a:srgbClr val="00206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4745163"/>
          </a:xfrm>
          <a:prstGeom prst="rect">
            <a:avLst/>
          </a:prstGeom>
        </p:spPr>
        <p:txBody>
          <a:bodyPr lIns="0" tIns="0" rIns="0" bIns="0" anchor="ctr"/>
          <a:lstStyle/>
          <a:p>
            <a:r>
              <a:rPr lang="en-GB" sz="3200" dirty="0" smtClean="0">
                <a:solidFill>
                  <a:srgbClr val="C00000"/>
                </a:solidFill>
              </a:rPr>
              <a:t>List comprehensions</a:t>
            </a:r>
            <a:r>
              <a:rPr lang="en-GB" sz="3200" dirty="0" smtClean="0"/>
              <a:t> </a:t>
            </a:r>
            <a:r>
              <a:rPr lang="en-GB" sz="3200" dirty="0" smtClean="0">
                <a:solidFill>
                  <a:schemeClr val="tx2"/>
                </a:solidFill>
              </a:rPr>
              <a:t>can also be used with </a:t>
            </a:r>
            <a:r>
              <a:rPr lang="en-GB" sz="3200" dirty="0" err="1" smtClean="0">
                <a:solidFill>
                  <a:schemeClr val="tx2"/>
                </a:solidFill>
              </a:rPr>
              <a:t>tuples</a:t>
            </a:r>
            <a:r>
              <a:rPr lang="en-GB" sz="3200" dirty="0" smtClean="0">
                <a:solidFill>
                  <a:schemeClr val="tx2"/>
                </a:solidFill>
              </a:rPr>
              <a:t>. </a:t>
            </a:r>
          </a:p>
          <a:p>
            <a:endParaRPr lang="en-GB" sz="3200" dirty="0">
              <a:solidFill>
                <a:schemeClr val="tx2"/>
              </a:solidFill>
            </a:endParaRPr>
          </a:p>
          <a:p>
            <a:r>
              <a:rPr lang="en-GB" sz="3200" dirty="0" smtClean="0">
                <a:solidFill>
                  <a:schemeClr val="tx2"/>
                </a:solidFill>
              </a:rPr>
              <a:t>The following, for example, makes a list from a </a:t>
            </a:r>
            <a:r>
              <a:rPr lang="en-GB" sz="3200" dirty="0" err="1" smtClean="0">
                <a:solidFill>
                  <a:schemeClr val="tx2"/>
                </a:solidFill>
              </a:rPr>
              <a:t>tuple</a:t>
            </a:r>
            <a:r>
              <a:rPr lang="en-GB" sz="3200" dirty="0" smtClean="0">
                <a:solidFill>
                  <a:schemeClr val="tx2"/>
                </a:solidFill>
              </a:rPr>
              <a:t>, adding 20 to each item along the way: </a:t>
            </a:r>
          </a:p>
          <a:p>
            <a:endParaRPr lang="en-GB" sz="3200" dirty="0">
              <a:solidFill>
                <a:schemeClr val="tx2"/>
              </a:solidFill>
            </a:endParaRPr>
          </a:p>
          <a:p>
            <a:r>
              <a:rPr lang="en-GB" sz="3200" dirty="0" smtClean="0">
                <a:solidFill>
                  <a:schemeClr val="tx2"/>
                </a:solidFill>
              </a:rPr>
              <a:t>&gt;&gt;&gt; T = (1, 2, 3, 4, 5) </a:t>
            </a:r>
          </a:p>
          <a:p>
            <a:endParaRPr lang="en-GB" sz="3200" dirty="0">
              <a:solidFill>
                <a:schemeClr val="tx2"/>
              </a:solidFill>
            </a:endParaRPr>
          </a:p>
          <a:p>
            <a:r>
              <a:rPr lang="en-GB" sz="3200" dirty="0" smtClean="0">
                <a:solidFill>
                  <a:schemeClr val="tx2"/>
                </a:solidFill>
              </a:rPr>
              <a:t>&gt;&gt;&gt; L = [x + 20 for x in 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4459411"/>
          </a:xfrm>
          <a:prstGeom prst="rect">
            <a:avLst/>
          </a:prstGeom>
        </p:spPr>
        <p:txBody>
          <a:bodyPr lIns="0" tIns="0" rIns="0" bIns="0" anchor="ctr"/>
          <a:lstStyle/>
          <a:p>
            <a:pPr>
              <a:lnSpc>
                <a:spcPct val="150000"/>
              </a:lnSpc>
            </a:pPr>
            <a:r>
              <a:rPr lang="en-GB" sz="3200" dirty="0" smtClean="0">
                <a:solidFill>
                  <a:srgbClr val="FF0000"/>
                </a:solidFill>
              </a:rPr>
              <a:t>Equivalent to:</a:t>
            </a:r>
          </a:p>
          <a:p>
            <a:pPr>
              <a:lnSpc>
                <a:spcPct val="150000"/>
              </a:lnSpc>
            </a:pPr>
            <a:r>
              <a:rPr lang="en-GB" sz="3200" dirty="0" smtClean="0">
                <a:solidFill>
                  <a:srgbClr val="C10F68"/>
                </a:solidFill>
              </a:rPr>
              <a:t>&gt;&gt;&gt;L = []</a:t>
            </a:r>
          </a:p>
          <a:p>
            <a:pPr>
              <a:lnSpc>
                <a:spcPct val="150000"/>
              </a:lnSpc>
            </a:pPr>
            <a:r>
              <a:rPr lang="en-GB" sz="3200" dirty="0" smtClean="0">
                <a:solidFill>
                  <a:srgbClr val="C10F68"/>
                </a:solidFill>
              </a:rPr>
              <a:t>&gt;&gt;&gt;for x in T:</a:t>
            </a:r>
          </a:p>
          <a:p>
            <a:pPr>
              <a:lnSpc>
                <a:spcPct val="150000"/>
              </a:lnSpc>
            </a:pPr>
            <a:r>
              <a:rPr lang="en-GB" sz="3200" dirty="0" smtClean="0">
                <a:solidFill>
                  <a:srgbClr val="C10F68"/>
                </a:solidFill>
              </a:rPr>
              <a:t>	 </a:t>
            </a:r>
            <a:r>
              <a:rPr lang="en-GB" sz="3200" dirty="0" err="1" smtClean="0">
                <a:solidFill>
                  <a:srgbClr val="C10F68"/>
                </a:solidFill>
              </a:rPr>
              <a:t>L.append</a:t>
            </a:r>
            <a:r>
              <a:rPr lang="en-GB" sz="3200" dirty="0" smtClean="0">
                <a:solidFill>
                  <a:srgbClr val="C10F68"/>
                </a:solidFill>
              </a:rPr>
              <a:t>(x+20)</a:t>
            </a:r>
            <a:endParaRPr lang="en-GB" sz="3200" dirty="0">
              <a:solidFill>
                <a:srgbClr val="C10F68"/>
              </a:solidFill>
            </a:endParaRPr>
          </a:p>
          <a:p>
            <a:pPr>
              <a:lnSpc>
                <a:spcPct val="150000"/>
              </a:lnSpc>
            </a:pPr>
            <a:r>
              <a:rPr lang="en-GB" sz="3200" dirty="0" smtClean="0">
                <a:solidFill>
                  <a:schemeClr val="tx2"/>
                </a:solidFill>
              </a:rPr>
              <a:t>&gt;&gt;&gt; L </a:t>
            </a:r>
          </a:p>
          <a:p>
            <a:pPr>
              <a:lnSpc>
                <a:spcPct val="150000"/>
              </a:lnSpc>
            </a:pPr>
            <a:r>
              <a:rPr lang="en-GB" sz="3200" dirty="0" smtClean="0">
                <a:solidFill>
                  <a:schemeClr val="tx2"/>
                </a:solidFill>
              </a:rPr>
              <a:t>[21, 22, 23, 24, 25]</a:t>
            </a:r>
            <a:endParaRPr lang="en-GB" sz="3200" dirty="0">
              <a:solidFill>
                <a:schemeClr val="tx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65061"/>
            <a:ext cx="9576000" cy="6388237"/>
          </a:xfrm>
          <a:prstGeom prst="rect">
            <a:avLst/>
          </a:prstGeom>
        </p:spPr>
        <p:txBody>
          <a:bodyPr lIns="0" tIns="0" rIns="0" bIns="0" anchor="ctr"/>
          <a:lstStyle/>
          <a:p>
            <a:r>
              <a:rPr lang="en-GB" sz="3200" dirty="0" smtClean="0">
                <a:solidFill>
                  <a:srgbClr val="C00000"/>
                </a:solidFill>
              </a:rPr>
              <a:t>Index method</a:t>
            </a:r>
            <a:r>
              <a:rPr lang="en-GB" sz="3200" dirty="0" smtClean="0"/>
              <a:t> </a:t>
            </a:r>
            <a:r>
              <a:rPr lang="en-GB" sz="3200" dirty="0" smtClean="0">
                <a:solidFill>
                  <a:schemeClr val="accent4"/>
                </a:solidFill>
              </a:rPr>
              <a:t>can be used to find the position of particular value in the </a:t>
            </a:r>
            <a:r>
              <a:rPr lang="en-GB" sz="3200" dirty="0" err="1" smtClean="0">
                <a:solidFill>
                  <a:schemeClr val="accent4"/>
                </a:solidFill>
              </a:rPr>
              <a:t>tuple</a:t>
            </a:r>
            <a:r>
              <a:rPr lang="en-GB" sz="3200" dirty="0" smtClean="0">
                <a:solidFill>
                  <a:schemeClr val="accent4"/>
                </a:solidFill>
              </a:rPr>
              <a:t>.</a:t>
            </a:r>
          </a:p>
          <a:p>
            <a:endParaRPr lang="en-GB" sz="3200" dirty="0" smtClean="0">
              <a:solidFill>
                <a:schemeClr val="accent4"/>
              </a:solidFill>
            </a:endParaRPr>
          </a:p>
          <a:p>
            <a:r>
              <a:rPr lang="en-GB" sz="3200" dirty="0" smtClean="0">
                <a:solidFill>
                  <a:schemeClr val="accent4"/>
                </a:solidFill>
              </a:rPr>
              <a:t>&gt;&gt;&gt; T = (1, 2, 3, 2, 4, 2)</a:t>
            </a:r>
          </a:p>
          <a:p>
            <a:endParaRPr lang="en-GB" sz="1400" dirty="0">
              <a:solidFill>
                <a:schemeClr val="accent4"/>
              </a:solidFill>
            </a:endParaRPr>
          </a:p>
          <a:p>
            <a:r>
              <a:rPr lang="en-GB" sz="3200" dirty="0" smtClean="0">
                <a:solidFill>
                  <a:schemeClr val="accent4"/>
                </a:solidFill>
              </a:rPr>
              <a:t>&gt;&gt;&gt; </a:t>
            </a:r>
            <a:r>
              <a:rPr lang="en-GB" sz="3200" dirty="0" err="1" smtClean="0">
                <a:solidFill>
                  <a:schemeClr val="accent4"/>
                </a:solidFill>
              </a:rPr>
              <a:t>T.index</a:t>
            </a:r>
            <a:r>
              <a:rPr lang="en-GB" sz="3200" dirty="0" smtClean="0">
                <a:solidFill>
                  <a:schemeClr val="accent4"/>
                </a:solidFill>
              </a:rPr>
              <a:t>(2)           </a:t>
            </a:r>
            <a:r>
              <a:rPr lang="en-GB" sz="3200" dirty="0" smtClean="0">
                <a:solidFill>
                  <a:srgbClr val="C00000"/>
                </a:solidFill>
              </a:rPr>
              <a:t># Offset of first appearance of 2 </a:t>
            </a:r>
          </a:p>
          <a:p>
            <a:endParaRPr lang="en-GB" sz="1400" dirty="0">
              <a:solidFill>
                <a:schemeClr val="accent4"/>
              </a:solidFill>
            </a:endParaRPr>
          </a:p>
          <a:p>
            <a:r>
              <a:rPr lang="en-GB" sz="3200" dirty="0" smtClean="0">
                <a:solidFill>
                  <a:schemeClr val="accent4"/>
                </a:solidFill>
              </a:rPr>
              <a:t>1 </a:t>
            </a:r>
          </a:p>
          <a:p>
            <a:endParaRPr lang="en-GB" sz="1600" dirty="0">
              <a:solidFill>
                <a:schemeClr val="accent4"/>
              </a:solidFill>
            </a:endParaRPr>
          </a:p>
          <a:p>
            <a:r>
              <a:rPr lang="en-GB" sz="3200" dirty="0" smtClean="0">
                <a:solidFill>
                  <a:schemeClr val="accent4"/>
                </a:solidFill>
              </a:rPr>
              <a:t>&gt;&gt;&gt; </a:t>
            </a:r>
            <a:r>
              <a:rPr lang="en-GB" sz="3200" dirty="0" err="1" smtClean="0">
                <a:solidFill>
                  <a:schemeClr val="accent4"/>
                </a:solidFill>
              </a:rPr>
              <a:t>T.index</a:t>
            </a:r>
            <a:r>
              <a:rPr lang="en-GB" sz="3200" dirty="0" smtClean="0">
                <a:solidFill>
                  <a:schemeClr val="accent4"/>
                </a:solidFill>
              </a:rPr>
              <a:t>(2, 2) 	</a:t>
            </a:r>
            <a:r>
              <a:rPr lang="en-GB" sz="2800" dirty="0" smtClean="0">
                <a:solidFill>
                  <a:srgbClr val="C00000"/>
                </a:solidFill>
              </a:rPr>
              <a:t># Offset of appearance after offset 2 </a:t>
            </a:r>
          </a:p>
          <a:p>
            <a:r>
              <a:rPr lang="en-GB" sz="3200" dirty="0" smtClean="0">
                <a:solidFill>
                  <a:schemeClr val="accent4"/>
                </a:solidFill>
              </a:rPr>
              <a:t>3 </a:t>
            </a:r>
          </a:p>
          <a:p>
            <a:endParaRPr lang="en-GB" sz="2000" dirty="0">
              <a:solidFill>
                <a:schemeClr val="accent4"/>
              </a:solidFill>
            </a:endParaRPr>
          </a:p>
          <a:p>
            <a:r>
              <a:rPr lang="en-GB" sz="3200" dirty="0" smtClean="0">
                <a:solidFill>
                  <a:schemeClr val="accent4"/>
                </a:solidFill>
              </a:rPr>
              <a:t>&gt;&gt;&gt; </a:t>
            </a:r>
            <a:r>
              <a:rPr lang="en-GB" sz="3200" dirty="0" err="1" smtClean="0">
                <a:solidFill>
                  <a:schemeClr val="accent4"/>
                </a:solidFill>
              </a:rPr>
              <a:t>T.count</a:t>
            </a:r>
            <a:r>
              <a:rPr lang="en-GB" sz="3200" dirty="0" smtClean="0">
                <a:solidFill>
                  <a:schemeClr val="accent4"/>
                </a:solidFill>
              </a:rPr>
              <a:t>(2)             </a:t>
            </a:r>
            <a:r>
              <a:rPr lang="en-GB" sz="3200" dirty="0" smtClean="0">
                <a:solidFill>
                  <a:srgbClr val="C00000"/>
                </a:solidFill>
              </a:rPr>
              <a:t># How many 2s are there? </a:t>
            </a:r>
          </a:p>
          <a:p>
            <a:r>
              <a:rPr lang="en-GB" sz="3200" dirty="0" smtClean="0">
                <a:solidFill>
                  <a:schemeClr val="accent4"/>
                </a:solidFill>
              </a:rPr>
              <a:t>3</a:t>
            </a:r>
            <a:endParaRPr lang="en-GB" sz="3200" dirty="0">
              <a:solidFill>
                <a:schemeClr val="accent4"/>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4030783"/>
          </a:xfrm>
          <a:prstGeom prst="rect">
            <a:avLst/>
          </a:prstGeom>
        </p:spPr>
        <p:txBody>
          <a:bodyPr lIns="0" tIns="0" rIns="0" bIns="0" anchor="ctr"/>
          <a:lstStyle/>
          <a:p>
            <a:pPr>
              <a:lnSpc>
                <a:spcPct val="150000"/>
              </a:lnSpc>
            </a:pPr>
            <a:r>
              <a:rPr lang="en-GB" sz="3200" dirty="0" smtClean="0">
                <a:solidFill>
                  <a:srgbClr val="C00000"/>
                </a:solidFill>
              </a:rPr>
              <a:t>Nested </a:t>
            </a:r>
            <a:r>
              <a:rPr lang="en-GB" sz="3200" dirty="0" err="1" smtClean="0">
                <a:solidFill>
                  <a:srgbClr val="C00000"/>
                </a:solidFill>
              </a:rPr>
              <a:t>Tuples</a:t>
            </a:r>
            <a:endParaRPr lang="en-GB" sz="3200" dirty="0" smtClean="0">
              <a:solidFill>
                <a:srgbClr val="C00000"/>
              </a:solidFill>
            </a:endParaRPr>
          </a:p>
          <a:p>
            <a:pPr>
              <a:lnSpc>
                <a:spcPct val="150000"/>
              </a:lnSpc>
            </a:pPr>
            <a:r>
              <a:rPr lang="en-GB" sz="3200" dirty="0" smtClean="0">
                <a:solidFill>
                  <a:schemeClr val="tx2"/>
                </a:solidFill>
              </a:rPr>
              <a:t>&gt;&gt;&gt; T = (1, [2, 3], 4) </a:t>
            </a:r>
          </a:p>
          <a:p>
            <a:pPr>
              <a:lnSpc>
                <a:spcPct val="150000"/>
              </a:lnSpc>
            </a:pPr>
            <a:r>
              <a:rPr lang="en-GB" sz="3200" dirty="0" smtClean="0">
                <a:solidFill>
                  <a:schemeClr val="tx2"/>
                </a:solidFill>
              </a:rPr>
              <a:t>&gt;&gt;&gt; T[1] = 'spam'                  </a:t>
            </a:r>
            <a:r>
              <a:rPr lang="en-GB" sz="3200" dirty="0" smtClean="0">
                <a:solidFill>
                  <a:srgbClr val="C00000"/>
                </a:solidFill>
              </a:rPr>
              <a:t># fails: </a:t>
            </a:r>
            <a:r>
              <a:rPr lang="en-GB" sz="3200" dirty="0" smtClean="0">
                <a:solidFill>
                  <a:schemeClr val="tx2"/>
                </a:solidFill>
              </a:rPr>
              <a:t>can't change </a:t>
            </a:r>
            <a:r>
              <a:rPr lang="en-GB" sz="3200" dirty="0" err="1" smtClean="0">
                <a:solidFill>
                  <a:schemeClr val="tx2"/>
                </a:solidFill>
              </a:rPr>
              <a:t>tuple</a:t>
            </a:r>
            <a:r>
              <a:rPr lang="en-GB" sz="3200" dirty="0" smtClean="0">
                <a:solidFill>
                  <a:schemeClr val="tx2"/>
                </a:solidFill>
              </a:rPr>
              <a:t> itself </a:t>
            </a:r>
            <a:r>
              <a:rPr lang="en-GB" sz="3200" dirty="0" err="1" smtClean="0">
                <a:solidFill>
                  <a:schemeClr val="tx2"/>
                </a:solidFill>
              </a:rPr>
              <a:t>TypeError</a:t>
            </a:r>
            <a:r>
              <a:rPr lang="en-GB" sz="3200" dirty="0" smtClean="0">
                <a:solidFill>
                  <a:schemeClr val="tx2"/>
                </a:solidFill>
              </a:rPr>
              <a:t>: object doesn't support item assignment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3673593"/>
          </a:xfrm>
          <a:prstGeom prst="rect">
            <a:avLst/>
          </a:prstGeom>
        </p:spPr>
        <p:txBody>
          <a:bodyPr lIns="0" tIns="0" rIns="0" bIns="0" anchor="ctr"/>
          <a:lstStyle/>
          <a:p>
            <a:pPr>
              <a:lnSpc>
                <a:spcPct val="150000"/>
              </a:lnSpc>
            </a:pPr>
            <a:r>
              <a:rPr lang="en-GB" sz="3200" dirty="0" smtClean="0">
                <a:solidFill>
                  <a:schemeClr val="tx2"/>
                </a:solidFill>
              </a:rPr>
              <a:t>&gt;&gt;&gt; T[1][0] = 'spam'               </a:t>
            </a:r>
          </a:p>
          <a:p>
            <a:pPr>
              <a:lnSpc>
                <a:spcPct val="150000"/>
              </a:lnSpc>
            </a:pPr>
            <a:r>
              <a:rPr lang="en-GB" sz="3200" dirty="0" smtClean="0">
                <a:solidFill>
                  <a:srgbClr val="C00000"/>
                </a:solidFill>
              </a:rPr>
              <a:t># Works:</a:t>
            </a:r>
            <a:r>
              <a:rPr lang="en-GB" sz="3200" dirty="0" smtClean="0">
                <a:solidFill>
                  <a:schemeClr val="tx2"/>
                </a:solidFill>
              </a:rPr>
              <a:t> can change </a:t>
            </a:r>
            <a:r>
              <a:rPr lang="en-GB" sz="3200" dirty="0" err="1" smtClean="0">
                <a:solidFill>
                  <a:schemeClr val="tx2"/>
                </a:solidFill>
              </a:rPr>
              <a:t>mutables</a:t>
            </a:r>
            <a:r>
              <a:rPr lang="en-GB" sz="3200" dirty="0" smtClean="0">
                <a:solidFill>
                  <a:schemeClr val="tx2"/>
                </a:solidFill>
              </a:rPr>
              <a:t> inside </a:t>
            </a:r>
          </a:p>
          <a:p>
            <a:pPr>
              <a:lnSpc>
                <a:spcPct val="150000"/>
              </a:lnSpc>
            </a:pPr>
            <a:r>
              <a:rPr lang="en-GB" sz="3200" dirty="0" smtClean="0">
                <a:solidFill>
                  <a:schemeClr val="tx2"/>
                </a:solidFill>
              </a:rPr>
              <a:t>&gt;&gt;&gt; T </a:t>
            </a:r>
          </a:p>
          <a:p>
            <a:pPr>
              <a:lnSpc>
                <a:spcPct val="150000"/>
              </a:lnSpc>
            </a:pPr>
            <a:r>
              <a:rPr lang="en-GB" sz="3200" dirty="0" smtClean="0">
                <a:solidFill>
                  <a:schemeClr val="tx2"/>
                </a:solidFill>
              </a:rPr>
              <a:t>(1, ['spam', 3], 4)</a:t>
            </a:r>
            <a:endParaRPr lang="en-GB" sz="3200" dirty="0">
              <a:solidFill>
                <a:schemeClr val="tx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53966" y="350813"/>
            <a:ext cx="9576000" cy="5000660"/>
          </a:xfrm>
          <a:prstGeom prst="rect">
            <a:avLst/>
          </a:prstGeom>
        </p:spPr>
        <p:txBody>
          <a:bodyPr lIns="0" tIns="0" rIns="0" bIns="0" anchor="ctr"/>
          <a:lstStyle/>
          <a:p>
            <a:pPr>
              <a:lnSpc>
                <a:spcPct val="150000"/>
              </a:lnSpc>
            </a:pPr>
            <a:r>
              <a:rPr lang="en-GB" sz="3200" dirty="0" smtClean="0">
                <a:solidFill>
                  <a:schemeClr val="tx2"/>
                </a:solidFill>
              </a:rPr>
              <a:t>&gt;&gt;&gt; bob = ('Bob', 40.5, ['dev', 'mgr'])                    </a:t>
            </a:r>
          </a:p>
          <a:p>
            <a:pPr>
              <a:lnSpc>
                <a:spcPct val="150000"/>
              </a:lnSpc>
            </a:pPr>
            <a:r>
              <a:rPr lang="en-GB" sz="3200" dirty="0" smtClean="0">
                <a:solidFill>
                  <a:srgbClr val="C00000"/>
                </a:solidFill>
              </a:rPr>
              <a:t># </a:t>
            </a:r>
            <a:r>
              <a:rPr lang="en-GB" sz="3200" dirty="0" err="1" smtClean="0">
                <a:solidFill>
                  <a:srgbClr val="C00000"/>
                </a:solidFill>
              </a:rPr>
              <a:t>Tuple</a:t>
            </a:r>
            <a:r>
              <a:rPr lang="en-GB" sz="3200" dirty="0" smtClean="0">
                <a:solidFill>
                  <a:srgbClr val="C00000"/>
                </a:solidFill>
              </a:rPr>
              <a:t> record </a:t>
            </a:r>
            <a:endParaRPr lang="en-GB" sz="3200" dirty="0">
              <a:solidFill>
                <a:schemeClr val="tx2"/>
              </a:solidFill>
            </a:endParaRPr>
          </a:p>
          <a:p>
            <a:pPr>
              <a:lnSpc>
                <a:spcPct val="150000"/>
              </a:lnSpc>
            </a:pPr>
            <a:r>
              <a:rPr lang="en-GB" sz="3200" dirty="0" smtClean="0">
                <a:solidFill>
                  <a:schemeClr val="tx2"/>
                </a:solidFill>
              </a:rPr>
              <a:t>&gt;&gt;&gt; bob </a:t>
            </a:r>
          </a:p>
          <a:p>
            <a:pPr>
              <a:lnSpc>
                <a:spcPct val="150000"/>
              </a:lnSpc>
            </a:pPr>
            <a:r>
              <a:rPr lang="en-GB" sz="3200" dirty="0" smtClean="0">
                <a:solidFill>
                  <a:schemeClr val="tx2"/>
                </a:solidFill>
              </a:rPr>
              <a:t>('Bob', 40.5, ['dev', 'mgr'])</a:t>
            </a:r>
          </a:p>
          <a:p>
            <a:pPr>
              <a:lnSpc>
                <a:spcPct val="150000"/>
              </a:lnSpc>
            </a:pPr>
            <a:r>
              <a:rPr lang="en-GB" sz="3200" dirty="0" smtClean="0">
                <a:solidFill>
                  <a:schemeClr val="tx2"/>
                </a:solidFill>
              </a:rPr>
              <a:t>&gt;&gt;&gt; bob[0], bob[2] 			</a:t>
            </a:r>
            <a:r>
              <a:rPr lang="en-GB" sz="3200" dirty="0" smtClean="0">
                <a:solidFill>
                  <a:srgbClr val="C00000"/>
                </a:solidFill>
              </a:rPr>
              <a:t># Access by position </a:t>
            </a:r>
          </a:p>
          <a:p>
            <a:pPr>
              <a:lnSpc>
                <a:spcPct val="150000"/>
              </a:lnSpc>
            </a:pPr>
            <a:r>
              <a:rPr lang="en-GB" sz="3200" dirty="0" smtClean="0">
                <a:solidFill>
                  <a:schemeClr val="tx2"/>
                </a:solidFill>
              </a:rPr>
              <a:t>('Bob', ['dev', 'mgr'])</a:t>
            </a:r>
            <a:endParaRPr lang="en-GB" sz="3200" dirty="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216000" y="565128"/>
            <a:ext cx="9576000" cy="6000792"/>
          </a:xfrm>
          <a:prstGeom prst="rect">
            <a:avLst/>
          </a:prstGeom>
        </p:spPr>
        <p:txBody>
          <a:bodyPr lIns="0" tIns="0" rIns="0" bIns="0" anchor="ctr"/>
          <a:lstStyle/>
          <a:p>
            <a:pPr algn="just">
              <a:lnSpc>
                <a:spcPct val="150000"/>
              </a:lnSpc>
            </a:pPr>
            <a:r>
              <a:rPr lang="en-IN" sz="2800" dirty="0" smtClean="0">
                <a:solidFill>
                  <a:srgbClr val="CC3300"/>
                </a:solidFill>
                <a:latin typeface="Arial"/>
              </a:rPr>
              <a:t>Problem</a:t>
            </a:r>
            <a:endParaRPr sz="1600"/>
          </a:p>
          <a:p>
            <a:pPr algn="just">
              <a:lnSpc>
                <a:spcPct val="150000"/>
              </a:lnSpc>
            </a:pPr>
            <a:r>
              <a:rPr lang="en-IN" sz="2800" dirty="0" smtClean="0">
                <a:solidFill>
                  <a:schemeClr val="accent1"/>
                </a:solidFill>
                <a:latin typeface="Arial"/>
              </a:rPr>
              <a:t>A hospital has received a set of lab reports. Totally five tests are conducted in the lab and the report is prepared. The report consist of name of the test and the value observed for that </a:t>
            </a:r>
            <a:r>
              <a:rPr lang="en-IN" sz="2800" smtClean="0">
                <a:solidFill>
                  <a:schemeClr val="accent1"/>
                </a:solidFill>
                <a:latin typeface="Arial"/>
              </a:rPr>
              <a:t>particular patient. Given </a:t>
            </a:r>
            <a:r>
              <a:rPr lang="en-IN" sz="2800" dirty="0" smtClean="0">
                <a:solidFill>
                  <a:schemeClr val="accent1"/>
                </a:solidFill>
                <a:latin typeface="Arial"/>
              </a:rPr>
              <a:t>the details of a test made for a patient, write an algorithm and the subsequent Python program to print if the test result is normal or not normal by referring the values in Table 1. Since the value is sensitive, provide a mechanism so that the values do not get altered.</a:t>
            </a:r>
          </a:p>
          <a:p>
            <a:pPr algn="just">
              <a:lnSpc>
                <a:spcPct val="150000"/>
              </a:lnSpc>
            </a:pPr>
            <a:endParaRPr sz="1600">
              <a:solidFill>
                <a:schemeClr val="tx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5602419"/>
          </a:xfrm>
          <a:prstGeom prst="rect">
            <a:avLst/>
          </a:prstGeom>
        </p:spPr>
        <p:txBody>
          <a:bodyPr lIns="0" tIns="0" rIns="0" bIns="0" anchor="ctr"/>
          <a:lstStyle/>
          <a:p>
            <a:r>
              <a:rPr lang="en-GB" sz="3200" dirty="0" smtClean="0">
                <a:solidFill>
                  <a:srgbClr val="C00000"/>
                </a:solidFill>
              </a:rPr>
              <a:t># Prepares a Dictionary record from </a:t>
            </a:r>
            <a:r>
              <a:rPr lang="en-GB" sz="3200" dirty="0" err="1" smtClean="0">
                <a:solidFill>
                  <a:srgbClr val="C00000"/>
                </a:solidFill>
              </a:rPr>
              <a:t>tuple</a:t>
            </a:r>
            <a:endParaRPr lang="en-GB" sz="3200" dirty="0" smtClean="0">
              <a:solidFill>
                <a:srgbClr val="C00000"/>
              </a:solidFill>
            </a:endParaRPr>
          </a:p>
          <a:p>
            <a:endParaRPr lang="en-GB" sz="3200" dirty="0" smtClean="0">
              <a:solidFill>
                <a:schemeClr val="tx2"/>
              </a:solidFill>
            </a:endParaRPr>
          </a:p>
          <a:p>
            <a:r>
              <a:rPr lang="en-GB" sz="3200" dirty="0" smtClean="0">
                <a:solidFill>
                  <a:schemeClr val="tx2"/>
                </a:solidFill>
              </a:rPr>
              <a:t>&gt;&gt;&gt; bob = </a:t>
            </a:r>
            <a:r>
              <a:rPr lang="en-GB" sz="3200" dirty="0" err="1" smtClean="0">
                <a:solidFill>
                  <a:schemeClr val="tx2"/>
                </a:solidFill>
              </a:rPr>
              <a:t>dict</a:t>
            </a:r>
            <a:r>
              <a:rPr lang="en-GB" sz="3200" dirty="0" smtClean="0">
                <a:solidFill>
                  <a:schemeClr val="tx2"/>
                </a:solidFill>
              </a:rPr>
              <a:t>(name='Bob', age=40.5, jobs=['dev', 'mgr'])  </a:t>
            </a:r>
          </a:p>
          <a:p>
            <a:endParaRPr lang="en-GB" sz="3200" dirty="0">
              <a:solidFill>
                <a:schemeClr val="tx2"/>
              </a:solidFill>
            </a:endParaRPr>
          </a:p>
          <a:p>
            <a:r>
              <a:rPr lang="en-GB" sz="3200" dirty="0" smtClean="0">
                <a:solidFill>
                  <a:schemeClr val="tx2"/>
                </a:solidFill>
              </a:rPr>
              <a:t>&gt;&gt;&gt; bob </a:t>
            </a:r>
          </a:p>
          <a:p>
            <a:r>
              <a:rPr lang="en-GB" sz="3200" dirty="0" smtClean="0">
                <a:solidFill>
                  <a:schemeClr val="tx2"/>
                </a:solidFill>
              </a:rPr>
              <a:t>{'jobs': ['dev', 'mgr'], 'name': 'Bob', 'age': 40.5}</a:t>
            </a:r>
          </a:p>
          <a:p>
            <a:endParaRPr lang="en-GB" sz="3200" dirty="0" smtClean="0">
              <a:solidFill>
                <a:schemeClr val="tx2"/>
              </a:solidFill>
            </a:endParaRPr>
          </a:p>
          <a:p>
            <a:r>
              <a:rPr lang="en-GB" sz="3200" dirty="0" smtClean="0">
                <a:solidFill>
                  <a:schemeClr val="tx2"/>
                </a:solidFill>
              </a:rPr>
              <a:t>&gt;&gt;&gt; bob['name'], bob['jobs']            </a:t>
            </a:r>
            <a:r>
              <a:rPr lang="en-GB" sz="3200" dirty="0" smtClean="0">
                <a:solidFill>
                  <a:srgbClr val="C00000"/>
                </a:solidFill>
              </a:rPr>
              <a:t># Access by key </a:t>
            </a:r>
          </a:p>
          <a:p>
            <a:r>
              <a:rPr lang="en-GB" sz="3200" dirty="0" smtClean="0">
                <a:solidFill>
                  <a:schemeClr val="tx2"/>
                </a:solidFill>
              </a:rPr>
              <a:t>('Bob', ['dev', 'mgr'])</a:t>
            </a:r>
            <a:endParaRPr lang="en-GB" sz="3200" dirty="0">
              <a:solidFill>
                <a:schemeClr val="tx2"/>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65061"/>
            <a:ext cx="9576000" cy="5459543"/>
          </a:xfrm>
          <a:prstGeom prst="rect">
            <a:avLst/>
          </a:prstGeom>
        </p:spPr>
        <p:txBody>
          <a:bodyPr lIns="0" tIns="0" rIns="0" bIns="0" anchor="ctr"/>
          <a:lstStyle/>
          <a:p>
            <a:pPr>
              <a:lnSpc>
                <a:spcPct val="150000"/>
              </a:lnSpc>
            </a:pPr>
            <a:r>
              <a:rPr lang="en-GB" sz="3200" dirty="0" smtClean="0">
                <a:solidFill>
                  <a:srgbClr val="C00000"/>
                </a:solidFill>
              </a:rPr>
              <a:t>Dictionary to </a:t>
            </a:r>
            <a:r>
              <a:rPr lang="en-GB" sz="3200" dirty="0" err="1" smtClean="0">
                <a:solidFill>
                  <a:srgbClr val="C00000"/>
                </a:solidFill>
              </a:rPr>
              <a:t>Tuple</a:t>
            </a:r>
            <a:endParaRPr lang="en-GB" sz="3200" dirty="0" smtClean="0">
              <a:solidFill>
                <a:srgbClr val="C00000"/>
              </a:solidFill>
            </a:endParaRPr>
          </a:p>
          <a:p>
            <a:pPr>
              <a:lnSpc>
                <a:spcPct val="150000"/>
              </a:lnSpc>
            </a:pPr>
            <a:r>
              <a:rPr lang="en-GB" sz="3200" dirty="0" smtClean="0">
                <a:solidFill>
                  <a:schemeClr val="tx2"/>
                </a:solidFill>
              </a:rPr>
              <a:t>We can convert </a:t>
            </a:r>
            <a:r>
              <a:rPr lang="en-GB" sz="3200" dirty="0" smtClean="0">
                <a:solidFill>
                  <a:srgbClr val="C00000"/>
                </a:solidFill>
              </a:rPr>
              <a:t>parts of dictionary to a </a:t>
            </a:r>
            <a:r>
              <a:rPr lang="en-GB" sz="3200" dirty="0" err="1" smtClean="0">
                <a:solidFill>
                  <a:srgbClr val="C00000"/>
                </a:solidFill>
              </a:rPr>
              <a:t>tuple</a:t>
            </a:r>
            <a:r>
              <a:rPr lang="en-GB" sz="3200" dirty="0" smtClean="0">
                <a:solidFill>
                  <a:schemeClr val="tx2"/>
                </a:solidFill>
              </a:rPr>
              <a:t> if needed:</a:t>
            </a:r>
          </a:p>
          <a:p>
            <a:pPr>
              <a:lnSpc>
                <a:spcPct val="150000"/>
              </a:lnSpc>
            </a:pPr>
            <a:r>
              <a:rPr lang="en-GB" sz="3200" dirty="0" smtClean="0">
                <a:solidFill>
                  <a:schemeClr val="tx2"/>
                </a:solidFill>
              </a:rPr>
              <a:t>&gt;&gt;&gt; </a:t>
            </a:r>
            <a:r>
              <a:rPr lang="en-GB" sz="3200" dirty="0" err="1" smtClean="0">
                <a:solidFill>
                  <a:schemeClr val="tx2"/>
                </a:solidFill>
              </a:rPr>
              <a:t>tuple</a:t>
            </a:r>
            <a:r>
              <a:rPr lang="en-GB" sz="3200" dirty="0" smtClean="0">
                <a:solidFill>
                  <a:schemeClr val="tx2"/>
                </a:solidFill>
              </a:rPr>
              <a:t>(</a:t>
            </a:r>
            <a:r>
              <a:rPr lang="en-GB" sz="3200" dirty="0" err="1" smtClean="0">
                <a:solidFill>
                  <a:schemeClr val="tx2"/>
                </a:solidFill>
              </a:rPr>
              <a:t>bob.values</a:t>
            </a:r>
            <a:r>
              <a:rPr lang="en-GB" sz="3200" dirty="0" smtClean="0">
                <a:solidFill>
                  <a:schemeClr val="tx2"/>
                </a:solidFill>
              </a:rPr>
              <a:t>())                 </a:t>
            </a:r>
            <a:r>
              <a:rPr lang="en-GB" sz="3200" dirty="0" smtClean="0">
                <a:solidFill>
                  <a:srgbClr val="C00000"/>
                </a:solidFill>
              </a:rPr>
              <a:t># Values to </a:t>
            </a:r>
            <a:r>
              <a:rPr lang="en-GB" sz="3200" dirty="0" err="1" smtClean="0">
                <a:solidFill>
                  <a:srgbClr val="C00000"/>
                </a:solidFill>
              </a:rPr>
              <a:t>tuple</a:t>
            </a:r>
            <a:r>
              <a:rPr lang="en-GB" sz="3200" dirty="0" smtClean="0">
                <a:solidFill>
                  <a:srgbClr val="C00000"/>
                </a:solidFill>
              </a:rPr>
              <a:t> </a:t>
            </a:r>
            <a:r>
              <a:rPr lang="en-GB" sz="3200" dirty="0" smtClean="0">
                <a:solidFill>
                  <a:schemeClr val="tx2"/>
                </a:solidFill>
              </a:rPr>
              <a:t>(['dev', 'mgr'], 'Bob', 40.5) </a:t>
            </a:r>
          </a:p>
          <a:p>
            <a:pPr>
              <a:lnSpc>
                <a:spcPct val="150000"/>
              </a:lnSpc>
            </a:pPr>
            <a:r>
              <a:rPr lang="en-GB" sz="3200" dirty="0" smtClean="0">
                <a:solidFill>
                  <a:schemeClr val="tx2"/>
                </a:solidFill>
              </a:rPr>
              <a:t>&gt;&gt;&gt; list(</a:t>
            </a:r>
            <a:r>
              <a:rPr lang="en-GB" sz="3200" dirty="0" err="1" smtClean="0">
                <a:solidFill>
                  <a:schemeClr val="tx2"/>
                </a:solidFill>
              </a:rPr>
              <a:t>bob.items</a:t>
            </a:r>
            <a:r>
              <a:rPr lang="en-GB" sz="3200" dirty="0" smtClean="0">
                <a:solidFill>
                  <a:schemeClr val="tx2"/>
                </a:solidFill>
              </a:rPr>
              <a:t>())                 </a:t>
            </a:r>
            <a:r>
              <a:rPr lang="en-GB" sz="3200" dirty="0" smtClean="0">
                <a:solidFill>
                  <a:srgbClr val="C00000"/>
                </a:solidFill>
              </a:rPr>
              <a:t># Items to list of </a:t>
            </a:r>
            <a:r>
              <a:rPr lang="en-GB" sz="3200" dirty="0" err="1" smtClean="0">
                <a:solidFill>
                  <a:srgbClr val="C00000"/>
                </a:solidFill>
              </a:rPr>
              <a:t>tuples</a:t>
            </a:r>
            <a:r>
              <a:rPr lang="en-GB" sz="3200" dirty="0" smtClean="0">
                <a:solidFill>
                  <a:schemeClr val="tx2"/>
                </a:solidFill>
              </a:rPr>
              <a:t> [('jobs', ['dev', 'mgr']), ('name', 'Bob'), ('age', 40.5)]</a:t>
            </a:r>
            <a:endParaRPr lang="en-GB" sz="3200" dirty="0">
              <a:solidFill>
                <a:schemeClr val="tx2"/>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216000" y="207937"/>
            <a:ext cx="9576000" cy="6143668"/>
          </a:xfrm>
          <a:prstGeom prst="rect">
            <a:avLst/>
          </a:prstGeom>
        </p:spPr>
        <p:txBody>
          <a:bodyPr lIns="0" tIns="0" rIns="0" bIns="0" anchor="ctr"/>
          <a:lstStyle/>
          <a:p>
            <a:pPr>
              <a:lnSpc>
                <a:spcPct val="150000"/>
              </a:lnSpc>
            </a:pPr>
            <a:r>
              <a:rPr lang="en-IN" sz="3200" dirty="0">
                <a:solidFill>
                  <a:srgbClr val="C00000"/>
                </a:solidFill>
                <a:latin typeface="Arial"/>
              </a:rPr>
              <a:t>Using </a:t>
            </a:r>
            <a:r>
              <a:rPr lang="en-IN" sz="3200" dirty="0" err="1">
                <a:solidFill>
                  <a:srgbClr val="C00000"/>
                </a:solidFill>
                <a:latin typeface="Arial"/>
              </a:rPr>
              <a:t>Tuples</a:t>
            </a:r>
            <a:endParaRPr>
              <a:solidFill>
                <a:srgbClr val="C00000"/>
              </a:solidFill>
            </a:endParaRPr>
          </a:p>
          <a:p>
            <a:pPr>
              <a:lnSpc>
                <a:spcPct val="150000"/>
              </a:lnSpc>
            </a:pPr>
            <a:endParaRPr/>
          </a:p>
          <a:p>
            <a:pPr>
              <a:lnSpc>
                <a:spcPct val="150000"/>
              </a:lnSpc>
            </a:pPr>
            <a:r>
              <a:rPr lang="en-IN" sz="3200" dirty="0">
                <a:solidFill>
                  <a:schemeClr val="tx2"/>
                </a:solidFill>
                <a:latin typeface="Arial"/>
              </a:rPr>
              <a:t>I</a:t>
            </a:r>
            <a:r>
              <a:rPr lang="en-IN" sz="3200" dirty="0" smtClean="0">
                <a:solidFill>
                  <a:schemeClr val="tx2"/>
                </a:solidFill>
                <a:latin typeface="Arial"/>
              </a:rPr>
              <a:t>mmutable </a:t>
            </a:r>
            <a:r>
              <a:rPr lang="en-IN" sz="3200" dirty="0">
                <a:solidFill>
                  <a:schemeClr val="tx2"/>
                </a:solidFill>
                <a:latin typeface="Arial"/>
              </a:rPr>
              <a:t>which means you </a:t>
            </a:r>
            <a:r>
              <a:rPr lang="en-IN" sz="3200" dirty="0">
                <a:solidFill>
                  <a:srgbClr val="C00000"/>
                </a:solidFill>
                <a:latin typeface="Arial"/>
              </a:rPr>
              <a:t>cannot update </a:t>
            </a:r>
            <a:r>
              <a:rPr lang="en-IN" sz="3200" dirty="0">
                <a:solidFill>
                  <a:schemeClr val="tx2"/>
                </a:solidFill>
                <a:latin typeface="Arial"/>
              </a:rPr>
              <a:t>or change the values of </a:t>
            </a:r>
            <a:r>
              <a:rPr lang="en-IN" sz="3200" dirty="0" err="1">
                <a:solidFill>
                  <a:schemeClr val="tx2"/>
                </a:solidFill>
                <a:latin typeface="Arial"/>
              </a:rPr>
              <a:t>tuple</a:t>
            </a:r>
            <a:r>
              <a:rPr lang="en-IN" sz="3200" dirty="0">
                <a:solidFill>
                  <a:schemeClr val="tx2"/>
                </a:solidFill>
                <a:latin typeface="Arial"/>
              </a:rPr>
              <a:t> elements</a:t>
            </a:r>
            <a:endParaRPr>
              <a:solidFill>
                <a:schemeClr val="tx2"/>
              </a:solidFill>
            </a:endParaRPr>
          </a:p>
          <a:p>
            <a:pPr>
              <a:lnSpc>
                <a:spcPct val="150000"/>
              </a:lnSpc>
            </a:pPr>
            <a:endParaRPr>
              <a:solidFill>
                <a:schemeClr val="tx2"/>
              </a:solidFill>
            </a:endParaRPr>
          </a:p>
          <a:p>
            <a:pPr>
              <a:lnSpc>
                <a:spcPct val="150000"/>
              </a:lnSpc>
            </a:pPr>
            <a:r>
              <a:rPr lang="en-IN" sz="3200" dirty="0">
                <a:solidFill>
                  <a:schemeClr val="tx2"/>
                </a:solidFill>
                <a:latin typeface="Arial"/>
              </a:rPr>
              <a:t>tup1 = (12, 34.56);</a:t>
            </a:r>
            <a:endParaRPr>
              <a:solidFill>
                <a:schemeClr val="tx2"/>
              </a:solidFill>
            </a:endParaRPr>
          </a:p>
          <a:p>
            <a:pPr>
              <a:lnSpc>
                <a:spcPct val="150000"/>
              </a:lnSpc>
            </a:pPr>
            <a:r>
              <a:rPr lang="en-IN" sz="3200" dirty="0">
                <a:solidFill>
                  <a:schemeClr val="tx2"/>
                </a:solidFill>
                <a:latin typeface="Arial"/>
              </a:rPr>
              <a:t>tup2 = ('</a:t>
            </a:r>
            <a:r>
              <a:rPr lang="en-IN" sz="3200" dirty="0" err="1">
                <a:solidFill>
                  <a:schemeClr val="tx2"/>
                </a:solidFill>
                <a:latin typeface="Arial"/>
              </a:rPr>
              <a:t>abc</a:t>
            </a:r>
            <a:r>
              <a:rPr lang="en-IN" sz="3200" dirty="0">
                <a:solidFill>
                  <a:schemeClr val="tx2"/>
                </a:solidFill>
                <a:latin typeface="Arial"/>
              </a:rPr>
              <a:t>', 'xyz');</a:t>
            </a:r>
            <a:endParaRPr>
              <a:solidFill>
                <a:schemeClr val="tx2"/>
              </a:solidFill>
            </a:endParaRPr>
          </a:p>
          <a:p>
            <a:pPr>
              <a:lnSpc>
                <a:spcPct val="150000"/>
              </a:lnSpc>
            </a:pPr>
            <a:endParaRPr/>
          </a:p>
          <a:p>
            <a:pPr>
              <a:lnSpc>
                <a:spcPct val="150000"/>
              </a:lnSpc>
            </a:pPr>
            <a:r>
              <a:rPr lang="en-IN" sz="3200" dirty="0">
                <a:solidFill>
                  <a:schemeClr val="tx2"/>
                </a:solidFill>
                <a:latin typeface="Arial"/>
              </a:rPr>
              <a:t># Following action is </a:t>
            </a:r>
            <a:r>
              <a:rPr lang="en-IN" sz="3200" dirty="0">
                <a:solidFill>
                  <a:srgbClr val="FF0000"/>
                </a:solidFill>
                <a:latin typeface="Arial"/>
              </a:rPr>
              <a:t>not valid for </a:t>
            </a:r>
            <a:r>
              <a:rPr lang="en-IN" sz="3200" dirty="0" err="1">
                <a:solidFill>
                  <a:srgbClr val="FF0000"/>
                </a:solidFill>
                <a:latin typeface="Arial"/>
              </a:rPr>
              <a:t>tuples</a:t>
            </a:r>
            <a:endParaRPr>
              <a:solidFill>
                <a:srgbClr val="FF0000"/>
              </a:solidFill>
            </a:endParaRPr>
          </a:p>
          <a:p>
            <a:pPr>
              <a:lnSpc>
                <a:spcPct val="150000"/>
              </a:lnSpc>
            </a:pPr>
            <a:r>
              <a:rPr lang="en-IN" sz="3200" dirty="0">
                <a:solidFill>
                  <a:schemeClr val="tx2"/>
                </a:solidFill>
                <a:latin typeface="Arial"/>
              </a:rPr>
              <a:t>tup1[0] = 100</a:t>
            </a:r>
            <a:r>
              <a:rPr lang="en-IN" sz="3200" dirty="0" smtClean="0">
                <a:solidFill>
                  <a:schemeClr val="tx2"/>
                </a:solidFill>
                <a:latin typeface="Arial"/>
              </a:rPr>
              <a:t>;</a:t>
            </a:r>
            <a:endParaRPr>
              <a:solidFill>
                <a:schemeClr val="tx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216000" y="247680"/>
            <a:ext cx="9576000" cy="4175099"/>
          </a:xfrm>
          <a:prstGeom prst="rect">
            <a:avLst/>
          </a:prstGeom>
        </p:spPr>
        <p:txBody>
          <a:bodyPr lIns="0" tIns="0" rIns="0" bIns="0" anchor="ctr"/>
          <a:lstStyle/>
          <a:p>
            <a:pPr>
              <a:lnSpc>
                <a:spcPct val="150000"/>
              </a:lnSpc>
            </a:pPr>
            <a:r>
              <a:rPr lang="en-IN" sz="3200" dirty="0" smtClean="0">
                <a:solidFill>
                  <a:schemeClr val="tx2"/>
                </a:solidFill>
                <a:latin typeface="Arial"/>
              </a:rPr>
              <a:t>You </a:t>
            </a:r>
            <a:r>
              <a:rPr lang="en-IN" sz="3200" dirty="0">
                <a:solidFill>
                  <a:schemeClr val="tx2"/>
                </a:solidFill>
                <a:latin typeface="Arial"/>
              </a:rPr>
              <a:t>are able to take portions of existing </a:t>
            </a:r>
            <a:r>
              <a:rPr lang="en-IN" sz="3200" dirty="0" err="1">
                <a:solidFill>
                  <a:schemeClr val="tx2"/>
                </a:solidFill>
                <a:latin typeface="Arial"/>
              </a:rPr>
              <a:t>tuples</a:t>
            </a:r>
            <a:r>
              <a:rPr lang="en-IN" sz="3200" dirty="0">
                <a:solidFill>
                  <a:schemeClr val="tx2"/>
                </a:solidFill>
                <a:latin typeface="Arial"/>
              </a:rPr>
              <a:t> to create new </a:t>
            </a:r>
            <a:r>
              <a:rPr lang="en-IN" sz="3200" dirty="0" err="1">
                <a:solidFill>
                  <a:schemeClr val="tx2"/>
                </a:solidFill>
                <a:latin typeface="Arial"/>
              </a:rPr>
              <a:t>tuples</a:t>
            </a:r>
            <a:r>
              <a:rPr lang="en-IN" sz="3200" dirty="0">
                <a:solidFill>
                  <a:schemeClr val="tx2"/>
                </a:solidFill>
                <a:latin typeface="Arial"/>
              </a:rPr>
              <a:t> as the following example demonstrates </a:t>
            </a:r>
            <a:endParaRPr>
              <a:solidFill>
                <a:schemeClr val="tx2"/>
              </a:solidFill>
            </a:endParaRPr>
          </a:p>
          <a:p>
            <a:pPr>
              <a:lnSpc>
                <a:spcPct val="150000"/>
              </a:lnSpc>
            </a:pPr>
            <a:endParaRPr>
              <a:solidFill>
                <a:schemeClr val="tx2"/>
              </a:solidFill>
            </a:endParaRPr>
          </a:p>
          <a:p>
            <a:pPr>
              <a:lnSpc>
                <a:spcPct val="150000"/>
              </a:lnSpc>
            </a:pPr>
            <a:r>
              <a:rPr lang="en-IN" sz="3200" dirty="0">
                <a:solidFill>
                  <a:schemeClr val="tx2"/>
                </a:solidFill>
                <a:latin typeface="Arial"/>
              </a:rPr>
              <a:t>tup3 = tup1 + tup2;</a:t>
            </a:r>
            <a:endParaRPr>
              <a:solidFill>
                <a:schemeClr val="tx2"/>
              </a:solidFill>
            </a:endParaRPr>
          </a:p>
          <a:p>
            <a:pPr>
              <a:lnSpc>
                <a:spcPct val="150000"/>
              </a:lnSpc>
            </a:pPr>
            <a:r>
              <a:rPr lang="en-IN" sz="3200" dirty="0">
                <a:solidFill>
                  <a:schemeClr val="tx2"/>
                </a:solidFill>
                <a:latin typeface="Arial"/>
              </a:rPr>
              <a:t>print </a:t>
            </a:r>
            <a:r>
              <a:rPr lang="en-IN" sz="3200" dirty="0" smtClean="0">
                <a:solidFill>
                  <a:schemeClr val="tx2"/>
                </a:solidFill>
                <a:latin typeface="Arial"/>
              </a:rPr>
              <a:t>(tup3</a:t>
            </a:r>
            <a:r>
              <a:rPr lang="en-IN" sz="3200" dirty="0">
                <a:solidFill>
                  <a:schemeClr val="tx2"/>
                </a:solidFill>
                <a:latin typeface="Arial"/>
              </a:rPr>
              <a:t>)</a:t>
            </a:r>
            <a:endParaRPr>
              <a:solidFill>
                <a:schemeClr val="tx2"/>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625" y="207937"/>
            <a:ext cx="9576000" cy="6929486"/>
          </a:xfrm>
          <a:prstGeom prst="rect">
            <a:avLst/>
          </a:prstGeom>
        </p:spPr>
        <p:txBody>
          <a:bodyPr lIns="0" tIns="0" rIns="0" bIns="0" anchor="ctr"/>
          <a:lstStyle/>
          <a:p>
            <a:pPr>
              <a:lnSpc>
                <a:spcPct val="150000"/>
              </a:lnSpc>
            </a:pPr>
            <a:r>
              <a:rPr lang="en-IN" sz="3200" dirty="0">
                <a:solidFill>
                  <a:srgbClr val="C00000"/>
                </a:solidFill>
                <a:latin typeface="Arial"/>
              </a:rPr>
              <a:t>Delete </a:t>
            </a:r>
            <a:r>
              <a:rPr lang="en-IN" sz="3200" dirty="0" err="1">
                <a:solidFill>
                  <a:srgbClr val="C00000"/>
                </a:solidFill>
                <a:latin typeface="Arial"/>
              </a:rPr>
              <a:t>Tuple</a:t>
            </a:r>
            <a:r>
              <a:rPr lang="en-IN" sz="3200" dirty="0">
                <a:solidFill>
                  <a:srgbClr val="C00000"/>
                </a:solidFill>
                <a:latin typeface="Arial"/>
              </a:rPr>
              <a:t> Elements</a:t>
            </a:r>
            <a:endParaRPr>
              <a:solidFill>
                <a:srgbClr val="C00000"/>
              </a:solidFill>
            </a:endParaRPr>
          </a:p>
          <a:p>
            <a:pPr>
              <a:lnSpc>
                <a:spcPct val="150000"/>
              </a:lnSpc>
            </a:pPr>
            <a:r>
              <a:rPr lang="en-IN" sz="3200" dirty="0" smtClean="0">
                <a:solidFill>
                  <a:schemeClr val="tx2"/>
                </a:solidFill>
                <a:latin typeface="Arial"/>
              </a:rPr>
              <a:t>Removing </a:t>
            </a:r>
            <a:r>
              <a:rPr lang="en-IN" sz="3200" dirty="0">
                <a:solidFill>
                  <a:schemeClr val="tx2"/>
                </a:solidFill>
                <a:latin typeface="Arial"/>
              </a:rPr>
              <a:t>individual </a:t>
            </a:r>
            <a:r>
              <a:rPr lang="en-IN" sz="3200" dirty="0" err="1">
                <a:solidFill>
                  <a:schemeClr val="tx2"/>
                </a:solidFill>
                <a:latin typeface="Arial"/>
              </a:rPr>
              <a:t>tuple</a:t>
            </a:r>
            <a:r>
              <a:rPr lang="en-IN" sz="3200" dirty="0">
                <a:solidFill>
                  <a:schemeClr val="tx2"/>
                </a:solidFill>
                <a:latin typeface="Arial"/>
              </a:rPr>
              <a:t> elements is </a:t>
            </a:r>
            <a:r>
              <a:rPr lang="en-IN" sz="3200" dirty="0">
                <a:solidFill>
                  <a:srgbClr val="C00000"/>
                </a:solidFill>
                <a:latin typeface="Arial"/>
              </a:rPr>
              <a:t>not possible</a:t>
            </a:r>
            <a:endParaRPr>
              <a:solidFill>
                <a:srgbClr val="C00000"/>
              </a:solidFill>
            </a:endParaRPr>
          </a:p>
          <a:p>
            <a:pPr>
              <a:lnSpc>
                <a:spcPct val="150000"/>
              </a:lnSpc>
            </a:pPr>
            <a:r>
              <a:rPr lang="en-IN" sz="3200" dirty="0" smtClean="0">
                <a:solidFill>
                  <a:schemeClr val="tx2"/>
                </a:solidFill>
                <a:latin typeface="Arial"/>
              </a:rPr>
              <a:t>But </a:t>
            </a:r>
            <a:r>
              <a:rPr lang="en-IN" sz="3200" dirty="0">
                <a:solidFill>
                  <a:schemeClr val="tx2"/>
                </a:solidFill>
                <a:latin typeface="Arial"/>
              </a:rPr>
              <a:t>possible to </a:t>
            </a:r>
            <a:r>
              <a:rPr lang="en-IN" sz="3200" dirty="0">
                <a:solidFill>
                  <a:srgbClr val="C00000"/>
                </a:solidFill>
                <a:latin typeface="Arial"/>
              </a:rPr>
              <a:t>remove</a:t>
            </a:r>
            <a:r>
              <a:rPr lang="en-IN" sz="3200" dirty="0">
                <a:solidFill>
                  <a:schemeClr val="tx2"/>
                </a:solidFill>
                <a:latin typeface="Arial"/>
              </a:rPr>
              <a:t> an </a:t>
            </a:r>
            <a:r>
              <a:rPr lang="en-IN" sz="3200" dirty="0">
                <a:solidFill>
                  <a:srgbClr val="C00000"/>
                </a:solidFill>
                <a:latin typeface="Arial"/>
              </a:rPr>
              <a:t>entire </a:t>
            </a:r>
            <a:r>
              <a:rPr lang="en-IN" sz="3200" dirty="0" err="1">
                <a:solidFill>
                  <a:srgbClr val="C00000"/>
                </a:solidFill>
                <a:latin typeface="Arial"/>
              </a:rPr>
              <a:t>tuple</a:t>
            </a:r>
            <a:endParaRPr>
              <a:solidFill>
                <a:srgbClr val="C00000"/>
              </a:solidFill>
            </a:endParaRPr>
          </a:p>
          <a:p>
            <a:pPr>
              <a:lnSpc>
                <a:spcPct val="150000"/>
              </a:lnSpc>
            </a:pPr>
            <a:r>
              <a:rPr lang="en-IN" sz="3200" dirty="0" err="1" smtClean="0">
                <a:solidFill>
                  <a:schemeClr val="tx2"/>
                </a:solidFill>
                <a:latin typeface="Arial"/>
              </a:rPr>
              <a:t>tup</a:t>
            </a:r>
            <a:r>
              <a:rPr lang="en-IN" sz="3200" dirty="0" smtClean="0">
                <a:solidFill>
                  <a:schemeClr val="tx2"/>
                </a:solidFill>
                <a:latin typeface="Arial"/>
              </a:rPr>
              <a:t> </a:t>
            </a:r>
            <a:r>
              <a:rPr lang="en-IN" sz="3200" dirty="0">
                <a:solidFill>
                  <a:schemeClr val="tx2"/>
                </a:solidFill>
                <a:latin typeface="Arial"/>
              </a:rPr>
              <a:t>= ('physics', 'chemistry', 1997, 2000);</a:t>
            </a:r>
            <a:endParaRPr>
              <a:solidFill>
                <a:schemeClr val="tx2"/>
              </a:solidFill>
            </a:endParaRPr>
          </a:p>
          <a:p>
            <a:pPr>
              <a:lnSpc>
                <a:spcPct val="150000"/>
              </a:lnSpc>
            </a:pPr>
            <a:r>
              <a:rPr lang="en-IN" sz="3200" dirty="0" smtClean="0">
                <a:solidFill>
                  <a:schemeClr val="tx2"/>
                </a:solidFill>
                <a:latin typeface="Arial"/>
              </a:rPr>
              <a:t>print </a:t>
            </a:r>
            <a:r>
              <a:rPr lang="en-IN" sz="3200" dirty="0">
                <a:solidFill>
                  <a:schemeClr val="tx2"/>
                </a:solidFill>
                <a:latin typeface="Arial"/>
              </a:rPr>
              <a:t>(</a:t>
            </a:r>
            <a:r>
              <a:rPr lang="en-IN" sz="3200" dirty="0" err="1">
                <a:solidFill>
                  <a:schemeClr val="tx2"/>
                </a:solidFill>
                <a:latin typeface="Arial"/>
              </a:rPr>
              <a:t>tup</a:t>
            </a:r>
            <a:r>
              <a:rPr lang="en-IN" sz="3200" dirty="0">
                <a:solidFill>
                  <a:schemeClr val="tx2"/>
                </a:solidFill>
                <a:latin typeface="Arial"/>
              </a:rPr>
              <a:t>)</a:t>
            </a:r>
            <a:endParaRPr>
              <a:solidFill>
                <a:schemeClr val="tx2"/>
              </a:solidFill>
            </a:endParaRPr>
          </a:p>
          <a:p>
            <a:pPr>
              <a:lnSpc>
                <a:spcPct val="150000"/>
              </a:lnSpc>
            </a:pPr>
            <a:r>
              <a:rPr lang="en-IN" sz="3200" dirty="0">
                <a:solidFill>
                  <a:schemeClr val="tx2"/>
                </a:solidFill>
                <a:latin typeface="Arial"/>
              </a:rPr>
              <a:t>del </a:t>
            </a:r>
            <a:r>
              <a:rPr lang="en-IN" sz="3200" dirty="0" err="1">
                <a:solidFill>
                  <a:schemeClr val="tx2"/>
                </a:solidFill>
                <a:latin typeface="Arial"/>
              </a:rPr>
              <a:t>tup</a:t>
            </a:r>
            <a:r>
              <a:rPr lang="en-IN" sz="3200" dirty="0">
                <a:solidFill>
                  <a:schemeClr val="tx2"/>
                </a:solidFill>
                <a:latin typeface="Arial"/>
              </a:rPr>
              <a:t>;</a:t>
            </a:r>
            <a:endParaRPr>
              <a:solidFill>
                <a:schemeClr val="tx2"/>
              </a:solidFill>
            </a:endParaRPr>
          </a:p>
          <a:p>
            <a:pPr>
              <a:lnSpc>
                <a:spcPct val="150000"/>
              </a:lnSpc>
            </a:pPr>
            <a:r>
              <a:rPr lang="en-IN" sz="3200" dirty="0">
                <a:solidFill>
                  <a:schemeClr val="tx2"/>
                </a:solidFill>
                <a:latin typeface="Arial"/>
              </a:rPr>
              <a:t>print ("After deleting </a:t>
            </a:r>
            <a:r>
              <a:rPr lang="en-IN" sz="3200" dirty="0" err="1">
                <a:solidFill>
                  <a:schemeClr val="tx2"/>
                </a:solidFill>
                <a:latin typeface="Arial"/>
              </a:rPr>
              <a:t>tup</a:t>
            </a:r>
            <a:r>
              <a:rPr lang="en-IN" sz="3200" dirty="0">
                <a:solidFill>
                  <a:schemeClr val="tx2"/>
                </a:solidFill>
                <a:latin typeface="Arial"/>
              </a:rPr>
              <a:t> : ")</a:t>
            </a:r>
            <a:endParaRPr>
              <a:solidFill>
                <a:schemeClr val="tx2"/>
              </a:solidFill>
            </a:endParaRPr>
          </a:p>
          <a:p>
            <a:pPr>
              <a:lnSpc>
                <a:spcPct val="150000"/>
              </a:lnSpc>
            </a:pPr>
            <a:r>
              <a:rPr lang="en-IN" sz="3200" dirty="0">
                <a:solidFill>
                  <a:schemeClr val="tx2"/>
                </a:solidFill>
                <a:latin typeface="Arial"/>
              </a:rPr>
              <a:t>print (</a:t>
            </a:r>
            <a:r>
              <a:rPr lang="en-IN" sz="3200" dirty="0" err="1">
                <a:solidFill>
                  <a:schemeClr val="tx2"/>
                </a:solidFill>
                <a:latin typeface="Arial"/>
              </a:rPr>
              <a:t>tup</a:t>
            </a:r>
            <a:r>
              <a:rPr lang="en-IN" sz="3200" dirty="0" smtClean="0">
                <a:solidFill>
                  <a:schemeClr val="tx2"/>
                </a:solidFill>
                <a:latin typeface="Arial"/>
              </a:rPr>
              <a:t>)</a:t>
            </a:r>
          </a:p>
          <a:p>
            <a:pPr>
              <a:lnSpc>
                <a:spcPct val="150000"/>
              </a:lnSpc>
            </a:pPr>
            <a:r>
              <a:rPr lang="en-IN" sz="3200" dirty="0" smtClean="0">
                <a:solidFill>
                  <a:schemeClr val="tx2"/>
                </a:solidFill>
                <a:latin typeface="Arial"/>
              </a:rPr>
              <a:t>Error</a:t>
            </a:r>
            <a:endParaRPr>
              <a:solidFill>
                <a:schemeClr val="tx2"/>
              </a:solidFill>
            </a:endParaRPr>
          </a:p>
          <a:p>
            <a:pPr>
              <a:lnSpc>
                <a:spcPct val="150000"/>
              </a:lnSpc>
            </a:pPr>
            <a:endParaRPr>
              <a:solidFill>
                <a:schemeClr val="tx2"/>
              </a:solidFill>
            </a:endParaRPr>
          </a:p>
          <a:p>
            <a:pPr>
              <a:lnSpc>
                <a:spcPct val="150000"/>
              </a:lnSpc>
            </a:pPr>
            <a:endParaRPr>
              <a:solidFill>
                <a:schemeClr val="tx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216000" y="247680"/>
            <a:ext cx="9576000" cy="1048320"/>
          </a:xfrm>
          <a:prstGeom prst="rect">
            <a:avLst/>
          </a:prstGeom>
        </p:spPr>
        <p:txBody>
          <a:bodyPr lIns="0" tIns="0" rIns="0" bIns="0" anchor="ctr"/>
          <a:lstStyle/>
          <a:p>
            <a:r>
              <a:rPr lang="en-IN" sz="3200" dirty="0">
                <a:solidFill>
                  <a:srgbClr val="C00000"/>
                </a:solidFill>
                <a:latin typeface="Arial"/>
              </a:rPr>
              <a:t>Basic </a:t>
            </a:r>
            <a:r>
              <a:rPr lang="en-IN" sz="3200" dirty="0" err="1">
                <a:solidFill>
                  <a:srgbClr val="C00000"/>
                </a:solidFill>
                <a:latin typeface="Arial"/>
              </a:rPr>
              <a:t>Tuples</a:t>
            </a:r>
            <a:r>
              <a:rPr lang="en-IN" sz="3200" dirty="0">
                <a:solidFill>
                  <a:srgbClr val="C00000"/>
                </a:solidFill>
                <a:latin typeface="Arial"/>
              </a:rPr>
              <a:t> Operations</a:t>
            </a:r>
            <a:endParaRPr>
              <a:solidFill>
                <a:srgbClr val="C00000"/>
              </a:solidFill>
            </a:endParaRPr>
          </a:p>
          <a:p>
            <a:endParaRPr>
              <a:solidFill>
                <a:srgbClr val="C00000"/>
              </a:solidFill>
            </a:endParaRPr>
          </a:p>
        </p:txBody>
      </p:sp>
      <p:pic>
        <p:nvPicPr>
          <p:cNvPr id="47" name="Picture 46"/>
          <p:cNvPicPr/>
          <p:nvPr/>
        </p:nvPicPr>
        <p:blipFill>
          <a:blip r:embed="rId2"/>
          <a:stretch>
            <a:fillRect/>
          </a:stretch>
        </p:blipFill>
        <p:spPr>
          <a:xfrm>
            <a:off x="216000" y="1584000"/>
            <a:ext cx="8784000" cy="3744000"/>
          </a:xfrm>
          <a:prstGeom prst="rect">
            <a:avLst/>
          </a:prstGeom>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216000" y="504000"/>
            <a:ext cx="9576000" cy="2592000"/>
          </a:xfrm>
          <a:prstGeom prst="rect">
            <a:avLst/>
          </a:prstGeom>
        </p:spPr>
        <p:txBody>
          <a:bodyPr lIns="0" tIns="0" rIns="0" bIns="0" anchor="ctr"/>
          <a:lstStyle/>
          <a:p>
            <a:r>
              <a:rPr lang="en-IN" sz="3200" dirty="0">
                <a:solidFill>
                  <a:srgbClr val="C00000"/>
                </a:solidFill>
                <a:latin typeface="Arial"/>
              </a:rPr>
              <a:t>Indexing, Slicing</a:t>
            </a:r>
            <a:endParaRPr>
              <a:solidFill>
                <a:srgbClr val="C00000"/>
              </a:solidFill>
            </a:endParaRPr>
          </a:p>
          <a:p>
            <a:endParaRPr/>
          </a:p>
          <a:p>
            <a:r>
              <a:rPr lang="en-IN" sz="3200" dirty="0">
                <a:solidFill>
                  <a:schemeClr val="accent1"/>
                </a:solidFill>
                <a:latin typeface="Arial"/>
              </a:rPr>
              <a:t>If L = ('spam', 'Spam', 'SPAM!')</a:t>
            </a:r>
            <a:endParaRPr>
              <a:solidFill>
                <a:schemeClr val="accent1"/>
              </a:solidFill>
            </a:endParaRPr>
          </a:p>
          <a:p>
            <a:endParaRPr/>
          </a:p>
          <a:p>
            <a:endParaRPr/>
          </a:p>
        </p:txBody>
      </p:sp>
      <p:pic>
        <p:nvPicPr>
          <p:cNvPr id="49" name="Picture 48"/>
          <p:cNvPicPr/>
          <p:nvPr/>
        </p:nvPicPr>
        <p:blipFill>
          <a:blip r:embed="rId2"/>
          <a:stretch>
            <a:fillRect/>
          </a:stretch>
        </p:blipFill>
        <p:spPr>
          <a:xfrm>
            <a:off x="224280" y="2520000"/>
            <a:ext cx="8847720" cy="3024000"/>
          </a:xfrm>
          <a:prstGeom prst="rect">
            <a:avLst/>
          </a:prstGeom>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216000" y="65061"/>
            <a:ext cx="9576000" cy="6166440"/>
          </a:xfrm>
          <a:prstGeom prst="rect">
            <a:avLst/>
          </a:prstGeom>
        </p:spPr>
        <p:txBody>
          <a:bodyPr lIns="0" tIns="0" rIns="0" bIns="0" anchor="ctr"/>
          <a:lstStyle/>
          <a:p>
            <a:r>
              <a:rPr lang="en-IN" sz="3200" dirty="0">
                <a:solidFill>
                  <a:srgbClr val="C00000"/>
                </a:solidFill>
                <a:latin typeface="Arial"/>
              </a:rPr>
              <a:t>Built-in </a:t>
            </a:r>
            <a:r>
              <a:rPr lang="en-IN" sz="3200" dirty="0" err="1">
                <a:solidFill>
                  <a:srgbClr val="C00000"/>
                </a:solidFill>
                <a:latin typeface="Arial"/>
              </a:rPr>
              <a:t>Tuple</a:t>
            </a:r>
            <a:r>
              <a:rPr lang="en-IN" sz="3200" dirty="0">
                <a:solidFill>
                  <a:srgbClr val="C00000"/>
                </a:solidFill>
                <a:latin typeface="Arial"/>
              </a:rPr>
              <a:t> Functions</a:t>
            </a:r>
            <a:endParaRPr>
              <a:solidFill>
                <a:srgbClr val="C00000"/>
              </a:solidFill>
            </a:endParaRPr>
          </a:p>
          <a:p>
            <a:endParaRPr/>
          </a:p>
          <a:p>
            <a:r>
              <a:rPr lang="en-IN" sz="3200" dirty="0">
                <a:solidFill>
                  <a:schemeClr val="accent1"/>
                </a:solidFill>
                <a:latin typeface="Arial"/>
              </a:rPr>
              <a:t>tuple1, tuple2 = (123, 'xyz'), (456, '</a:t>
            </a:r>
            <a:r>
              <a:rPr lang="en-IN" sz="3200" dirty="0" err="1">
                <a:solidFill>
                  <a:schemeClr val="accent1"/>
                </a:solidFill>
                <a:latin typeface="Arial"/>
              </a:rPr>
              <a:t>abc</a:t>
            </a:r>
            <a:r>
              <a:rPr lang="en-IN" sz="3200" dirty="0">
                <a:solidFill>
                  <a:schemeClr val="accent1"/>
                </a:solidFill>
                <a:latin typeface="Arial"/>
              </a:rPr>
              <a:t>')</a:t>
            </a:r>
            <a:endParaRPr>
              <a:solidFill>
                <a:schemeClr val="accent1"/>
              </a:solidFill>
            </a:endParaRPr>
          </a:p>
          <a:p>
            <a:endParaRPr>
              <a:solidFill>
                <a:schemeClr val="accent1"/>
              </a:solidFill>
            </a:endParaRPr>
          </a:p>
          <a:p>
            <a:r>
              <a:rPr lang="en-IN" sz="3200" dirty="0" err="1">
                <a:solidFill>
                  <a:schemeClr val="accent1"/>
                </a:solidFill>
                <a:latin typeface="Arial"/>
              </a:rPr>
              <a:t>len</a:t>
            </a:r>
            <a:r>
              <a:rPr lang="en-IN" sz="3200" dirty="0">
                <a:solidFill>
                  <a:schemeClr val="accent1"/>
                </a:solidFill>
                <a:latin typeface="Arial"/>
              </a:rPr>
              <a:t>(tuple1) </a:t>
            </a:r>
            <a:r>
              <a:rPr lang="en-IN" sz="3200" dirty="0" smtClean="0">
                <a:solidFill>
                  <a:schemeClr val="accent1"/>
                </a:solidFill>
                <a:latin typeface="Arial"/>
              </a:rPr>
              <a:t> </a:t>
            </a:r>
          </a:p>
          <a:p>
            <a:r>
              <a:rPr lang="en-IN" sz="3200" dirty="0" smtClean="0">
                <a:solidFill>
                  <a:schemeClr val="accent1"/>
                </a:solidFill>
                <a:latin typeface="Arial"/>
              </a:rPr>
              <a:t>2</a:t>
            </a:r>
            <a:endParaRPr>
              <a:solidFill>
                <a:schemeClr val="accent1"/>
              </a:solidFill>
            </a:endParaRPr>
          </a:p>
          <a:p>
            <a:endParaRPr>
              <a:solidFill>
                <a:schemeClr val="accent1"/>
              </a:solidFill>
            </a:endParaRPr>
          </a:p>
          <a:p>
            <a:r>
              <a:rPr lang="en-IN" sz="3200" dirty="0">
                <a:solidFill>
                  <a:srgbClr val="C00000"/>
                </a:solidFill>
                <a:latin typeface="Arial"/>
              </a:rPr>
              <a:t>When we have numerical </a:t>
            </a:r>
            <a:r>
              <a:rPr lang="en-IN" sz="3200" dirty="0" err="1">
                <a:solidFill>
                  <a:srgbClr val="C00000"/>
                </a:solidFill>
                <a:latin typeface="Arial"/>
              </a:rPr>
              <a:t>tuple</a:t>
            </a:r>
            <a:r>
              <a:rPr lang="en-IN" sz="3200" dirty="0">
                <a:solidFill>
                  <a:srgbClr val="C00000"/>
                </a:solidFill>
                <a:latin typeface="Arial"/>
              </a:rPr>
              <a:t>:</a:t>
            </a:r>
            <a:endParaRPr>
              <a:solidFill>
                <a:srgbClr val="C00000"/>
              </a:solidFill>
            </a:endParaRPr>
          </a:p>
          <a:p>
            <a:endParaRPr>
              <a:solidFill>
                <a:schemeClr val="accent1"/>
              </a:solidFill>
            </a:endParaRPr>
          </a:p>
          <a:p>
            <a:r>
              <a:rPr lang="en-IN" sz="3200" dirty="0">
                <a:solidFill>
                  <a:schemeClr val="accent1"/>
                </a:solidFill>
                <a:latin typeface="Arial"/>
              </a:rPr>
              <a:t>t1 = (1,2,3,7,4)</a:t>
            </a:r>
            <a:endParaRPr>
              <a:solidFill>
                <a:schemeClr val="accent1"/>
              </a:solidFill>
            </a:endParaRPr>
          </a:p>
          <a:p>
            <a:endParaRPr>
              <a:solidFill>
                <a:schemeClr val="accent1"/>
              </a:solidFill>
            </a:endParaRPr>
          </a:p>
          <a:p>
            <a:r>
              <a:rPr lang="en-IN" sz="3200" dirty="0">
                <a:solidFill>
                  <a:schemeClr val="accent1"/>
                </a:solidFill>
                <a:latin typeface="Arial"/>
              </a:rPr>
              <a:t>max(t1</a:t>
            </a:r>
            <a:r>
              <a:rPr lang="en-IN" sz="3200" dirty="0" smtClean="0">
                <a:solidFill>
                  <a:schemeClr val="accent1"/>
                </a:solidFill>
                <a:latin typeface="Arial"/>
              </a:rPr>
              <a:t>) </a:t>
            </a:r>
            <a:r>
              <a:rPr lang="en-IN" sz="3200" dirty="0" smtClean="0">
                <a:solidFill>
                  <a:srgbClr val="C00000"/>
                </a:solidFill>
                <a:latin typeface="Arial"/>
              </a:rPr>
              <a:t>#prints 7</a:t>
            </a:r>
            <a:endParaRPr>
              <a:solidFill>
                <a:srgbClr val="C00000"/>
              </a:solidFill>
            </a:endParaRPr>
          </a:p>
          <a:p>
            <a:endParaRPr>
              <a:solidFill>
                <a:schemeClr val="accent1"/>
              </a:solidFill>
            </a:endParaRPr>
          </a:p>
          <a:p>
            <a:r>
              <a:rPr lang="en-IN" sz="3200" dirty="0">
                <a:solidFill>
                  <a:schemeClr val="accent1"/>
                </a:solidFill>
                <a:latin typeface="Arial"/>
              </a:rPr>
              <a:t>min(t1</a:t>
            </a:r>
            <a:r>
              <a:rPr lang="en-IN" sz="3200" dirty="0" smtClean="0">
                <a:solidFill>
                  <a:schemeClr val="accent1"/>
                </a:solidFill>
                <a:latin typeface="Arial"/>
              </a:rPr>
              <a:t>) </a:t>
            </a:r>
            <a:r>
              <a:rPr lang="en-IN" sz="3200" dirty="0" smtClean="0">
                <a:solidFill>
                  <a:srgbClr val="C00000"/>
                </a:solidFill>
              </a:rPr>
              <a:t>#prints 7</a:t>
            </a:r>
            <a:endParaRPr>
              <a:solidFill>
                <a:schemeClr val="accent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216000" y="457560"/>
            <a:ext cx="9576000" cy="4179533"/>
          </a:xfrm>
          <a:prstGeom prst="rect">
            <a:avLst/>
          </a:prstGeom>
        </p:spPr>
        <p:txBody>
          <a:bodyPr lIns="0" tIns="0" rIns="0" bIns="0" anchor="ctr"/>
          <a:lstStyle/>
          <a:p>
            <a:r>
              <a:rPr lang="en-GB" sz="3200" dirty="0" smtClean="0">
                <a:solidFill>
                  <a:srgbClr val="C00000"/>
                </a:solidFill>
              </a:rPr>
              <a:t>Converts a list into a </a:t>
            </a:r>
            <a:r>
              <a:rPr lang="en-GB" sz="3200" dirty="0" err="1" smtClean="0">
                <a:solidFill>
                  <a:srgbClr val="C00000"/>
                </a:solidFill>
              </a:rPr>
              <a:t>tuple</a:t>
            </a:r>
            <a:endParaRPr lang="en-GB" sz="3200" dirty="0" smtClean="0">
              <a:solidFill>
                <a:srgbClr val="C00000"/>
              </a:solidFill>
            </a:endParaRPr>
          </a:p>
          <a:p>
            <a:endParaRPr lang="en-IN" sz="3200" dirty="0" smtClean="0">
              <a:latin typeface="Arial"/>
            </a:endParaRPr>
          </a:p>
          <a:p>
            <a:r>
              <a:rPr lang="en-IN" sz="3200" dirty="0" err="1" smtClean="0">
                <a:solidFill>
                  <a:srgbClr val="0070C0"/>
                </a:solidFill>
                <a:latin typeface="Arial"/>
              </a:rPr>
              <a:t>tuple</a:t>
            </a:r>
            <a:r>
              <a:rPr lang="en-IN" sz="3200" dirty="0" smtClean="0">
                <a:solidFill>
                  <a:srgbClr val="0070C0"/>
                </a:solidFill>
                <a:latin typeface="Arial"/>
              </a:rPr>
              <a:t>(</a:t>
            </a:r>
            <a:r>
              <a:rPr lang="en-IN" sz="3200" dirty="0" err="1" smtClean="0">
                <a:solidFill>
                  <a:srgbClr val="0070C0"/>
                </a:solidFill>
                <a:latin typeface="Arial"/>
              </a:rPr>
              <a:t>seq</a:t>
            </a:r>
            <a:r>
              <a:rPr lang="en-IN" sz="3200" dirty="0">
                <a:solidFill>
                  <a:srgbClr val="0070C0"/>
                </a:solidFill>
                <a:latin typeface="Arial"/>
              </a:rPr>
              <a:t>)</a:t>
            </a:r>
            <a:endParaRPr>
              <a:solidFill>
                <a:srgbClr val="0070C0"/>
              </a:solidFill>
            </a:endParaRPr>
          </a:p>
          <a:p>
            <a:endParaRPr>
              <a:solidFill>
                <a:srgbClr val="0070C0"/>
              </a:solidFill>
            </a:endParaRPr>
          </a:p>
          <a:p>
            <a:endParaRPr>
              <a:solidFill>
                <a:srgbClr val="0070C0"/>
              </a:solidFill>
            </a:endParaRPr>
          </a:p>
          <a:p>
            <a:r>
              <a:rPr lang="en-IN" sz="3200" dirty="0">
                <a:solidFill>
                  <a:srgbClr val="0070C0"/>
                </a:solidFill>
                <a:latin typeface="Arial"/>
              </a:rPr>
              <a:t>t2=</a:t>
            </a:r>
            <a:r>
              <a:rPr lang="en-IN" sz="3200" dirty="0" err="1">
                <a:solidFill>
                  <a:srgbClr val="0070C0"/>
                </a:solidFill>
                <a:latin typeface="Arial"/>
              </a:rPr>
              <a:t>tuple</a:t>
            </a:r>
            <a:r>
              <a:rPr lang="en-IN" sz="3200" dirty="0">
                <a:solidFill>
                  <a:srgbClr val="0070C0"/>
                </a:solidFill>
                <a:latin typeface="Arial"/>
              </a:rPr>
              <a:t>([2,4])</a:t>
            </a:r>
            <a:endParaRPr>
              <a:solidFill>
                <a:srgbClr val="0070C0"/>
              </a:solidFill>
            </a:endParaRPr>
          </a:p>
          <a:p>
            <a:endParaRPr>
              <a:solidFill>
                <a:srgbClr val="0070C0"/>
              </a:solidFill>
            </a:endParaRPr>
          </a:p>
          <a:p>
            <a:r>
              <a:rPr lang="en-IN" sz="3200" dirty="0">
                <a:solidFill>
                  <a:srgbClr val="0070C0"/>
                </a:solidFill>
                <a:latin typeface="Arial"/>
              </a:rPr>
              <a:t>&gt;&gt;&gt; t2</a:t>
            </a:r>
            <a:endParaRPr>
              <a:solidFill>
                <a:srgbClr val="0070C0"/>
              </a:solidFill>
            </a:endParaRPr>
          </a:p>
          <a:p>
            <a:r>
              <a:rPr lang="en-IN" sz="3200" dirty="0">
                <a:solidFill>
                  <a:srgbClr val="0070C0"/>
                </a:solidFill>
                <a:latin typeface="Arial"/>
              </a:rPr>
              <a:t>(2, 4)</a:t>
            </a:r>
            <a:endParaRPr>
              <a:solidFill>
                <a:srgbClr val="0070C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96842" y="136499"/>
            <a:ext cx="9398030" cy="72659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25470" y="779441"/>
          <a:ext cx="8143932" cy="4500595"/>
        </p:xfrm>
        <a:graphic>
          <a:graphicData uri="http://schemas.openxmlformats.org/drawingml/2006/table">
            <a:tbl>
              <a:tblPr firstRow="1" bandRow="1">
                <a:tableStyleId>{5C22544A-7EE6-4342-B048-85BDC9FD1C3A}</a:tableStyleId>
              </a:tblPr>
              <a:tblGrid>
                <a:gridCol w="2714644"/>
                <a:gridCol w="2714644"/>
                <a:gridCol w="2714644"/>
              </a:tblGrid>
              <a:tr h="1202745">
                <a:tc>
                  <a:txBody>
                    <a:bodyPr/>
                    <a:lstStyle/>
                    <a:p>
                      <a:r>
                        <a:rPr lang="en-GB" sz="2800" dirty="0" smtClean="0"/>
                        <a:t>Name of the Test</a:t>
                      </a:r>
                      <a:endParaRPr lang="en-GB" sz="2800" dirty="0"/>
                    </a:p>
                  </a:txBody>
                  <a:tcPr/>
                </a:tc>
                <a:tc>
                  <a:txBody>
                    <a:bodyPr/>
                    <a:lstStyle/>
                    <a:p>
                      <a:r>
                        <a:rPr lang="en-GB" sz="2800" dirty="0" smtClean="0"/>
                        <a:t>Minimum Value</a:t>
                      </a:r>
                      <a:endParaRPr lang="en-GB" sz="2800" dirty="0"/>
                    </a:p>
                  </a:txBody>
                  <a:tcPr/>
                </a:tc>
                <a:tc>
                  <a:txBody>
                    <a:bodyPr/>
                    <a:lstStyle/>
                    <a:p>
                      <a:r>
                        <a:rPr lang="en-GB" sz="2800" dirty="0" smtClean="0"/>
                        <a:t>Maximum Value</a:t>
                      </a:r>
                      <a:endParaRPr lang="en-GB" sz="2800" dirty="0"/>
                    </a:p>
                  </a:txBody>
                  <a:tcPr/>
                </a:tc>
              </a:tr>
              <a:tr h="659570">
                <a:tc>
                  <a:txBody>
                    <a:bodyPr/>
                    <a:lstStyle/>
                    <a:p>
                      <a:r>
                        <a:rPr lang="en-GB" sz="2800" dirty="0" smtClean="0"/>
                        <a:t>Test1</a:t>
                      </a:r>
                      <a:endParaRPr lang="en-GB" sz="2800" dirty="0"/>
                    </a:p>
                  </a:txBody>
                  <a:tcPr/>
                </a:tc>
                <a:tc>
                  <a:txBody>
                    <a:bodyPr/>
                    <a:lstStyle/>
                    <a:p>
                      <a:r>
                        <a:rPr lang="en-GB" sz="2800" dirty="0" smtClean="0"/>
                        <a:t>20</a:t>
                      </a:r>
                      <a:endParaRPr lang="en-GB" sz="2800" dirty="0"/>
                    </a:p>
                  </a:txBody>
                  <a:tcPr/>
                </a:tc>
                <a:tc>
                  <a:txBody>
                    <a:bodyPr/>
                    <a:lstStyle/>
                    <a:p>
                      <a:r>
                        <a:rPr lang="en-GB" sz="2800" dirty="0" smtClean="0"/>
                        <a:t>30</a:t>
                      </a:r>
                      <a:endParaRPr lang="en-GB" sz="2800" dirty="0"/>
                    </a:p>
                  </a:txBody>
                  <a:tcPr/>
                </a:tc>
              </a:tr>
              <a:tr h="659570">
                <a:tc>
                  <a:txBody>
                    <a:bodyPr/>
                    <a:lstStyle/>
                    <a:p>
                      <a:r>
                        <a:rPr lang="en-GB" sz="2800" dirty="0" smtClean="0"/>
                        <a:t>Test2</a:t>
                      </a:r>
                      <a:endParaRPr lang="en-GB" sz="2800" dirty="0"/>
                    </a:p>
                  </a:txBody>
                  <a:tcPr/>
                </a:tc>
                <a:tc>
                  <a:txBody>
                    <a:bodyPr/>
                    <a:lstStyle/>
                    <a:p>
                      <a:r>
                        <a:rPr lang="en-GB" sz="2800" dirty="0" smtClean="0"/>
                        <a:t>35.5</a:t>
                      </a:r>
                      <a:endParaRPr lang="en-GB" sz="2800" dirty="0"/>
                    </a:p>
                  </a:txBody>
                  <a:tcPr/>
                </a:tc>
                <a:tc>
                  <a:txBody>
                    <a:bodyPr/>
                    <a:lstStyle/>
                    <a:p>
                      <a:r>
                        <a:rPr lang="en-GB" sz="2800" dirty="0" smtClean="0"/>
                        <a:t>40</a:t>
                      </a:r>
                      <a:endParaRPr lang="en-GB" sz="2800" dirty="0"/>
                    </a:p>
                  </a:txBody>
                  <a:tcPr/>
                </a:tc>
              </a:tr>
              <a:tr h="659570">
                <a:tc>
                  <a:txBody>
                    <a:bodyPr/>
                    <a:lstStyle/>
                    <a:p>
                      <a:r>
                        <a:rPr lang="en-GB" sz="2800" dirty="0" smtClean="0"/>
                        <a:t>Test3</a:t>
                      </a:r>
                      <a:endParaRPr lang="en-GB" sz="2800" dirty="0"/>
                    </a:p>
                  </a:txBody>
                  <a:tcPr/>
                </a:tc>
                <a:tc>
                  <a:txBody>
                    <a:bodyPr/>
                    <a:lstStyle/>
                    <a:p>
                      <a:r>
                        <a:rPr lang="en-GB" sz="2800" dirty="0" smtClean="0"/>
                        <a:t>12</a:t>
                      </a:r>
                      <a:endParaRPr lang="en-GB" sz="2800" dirty="0"/>
                    </a:p>
                  </a:txBody>
                  <a:tcPr/>
                </a:tc>
                <a:tc>
                  <a:txBody>
                    <a:bodyPr/>
                    <a:lstStyle/>
                    <a:p>
                      <a:r>
                        <a:rPr lang="en-GB" sz="2800" dirty="0" smtClean="0"/>
                        <a:t>15</a:t>
                      </a:r>
                      <a:endParaRPr lang="en-GB" sz="2800" dirty="0"/>
                    </a:p>
                  </a:txBody>
                  <a:tcPr/>
                </a:tc>
              </a:tr>
              <a:tr h="659570">
                <a:tc>
                  <a:txBody>
                    <a:bodyPr/>
                    <a:lstStyle/>
                    <a:p>
                      <a:r>
                        <a:rPr lang="en-GB" sz="2800" dirty="0" smtClean="0"/>
                        <a:t>Test4</a:t>
                      </a:r>
                      <a:endParaRPr lang="en-GB" sz="2800" dirty="0"/>
                    </a:p>
                  </a:txBody>
                  <a:tcPr/>
                </a:tc>
                <a:tc>
                  <a:txBody>
                    <a:bodyPr/>
                    <a:lstStyle/>
                    <a:p>
                      <a:r>
                        <a:rPr lang="en-GB" sz="2800" dirty="0" smtClean="0"/>
                        <a:t>120</a:t>
                      </a:r>
                      <a:endParaRPr lang="en-GB" sz="2800" dirty="0"/>
                    </a:p>
                  </a:txBody>
                  <a:tcPr/>
                </a:tc>
                <a:tc>
                  <a:txBody>
                    <a:bodyPr/>
                    <a:lstStyle/>
                    <a:p>
                      <a:r>
                        <a:rPr lang="en-GB" sz="2800" dirty="0" smtClean="0"/>
                        <a:t>150</a:t>
                      </a:r>
                      <a:endParaRPr lang="en-GB" sz="2800" dirty="0"/>
                    </a:p>
                  </a:txBody>
                  <a:tcPr/>
                </a:tc>
              </a:tr>
              <a:tr h="659570">
                <a:tc>
                  <a:txBody>
                    <a:bodyPr/>
                    <a:lstStyle/>
                    <a:p>
                      <a:r>
                        <a:rPr lang="en-GB" sz="2800" dirty="0" smtClean="0"/>
                        <a:t>Test5</a:t>
                      </a:r>
                      <a:endParaRPr lang="en-GB" sz="2800" dirty="0"/>
                    </a:p>
                  </a:txBody>
                  <a:tcPr/>
                </a:tc>
                <a:tc>
                  <a:txBody>
                    <a:bodyPr/>
                    <a:lstStyle/>
                    <a:p>
                      <a:r>
                        <a:rPr lang="en-GB" sz="2800" dirty="0" smtClean="0"/>
                        <a:t>80</a:t>
                      </a:r>
                      <a:endParaRPr lang="en-GB" sz="2800" dirty="0"/>
                    </a:p>
                  </a:txBody>
                  <a:tcPr/>
                </a:tc>
                <a:tc>
                  <a:txBody>
                    <a:bodyPr/>
                    <a:lstStyle/>
                    <a:p>
                      <a:r>
                        <a:rPr lang="en-GB" sz="2800" dirty="0" smtClean="0"/>
                        <a:t>120</a:t>
                      </a:r>
                      <a:endParaRPr lang="en-GB" sz="280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36021" y="167994"/>
            <a:ext cx="9408583" cy="825761"/>
          </a:xfrm>
        </p:spPr>
        <p:txBody>
          <a:bodyPr/>
          <a:lstStyle/>
          <a:p>
            <a:pPr algn="ctr"/>
            <a:r>
              <a:rPr lang="en-US" altLang="en-US" sz="2800" b="1" dirty="0">
                <a:solidFill>
                  <a:srgbClr val="FF0000"/>
                </a:solidFill>
              </a:rPr>
              <a:t>PAC For </a:t>
            </a:r>
            <a:r>
              <a:rPr lang="en-US" altLang="en-US" sz="2800" b="1" dirty="0" smtClean="0">
                <a:solidFill>
                  <a:srgbClr val="FF0000"/>
                </a:solidFill>
              </a:rPr>
              <a:t>Lab Test </a:t>
            </a:r>
            <a:r>
              <a:rPr lang="en-US" altLang="en-US" sz="2800" b="1" dirty="0">
                <a:solidFill>
                  <a:srgbClr val="FF0000"/>
                </a:solidFill>
              </a:rPr>
              <a:t>Problem</a:t>
            </a:r>
          </a:p>
        </p:txBody>
      </p:sp>
      <p:graphicFrame>
        <p:nvGraphicFramePr>
          <p:cNvPr id="82972" name="Group 28"/>
          <p:cNvGraphicFramePr>
            <a:graphicFrameLocks noGrp="1"/>
          </p:cNvGraphicFramePr>
          <p:nvPr>
            <p:ph sz="half" idx="2"/>
          </p:nvPr>
        </p:nvGraphicFramePr>
        <p:xfrm>
          <a:off x="396841" y="922317"/>
          <a:ext cx="9501256" cy="5690892"/>
        </p:xfrm>
        <a:graphic>
          <a:graphicData uri="http://schemas.openxmlformats.org/drawingml/2006/table">
            <a:tbl>
              <a:tblPr/>
              <a:tblGrid>
                <a:gridCol w="3855032"/>
                <a:gridCol w="3114409"/>
                <a:gridCol w="2531815"/>
              </a:tblGrid>
              <a:tr h="75596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altLang="en-US" sz="2600" b="1" i="0" u="none" strike="noStrike" cap="none" normalizeH="0" baseline="0" dirty="0" smtClean="0">
                          <a:ln>
                            <a:noFill/>
                          </a:ln>
                          <a:solidFill>
                            <a:srgbClr val="C00000"/>
                          </a:solidFill>
                          <a:effectLst/>
                          <a:latin typeface="Arial" charset="0"/>
                        </a:rPr>
                        <a:t>Input</a:t>
                      </a:r>
                    </a:p>
                  </a:txBody>
                  <a:tcPr marL="100806" marR="10080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altLang="en-US" sz="2600" b="1" i="0" u="none" strike="noStrike" cap="none" normalizeH="0" baseline="0" dirty="0" smtClean="0">
                          <a:ln>
                            <a:noFill/>
                          </a:ln>
                          <a:solidFill>
                            <a:srgbClr val="C00000"/>
                          </a:solidFill>
                          <a:effectLst/>
                          <a:latin typeface="Arial" charset="0"/>
                        </a:rPr>
                        <a:t>Processing</a:t>
                      </a:r>
                    </a:p>
                  </a:txBody>
                  <a:tcPr marL="100806" marR="10080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altLang="en-US" sz="2600" b="1" i="0" u="none" strike="noStrike" cap="none" normalizeH="0" baseline="0" dirty="0" smtClean="0">
                          <a:ln>
                            <a:noFill/>
                          </a:ln>
                          <a:solidFill>
                            <a:srgbClr val="C00000"/>
                          </a:solidFill>
                          <a:effectLst/>
                          <a:latin typeface="Arial" charset="0"/>
                        </a:rPr>
                        <a:t>Output</a:t>
                      </a:r>
                    </a:p>
                  </a:txBody>
                  <a:tcPr marL="100806" marR="10080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7134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50000"/>
                        </a:lnSpc>
                        <a:spcBef>
                          <a:spcPct val="20000"/>
                        </a:spcBef>
                        <a:spcAft>
                          <a:spcPct val="0"/>
                        </a:spcAft>
                        <a:buClrTx/>
                        <a:buSzTx/>
                        <a:buFontTx/>
                        <a:buNone/>
                        <a:tabLst/>
                      </a:pPr>
                      <a:r>
                        <a:rPr kumimoji="0" lang="en-US" altLang="en-US" sz="2600" b="0" i="0" u="none" strike="noStrike" cap="none" normalizeH="0" baseline="0" dirty="0" smtClean="0">
                          <a:ln>
                            <a:noFill/>
                          </a:ln>
                          <a:solidFill>
                            <a:srgbClr val="002060"/>
                          </a:solidFill>
                          <a:effectLst/>
                          <a:latin typeface="Arial" charset="0"/>
                        </a:rPr>
                        <a:t>Test name and a pair of values indicating the minimum and the maximum value for the five tests</a:t>
                      </a:r>
                    </a:p>
                    <a:p>
                      <a:pPr marL="0" marR="0" lvl="0" indent="0" algn="just" defTabSz="914400" rtl="0" eaLnBrk="1" fontAlgn="base" latinLnBrk="0" hangingPunct="1">
                        <a:lnSpc>
                          <a:spcPct val="150000"/>
                        </a:lnSpc>
                        <a:spcBef>
                          <a:spcPct val="20000"/>
                        </a:spcBef>
                        <a:spcAft>
                          <a:spcPct val="0"/>
                        </a:spcAft>
                        <a:buClrTx/>
                        <a:buSzTx/>
                        <a:buFontTx/>
                        <a:buNone/>
                        <a:tabLst/>
                      </a:pPr>
                      <a:r>
                        <a:rPr kumimoji="0" lang="en-US" altLang="en-US" sz="2600" b="0" i="0" u="none" strike="noStrike" cap="none" normalizeH="0" baseline="0" dirty="0" smtClean="0">
                          <a:ln>
                            <a:noFill/>
                          </a:ln>
                          <a:solidFill>
                            <a:srgbClr val="002060"/>
                          </a:solidFill>
                          <a:effectLst/>
                          <a:latin typeface="Arial" charset="0"/>
                        </a:rPr>
                        <a:t>Name of the test and the value observed</a:t>
                      </a:r>
                    </a:p>
                  </a:txBody>
                  <a:tcPr marL="100806" marR="10080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50000"/>
                        </a:lnSpc>
                        <a:spcBef>
                          <a:spcPct val="20000"/>
                        </a:spcBef>
                        <a:spcAft>
                          <a:spcPct val="0"/>
                        </a:spcAft>
                        <a:buClrTx/>
                        <a:buSzTx/>
                        <a:buFontTx/>
                        <a:buNone/>
                        <a:tabLst/>
                      </a:pPr>
                      <a:r>
                        <a:rPr kumimoji="0" lang="en-US" altLang="en-US" sz="2600" b="0" i="0" u="none" strike="noStrike" cap="none" normalizeH="0" baseline="0" dirty="0" smtClean="0">
                          <a:ln>
                            <a:noFill/>
                          </a:ln>
                          <a:solidFill>
                            <a:srgbClr val="002060"/>
                          </a:solidFill>
                          <a:effectLst/>
                          <a:latin typeface="Arial" charset="0"/>
                        </a:rPr>
                        <a:t>Check if the observed value is in the range of permissible values for the test and print ‘Normal’ or ‘Abnormal’</a:t>
                      </a:r>
                    </a:p>
                    <a:p>
                      <a:pPr marL="0" marR="0" lvl="0" indent="0" algn="l" defTabSz="914400" rtl="0" eaLnBrk="1" fontAlgn="base" latinLnBrk="0" hangingPunct="1">
                        <a:lnSpc>
                          <a:spcPct val="150000"/>
                        </a:lnSpc>
                        <a:spcBef>
                          <a:spcPct val="20000"/>
                        </a:spcBef>
                        <a:spcAft>
                          <a:spcPct val="0"/>
                        </a:spcAft>
                        <a:buClrTx/>
                        <a:buSzTx/>
                        <a:buFontTx/>
                        <a:buNone/>
                        <a:tabLst/>
                      </a:pPr>
                      <a:endParaRPr kumimoji="0" lang="en-US" altLang="en-US" sz="2600" b="0" i="0" u="none" strike="noStrike" cap="none" normalizeH="0" baseline="0" dirty="0" smtClean="0">
                        <a:ln>
                          <a:noFill/>
                        </a:ln>
                        <a:solidFill>
                          <a:srgbClr val="002060"/>
                        </a:solidFill>
                        <a:effectLst/>
                        <a:latin typeface="Arial" charset="0"/>
                      </a:endParaRPr>
                    </a:p>
                  </a:txBody>
                  <a:tcPr marL="100806" marR="10080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50000"/>
                        </a:lnSpc>
                        <a:spcBef>
                          <a:spcPct val="20000"/>
                        </a:spcBef>
                        <a:spcAft>
                          <a:spcPct val="0"/>
                        </a:spcAft>
                        <a:buClrTx/>
                        <a:buSzTx/>
                        <a:buFontTx/>
                        <a:buNone/>
                        <a:tabLst/>
                        <a:defRPr/>
                      </a:pPr>
                      <a:r>
                        <a:rPr kumimoji="0" lang="en-US" altLang="en-US" sz="2600" b="0" i="0" u="none" strike="noStrike" cap="none" normalizeH="0" baseline="0" dirty="0" smtClean="0">
                          <a:ln>
                            <a:noFill/>
                          </a:ln>
                          <a:solidFill>
                            <a:srgbClr val="002060"/>
                          </a:solidFill>
                          <a:effectLst/>
                          <a:latin typeface="Arial" charset="0"/>
                        </a:rPr>
                        <a:t>Print ‘Normal’ or ‘Abnormal’</a:t>
                      </a:r>
                    </a:p>
                    <a:p>
                      <a:pPr marL="0" marR="0" lvl="0" indent="0" algn="l" defTabSz="914400" rtl="0" eaLnBrk="1" fontAlgn="base" latinLnBrk="0" hangingPunct="1">
                        <a:lnSpc>
                          <a:spcPct val="150000"/>
                        </a:lnSpc>
                        <a:spcBef>
                          <a:spcPct val="20000"/>
                        </a:spcBef>
                        <a:spcAft>
                          <a:spcPct val="0"/>
                        </a:spcAft>
                        <a:buClrTx/>
                        <a:buSzTx/>
                        <a:buFontTx/>
                        <a:buNone/>
                        <a:tabLst/>
                      </a:pPr>
                      <a:endParaRPr kumimoji="0" lang="en-US" altLang="en-US" sz="2600" b="0" i="0" u="none" strike="noStrike" cap="none" normalizeH="0" baseline="0" dirty="0" smtClean="0">
                        <a:ln>
                          <a:noFill/>
                        </a:ln>
                        <a:solidFill>
                          <a:srgbClr val="002060"/>
                        </a:solidFill>
                        <a:effectLst/>
                        <a:latin typeface="Arial" charset="0"/>
                      </a:endParaRPr>
                    </a:p>
                  </a:txBody>
                  <a:tcPr marL="100806" marR="10080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2608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72"/>
                                        </p:tgtEl>
                                        <p:attrNameLst>
                                          <p:attrName>style.visibility</p:attrName>
                                        </p:attrNameLst>
                                      </p:cBhvr>
                                      <p:to>
                                        <p:strVal val="visible"/>
                                      </p:to>
                                    </p:set>
                                    <p:anim calcmode="lin" valueType="num">
                                      <p:cBhvr additive="base">
                                        <p:cTn id="7" dur="500" fill="hold"/>
                                        <p:tgtEl>
                                          <p:spTgt spid="82972"/>
                                        </p:tgtEl>
                                        <p:attrNameLst>
                                          <p:attrName>ppt_x</p:attrName>
                                        </p:attrNameLst>
                                      </p:cBhvr>
                                      <p:tavLst>
                                        <p:tav tm="0">
                                          <p:val>
                                            <p:strVal val="#ppt_x"/>
                                          </p:val>
                                        </p:tav>
                                        <p:tav tm="100000">
                                          <p:val>
                                            <p:strVal val="#ppt_x"/>
                                          </p:val>
                                        </p:tav>
                                      </p:tavLst>
                                    </p:anim>
                                    <p:anim calcmode="lin" valueType="num">
                                      <p:cBhvr additive="base">
                                        <p:cTn id="8" dur="500" fill="hold"/>
                                        <p:tgtEl>
                                          <p:spTgt spid="82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216000" y="142876"/>
            <a:ext cx="9576000" cy="4494217"/>
          </a:xfrm>
          <a:prstGeom prst="rect">
            <a:avLst/>
          </a:prstGeom>
        </p:spPr>
        <p:txBody>
          <a:bodyPr lIns="0" tIns="0" rIns="0" bIns="0" anchor="ctr"/>
          <a:lstStyle/>
          <a:p>
            <a:pPr algn="just"/>
            <a:endParaRPr sz="1600"/>
          </a:p>
        </p:txBody>
      </p:sp>
      <p:sp>
        <p:nvSpPr>
          <p:cNvPr id="4" name="TextShape 1"/>
          <p:cNvSpPr txBox="1"/>
          <p:nvPr/>
        </p:nvSpPr>
        <p:spPr>
          <a:xfrm>
            <a:off x="253966" y="993755"/>
            <a:ext cx="9576000" cy="5842015"/>
          </a:xfrm>
          <a:prstGeom prst="rect">
            <a:avLst/>
          </a:prstGeom>
        </p:spPr>
        <p:txBody>
          <a:bodyPr lIns="0" tIns="0" rIns="0" bIns="0" anchor="ctr"/>
          <a:lstStyle/>
          <a:p>
            <a:pPr algn="just">
              <a:lnSpc>
                <a:spcPct val="150000"/>
              </a:lnSpc>
            </a:pPr>
            <a:r>
              <a:rPr lang="en-GB" sz="3200" dirty="0" smtClean="0">
                <a:solidFill>
                  <a:schemeClr val="accent1"/>
                </a:solidFill>
              </a:rPr>
              <a:t>FOR </a:t>
            </a:r>
            <a:r>
              <a:rPr lang="en-GB" sz="3200" dirty="0" err="1" smtClean="0">
                <a:solidFill>
                  <a:schemeClr val="accent1"/>
                </a:solidFill>
              </a:rPr>
              <a:t>i</a:t>
            </a:r>
            <a:r>
              <a:rPr lang="en-GB" sz="3200" dirty="0" smtClean="0">
                <a:solidFill>
                  <a:schemeClr val="accent1"/>
                </a:solidFill>
              </a:rPr>
              <a:t> =0 to 5</a:t>
            </a:r>
          </a:p>
          <a:p>
            <a:pPr algn="just">
              <a:lnSpc>
                <a:spcPct val="150000"/>
              </a:lnSpc>
            </a:pPr>
            <a:r>
              <a:rPr lang="en-GB" sz="3200" dirty="0" smtClean="0">
                <a:solidFill>
                  <a:schemeClr val="accent1"/>
                </a:solidFill>
              </a:rPr>
              <a:t>	READ </a:t>
            </a:r>
            <a:r>
              <a:rPr lang="en-GB" sz="3200" dirty="0" err="1" smtClean="0">
                <a:solidFill>
                  <a:schemeClr val="accent1"/>
                </a:solidFill>
              </a:rPr>
              <a:t>test_Name</a:t>
            </a:r>
            <a:r>
              <a:rPr lang="en-GB" sz="3200" baseline="-25000" dirty="0" err="1" smtClean="0">
                <a:solidFill>
                  <a:schemeClr val="accent1"/>
                </a:solidFill>
              </a:rPr>
              <a:t>i</a:t>
            </a:r>
            <a:endParaRPr lang="en-GB" sz="3200" baseline="-25000" dirty="0" smtClean="0">
              <a:solidFill>
                <a:schemeClr val="accent1"/>
              </a:solidFill>
            </a:endParaRPr>
          </a:p>
          <a:p>
            <a:pPr algn="just">
              <a:lnSpc>
                <a:spcPct val="150000"/>
              </a:lnSpc>
            </a:pPr>
            <a:r>
              <a:rPr lang="en-GB" sz="3200" dirty="0" smtClean="0">
                <a:solidFill>
                  <a:schemeClr val="accent1"/>
                </a:solidFill>
              </a:rPr>
              <a:t>	READ </a:t>
            </a:r>
            <a:r>
              <a:rPr lang="en-GB" sz="3200" dirty="0" err="1" smtClean="0">
                <a:solidFill>
                  <a:schemeClr val="accent1"/>
                </a:solidFill>
              </a:rPr>
              <a:t>minimum</a:t>
            </a:r>
            <a:r>
              <a:rPr lang="en-GB" sz="3200" baseline="-25000" dirty="0" err="1" smtClean="0">
                <a:solidFill>
                  <a:schemeClr val="accent1"/>
                </a:solidFill>
              </a:rPr>
              <a:t>i</a:t>
            </a:r>
            <a:endParaRPr lang="en-GB" sz="3200" baseline="-25000" dirty="0" smtClean="0">
              <a:solidFill>
                <a:schemeClr val="accent1"/>
              </a:solidFill>
            </a:endParaRPr>
          </a:p>
          <a:p>
            <a:pPr algn="just">
              <a:lnSpc>
                <a:spcPct val="150000"/>
              </a:lnSpc>
            </a:pPr>
            <a:r>
              <a:rPr lang="en-GB" sz="3200" dirty="0" smtClean="0">
                <a:solidFill>
                  <a:schemeClr val="accent1"/>
                </a:solidFill>
              </a:rPr>
              <a:t>	READ </a:t>
            </a:r>
            <a:r>
              <a:rPr lang="en-GB" sz="3200" dirty="0" err="1" smtClean="0">
                <a:solidFill>
                  <a:schemeClr val="accent1"/>
                </a:solidFill>
              </a:rPr>
              <a:t>maximum</a:t>
            </a:r>
            <a:r>
              <a:rPr lang="en-GB" sz="3200" baseline="-25000" dirty="0" err="1" smtClean="0">
                <a:solidFill>
                  <a:schemeClr val="accent1"/>
                </a:solidFill>
              </a:rPr>
              <a:t>i</a:t>
            </a:r>
            <a:endParaRPr lang="en-GB" sz="3200" baseline="-25000" dirty="0" smtClean="0">
              <a:solidFill>
                <a:schemeClr val="accent1"/>
              </a:solidFill>
            </a:endParaRPr>
          </a:p>
          <a:p>
            <a:pPr algn="just">
              <a:lnSpc>
                <a:spcPct val="150000"/>
              </a:lnSpc>
            </a:pPr>
            <a:r>
              <a:rPr lang="en-GB" sz="3200" dirty="0" smtClean="0">
                <a:solidFill>
                  <a:schemeClr val="accent1"/>
                </a:solidFill>
              </a:rPr>
              <a:t>	Map </a:t>
            </a:r>
            <a:r>
              <a:rPr lang="en-GB" sz="3200" dirty="0" err="1" smtClean="0">
                <a:solidFill>
                  <a:schemeClr val="accent1"/>
                </a:solidFill>
              </a:rPr>
              <a:t>test_Name</a:t>
            </a:r>
            <a:r>
              <a:rPr lang="en-GB" sz="3200" baseline="-25000" dirty="0" err="1" smtClean="0">
                <a:solidFill>
                  <a:schemeClr val="accent1"/>
                </a:solidFill>
              </a:rPr>
              <a:t>i</a:t>
            </a:r>
            <a:r>
              <a:rPr lang="en-GB" sz="3200" baseline="-25000" dirty="0" smtClean="0">
                <a:solidFill>
                  <a:schemeClr val="accent1"/>
                </a:solidFill>
              </a:rPr>
              <a:t> </a:t>
            </a:r>
            <a:r>
              <a:rPr lang="en-GB" sz="3200" dirty="0" smtClean="0">
                <a:solidFill>
                  <a:schemeClr val="accent1"/>
                </a:solidFill>
              </a:rPr>
              <a:t>to </a:t>
            </a:r>
            <a:r>
              <a:rPr lang="en-GB" sz="3200" dirty="0" err="1" smtClean="0">
                <a:solidFill>
                  <a:schemeClr val="accent1"/>
                </a:solidFill>
              </a:rPr>
              <a:t>minimum</a:t>
            </a:r>
            <a:r>
              <a:rPr lang="en-GB" sz="3200" baseline="-25000" dirty="0" err="1" smtClean="0">
                <a:solidFill>
                  <a:schemeClr val="accent1"/>
                </a:solidFill>
              </a:rPr>
              <a:t>i</a:t>
            </a:r>
            <a:r>
              <a:rPr lang="en-GB" sz="3200" dirty="0" smtClean="0">
                <a:solidFill>
                  <a:schemeClr val="accent1"/>
                </a:solidFill>
              </a:rPr>
              <a:t> and </a:t>
            </a:r>
            <a:r>
              <a:rPr lang="en-GB" sz="3200" dirty="0" err="1" smtClean="0">
                <a:solidFill>
                  <a:schemeClr val="accent1"/>
                </a:solidFill>
              </a:rPr>
              <a:t>maximum</a:t>
            </a:r>
            <a:r>
              <a:rPr lang="en-GB" sz="3200" baseline="-25000" dirty="0" err="1" smtClean="0">
                <a:solidFill>
                  <a:schemeClr val="accent1"/>
                </a:solidFill>
              </a:rPr>
              <a:t>i</a:t>
            </a:r>
            <a:endParaRPr lang="en-GB" sz="3200" baseline="-25000" dirty="0" smtClean="0">
              <a:solidFill>
                <a:schemeClr val="accent1"/>
              </a:solidFill>
            </a:endParaRPr>
          </a:p>
          <a:p>
            <a:pPr algn="just">
              <a:lnSpc>
                <a:spcPct val="150000"/>
              </a:lnSpc>
            </a:pPr>
            <a:r>
              <a:rPr lang="en-GB" sz="3200" dirty="0" smtClean="0">
                <a:solidFill>
                  <a:schemeClr val="accent1"/>
                </a:solidFill>
              </a:rPr>
              <a:t>READ </a:t>
            </a:r>
            <a:r>
              <a:rPr lang="en-GB" sz="3200" dirty="0" err="1" smtClean="0">
                <a:solidFill>
                  <a:schemeClr val="accent1"/>
                </a:solidFill>
              </a:rPr>
              <a:t>test_Name_Chk</a:t>
            </a:r>
            <a:endParaRPr lang="en-GB" sz="3200" baseline="-25000" dirty="0" smtClean="0">
              <a:solidFill>
                <a:schemeClr val="accent1"/>
              </a:solidFill>
            </a:endParaRPr>
          </a:p>
          <a:p>
            <a:pPr algn="just">
              <a:lnSpc>
                <a:spcPct val="150000"/>
              </a:lnSpc>
            </a:pPr>
            <a:r>
              <a:rPr lang="en-GB" sz="3200" dirty="0" smtClean="0">
                <a:solidFill>
                  <a:schemeClr val="accent1"/>
                </a:solidFill>
              </a:rPr>
              <a:t>READ </a:t>
            </a:r>
            <a:r>
              <a:rPr lang="en-GB" sz="3200" dirty="0" err="1" smtClean="0">
                <a:solidFill>
                  <a:schemeClr val="accent1"/>
                </a:solidFill>
              </a:rPr>
              <a:t>observed_Value</a:t>
            </a:r>
            <a:endParaRPr lang="en-GB" sz="3200" dirty="0" smtClean="0">
              <a:solidFill>
                <a:schemeClr val="accent1"/>
              </a:solidFill>
            </a:endParaRPr>
          </a:p>
          <a:p>
            <a:pPr algn="just">
              <a:lnSpc>
                <a:spcPct val="150000"/>
              </a:lnSpc>
            </a:pPr>
            <a:r>
              <a:rPr lang="en-GB" sz="3200" dirty="0" smtClean="0">
                <a:solidFill>
                  <a:schemeClr val="accent1"/>
                </a:solidFill>
              </a:rPr>
              <a:t>END_FOR</a:t>
            </a:r>
            <a:endParaRPr sz="3200">
              <a:solidFill>
                <a:schemeClr val="accent1"/>
              </a:solidFill>
            </a:endParaRPr>
          </a:p>
        </p:txBody>
      </p:sp>
      <p:sp>
        <p:nvSpPr>
          <p:cNvPr id="5" name="Rectangle 2"/>
          <p:cNvSpPr>
            <a:spLocks noGrp="1" noChangeArrowheads="1"/>
          </p:cNvSpPr>
          <p:nvPr>
            <p:ph type="title"/>
          </p:nvPr>
        </p:nvSpPr>
        <p:spPr>
          <a:xfrm>
            <a:off x="336021" y="167994"/>
            <a:ext cx="9408583" cy="825761"/>
          </a:xfrm>
        </p:spPr>
        <p:txBody>
          <a:bodyPr/>
          <a:lstStyle/>
          <a:p>
            <a:pPr algn="ctr"/>
            <a:r>
              <a:rPr lang="en-US" altLang="en-US" sz="2800" b="1" dirty="0" err="1" smtClean="0">
                <a:solidFill>
                  <a:srgbClr val="FF0000"/>
                </a:solidFill>
              </a:rPr>
              <a:t>Pseudocode</a:t>
            </a:r>
            <a:r>
              <a:rPr lang="en-US" altLang="en-US" sz="2800" b="1" dirty="0" smtClean="0">
                <a:solidFill>
                  <a:srgbClr val="FF0000"/>
                </a:solidFill>
              </a:rPr>
              <a:t> </a:t>
            </a:r>
            <a:r>
              <a:rPr lang="en-US" altLang="en-US" sz="2800" b="1" dirty="0" err="1" smtClean="0">
                <a:solidFill>
                  <a:srgbClr val="FF0000"/>
                </a:solidFill>
              </a:rPr>
              <a:t>LabTest</a:t>
            </a:r>
            <a:r>
              <a:rPr lang="en-US" altLang="en-US" sz="2800" b="1" dirty="0" smtClean="0">
                <a:solidFill>
                  <a:srgbClr val="FF0000"/>
                </a:solidFill>
              </a:rPr>
              <a:t> </a:t>
            </a:r>
            <a:r>
              <a:rPr lang="en-US" altLang="en-US" sz="2800" b="1" dirty="0">
                <a:solidFill>
                  <a:srgbClr val="FF0000"/>
                </a:solidFill>
              </a:rPr>
              <a:t>Problem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216000" y="142876"/>
            <a:ext cx="9576000" cy="4494217"/>
          </a:xfrm>
          <a:prstGeom prst="rect">
            <a:avLst/>
          </a:prstGeom>
        </p:spPr>
        <p:txBody>
          <a:bodyPr lIns="0" tIns="0" rIns="0" bIns="0" anchor="ctr"/>
          <a:lstStyle/>
          <a:p>
            <a:pPr algn="just"/>
            <a:endParaRPr sz="1600"/>
          </a:p>
        </p:txBody>
      </p:sp>
      <p:sp>
        <p:nvSpPr>
          <p:cNvPr id="4" name="TextShape 1"/>
          <p:cNvSpPr txBox="1"/>
          <p:nvPr/>
        </p:nvSpPr>
        <p:spPr>
          <a:xfrm>
            <a:off x="325404" y="136499"/>
            <a:ext cx="9576000" cy="5000660"/>
          </a:xfrm>
          <a:prstGeom prst="rect">
            <a:avLst/>
          </a:prstGeom>
        </p:spPr>
        <p:txBody>
          <a:bodyPr lIns="0" tIns="0" rIns="0" bIns="0" anchor="ctr"/>
          <a:lstStyle/>
          <a:p>
            <a:pPr algn="just"/>
            <a:r>
              <a:rPr lang="en-GB" sz="3200" dirty="0" smtClean="0">
                <a:solidFill>
                  <a:schemeClr val="accent1"/>
                </a:solidFill>
              </a:rPr>
              <a:t>IF </a:t>
            </a:r>
            <a:r>
              <a:rPr lang="en-GB" sz="3200" dirty="0" err="1" smtClean="0">
                <a:solidFill>
                  <a:schemeClr val="accent1"/>
                </a:solidFill>
              </a:rPr>
              <a:t>observed_Value</a:t>
            </a:r>
            <a:r>
              <a:rPr lang="en-GB" sz="3200" dirty="0" smtClean="0">
                <a:solidFill>
                  <a:schemeClr val="accent1"/>
                </a:solidFill>
              </a:rPr>
              <a:t>&gt;min of </a:t>
            </a:r>
            <a:r>
              <a:rPr lang="en-GB" sz="3200" dirty="0" err="1" smtClean="0">
                <a:solidFill>
                  <a:schemeClr val="accent1"/>
                </a:solidFill>
              </a:rPr>
              <a:t>test_Name_Chk</a:t>
            </a:r>
            <a:r>
              <a:rPr lang="en-GB" sz="3200" dirty="0" smtClean="0">
                <a:solidFill>
                  <a:schemeClr val="accent1"/>
                </a:solidFill>
              </a:rPr>
              <a:t> </a:t>
            </a:r>
          </a:p>
          <a:p>
            <a:pPr algn="just"/>
            <a:r>
              <a:rPr lang="en-GB" sz="3200" dirty="0" smtClean="0">
                <a:solidFill>
                  <a:schemeClr val="accent1"/>
                </a:solidFill>
              </a:rPr>
              <a:t>       and </a:t>
            </a:r>
            <a:r>
              <a:rPr lang="en-GB" sz="3200" dirty="0" err="1" smtClean="0">
                <a:solidFill>
                  <a:schemeClr val="accent1"/>
                </a:solidFill>
              </a:rPr>
              <a:t>observed_Value</a:t>
            </a:r>
            <a:r>
              <a:rPr lang="en-GB" sz="3200" dirty="0" smtClean="0">
                <a:solidFill>
                  <a:schemeClr val="accent1"/>
                </a:solidFill>
              </a:rPr>
              <a:t> &lt;max of </a:t>
            </a:r>
            <a:r>
              <a:rPr lang="en-GB" sz="3200" dirty="0" err="1" smtClean="0">
                <a:solidFill>
                  <a:schemeClr val="accent1"/>
                </a:solidFill>
              </a:rPr>
              <a:t>test_Name_Chk</a:t>
            </a:r>
            <a:r>
              <a:rPr lang="en-GB" sz="3200" dirty="0" smtClean="0">
                <a:solidFill>
                  <a:schemeClr val="accent1"/>
                </a:solidFill>
              </a:rPr>
              <a:t>    </a:t>
            </a:r>
          </a:p>
          <a:p>
            <a:pPr algn="just"/>
            <a:r>
              <a:rPr lang="en-GB" sz="3200" dirty="0" smtClean="0">
                <a:solidFill>
                  <a:schemeClr val="accent1"/>
                </a:solidFill>
              </a:rPr>
              <a:t>	       THEN</a:t>
            </a:r>
          </a:p>
          <a:p>
            <a:pPr algn="just"/>
            <a:r>
              <a:rPr lang="en-GB" sz="3200" dirty="0" smtClean="0">
                <a:solidFill>
                  <a:schemeClr val="accent1"/>
                </a:solidFill>
              </a:rPr>
              <a:t>			PRINT ‘Normal’</a:t>
            </a:r>
          </a:p>
          <a:p>
            <a:pPr algn="just"/>
            <a:r>
              <a:rPr lang="en-GB" sz="3200" dirty="0" smtClean="0">
                <a:solidFill>
                  <a:schemeClr val="accent1"/>
                </a:solidFill>
              </a:rPr>
              <a:t>		ELSE </a:t>
            </a:r>
          </a:p>
          <a:p>
            <a:pPr algn="just"/>
            <a:r>
              <a:rPr lang="en-GB" sz="3200" dirty="0" smtClean="0">
                <a:solidFill>
                  <a:schemeClr val="accent1"/>
                </a:solidFill>
              </a:rPr>
              <a:t>			PRINT ‘Abnormal’</a:t>
            </a:r>
          </a:p>
          <a:p>
            <a:pPr algn="just"/>
            <a:r>
              <a:rPr lang="en-GB" sz="3200" dirty="0" smtClean="0">
                <a:solidFill>
                  <a:schemeClr val="accent1"/>
                </a:solidFill>
              </a:rPr>
              <a:t>END IF</a:t>
            </a:r>
          </a:p>
        </p:txBody>
      </p:sp>
      <p:sp>
        <p:nvSpPr>
          <p:cNvPr id="5" name="TextShape 1"/>
          <p:cNvSpPr txBox="1"/>
          <p:nvPr/>
        </p:nvSpPr>
        <p:spPr>
          <a:xfrm>
            <a:off x="182528" y="4987907"/>
            <a:ext cx="9576000" cy="2571768"/>
          </a:xfrm>
          <a:prstGeom prst="rect">
            <a:avLst/>
          </a:prstGeom>
        </p:spPr>
        <p:txBody>
          <a:bodyPr lIns="0" tIns="0" rIns="0" bIns="0" anchor="ctr"/>
          <a:lstStyle/>
          <a:p>
            <a:pPr algn="just"/>
            <a:endParaRPr sz="3200">
              <a:solidFill>
                <a:schemeClr val="accent1"/>
              </a:solidFill>
            </a:endParaRPr>
          </a:p>
        </p:txBody>
      </p:sp>
      <p:sp>
        <p:nvSpPr>
          <p:cNvPr id="6" name="TextShape 1"/>
          <p:cNvSpPr txBox="1"/>
          <p:nvPr/>
        </p:nvSpPr>
        <p:spPr>
          <a:xfrm>
            <a:off x="250658" y="5065721"/>
            <a:ext cx="9576000" cy="2493954"/>
          </a:xfrm>
          <a:prstGeom prst="rect">
            <a:avLst/>
          </a:prstGeom>
        </p:spPr>
        <p:txBody>
          <a:bodyPr lIns="0" tIns="0" rIns="0" bIns="0" anchor="ctr"/>
          <a:lstStyle/>
          <a:p>
            <a:pPr algn="just"/>
            <a:endParaRPr sz="3200">
              <a:solidFill>
                <a:schemeClr val="accent1"/>
              </a:solidFill>
            </a:endParaRPr>
          </a:p>
        </p:txBody>
      </p:sp>
      <p:sp>
        <p:nvSpPr>
          <p:cNvPr id="7" name="TextShape 1"/>
          <p:cNvSpPr txBox="1"/>
          <p:nvPr/>
        </p:nvSpPr>
        <p:spPr>
          <a:xfrm>
            <a:off x="111090" y="5137159"/>
            <a:ext cx="9576000" cy="1428760"/>
          </a:xfrm>
          <a:prstGeom prst="rect">
            <a:avLst/>
          </a:prstGeom>
        </p:spPr>
        <p:txBody>
          <a:bodyPr lIns="0" tIns="0" rIns="0" bIns="0" anchor="ctr"/>
          <a:lstStyle/>
          <a:p>
            <a:pPr algn="just"/>
            <a:r>
              <a:rPr lang="en-GB" sz="3200" dirty="0" smtClean="0">
                <a:solidFill>
                  <a:srgbClr val="FF0000"/>
                </a:solidFill>
              </a:rPr>
              <a:t>Store the values such that it is not getting modified</a:t>
            </a:r>
            <a:endParaRPr sz="320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65061"/>
            <a:ext cx="9071640" cy="906749"/>
          </a:xfrm>
        </p:spPr>
        <p:txBody>
          <a:bodyPr/>
          <a:lstStyle/>
          <a:p>
            <a:pPr algn="ctr"/>
            <a:r>
              <a:rPr lang="en-GB" sz="3600" dirty="0" smtClean="0">
                <a:solidFill>
                  <a:srgbClr val="FF0000"/>
                </a:solidFill>
              </a:rPr>
              <a:t>We Already Know</a:t>
            </a:r>
            <a:endParaRPr lang="en-GB" sz="3600" dirty="0">
              <a:solidFill>
                <a:srgbClr val="FF0000"/>
              </a:solidFill>
            </a:endParaRPr>
          </a:p>
        </p:txBody>
      </p:sp>
      <p:sp>
        <p:nvSpPr>
          <p:cNvPr id="3" name="Text Placeholder 2"/>
          <p:cNvSpPr>
            <a:spLocks noGrp="1"/>
          </p:cNvSpPr>
          <p:nvPr>
            <p:ph type="body"/>
          </p:nvPr>
        </p:nvSpPr>
        <p:spPr>
          <a:xfrm>
            <a:off x="468280" y="993755"/>
            <a:ext cx="9071640" cy="3571900"/>
          </a:xfrm>
        </p:spPr>
        <p:txBody>
          <a:bodyPr/>
          <a:lstStyle/>
          <a:p>
            <a:pPr>
              <a:lnSpc>
                <a:spcPct val="150000"/>
              </a:lnSpc>
              <a:buFont typeface="Arial" pitchFamily="34" charset="0"/>
              <a:buChar char="•"/>
            </a:pPr>
            <a:r>
              <a:rPr lang="en-GB" sz="3200" dirty="0" smtClean="0">
                <a:solidFill>
                  <a:srgbClr val="0070C0"/>
                </a:solidFill>
              </a:rPr>
              <a:t> To read values</a:t>
            </a:r>
          </a:p>
          <a:p>
            <a:pPr>
              <a:lnSpc>
                <a:spcPct val="150000"/>
              </a:lnSpc>
              <a:buFont typeface="Arial" pitchFamily="34" charset="0"/>
              <a:buChar char="•"/>
            </a:pPr>
            <a:r>
              <a:rPr lang="en-GB" sz="3200" dirty="0">
                <a:solidFill>
                  <a:srgbClr val="0070C0"/>
                </a:solidFill>
              </a:rPr>
              <a:t> </a:t>
            </a:r>
            <a:r>
              <a:rPr lang="en-GB" sz="3200" dirty="0" smtClean="0">
                <a:solidFill>
                  <a:srgbClr val="0070C0"/>
                </a:solidFill>
              </a:rPr>
              <a:t>Map a value to another - Dictionary</a:t>
            </a:r>
          </a:p>
          <a:p>
            <a:pPr>
              <a:lnSpc>
                <a:spcPct val="150000"/>
              </a:lnSpc>
              <a:buFont typeface="Arial" pitchFamily="34" charset="0"/>
              <a:buChar char="•"/>
            </a:pPr>
            <a:r>
              <a:rPr lang="en-GB" sz="3200" dirty="0">
                <a:solidFill>
                  <a:srgbClr val="0070C0"/>
                </a:solidFill>
              </a:rPr>
              <a:t> </a:t>
            </a:r>
            <a:r>
              <a:rPr lang="en-GB" sz="3200" dirty="0" smtClean="0">
                <a:solidFill>
                  <a:srgbClr val="0070C0"/>
                </a:solidFill>
              </a:rPr>
              <a:t>Print Values</a:t>
            </a:r>
          </a:p>
          <a:p>
            <a:pPr>
              <a:lnSpc>
                <a:spcPct val="150000"/>
              </a:lnSpc>
              <a:buFont typeface="Arial" pitchFamily="34" charset="0"/>
              <a:buChar char="•"/>
            </a:pPr>
            <a:r>
              <a:rPr lang="en-GB" sz="3200" dirty="0">
                <a:solidFill>
                  <a:srgbClr val="0070C0"/>
                </a:solidFill>
              </a:rPr>
              <a:t> </a:t>
            </a:r>
            <a:r>
              <a:rPr lang="en-GB" sz="3200" dirty="0" smtClean="0">
                <a:solidFill>
                  <a:srgbClr val="0070C0"/>
                </a:solidFill>
              </a:rPr>
              <a:t>Form a pair of values – List – But the values can be changed</a:t>
            </a:r>
            <a:endParaRPr lang="en-GB" sz="3200" dirty="0">
              <a:solidFill>
                <a:srgbClr val="0070C0"/>
              </a:solidFill>
            </a:endParaRPr>
          </a:p>
        </p:txBody>
      </p:sp>
      <p:sp>
        <p:nvSpPr>
          <p:cNvPr id="4" name="Text Placeholder 2"/>
          <p:cNvSpPr txBox="1">
            <a:spLocks/>
          </p:cNvSpPr>
          <p:nvPr/>
        </p:nvSpPr>
        <p:spPr>
          <a:xfrm>
            <a:off x="325404" y="4637093"/>
            <a:ext cx="9071640" cy="1500198"/>
          </a:xfrm>
          <a:prstGeom prst="rect">
            <a:avLst/>
          </a:prstGeom>
        </p:spPr>
        <p:txBody>
          <a:bodyPr lIns="0" tIns="0" rIns="0" bIns="0" anchor="ctr"/>
          <a:lstStyle/>
          <a:p>
            <a:pPr marL="0" marR="0" lvl="0" indent="0" defTabSz="914400" eaLnBrk="1" fontAlgn="auto" latinLnBrk="0" hangingPunct="1">
              <a:lnSpc>
                <a:spcPct val="150000"/>
              </a:lnSpc>
              <a:spcBef>
                <a:spcPts val="0"/>
              </a:spcBef>
              <a:spcAft>
                <a:spcPts val="0"/>
              </a:spcAft>
              <a:buClrTx/>
              <a:buSzTx/>
              <a:buFont typeface="Arial" pitchFamily="34" charset="0"/>
              <a:buChar char="•"/>
              <a:tabLst/>
              <a:defRPr/>
            </a:pPr>
            <a:r>
              <a:rPr kumimoji="0" lang="en-GB" sz="3200" b="0" i="0" u="none" strike="noStrike" kern="0" cap="none" spc="0" normalizeH="0" baseline="0" noProof="0" dirty="0" smtClean="0">
                <a:ln>
                  <a:noFill/>
                </a:ln>
                <a:solidFill>
                  <a:srgbClr val="C00000"/>
                </a:solidFill>
                <a:effectLst/>
                <a:uLnTx/>
                <a:uFillTx/>
              </a:rPr>
              <a:t>Yet to learn about pairing values</a:t>
            </a:r>
            <a:r>
              <a:rPr kumimoji="0" lang="en-GB" sz="3200" b="0" i="0" u="none" strike="noStrike" kern="0" cap="none" spc="0" normalizeH="0" noProof="0" dirty="0" smtClean="0">
                <a:ln>
                  <a:noFill/>
                </a:ln>
                <a:solidFill>
                  <a:srgbClr val="C00000"/>
                </a:solidFill>
                <a:effectLst/>
                <a:uLnTx/>
                <a:uFillTx/>
              </a:rPr>
              <a:t> that cannot be modified</a:t>
            </a:r>
            <a:endParaRPr kumimoji="0" lang="en-GB" sz="3200" b="0" i="0" u="none" strike="noStrike" kern="0" cap="none" spc="0" normalizeH="0" baseline="0" noProof="0" dirty="0" smtClean="0">
              <a:ln>
                <a:noFill/>
              </a:ln>
              <a:solidFill>
                <a:srgbClr val="C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216000" y="249120"/>
            <a:ext cx="9576000" cy="5816733"/>
          </a:xfrm>
          <a:prstGeom prst="rect">
            <a:avLst/>
          </a:prstGeom>
        </p:spPr>
        <p:txBody>
          <a:bodyPr lIns="0" tIns="0" rIns="0" bIns="0" anchor="ctr"/>
          <a:lstStyle/>
          <a:p>
            <a:r>
              <a:rPr lang="en-IN" sz="3200" dirty="0" err="1">
                <a:solidFill>
                  <a:srgbClr val="C00000"/>
                </a:solidFill>
                <a:latin typeface="Arial"/>
              </a:rPr>
              <a:t>Tuples</a:t>
            </a:r>
            <a:endParaRPr>
              <a:solidFill>
                <a:srgbClr val="C00000"/>
              </a:solidFill>
            </a:endParaRPr>
          </a:p>
          <a:p>
            <a:endParaRPr>
              <a:solidFill>
                <a:schemeClr val="tx2"/>
              </a:solidFill>
            </a:endParaRPr>
          </a:p>
          <a:p>
            <a:r>
              <a:rPr lang="en-IN" sz="3200" dirty="0" smtClean="0">
                <a:solidFill>
                  <a:schemeClr val="tx2"/>
                </a:solidFill>
                <a:latin typeface="Arial"/>
              </a:rPr>
              <a:t>Sequence </a:t>
            </a:r>
            <a:r>
              <a:rPr lang="en-IN" sz="3200" dirty="0">
                <a:solidFill>
                  <a:schemeClr val="tx2"/>
                </a:solidFill>
                <a:latin typeface="Arial"/>
              </a:rPr>
              <a:t>of </a:t>
            </a:r>
            <a:r>
              <a:rPr lang="en-IN" sz="3200" dirty="0">
                <a:solidFill>
                  <a:srgbClr val="C00000"/>
                </a:solidFill>
                <a:latin typeface="Arial"/>
              </a:rPr>
              <a:t>immutable</a:t>
            </a:r>
            <a:r>
              <a:rPr lang="en-IN" sz="3200" dirty="0">
                <a:solidFill>
                  <a:schemeClr val="tx2"/>
                </a:solidFill>
                <a:latin typeface="Arial"/>
              </a:rPr>
              <a:t> Python objects</a:t>
            </a:r>
            <a:endParaRPr>
              <a:solidFill>
                <a:schemeClr val="tx2"/>
              </a:solidFill>
            </a:endParaRPr>
          </a:p>
          <a:p>
            <a:endParaRPr>
              <a:solidFill>
                <a:schemeClr val="tx2"/>
              </a:solidFill>
            </a:endParaRPr>
          </a:p>
          <a:p>
            <a:r>
              <a:rPr lang="en-IN" sz="3200" dirty="0">
                <a:solidFill>
                  <a:schemeClr val="tx2"/>
                </a:solidFill>
                <a:latin typeface="Arial"/>
              </a:rPr>
              <a:t> </a:t>
            </a:r>
            <a:r>
              <a:rPr lang="en-IN" sz="3200" dirty="0" err="1">
                <a:solidFill>
                  <a:schemeClr val="tx2"/>
                </a:solidFill>
                <a:latin typeface="Arial"/>
              </a:rPr>
              <a:t>T</a:t>
            </a:r>
            <a:r>
              <a:rPr lang="en-IN" sz="3200" dirty="0" err="1" smtClean="0">
                <a:solidFill>
                  <a:schemeClr val="tx2"/>
                </a:solidFill>
                <a:latin typeface="Arial"/>
              </a:rPr>
              <a:t>uples</a:t>
            </a:r>
            <a:r>
              <a:rPr lang="en-IN" sz="3200" dirty="0" smtClean="0">
                <a:solidFill>
                  <a:schemeClr val="tx2"/>
                </a:solidFill>
                <a:latin typeface="Arial"/>
              </a:rPr>
              <a:t> </a:t>
            </a:r>
            <a:r>
              <a:rPr lang="en-IN" sz="3200" dirty="0">
                <a:solidFill>
                  <a:schemeClr val="tx2"/>
                </a:solidFill>
                <a:latin typeface="Arial"/>
              </a:rPr>
              <a:t>cannot be changed </a:t>
            </a:r>
            <a:r>
              <a:rPr lang="en-IN" sz="3200" dirty="0" smtClean="0">
                <a:solidFill>
                  <a:schemeClr val="tx2"/>
                </a:solidFill>
                <a:latin typeface="Arial"/>
              </a:rPr>
              <a:t>like </a:t>
            </a:r>
            <a:r>
              <a:rPr lang="en-IN" sz="3200" dirty="0">
                <a:solidFill>
                  <a:schemeClr val="tx2"/>
                </a:solidFill>
                <a:latin typeface="Arial"/>
              </a:rPr>
              <a:t>lists and </a:t>
            </a:r>
            <a:r>
              <a:rPr lang="en-IN" sz="3200" dirty="0" err="1">
                <a:solidFill>
                  <a:schemeClr val="tx2"/>
                </a:solidFill>
                <a:latin typeface="Arial"/>
              </a:rPr>
              <a:t>tuples</a:t>
            </a:r>
            <a:r>
              <a:rPr lang="en-IN" sz="3200" dirty="0">
                <a:solidFill>
                  <a:schemeClr val="tx2"/>
                </a:solidFill>
                <a:latin typeface="Arial"/>
              </a:rPr>
              <a:t> use </a:t>
            </a:r>
            <a:r>
              <a:rPr lang="en-IN" sz="3200" dirty="0">
                <a:solidFill>
                  <a:srgbClr val="C00000"/>
                </a:solidFill>
                <a:latin typeface="Arial"/>
              </a:rPr>
              <a:t>parentheses</a:t>
            </a:r>
            <a:r>
              <a:rPr lang="en-IN" sz="3200" dirty="0">
                <a:solidFill>
                  <a:schemeClr val="tx2"/>
                </a:solidFill>
                <a:latin typeface="Arial"/>
              </a:rPr>
              <a:t>, whereas lists use square brackets.</a:t>
            </a:r>
            <a:endParaRPr>
              <a:solidFill>
                <a:schemeClr val="tx2"/>
              </a:solidFill>
            </a:endParaRPr>
          </a:p>
          <a:p>
            <a:endParaRPr>
              <a:solidFill>
                <a:schemeClr val="tx2"/>
              </a:solidFill>
            </a:endParaRPr>
          </a:p>
          <a:p>
            <a:r>
              <a:rPr lang="en-IN" sz="3200" dirty="0">
                <a:solidFill>
                  <a:schemeClr val="tx2"/>
                </a:solidFill>
                <a:latin typeface="Arial"/>
              </a:rPr>
              <a:t>Creating a </a:t>
            </a:r>
            <a:r>
              <a:rPr lang="en-IN" sz="3200" dirty="0" err="1">
                <a:solidFill>
                  <a:schemeClr val="tx2"/>
                </a:solidFill>
                <a:latin typeface="Arial"/>
              </a:rPr>
              <a:t>tuple</a:t>
            </a:r>
            <a:r>
              <a:rPr lang="en-IN" sz="3200" dirty="0">
                <a:solidFill>
                  <a:schemeClr val="tx2"/>
                </a:solidFill>
                <a:latin typeface="Arial"/>
              </a:rPr>
              <a:t> is as simple as putting different comma-separated values. </a:t>
            </a:r>
            <a:endParaRPr lang="en-IN" sz="3200" dirty="0" smtClean="0">
              <a:solidFill>
                <a:schemeClr val="tx2"/>
              </a:solidFill>
              <a:latin typeface="Arial"/>
            </a:endParaRPr>
          </a:p>
          <a:p>
            <a:endParaRPr lang="en-IN" sz="3200" dirty="0" smtClean="0">
              <a:solidFill>
                <a:schemeClr val="tx2"/>
              </a:solidFill>
              <a:latin typeface="Arial"/>
            </a:endParaRPr>
          </a:p>
          <a:p>
            <a:r>
              <a:rPr lang="en-IN" sz="3200" dirty="0" smtClean="0">
                <a:solidFill>
                  <a:srgbClr val="C00000"/>
                </a:solidFill>
                <a:latin typeface="Arial"/>
              </a:rPr>
              <a:t>Optionally</a:t>
            </a:r>
            <a:r>
              <a:rPr lang="en-IN" sz="3200" dirty="0" smtClean="0">
                <a:solidFill>
                  <a:schemeClr val="tx2"/>
                </a:solidFill>
                <a:latin typeface="Arial"/>
              </a:rPr>
              <a:t> you can put these comma-separated values between </a:t>
            </a:r>
            <a:r>
              <a:rPr lang="en-IN" sz="3200" dirty="0" smtClean="0">
                <a:solidFill>
                  <a:srgbClr val="C00000"/>
                </a:solidFill>
                <a:latin typeface="Arial"/>
              </a:rPr>
              <a:t>parentheses</a:t>
            </a:r>
            <a:r>
              <a:rPr lang="en-IN" sz="3200" dirty="0" smtClean="0">
                <a:solidFill>
                  <a:schemeClr val="tx2"/>
                </a:solidFill>
                <a:latin typeface="Arial"/>
              </a:rPr>
              <a:t> also. </a:t>
            </a:r>
            <a:endParaRPr>
              <a:solidFill>
                <a:schemeClr val="tx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216000" y="249120"/>
            <a:ext cx="9576000" cy="3816469"/>
          </a:xfrm>
          <a:prstGeom prst="rect">
            <a:avLst/>
          </a:prstGeom>
        </p:spPr>
        <p:txBody>
          <a:bodyPr lIns="0" tIns="0" rIns="0" bIns="0" anchor="ctr"/>
          <a:lstStyle/>
          <a:p>
            <a:pPr>
              <a:lnSpc>
                <a:spcPct val="150000"/>
              </a:lnSpc>
            </a:pPr>
            <a:r>
              <a:rPr lang="en-IN" sz="3200" dirty="0" smtClean="0">
                <a:solidFill>
                  <a:schemeClr val="tx2"/>
                </a:solidFill>
                <a:latin typeface="Arial"/>
              </a:rPr>
              <a:t>For </a:t>
            </a:r>
            <a:r>
              <a:rPr lang="en-IN" sz="3200" dirty="0">
                <a:solidFill>
                  <a:schemeClr val="tx2"/>
                </a:solidFill>
                <a:latin typeface="Arial"/>
              </a:rPr>
              <a:t>example −</a:t>
            </a:r>
            <a:endParaRPr>
              <a:solidFill>
                <a:schemeClr val="tx2"/>
              </a:solidFill>
            </a:endParaRPr>
          </a:p>
          <a:p>
            <a:pPr>
              <a:lnSpc>
                <a:spcPct val="150000"/>
              </a:lnSpc>
            </a:pPr>
            <a:r>
              <a:rPr lang="en-IN" sz="3200" dirty="0" smtClean="0">
                <a:solidFill>
                  <a:schemeClr val="tx2"/>
                </a:solidFill>
                <a:latin typeface="Arial"/>
              </a:rPr>
              <a:t>tup1 </a:t>
            </a:r>
            <a:r>
              <a:rPr lang="en-IN" sz="3200" dirty="0">
                <a:solidFill>
                  <a:schemeClr val="tx2"/>
                </a:solidFill>
                <a:latin typeface="Arial"/>
              </a:rPr>
              <a:t>= ('physics', 'chemistry', 1997, 2000);</a:t>
            </a:r>
            <a:endParaRPr>
              <a:solidFill>
                <a:schemeClr val="tx2"/>
              </a:solidFill>
            </a:endParaRPr>
          </a:p>
          <a:p>
            <a:pPr>
              <a:lnSpc>
                <a:spcPct val="150000"/>
              </a:lnSpc>
            </a:pPr>
            <a:r>
              <a:rPr lang="en-IN" sz="3200" dirty="0">
                <a:solidFill>
                  <a:schemeClr val="tx2"/>
                </a:solidFill>
                <a:latin typeface="Arial"/>
              </a:rPr>
              <a:t>tup2 = (1, 2, 3, 4, 5 );</a:t>
            </a:r>
            <a:endParaRPr>
              <a:solidFill>
                <a:schemeClr val="tx2"/>
              </a:solidFill>
            </a:endParaRPr>
          </a:p>
          <a:p>
            <a:pPr>
              <a:lnSpc>
                <a:spcPct val="150000"/>
              </a:lnSpc>
            </a:pPr>
            <a:r>
              <a:rPr lang="en-IN" sz="3200" dirty="0">
                <a:solidFill>
                  <a:schemeClr val="tx2"/>
                </a:solidFill>
                <a:latin typeface="Arial"/>
              </a:rPr>
              <a:t>tup3 = "a", "b", "c", "d";</a:t>
            </a:r>
            <a:endParaRPr>
              <a:solidFill>
                <a:schemeClr val="tx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1056</Words>
  <Application>Microsoft Office PowerPoint</Application>
  <PresentationFormat>Custom</PresentationFormat>
  <Paragraphs>199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PowerPoint Presentation</vt:lpstr>
      <vt:lpstr>PAC For Lab Test Problem</vt:lpstr>
      <vt:lpstr>Pseudocode LabTest Problem</vt:lpstr>
      <vt:lpstr>PowerPoint Presentation</vt:lpstr>
      <vt:lpstr>We Already Know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Janaki</dc:creator>
  <cp:lastModifiedBy>HP</cp:lastModifiedBy>
  <cp:revision>219</cp:revision>
  <dcterms:modified xsi:type="dcterms:W3CDTF">2017-09-07T05:32:57Z</dcterms:modified>
</cp:coreProperties>
</file>