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9" r:id="rId3"/>
    <p:sldId id="297" r:id="rId4"/>
    <p:sldId id="300" r:id="rId5"/>
    <p:sldId id="257" r:id="rId6"/>
    <p:sldId id="280" r:id="rId7"/>
    <p:sldId id="259" r:id="rId8"/>
    <p:sldId id="262" r:id="rId9"/>
    <p:sldId id="263" r:id="rId10"/>
    <p:sldId id="264" r:id="rId11"/>
    <p:sldId id="281" r:id="rId12"/>
    <p:sldId id="282" r:id="rId13"/>
    <p:sldId id="283" r:id="rId14"/>
    <p:sldId id="284" r:id="rId15"/>
    <p:sldId id="285" r:id="rId16"/>
    <p:sldId id="286" r:id="rId17"/>
    <p:sldId id="303" r:id="rId18"/>
    <p:sldId id="287" r:id="rId19"/>
    <p:sldId id="293" r:id="rId20"/>
    <p:sldId id="289" r:id="rId21"/>
    <p:sldId id="304" r:id="rId22"/>
    <p:sldId id="290" r:id="rId23"/>
    <p:sldId id="305" r:id="rId24"/>
    <p:sldId id="301" r:id="rId25"/>
    <p:sldId id="291" r:id="rId26"/>
    <p:sldId id="292" r:id="rId27"/>
    <p:sldId id="302" r:id="rId28"/>
    <p:sldId id="298" r:id="rId29"/>
    <p:sldId id="277" r:id="rId30"/>
    <p:sldId id="278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8534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2954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1" y="1295400"/>
            <a:ext cx="38481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1371600" y="6381751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1A-</a:t>
            </a:r>
            <a:fld id="{26DE9B8D-1505-401D-8E54-EA5FE953C2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0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8E43-3E47-4414-8619-30CFFCDFCA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8CD6-432A-4B8C-A2E2-4AC1CF03E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392908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</a:rPr>
              <a:t>Problem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2060"/>
                </a:solidFill>
              </a:rPr>
              <a:t>Write a kids play program that prints the capital of a country given the name of the country.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Deleting Elements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remove an element</a:t>
            </a:r>
            <a:r>
              <a:rPr lang="en-US" dirty="0" smtClean="0">
                <a:solidFill>
                  <a:schemeClr val="tx2"/>
                </a:solidFill>
              </a:rPr>
              <a:t> in a dictionary using the key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&gt;&gt;&gt;del </a:t>
            </a:r>
            <a:r>
              <a:rPr lang="en-US" dirty="0" err="1" smtClean="0">
                <a:solidFill>
                  <a:schemeClr val="tx2"/>
                </a:solidFill>
              </a:rPr>
              <a:t>MyCourse</a:t>
            </a:r>
            <a:r>
              <a:rPr lang="en-US" dirty="0" smtClean="0">
                <a:solidFill>
                  <a:schemeClr val="tx2"/>
                </a:solidFill>
              </a:rPr>
              <a:t>[‘IT’]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remove all the elements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&gt;&gt;&gt;</a:t>
            </a:r>
            <a:r>
              <a:rPr lang="en-US" dirty="0" err="1" smtClean="0">
                <a:solidFill>
                  <a:schemeClr val="tx2"/>
                </a:solidFill>
              </a:rPr>
              <a:t>MyCourse.clear</a:t>
            </a:r>
            <a:r>
              <a:rPr lang="en-US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delete the dictionary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&gt;&gt;&gt;del </a:t>
            </a:r>
            <a:r>
              <a:rPr lang="en-US" dirty="0" err="1" smtClean="0">
                <a:solidFill>
                  <a:schemeClr val="tx2"/>
                </a:solidFill>
              </a:rPr>
              <a:t>MyCourse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Basic Operations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{'spam': 2, 'ham': 1, 'eggs': 3}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</a:t>
            </a:r>
            <a:r>
              <a:rPr lang="en-GB" dirty="0" err="1" smtClean="0">
                <a:solidFill>
                  <a:schemeClr val="tx2"/>
                </a:solidFill>
              </a:rPr>
              <a:t>len</a:t>
            </a:r>
            <a:r>
              <a:rPr lang="en-GB" dirty="0" smtClean="0">
                <a:solidFill>
                  <a:schemeClr val="tx2"/>
                </a:solidFill>
              </a:rPr>
              <a:t>(D) # Number of entries in dictionary 3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'ham' in D # Key membership test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True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list(</a:t>
            </a:r>
            <a:r>
              <a:rPr lang="en-GB" dirty="0" err="1" smtClean="0">
                <a:solidFill>
                  <a:schemeClr val="tx2"/>
                </a:solidFill>
              </a:rPr>
              <a:t>D.keys</a:t>
            </a:r>
            <a:r>
              <a:rPr lang="en-GB" dirty="0" smtClean="0">
                <a:solidFill>
                  <a:schemeClr val="tx2"/>
                </a:solidFill>
              </a:rPr>
              <a:t>())  # Create a new list of D's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['eggs', 'spam', 'ham']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Basic Operations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list(</a:t>
            </a:r>
            <a:r>
              <a:rPr lang="en-GB" sz="3000" dirty="0" err="1" smtClean="0">
                <a:solidFill>
                  <a:schemeClr val="tx2"/>
                </a:solidFill>
              </a:rPr>
              <a:t>D.values</a:t>
            </a:r>
            <a:r>
              <a:rPr lang="en-GB" sz="3000" dirty="0" smtClean="0">
                <a:solidFill>
                  <a:schemeClr val="tx2"/>
                </a:solidFill>
              </a:rPr>
              <a:t>()) [3, 2, 1]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list(</a:t>
            </a:r>
            <a:r>
              <a:rPr lang="en-GB" sz="3000" dirty="0" err="1" smtClean="0">
                <a:solidFill>
                  <a:schemeClr val="tx2"/>
                </a:solidFill>
              </a:rPr>
              <a:t>D.items</a:t>
            </a:r>
            <a:r>
              <a:rPr lang="en-GB" sz="3000" dirty="0" smtClean="0">
                <a:solidFill>
                  <a:schemeClr val="tx2"/>
                </a:solidFill>
              </a:rPr>
              <a:t>()) [('eggs', 3), ('spam', 2), ('ham', 1)]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D.get</a:t>
            </a:r>
            <a:r>
              <a:rPr lang="en-GB" sz="3000" dirty="0" smtClean="0">
                <a:solidFill>
                  <a:schemeClr val="tx2"/>
                </a:solidFill>
              </a:rPr>
              <a:t>('spam')                # A key that is there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2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print(</a:t>
            </a:r>
            <a:r>
              <a:rPr lang="en-GB" sz="3000" dirty="0" err="1" smtClean="0">
                <a:solidFill>
                  <a:schemeClr val="tx2"/>
                </a:solidFill>
              </a:rPr>
              <a:t>D.get</a:t>
            </a:r>
            <a:r>
              <a:rPr lang="en-GB" sz="3000" dirty="0" smtClean="0">
                <a:solidFill>
                  <a:schemeClr val="tx2"/>
                </a:solidFill>
              </a:rPr>
              <a:t>('toast'))     # A key that is missing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None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Update 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{'eggs': 3, 'spam': 2, 'ham': 1}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D2 = {'toast':4, 'muffin':5}   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D.update</a:t>
            </a:r>
            <a:r>
              <a:rPr lang="en-GB" sz="3000" dirty="0" smtClean="0">
                <a:solidFill>
                  <a:schemeClr val="tx2"/>
                </a:solidFill>
              </a:rPr>
              <a:t>(D2)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{'eggs': 3, 'muffin': 5, 'toast': 4, 'spam': 2, 'ham': 1} </a:t>
            </a:r>
          </a:p>
          <a:p>
            <a:pPr>
              <a:lnSpc>
                <a:spcPct val="150000"/>
              </a:lnSpc>
              <a:buNone/>
            </a:pPr>
            <a:r>
              <a:rPr lang="en-GB" sz="3000" dirty="0" smtClean="0">
                <a:solidFill>
                  <a:srgbClr val="C00000"/>
                </a:solidFill>
              </a:rPr>
              <a:t>#unordered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Pop Method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rgbClr val="C00000"/>
                </a:solidFill>
              </a:rPr>
              <a:t>Delete and return value for a given key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= {'eggs': 3, 'muffin': 5, 'toast': 4, 'spam': 2, 'ham': 1}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D.pop('muffin')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5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D.pop('toast‘)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4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{'eggs': 3, 'spam': 2, 'ham': 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List </a:t>
            </a:r>
            <a:r>
              <a:rPr lang="en-US" dirty="0" err="1" smtClean="0">
                <a:solidFill>
                  <a:srgbClr val="C00000"/>
                </a:solidFill>
              </a:rPr>
              <a:t>vs</a:t>
            </a:r>
            <a:r>
              <a:rPr lang="en-US" dirty="0" smtClean="0">
                <a:solidFill>
                  <a:srgbClr val="C00000"/>
                </a:solidFill>
              </a:rPr>
              <a:t> Dictionary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 L = []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L[99] = 'spam' </a:t>
            </a:r>
          </a:p>
          <a:p>
            <a:pPr>
              <a:buNone/>
            </a:pPr>
            <a:r>
              <a:rPr lang="en-GB" sz="3000" dirty="0" err="1" smtClean="0">
                <a:solidFill>
                  <a:schemeClr val="tx2"/>
                </a:solidFill>
              </a:rPr>
              <a:t>Traceback</a:t>
            </a:r>
            <a:r>
              <a:rPr lang="en-GB" sz="3000" dirty="0" smtClean="0">
                <a:solidFill>
                  <a:schemeClr val="tx2"/>
                </a:solidFill>
              </a:rPr>
              <a:t> (most recent call last):  File "&lt;</a:t>
            </a:r>
            <a:r>
              <a:rPr lang="en-GB" sz="3000" dirty="0" err="1" smtClean="0">
                <a:solidFill>
                  <a:schemeClr val="tx2"/>
                </a:solidFill>
              </a:rPr>
              <a:t>stdin</a:t>
            </a:r>
            <a:r>
              <a:rPr lang="en-GB" sz="3000" dirty="0" smtClean="0">
                <a:solidFill>
                  <a:schemeClr val="tx2"/>
                </a:solidFill>
              </a:rPr>
              <a:t>&gt;", line 1, in ? </a:t>
            </a:r>
            <a:r>
              <a:rPr lang="en-GB" sz="3000" dirty="0" err="1" smtClean="0">
                <a:solidFill>
                  <a:schemeClr val="tx2"/>
                </a:solidFill>
              </a:rPr>
              <a:t>IndexError</a:t>
            </a:r>
            <a:r>
              <a:rPr lang="en-GB" sz="3000" dirty="0" smtClean="0">
                <a:solidFill>
                  <a:schemeClr val="tx2"/>
                </a:solidFill>
              </a:rPr>
              <a:t>: list assignment index out of range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&gt;&gt;&gt;D = {}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D[99] = 'spam'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D[99] 'spam'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D {99: 'spam'}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Nesting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jobs = []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jobs.append</a:t>
            </a:r>
            <a:r>
              <a:rPr lang="en-GB" sz="3000" dirty="0" smtClean="0">
                <a:solidFill>
                  <a:schemeClr val="tx2"/>
                </a:solidFill>
              </a:rPr>
              <a:t>('developer')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jobs.append</a:t>
            </a:r>
            <a:r>
              <a:rPr lang="en-GB" sz="3000" dirty="0" smtClean="0">
                <a:solidFill>
                  <a:schemeClr val="tx2"/>
                </a:solidFill>
              </a:rPr>
              <a:t>(‘manager‘)</a:t>
            </a:r>
          </a:p>
          <a:p>
            <a:pPr>
              <a:buNone/>
            </a:pP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 = {}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['name'] = 'Bob'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['age']  = 40.5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['job']  =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Nesting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 = {}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['name'] = 'Bob'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['age']  = 40.5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['job']  =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Nesting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endParaRPr lang="en-GB" sz="3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{'name': 'Bob', 'age': 40.5, 'job': ['developer', 'manager']}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Nesting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['name']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'Bob'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['job']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['developer', 'manager']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&gt;&gt;&gt; </a:t>
            </a:r>
            <a:r>
              <a:rPr lang="en-GB" sz="3000" dirty="0" err="1" smtClean="0">
                <a:solidFill>
                  <a:schemeClr val="tx2"/>
                </a:solidFill>
              </a:rPr>
              <a:t>rec</a:t>
            </a:r>
            <a:r>
              <a:rPr lang="en-GB" sz="3000" dirty="0" smtClean="0">
                <a:solidFill>
                  <a:schemeClr val="tx2"/>
                </a:solidFill>
              </a:rPr>
              <a:t>['job'][1] </a:t>
            </a:r>
          </a:p>
          <a:p>
            <a:pPr>
              <a:buNone/>
            </a:pPr>
            <a:r>
              <a:rPr lang="en-GB" sz="3000" dirty="0" smtClean="0">
                <a:solidFill>
                  <a:schemeClr val="tx2"/>
                </a:solidFill>
              </a:rPr>
              <a:t>'manager’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500" b="1" dirty="0" smtClean="0">
                <a:solidFill>
                  <a:srgbClr val="FF0000"/>
                </a:solidFill>
              </a:rPr>
              <a:t>PAC For Quiz Problem</a:t>
            </a:r>
            <a:endParaRPr lang="en-US" alt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09600" y="1371601"/>
          <a:ext cx="7924800" cy="4288536"/>
        </p:xfrm>
        <a:graphic>
          <a:graphicData uri="http://schemas.openxmlformats.org/drawingml/2006/table">
            <a:tbl>
              <a:tblPr/>
              <a:tblGrid>
                <a:gridCol w="2462202"/>
                <a:gridCol w="2820998"/>
                <a:gridCol w="2641600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2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A set of question/ answer pairs and a question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Map each question to the corresponding answer. Find the answer for the given 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Answer for the 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Other Ways to Make Dictionaries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 = {'name': 'Bob', 'age': 40}</a:t>
            </a:r>
            <a:endParaRPr lang="en-GB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 = {}                                    </a:t>
            </a:r>
            <a:r>
              <a:rPr lang="en-GB" sz="2800" dirty="0" smtClean="0">
                <a:solidFill>
                  <a:srgbClr val="C00000"/>
                </a:solidFill>
              </a:rPr>
              <a:t># Assign by keys dynamically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D['name'] = 'Bob' 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D['age']  = 40</a:t>
            </a:r>
          </a:p>
          <a:p>
            <a:pPr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# Creating a dictionary by assignment</a:t>
            </a:r>
          </a:p>
          <a:p>
            <a:pPr>
              <a:buNone/>
            </a:pPr>
            <a:r>
              <a:rPr lang="en-GB" sz="2800" dirty="0" err="1" smtClean="0">
                <a:solidFill>
                  <a:schemeClr val="tx2"/>
                </a:solidFill>
              </a:rPr>
              <a:t>dict</a:t>
            </a:r>
            <a:r>
              <a:rPr lang="en-GB" sz="2800" dirty="0" smtClean="0">
                <a:solidFill>
                  <a:schemeClr val="tx2"/>
                </a:solidFill>
              </a:rPr>
              <a:t>(name='Bob', age=40)  </a:t>
            </a:r>
          </a:p>
          <a:p>
            <a:pPr>
              <a:buNone/>
            </a:pPr>
            <a:endParaRPr lang="en-GB" sz="1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# Creating dictionary with </a:t>
            </a:r>
            <a:r>
              <a:rPr lang="en-GB" sz="2800" dirty="0" err="1" smtClean="0">
                <a:solidFill>
                  <a:srgbClr val="C00000"/>
                </a:solidFill>
              </a:rPr>
              <a:t>tuples</a:t>
            </a:r>
            <a:r>
              <a:rPr lang="en-GB" sz="2800" dirty="0" smtClean="0">
                <a:solidFill>
                  <a:srgbClr val="C00000"/>
                </a:solidFill>
              </a:rPr>
              <a:t> form </a:t>
            </a:r>
          </a:p>
          <a:p>
            <a:pPr>
              <a:buNone/>
            </a:pPr>
            <a:r>
              <a:rPr lang="en-GB" sz="2800" dirty="0" err="1" smtClean="0">
                <a:solidFill>
                  <a:schemeClr val="tx2"/>
                </a:solidFill>
              </a:rPr>
              <a:t>dict</a:t>
            </a:r>
            <a:r>
              <a:rPr lang="en-GB" sz="2800" dirty="0" smtClean="0">
                <a:solidFill>
                  <a:schemeClr val="tx2"/>
                </a:solidFill>
              </a:rPr>
              <a:t>([('name', 'Bob'), ('age', 40)])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Other Ways to Make Dictionaries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# Creating a dictionary by assignment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 = </a:t>
            </a:r>
            <a:r>
              <a:rPr lang="en-GB" sz="2800" dirty="0" err="1" smtClean="0">
                <a:solidFill>
                  <a:schemeClr val="tx2"/>
                </a:solidFill>
              </a:rPr>
              <a:t>dict</a:t>
            </a:r>
            <a:r>
              <a:rPr lang="en-GB" sz="2800" dirty="0" smtClean="0">
                <a:solidFill>
                  <a:schemeClr val="tx2"/>
                </a:solidFill>
              </a:rPr>
              <a:t>(name='Bob', age=40)  </a:t>
            </a:r>
          </a:p>
          <a:p>
            <a:pPr>
              <a:buNone/>
            </a:pPr>
            <a:endParaRPr lang="en-GB" sz="1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# Creating dictionary with </a:t>
            </a:r>
            <a:r>
              <a:rPr lang="en-GB" sz="2800" dirty="0" err="1" smtClean="0">
                <a:solidFill>
                  <a:srgbClr val="C00000"/>
                </a:solidFill>
              </a:rPr>
              <a:t>tuples</a:t>
            </a:r>
            <a:r>
              <a:rPr lang="en-GB" sz="2800" dirty="0" smtClean="0">
                <a:solidFill>
                  <a:srgbClr val="C00000"/>
                </a:solidFill>
              </a:rPr>
              <a:t> form </a:t>
            </a:r>
          </a:p>
          <a:p>
            <a:pPr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D = </a:t>
            </a:r>
            <a:r>
              <a:rPr lang="en-GB" sz="2800" dirty="0" err="1" smtClean="0">
                <a:solidFill>
                  <a:schemeClr val="tx2"/>
                </a:solidFill>
              </a:rPr>
              <a:t>dict</a:t>
            </a:r>
            <a:r>
              <a:rPr lang="en-GB" sz="2800" dirty="0" smtClean="0">
                <a:solidFill>
                  <a:schemeClr val="tx2"/>
                </a:solidFill>
              </a:rPr>
              <a:t>([('name', 'Bob'), ('age', 40)])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= {k: v for (k, v) in zip(['a', 'b', 'c'], [1, 2, 3])}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{'b': 2, 'c': 3, 'a': 1}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= {x: x ** 2 for x in [1, 2, 3, 4]}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# Or: range(1, 5) </a:t>
            </a:r>
          </a:p>
          <a:p>
            <a:pPr>
              <a:lnSpc>
                <a:spcPct val="150000"/>
              </a:lnSpc>
              <a:buNone/>
            </a:pPr>
            <a:endParaRPr lang="en-GB" sz="2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= {x: x ** 2 for x in [1, 2, 3, 4]}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# Or: range(1, 5) </a:t>
            </a:r>
          </a:p>
          <a:p>
            <a:pPr>
              <a:lnSpc>
                <a:spcPct val="150000"/>
              </a:lnSpc>
              <a:buNone/>
            </a:pPr>
            <a:endParaRPr lang="en-GB" sz="2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{1: 1, 2: 4, 3: 9, 4: 16}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= {c: c * 4 for c in 'SPAM'} 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sz="2800" dirty="0" smtClean="0">
                <a:solidFill>
                  <a:schemeClr val="tx2"/>
                </a:solidFill>
              </a:rPr>
              <a:t>{'S': 'SSSS', 'P': 'PPPP', 'A': 'AAAA', 'M': 'MMMM'}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Comprehensions in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{</a:t>
            </a:r>
            <a:r>
              <a:rPr lang="en-GB" dirty="0" err="1" smtClean="0">
                <a:solidFill>
                  <a:schemeClr val="tx2"/>
                </a:solidFill>
              </a:rPr>
              <a:t>c.lower</a:t>
            </a:r>
            <a:r>
              <a:rPr lang="en-GB" dirty="0" smtClean="0">
                <a:solidFill>
                  <a:schemeClr val="tx2"/>
                </a:solidFill>
              </a:rPr>
              <a:t>(): c + '!' for c in ['SPAM', 'EGGS', 'HAM']}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{'eggs': 'EGGS!', 'spam': 'SPAM!', 'ham': 'HAM!'}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Initializing Dictionaries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C00000"/>
                </a:solidFill>
              </a:rPr>
              <a:t># Initialize </a:t>
            </a:r>
            <a:r>
              <a:rPr lang="en-GB" dirty="0" err="1" smtClean="0">
                <a:solidFill>
                  <a:srgbClr val="C00000"/>
                </a:solidFill>
              </a:rPr>
              <a:t>dict</a:t>
            </a:r>
            <a:r>
              <a:rPr lang="en-GB" dirty="0" smtClean="0">
                <a:solidFill>
                  <a:srgbClr val="C00000"/>
                </a:solidFill>
              </a:rPr>
              <a:t> from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</a:t>
            </a:r>
            <a:r>
              <a:rPr lang="en-GB" dirty="0" err="1" smtClean="0">
                <a:solidFill>
                  <a:schemeClr val="tx2"/>
                </a:solidFill>
              </a:rPr>
              <a:t>dict.fromkeys</a:t>
            </a:r>
            <a:r>
              <a:rPr lang="en-GB" dirty="0" smtClean="0">
                <a:solidFill>
                  <a:schemeClr val="tx2"/>
                </a:solidFill>
              </a:rPr>
              <a:t>(['a', 'b', 'c'], 0)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{'b': 0, 'c': 0, 'a': 0}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C00000"/>
                </a:solidFill>
              </a:rPr>
              <a:t># Same, but with a comprehension </a:t>
            </a:r>
            <a:endParaRPr lang="en-GB" sz="4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{k:0 for k in ['a', 'b', 'c']}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{'b': 0, 'c': 0, 'a':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Initializing Dictionaries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30718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C00000"/>
                </a:solidFill>
              </a:rPr>
              <a:t># Initialize </a:t>
            </a:r>
            <a:r>
              <a:rPr lang="en-GB" dirty="0" err="1" smtClean="0">
                <a:solidFill>
                  <a:srgbClr val="C00000"/>
                </a:solidFill>
              </a:rPr>
              <a:t>dict</a:t>
            </a:r>
            <a:r>
              <a:rPr lang="en-GB" dirty="0" smtClean="0">
                <a:solidFill>
                  <a:srgbClr val="C00000"/>
                </a:solidFill>
              </a:rPr>
              <a:t> from keys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</a:t>
            </a:r>
            <a:r>
              <a:rPr lang="en-GB" dirty="0" err="1" smtClean="0">
                <a:solidFill>
                  <a:schemeClr val="tx2"/>
                </a:solidFill>
              </a:rPr>
              <a:t>dict.fromkeys</a:t>
            </a:r>
            <a:r>
              <a:rPr lang="en-GB" dirty="0" smtClean="0">
                <a:solidFill>
                  <a:schemeClr val="tx2"/>
                </a:solidFill>
              </a:rPr>
              <a:t>(['a', 'b', 'c'], 0)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{'b': 0, 'c': 0, 'a':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Initializing Dictionaries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C00000"/>
                </a:solidFill>
              </a:rPr>
              <a:t># Comprehension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= {k: None for k in 'spam'}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chemeClr val="tx2"/>
                </a:solidFill>
              </a:rPr>
              <a:t>&gt;&gt;&gt; D {'s': None, 'p': None, 'a': None, 'm': None}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Dictionary </a:t>
            </a:r>
            <a:r>
              <a:rPr lang="en-US" dirty="0">
                <a:solidFill>
                  <a:srgbClr val="C00000"/>
                </a:solidFill>
              </a:rPr>
              <a:t>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286808" cy="564360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&gt;.items()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cs typeface="IrisUPC" pitchFamily="34" charset="-34"/>
              </a:rPr>
              <a:t>displays the items in the dictionary (pair of keys and values)</a:t>
            </a:r>
            <a:endParaRPr lang="en-US" sz="2400" dirty="0">
              <a:solidFill>
                <a:srgbClr val="0070C0"/>
              </a:solidFill>
              <a:cs typeface="IrisUPC" pitchFamily="34" charset="-34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&gt;.keys()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	- </a:t>
            </a:r>
            <a:r>
              <a:rPr lang="en-US" sz="2400" dirty="0" smtClean="0">
                <a:solidFill>
                  <a:srgbClr val="0070C0"/>
                </a:solidFill>
              </a:rPr>
              <a:t>display the keys in the dictionary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7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7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700" dirty="0" smtClean="0">
                <a:solidFill>
                  <a:schemeClr val="accent2"/>
                </a:solidFill>
                <a:latin typeface="Lucida Console" pitchFamily="49" charset="0"/>
              </a:rPr>
              <a:t>&gt;.values()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displays the values in the dictionary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&gt;.pop()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removes the last item from the dictionary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&lt;dict2&gt; = &lt;dict1&gt;.copy()</a:t>
            </a:r>
          </a:p>
          <a:p>
            <a:pPr lvl="1"/>
            <a:r>
              <a:rPr lang="en-US" sz="2500" dirty="0" smtClean="0">
                <a:solidFill>
                  <a:srgbClr val="0070C0"/>
                </a:solidFill>
              </a:rPr>
              <a:t>copies the items from dict1 to dict2</a:t>
            </a:r>
            <a:endParaRPr lang="en-US" sz="25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&gt;.clear()</a:t>
            </a:r>
            <a:endParaRPr lang="en-US" sz="2800" dirty="0">
              <a:solidFill>
                <a:schemeClr val="accent2"/>
              </a:solidFill>
              <a:latin typeface="Lucida Console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removes all the items from the dictionary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8101042" cy="492922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>
                <a:solidFill>
                  <a:srgbClr val="C00000"/>
                </a:solidFill>
              </a:rPr>
              <a:t>Pseudocode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4"/>
                </a:solidFill>
              </a:rPr>
              <a:t>READ </a:t>
            </a:r>
            <a:r>
              <a:rPr lang="en-US" sz="3200" dirty="0" err="1" smtClean="0">
                <a:solidFill>
                  <a:schemeClr val="accent4"/>
                </a:solidFill>
              </a:rPr>
              <a:t>num_of_countries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FOR </a:t>
            </a:r>
            <a:r>
              <a:rPr lang="en-US" sz="3200" dirty="0" err="1" smtClean="0">
                <a:solidFill>
                  <a:schemeClr val="accent4"/>
                </a:solidFill>
              </a:rPr>
              <a:t>i</a:t>
            </a:r>
            <a:r>
              <a:rPr lang="en-US" sz="3200" dirty="0" smtClean="0">
                <a:solidFill>
                  <a:schemeClr val="accent4"/>
                </a:solidFill>
              </a:rPr>
              <a:t>=0 to </a:t>
            </a:r>
            <a:r>
              <a:rPr lang="en-US" sz="3200" dirty="0" err="1" smtClean="0">
                <a:solidFill>
                  <a:schemeClr val="accent4"/>
                </a:solidFill>
              </a:rPr>
              <a:t>num_of_countries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	READ </a:t>
            </a:r>
            <a:r>
              <a:rPr lang="en-US" sz="3200" dirty="0" err="1" smtClean="0">
                <a:solidFill>
                  <a:schemeClr val="accent4"/>
                </a:solidFill>
              </a:rPr>
              <a:t>name_of_country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	READ </a:t>
            </a:r>
            <a:r>
              <a:rPr lang="en-US" sz="3200" dirty="0" err="1" smtClean="0">
                <a:solidFill>
                  <a:schemeClr val="accent4"/>
                </a:solidFill>
              </a:rPr>
              <a:t>capital_of_country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	MAP </a:t>
            </a:r>
            <a:r>
              <a:rPr lang="en-US" sz="3200" dirty="0" err="1" smtClean="0">
                <a:solidFill>
                  <a:schemeClr val="accent4"/>
                </a:solidFill>
              </a:rPr>
              <a:t>name_of_country</a:t>
            </a:r>
            <a:r>
              <a:rPr lang="en-US" sz="3200" dirty="0" smtClean="0">
                <a:solidFill>
                  <a:schemeClr val="accent4"/>
                </a:solidFill>
              </a:rPr>
              <a:t> to </a:t>
            </a:r>
            <a:r>
              <a:rPr lang="en-US" sz="3200" dirty="0" err="1" smtClean="0">
                <a:solidFill>
                  <a:schemeClr val="accent4"/>
                </a:solidFill>
              </a:rPr>
              <a:t>capital_of_country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END FOR</a:t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READ </a:t>
            </a:r>
            <a:r>
              <a:rPr lang="en-US" sz="3200" dirty="0" err="1" smtClean="0">
                <a:solidFill>
                  <a:schemeClr val="accent4"/>
                </a:solidFill>
              </a:rPr>
              <a:t>country_asked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GET capital for </a:t>
            </a:r>
            <a:r>
              <a:rPr lang="en-US" sz="3200" dirty="0" err="1" smtClean="0">
                <a:solidFill>
                  <a:schemeClr val="accent4"/>
                </a:solidFill>
              </a:rPr>
              <a:t>country_asked</a:t>
            </a:r>
            <a:r>
              <a:rPr lang="en-US" sz="3200" dirty="0" smtClean="0">
                <a:solidFill>
                  <a:schemeClr val="accent4"/>
                </a:solidFill>
              </a:rPr>
              <a:t/>
            </a:r>
            <a:br>
              <a:rPr lang="en-US" sz="3200" dirty="0" smtClean="0">
                <a:solidFill>
                  <a:schemeClr val="accent4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PRINT capital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Other 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str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Lucida Console" pitchFamily="49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produces printable string representation of a dictionary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len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  <a:latin typeface="Lucida Console" pitchFamily="49" charset="0"/>
              </a:rPr>
              <a:t>dict</a:t>
            </a:r>
            <a:r>
              <a:rPr lang="en-US" sz="2800" dirty="0" smtClean="0">
                <a:solidFill>
                  <a:schemeClr val="accent2"/>
                </a:solidFill>
                <a:latin typeface="Lucida Console" pitchFamily="49" charset="0"/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returns the number of items in the dictionary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3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8172480" cy="521497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Dictionaries can replace </a:t>
            </a:r>
            <a:r>
              <a:rPr lang="en-US" sz="3200" dirty="0" err="1" smtClean="0">
                <a:solidFill>
                  <a:srgbClr val="C00000"/>
                </a:solidFill>
              </a:rPr>
              <a:t>elif</a:t>
            </a:r>
            <a:r>
              <a:rPr lang="en-US" sz="3200" dirty="0" smtClean="0">
                <a:solidFill>
                  <a:srgbClr val="C00000"/>
                </a:solidFill>
              </a:rPr>
              <a:t> ladder/switch-case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/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print ({1:’one’,2:’two’,3:’three’,4:’four’,5:’five’}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[choice])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/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if choice = 3 then the code prints three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Already we know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2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To read values from user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Print values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We have to yet know to</a:t>
            </a:r>
          </a:p>
          <a:p>
            <a:pPr lvl="1"/>
            <a:r>
              <a:rPr lang="en-GB" dirty="0" smtClean="0">
                <a:solidFill>
                  <a:srgbClr val="002060"/>
                </a:solidFill>
              </a:rPr>
              <a:t>Map a pair of values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4071942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2060"/>
                </a:solidFill>
              </a:rPr>
              <a:t>Python provides Dictionaries to Map a pair of values</a:t>
            </a:r>
            <a:endParaRPr lang="en-GB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 to </a:t>
            </a:r>
            <a:r>
              <a:rPr lang="en-US" dirty="0" err="1" smtClean="0">
                <a:solidFill>
                  <a:srgbClr val="C00000"/>
                </a:solidFill>
              </a:rPr>
              <a:t>Ditionaries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Pair of items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Each pair has key and value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Keys should be unique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Key and value are separated by 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Each pair is separated by ,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dict</a:t>
            </a:r>
            <a:r>
              <a:rPr lang="en-US" dirty="0" smtClean="0">
                <a:solidFill>
                  <a:schemeClr val="tx2"/>
                </a:solidFill>
              </a:rPr>
              <a:t> = {‘Alice’ : 1234, ‘Bob’ : 1235}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Properties of Dictionaries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unordered mutable collections;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items are stored and fetched by key,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Accessed by key, not offset position 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Unordered collections of arbitrary objects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Variable-length, heterogeneous, and arbitrarily </a:t>
            </a:r>
            <a:r>
              <a:rPr lang="en-GB" dirty="0" err="1" smtClean="0">
                <a:solidFill>
                  <a:schemeClr val="tx2"/>
                </a:solidFill>
              </a:rPr>
              <a:t>nestable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Creating a Dictionary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Creating an EMPTY dictionary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</a:t>
            </a:r>
            <a:r>
              <a:rPr lang="en-US" dirty="0" err="1" smtClean="0">
                <a:solidFill>
                  <a:schemeClr val="tx2"/>
                </a:solidFill>
              </a:rPr>
              <a:t>dictname</a:t>
            </a:r>
            <a:r>
              <a:rPr lang="en-US" dirty="0" smtClean="0">
                <a:solidFill>
                  <a:schemeClr val="tx2"/>
                </a:solidFill>
              </a:rPr>
              <a:t> = {}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Example: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      Dict1 </a:t>
            </a:r>
            <a:r>
              <a:rPr lang="en-US" dirty="0">
                <a:solidFill>
                  <a:schemeClr val="tx2"/>
                </a:solidFill>
              </a:rPr>
              <a:t>= {}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MyDict</a:t>
            </a:r>
            <a:r>
              <a:rPr lang="en-US" dirty="0">
                <a:solidFill>
                  <a:schemeClr val="tx2"/>
                </a:solidFill>
              </a:rPr>
              <a:t> = {}</a:t>
            </a:r>
          </a:p>
          <a:p>
            <a:pPr lvl="1">
              <a:buNone/>
            </a:pPr>
            <a:r>
              <a:rPr lang="en-US" dirty="0">
                <a:solidFill>
                  <a:schemeClr val="tx2"/>
                </a:solidFill>
              </a:rPr>
              <a:t>      Books = {}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0" y="1600200"/>
            <a:ext cx="48768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Creating a dictionary with items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dictname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smtClean="0">
                <a:solidFill>
                  <a:schemeClr val="tx2"/>
                </a:solidFill>
              </a:rPr>
              <a:t>{key1:val1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key2:val2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….}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sz="2600" dirty="0" err="1" smtClean="0">
                <a:solidFill>
                  <a:schemeClr val="tx2"/>
                </a:solidFill>
              </a:rPr>
              <a:t>MyDict</a:t>
            </a:r>
            <a:r>
              <a:rPr lang="en-US" sz="2600" dirty="0" smtClean="0">
                <a:solidFill>
                  <a:schemeClr val="tx2"/>
                </a:solidFill>
              </a:rPr>
              <a:t>  </a:t>
            </a:r>
            <a:r>
              <a:rPr lang="en-US" sz="2600" dirty="0">
                <a:solidFill>
                  <a:schemeClr val="tx2"/>
                </a:solidFill>
              </a:rPr>
              <a:t>= { 1 : ‘Chocolate’, 2 : ‘</a:t>
            </a:r>
            <a:r>
              <a:rPr lang="en-US" sz="2600" dirty="0" err="1">
                <a:solidFill>
                  <a:schemeClr val="tx2"/>
                </a:solidFill>
              </a:rPr>
              <a:t>Icecream</a:t>
            </a:r>
            <a:r>
              <a:rPr lang="en-US" sz="2600" dirty="0">
                <a:solidFill>
                  <a:schemeClr val="tx2"/>
                </a:solidFill>
              </a:rPr>
              <a:t>’}</a:t>
            </a:r>
          </a:p>
          <a:p>
            <a:pPr>
              <a:buNone/>
            </a:pPr>
            <a:r>
              <a:rPr lang="en-US" sz="2600" dirty="0" err="1" smtClean="0">
                <a:solidFill>
                  <a:schemeClr val="tx2"/>
                </a:solidFill>
              </a:rPr>
              <a:t>MyCourse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 {‘MS’ : ‘Python’, ‘IT’ : ‘C’, </a:t>
            </a:r>
          </a:p>
          <a:p>
            <a:pPr>
              <a:buNone/>
            </a:pPr>
            <a:r>
              <a:rPr lang="en-US" sz="2600" dirty="0">
                <a:solidFill>
                  <a:schemeClr val="tx2"/>
                </a:solidFill>
              </a:rPr>
              <a:t>                  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‘CSE’ : ‘C++’, ‘MCA’ : ‘Java</a:t>
            </a:r>
            <a:r>
              <a:rPr lang="en-US" sz="2600" dirty="0" smtClean="0">
                <a:solidFill>
                  <a:schemeClr val="tx2"/>
                </a:solidFill>
              </a:rPr>
              <a:t>’}</a:t>
            </a:r>
          </a:p>
          <a:p>
            <a:pPr>
              <a:buNone/>
            </a:pPr>
            <a:r>
              <a:rPr lang="en-US" sz="2600" dirty="0" err="1" smtClean="0">
                <a:solidFill>
                  <a:schemeClr val="tx2"/>
                </a:solidFill>
              </a:rPr>
              <a:t>MyCircle</a:t>
            </a:r>
            <a:r>
              <a:rPr lang="en-US" sz="2600" dirty="0" smtClean="0">
                <a:solidFill>
                  <a:schemeClr val="tx2"/>
                </a:solidFill>
              </a:rPr>
              <a:t> = {‘Hubby’:9486028245,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‘Mom’:9486301601}</a:t>
            </a:r>
            <a:endParaRPr lang="en-US" sz="2600" dirty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Accessing Values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Using keys within square brackets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&gt;&gt;&gt; print </a:t>
            </a:r>
            <a:r>
              <a:rPr lang="en-US" dirty="0" err="1" smtClean="0">
                <a:solidFill>
                  <a:schemeClr val="tx2"/>
                </a:solidFill>
              </a:rPr>
              <a:t>MyDict</a:t>
            </a:r>
            <a:r>
              <a:rPr lang="en-US" dirty="0" smtClean="0">
                <a:solidFill>
                  <a:schemeClr val="tx2"/>
                </a:solidFill>
              </a:rPr>
              <a:t>[1]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‘</a:t>
            </a:r>
            <a:r>
              <a:rPr lang="en-US" dirty="0" err="1" smtClean="0">
                <a:solidFill>
                  <a:schemeClr val="tx2"/>
                </a:solidFill>
              </a:rPr>
              <a:t>Chocholate</a:t>
            </a:r>
            <a:r>
              <a:rPr lang="en-US" dirty="0" smtClean="0">
                <a:solidFill>
                  <a:schemeClr val="tx2"/>
                </a:solidFill>
              </a:rPr>
              <a:t>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&gt;&gt;&gt; print </a:t>
            </a:r>
            <a:r>
              <a:rPr lang="en-US" dirty="0" err="1" smtClean="0">
                <a:solidFill>
                  <a:schemeClr val="tx2"/>
                </a:solidFill>
              </a:rPr>
              <a:t>MyCourse</a:t>
            </a:r>
            <a:r>
              <a:rPr lang="en-US" dirty="0" smtClean="0">
                <a:solidFill>
                  <a:schemeClr val="tx2"/>
                </a:solidFill>
              </a:rPr>
              <a:t>[‘CSE’]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‘C++’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Updating Elements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 by adding a new item (key-value) pair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modify an existing entry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&gt;&gt;&gt;</a:t>
            </a:r>
            <a:r>
              <a:rPr lang="en-US" dirty="0" err="1" smtClean="0">
                <a:solidFill>
                  <a:schemeClr val="tx2"/>
                </a:solidFill>
              </a:rPr>
              <a:t>MyDict</a:t>
            </a:r>
            <a:r>
              <a:rPr lang="en-US" dirty="0" smtClean="0">
                <a:solidFill>
                  <a:schemeClr val="tx2"/>
                </a:solidFill>
              </a:rPr>
              <a:t>[1] = ‘Pizza’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&gt;&gt;&gt;</a:t>
            </a:r>
            <a:r>
              <a:rPr lang="en-US" dirty="0" err="1" smtClean="0">
                <a:solidFill>
                  <a:schemeClr val="tx2"/>
                </a:solidFill>
              </a:rPr>
              <a:t>MyCourse</a:t>
            </a:r>
            <a:r>
              <a:rPr lang="en-US" dirty="0" smtClean="0">
                <a:solidFill>
                  <a:schemeClr val="tx2"/>
                </a:solidFill>
              </a:rPr>
              <a:t>[‘MCA’] = ‘UML’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1240</Words>
  <Application>Microsoft Office PowerPoint</Application>
  <PresentationFormat>On-screen Show (4:3)</PresentationFormat>
  <Paragraphs>196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Problem  Write a kids play program that prints the capital of a country given the name of the country.</vt:lpstr>
      <vt:lpstr>PAC For Quiz Problem</vt:lpstr>
      <vt:lpstr>Pseudocode  READ num_of_countries FOR i=0 to num_of_countries  READ name_of_country  READ capital_of_country  MAP name_of_country to capital_of_country END FOR READ country_asked GET capital for country_asked PRINT capital</vt:lpstr>
      <vt:lpstr>Already we know</vt:lpstr>
      <vt:lpstr>Introduction to Ditionaries</vt:lpstr>
      <vt:lpstr>Properties of Dictionaries</vt:lpstr>
      <vt:lpstr>Creating a Dictionary</vt:lpstr>
      <vt:lpstr>Accessing Values</vt:lpstr>
      <vt:lpstr>Updating Elements</vt:lpstr>
      <vt:lpstr>Deleting Elements</vt:lpstr>
      <vt:lpstr>Basic Operations</vt:lpstr>
      <vt:lpstr>Basic Operations</vt:lpstr>
      <vt:lpstr>Update Method</vt:lpstr>
      <vt:lpstr>Pop Method</vt:lpstr>
      <vt:lpstr>List vs Dictionary</vt:lpstr>
      <vt:lpstr>Nesting in dictionaries</vt:lpstr>
      <vt:lpstr>Nesting in dictionaries</vt:lpstr>
      <vt:lpstr>Nesting in dictionaries</vt:lpstr>
      <vt:lpstr>Nesting in dictionaries</vt:lpstr>
      <vt:lpstr>Other Ways to Make Dictionaries </vt:lpstr>
      <vt:lpstr>Other Ways to Make Dictionaries </vt:lpstr>
      <vt:lpstr>Comprehensions in Dictionaries</vt:lpstr>
      <vt:lpstr>Comprehensions in Dictionaries</vt:lpstr>
      <vt:lpstr>Comprehensions in Dictionaries</vt:lpstr>
      <vt:lpstr>Comprehensions in Dictionaries</vt:lpstr>
      <vt:lpstr>Initializing Dictionaries </vt:lpstr>
      <vt:lpstr>Initializing Dictionaries </vt:lpstr>
      <vt:lpstr>Initializing Dictionaries </vt:lpstr>
      <vt:lpstr>Dictionary methods</vt:lpstr>
      <vt:lpstr>Other methods</vt:lpstr>
      <vt:lpstr>Dictionaries can replace elif ladder/switch-case  print ({1:’one’,2:’two’,3:’three’,4:’four’,5:’five’} [choice])  if choice = 3 then the code prints three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in Python</dc:title>
  <dc:creator>VITCC</dc:creator>
  <cp:lastModifiedBy>HP</cp:lastModifiedBy>
  <cp:revision>161</cp:revision>
  <dcterms:created xsi:type="dcterms:W3CDTF">2015-06-23T06:40:17Z</dcterms:created>
  <dcterms:modified xsi:type="dcterms:W3CDTF">2017-09-07T05:32:32Z</dcterms:modified>
</cp:coreProperties>
</file>