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3" r:id="rId5"/>
    <p:sldId id="258" r:id="rId6"/>
    <p:sldId id="259" r:id="rId7"/>
    <p:sldId id="260" r:id="rId8"/>
    <p:sldId id="269" r:id="rId9"/>
    <p:sldId id="270" r:id="rId10"/>
    <p:sldId id="261" r:id="rId11"/>
    <p:sldId id="262" r:id="rId12"/>
    <p:sldId id="266" r:id="rId13"/>
    <p:sldId id="263" r:id="rId14"/>
    <p:sldId id="264" r:id="rId15"/>
    <p:sldId id="271" r:id="rId16"/>
    <p:sldId id="272" r:id="rId17"/>
    <p:sldId id="265"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882" autoAdjust="0"/>
    <p:restoredTop sz="94660"/>
  </p:normalViewPr>
  <p:slideViewPr>
    <p:cSldViewPr>
      <p:cViewPr varScale="1">
        <p:scale>
          <a:sx n="64" d="100"/>
          <a:sy n="64" d="100"/>
        </p:scale>
        <p:origin x="-90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EEA16C-58D2-4415-8BF9-A5F2893D54DE}" type="datetimeFigureOut">
              <a:rPr lang="en-US" smtClean="0"/>
              <a:pPr/>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EA16C-58D2-4415-8BF9-A5F2893D54DE}" type="datetimeFigureOut">
              <a:rPr lang="en-US" smtClean="0"/>
              <a:pPr/>
              <a:t>10/13/2016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55C7C-D625-417F-870E-C0D89EBB66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fontScale="90000"/>
          </a:bodyPr>
          <a:lstStyle/>
          <a:p>
            <a:r>
              <a:rPr lang="en-US"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Searching</a:t>
            </a:r>
            <a:br>
              <a:rPr lang="en-US"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br>
            <a:r>
              <a:rPr lang="en-US"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Sequential &amp;  Binary Search</a:t>
            </a:r>
            <a:endParaRPr lang="en-US"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145" name="Picture 1"/>
          <p:cNvPicPr>
            <a:picLocks noChangeAspect="1" noChangeArrowheads="1"/>
          </p:cNvPicPr>
          <p:nvPr/>
        </p:nvPicPr>
        <p:blipFill>
          <a:blip r:embed="rId2"/>
          <a:srcRect/>
          <a:stretch>
            <a:fillRect/>
          </a:stretch>
        </p:blipFill>
        <p:spPr bwMode="auto">
          <a:xfrm>
            <a:off x="685800" y="2438400"/>
            <a:ext cx="6962775" cy="2781300"/>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6667500" y="5010150"/>
            <a:ext cx="2476500"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a:t>
            </a:r>
            <a:endParaRPr lang="en-US" dirty="0"/>
          </a:p>
        </p:txBody>
      </p:sp>
      <p:sp>
        <p:nvSpPr>
          <p:cNvPr id="3" name="Content Placeholder 2"/>
          <p:cNvSpPr>
            <a:spLocks noGrp="1"/>
          </p:cNvSpPr>
          <p:nvPr>
            <p:ph idx="1"/>
          </p:nvPr>
        </p:nvSpPr>
        <p:spPr/>
        <p:txBody>
          <a:bodyPr/>
          <a:lstStyle/>
          <a:p>
            <a:r>
              <a:rPr lang="en-US" dirty="0" smtClean="0"/>
              <a:t>The </a:t>
            </a:r>
            <a:r>
              <a:rPr lang="en-US" dirty="0"/>
              <a:t>function needs the list and the item we are looking for and returns a </a:t>
            </a:r>
            <a:r>
              <a:rPr lang="en-US" dirty="0" smtClean="0"/>
              <a:t>Boolean </a:t>
            </a:r>
            <a:r>
              <a:rPr lang="en-US" dirty="0"/>
              <a:t>value as to whether it is present. </a:t>
            </a:r>
            <a:endParaRPr lang="en-US" dirty="0" smtClean="0"/>
          </a:p>
          <a:p>
            <a:pPr>
              <a:buNone/>
            </a:pPr>
            <a:endParaRPr lang="en-US" dirty="0" smtClean="0"/>
          </a:p>
          <a:p>
            <a:r>
              <a:rPr lang="en-US" dirty="0" smtClean="0"/>
              <a:t>The Boolean variable</a:t>
            </a:r>
            <a:r>
              <a:rPr lang="en-US" b="1" dirty="0" smtClean="0"/>
              <a:t> found</a:t>
            </a:r>
            <a:r>
              <a:rPr lang="en-US" dirty="0"/>
              <a:t> is initialized to False and is assigned the value True if we discover the item in the list.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 </a:t>
            </a:r>
            <a:endParaRPr lang="en-US" dirty="0"/>
          </a:p>
        </p:txBody>
      </p:sp>
      <p:pic>
        <p:nvPicPr>
          <p:cNvPr id="2050" name="Picture 2"/>
          <p:cNvPicPr>
            <a:picLocks noChangeAspect="1" noChangeArrowheads="1"/>
          </p:cNvPicPr>
          <p:nvPr/>
        </p:nvPicPr>
        <p:blipFill>
          <a:blip r:embed="rId2"/>
          <a:srcRect/>
          <a:stretch>
            <a:fillRect/>
          </a:stretch>
        </p:blipFill>
        <p:spPr bwMode="auto">
          <a:xfrm>
            <a:off x="762000" y="1295400"/>
            <a:ext cx="7315200" cy="37175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Exercise-Sequential Search</a:t>
            </a:r>
            <a:endParaRPr lang="en-US" dirty="0"/>
          </a:p>
        </p:txBody>
      </p:sp>
      <p:sp>
        <p:nvSpPr>
          <p:cNvPr id="3" name="Content Placeholder 2"/>
          <p:cNvSpPr>
            <a:spLocks noGrp="1"/>
          </p:cNvSpPr>
          <p:nvPr>
            <p:ph idx="1"/>
          </p:nvPr>
        </p:nvSpPr>
        <p:spPr/>
        <p:txBody>
          <a:bodyPr>
            <a:normAutofit/>
          </a:bodyPr>
          <a:lstStyle/>
          <a:p>
            <a:pPr algn="just"/>
            <a:r>
              <a:rPr lang="en-US" dirty="0" smtClean="0"/>
              <a:t>You </a:t>
            </a:r>
            <a:r>
              <a:rPr lang="en-US" dirty="0"/>
              <a:t>need a picture frame, so you walk down to the local photo store to examine their collection. They have all of their frames lined up against the wall. Apply the linear search algorithm to this problem, and describe how you would find the frame you </a:t>
            </a:r>
            <a:r>
              <a:rPr lang="en-US" dirty="0" smtClean="0"/>
              <a:t>wanted. Starting </a:t>
            </a:r>
            <a:r>
              <a:rPr lang="en-US" dirty="0"/>
              <a:t>at the first frame, examine each frame along the wall (without skipping any) until you find the frame you want.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a:xfrm>
            <a:off x="457200" y="1143000"/>
            <a:ext cx="8229600" cy="4525963"/>
          </a:xfrm>
        </p:spPr>
        <p:txBody>
          <a:bodyPr>
            <a:normAutofit fontScale="85000" lnSpcReduction="20000"/>
          </a:bodyPr>
          <a:lstStyle/>
          <a:p>
            <a:endParaRPr lang="en-US" b="1" dirty="0" smtClean="0"/>
          </a:p>
          <a:p>
            <a:r>
              <a:rPr lang="en-US" dirty="0"/>
              <a:t>In the sequential search, when we compare against the first item, there are at most n−1 more items to look through if the first item is not what we are looking for</a:t>
            </a:r>
            <a:r>
              <a:rPr lang="en-US" dirty="0" smtClean="0"/>
              <a:t>.</a:t>
            </a:r>
          </a:p>
          <a:p>
            <a:endParaRPr lang="en-US" dirty="0" smtClean="0"/>
          </a:p>
          <a:p>
            <a:r>
              <a:rPr lang="en-US" dirty="0" smtClean="0"/>
              <a:t> </a:t>
            </a:r>
            <a:r>
              <a:rPr lang="en-US" dirty="0"/>
              <a:t>Instead of searching the list in </a:t>
            </a:r>
            <a:r>
              <a:rPr lang="en-US" dirty="0" smtClean="0"/>
              <a:t>sequence; binary</a:t>
            </a:r>
            <a:r>
              <a:rPr lang="en-US" b="1" dirty="0" smtClean="0"/>
              <a:t> </a:t>
            </a:r>
            <a:r>
              <a:rPr lang="en-US" b="1" dirty="0"/>
              <a:t>search</a:t>
            </a:r>
            <a:r>
              <a:rPr lang="en-US" dirty="0"/>
              <a:t> will start by examining the middle item. </a:t>
            </a:r>
            <a:r>
              <a:rPr lang="en-US" b="1" i="1" dirty="0" smtClean="0"/>
              <a:t>If </a:t>
            </a:r>
            <a:r>
              <a:rPr lang="en-US" b="1" i="1" dirty="0"/>
              <a:t>that item is the one we are searching for, we are done. </a:t>
            </a:r>
            <a:r>
              <a:rPr lang="en-US" b="1" i="1" dirty="0" smtClean="0"/>
              <a:t>  </a:t>
            </a:r>
          </a:p>
          <a:p>
            <a:endParaRPr lang="en-US" b="1" i="1" dirty="0"/>
          </a:p>
          <a:p>
            <a:pPr>
              <a:buNone/>
            </a:pPr>
            <a:r>
              <a:rPr lang="en-US" b="1" dirty="0" smtClean="0">
                <a:solidFill>
                  <a:srgbClr val="FF0000"/>
                </a:solidFill>
              </a:rPr>
              <a:t>If </a:t>
            </a:r>
            <a:r>
              <a:rPr lang="en-US" b="1" dirty="0">
                <a:solidFill>
                  <a:srgbClr val="FF0000"/>
                </a:solidFill>
              </a:rPr>
              <a:t>it is not the correct item, we can use the ordered nature of the list to eliminate half of the remaining items</a:t>
            </a:r>
            <a:r>
              <a:rPr lang="en-US" b="1" dirty="0" smtClean="0">
                <a:solidFill>
                  <a:srgbClr val="FF0000"/>
                </a:solidFill>
              </a:rPr>
              <a:t>.</a:t>
            </a:r>
          </a:p>
        </p:txBody>
      </p:sp>
      <p:pic>
        <p:nvPicPr>
          <p:cNvPr id="9218" name="Picture 2" descr="C:\Users\VIT-Laptop\Desktop\download.jpg"/>
          <p:cNvPicPr>
            <a:picLocks noChangeAspect="1" noChangeArrowheads="1"/>
          </p:cNvPicPr>
          <p:nvPr/>
        </p:nvPicPr>
        <p:blipFill>
          <a:blip r:embed="rId2"/>
          <a:srcRect/>
          <a:stretch>
            <a:fillRect/>
          </a:stretch>
        </p:blipFill>
        <p:spPr bwMode="auto">
          <a:xfrm>
            <a:off x="5943600" y="5257800"/>
            <a:ext cx="2857500" cy="1600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pic>
        <p:nvPicPr>
          <p:cNvPr id="4" name="Content Placeholder 3" descr="../_images/binsearch.png"/>
          <p:cNvPicPr>
            <a:picLocks noGrp="1"/>
          </p:cNvPicPr>
          <p:nvPr>
            <p:ph idx="1"/>
          </p:nvPr>
        </p:nvPicPr>
        <p:blipFill>
          <a:blip r:embed="rId2"/>
          <a:srcRect/>
          <a:stretch>
            <a:fillRect/>
          </a:stretch>
        </p:blipFill>
        <p:spPr bwMode="auto">
          <a:xfrm>
            <a:off x="609600" y="4191000"/>
            <a:ext cx="7848600" cy="2438400"/>
          </a:xfrm>
          <a:prstGeom prst="rect">
            <a:avLst/>
          </a:prstGeom>
          <a:noFill/>
          <a:ln w="9525">
            <a:noFill/>
            <a:miter lim="800000"/>
            <a:headEnd/>
            <a:tailEnd/>
          </a:ln>
        </p:spPr>
      </p:pic>
      <p:sp>
        <p:nvSpPr>
          <p:cNvPr id="5" name="TextBox 4"/>
          <p:cNvSpPr txBox="1"/>
          <p:nvPr/>
        </p:nvSpPr>
        <p:spPr>
          <a:xfrm>
            <a:off x="381000" y="1219201"/>
            <a:ext cx="8305800" cy="3139321"/>
          </a:xfrm>
          <a:prstGeom prst="rect">
            <a:avLst/>
          </a:prstGeom>
          <a:noFill/>
        </p:spPr>
        <p:txBody>
          <a:bodyPr wrap="square" rtlCol="0">
            <a:spAutoFit/>
          </a:bodyPr>
          <a:lstStyle/>
          <a:p>
            <a:pPr>
              <a:buNone/>
            </a:pPr>
            <a:endParaRPr lang="en-US" dirty="0" smtClean="0"/>
          </a:p>
          <a:p>
            <a:pPr algn="ctr">
              <a:buNone/>
            </a:pPr>
            <a:r>
              <a:rPr lang="en-US" dirty="0"/>
              <a:t> </a:t>
            </a:r>
            <a:r>
              <a:rPr lang="en-US" b="1" i="1" dirty="0" smtClean="0"/>
              <a:t>Algorithm </a:t>
            </a:r>
            <a:r>
              <a:rPr lang="en-US" b="1" i="1" dirty="0"/>
              <a:t>can quickly find the value </a:t>
            </a:r>
            <a:r>
              <a:rPr lang="en-US" b="1" i="1" dirty="0" smtClean="0"/>
              <a:t>54</a:t>
            </a:r>
          </a:p>
          <a:p>
            <a:pPr algn="ctr">
              <a:buNone/>
            </a:pPr>
            <a:endParaRPr lang="en-US" b="1" i="1" dirty="0" smtClean="0"/>
          </a:p>
          <a:p>
            <a:pPr>
              <a:buNone/>
            </a:pPr>
            <a:r>
              <a:rPr lang="en-US" dirty="0" smtClean="0"/>
              <a:t> If the item we are searching for is greater than the middle item, we know that the entire lower half of the list as well as the middle item can be eliminated from further consideration. </a:t>
            </a:r>
          </a:p>
          <a:p>
            <a:pPr>
              <a:buNone/>
            </a:pPr>
            <a:endParaRPr lang="en-US" dirty="0" smtClean="0"/>
          </a:p>
          <a:p>
            <a:pPr>
              <a:buNone/>
            </a:pPr>
            <a:r>
              <a:rPr lang="en-US" dirty="0" smtClean="0"/>
              <a:t>The item, if it is in the list, must be in the upper half. We can then repeat the process with the upper half. Start at the middle item and compare it against what we are looking for. Again, we either find it or split the list in half, therefore eliminating another large part of our possible search space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Example</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752600"/>
            <a:ext cx="8915400" cy="4572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0" y="1524000"/>
            <a:ext cx="7696200" cy="45045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90600" y="304800"/>
            <a:ext cx="7467600" cy="61989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Exercise-Binary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Given a ordered list of student rank with the name of student. Your program will read the rank from the user and display the name of the student.</a:t>
            </a:r>
          </a:p>
          <a:p>
            <a:endParaRPr lang="en-US" dirty="0" smtClean="0"/>
          </a:p>
          <a:p>
            <a:pPr algn="just"/>
            <a:r>
              <a:rPr lang="en-US" dirty="0" smtClean="0"/>
              <a:t>An employee number is generated in ascending order whenever a new employee joins. Your program will read the employee number and display the dept of the employee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Exercises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 he element being searched for is not  in an array of 100 elements. What is the maximum number of comparisons needed in a sequential search to determine that the element is not there if the </a:t>
            </a:r>
            <a:r>
              <a:rPr lang="en-US" dirty="0" err="1" smtClean="0"/>
              <a:t>ele</a:t>
            </a:r>
            <a:r>
              <a:rPr lang="en-US" dirty="0" smtClean="0"/>
              <a:t> </a:t>
            </a:r>
            <a:r>
              <a:rPr lang="en-US" dirty="0" err="1" smtClean="0"/>
              <a:t>ments</a:t>
            </a:r>
            <a:r>
              <a:rPr lang="en-US" dirty="0" smtClean="0"/>
              <a:t> are: (a) completely unsorted? (b) sorted in ascending order? (c) sorted in descending order?</a:t>
            </a:r>
          </a:p>
          <a:p>
            <a:endParaRPr lang="en-US" dirty="0" smtClean="0"/>
          </a:p>
          <a:p>
            <a:r>
              <a:rPr lang="en-US" dirty="0" smtClean="0"/>
              <a:t>Consider the following array of sorted integers: 10, 15, 25, 30, 33, 34, 46, 55, 78, 84, 96, 99 Using binary search algorithm, search for 23. Show the sequence of array el e m e </a:t>
            </a:r>
            <a:r>
              <a:rPr lang="en-US" dirty="0" err="1" smtClean="0"/>
              <a:t>nts</a:t>
            </a:r>
            <a:r>
              <a:rPr lang="en-US" dirty="0" smtClean="0"/>
              <a:t> that are compared, and for each comparison, indicate the values of low and high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When the city planners developed your neighborhood, they accidentally numbered the houses wrong. As such, the addresses of the houses on your street are in a random order. How does the postman find your house using a linear search method?</a:t>
            </a:r>
          </a:p>
          <a:p>
            <a:endParaRPr lang="en-US" sz="3600"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Pseudocode</a:t>
            </a:r>
            <a:endParaRPr lang="en-US" dirty="0"/>
          </a:p>
        </p:txBody>
      </p:sp>
      <p:sp>
        <p:nvSpPr>
          <p:cNvPr id="3" name="Content Placeholder 2"/>
          <p:cNvSpPr>
            <a:spLocks noGrp="1"/>
          </p:cNvSpPr>
          <p:nvPr>
            <p:ph idx="1"/>
          </p:nvPr>
        </p:nvSpPr>
        <p:spPr>
          <a:xfrm>
            <a:off x="228600" y="1143000"/>
            <a:ext cx="8686800" cy="5410200"/>
          </a:xfrm>
        </p:spPr>
        <p:txBody>
          <a:bodyPr>
            <a:normAutofit/>
          </a:bodyPr>
          <a:lstStyle/>
          <a:p>
            <a:pPr>
              <a:buNone/>
            </a:pPr>
            <a:r>
              <a:rPr lang="en-US" sz="2800" dirty="0" smtClean="0"/>
              <a:t>READ </a:t>
            </a:r>
            <a:r>
              <a:rPr lang="en-US" sz="2800" dirty="0" err="1" smtClean="0"/>
              <a:t>street_door_numbers</a:t>
            </a:r>
            <a:r>
              <a:rPr lang="en-US" sz="2800" dirty="0" smtClean="0"/>
              <a:t> and </a:t>
            </a:r>
            <a:r>
              <a:rPr lang="en-US" sz="2800" dirty="0" err="1" smtClean="0"/>
              <a:t>door_number_searched</a:t>
            </a:r>
            <a:endParaRPr lang="en-US" sz="2800" dirty="0" smtClean="0"/>
          </a:p>
          <a:p>
            <a:pPr>
              <a:buNone/>
            </a:pPr>
            <a:r>
              <a:rPr lang="en-US" sz="2800" dirty="0" smtClean="0"/>
              <a:t>FOR </a:t>
            </a:r>
            <a:r>
              <a:rPr lang="en-US" sz="2800" dirty="0" err="1" smtClean="0"/>
              <a:t>i</a:t>
            </a:r>
            <a:r>
              <a:rPr lang="en-US" sz="2800" dirty="0" smtClean="0"/>
              <a:t> =0 to length(</a:t>
            </a:r>
            <a:r>
              <a:rPr lang="en-US" sz="2800" dirty="0" err="1" smtClean="0"/>
              <a:t>street_door_numbers</a:t>
            </a:r>
            <a:r>
              <a:rPr lang="en-US" sz="2800" dirty="0" smtClean="0"/>
              <a:t> )</a:t>
            </a:r>
          </a:p>
          <a:p>
            <a:pPr>
              <a:buNone/>
            </a:pPr>
            <a:r>
              <a:rPr lang="en-US" sz="2800" dirty="0" smtClean="0"/>
              <a:t>	IF </a:t>
            </a:r>
            <a:r>
              <a:rPr lang="en-US" sz="2800" dirty="0" err="1" smtClean="0"/>
              <a:t>street_door_numbers</a:t>
            </a:r>
            <a:r>
              <a:rPr lang="en-US" sz="2800" dirty="0" smtClean="0"/>
              <a:t> [</a:t>
            </a:r>
            <a:r>
              <a:rPr lang="en-US" sz="2800" dirty="0" err="1" smtClean="0"/>
              <a:t>i</a:t>
            </a:r>
            <a:r>
              <a:rPr lang="en-US" sz="2800" dirty="0" smtClean="0"/>
              <a:t>] == </a:t>
            </a:r>
            <a:r>
              <a:rPr lang="en-US" sz="2800" dirty="0" err="1" smtClean="0"/>
              <a:t>door_number_searched</a:t>
            </a:r>
            <a:r>
              <a:rPr lang="en-US" sz="2800" dirty="0" smtClean="0"/>
              <a:t> THEN</a:t>
            </a:r>
          </a:p>
          <a:p>
            <a:pPr>
              <a:buNone/>
            </a:pPr>
            <a:r>
              <a:rPr lang="en-US" sz="28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2800" dirty="0" smtClean="0">
                <a:latin typeface="+mj-lt"/>
                <a:ea typeface="Tahoma" pitchFamily="34" charset="0"/>
                <a:cs typeface="Tahoma" pitchFamily="34" charset="0"/>
              </a:rPr>
              <a:t>give the post in the house </a:t>
            </a:r>
          </a:p>
          <a:p>
            <a:pPr>
              <a:buNone/>
            </a:pPr>
            <a:r>
              <a:rPr lang="en-US" sz="2800" dirty="0" smtClean="0">
                <a:latin typeface="+mj-lt"/>
                <a:ea typeface="Tahoma" pitchFamily="34" charset="0"/>
                <a:cs typeface="Tahoma" pitchFamily="34" charset="0"/>
              </a:rPr>
              <a:t> 		break</a:t>
            </a:r>
          </a:p>
          <a:p>
            <a:pPr>
              <a:buNone/>
            </a:pPr>
            <a:r>
              <a:rPr lang="en-US" sz="2800" dirty="0" smtClean="0">
                <a:latin typeface="+mj-lt"/>
                <a:ea typeface="Tahoma" pitchFamily="34" charset="0"/>
                <a:cs typeface="Tahoma" pitchFamily="34" charset="0"/>
              </a:rPr>
              <a:t>END FOR</a:t>
            </a:r>
          </a:p>
          <a:p>
            <a:pPr>
              <a:buNone/>
            </a:pPr>
            <a:endParaRPr lang="en-US" sz="2800" dirty="0" smtClean="0">
              <a:latin typeface="+mj-lt"/>
              <a:ea typeface="Tahoma" pitchFamily="34" charset="0"/>
              <a:cs typeface="Tahoma" pitchFamily="34" charset="0"/>
            </a:endParaRPr>
          </a:p>
          <a:p>
            <a:pPr>
              <a:buNone/>
            </a:pPr>
            <a:r>
              <a:rPr lang="en-US" sz="2800" dirty="0" smtClean="0">
                <a:latin typeface="+mj-lt"/>
                <a:ea typeface="Tahoma" pitchFamily="34" charset="0"/>
                <a:cs typeface="Tahoma" pitchFamily="34"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a:t>Searching is the algorithmic process of finding a particular item in a collection of items</a:t>
            </a:r>
            <a:r>
              <a:rPr lang="en-US" dirty="0" smtClean="0"/>
              <a:t>.</a:t>
            </a:r>
          </a:p>
          <a:p>
            <a:r>
              <a:rPr lang="en-US"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2400" b="1" i="1" dirty="0">
                <a:effectLst>
                  <a:outerShdw blurRad="38100" dist="38100" dir="2700000" algn="tl">
                    <a:srgbClr val="000000">
                      <a:alpha val="43137"/>
                    </a:srgbClr>
                  </a:outerShdw>
                </a:effectLst>
                <a:latin typeface="Tahoma" pitchFamily="34" charset="0"/>
                <a:ea typeface="Tahoma" pitchFamily="34" charset="0"/>
                <a:cs typeface="Tahoma" pitchFamily="34" charset="0"/>
              </a:rPr>
              <a:t>A search typically answers </a:t>
            </a:r>
            <a:r>
              <a:rPr lang="en-US" sz="2400"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either</a:t>
            </a:r>
            <a:r>
              <a:rPr lang="en-US" sz="2400" b="1" i="1" dirty="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2400"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True or False</a:t>
            </a:r>
            <a:r>
              <a:rPr lang="en-US" sz="2400" b="1" i="1" dirty="0">
                <a:effectLst>
                  <a:outerShdw blurRad="38100" dist="38100" dir="2700000" algn="tl">
                    <a:srgbClr val="000000">
                      <a:alpha val="43137"/>
                    </a:srgbClr>
                  </a:outerShdw>
                </a:effectLst>
                <a:latin typeface="Tahoma" pitchFamily="34" charset="0"/>
                <a:ea typeface="Tahoma" pitchFamily="34" charset="0"/>
                <a:cs typeface="Tahoma" pitchFamily="34" charset="0"/>
              </a:rPr>
              <a:t> as to whether the item is present. </a:t>
            </a:r>
            <a:endParaRPr lang="en-US" sz="2400"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r>
              <a:rPr lang="en-US" dirty="0" smtClean="0"/>
              <a:t>SEQUENTIAL /LINEAR SEARCH</a:t>
            </a:r>
          </a:p>
          <a:p>
            <a:r>
              <a:rPr lang="en-US" dirty="0" smtClean="0"/>
              <a:t>BINARY SEARCH</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SEARCH</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data items are stored in a collection such as a list, we say that they have a linear or sequential relationship. </a:t>
            </a:r>
            <a:endParaRPr lang="en-US" dirty="0" smtClean="0"/>
          </a:p>
          <a:p>
            <a:endParaRPr lang="en-US" dirty="0" smtClean="0"/>
          </a:p>
          <a:p>
            <a:r>
              <a:rPr lang="en-US" dirty="0" smtClean="0"/>
              <a:t>Each </a:t>
            </a:r>
            <a:r>
              <a:rPr lang="en-US" dirty="0"/>
              <a:t>data item is stored in a position relative to the others</a:t>
            </a:r>
            <a:r>
              <a:rPr lang="en-US" dirty="0" smtClean="0"/>
              <a:t>.</a:t>
            </a:r>
          </a:p>
          <a:p>
            <a:pPr>
              <a:buNone/>
            </a:pPr>
            <a:endParaRPr lang="en-US" dirty="0" smtClean="0"/>
          </a:p>
          <a:p>
            <a:r>
              <a:rPr lang="en-US" dirty="0" smtClean="0"/>
              <a:t> </a:t>
            </a:r>
            <a:r>
              <a:rPr lang="en-US" dirty="0"/>
              <a:t>In Python lists, these relative positions are the index values of the individual items. Since these index values are ordered, it is possible for us to visit them in sequence</a:t>
            </a:r>
            <a:r>
              <a:rPr lang="en-US" dirty="0" smtClean="0"/>
              <a:t>.</a:t>
            </a:r>
          </a:p>
          <a:p>
            <a:pPr>
              <a:buNone/>
            </a:pPr>
            <a:endParaRPr lang="en-US" dirty="0" smtClean="0"/>
          </a:p>
          <a:p>
            <a:r>
              <a:rPr lang="en-US" dirty="0" smtClean="0"/>
              <a:t> </a:t>
            </a:r>
            <a:r>
              <a:rPr lang="en-US" dirty="0"/>
              <a:t>This process gives rise to our first searching technique, the </a:t>
            </a:r>
            <a:r>
              <a:rPr lang="en-US" b="1" dirty="0"/>
              <a:t>sequential search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Search</a:t>
            </a:r>
            <a:endParaRPr lang="en-US" dirty="0"/>
          </a:p>
        </p:txBody>
      </p:sp>
      <p:pic>
        <p:nvPicPr>
          <p:cNvPr id="4" name="Content Placeholder 3" descr="../_images/seqsearch.png"/>
          <p:cNvPicPr>
            <a:picLocks noGrp="1"/>
          </p:cNvPicPr>
          <p:nvPr>
            <p:ph idx="1"/>
          </p:nvPr>
        </p:nvPicPr>
        <p:blipFill>
          <a:blip r:embed="rId2"/>
          <a:srcRect/>
          <a:stretch>
            <a:fillRect/>
          </a:stretch>
        </p:blipFill>
        <p:spPr bwMode="auto">
          <a:xfrm>
            <a:off x="762000" y="3810000"/>
            <a:ext cx="7696200" cy="1295400"/>
          </a:xfrm>
          <a:prstGeom prst="rect">
            <a:avLst/>
          </a:prstGeom>
          <a:noFill/>
          <a:ln w="9525">
            <a:noFill/>
            <a:miter lim="800000"/>
            <a:headEnd/>
            <a:tailEnd/>
          </a:ln>
        </p:spPr>
      </p:pic>
      <p:sp>
        <p:nvSpPr>
          <p:cNvPr id="6" name="TextBox 5"/>
          <p:cNvSpPr txBox="1"/>
          <p:nvPr/>
        </p:nvSpPr>
        <p:spPr>
          <a:xfrm>
            <a:off x="838200" y="1828800"/>
            <a:ext cx="7543800" cy="1477328"/>
          </a:xfrm>
          <a:prstGeom prst="rect">
            <a:avLst/>
          </a:prstGeom>
          <a:noFill/>
        </p:spPr>
        <p:txBody>
          <a:bodyPr wrap="square" rtlCol="0">
            <a:spAutoFit/>
          </a:bodyPr>
          <a:lstStyle/>
          <a:p>
            <a:pPr algn="just"/>
            <a:r>
              <a:rPr lang="en-US" dirty="0" smtClean="0"/>
              <a:t>Starting at the first item in the list, we simply move from item to item, following the underlying sequential ordering until we either find what we are looking for or run out of items. If we run out of items, we have discovered that the item we were searching for was not present.</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1676400"/>
            <a:ext cx="8305800" cy="441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Algorithm</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1676400"/>
            <a:ext cx="8001000" cy="4572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635</Words>
  <Application>Microsoft Office PowerPoint</Application>
  <PresentationFormat>On-screen Show (4:3)</PresentationFormat>
  <Paragraphs>61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Searching  Sequential &amp;  Binary Search</vt:lpstr>
      <vt:lpstr>Problem</vt:lpstr>
      <vt:lpstr>Pseudocode</vt:lpstr>
      <vt:lpstr>SEARCHING</vt:lpstr>
      <vt:lpstr>TYPES </vt:lpstr>
      <vt:lpstr>SEQUENTIAL SEARCH</vt:lpstr>
      <vt:lpstr>Sequential Search</vt:lpstr>
      <vt:lpstr>EXAMPLE</vt:lpstr>
      <vt:lpstr>Linear Search Algorithm</vt:lpstr>
      <vt:lpstr>Python Implementation</vt:lpstr>
      <vt:lpstr>Python Implementation </vt:lpstr>
      <vt:lpstr>Exercise-Sequential Search</vt:lpstr>
      <vt:lpstr>BINARY SEARCH</vt:lpstr>
      <vt:lpstr>BINARY SEARCH</vt:lpstr>
      <vt:lpstr>Binary Search Example</vt:lpstr>
      <vt:lpstr>Binary Search Algorithm</vt:lpstr>
      <vt:lpstr>Slide 17</vt:lpstr>
      <vt:lpstr>Exercise-Binary Search</vt:lpstr>
      <vt:lpstr>More Exercises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Sequential and Binary</dc:title>
  <dc:creator>VIT-Laptop</dc:creator>
  <cp:lastModifiedBy>Windows User</cp:lastModifiedBy>
  <cp:revision>26</cp:revision>
  <dcterms:created xsi:type="dcterms:W3CDTF">2015-06-23T06:40:09Z</dcterms:created>
  <dcterms:modified xsi:type="dcterms:W3CDTF">2016-10-13T06:29:39Z</dcterms:modified>
</cp:coreProperties>
</file>