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6" r:id="rId8"/>
    <p:sldId id="277" r:id="rId9"/>
    <p:sldId id="263" r:id="rId10"/>
    <p:sldId id="264" r:id="rId11"/>
    <p:sldId id="265" r:id="rId12"/>
    <p:sldId id="278" r:id="rId13"/>
    <p:sldId id="279" r:id="rId14"/>
    <p:sldId id="280" r:id="rId15"/>
    <p:sldId id="281" r:id="rId16"/>
    <p:sldId id="266" r:id="rId17"/>
    <p:sldId id="267" r:id="rId18"/>
    <p:sldId id="268" r:id="rId19"/>
    <p:sldId id="269" r:id="rId20"/>
    <p:sldId id="270" r:id="rId21"/>
    <p:sldId id="271" r:id="rId22"/>
    <p:sldId id="282" r:id="rId23"/>
    <p:sldId id="283" r:id="rId24"/>
    <p:sldId id="272" r:id="rId25"/>
    <p:sldId id="273" r:id="rId26"/>
    <p:sldId id="274" r:id="rId27"/>
    <p:sldId id="275" r:id="rId28"/>
    <p:sldId id="284" r:id="rId29"/>
    <p:sldId id="292" r:id="rId30"/>
    <p:sldId id="293" r:id="rId31"/>
    <p:sldId id="294" r:id="rId32"/>
    <p:sldId id="295" r:id="rId33"/>
    <p:sldId id="296" r:id="rId34"/>
    <p:sldId id="297" r:id="rId35"/>
    <p:sldId id="298" r:id="rId36"/>
    <p:sldId id="299" r:id="rId37"/>
    <p:sldId id="285" r:id="rId38"/>
    <p:sldId id="286" r:id="rId39"/>
    <p:sldId id="287" r:id="rId40"/>
    <p:sldId id="288" r:id="rId41"/>
    <p:sldId id="289" r:id="rId42"/>
    <p:sldId id="290" r:id="rId43"/>
    <p:sldId id="29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CA5FB2A-DAB1-4B61-9B68-7883B96C0903}" type="datetimeFigureOut">
              <a:rPr lang="en-IN" smtClean="0"/>
              <a:t>17-06-2021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136645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5FB2A-DAB1-4B61-9B68-7883B96C0903}"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119571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A5FB2A-DAB1-4B61-9B68-7883B96C0903}"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19274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A5FB2A-DAB1-4B61-9B68-7883B96C0903}"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4096736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FB2A-DAB1-4B61-9B68-7883B96C0903}"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5073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A5FB2A-DAB1-4B61-9B68-7883B96C0903}"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2208145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A5FB2A-DAB1-4B61-9B68-7883B96C0903}" type="datetimeFigureOut">
              <a:rPr lang="en-IN" smtClean="0"/>
              <a:t>17-06-2021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2192888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CA5FB2A-DAB1-4B61-9B68-7883B96C0903}"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1299523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CA5FB2A-DAB1-4B61-9B68-7883B96C0903}"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182899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5FB2A-DAB1-4B61-9B68-7883B96C0903}"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128738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FB2A-DAB1-4B61-9B68-7883B96C0903}"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87222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A5FB2A-DAB1-4B61-9B68-7883B96C0903}"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256583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5FB2A-DAB1-4B61-9B68-7883B96C0903}"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42933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A5FB2A-DAB1-4B61-9B68-7883B96C0903}"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365250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5FB2A-DAB1-4B61-9B68-7883B96C0903}"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42469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5FB2A-DAB1-4B61-9B68-7883B96C0903}"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401632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5FB2A-DAB1-4B61-9B68-7883B96C0903}"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62C9B9-751F-4842-BF67-C8A882F1B2CC}" type="slidenum">
              <a:rPr lang="en-IN" smtClean="0"/>
              <a:t>‹#›</a:t>
            </a:fld>
            <a:endParaRPr lang="en-IN"/>
          </a:p>
        </p:txBody>
      </p:sp>
    </p:spTree>
    <p:extLst>
      <p:ext uri="{BB962C8B-B14F-4D97-AF65-F5344CB8AC3E}">
        <p14:creationId xmlns:p14="http://schemas.microsoft.com/office/powerpoint/2010/main" val="92196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CA5FB2A-DAB1-4B61-9B68-7883B96C0903}" type="datetimeFigureOut">
              <a:rPr lang="en-IN" smtClean="0"/>
              <a:t>17-06-2021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262C9B9-751F-4842-BF67-C8A882F1B2CC}" type="slidenum">
              <a:rPr lang="en-IN" smtClean="0"/>
              <a:t>‹#›</a:t>
            </a:fld>
            <a:endParaRPr lang="en-IN"/>
          </a:p>
        </p:txBody>
      </p:sp>
    </p:spTree>
    <p:extLst>
      <p:ext uri="{BB962C8B-B14F-4D97-AF65-F5344CB8AC3E}">
        <p14:creationId xmlns:p14="http://schemas.microsoft.com/office/powerpoint/2010/main" val="3621820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access-matrix-in-operating-syste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1F23-9803-431D-A39A-25C5CF973D30}"/>
              </a:ext>
            </a:extLst>
          </p:cNvPr>
          <p:cNvSpPr>
            <a:spLocks noGrp="1"/>
          </p:cNvSpPr>
          <p:nvPr>
            <p:ph type="ctrTitle"/>
          </p:nvPr>
        </p:nvSpPr>
        <p:spPr/>
        <p:txBody>
          <a:bodyPr/>
          <a:lstStyle/>
          <a:p>
            <a:r>
              <a:rPr lang="en-IN" sz="3600" b="1" i="0" u="none" strike="noStrike" baseline="0" dirty="0">
                <a:latin typeface="Times New Roman" panose="02020603050405020304" pitchFamily="18" charset="0"/>
              </a:rPr>
              <a:t>Distributed Mutual Exclusion</a:t>
            </a:r>
            <a:r>
              <a:rPr lang="en-IN" sz="3600" b="0" i="0" u="none" strike="noStrike" baseline="0" dirty="0">
                <a:latin typeface="Times New Roman" panose="02020603050405020304" pitchFamily="18" charset="0"/>
              </a:rPr>
              <a:t>:-Module-2</a:t>
            </a:r>
            <a:endParaRPr lang="en-IN" sz="3600" dirty="0"/>
          </a:p>
        </p:txBody>
      </p:sp>
      <p:sp>
        <p:nvSpPr>
          <p:cNvPr id="3" name="Subtitle 2">
            <a:extLst>
              <a:ext uri="{FF2B5EF4-FFF2-40B4-BE49-F238E27FC236}">
                <a16:creationId xmlns:a16="http://schemas.microsoft.com/office/drawing/2014/main" id="{898EAB26-94DF-48A7-8B29-9D541DE02BF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1216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B894-1851-43A5-8CB6-629D31DF6D47}"/>
              </a:ext>
            </a:extLst>
          </p:cNvPr>
          <p:cNvSpPr>
            <a:spLocks noGrp="1"/>
          </p:cNvSpPr>
          <p:nvPr>
            <p:ph type="title"/>
          </p:nvPr>
        </p:nvSpPr>
        <p:spPr/>
        <p:txBody>
          <a:bodyPr/>
          <a:lstStyle/>
          <a:p>
            <a:r>
              <a:rPr lang="en-IN" dirty="0"/>
              <a:t>Performance Matrices</a:t>
            </a:r>
          </a:p>
        </p:txBody>
      </p:sp>
      <p:pic>
        <p:nvPicPr>
          <p:cNvPr id="5" name="Content Placeholder 4">
            <a:extLst>
              <a:ext uri="{FF2B5EF4-FFF2-40B4-BE49-F238E27FC236}">
                <a16:creationId xmlns:a16="http://schemas.microsoft.com/office/drawing/2014/main" id="{D934925C-E32A-4F0A-8BD5-ABD0912172AC}"/>
              </a:ext>
            </a:extLst>
          </p:cNvPr>
          <p:cNvPicPr>
            <a:picLocks noGrp="1" noChangeAspect="1"/>
          </p:cNvPicPr>
          <p:nvPr>
            <p:ph idx="1"/>
          </p:nvPr>
        </p:nvPicPr>
        <p:blipFill>
          <a:blip r:embed="rId2"/>
          <a:stretch>
            <a:fillRect/>
          </a:stretch>
        </p:blipFill>
        <p:spPr>
          <a:xfrm>
            <a:off x="1155700" y="2324100"/>
            <a:ext cx="8824913" cy="3493598"/>
          </a:xfrm>
        </p:spPr>
      </p:pic>
    </p:spTree>
    <p:extLst>
      <p:ext uri="{BB962C8B-B14F-4D97-AF65-F5344CB8AC3E}">
        <p14:creationId xmlns:p14="http://schemas.microsoft.com/office/powerpoint/2010/main" val="79294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867E-1577-4BA9-9CB2-B361B74C4DB6}"/>
              </a:ext>
            </a:extLst>
          </p:cNvPr>
          <p:cNvSpPr>
            <a:spLocks noGrp="1"/>
          </p:cNvSpPr>
          <p:nvPr>
            <p:ph type="title"/>
          </p:nvPr>
        </p:nvSpPr>
        <p:spPr/>
        <p:txBody>
          <a:bodyPr/>
          <a:lstStyle/>
          <a:p>
            <a:r>
              <a:rPr lang="en-IN" dirty="0"/>
              <a:t>Performance Matrices </a:t>
            </a:r>
          </a:p>
        </p:txBody>
      </p:sp>
      <p:sp>
        <p:nvSpPr>
          <p:cNvPr id="4" name="Content Placeholder 3">
            <a:extLst>
              <a:ext uri="{FF2B5EF4-FFF2-40B4-BE49-F238E27FC236}">
                <a16:creationId xmlns:a16="http://schemas.microsoft.com/office/drawing/2014/main" id="{8D77D126-D161-4D26-80CC-8BB607C21B09}"/>
              </a:ext>
            </a:extLst>
          </p:cNvPr>
          <p:cNvSpPr>
            <a:spLocks noGrp="1"/>
          </p:cNvSpPr>
          <p:nvPr>
            <p:ph idx="1"/>
          </p:nvPr>
        </p:nvSpPr>
        <p:spPr>
          <a:xfrm>
            <a:off x="1154954" y="2603500"/>
            <a:ext cx="8825659" cy="4102100"/>
          </a:xfrm>
        </p:spPr>
        <p:txBody>
          <a:bodyPr/>
          <a:lstStyle/>
          <a:p>
            <a:r>
              <a:rPr lang="en-IN" dirty="0"/>
              <a:t>If </a:t>
            </a:r>
            <a:r>
              <a:rPr lang="en-IN" b="1" dirty="0">
                <a:solidFill>
                  <a:schemeClr val="accent6">
                    <a:lumMod val="75000"/>
                  </a:schemeClr>
                </a:solidFill>
              </a:rPr>
              <a:t>SD</a:t>
            </a:r>
            <a:r>
              <a:rPr lang="en-IN" dirty="0">
                <a:solidFill>
                  <a:srgbClr val="FFC000"/>
                </a:solidFill>
              </a:rPr>
              <a:t> </a:t>
            </a:r>
            <a:r>
              <a:rPr lang="en-IN" dirty="0"/>
              <a:t>is </a:t>
            </a:r>
            <a:r>
              <a:rPr lang="en-IN" dirty="0">
                <a:solidFill>
                  <a:schemeClr val="accent6">
                    <a:lumMod val="75000"/>
                  </a:schemeClr>
                </a:solidFill>
              </a:rPr>
              <a:t>the synchronization delay </a:t>
            </a:r>
            <a:r>
              <a:rPr lang="en-IN" dirty="0"/>
              <a:t>and </a:t>
            </a:r>
            <a:r>
              <a:rPr lang="en-IN" b="1" dirty="0">
                <a:solidFill>
                  <a:schemeClr val="accent6">
                    <a:lumMod val="75000"/>
                  </a:schemeClr>
                </a:solidFill>
              </a:rPr>
              <a:t>E</a:t>
            </a:r>
            <a:r>
              <a:rPr lang="en-IN" dirty="0"/>
              <a:t> is the average critical section execution time, then the throughput is given by the following equation:</a:t>
            </a:r>
          </a:p>
          <a:p>
            <a:pPr marL="0" indent="0">
              <a:buNone/>
            </a:pPr>
            <a:r>
              <a:rPr lang="en-IN" dirty="0"/>
              <a:t>                  </a:t>
            </a:r>
            <a:r>
              <a:rPr lang="en-IN" b="1" dirty="0">
                <a:solidFill>
                  <a:schemeClr val="accent6">
                    <a:lumMod val="75000"/>
                  </a:schemeClr>
                </a:solidFill>
              </a:rPr>
              <a:t>System throughput = 1/(SD+E)</a:t>
            </a:r>
          </a:p>
          <a:p>
            <a:pPr marL="0" indent="0">
              <a:buNone/>
            </a:pPr>
            <a:endParaRPr lang="en-IN" b="1" dirty="0">
              <a:solidFill>
                <a:srgbClr val="FFC000"/>
              </a:solidFill>
            </a:endParaRPr>
          </a:p>
          <a:p>
            <a:pPr marL="0" indent="0">
              <a:buNone/>
            </a:pPr>
            <a:endParaRPr lang="en-IN" dirty="0"/>
          </a:p>
        </p:txBody>
      </p:sp>
      <p:pic>
        <p:nvPicPr>
          <p:cNvPr id="6" name="Picture 5">
            <a:extLst>
              <a:ext uri="{FF2B5EF4-FFF2-40B4-BE49-F238E27FC236}">
                <a16:creationId xmlns:a16="http://schemas.microsoft.com/office/drawing/2014/main" id="{4D2C776E-702D-459C-A70A-CA83FCC2ECD3}"/>
              </a:ext>
            </a:extLst>
          </p:cNvPr>
          <p:cNvPicPr>
            <a:picLocks noChangeAspect="1"/>
          </p:cNvPicPr>
          <p:nvPr/>
        </p:nvPicPr>
        <p:blipFill>
          <a:blip r:embed="rId2"/>
          <a:stretch>
            <a:fillRect/>
          </a:stretch>
        </p:blipFill>
        <p:spPr>
          <a:xfrm>
            <a:off x="2708210" y="3723322"/>
            <a:ext cx="5105400" cy="2982278"/>
          </a:xfrm>
          <a:prstGeom prst="rect">
            <a:avLst/>
          </a:prstGeom>
        </p:spPr>
      </p:pic>
    </p:spTree>
    <p:extLst>
      <p:ext uri="{BB962C8B-B14F-4D97-AF65-F5344CB8AC3E}">
        <p14:creationId xmlns:p14="http://schemas.microsoft.com/office/powerpoint/2010/main" val="266256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A55B-42F6-43C6-BDCF-ECFB9C4C2396}"/>
              </a:ext>
            </a:extLst>
          </p:cNvPr>
          <p:cNvSpPr>
            <a:spLocks noGrp="1"/>
          </p:cNvSpPr>
          <p:nvPr>
            <p:ph type="title"/>
          </p:nvPr>
        </p:nvSpPr>
        <p:spPr/>
        <p:txBody>
          <a:bodyPr/>
          <a:lstStyle/>
          <a:p>
            <a:r>
              <a:rPr lang="en-IN" b="1" dirty="0">
                <a:solidFill>
                  <a:schemeClr val="accent6">
                    <a:lumMod val="60000"/>
                    <a:lumOff val="40000"/>
                  </a:schemeClr>
                </a:solidFill>
              </a:rPr>
              <a:t>Low and high load performance</a:t>
            </a:r>
            <a:endParaRPr lang="en-IN"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321A2F3C-B6F4-493B-A1CE-2CB3CCB0CCCF}"/>
              </a:ext>
            </a:extLst>
          </p:cNvPr>
          <p:cNvSpPr>
            <a:spLocks noGrp="1"/>
          </p:cNvSpPr>
          <p:nvPr>
            <p:ph idx="1"/>
          </p:nvPr>
        </p:nvSpPr>
        <p:spPr/>
        <p:txBody>
          <a:bodyPr/>
          <a:lstStyle/>
          <a:p>
            <a:r>
              <a:rPr lang="en-IN" dirty="0"/>
              <a:t>Performance of a mutual exclusion algorithm depends upon the </a:t>
            </a:r>
            <a:r>
              <a:rPr lang="en-IN" dirty="0">
                <a:solidFill>
                  <a:schemeClr val="accent6">
                    <a:lumMod val="75000"/>
                  </a:schemeClr>
                </a:solidFill>
              </a:rPr>
              <a:t>load</a:t>
            </a:r>
            <a:r>
              <a:rPr lang="en-IN" dirty="0"/>
              <a:t>.</a:t>
            </a:r>
          </a:p>
          <a:p>
            <a:endParaRPr lang="en-IN" b="1" dirty="0">
              <a:solidFill>
                <a:srgbClr val="FFC000"/>
              </a:solidFill>
            </a:endParaRPr>
          </a:p>
          <a:p>
            <a:r>
              <a:rPr lang="en-IN" dirty="0"/>
              <a:t>Performance of mutual exclusion algorithms are studied  under two special loading conditions, “</a:t>
            </a:r>
            <a:r>
              <a:rPr lang="en-IN" dirty="0">
                <a:solidFill>
                  <a:schemeClr val="accent6">
                    <a:lumMod val="75000"/>
                  </a:schemeClr>
                </a:solidFill>
              </a:rPr>
              <a:t>low load</a:t>
            </a:r>
            <a:r>
              <a:rPr lang="en-IN" dirty="0"/>
              <a:t>” and “</a:t>
            </a:r>
            <a:r>
              <a:rPr lang="en-IN" dirty="0">
                <a:solidFill>
                  <a:schemeClr val="accent6">
                    <a:lumMod val="75000"/>
                  </a:schemeClr>
                </a:solidFill>
              </a:rPr>
              <a:t>high load</a:t>
            </a:r>
            <a:r>
              <a:rPr lang="en-IN" dirty="0"/>
              <a:t>.”</a:t>
            </a:r>
          </a:p>
          <a:p>
            <a:endParaRPr lang="en-IN" dirty="0"/>
          </a:p>
          <a:p>
            <a:r>
              <a:rPr lang="en-IN" dirty="0"/>
              <a:t>Under </a:t>
            </a:r>
            <a:r>
              <a:rPr lang="en-IN" dirty="0">
                <a:solidFill>
                  <a:schemeClr val="accent6">
                    <a:lumMod val="75000"/>
                  </a:schemeClr>
                </a:solidFill>
              </a:rPr>
              <a:t>low load </a:t>
            </a:r>
            <a:r>
              <a:rPr lang="en-IN" dirty="0"/>
              <a:t>conditions, there is seldom more than one request for the critical section present in the system simultaneously.</a:t>
            </a:r>
          </a:p>
          <a:p>
            <a:pPr marL="0" indent="0">
              <a:buNone/>
            </a:pPr>
            <a:endParaRPr lang="en-IN" dirty="0"/>
          </a:p>
          <a:p>
            <a:endParaRPr lang="en-IN" dirty="0"/>
          </a:p>
        </p:txBody>
      </p:sp>
    </p:spTree>
    <p:extLst>
      <p:ext uri="{BB962C8B-B14F-4D97-AF65-F5344CB8AC3E}">
        <p14:creationId xmlns:p14="http://schemas.microsoft.com/office/powerpoint/2010/main" val="81511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2037-55F6-40E9-A01E-8403E7C8DFBF}"/>
              </a:ext>
            </a:extLst>
          </p:cNvPr>
          <p:cNvSpPr>
            <a:spLocks noGrp="1"/>
          </p:cNvSpPr>
          <p:nvPr>
            <p:ph type="title"/>
          </p:nvPr>
        </p:nvSpPr>
        <p:spPr/>
        <p:txBody>
          <a:bodyPr/>
          <a:lstStyle/>
          <a:p>
            <a:r>
              <a:rPr lang="en-IN" b="1" dirty="0">
                <a:solidFill>
                  <a:schemeClr val="accent6">
                    <a:lumMod val="60000"/>
                    <a:lumOff val="40000"/>
                  </a:schemeClr>
                </a:solidFill>
              </a:rPr>
              <a:t>Low and high load performance</a:t>
            </a:r>
            <a:endParaRPr lang="en-IN"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24BC8947-48E8-4FD7-A4A2-B83D46744229}"/>
              </a:ext>
            </a:extLst>
          </p:cNvPr>
          <p:cNvSpPr>
            <a:spLocks noGrp="1"/>
          </p:cNvSpPr>
          <p:nvPr>
            <p:ph idx="1"/>
          </p:nvPr>
        </p:nvSpPr>
        <p:spPr/>
        <p:txBody>
          <a:bodyPr/>
          <a:lstStyle/>
          <a:p>
            <a:r>
              <a:rPr lang="en-IN" sz="1800" dirty="0"/>
              <a:t>Under </a:t>
            </a:r>
            <a:r>
              <a:rPr lang="en-IN" sz="1800" b="1" dirty="0">
                <a:solidFill>
                  <a:schemeClr val="accent6">
                    <a:lumMod val="75000"/>
                  </a:schemeClr>
                </a:solidFill>
              </a:rPr>
              <a:t>heavy load </a:t>
            </a:r>
            <a:r>
              <a:rPr lang="en-IN" sz="1800" dirty="0"/>
              <a:t>conditions, there is always a pending request for critical section at a site.</a:t>
            </a:r>
          </a:p>
          <a:p>
            <a:pPr marL="0" indent="0">
              <a:buNone/>
            </a:pPr>
            <a:endParaRPr lang="en-IN" sz="1800" dirty="0"/>
          </a:p>
          <a:p>
            <a:r>
              <a:rPr lang="en-IN" sz="1800" dirty="0"/>
              <a:t>A site is seldom in the </a:t>
            </a:r>
            <a:r>
              <a:rPr lang="en-IN" sz="1800" b="1" dirty="0">
                <a:solidFill>
                  <a:schemeClr val="accent6">
                    <a:lumMod val="75000"/>
                  </a:schemeClr>
                </a:solidFill>
              </a:rPr>
              <a:t>idle state </a:t>
            </a:r>
            <a:r>
              <a:rPr lang="en-IN" sz="1800" dirty="0"/>
              <a:t>in heavy load conditions.</a:t>
            </a:r>
          </a:p>
          <a:p>
            <a:endParaRPr lang="en-IN" sz="1800" dirty="0"/>
          </a:p>
          <a:p>
            <a:r>
              <a:rPr lang="en-IN" sz="1800" dirty="0"/>
              <a:t>Performance metrics for Mutual Exclusion algorithms can be easily calculated with mathematical reasoning.</a:t>
            </a:r>
          </a:p>
          <a:p>
            <a:endParaRPr lang="en-IN" sz="1800" dirty="0"/>
          </a:p>
          <a:p>
            <a:pPr marL="0" indent="0">
              <a:buNone/>
            </a:pPr>
            <a:endParaRPr lang="en-IN" dirty="0"/>
          </a:p>
        </p:txBody>
      </p:sp>
    </p:spTree>
    <p:extLst>
      <p:ext uri="{BB962C8B-B14F-4D97-AF65-F5344CB8AC3E}">
        <p14:creationId xmlns:p14="http://schemas.microsoft.com/office/powerpoint/2010/main" val="157319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F31B-197C-4B08-AF7E-CC93E3F31A05}"/>
              </a:ext>
            </a:extLst>
          </p:cNvPr>
          <p:cNvSpPr>
            <a:spLocks noGrp="1"/>
          </p:cNvSpPr>
          <p:nvPr>
            <p:ph type="title"/>
          </p:nvPr>
        </p:nvSpPr>
        <p:spPr/>
        <p:txBody>
          <a:bodyPr/>
          <a:lstStyle/>
          <a:p>
            <a:r>
              <a:rPr lang="en-IN" b="1" dirty="0">
                <a:solidFill>
                  <a:schemeClr val="accent6">
                    <a:lumMod val="60000"/>
                    <a:lumOff val="40000"/>
                  </a:schemeClr>
                </a:solidFill>
              </a:rPr>
              <a:t>Best and worst case performance</a:t>
            </a:r>
            <a:endParaRPr lang="en-IN"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17812803-E001-4B81-9E3E-DDAB46320B47}"/>
              </a:ext>
            </a:extLst>
          </p:cNvPr>
          <p:cNvSpPr>
            <a:spLocks noGrp="1"/>
          </p:cNvSpPr>
          <p:nvPr>
            <p:ph idx="1"/>
          </p:nvPr>
        </p:nvSpPr>
        <p:spPr/>
        <p:txBody>
          <a:bodyPr/>
          <a:lstStyle/>
          <a:p>
            <a:r>
              <a:rPr lang="en-IN" sz="1800" dirty="0"/>
              <a:t>In the best case, prevailing conditions are such that a performance metric attains the best possible value.</a:t>
            </a:r>
          </a:p>
          <a:p>
            <a:pPr marL="0" indent="0">
              <a:buNone/>
            </a:pPr>
            <a:endParaRPr lang="en-IN" sz="1800" b="1" dirty="0"/>
          </a:p>
          <a:p>
            <a:r>
              <a:rPr lang="en-IN" sz="1800" dirty="0"/>
              <a:t>In most mutual exclusion algorithms the best value of the response time is a roundtrip message delay plus the CS execution time, 2T +E.</a:t>
            </a:r>
          </a:p>
          <a:p>
            <a:endParaRPr lang="en-IN" sz="1800" b="1" dirty="0"/>
          </a:p>
          <a:p>
            <a:r>
              <a:rPr lang="en-IN" sz="1800" dirty="0"/>
              <a:t>The best and worst cases coincide with low and high loads, respectively.</a:t>
            </a:r>
            <a:endParaRPr lang="en-IN" sz="1800" b="1" dirty="0"/>
          </a:p>
          <a:p>
            <a:pPr marL="0" indent="0">
              <a:buNone/>
            </a:pPr>
            <a:endParaRPr lang="en-IN" dirty="0"/>
          </a:p>
        </p:txBody>
      </p:sp>
    </p:spTree>
    <p:extLst>
      <p:ext uri="{BB962C8B-B14F-4D97-AF65-F5344CB8AC3E}">
        <p14:creationId xmlns:p14="http://schemas.microsoft.com/office/powerpoint/2010/main" val="103376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7FDD-9C0E-43C3-9D12-9B295BB0E3CA}"/>
              </a:ext>
            </a:extLst>
          </p:cNvPr>
          <p:cNvSpPr>
            <a:spLocks noGrp="1"/>
          </p:cNvSpPr>
          <p:nvPr>
            <p:ph type="title"/>
          </p:nvPr>
        </p:nvSpPr>
        <p:spPr/>
        <p:txBody>
          <a:bodyPr/>
          <a:lstStyle/>
          <a:p>
            <a:r>
              <a:rPr lang="en-IN" sz="2800" b="1" dirty="0">
                <a:solidFill>
                  <a:schemeClr val="accent6">
                    <a:lumMod val="40000"/>
                    <a:lumOff val="60000"/>
                  </a:schemeClr>
                </a:solidFill>
              </a:rPr>
              <a:t>NON TOKEN BASED ALGORITHMS</a:t>
            </a:r>
            <a:endParaRPr lang="en-IN" sz="2800"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D4087FED-CDB6-473F-B5E9-9112AD879125}"/>
              </a:ext>
            </a:extLst>
          </p:cNvPr>
          <p:cNvSpPr>
            <a:spLocks noGrp="1"/>
          </p:cNvSpPr>
          <p:nvPr>
            <p:ph idx="1"/>
          </p:nvPr>
        </p:nvSpPr>
        <p:spPr>
          <a:xfrm>
            <a:off x="1154954" y="2603499"/>
            <a:ext cx="8825659" cy="4003777"/>
          </a:xfrm>
        </p:spPr>
        <p:txBody>
          <a:bodyPr>
            <a:normAutofit fontScale="70000" lnSpcReduction="20000"/>
          </a:bodyPr>
          <a:lstStyle/>
          <a:p>
            <a:pPr>
              <a:lnSpc>
                <a:spcPct val="110000"/>
              </a:lnSpc>
            </a:pPr>
            <a:r>
              <a:rPr lang="en-IN" sz="2200" dirty="0"/>
              <a:t>In non token based algorithms a site communicate with a set of other sites to decide who should execute the CS next.</a:t>
            </a:r>
          </a:p>
          <a:p>
            <a:pPr>
              <a:lnSpc>
                <a:spcPct val="110000"/>
              </a:lnSpc>
            </a:pPr>
            <a:endParaRPr lang="en-IN" sz="2200" b="1" dirty="0"/>
          </a:p>
          <a:p>
            <a:pPr>
              <a:lnSpc>
                <a:spcPct val="110000"/>
              </a:lnSpc>
            </a:pPr>
            <a:r>
              <a:rPr lang="en-IN" sz="2200" dirty="0"/>
              <a:t>For a site Si Request set Ri contains ids of all those sites from which site Si must acquire permission before entering the CS</a:t>
            </a:r>
          </a:p>
          <a:p>
            <a:pPr>
              <a:lnSpc>
                <a:spcPct val="110000"/>
              </a:lnSpc>
            </a:pPr>
            <a:endParaRPr lang="en-IN" sz="2200" dirty="0"/>
          </a:p>
          <a:p>
            <a:pPr>
              <a:lnSpc>
                <a:spcPct val="110000"/>
              </a:lnSpc>
            </a:pPr>
            <a:r>
              <a:rPr lang="en-IN" sz="2200" dirty="0"/>
              <a:t>Non token based algorithms uses time-stamps to order requests for CS and to resolve conflicts between simultaneous requests for the CS</a:t>
            </a:r>
          </a:p>
          <a:p>
            <a:pPr>
              <a:lnSpc>
                <a:spcPct val="110000"/>
              </a:lnSpc>
            </a:pPr>
            <a:endParaRPr lang="en-IN" sz="2200" dirty="0"/>
          </a:p>
          <a:p>
            <a:pPr>
              <a:lnSpc>
                <a:spcPct val="110000"/>
              </a:lnSpc>
            </a:pPr>
            <a:r>
              <a:rPr lang="en-IN" sz="2200" dirty="0"/>
              <a:t>These algorithms maintain logical clocks and update them according to </a:t>
            </a:r>
            <a:r>
              <a:rPr lang="en-IN" sz="2200" dirty="0" err="1"/>
              <a:t>Lamport’s</a:t>
            </a:r>
            <a:r>
              <a:rPr lang="en-IN" sz="2200" dirty="0"/>
              <a:t> Scheme.</a:t>
            </a:r>
          </a:p>
          <a:p>
            <a:pPr marL="0" indent="0">
              <a:lnSpc>
                <a:spcPct val="110000"/>
              </a:lnSpc>
              <a:buNone/>
            </a:pPr>
            <a:endParaRPr lang="en-IN" sz="2200" dirty="0"/>
          </a:p>
          <a:p>
            <a:pPr>
              <a:lnSpc>
                <a:spcPct val="110000"/>
              </a:lnSpc>
            </a:pPr>
            <a:r>
              <a:rPr lang="en-IN" sz="2200" dirty="0"/>
              <a:t>Each request for CS gets a timestamp and smaller time stamp requests gets priority over larger time stamp requests</a:t>
            </a:r>
          </a:p>
          <a:p>
            <a:pPr marL="0" indent="0">
              <a:buNone/>
            </a:pPr>
            <a:endParaRPr lang="en-IN" dirty="0"/>
          </a:p>
        </p:txBody>
      </p:sp>
    </p:spTree>
    <p:extLst>
      <p:ext uri="{BB962C8B-B14F-4D97-AF65-F5344CB8AC3E}">
        <p14:creationId xmlns:p14="http://schemas.microsoft.com/office/powerpoint/2010/main" val="353397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4305-BD58-4FC0-8D5B-283758BC001B}"/>
              </a:ext>
            </a:extLst>
          </p:cNvPr>
          <p:cNvSpPr>
            <a:spLocks noGrp="1"/>
          </p:cNvSpPr>
          <p:nvPr>
            <p:ph type="title"/>
          </p:nvPr>
        </p:nvSpPr>
        <p:spPr>
          <a:xfrm>
            <a:off x="1154954" y="752475"/>
            <a:ext cx="8761413" cy="1181100"/>
          </a:xfrm>
        </p:spPr>
        <p:txBody>
          <a:bodyPr/>
          <a:lstStyle/>
          <a:p>
            <a:r>
              <a:rPr lang="en-IN" b="1" i="0" dirty="0" err="1">
                <a:solidFill>
                  <a:schemeClr val="accent1">
                    <a:lumMod val="40000"/>
                    <a:lumOff val="60000"/>
                  </a:schemeClr>
                </a:solidFill>
                <a:effectLst/>
                <a:latin typeface="urw-din"/>
              </a:rPr>
              <a:t>Lamport’s</a:t>
            </a:r>
            <a:r>
              <a:rPr lang="en-IN" b="1" i="0" dirty="0">
                <a:solidFill>
                  <a:schemeClr val="accent1">
                    <a:lumMod val="40000"/>
                    <a:lumOff val="60000"/>
                  </a:schemeClr>
                </a:solidFill>
                <a:effectLst/>
                <a:latin typeface="urw-din"/>
              </a:rPr>
              <a:t> Distributed Mutual Exclusion Algorithm</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FB204657-82CA-4F17-94A1-72EC71027357}"/>
              </a:ext>
            </a:extLst>
          </p:cNvPr>
          <p:cNvSpPr>
            <a:spLocks noGrp="1"/>
          </p:cNvSpPr>
          <p:nvPr>
            <p:ph idx="1"/>
          </p:nvPr>
        </p:nvSpPr>
        <p:spPr/>
        <p:txBody>
          <a:bodyPr>
            <a:normAutofit/>
          </a:bodyPr>
          <a:lstStyle/>
          <a:p>
            <a:pPr>
              <a:buFont typeface="Wingdings" panose="05000000000000000000" pitchFamily="2" charset="2"/>
              <a:buChar char="Ø"/>
            </a:pPr>
            <a:r>
              <a:rPr lang="en-US" sz="2000" b="1" i="0" dirty="0" err="1">
                <a:solidFill>
                  <a:schemeClr val="accent6">
                    <a:lumMod val="75000"/>
                  </a:schemeClr>
                </a:solidFill>
                <a:effectLst/>
                <a:latin typeface="urw-din"/>
              </a:rPr>
              <a:t>Lamport’s</a:t>
            </a:r>
            <a:r>
              <a:rPr lang="en-US" sz="2000" b="1" i="0" dirty="0">
                <a:solidFill>
                  <a:schemeClr val="accent6">
                    <a:lumMod val="75000"/>
                  </a:schemeClr>
                </a:solidFill>
                <a:effectLst/>
                <a:latin typeface="urw-din"/>
              </a:rPr>
              <a:t> Distributed Mutual Exclusion Algorithm</a:t>
            </a:r>
            <a:r>
              <a:rPr lang="en-US" sz="2000" b="0" i="0" dirty="0">
                <a:solidFill>
                  <a:schemeClr val="accent6">
                    <a:lumMod val="75000"/>
                  </a:schemeClr>
                </a:solidFill>
                <a:effectLst/>
                <a:latin typeface="urw-din"/>
              </a:rPr>
              <a:t> </a:t>
            </a:r>
            <a:r>
              <a:rPr lang="en-US" sz="2000" b="0" i="0" dirty="0">
                <a:solidFill>
                  <a:srgbClr val="273239"/>
                </a:solidFill>
                <a:effectLst/>
                <a:latin typeface="urw-din"/>
              </a:rPr>
              <a:t>is </a:t>
            </a:r>
            <a:r>
              <a:rPr lang="en-US" sz="2000" b="0" i="0" dirty="0">
                <a:solidFill>
                  <a:schemeClr val="accent6">
                    <a:lumMod val="75000"/>
                  </a:schemeClr>
                </a:solidFill>
                <a:effectLst/>
                <a:latin typeface="urw-din"/>
              </a:rPr>
              <a:t>a </a:t>
            </a:r>
            <a:r>
              <a:rPr lang="en-US" sz="2000" b="1" i="0" dirty="0">
                <a:solidFill>
                  <a:schemeClr val="accent6">
                    <a:lumMod val="75000"/>
                  </a:schemeClr>
                </a:solidFill>
                <a:effectLst/>
                <a:latin typeface="urw-din"/>
              </a:rPr>
              <a:t>permission based </a:t>
            </a:r>
            <a:r>
              <a:rPr lang="en-US" sz="2000" b="0" i="0" dirty="0">
                <a:solidFill>
                  <a:srgbClr val="273239"/>
                </a:solidFill>
                <a:effectLst/>
                <a:latin typeface="urw-din"/>
              </a:rPr>
              <a:t>algorithm proposed by </a:t>
            </a:r>
            <a:r>
              <a:rPr lang="en-US" sz="2000" b="0" i="0" dirty="0" err="1">
                <a:solidFill>
                  <a:srgbClr val="273239"/>
                </a:solidFill>
                <a:effectLst/>
                <a:latin typeface="urw-din"/>
              </a:rPr>
              <a:t>Lamport</a:t>
            </a:r>
            <a:r>
              <a:rPr lang="en-US" sz="2000" b="0" i="0" dirty="0">
                <a:solidFill>
                  <a:srgbClr val="273239"/>
                </a:solidFill>
                <a:effectLst/>
                <a:latin typeface="urw-din"/>
              </a:rPr>
              <a:t> as an illustration of his synchronization scheme for distributed systems.</a:t>
            </a:r>
          </a:p>
          <a:p>
            <a:pPr>
              <a:buFont typeface="Wingdings" panose="05000000000000000000" pitchFamily="2" charset="2"/>
              <a:buChar char="Ø"/>
            </a:pPr>
            <a:r>
              <a:rPr lang="en-US" sz="2000" b="1" i="0" dirty="0">
                <a:solidFill>
                  <a:schemeClr val="accent6">
                    <a:lumMod val="75000"/>
                  </a:schemeClr>
                </a:solidFill>
                <a:effectLst/>
                <a:latin typeface="urw-din"/>
              </a:rPr>
              <a:t>permission based timestamp </a:t>
            </a:r>
            <a:r>
              <a:rPr lang="en-US" sz="2000" b="0" i="0" dirty="0">
                <a:solidFill>
                  <a:srgbClr val="273239"/>
                </a:solidFill>
                <a:effectLst/>
                <a:latin typeface="urw-din"/>
              </a:rPr>
              <a:t>is used to order critical section requests and to resolve any conflict between requests.</a:t>
            </a:r>
          </a:p>
          <a:p>
            <a:pPr>
              <a:buFont typeface="Wingdings" panose="05000000000000000000" pitchFamily="2" charset="2"/>
              <a:buChar char="Ø"/>
            </a:pPr>
            <a:r>
              <a:rPr lang="en-US" sz="2000" b="0" i="0" dirty="0">
                <a:solidFill>
                  <a:srgbClr val="273239"/>
                </a:solidFill>
                <a:effectLst/>
                <a:latin typeface="urw-din"/>
              </a:rPr>
              <a:t>In </a:t>
            </a:r>
            <a:r>
              <a:rPr lang="en-US" sz="2000" b="0" i="0" dirty="0" err="1">
                <a:solidFill>
                  <a:srgbClr val="273239"/>
                </a:solidFill>
                <a:effectLst/>
                <a:latin typeface="urw-din"/>
              </a:rPr>
              <a:t>Lamport’s</a:t>
            </a:r>
            <a:r>
              <a:rPr lang="en-US" sz="2000" b="0" i="0" dirty="0">
                <a:solidFill>
                  <a:srgbClr val="273239"/>
                </a:solidFill>
                <a:effectLst/>
                <a:latin typeface="urw-din"/>
              </a:rPr>
              <a:t> Algorithm </a:t>
            </a:r>
            <a:r>
              <a:rPr lang="en-US" sz="2000" b="1" i="0" dirty="0">
                <a:solidFill>
                  <a:schemeClr val="accent6">
                    <a:lumMod val="75000"/>
                  </a:schemeClr>
                </a:solidFill>
                <a:effectLst/>
                <a:latin typeface="urw-din"/>
              </a:rPr>
              <a:t>critical section requests are executed in the increasing order of timestamps </a:t>
            </a:r>
            <a:r>
              <a:rPr lang="en-US" sz="2000" b="0" i="0" dirty="0" err="1">
                <a:solidFill>
                  <a:srgbClr val="273239"/>
                </a:solidFill>
                <a:effectLst/>
                <a:latin typeface="urw-din"/>
              </a:rPr>
              <a:t>i.e</a:t>
            </a:r>
            <a:r>
              <a:rPr lang="en-US" sz="2000" b="0" i="0" dirty="0">
                <a:solidFill>
                  <a:srgbClr val="273239"/>
                </a:solidFill>
                <a:effectLst/>
                <a:latin typeface="urw-din"/>
              </a:rPr>
              <a:t> a request with smaller timestamp will be given permission to execute critical section first than a request with larger timestamp.</a:t>
            </a:r>
            <a:endParaRPr lang="en-IN" sz="2000" dirty="0"/>
          </a:p>
        </p:txBody>
      </p:sp>
    </p:spTree>
    <p:extLst>
      <p:ext uri="{BB962C8B-B14F-4D97-AF65-F5344CB8AC3E}">
        <p14:creationId xmlns:p14="http://schemas.microsoft.com/office/powerpoint/2010/main" val="240069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1E7D-2676-44F8-8A74-23CC9113F61C}"/>
              </a:ext>
            </a:extLst>
          </p:cNvPr>
          <p:cNvSpPr>
            <a:spLocks noGrp="1"/>
          </p:cNvSpPr>
          <p:nvPr>
            <p:ph type="title"/>
          </p:nvPr>
        </p:nvSpPr>
        <p:spPr/>
        <p:txBody>
          <a:bodyPr/>
          <a:lstStyle/>
          <a:p>
            <a:r>
              <a:rPr lang="en-IN" dirty="0" err="1"/>
              <a:t>Lamport’s</a:t>
            </a:r>
            <a:r>
              <a:rPr lang="en-IN" dirty="0"/>
              <a:t> Algorithm</a:t>
            </a:r>
          </a:p>
        </p:txBody>
      </p:sp>
      <p:sp>
        <p:nvSpPr>
          <p:cNvPr id="3" name="Content Placeholder 2">
            <a:extLst>
              <a:ext uri="{FF2B5EF4-FFF2-40B4-BE49-F238E27FC236}">
                <a16:creationId xmlns:a16="http://schemas.microsoft.com/office/drawing/2014/main" id="{384772CD-A758-4288-B751-E3A2CE98D9EE}"/>
              </a:ext>
            </a:extLst>
          </p:cNvPr>
          <p:cNvSpPr>
            <a:spLocks noGrp="1"/>
          </p:cNvSpPr>
          <p:nvPr>
            <p:ph idx="1"/>
          </p:nvPr>
        </p:nvSpPr>
        <p:spPr>
          <a:xfrm>
            <a:off x="1154954" y="2428875"/>
            <a:ext cx="9817846" cy="4210049"/>
          </a:xfrm>
        </p:spPr>
        <p:txBody>
          <a:bodyPr>
            <a:normAutofit lnSpcReduction="10000"/>
          </a:bodyPr>
          <a:lstStyle/>
          <a:p>
            <a:pPr marL="0" indent="0">
              <a:buNone/>
            </a:pPr>
            <a:r>
              <a:rPr lang="en-IN" dirty="0"/>
              <a:t>In this algorithm</a:t>
            </a:r>
          </a:p>
          <a:p>
            <a:r>
              <a:rPr lang="en-US" b="0" i="0" dirty="0">
                <a:solidFill>
                  <a:srgbClr val="273239"/>
                </a:solidFill>
                <a:effectLst/>
                <a:latin typeface="urw-din"/>
              </a:rPr>
              <a:t>Three type of messages </a:t>
            </a:r>
            <a:r>
              <a:rPr lang="en-US" b="0" i="0" dirty="0">
                <a:solidFill>
                  <a:schemeClr val="accent6">
                    <a:lumMod val="75000"/>
                  </a:schemeClr>
                </a:solidFill>
                <a:effectLst/>
                <a:latin typeface="urw-din"/>
              </a:rPr>
              <a:t>( </a:t>
            </a:r>
            <a:r>
              <a:rPr lang="en-US" b="1" i="0" dirty="0">
                <a:solidFill>
                  <a:schemeClr val="accent6">
                    <a:lumMod val="75000"/>
                  </a:schemeClr>
                </a:solidFill>
                <a:effectLst/>
                <a:latin typeface="urw-din"/>
              </a:rPr>
              <a:t>REQUEST</a:t>
            </a:r>
            <a:r>
              <a:rPr lang="en-US" b="0" i="0" dirty="0">
                <a:solidFill>
                  <a:schemeClr val="accent6">
                    <a:lumMod val="75000"/>
                  </a:schemeClr>
                </a:solidFill>
                <a:effectLst/>
                <a:latin typeface="urw-din"/>
              </a:rPr>
              <a:t>, </a:t>
            </a:r>
            <a:r>
              <a:rPr lang="en-US" b="1" i="0" dirty="0">
                <a:solidFill>
                  <a:schemeClr val="accent6">
                    <a:lumMod val="75000"/>
                  </a:schemeClr>
                </a:solidFill>
                <a:effectLst/>
                <a:latin typeface="urw-din"/>
              </a:rPr>
              <a:t>REPLY</a:t>
            </a:r>
            <a:r>
              <a:rPr lang="en-US" b="0" i="0" dirty="0">
                <a:solidFill>
                  <a:schemeClr val="accent6">
                    <a:lumMod val="75000"/>
                  </a:schemeClr>
                </a:solidFill>
                <a:effectLst/>
                <a:latin typeface="urw-din"/>
              </a:rPr>
              <a:t> and </a:t>
            </a:r>
            <a:r>
              <a:rPr lang="en-US" b="1" i="0" dirty="0">
                <a:solidFill>
                  <a:schemeClr val="accent6">
                    <a:lumMod val="75000"/>
                  </a:schemeClr>
                </a:solidFill>
                <a:effectLst/>
                <a:latin typeface="urw-din"/>
              </a:rPr>
              <a:t>RELEASE</a:t>
            </a:r>
            <a:r>
              <a:rPr lang="en-US" b="0" i="0" dirty="0">
                <a:solidFill>
                  <a:schemeClr val="accent6">
                    <a:lumMod val="75000"/>
                  </a:schemeClr>
                </a:solidFill>
                <a:effectLst/>
                <a:latin typeface="urw-din"/>
              </a:rPr>
              <a:t>) </a:t>
            </a:r>
            <a:r>
              <a:rPr lang="en-US" b="0" i="0" dirty="0">
                <a:solidFill>
                  <a:srgbClr val="273239"/>
                </a:solidFill>
                <a:effectLst/>
                <a:latin typeface="urw-din"/>
              </a:rPr>
              <a:t>are used and communication channels are assumed to follow FIFO order.</a:t>
            </a:r>
          </a:p>
          <a:p>
            <a:r>
              <a:rPr lang="en-US" b="0" i="0" dirty="0">
                <a:solidFill>
                  <a:srgbClr val="273239"/>
                </a:solidFill>
                <a:effectLst/>
                <a:latin typeface="urw-din"/>
              </a:rPr>
              <a:t>A site send a </a:t>
            </a:r>
            <a:r>
              <a:rPr lang="en-US" b="1" i="0" dirty="0">
                <a:solidFill>
                  <a:schemeClr val="accent6">
                    <a:lumMod val="75000"/>
                  </a:schemeClr>
                </a:solidFill>
                <a:effectLst/>
                <a:latin typeface="urw-din"/>
              </a:rPr>
              <a:t>REQUEST</a:t>
            </a:r>
            <a:r>
              <a:rPr lang="en-US" b="0" i="0" dirty="0">
                <a:solidFill>
                  <a:schemeClr val="accent6">
                    <a:lumMod val="75000"/>
                  </a:schemeClr>
                </a:solidFill>
                <a:effectLst/>
                <a:latin typeface="urw-din"/>
              </a:rPr>
              <a:t> message </a:t>
            </a:r>
            <a:r>
              <a:rPr lang="en-US" b="0" i="0" dirty="0">
                <a:solidFill>
                  <a:srgbClr val="273239"/>
                </a:solidFill>
                <a:effectLst/>
                <a:latin typeface="urw-din"/>
              </a:rPr>
              <a:t>to all other site to get their permission to enter critical section.</a:t>
            </a:r>
          </a:p>
          <a:p>
            <a:r>
              <a:rPr lang="en-US" b="0" i="0" dirty="0">
                <a:solidFill>
                  <a:srgbClr val="273239"/>
                </a:solidFill>
                <a:effectLst/>
                <a:latin typeface="urw-din"/>
              </a:rPr>
              <a:t>A site send a </a:t>
            </a:r>
            <a:r>
              <a:rPr lang="en-US" b="1" i="0" dirty="0">
                <a:solidFill>
                  <a:schemeClr val="accent6">
                    <a:lumMod val="75000"/>
                  </a:schemeClr>
                </a:solidFill>
                <a:effectLst/>
                <a:latin typeface="urw-din"/>
              </a:rPr>
              <a:t>REPLY</a:t>
            </a:r>
            <a:r>
              <a:rPr lang="en-US" b="0" i="0" dirty="0">
                <a:solidFill>
                  <a:schemeClr val="accent6">
                    <a:lumMod val="75000"/>
                  </a:schemeClr>
                </a:solidFill>
                <a:effectLst/>
                <a:latin typeface="urw-din"/>
              </a:rPr>
              <a:t> message </a:t>
            </a:r>
            <a:r>
              <a:rPr lang="en-US" b="0" i="0" dirty="0">
                <a:solidFill>
                  <a:srgbClr val="273239"/>
                </a:solidFill>
                <a:effectLst/>
                <a:latin typeface="urw-din"/>
              </a:rPr>
              <a:t>to requesting site to give its permission to enter the critical section.</a:t>
            </a:r>
          </a:p>
          <a:p>
            <a:r>
              <a:rPr lang="en-US" b="0" i="0" dirty="0">
                <a:solidFill>
                  <a:srgbClr val="273239"/>
                </a:solidFill>
                <a:effectLst/>
                <a:latin typeface="urw-din"/>
              </a:rPr>
              <a:t>A site send a </a:t>
            </a:r>
            <a:r>
              <a:rPr lang="en-US" b="1" i="0" dirty="0">
                <a:solidFill>
                  <a:schemeClr val="accent6">
                    <a:lumMod val="75000"/>
                  </a:schemeClr>
                </a:solidFill>
                <a:effectLst/>
                <a:latin typeface="urw-din"/>
              </a:rPr>
              <a:t>RELEASE</a:t>
            </a:r>
            <a:r>
              <a:rPr lang="en-US" b="0" i="0" dirty="0">
                <a:solidFill>
                  <a:schemeClr val="accent6">
                    <a:lumMod val="75000"/>
                  </a:schemeClr>
                </a:solidFill>
                <a:effectLst/>
                <a:latin typeface="urw-din"/>
              </a:rPr>
              <a:t> message </a:t>
            </a:r>
            <a:r>
              <a:rPr lang="en-US" b="0" i="0" dirty="0">
                <a:solidFill>
                  <a:srgbClr val="273239"/>
                </a:solidFill>
                <a:effectLst/>
                <a:latin typeface="urw-din"/>
              </a:rPr>
              <a:t>to all other site upon exiting the critical section.</a:t>
            </a:r>
          </a:p>
          <a:p>
            <a:r>
              <a:rPr lang="en-US" b="0" i="0" dirty="0">
                <a:solidFill>
                  <a:srgbClr val="273239"/>
                </a:solidFill>
                <a:effectLst/>
                <a:latin typeface="urw-din"/>
              </a:rPr>
              <a:t>Every site S</a:t>
            </a:r>
            <a:r>
              <a:rPr lang="en-US" b="0" i="0" baseline="-25000" dirty="0">
                <a:solidFill>
                  <a:srgbClr val="273239"/>
                </a:solidFill>
                <a:effectLst/>
                <a:latin typeface="urw-din"/>
              </a:rPr>
              <a:t>i</a:t>
            </a:r>
            <a:r>
              <a:rPr lang="en-US" b="0" i="0" dirty="0">
                <a:solidFill>
                  <a:srgbClr val="273239"/>
                </a:solidFill>
                <a:effectLst/>
                <a:latin typeface="urw-din"/>
              </a:rPr>
              <a:t>, keeps a queue to store critical section requests ordered by their timestamps.</a:t>
            </a:r>
          </a:p>
          <a:p>
            <a:r>
              <a:rPr lang="en-IN" b="1" i="0" dirty="0" err="1">
                <a:solidFill>
                  <a:srgbClr val="273239"/>
                </a:solidFill>
                <a:effectLst/>
                <a:latin typeface="urw-din"/>
              </a:rPr>
              <a:t>request_queue</a:t>
            </a:r>
            <a:r>
              <a:rPr lang="en-IN" b="1" i="0" baseline="-25000" dirty="0" err="1">
                <a:solidFill>
                  <a:srgbClr val="273239"/>
                </a:solidFill>
                <a:effectLst/>
                <a:latin typeface="urw-din"/>
              </a:rPr>
              <a:t>i</a:t>
            </a:r>
            <a:r>
              <a:rPr lang="en-IN" b="0" i="0" dirty="0">
                <a:solidFill>
                  <a:srgbClr val="273239"/>
                </a:solidFill>
                <a:effectLst/>
                <a:latin typeface="urw-din"/>
              </a:rPr>
              <a:t> denotes the queue of site S</a:t>
            </a:r>
            <a:r>
              <a:rPr lang="en-IN" b="0" i="0" baseline="-25000" dirty="0">
                <a:solidFill>
                  <a:srgbClr val="273239"/>
                </a:solidFill>
                <a:effectLst/>
                <a:latin typeface="urw-din"/>
              </a:rPr>
              <a:t>i</a:t>
            </a:r>
            <a:endParaRPr lang="en-US" baseline="-25000" dirty="0">
              <a:solidFill>
                <a:srgbClr val="273239"/>
              </a:solidFill>
              <a:latin typeface="urw-din"/>
            </a:endParaRPr>
          </a:p>
          <a:p>
            <a:r>
              <a:rPr lang="en-US" b="0" i="0" dirty="0">
                <a:solidFill>
                  <a:srgbClr val="273239"/>
                </a:solidFill>
                <a:effectLst/>
                <a:latin typeface="urw-din"/>
              </a:rPr>
              <a:t>A timestamp is given to each critical section request using </a:t>
            </a:r>
            <a:r>
              <a:rPr lang="en-US" b="0" i="0" dirty="0" err="1">
                <a:solidFill>
                  <a:srgbClr val="273239"/>
                </a:solidFill>
                <a:effectLst/>
                <a:latin typeface="urw-din"/>
              </a:rPr>
              <a:t>Lamport’s</a:t>
            </a:r>
            <a:r>
              <a:rPr lang="en-US" b="0" i="0" dirty="0">
                <a:solidFill>
                  <a:srgbClr val="273239"/>
                </a:solidFill>
                <a:effectLst/>
                <a:latin typeface="urw-din"/>
              </a:rPr>
              <a:t> logical clock.</a:t>
            </a:r>
          </a:p>
          <a:p>
            <a:r>
              <a:rPr lang="en-US" b="0" i="0" dirty="0">
                <a:solidFill>
                  <a:srgbClr val="273239"/>
                </a:solidFill>
                <a:effectLst/>
                <a:latin typeface="urw-din"/>
              </a:rPr>
              <a:t>Timestamp is used to determine priority of critical section requests. Smaller timestamp gets high priority over larger timestamp. The execution of critical section request is always in the order of their timestamp.</a:t>
            </a:r>
          </a:p>
          <a:p>
            <a:endParaRPr lang="en-US" b="0" i="0" dirty="0">
              <a:solidFill>
                <a:srgbClr val="273239"/>
              </a:solidFill>
              <a:effectLst/>
              <a:latin typeface="urw-din"/>
            </a:endParaRPr>
          </a:p>
          <a:p>
            <a:endParaRPr lang="en-IN" dirty="0"/>
          </a:p>
          <a:p>
            <a:endParaRPr lang="en-IN" dirty="0"/>
          </a:p>
          <a:p>
            <a:endParaRPr lang="en-IN" dirty="0"/>
          </a:p>
        </p:txBody>
      </p:sp>
    </p:spTree>
    <p:extLst>
      <p:ext uri="{BB962C8B-B14F-4D97-AF65-F5344CB8AC3E}">
        <p14:creationId xmlns:p14="http://schemas.microsoft.com/office/powerpoint/2010/main" val="1501609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8BEF-742C-485E-AB66-AD6F338EE706}"/>
              </a:ext>
            </a:extLst>
          </p:cNvPr>
          <p:cNvSpPr>
            <a:spLocks noGrp="1"/>
          </p:cNvSpPr>
          <p:nvPr>
            <p:ph type="title"/>
          </p:nvPr>
        </p:nvSpPr>
        <p:spPr/>
        <p:txBody>
          <a:bodyPr/>
          <a:lstStyle/>
          <a:p>
            <a:pPr algn="ctr"/>
            <a:r>
              <a:rPr lang="en-IN" dirty="0"/>
              <a:t>Example</a:t>
            </a:r>
          </a:p>
        </p:txBody>
      </p:sp>
      <p:pic>
        <p:nvPicPr>
          <p:cNvPr id="5" name="Content Placeholder 4">
            <a:extLst>
              <a:ext uri="{FF2B5EF4-FFF2-40B4-BE49-F238E27FC236}">
                <a16:creationId xmlns:a16="http://schemas.microsoft.com/office/drawing/2014/main" id="{7FFD71F0-6D9F-4F65-941C-BFC804CD8747}"/>
              </a:ext>
            </a:extLst>
          </p:cNvPr>
          <p:cNvPicPr>
            <a:picLocks noGrp="1" noChangeAspect="1"/>
          </p:cNvPicPr>
          <p:nvPr>
            <p:ph idx="1"/>
          </p:nvPr>
        </p:nvPicPr>
        <p:blipFill>
          <a:blip r:embed="rId2"/>
          <a:stretch>
            <a:fillRect/>
          </a:stretch>
        </p:blipFill>
        <p:spPr>
          <a:xfrm>
            <a:off x="174990" y="2527300"/>
            <a:ext cx="5086350" cy="4064000"/>
          </a:xfrm>
        </p:spPr>
      </p:pic>
      <p:pic>
        <p:nvPicPr>
          <p:cNvPr id="7" name="Picture 6">
            <a:extLst>
              <a:ext uri="{FF2B5EF4-FFF2-40B4-BE49-F238E27FC236}">
                <a16:creationId xmlns:a16="http://schemas.microsoft.com/office/drawing/2014/main" id="{74E47946-AF3F-400F-9666-63DA92C091D7}"/>
              </a:ext>
            </a:extLst>
          </p:cNvPr>
          <p:cNvPicPr>
            <a:picLocks noChangeAspect="1"/>
          </p:cNvPicPr>
          <p:nvPr/>
        </p:nvPicPr>
        <p:blipFill>
          <a:blip r:embed="rId3"/>
          <a:stretch>
            <a:fillRect/>
          </a:stretch>
        </p:blipFill>
        <p:spPr>
          <a:xfrm>
            <a:off x="6343603" y="2527300"/>
            <a:ext cx="5399087" cy="4064000"/>
          </a:xfrm>
          <a:prstGeom prst="rect">
            <a:avLst/>
          </a:prstGeom>
        </p:spPr>
      </p:pic>
    </p:spTree>
    <p:extLst>
      <p:ext uri="{BB962C8B-B14F-4D97-AF65-F5344CB8AC3E}">
        <p14:creationId xmlns:p14="http://schemas.microsoft.com/office/powerpoint/2010/main" val="4066631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C01C-4F4C-49F4-BB5D-EAD09D4483C8}"/>
              </a:ext>
            </a:extLst>
          </p:cNvPr>
          <p:cNvSpPr>
            <a:spLocks noGrp="1"/>
          </p:cNvSpPr>
          <p:nvPr>
            <p:ph type="title"/>
          </p:nvPr>
        </p:nvSpPr>
        <p:spPr/>
        <p:txBody>
          <a:bodyPr/>
          <a:lstStyle/>
          <a:p>
            <a:r>
              <a:rPr lang="en-IN" dirty="0"/>
              <a:t>Example- continue</a:t>
            </a:r>
          </a:p>
        </p:txBody>
      </p:sp>
      <p:pic>
        <p:nvPicPr>
          <p:cNvPr id="5" name="Content Placeholder 4">
            <a:extLst>
              <a:ext uri="{FF2B5EF4-FFF2-40B4-BE49-F238E27FC236}">
                <a16:creationId xmlns:a16="http://schemas.microsoft.com/office/drawing/2014/main" id="{7B1A6507-E95E-4AE2-AAB6-B394525F3AC2}"/>
              </a:ext>
            </a:extLst>
          </p:cNvPr>
          <p:cNvPicPr>
            <a:picLocks noGrp="1" noChangeAspect="1"/>
          </p:cNvPicPr>
          <p:nvPr>
            <p:ph idx="1"/>
          </p:nvPr>
        </p:nvPicPr>
        <p:blipFill>
          <a:blip r:embed="rId2"/>
          <a:stretch>
            <a:fillRect/>
          </a:stretch>
        </p:blipFill>
        <p:spPr>
          <a:xfrm>
            <a:off x="100014" y="2268538"/>
            <a:ext cx="5224461" cy="4216400"/>
          </a:xfrm>
        </p:spPr>
      </p:pic>
      <p:pic>
        <p:nvPicPr>
          <p:cNvPr id="7" name="Picture 6">
            <a:extLst>
              <a:ext uri="{FF2B5EF4-FFF2-40B4-BE49-F238E27FC236}">
                <a16:creationId xmlns:a16="http://schemas.microsoft.com/office/drawing/2014/main" id="{8850BEE6-0A3A-4193-88C7-39E09DB239A5}"/>
              </a:ext>
            </a:extLst>
          </p:cNvPr>
          <p:cNvPicPr>
            <a:picLocks noChangeAspect="1"/>
          </p:cNvPicPr>
          <p:nvPr/>
        </p:nvPicPr>
        <p:blipFill>
          <a:blip r:embed="rId3"/>
          <a:stretch>
            <a:fillRect/>
          </a:stretch>
        </p:blipFill>
        <p:spPr>
          <a:xfrm>
            <a:off x="5962649" y="2333626"/>
            <a:ext cx="5781676" cy="4151312"/>
          </a:xfrm>
          <a:prstGeom prst="rect">
            <a:avLst/>
          </a:prstGeom>
        </p:spPr>
      </p:pic>
    </p:spTree>
    <p:extLst>
      <p:ext uri="{BB962C8B-B14F-4D97-AF65-F5344CB8AC3E}">
        <p14:creationId xmlns:p14="http://schemas.microsoft.com/office/powerpoint/2010/main" val="131309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464B-32AB-47AE-A75A-72B286A1BEA1}"/>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BAA1141A-4A44-4FC2-BFF6-DFC76C49A240}"/>
              </a:ext>
            </a:extLst>
          </p:cNvPr>
          <p:cNvPicPr>
            <a:picLocks noGrp="1" noChangeAspect="1"/>
          </p:cNvPicPr>
          <p:nvPr>
            <p:ph idx="1"/>
          </p:nvPr>
        </p:nvPicPr>
        <p:blipFill>
          <a:blip r:embed="rId2"/>
          <a:stretch>
            <a:fillRect/>
          </a:stretch>
        </p:blipFill>
        <p:spPr>
          <a:xfrm>
            <a:off x="1552328" y="2190751"/>
            <a:ext cx="9477621" cy="4391024"/>
          </a:xfrm>
        </p:spPr>
      </p:pic>
    </p:spTree>
    <p:extLst>
      <p:ext uri="{BB962C8B-B14F-4D97-AF65-F5344CB8AC3E}">
        <p14:creationId xmlns:p14="http://schemas.microsoft.com/office/powerpoint/2010/main" val="158913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7CE5-C783-44A0-BD7A-6992B5D020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8B2204-9DCE-4DD2-8E32-46E2293DD387}"/>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9AEC0865-2044-4428-B7BD-FB48EED37A22}"/>
              </a:ext>
            </a:extLst>
          </p:cNvPr>
          <p:cNvPicPr>
            <a:picLocks noChangeAspect="1"/>
          </p:cNvPicPr>
          <p:nvPr/>
        </p:nvPicPr>
        <p:blipFill>
          <a:blip r:embed="rId2"/>
          <a:stretch>
            <a:fillRect/>
          </a:stretch>
        </p:blipFill>
        <p:spPr>
          <a:xfrm>
            <a:off x="2157412" y="2362200"/>
            <a:ext cx="7877175" cy="4152900"/>
          </a:xfrm>
          <a:prstGeom prst="rect">
            <a:avLst/>
          </a:prstGeom>
        </p:spPr>
      </p:pic>
    </p:spTree>
    <p:extLst>
      <p:ext uri="{BB962C8B-B14F-4D97-AF65-F5344CB8AC3E}">
        <p14:creationId xmlns:p14="http://schemas.microsoft.com/office/powerpoint/2010/main" val="379044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5757-17FD-46B4-8DD4-798C61463C4F}"/>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20B9CF23-8591-43F3-B18A-A240F64AE9C7}"/>
              </a:ext>
            </a:extLst>
          </p:cNvPr>
          <p:cNvSpPr>
            <a:spLocks noGrp="1"/>
          </p:cNvSpPr>
          <p:nvPr>
            <p:ph idx="1"/>
          </p:nvPr>
        </p:nvSpPr>
        <p:spPr>
          <a:xfrm>
            <a:off x="1154954" y="2371724"/>
            <a:ext cx="9389221" cy="4486275"/>
          </a:xfrm>
        </p:spPr>
        <p:txBody>
          <a:bodyPr>
            <a:normAutofit/>
          </a:bodyPr>
          <a:lstStyle/>
          <a:p>
            <a:pPr marL="0" indent="0">
              <a:buNone/>
            </a:pPr>
            <a:r>
              <a:rPr lang="en-IN" b="1" i="0" dirty="0">
                <a:solidFill>
                  <a:srgbClr val="273239"/>
                </a:solidFill>
                <a:effectLst/>
                <a:latin typeface="urw-din"/>
              </a:rPr>
              <a:t>To enter Critical section</a:t>
            </a:r>
          </a:p>
          <a:p>
            <a:pPr>
              <a:buFont typeface="Wingdings" panose="05000000000000000000" pitchFamily="2" charset="2"/>
              <a:buChar char="Ø"/>
            </a:pPr>
            <a:r>
              <a:rPr lang="en-US" b="0" i="0" dirty="0">
                <a:solidFill>
                  <a:srgbClr val="273239"/>
                </a:solidFill>
                <a:effectLst/>
                <a:latin typeface="urw-din"/>
              </a:rPr>
              <a:t>When a </a:t>
            </a:r>
            <a:r>
              <a:rPr lang="en-US" b="1" i="0" dirty="0">
                <a:solidFill>
                  <a:schemeClr val="accent6">
                    <a:lumMod val="75000"/>
                  </a:schemeClr>
                </a:solidFill>
                <a:effectLst/>
                <a:latin typeface="urw-din"/>
              </a:rPr>
              <a:t>site S</a:t>
            </a:r>
            <a:r>
              <a:rPr lang="en-US" b="1" i="0" baseline="-25000" dirty="0">
                <a:solidFill>
                  <a:schemeClr val="accent6">
                    <a:lumMod val="75000"/>
                  </a:schemeClr>
                </a:solidFill>
                <a:effectLst/>
                <a:latin typeface="urw-din"/>
              </a:rPr>
              <a:t>i</a:t>
            </a:r>
            <a:r>
              <a:rPr lang="en-US" b="1" i="0" dirty="0">
                <a:solidFill>
                  <a:schemeClr val="accent6">
                    <a:lumMod val="75000"/>
                  </a:schemeClr>
                </a:solidFill>
                <a:effectLst/>
                <a:latin typeface="urw-din"/>
              </a:rPr>
              <a:t> </a:t>
            </a:r>
            <a:r>
              <a:rPr lang="en-US" b="0" i="0" dirty="0">
                <a:solidFill>
                  <a:srgbClr val="273239"/>
                </a:solidFill>
                <a:effectLst/>
                <a:latin typeface="urw-din"/>
              </a:rPr>
              <a:t>wants to enter the critical section, it sends a request message </a:t>
            </a:r>
            <a:r>
              <a:rPr lang="en-US" b="1" i="0" dirty="0">
                <a:solidFill>
                  <a:srgbClr val="273239"/>
                </a:solidFill>
                <a:effectLst/>
                <a:latin typeface="urw-din"/>
              </a:rPr>
              <a:t>Request(</a:t>
            </a:r>
            <a:r>
              <a:rPr lang="en-US" b="1" i="0" dirty="0" err="1">
                <a:solidFill>
                  <a:srgbClr val="273239"/>
                </a:solidFill>
                <a:effectLst/>
                <a:latin typeface="urw-din"/>
              </a:rPr>
              <a:t>ts</a:t>
            </a:r>
            <a:r>
              <a:rPr lang="en-US" b="1" i="0" baseline="-25000" dirty="0" err="1">
                <a:solidFill>
                  <a:srgbClr val="273239"/>
                </a:solidFill>
                <a:effectLst/>
                <a:latin typeface="urw-din"/>
              </a:rPr>
              <a:t>i</a:t>
            </a:r>
            <a:r>
              <a:rPr lang="en-US" b="1" i="0" dirty="0">
                <a:solidFill>
                  <a:srgbClr val="273239"/>
                </a:solidFill>
                <a:effectLst/>
                <a:latin typeface="urw-din"/>
              </a:rPr>
              <a:t>, </a:t>
            </a:r>
            <a:r>
              <a:rPr lang="en-US" b="1" i="0" dirty="0" err="1">
                <a:solidFill>
                  <a:srgbClr val="273239"/>
                </a:solidFill>
                <a:effectLst/>
                <a:latin typeface="urw-din"/>
              </a:rPr>
              <a:t>i</a:t>
            </a:r>
            <a:r>
              <a:rPr lang="en-US" b="1" i="0" dirty="0">
                <a:solidFill>
                  <a:srgbClr val="273239"/>
                </a:solidFill>
                <a:effectLst/>
                <a:latin typeface="urw-din"/>
              </a:rPr>
              <a:t>)</a:t>
            </a:r>
            <a:r>
              <a:rPr lang="en-US" b="0" i="0" dirty="0">
                <a:solidFill>
                  <a:srgbClr val="273239"/>
                </a:solidFill>
                <a:effectLst/>
                <a:latin typeface="urw-din"/>
              </a:rPr>
              <a:t> to all other sites and places the request on </a:t>
            </a:r>
            <a:r>
              <a:rPr lang="en-US" b="1" i="0" dirty="0" err="1">
                <a:solidFill>
                  <a:srgbClr val="273239"/>
                </a:solidFill>
                <a:effectLst/>
                <a:latin typeface="urw-din"/>
              </a:rPr>
              <a:t>request_queue</a:t>
            </a:r>
            <a:r>
              <a:rPr lang="en-US" b="1" i="0" baseline="-25000" dirty="0" err="1">
                <a:solidFill>
                  <a:srgbClr val="273239"/>
                </a:solidFill>
                <a:effectLst/>
                <a:latin typeface="urw-din"/>
              </a:rPr>
              <a:t>i</a:t>
            </a:r>
            <a:r>
              <a:rPr lang="en-US" b="0" i="0" dirty="0">
                <a:solidFill>
                  <a:srgbClr val="273239"/>
                </a:solidFill>
                <a:effectLst/>
                <a:latin typeface="urw-din"/>
              </a:rPr>
              <a:t>. Here, </a:t>
            </a:r>
            <a:r>
              <a:rPr lang="en-US" b="0" i="0" dirty="0" err="1">
                <a:solidFill>
                  <a:schemeClr val="accent6">
                    <a:lumMod val="75000"/>
                  </a:schemeClr>
                </a:solidFill>
                <a:effectLst/>
                <a:latin typeface="urw-din"/>
              </a:rPr>
              <a:t>Ts</a:t>
            </a:r>
            <a:r>
              <a:rPr lang="en-US" b="0" i="0" baseline="-25000" dirty="0" err="1">
                <a:solidFill>
                  <a:schemeClr val="accent6">
                    <a:lumMod val="75000"/>
                  </a:schemeClr>
                </a:solidFill>
                <a:effectLst/>
                <a:latin typeface="urw-din"/>
              </a:rPr>
              <a:t>i</a:t>
            </a:r>
            <a:r>
              <a:rPr lang="en-US" b="0" i="0" dirty="0">
                <a:solidFill>
                  <a:schemeClr val="accent6">
                    <a:lumMod val="75000"/>
                  </a:schemeClr>
                </a:solidFill>
                <a:effectLst/>
                <a:latin typeface="urw-din"/>
              </a:rPr>
              <a:t> denotes the timestamp of Site S</a:t>
            </a:r>
            <a:r>
              <a:rPr lang="en-US" b="0" i="0" baseline="-25000" dirty="0">
                <a:solidFill>
                  <a:schemeClr val="accent6">
                    <a:lumMod val="75000"/>
                  </a:schemeClr>
                </a:solidFill>
                <a:effectLst/>
                <a:latin typeface="urw-din"/>
              </a:rPr>
              <a:t>i.</a:t>
            </a:r>
          </a:p>
          <a:p>
            <a:pPr>
              <a:buFont typeface="Wingdings" panose="05000000000000000000" pitchFamily="2" charset="2"/>
              <a:buChar char="Ø"/>
            </a:pPr>
            <a:r>
              <a:rPr lang="en-US" b="0" i="0" dirty="0">
                <a:solidFill>
                  <a:srgbClr val="273239"/>
                </a:solidFill>
                <a:effectLst/>
                <a:latin typeface="urw-din"/>
              </a:rPr>
              <a:t>When a </a:t>
            </a:r>
            <a:r>
              <a:rPr lang="en-US" b="1" i="0" dirty="0">
                <a:solidFill>
                  <a:schemeClr val="accent6">
                    <a:lumMod val="75000"/>
                  </a:schemeClr>
                </a:solidFill>
                <a:effectLst/>
                <a:latin typeface="urw-din"/>
              </a:rPr>
              <a:t>site </a:t>
            </a:r>
            <a:r>
              <a:rPr lang="en-US" b="1" i="0" dirty="0" err="1">
                <a:solidFill>
                  <a:schemeClr val="accent6">
                    <a:lumMod val="75000"/>
                  </a:schemeClr>
                </a:solidFill>
                <a:effectLst/>
                <a:latin typeface="urw-din"/>
              </a:rPr>
              <a:t>S</a:t>
            </a:r>
            <a:r>
              <a:rPr lang="en-US" b="1" i="0" baseline="-25000" dirty="0" err="1">
                <a:solidFill>
                  <a:schemeClr val="accent6">
                    <a:lumMod val="75000"/>
                  </a:schemeClr>
                </a:solidFill>
                <a:effectLst/>
                <a:latin typeface="urw-din"/>
              </a:rPr>
              <a:t>j</a:t>
            </a:r>
            <a:r>
              <a:rPr lang="en-US" b="1" i="0" dirty="0">
                <a:solidFill>
                  <a:schemeClr val="accent6">
                    <a:lumMod val="75000"/>
                  </a:schemeClr>
                </a:solidFill>
                <a:effectLst/>
                <a:latin typeface="urw-din"/>
              </a:rPr>
              <a:t> </a:t>
            </a:r>
            <a:r>
              <a:rPr lang="en-US" b="0" i="0" dirty="0">
                <a:solidFill>
                  <a:srgbClr val="273239"/>
                </a:solidFill>
                <a:effectLst/>
                <a:latin typeface="urw-din"/>
              </a:rPr>
              <a:t>receives the request message </a:t>
            </a:r>
            <a:r>
              <a:rPr lang="en-US" b="1" i="0" dirty="0">
                <a:solidFill>
                  <a:srgbClr val="273239"/>
                </a:solidFill>
                <a:effectLst/>
                <a:latin typeface="urw-din"/>
              </a:rPr>
              <a:t>REQUEST(</a:t>
            </a:r>
            <a:r>
              <a:rPr lang="en-US" b="1" i="0" dirty="0" err="1">
                <a:solidFill>
                  <a:srgbClr val="273239"/>
                </a:solidFill>
                <a:effectLst/>
                <a:latin typeface="urw-din"/>
              </a:rPr>
              <a:t>ts</a:t>
            </a:r>
            <a:r>
              <a:rPr lang="en-US" b="1" i="0" baseline="-25000" dirty="0" err="1">
                <a:solidFill>
                  <a:srgbClr val="273239"/>
                </a:solidFill>
                <a:effectLst/>
                <a:latin typeface="urw-din"/>
              </a:rPr>
              <a:t>i</a:t>
            </a:r>
            <a:r>
              <a:rPr lang="en-US" b="1" i="0" dirty="0">
                <a:solidFill>
                  <a:srgbClr val="273239"/>
                </a:solidFill>
                <a:effectLst/>
                <a:latin typeface="urw-din"/>
              </a:rPr>
              <a:t>, </a:t>
            </a:r>
            <a:r>
              <a:rPr lang="en-US" b="1" i="0" dirty="0" err="1">
                <a:solidFill>
                  <a:srgbClr val="273239"/>
                </a:solidFill>
                <a:effectLst/>
                <a:latin typeface="urw-din"/>
              </a:rPr>
              <a:t>i</a:t>
            </a:r>
            <a:r>
              <a:rPr lang="en-US" b="1" i="0" dirty="0">
                <a:solidFill>
                  <a:srgbClr val="273239"/>
                </a:solidFill>
                <a:effectLst/>
                <a:latin typeface="urw-din"/>
              </a:rPr>
              <a:t>)</a:t>
            </a:r>
            <a:r>
              <a:rPr lang="en-US" b="0" i="0" dirty="0">
                <a:solidFill>
                  <a:srgbClr val="273239"/>
                </a:solidFill>
                <a:effectLst/>
                <a:latin typeface="urw-din"/>
              </a:rPr>
              <a:t> from site S</a:t>
            </a:r>
            <a:r>
              <a:rPr lang="en-US" b="0" i="0" baseline="-25000" dirty="0">
                <a:solidFill>
                  <a:srgbClr val="273239"/>
                </a:solidFill>
                <a:effectLst/>
                <a:latin typeface="urw-din"/>
              </a:rPr>
              <a:t>i</a:t>
            </a:r>
            <a:r>
              <a:rPr lang="en-US" b="0" i="0" dirty="0">
                <a:solidFill>
                  <a:srgbClr val="273239"/>
                </a:solidFill>
                <a:effectLst/>
                <a:latin typeface="urw-din"/>
              </a:rPr>
              <a:t>, it returns a timestamped REPLY message to site S</a:t>
            </a:r>
            <a:r>
              <a:rPr lang="en-US" b="0" i="0" baseline="-25000" dirty="0">
                <a:solidFill>
                  <a:srgbClr val="273239"/>
                </a:solidFill>
                <a:effectLst/>
                <a:latin typeface="urw-din"/>
              </a:rPr>
              <a:t>i</a:t>
            </a:r>
            <a:r>
              <a:rPr lang="en-US" b="0" i="0" dirty="0">
                <a:solidFill>
                  <a:srgbClr val="273239"/>
                </a:solidFill>
                <a:effectLst/>
                <a:latin typeface="urw-din"/>
              </a:rPr>
              <a:t> and places the request of site S</a:t>
            </a:r>
            <a:r>
              <a:rPr lang="en-US" b="0" i="0" baseline="-25000" dirty="0">
                <a:solidFill>
                  <a:srgbClr val="273239"/>
                </a:solidFill>
                <a:effectLst/>
                <a:latin typeface="urw-din"/>
              </a:rPr>
              <a:t>i</a:t>
            </a:r>
            <a:r>
              <a:rPr lang="en-US" b="0" i="0" dirty="0">
                <a:solidFill>
                  <a:srgbClr val="273239"/>
                </a:solidFill>
                <a:effectLst/>
                <a:latin typeface="urw-din"/>
              </a:rPr>
              <a:t> on </a:t>
            </a:r>
            <a:r>
              <a:rPr lang="en-US" b="1" i="0" dirty="0" err="1">
                <a:solidFill>
                  <a:srgbClr val="273239"/>
                </a:solidFill>
                <a:effectLst/>
                <a:latin typeface="urw-din"/>
              </a:rPr>
              <a:t>request_queue</a:t>
            </a:r>
            <a:r>
              <a:rPr lang="en-US" b="1" i="0" baseline="-25000" dirty="0" err="1">
                <a:solidFill>
                  <a:srgbClr val="273239"/>
                </a:solidFill>
                <a:effectLst/>
                <a:latin typeface="urw-din"/>
              </a:rPr>
              <a:t>j</a:t>
            </a:r>
            <a:endParaRPr lang="en-US" b="0" i="0" dirty="0">
              <a:solidFill>
                <a:schemeClr val="accent6">
                  <a:lumMod val="75000"/>
                </a:schemeClr>
              </a:solidFill>
              <a:effectLst/>
              <a:latin typeface="urw-din"/>
            </a:endParaRPr>
          </a:p>
          <a:p>
            <a:pPr marL="0" indent="0">
              <a:buNone/>
            </a:pPr>
            <a:r>
              <a:rPr lang="en-US" b="1" i="0" dirty="0">
                <a:solidFill>
                  <a:srgbClr val="273239"/>
                </a:solidFill>
                <a:effectLst/>
                <a:latin typeface="urw-din"/>
              </a:rPr>
              <a:t>To execute the critical section</a:t>
            </a:r>
            <a:endParaRPr lang="en-IN" b="1" dirty="0">
              <a:solidFill>
                <a:srgbClr val="273239"/>
              </a:solidFill>
              <a:latin typeface="urw-din"/>
            </a:endParaRPr>
          </a:p>
          <a:p>
            <a:pPr>
              <a:buFont typeface="Wingdings" panose="05000000000000000000" pitchFamily="2" charset="2"/>
              <a:buChar char="Ø"/>
            </a:pPr>
            <a:r>
              <a:rPr lang="en-IN" dirty="0">
                <a:solidFill>
                  <a:srgbClr val="273239"/>
                </a:solidFill>
                <a:latin typeface="urw-din"/>
              </a:rPr>
              <a:t>Site Si enters the CS when the following two conditions hold:</a:t>
            </a:r>
          </a:p>
          <a:p>
            <a:pPr marL="0" indent="0">
              <a:buNone/>
            </a:pPr>
            <a:r>
              <a:rPr lang="en-IN" dirty="0">
                <a:solidFill>
                  <a:srgbClr val="273239"/>
                </a:solidFill>
                <a:latin typeface="urw-din"/>
              </a:rPr>
              <a:t>       L1: Si has received a message with timestamp larger than (</a:t>
            </a:r>
            <a:r>
              <a:rPr lang="en-IN" dirty="0" err="1">
                <a:solidFill>
                  <a:srgbClr val="273239"/>
                </a:solidFill>
                <a:latin typeface="urw-din"/>
              </a:rPr>
              <a:t>tsi</a:t>
            </a:r>
            <a:r>
              <a:rPr lang="en-IN" dirty="0">
                <a:solidFill>
                  <a:srgbClr val="273239"/>
                </a:solidFill>
                <a:latin typeface="urw-din"/>
              </a:rPr>
              <a:t>, </a:t>
            </a:r>
            <a:r>
              <a:rPr lang="en-IN" dirty="0" err="1">
                <a:solidFill>
                  <a:srgbClr val="273239"/>
                </a:solidFill>
                <a:latin typeface="urw-din"/>
              </a:rPr>
              <a:t>i</a:t>
            </a:r>
            <a:r>
              <a:rPr lang="en-IN" dirty="0">
                <a:solidFill>
                  <a:srgbClr val="273239"/>
                </a:solidFill>
                <a:latin typeface="urw-din"/>
              </a:rPr>
              <a:t>) from all other sites.</a:t>
            </a:r>
          </a:p>
          <a:p>
            <a:pPr marL="0" indent="0">
              <a:buNone/>
            </a:pPr>
            <a:r>
              <a:rPr lang="en-IN" dirty="0">
                <a:solidFill>
                  <a:srgbClr val="273239"/>
                </a:solidFill>
                <a:latin typeface="urw-din"/>
              </a:rPr>
              <a:t>       L2: Si’s request is at the top of </a:t>
            </a:r>
            <a:r>
              <a:rPr lang="en-IN" dirty="0" err="1">
                <a:solidFill>
                  <a:srgbClr val="273239"/>
                </a:solidFill>
                <a:latin typeface="urw-din"/>
              </a:rPr>
              <a:t>request_queuei</a:t>
            </a:r>
            <a:endParaRPr lang="en-IN" dirty="0">
              <a:solidFill>
                <a:srgbClr val="273239"/>
              </a:solidFill>
              <a:latin typeface="urw-din"/>
            </a:endParaRPr>
          </a:p>
          <a:p>
            <a:pPr marL="0" indent="0">
              <a:buNone/>
            </a:pPr>
            <a:endParaRPr lang="en-US" b="0" i="0" dirty="0">
              <a:solidFill>
                <a:srgbClr val="273239"/>
              </a:solidFill>
              <a:effectLst/>
              <a:latin typeface="urw-din"/>
            </a:endParaRPr>
          </a:p>
          <a:p>
            <a:pPr>
              <a:buFont typeface="Wingdings" panose="05000000000000000000" pitchFamily="2" charset="2"/>
              <a:buChar char="Ø"/>
            </a:pPr>
            <a:endParaRPr lang="en-IN" dirty="0"/>
          </a:p>
          <a:p>
            <a:pPr marL="0" indent="0">
              <a:buNone/>
            </a:pPr>
            <a:endParaRPr lang="en-IN" dirty="0"/>
          </a:p>
        </p:txBody>
      </p:sp>
    </p:spTree>
    <p:extLst>
      <p:ext uri="{BB962C8B-B14F-4D97-AF65-F5344CB8AC3E}">
        <p14:creationId xmlns:p14="http://schemas.microsoft.com/office/powerpoint/2010/main" val="404810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5532-DB67-4F7B-8D83-BF5653DE322C}"/>
              </a:ext>
            </a:extLst>
          </p:cNvPr>
          <p:cNvSpPr>
            <a:spLocks noGrp="1"/>
          </p:cNvSpPr>
          <p:nvPr>
            <p:ph type="title"/>
          </p:nvPr>
        </p:nvSpPr>
        <p:spPr/>
        <p:txBody>
          <a:bodyPr/>
          <a:lstStyle/>
          <a:p>
            <a:r>
              <a:rPr lang="en-IN" sz="3200" dirty="0">
                <a:solidFill>
                  <a:schemeClr val="accent6">
                    <a:lumMod val="60000"/>
                    <a:lumOff val="40000"/>
                  </a:schemeClr>
                </a:solidFill>
              </a:rPr>
              <a:t>Algorithm</a:t>
            </a:r>
          </a:p>
        </p:txBody>
      </p:sp>
      <p:sp>
        <p:nvSpPr>
          <p:cNvPr id="3" name="Content Placeholder 2">
            <a:extLst>
              <a:ext uri="{FF2B5EF4-FFF2-40B4-BE49-F238E27FC236}">
                <a16:creationId xmlns:a16="http://schemas.microsoft.com/office/drawing/2014/main" id="{62C20944-70F0-4A38-AE68-C598F13D1E3F}"/>
              </a:ext>
            </a:extLst>
          </p:cNvPr>
          <p:cNvSpPr>
            <a:spLocks noGrp="1"/>
          </p:cNvSpPr>
          <p:nvPr>
            <p:ph idx="1"/>
          </p:nvPr>
        </p:nvSpPr>
        <p:spPr/>
        <p:txBody>
          <a:bodyPr/>
          <a:lstStyle/>
          <a:p>
            <a:pPr marL="0" indent="0">
              <a:buNone/>
            </a:pPr>
            <a:r>
              <a:rPr lang="en-US" b="1" i="0" dirty="0">
                <a:solidFill>
                  <a:srgbClr val="273239"/>
                </a:solidFill>
                <a:effectLst/>
                <a:latin typeface="urw-din"/>
              </a:rPr>
              <a:t>To release the critical section:</a:t>
            </a:r>
          </a:p>
          <a:p>
            <a:r>
              <a:rPr lang="en-IN" sz="1800" dirty="0"/>
              <a:t>Site </a:t>
            </a:r>
            <a:r>
              <a:rPr lang="en-IN" sz="1800" b="1" dirty="0">
                <a:solidFill>
                  <a:schemeClr val="accent6">
                    <a:lumMod val="75000"/>
                  </a:schemeClr>
                </a:solidFill>
              </a:rPr>
              <a:t>Si</a:t>
            </a:r>
            <a:r>
              <a:rPr lang="en-IN" sz="1800" dirty="0"/>
              <a:t>, upon </a:t>
            </a:r>
            <a:r>
              <a:rPr lang="en-IN" sz="1800" b="1" dirty="0">
                <a:solidFill>
                  <a:schemeClr val="accent6">
                    <a:lumMod val="75000"/>
                  </a:schemeClr>
                </a:solidFill>
              </a:rPr>
              <a:t>exiting</a:t>
            </a:r>
            <a:r>
              <a:rPr lang="en-IN" sz="1800" dirty="0"/>
              <a:t> the CS, removes its request from the top of its </a:t>
            </a:r>
            <a:r>
              <a:rPr lang="en-IN" sz="1800" b="1" dirty="0">
                <a:solidFill>
                  <a:schemeClr val="accent6">
                    <a:lumMod val="75000"/>
                  </a:schemeClr>
                </a:solidFill>
              </a:rPr>
              <a:t>request</a:t>
            </a:r>
            <a:r>
              <a:rPr lang="en-IN" sz="1800" dirty="0">
                <a:solidFill>
                  <a:srgbClr val="FFC000"/>
                </a:solidFill>
              </a:rPr>
              <a:t> </a:t>
            </a:r>
            <a:r>
              <a:rPr lang="en-IN" sz="1800" b="1" dirty="0">
                <a:solidFill>
                  <a:schemeClr val="accent6">
                    <a:lumMod val="75000"/>
                  </a:schemeClr>
                </a:solidFill>
              </a:rPr>
              <a:t>queue</a:t>
            </a:r>
            <a:r>
              <a:rPr lang="en-IN" sz="1800" dirty="0"/>
              <a:t> and broadcasts a timestamped </a:t>
            </a:r>
            <a:r>
              <a:rPr lang="en-IN" sz="1800" b="1" dirty="0">
                <a:solidFill>
                  <a:schemeClr val="accent6">
                    <a:lumMod val="75000"/>
                  </a:schemeClr>
                </a:solidFill>
              </a:rPr>
              <a:t>RELEASE</a:t>
            </a:r>
            <a:r>
              <a:rPr lang="en-IN" sz="1800" dirty="0"/>
              <a:t> message to all other sites.</a:t>
            </a:r>
          </a:p>
          <a:p>
            <a:endParaRPr lang="en-IN" sz="1800" dirty="0"/>
          </a:p>
          <a:p>
            <a:r>
              <a:rPr lang="en-IN" sz="1800" dirty="0"/>
              <a:t> When a site </a:t>
            </a:r>
            <a:r>
              <a:rPr lang="en-IN" sz="1800" b="1" dirty="0" err="1">
                <a:solidFill>
                  <a:schemeClr val="accent6">
                    <a:lumMod val="75000"/>
                  </a:schemeClr>
                </a:solidFill>
              </a:rPr>
              <a:t>Sj</a:t>
            </a:r>
            <a:r>
              <a:rPr lang="en-IN" sz="1800" dirty="0">
                <a:solidFill>
                  <a:srgbClr val="FFC000"/>
                </a:solidFill>
              </a:rPr>
              <a:t> </a:t>
            </a:r>
            <a:r>
              <a:rPr lang="en-IN" sz="1800" dirty="0"/>
              <a:t>receives a </a:t>
            </a:r>
            <a:r>
              <a:rPr lang="en-IN" sz="1800" b="1" dirty="0">
                <a:solidFill>
                  <a:schemeClr val="accent6">
                    <a:lumMod val="75000"/>
                  </a:schemeClr>
                </a:solidFill>
              </a:rPr>
              <a:t>RELEASE</a:t>
            </a:r>
            <a:r>
              <a:rPr lang="en-IN" sz="1800" dirty="0"/>
              <a:t> message from site </a:t>
            </a:r>
            <a:r>
              <a:rPr lang="en-IN" sz="1800" dirty="0">
                <a:solidFill>
                  <a:srgbClr val="FFC000"/>
                </a:solidFill>
              </a:rPr>
              <a:t>Si</a:t>
            </a:r>
            <a:r>
              <a:rPr lang="en-IN" sz="1800" dirty="0"/>
              <a:t>, it removes Si’s request from its </a:t>
            </a:r>
            <a:r>
              <a:rPr lang="en-IN" sz="1800" b="1" dirty="0">
                <a:solidFill>
                  <a:schemeClr val="accent6">
                    <a:lumMod val="75000"/>
                  </a:schemeClr>
                </a:solidFill>
              </a:rPr>
              <a:t>request queue</a:t>
            </a:r>
            <a:r>
              <a:rPr lang="en-IN" sz="1800" dirty="0">
                <a:solidFill>
                  <a:srgbClr val="FFC000"/>
                </a:solidFill>
              </a:rPr>
              <a:t>.</a:t>
            </a:r>
          </a:p>
          <a:p>
            <a:endParaRPr lang="en-IN" sz="1800" b="1" dirty="0">
              <a:solidFill>
                <a:srgbClr val="FFC000"/>
              </a:solidFill>
            </a:endParaRPr>
          </a:p>
          <a:p>
            <a:r>
              <a:rPr lang="en-IN" sz="1800" dirty="0"/>
              <a:t>When a site removes a request from its request queue, its own request may come at the top of the queue, enabling it to enter the CS.</a:t>
            </a:r>
            <a:endParaRPr lang="en-IN" sz="1800" b="1" dirty="0">
              <a:solidFill>
                <a:srgbClr val="FFC000"/>
              </a:solidFill>
            </a:endParaRPr>
          </a:p>
          <a:p>
            <a:pPr marL="0" indent="0">
              <a:buNone/>
            </a:pPr>
            <a:endParaRPr lang="en-US" b="0" i="0" dirty="0">
              <a:solidFill>
                <a:srgbClr val="273239"/>
              </a:solidFill>
              <a:effectLst/>
              <a:latin typeface="urw-din"/>
            </a:endParaRPr>
          </a:p>
          <a:p>
            <a:pPr marL="0" indent="0">
              <a:buNone/>
            </a:pPr>
            <a:endParaRPr lang="en-US" b="1"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1673249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01B7-0071-454F-9FDD-FF0AF9EADAC5}"/>
              </a:ext>
            </a:extLst>
          </p:cNvPr>
          <p:cNvSpPr>
            <a:spLocks noGrp="1"/>
          </p:cNvSpPr>
          <p:nvPr>
            <p:ph type="title"/>
          </p:nvPr>
        </p:nvSpPr>
        <p:spPr/>
        <p:txBody>
          <a:bodyPr/>
          <a:lstStyle/>
          <a:p>
            <a:r>
              <a:rPr lang="en-IN" sz="2800" b="1" dirty="0" err="1">
                <a:solidFill>
                  <a:schemeClr val="accent6">
                    <a:lumMod val="60000"/>
                    <a:lumOff val="40000"/>
                  </a:schemeClr>
                </a:solidFill>
              </a:rPr>
              <a:t>Lamport’s</a:t>
            </a:r>
            <a:r>
              <a:rPr lang="en-IN" sz="2800" b="1" dirty="0">
                <a:solidFill>
                  <a:schemeClr val="accent6">
                    <a:lumMod val="60000"/>
                    <a:lumOff val="40000"/>
                  </a:schemeClr>
                </a:solidFill>
              </a:rPr>
              <a:t> algorithm: </a:t>
            </a:r>
            <a:r>
              <a:rPr lang="en-IN" sz="2800" b="1" cap="none" dirty="0">
                <a:solidFill>
                  <a:schemeClr val="accent6">
                    <a:lumMod val="60000"/>
                    <a:lumOff val="40000"/>
                  </a:schemeClr>
                </a:solidFill>
              </a:rPr>
              <a:t>Performance</a:t>
            </a:r>
            <a:endParaRPr lang="en-IN" sz="2800"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E44A2560-E31D-47C3-84A1-21C14A92A389}"/>
              </a:ext>
            </a:extLst>
          </p:cNvPr>
          <p:cNvSpPr>
            <a:spLocks noGrp="1"/>
          </p:cNvSpPr>
          <p:nvPr>
            <p:ph idx="1"/>
          </p:nvPr>
        </p:nvSpPr>
        <p:spPr/>
        <p:txBody>
          <a:bodyPr/>
          <a:lstStyle/>
          <a:p>
            <a:r>
              <a:rPr lang="en-IN" dirty="0"/>
              <a:t>For each CS execution, </a:t>
            </a:r>
            <a:r>
              <a:rPr lang="en-IN" dirty="0" err="1"/>
              <a:t>Lamport’s</a:t>
            </a:r>
            <a:r>
              <a:rPr lang="en-IN" dirty="0"/>
              <a:t> algorithm requires N −1 REQUEST messages, N −1 REPLY messages, and N −1 RELEASE messages.</a:t>
            </a:r>
          </a:p>
          <a:p>
            <a:endParaRPr lang="en-IN" dirty="0"/>
          </a:p>
          <a:p>
            <a:r>
              <a:rPr lang="en-IN" dirty="0" err="1"/>
              <a:t>Ie</a:t>
            </a:r>
            <a:r>
              <a:rPr lang="en-IN" dirty="0"/>
              <a:t>, it requires 3(N-1) messages per CS invocation.</a:t>
            </a:r>
          </a:p>
          <a:p>
            <a:pPr marL="0" indent="0">
              <a:buNone/>
            </a:pPr>
            <a:endParaRPr lang="en-IN" dirty="0"/>
          </a:p>
          <a:p>
            <a:r>
              <a:rPr lang="en-IN" dirty="0"/>
              <a:t>The </a:t>
            </a:r>
            <a:r>
              <a:rPr lang="en-IN" dirty="0" err="1"/>
              <a:t>Lamport’s</a:t>
            </a:r>
            <a:r>
              <a:rPr lang="en-IN" dirty="0"/>
              <a:t> Algorithm can be optimized by reducing the </a:t>
            </a:r>
            <a:r>
              <a:rPr lang="en-IN" dirty="0" err="1"/>
              <a:t>no:of</a:t>
            </a:r>
            <a:r>
              <a:rPr lang="en-IN" dirty="0"/>
              <a:t> message to lie between 3(N-1) and 2(N-1).</a:t>
            </a:r>
          </a:p>
          <a:p>
            <a:endParaRPr lang="en-IN" dirty="0"/>
          </a:p>
          <a:p>
            <a:r>
              <a:rPr lang="en-IN" dirty="0"/>
              <a:t>This can be achieved by supressing REPLY messages in certain situations</a:t>
            </a:r>
          </a:p>
          <a:p>
            <a:pPr marL="0" indent="0">
              <a:buNone/>
            </a:pPr>
            <a:endParaRPr lang="en-IN" dirty="0"/>
          </a:p>
        </p:txBody>
      </p:sp>
    </p:spTree>
    <p:extLst>
      <p:ext uri="{BB962C8B-B14F-4D97-AF65-F5344CB8AC3E}">
        <p14:creationId xmlns:p14="http://schemas.microsoft.com/office/powerpoint/2010/main" val="397991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A168-6A94-4CD4-89C8-E4E56ACE68D2}"/>
              </a:ext>
            </a:extLst>
          </p:cNvPr>
          <p:cNvSpPr>
            <a:spLocks noGrp="1"/>
          </p:cNvSpPr>
          <p:nvPr>
            <p:ph type="title"/>
          </p:nvPr>
        </p:nvSpPr>
        <p:spPr>
          <a:xfrm>
            <a:off x="419100" y="973668"/>
            <a:ext cx="9497267" cy="706964"/>
          </a:xfrm>
        </p:spPr>
        <p:txBody>
          <a:bodyPr/>
          <a:lstStyle/>
          <a:p>
            <a:r>
              <a:rPr lang="en-IN" sz="2800" b="1" i="0" dirty="0" err="1">
                <a:solidFill>
                  <a:schemeClr val="accent1">
                    <a:lumMod val="40000"/>
                    <a:lumOff val="60000"/>
                  </a:schemeClr>
                </a:solidFill>
                <a:effectLst/>
                <a:latin typeface="sofia-pro"/>
              </a:rPr>
              <a:t>Ricart</a:t>
            </a:r>
            <a:r>
              <a:rPr lang="en-IN" sz="2400" b="1" i="0" dirty="0">
                <a:solidFill>
                  <a:schemeClr val="accent1">
                    <a:lumMod val="40000"/>
                    <a:lumOff val="60000"/>
                  </a:schemeClr>
                </a:solidFill>
                <a:effectLst/>
                <a:latin typeface="sofia-pro"/>
              </a:rPr>
              <a:t>–</a:t>
            </a:r>
            <a:r>
              <a:rPr lang="en-IN" sz="2400" b="1" i="0" dirty="0" err="1">
                <a:solidFill>
                  <a:schemeClr val="accent1">
                    <a:lumMod val="40000"/>
                    <a:lumOff val="60000"/>
                  </a:schemeClr>
                </a:solidFill>
                <a:effectLst/>
                <a:latin typeface="sofia-pro"/>
              </a:rPr>
              <a:t>Agrawala</a:t>
            </a:r>
            <a:r>
              <a:rPr lang="en-IN" sz="2400" b="1" i="0" dirty="0">
                <a:solidFill>
                  <a:schemeClr val="accent1">
                    <a:lumMod val="40000"/>
                    <a:lumOff val="60000"/>
                  </a:schemeClr>
                </a:solidFill>
                <a:effectLst/>
                <a:latin typeface="sofia-pro"/>
              </a:rPr>
              <a:t> Algorithm in Mutual Exclusion in Distributed System</a:t>
            </a:r>
            <a:endParaRPr lang="en-IN" sz="2400"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5F3D960A-3B84-4E9E-AFDA-CFA7BF96039B}"/>
              </a:ext>
            </a:extLst>
          </p:cNvPr>
          <p:cNvSpPr>
            <a:spLocks noGrp="1"/>
          </p:cNvSpPr>
          <p:nvPr>
            <p:ph idx="1"/>
          </p:nvPr>
        </p:nvSpPr>
        <p:spPr>
          <a:xfrm>
            <a:off x="1154954" y="2603499"/>
            <a:ext cx="8825659" cy="4130675"/>
          </a:xfrm>
        </p:spPr>
        <p:txBody>
          <a:bodyPr>
            <a:normAutofit lnSpcReduction="10000"/>
          </a:bodyPr>
          <a:lstStyle/>
          <a:p>
            <a:pPr>
              <a:buFont typeface="Wingdings" panose="05000000000000000000" pitchFamily="2" charset="2"/>
              <a:buChar char="Ø"/>
            </a:pPr>
            <a:r>
              <a:rPr lang="en-IN" sz="2400" b="1" i="0" dirty="0" err="1">
                <a:solidFill>
                  <a:schemeClr val="accent6">
                    <a:lumMod val="75000"/>
                  </a:schemeClr>
                </a:solidFill>
                <a:effectLst/>
                <a:latin typeface="urw-din"/>
              </a:rPr>
              <a:t>Ricart</a:t>
            </a:r>
            <a:r>
              <a:rPr lang="en-IN" sz="2400" b="1" i="0" dirty="0">
                <a:solidFill>
                  <a:schemeClr val="accent6">
                    <a:lumMod val="75000"/>
                  </a:schemeClr>
                </a:solidFill>
                <a:effectLst/>
                <a:latin typeface="urw-din"/>
              </a:rPr>
              <a:t>–</a:t>
            </a:r>
            <a:r>
              <a:rPr lang="en-IN" sz="2400" b="1" i="0" dirty="0" err="1">
                <a:solidFill>
                  <a:schemeClr val="accent6">
                    <a:lumMod val="75000"/>
                  </a:schemeClr>
                </a:solidFill>
                <a:effectLst/>
                <a:latin typeface="urw-din"/>
              </a:rPr>
              <a:t>Agrawala</a:t>
            </a:r>
            <a:r>
              <a:rPr lang="en-IN" sz="2400" b="1" i="0" dirty="0">
                <a:solidFill>
                  <a:schemeClr val="accent6">
                    <a:lumMod val="75000"/>
                  </a:schemeClr>
                </a:solidFill>
                <a:effectLst/>
                <a:latin typeface="urw-din"/>
              </a:rPr>
              <a:t> algorithm</a:t>
            </a:r>
            <a:r>
              <a:rPr lang="en-IN" sz="2400" b="0" i="0" dirty="0">
                <a:solidFill>
                  <a:srgbClr val="273239"/>
                </a:solidFill>
                <a:effectLst/>
                <a:latin typeface="urw-din"/>
              </a:rPr>
              <a:t> is an algorithm  for mutual exclusion in a distributed system proposed by Glenn </a:t>
            </a:r>
            <a:r>
              <a:rPr lang="en-IN" sz="2400" b="0" i="0" dirty="0" err="1">
                <a:solidFill>
                  <a:srgbClr val="273239"/>
                </a:solidFill>
                <a:effectLst/>
                <a:latin typeface="urw-din"/>
              </a:rPr>
              <a:t>Ricart</a:t>
            </a:r>
            <a:r>
              <a:rPr lang="en-IN" sz="2400" b="0" i="0" dirty="0">
                <a:solidFill>
                  <a:srgbClr val="273239"/>
                </a:solidFill>
                <a:effectLst/>
                <a:latin typeface="urw-din"/>
              </a:rPr>
              <a:t> and Ashok </a:t>
            </a:r>
            <a:r>
              <a:rPr lang="en-IN" sz="2400" b="0" i="0" dirty="0" err="1">
                <a:solidFill>
                  <a:srgbClr val="273239"/>
                </a:solidFill>
                <a:effectLst/>
                <a:latin typeface="urw-din"/>
              </a:rPr>
              <a:t>Agrawala</a:t>
            </a:r>
            <a:r>
              <a:rPr lang="en-IN" sz="2400" b="0" i="0" dirty="0">
                <a:solidFill>
                  <a:srgbClr val="273239"/>
                </a:solidFill>
                <a:effectLst/>
                <a:latin typeface="urw-din"/>
              </a:rPr>
              <a:t>. This algorithm is an extension and optimization of </a:t>
            </a:r>
            <a:r>
              <a:rPr lang="en-IN" sz="2400" b="0" i="0" dirty="0" err="1">
                <a:solidFill>
                  <a:srgbClr val="273239"/>
                </a:solidFill>
                <a:effectLst/>
                <a:latin typeface="urw-din"/>
              </a:rPr>
              <a:t>Lamport’s</a:t>
            </a:r>
            <a:r>
              <a:rPr lang="en-IN" sz="2400" b="0" i="0" dirty="0">
                <a:solidFill>
                  <a:srgbClr val="273239"/>
                </a:solidFill>
                <a:effectLst/>
                <a:latin typeface="urw-din"/>
              </a:rPr>
              <a:t> Distributed Mutual Exclusion Algorithm. Like </a:t>
            </a:r>
            <a:r>
              <a:rPr lang="en-IN" sz="2400" b="0" i="0" dirty="0" err="1">
                <a:solidFill>
                  <a:srgbClr val="273239"/>
                </a:solidFill>
                <a:effectLst/>
                <a:latin typeface="urw-din"/>
              </a:rPr>
              <a:t>Lamport’s</a:t>
            </a:r>
            <a:r>
              <a:rPr lang="en-IN" sz="2400" b="0" i="0" dirty="0">
                <a:solidFill>
                  <a:srgbClr val="273239"/>
                </a:solidFill>
                <a:effectLst/>
                <a:latin typeface="urw-din"/>
              </a:rPr>
              <a:t> Algorithm, it also follows permission based approach to ensure mutual exclusion.</a:t>
            </a:r>
          </a:p>
          <a:p>
            <a:r>
              <a:rPr lang="en-IN" sz="1900" dirty="0">
                <a:solidFill>
                  <a:schemeClr val="accent6">
                    <a:lumMod val="75000"/>
                  </a:schemeClr>
                </a:solidFill>
              </a:rPr>
              <a:t>The </a:t>
            </a:r>
            <a:r>
              <a:rPr lang="en-IN" sz="1900" dirty="0" err="1">
                <a:solidFill>
                  <a:schemeClr val="accent6">
                    <a:lumMod val="75000"/>
                  </a:schemeClr>
                </a:solidFill>
              </a:rPr>
              <a:t>Ricart</a:t>
            </a:r>
            <a:r>
              <a:rPr lang="en-IN" sz="1900" dirty="0">
                <a:solidFill>
                  <a:schemeClr val="accent6">
                    <a:lumMod val="75000"/>
                  </a:schemeClr>
                </a:solidFill>
              </a:rPr>
              <a:t>–</a:t>
            </a:r>
            <a:r>
              <a:rPr lang="en-IN" sz="1900" dirty="0" err="1">
                <a:solidFill>
                  <a:schemeClr val="accent6">
                    <a:lumMod val="75000"/>
                  </a:schemeClr>
                </a:solidFill>
              </a:rPr>
              <a:t>Agrawala</a:t>
            </a:r>
            <a:r>
              <a:rPr lang="en-IN" sz="1900" dirty="0">
                <a:solidFill>
                  <a:schemeClr val="accent6">
                    <a:lumMod val="75000"/>
                  </a:schemeClr>
                </a:solidFill>
              </a:rPr>
              <a:t> </a:t>
            </a:r>
            <a:r>
              <a:rPr lang="en-IN" sz="1900" dirty="0"/>
              <a:t>algorithm assumes that the </a:t>
            </a:r>
            <a:r>
              <a:rPr lang="en-IN" sz="1900" dirty="0">
                <a:solidFill>
                  <a:schemeClr val="accent6">
                    <a:lumMod val="75000"/>
                  </a:schemeClr>
                </a:solidFill>
              </a:rPr>
              <a:t>communication channels are </a:t>
            </a:r>
            <a:r>
              <a:rPr lang="en-IN" sz="1900" b="1" dirty="0">
                <a:solidFill>
                  <a:schemeClr val="accent6">
                    <a:lumMod val="75000"/>
                  </a:schemeClr>
                </a:solidFill>
              </a:rPr>
              <a:t>FIFO</a:t>
            </a:r>
            <a:r>
              <a:rPr lang="en-IN" sz="1900" dirty="0">
                <a:solidFill>
                  <a:schemeClr val="accent6">
                    <a:lumMod val="75000"/>
                  </a:schemeClr>
                </a:solidFill>
              </a:rPr>
              <a:t>.</a:t>
            </a:r>
          </a:p>
          <a:p>
            <a:r>
              <a:rPr lang="en-IN" sz="1700" b="1" dirty="0"/>
              <a:t>The algorithm uses two types of messages:</a:t>
            </a:r>
          </a:p>
          <a:p>
            <a:pPr marL="1085850" indent="-457200">
              <a:buFont typeface="Wingdings" panose="05000000000000000000" pitchFamily="2" charset="2"/>
              <a:buChar char="Ø"/>
              <a:tabLst>
                <a:tab pos="357188" algn="l"/>
              </a:tabLst>
            </a:pPr>
            <a:r>
              <a:rPr lang="en-IN" sz="2800" dirty="0">
                <a:solidFill>
                  <a:srgbClr val="FFC000"/>
                </a:solidFill>
              </a:rPr>
              <a:t>  </a:t>
            </a:r>
            <a:r>
              <a:rPr lang="en-IN" dirty="0">
                <a:solidFill>
                  <a:schemeClr val="accent6">
                    <a:lumMod val="75000"/>
                  </a:schemeClr>
                </a:solidFill>
              </a:rPr>
              <a:t>REQUEST </a:t>
            </a:r>
          </a:p>
          <a:p>
            <a:pPr marL="714375" indent="-85725">
              <a:tabLst>
                <a:tab pos="357188" algn="l"/>
              </a:tabLst>
            </a:pPr>
            <a:r>
              <a:rPr lang="en-IN" dirty="0">
                <a:solidFill>
                  <a:schemeClr val="accent6">
                    <a:lumMod val="75000"/>
                  </a:schemeClr>
                </a:solidFill>
              </a:rPr>
              <a:t>   REPLY.</a:t>
            </a:r>
          </a:p>
          <a:p>
            <a:endParaRPr lang="en-IN" sz="1900" dirty="0">
              <a:solidFill>
                <a:schemeClr val="accent6">
                  <a:lumMod val="75000"/>
                </a:schemeClr>
              </a:solidFill>
            </a:endParaRPr>
          </a:p>
          <a:p>
            <a:pPr marL="0" indent="0">
              <a:buNone/>
            </a:pPr>
            <a:endParaRPr lang="en-IN" sz="3200" dirty="0"/>
          </a:p>
          <a:p>
            <a:pPr marL="0" indent="0">
              <a:buNone/>
            </a:pPr>
            <a:endParaRPr lang="en-IN" sz="2400" dirty="0"/>
          </a:p>
        </p:txBody>
      </p:sp>
    </p:spTree>
    <p:extLst>
      <p:ext uri="{BB962C8B-B14F-4D97-AF65-F5344CB8AC3E}">
        <p14:creationId xmlns:p14="http://schemas.microsoft.com/office/powerpoint/2010/main" val="123152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C3F9-6AAD-496F-B749-2AB983D9E658}"/>
              </a:ext>
            </a:extLst>
          </p:cNvPr>
          <p:cNvSpPr>
            <a:spLocks noGrp="1"/>
          </p:cNvSpPr>
          <p:nvPr>
            <p:ph type="title"/>
          </p:nvPr>
        </p:nvSpPr>
        <p:spPr>
          <a:xfrm>
            <a:off x="847724" y="973668"/>
            <a:ext cx="9068643" cy="706964"/>
          </a:xfrm>
        </p:spPr>
        <p:txBody>
          <a:bodyPr/>
          <a:lstStyle/>
          <a:p>
            <a:r>
              <a:rPr lang="en-IN" b="1" i="0" dirty="0" err="1">
                <a:solidFill>
                  <a:schemeClr val="accent6">
                    <a:lumMod val="60000"/>
                    <a:lumOff val="40000"/>
                  </a:schemeClr>
                </a:solidFill>
                <a:effectLst/>
                <a:latin typeface="sofia-pro"/>
              </a:rPr>
              <a:t>Ricart</a:t>
            </a:r>
            <a:r>
              <a:rPr lang="en-IN" b="1" i="0" dirty="0">
                <a:solidFill>
                  <a:schemeClr val="accent6">
                    <a:lumMod val="60000"/>
                    <a:lumOff val="40000"/>
                  </a:schemeClr>
                </a:solidFill>
                <a:effectLst/>
                <a:latin typeface="sofia-pro"/>
              </a:rPr>
              <a:t>–</a:t>
            </a:r>
            <a:r>
              <a:rPr lang="en-IN" b="1" i="0" dirty="0" err="1">
                <a:solidFill>
                  <a:schemeClr val="accent6">
                    <a:lumMod val="60000"/>
                    <a:lumOff val="40000"/>
                  </a:schemeClr>
                </a:solidFill>
                <a:effectLst/>
                <a:latin typeface="sofia-pro"/>
              </a:rPr>
              <a:t>Agrawala</a:t>
            </a:r>
            <a:r>
              <a:rPr lang="en-IN" b="1" i="0" dirty="0">
                <a:solidFill>
                  <a:schemeClr val="accent6">
                    <a:lumMod val="60000"/>
                    <a:lumOff val="40000"/>
                  </a:schemeClr>
                </a:solidFill>
                <a:effectLst/>
                <a:latin typeface="sofia-pro"/>
              </a:rPr>
              <a:t> Algorithm</a:t>
            </a:r>
            <a:endParaRPr lang="en-IN"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D14F0373-AE72-4CC0-BA07-1F69207FAEE4}"/>
              </a:ext>
            </a:extLst>
          </p:cNvPr>
          <p:cNvSpPr>
            <a:spLocks noGrp="1"/>
          </p:cNvSpPr>
          <p:nvPr>
            <p:ph idx="1"/>
          </p:nvPr>
        </p:nvSpPr>
        <p:spPr>
          <a:xfrm>
            <a:off x="1154954" y="2324099"/>
            <a:ext cx="9713071" cy="4314825"/>
          </a:xfrm>
        </p:spPr>
        <p:txBody>
          <a:bodyPr>
            <a:normAutofit fontScale="92500" lnSpcReduction="10000"/>
          </a:bodyPr>
          <a:lstStyle/>
          <a:p>
            <a:r>
              <a:rPr lang="en-IN" dirty="0"/>
              <a:t>A process sends a </a:t>
            </a:r>
            <a:r>
              <a:rPr lang="en-IN" b="1" dirty="0">
                <a:solidFill>
                  <a:schemeClr val="accent6">
                    <a:lumMod val="75000"/>
                  </a:schemeClr>
                </a:solidFill>
              </a:rPr>
              <a:t>REQUEST message </a:t>
            </a:r>
            <a:r>
              <a:rPr lang="en-IN" dirty="0"/>
              <a:t>to all other processes to request their permission to enter the </a:t>
            </a:r>
            <a:r>
              <a:rPr lang="en-IN" dirty="0">
                <a:solidFill>
                  <a:schemeClr val="accent6">
                    <a:lumMod val="75000"/>
                  </a:schemeClr>
                </a:solidFill>
              </a:rPr>
              <a:t>critical section</a:t>
            </a:r>
            <a:r>
              <a:rPr lang="en-IN" dirty="0"/>
              <a:t>.</a:t>
            </a:r>
          </a:p>
          <a:p>
            <a:r>
              <a:rPr lang="en-IN" dirty="0"/>
              <a:t>A process sends a </a:t>
            </a:r>
            <a:r>
              <a:rPr lang="en-IN" b="1" dirty="0">
                <a:solidFill>
                  <a:schemeClr val="accent6">
                    <a:lumMod val="75000"/>
                  </a:schemeClr>
                </a:solidFill>
              </a:rPr>
              <a:t>REPLY message </a:t>
            </a:r>
            <a:r>
              <a:rPr lang="en-IN" dirty="0"/>
              <a:t>to a process to give its permission to that process.</a:t>
            </a:r>
          </a:p>
          <a:p>
            <a:pPr algn="just"/>
            <a:r>
              <a:rPr lang="en-IN" dirty="0" err="1"/>
              <a:t>Lamport</a:t>
            </a:r>
            <a:r>
              <a:rPr lang="en-IN" dirty="0"/>
              <a:t> logical clocks to assign a </a:t>
            </a:r>
            <a:r>
              <a:rPr lang="en-IN" b="1" dirty="0">
                <a:solidFill>
                  <a:schemeClr val="accent6">
                    <a:lumMod val="75000"/>
                  </a:schemeClr>
                </a:solidFill>
              </a:rPr>
              <a:t>timestamp</a:t>
            </a:r>
            <a:r>
              <a:rPr lang="en-IN" dirty="0"/>
              <a:t> to critical section requests.</a:t>
            </a:r>
          </a:p>
          <a:p>
            <a:pPr marL="0" indent="0" algn="just">
              <a:buNone/>
            </a:pPr>
            <a:endParaRPr lang="en-IN" dirty="0"/>
          </a:p>
          <a:p>
            <a:pPr algn="just"/>
            <a:r>
              <a:rPr lang="en-IN" dirty="0"/>
              <a:t>Timestamps are used to decide the priority of requests in case of conflict.</a:t>
            </a:r>
            <a:r>
              <a:rPr lang="en-US" b="0" i="0" dirty="0">
                <a:solidFill>
                  <a:srgbClr val="273239"/>
                </a:solidFill>
                <a:effectLst/>
                <a:latin typeface="urw-din"/>
              </a:rPr>
              <a:t> </a:t>
            </a:r>
            <a:r>
              <a:rPr lang="en-US" sz="1900" b="0" i="0" dirty="0">
                <a:solidFill>
                  <a:schemeClr val="tx1">
                    <a:lumMod val="50000"/>
                    <a:lumOff val="50000"/>
                  </a:schemeClr>
                </a:solidFill>
                <a:effectLst/>
                <a:latin typeface="+mj-lt"/>
              </a:rPr>
              <a:t>Smaller timestamp gets high priority over larger timestamp. The execution of critical section request is always in the order of their timestamp.</a:t>
            </a:r>
            <a:endParaRPr lang="en-IN" sz="1900" dirty="0">
              <a:solidFill>
                <a:schemeClr val="tx1">
                  <a:lumMod val="50000"/>
                  <a:lumOff val="50000"/>
                </a:schemeClr>
              </a:solidFill>
              <a:latin typeface="+mj-lt"/>
            </a:endParaRPr>
          </a:p>
          <a:p>
            <a:pPr marL="0" indent="0" algn="just">
              <a:buNone/>
            </a:pPr>
            <a:endParaRPr lang="en-IN" sz="1900" dirty="0">
              <a:latin typeface="+mj-lt"/>
            </a:endParaRPr>
          </a:p>
          <a:p>
            <a:pPr algn="just"/>
            <a:r>
              <a:rPr lang="en-IN" dirty="0"/>
              <a:t>In this algorithm ,for  every requesting site, the site with higher priority(smaller timestamp) will always defer the request of the lower priority site.</a:t>
            </a:r>
          </a:p>
          <a:p>
            <a:pPr algn="just"/>
            <a:endParaRPr lang="en-IN" dirty="0"/>
          </a:p>
          <a:p>
            <a:pPr algn="just"/>
            <a:r>
              <a:rPr lang="en-IN" dirty="0"/>
              <a:t>So the process with </a:t>
            </a:r>
            <a:r>
              <a:rPr lang="en-IN" b="1" dirty="0"/>
              <a:t>high priority gets </a:t>
            </a:r>
            <a:r>
              <a:rPr lang="en-IN" dirty="0"/>
              <a:t>to execute the CS</a:t>
            </a:r>
          </a:p>
          <a:p>
            <a:endParaRPr lang="en-IN" dirty="0"/>
          </a:p>
        </p:txBody>
      </p:sp>
    </p:spTree>
    <p:extLst>
      <p:ext uri="{BB962C8B-B14F-4D97-AF65-F5344CB8AC3E}">
        <p14:creationId xmlns:p14="http://schemas.microsoft.com/office/powerpoint/2010/main" val="2110360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EEB0-099F-49DD-915D-3AB117ADA6E8}"/>
              </a:ext>
            </a:extLst>
          </p:cNvPr>
          <p:cNvSpPr>
            <a:spLocks noGrp="1"/>
          </p:cNvSpPr>
          <p:nvPr>
            <p:ph type="title"/>
          </p:nvPr>
        </p:nvSpPr>
        <p:spPr/>
        <p:txBody>
          <a:bodyPr/>
          <a:lstStyle/>
          <a:p>
            <a:r>
              <a:rPr lang="en-IN" sz="2400" b="1" dirty="0" err="1">
                <a:solidFill>
                  <a:schemeClr val="accent6">
                    <a:lumMod val="60000"/>
                    <a:lumOff val="40000"/>
                  </a:schemeClr>
                </a:solidFill>
              </a:rPr>
              <a:t>Ricart</a:t>
            </a:r>
            <a:r>
              <a:rPr lang="en-IN" sz="2400" b="1" dirty="0">
                <a:solidFill>
                  <a:schemeClr val="accent6">
                    <a:lumMod val="60000"/>
                    <a:lumOff val="40000"/>
                  </a:schemeClr>
                </a:solidFill>
              </a:rPr>
              <a:t>–</a:t>
            </a:r>
            <a:r>
              <a:rPr lang="en-IN" sz="2400" b="1" dirty="0" err="1">
                <a:solidFill>
                  <a:schemeClr val="accent6">
                    <a:lumMod val="60000"/>
                    <a:lumOff val="40000"/>
                  </a:schemeClr>
                </a:solidFill>
              </a:rPr>
              <a:t>Agrawala</a:t>
            </a:r>
            <a:r>
              <a:rPr lang="en-IN" sz="2400" b="1" dirty="0">
                <a:solidFill>
                  <a:schemeClr val="accent6">
                    <a:lumMod val="60000"/>
                    <a:lumOff val="40000"/>
                  </a:schemeClr>
                </a:solidFill>
              </a:rPr>
              <a:t> algorithm- </a:t>
            </a:r>
            <a:r>
              <a:rPr lang="en-IN" sz="2400" b="1" cap="none" dirty="0">
                <a:solidFill>
                  <a:schemeClr val="accent6">
                    <a:lumMod val="60000"/>
                    <a:lumOff val="40000"/>
                  </a:schemeClr>
                </a:solidFill>
              </a:rPr>
              <a:t>Requesting critical section</a:t>
            </a:r>
            <a:endParaRPr lang="en-IN" sz="2400"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ACCA7F96-109B-4DFF-A0DF-F6B42316FD80}"/>
              </a:ext>
            </a:extLst>
          </p:cNvPr>
          <p:cNvSpPr>
            <a:spLocks noGrp="1"/>
          </p:cNvSpPr>
          <p:nvPr>
            <p:ph idx="1"/>
          </p:nvPr>
        </p:nvSpPr>
        <p:spPr>
          <a:xfrm>
            <a:off x="1154954" y="2603499"/>
            <a:ext cx="10217896" cy="4016375"/>
          </a:xfrm>
        </p:spPr>
        <p:txBody>
          <a:bodyPr/>
          <a:lstStyle/>
          <a:p>
            <a:pPr algn="l" fontAlgn="base">
              <a:buFont typeface="Wingdings" panose="05000000000000000000" pitchFamily="2" charset="2"/>
              <a:buChar char="Ø"/>
            </a:pPr>
            <a:r>
              <a:rPr lang="en-US" sz="2000" b="0" i="0" dirty="0">
                <a:solidFill>
                  <a:srgbClr val="273239"/>
                </a:solidFill>
                <a:effectLst/>
                <a:latin typeface="urw-din"/>
              </a:rPr>
              <a:t>When a site </a:t>
            </a:r>
            <a:r>
              <a:rPr lang="en-US" sz="2000" b="0" i="0" dirty="0">
                <a:solidFill>
                  <a:schemeClr val="accent6">
                    <a:lumMod val="75000"/>
                  </a:schemeClr>
                </a:solidFill>
                <a:effectLst/>
                <a:latin typeface="urw-din"/>
              </a:rPr>
              <a:t>S</a:t>
            </a:r>
            <a:r>
              <a:rPr lang="en-US" sz="2000" b="0" i="0" baseline="-25000" dirty="0">
                <a:solidFill>
                  <a:srgbClr val="273239"/>
                </a:solidFill>
                <a:effectLst/>
                <a:latin typeface="urw-din"/>
              </a:rPr>
              <a:t>i</a:t>
            </a:r>
            <a:r>
              <a:rPr lang="en-US" sz="2000" b="0" i="0" dirty="0">
                <a:solidFill>
                  <a:srgbClr val="273239"/>
                </a:solidFill>
                <a:effectLst/>
                <a:latin typeface="urw-din"/>
              </a:rPr>
              <a:t> wants to enter the critical section, it send a </a:t>
            </a:r>
            <a:r>
              <a:rPr lang="en-US" sz="2000" b="0" i="0" dirty="0">
                <a:solidFill>
                  <a:schemeClr val="accent6">
                    <a:lumMod val="75000"/>
                  </a:schemeClr>
                </a:solidFill>
                <a:effectLst/>
                <a:latin typeface="urw-din"/>
              </a:rPr>
              <a:t>timestamped </a:t>
            </a:r>
            <a:r>
              <a:rPr lang="en-US" sz="2000" b="1" i="0" dirty="0">
                <a:solidFill>
                  <a:schemeClr val="accent6">
                    <a:lumMod val="75000"/>
                  </a:schemeClr>
                </a:solidFill>
                <a:effectLst/>
                <a:latin typeface="urw-din"/>
              </a:rPr>
              <a:t>REQUEST</a:t>
            </a:r>
            <a:r>
              <a:rPr lang="en-US" sz="2000" b="0" i="0" dirty="0">
                <a:solidFill>
                  <a:schemeClr val="accent6">
                    <a:lumMod val="75000"/>
                  </a:schemeClr>
                </a:solidFill>
                <a:effectLst/>
                <a:latin typeface="urw-din"/>
              </a:rPr>
              <a:t> </a:t>
            </a:r>
            <a:r>
              <a:rPr lang="en-US" sz="2000" b="0" i="0" dirty="0">
                <a:solidFill>
                  <a:srgbClr val="273239"/>
                </a:solidFill>
                <a:effectLst/>
                <a:latin typeface="urw-din"/>
              </a:rPr>
              <a:t>message to all other sites.</a:t>
            </a:r>
          </a:p>
          <a:p>
            <a:pPr algn="l" fontAlgn="base">
              <a:buFont typeface="Wingdings" panose="05000000000000000000" pitchFamily="2" charset="2"/>
              <a:buChar char="Ø"/>
            </a:pPr>
            <a:r>
              <a:rPr lang="en-US" sz="2000" b="0" i="0" dirty="0">
                <a:solidFill>
                  <a:srgbClr val="273239"/>
                </a:solidFill>
                <a:effectLst/>
                <a:latin typeface="urw-din"/>
              </a:rPr>
              <a:t>When a site </a:t>
            </a:r>
            <a:r>
              <a:rPr lang="en-US" sz="2000" b="0" i="0" dirty="0" err="1">
                <a:solidFill>
                  <a:schemeClr val="accent6">
                    <a:lumMod val="75000"/>
                  </a:schemeClr>
                </a:solidFill>
                <a:effectLst/>
                <a:latin typeface="urw-din"/>
              </a:rPr>
              <a:t>S</a:t>
            </a:r>
            <a:r>
              <a:rPr lang="en-US" sz="2000" b="0" i="0" baseline="-25000" dirty="0" err="1">
                <a:solidFill>
                  <a:srgbClr val="273239"/>
                </a:solidFill>
                <a:effectLst/>
                <a:latin typeface="urw-din"/>
              </a:rPr>
              <a:t>j</a:t>
            </a:r>
            <a:r>
              <a:rPr lang="en-US" sz="2000" b="0" i="0" dirty="0">
                <a:solidFill>
                  <a:srgbClr val="273239"/>
                </a:solidFill>
                <a:effectLst/>
                <a:latin typeface="urw-din"/>
              </a:rPr>
              <a:t> receives a </a:t>
            </a:r>
            <a:r>
              <a:rPr lang="en-US" sz="2000" b="1" i="0" dirty="0">
                <a:solidFill>
                  <a:schemeClr val="accent6">
                    <a:lumMod val="75000"/>
                  </a:schemeClr>
                </a:solidFill>
                <a:effectLst/>
                <a:latin typeface="urw-din"/>
              </a:rPr>
              <a:t>REQUEST</a:t>
            </a:r>
            <a:r>
              <a:rPr lang="en-US" sz="2000" b="0" i="0" dirty="0">
                <a:solidFill>
                  <a:srgbClr val="273239"/>
                </a:solidFill>
                <a:effectLst/>
                <a:latin typeface="urw-din"/>
              </a:rPr>
              <a:t> message from site </a:t>
            </a:r>
            <a:r>
              <a:rPr lang="en-US" sz="2000" b="1" i="0" dirty="0">
                <a:solidFill>
                  <a:schemeClr val="accent6">
                    <a:lumMod val="75000"/>
                  </a:schemeClr>
                </a:solidFill>
                <a:effectLst/>
                <a:latin typeface="urw-din"/>
              </a:rPr>
              <a:t>S</a:t>
            </a:r>
            <a:r>
              <a:rPr lang="en-US" sz="2000" b="1" i="0" baseline="-25000" dirty="0">
                <a:solidFill>
                  <a:schemeClr val="accent6">
                    <a:lumMod val="75000"/>
                  </a:schemeClr>
                </a:solidFill>
                <a:effectLst/>
                <a:latin typeface="urw-din"/>
              </a:rPr>
              <a:t>i</a:t>
            </a:r>
            <a:r>
              <a:rPr lang="en-US" sz="2000" b="0" i="0" dirty="0">
                <a:solidFill>
                  <a:srgbClr val="273239"/>
                </a:solidFill>
                <a:effectLst/>
                <a:latin typeface="urw-din"/>
              </a:rPr>
              <a:t>, It sends a </a:t>
            </a:r>
            <a:r>
              <a:rPr lang="en-US" sz="2000" b="1" i="0" dirty="0">
                <a:solidFill>
                  <a:schemeClr val="accent6">
                    <a:lumMod val="75000"/>
                  </a:schemeClr>
                </a:solidFill>
                <a:effectLst/>
                <a:latin typeface="urw-din"/>
              </a:rPr>
              <a:t>REPLY</a:t>
            </a:r>
            <a:r>
              <a:rPr lang="en-US" sz="2000" b="0" i="0" dirty="0">
                <a:solidFill>
                  <a:schemeClr val="accent6">
                    <a:lumMod val="75000"/>
                  </a:schemeClr>
                </a:solidFill>
                <a:effectLst/>
                <a:latin typeface="urw-din"/>
              </a:rPr>
              <a:t> message </a:t>
            </a:r>
            <a:r>
              <a:rPr lang="en-US" sz="2000" b="0" i="0" dirty="0">
                <a:solidFill>
                  <a:srgbClr val="273239"/>
                </a:solidFill>
                <a:effectLst/>
                <a:latin typeface="urw-din"/>
              </a:rPr>
              <a:t>to site </a:t>
            </a:r>
            <a:r>
              <a:rPr lang="en-US" sz="2000" b="1" i="0" dirty="0">
                <a:solidFill>
                  <a:schemeClr val="accent6">
                    <a:lumMod val="75000"/>
                  </a:schemeClr>
                </a:solidFill>
                <a:effectLst/>
                <a:latin typeface="urw-din"/>
              </a:rPr>
              <a:t>S</a:t>
            </a:r>
            <a:r>
              <a:rPr lang="en-US" sz="2000" b="0" i="0" baseline="-25000" dirty="0">
                <a:solidFill>
                  <a:srgbClr val="273239"/>
                </a:solidFill>
                <a:effectLst/>
                <a:latin typeface="urw-din"/>
              </a:rPr>
              <a:t>i</a:t>
            </a:r>
            <a:r>
              <a:rPr lang="en-US" sz="2000" b="0" i="0" dirty="0">
                <a:solidFill>
                  <a:srgbClr val="273239"/>
                </a:solidFill>
                <a:effectLst/>
                <a:latin typeface="urw-din"/>
              </a:rPr>
              <a:t> if and only if</a:t>
            </a:r>
          </a:p>
          <a:p>
            <a:pPr marL="742950" lvl="1" indent="-285750" algn="l" fontAlgn="base">
              <a:buFont typeface="Arial" panose="020B0604020202020204" pitchFamily="34" charset="0"/>
              <a:buChar char="•"/>
            </a:pPr>
            <a:r>
              <a:rPr lang="en-US" sz="2000" b="0" i="0" dirty="0">
                <a:solidFill>
                  <a:srgbClr val="273239"/>
                </a:solidFill>
                <a:effectLst/>
                <a:latin typeface="urw-din"/>
              </a:rPr>
              <a:t>Site </a:t>
            </a:r>
            <a:r>
              <a:rPr lang="en-US" sz="2000" b="0" i="0" dirty="0" err="1">
                <a:solidFill>
                  <a:schemeClr val="accent6">
                    <a:lumMod val="75000"/>
                  </a:schemeClr>
                </a:solidFill>
                <a:effectLst/>
                <a:latin typeface="urw-din"/>
              </a:rPr>
              <a:t>S</a:t>
            </a:r>
            <a:r>
              <a:rPr lang="en-US" sz="2000" b="0" i="0" baseline="-25000" dirty="0" err="1">
                <a:solidFill>
                  <a:schemeClr val="accent6">
                    <a:lumMod val="75000"/>
                  </a:schemeClr>
                </a:solidFill>
                <a:effectLst/>
                <a:latin typeface="urw-din"/>
              </a:rPr>
              <a:t>j</a:t>
            </a:r>
            <a:r>
              <a:rPr lang="en-US" sz="2000" b="0" i="0" dirty="0">
                <a:solidFill>
                  <a:srgbClr val="273239"/>
                </a:solidFill>
                <a:effectLst/>
                <a:latin typeface="urw-din"/>
              </a:rPr>
              <a:t> is neither requesting nor currently executing the critical section.</a:t>
            </a:r>
          </a:p>
          <a:p>
            <a:pPr marL="742950" lvl="1" indent="-285750" algn="l" fontAlgn="base">
              <a:buFont typeface="Arial" panose="020B0604020202020204" pitchFamily="34" charset="0"/>
              <a:buChar char="•"/>
            </a:pPr>
            <a:r>
              <a:rPr lang="en-US" sz="2000" b="0" i="0" dirty="0">
                <a:solidFill>
                  <a:srgbClr val="273239"/>
                </a:solidFill>
                <a:effectLst/>
                <a:latin typeface="urw-din"/>
              </a:rPr>
              <a:t>In case Site </a:t>
            </a:r>
            <a:r>
              <a:rPr lang="en-US" sz="2000" b="0" i="0" dirty="0" err="1">
                <a:solidFill>
                  <a:schemeClr val="accent6">
                    <a:lumMod val="75000"/>
                  </a:schemeClr>
                </a:solidFill>
                <a:effectLst/>
                <a:latin typeface="urw-din"/>
              </a:rPr>
              <a:t>S</a:t>
            </a:r>
            <a:r>
              <a:rPr lang="en-US" sz="2000" b="0" i="0" baseline="-25000" dirty="0" err="1">
                <a:solidFill>
                  <a:schemeClr val="accent6">
                    <a:lumMod val="75000"/>
                  </a:schemeClr>
                </a:solidFill>
                <a:effectLst/>
                <a:latin typeface="urw-din"/>
              </a:rPr>
              <a:t>j</a:t>
            </a:r>
            <a:r>
              <a:rPr lang="en-US" sz="2000" b="0" i="0" dirty="0">
                <a:solidFill>
                  <a:srgbClr val="273239"/>
                </a:solidFill>
                <a:effectLst/>
                <a:latin typeface="urw-din"/>
              </a:rPr>
              <a:t> is requesting, the timestamp of Site </a:t>
            </a:r>
            <a:r>
              <a:rPr lang="en-US" sz="2000" b="0" i="0" dirty="0">
                <a:solidFill>
                  <a:schemeClr val="accent6">
                    <a:lumMod val="75000"/>
                  </a:schemeClr>
                </a:solidFill>
                <a:effectLst/>
                <a:latin typeface="urw-din"/>
              </a:rPr>
              <a:t>S</a:t>
            </a:r>
            <a:r>
              <a:rPr lang="en-US" sz="2000" b="0" i="0" baseline="-25000" dirty="0">
                <a:solidFill>
                  <a:schemeClr val="accent6">
                    <a:lumMod val="75000"/>
                  </a:schemeClr>
                </a:solidFill>
                <a:effectLst/>
                <a:latin typeface="urw-din"/>
              </a:rPr>
              <a:t>i</a:t>
            </a:r>
            <a:r>
              <a:rPr lang="en-US" sz="2000" b="0" i="0" dirty="0">
                <a:solidFill>
                  <a:schemeClr val="accent6">
                    <a:lumMod val="75000"/>
                  </a:schemeClr>
                </a:solidFill>
                <a:effectLst/>
                <a:latin typeface="urw-din"/>
              </a:rPr>
              <a:t>‘s</a:t>
            </a:r>
            <a:r>
              <a:rPr lang="en-US" sz="2000" b="0" i="0" dirty="0">
                <a:solidFill>
                  <a:srgbClr val="273239"/>
                </a:solidFill>
                <a:effectLst/>
                <a:latin typeface="urw-din"/>
              </a:rPr>
              <a:t> request is smaller than its own </a:t>
            </a:r>
            <a:r>
              <a:rPr lang="en-US" sz="2000" b="0" i="0" dirty="0" err="1">
                <a:solidFill>
                  <a:srgbClr val="273239"/>
                </a:solidFill>
                <a:effectLst/>
                <a:latin typeface="urw-din"/>
              </a:rPr>
              <a:t>request.Otherwise</a:t>
            </a:r>
            <a:r>
              <a:rPr lang="en-US" sz="2000" b="0" i="0" dirty="0">
                <a:solidFill>
                  <a:srgbClr val="273239"/>
                </a:solidFill>
                <a:effectLst/>
                <a:latin typeface="urw-din"/>
              </a:rPr>
              <a:t> the request is deferred by </a:t>
            </a:r>
            <a:r>
              <a:rPr lang="en-US" sz="2000" b="0" i="0" dirty="0">
                <a:solidFill>
                  <a:schemeClr val="accent6">
                    <a:lumMod val="75000"/>
                  </a:schemeClr>
                </a:solidFill>
                <a:effectLst/>
                <a:latin typeface="urw-din"/>
              </a:rPr>
              <a:t>site </a:t>
            </a:r>
            <a:r>
              <a:rPr lang="en-US" sz="2000" b="0" i="0" dirty="0" err="1">
                <a:solidFill>
                  <a:schemeClr val="accent6">
                    <a:lumMod val="75000"/>
                  </a:schemeClr>
                </a:solidFill>
                <a:effectLst/>
                <a:latin typeface="urw-din"/>
              </a:rPr>
              <a:t>S</a:t>
            </a:r>
            <a:r>
              <a:rPr lang="en-US" sz="2000" b="0" i="0" baseline="-25000" dirty="0" err="1">
                <a:solidFill>
                  <a:schemeClr val="accent6">
                    <a:lumMod val="75000"/>
                  </a:schemeClr>
                </a:solidFill>
                <a:effectLst/>
                <a:latin typeface="urw-din"/>
              </a:rPr>
              <a:t>j</a:t>
            </a:r>
            <a:r>
              <a:rPr lang="en-US" sz="2000" b="0" i="0" dirty="0">
                <a:solidFill>
                  <a:schemeClr val="accent6">
                    <a:lumMod val="75000"/>
                  </a:schemeClr>
                </a:solidFill>
                <a:effectLst/>
                <a:latin typeface="urw-din"/>
              </a:rPr>
              <a:t>.</a:t>
            </a:r>
          </a:p>
          <a:p>
            <a:endParaRPr lang="en-IN" dirty="0"/>
          </a:p>
        </p:txBody>
      </p:sp>
    </p:spTree>
    <p:extLst>
      <p:ext uri="{BB962C8B-B14F-4D97-AF65-F5344CB8AC3E}">
        <p14:creationId xmlns:p14="http://schemas.microsoft.com/office/powerpoint/2010/main" val="3477619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B7C2-334D-42DE-B9FA-DF3BD7359EE5}"/>
              </a:ext>
            </a:extLst>
          </p:cNvPr>
          <p:cNvSpPr>
            <a:spLocks noGrp="1"/>
          </p:cNvSpPr>
          <p:nvPr>
            <p:ph type="title"/>
          </p:nvPr>
        </p:nvSpPr>
        <p:spPr/>
        <p:txBody>
          <a:bodyPr/>
          <a:lstStyle/>
          <a:p>
            <a:r>
              <a:rPr lang="en-IN" sz="2400" b="1" dirty="0" err="1"/>
              <a:t>Ricart</a:t>
            </a:r>
            <a:r>
              <a:rPr lang="en-IN" sz="2400" b="1" dirty="0"/>
              <a:t>–</a:t>
            </a:r>
            <a:r>
              <a:rPr lang="en-IN" sz="2400" b="1" dirty="0" err="1"/>
              <a:t>Agrawala</a:t>
            </a:r>
            <a:r>
              <a:rPr lang="en-IN" sz="2400" b="1" dirty="0"/>
              <a:t> algorithm- </a:t>
            </a:r>
            <a:r>
              <a:rPr lang="en-IN" sz="2400" b="1" cap="none" dirty="0"/>
              <a:t>Executing  and Releasing critical section</a:t>
            </a:r>
            <a:endParaRPr lang="en-IN" sz="2400" dirty="0"/>
          </a:p>
        </p:txBody>
      </p:sp>
      <p:sp>
        <p:nvSpPr>
          <p:cNvPr id="3" name="Content Placeholder 2">
            <a:extLst>
              <a:ext uri="{FF2B5EF4-FFF2-40B4-BE49-F238E27FC236}">
                <a16:creationId xmlns:a16="http://schemas.microsoft.com/office/drawing/2014/main" id="{9F7F8972-2DDB-4349-9069-12C200F4D487}"/>
              </a:ext>
            </a:extLst>
          </p:cNvPr>
          <p:cNvSpPr>
            <a:spLocks noGrp="1"/>
          </p:cNvSpPr>
          <p:nvPr>
            <p:ph idx="1"/>
          </p:nvPr>
        </p:nvSpPr>
        <p:spPr/>
        <p:txBody>
          <a:bodyPr/>
          <a:lstStyle/>
          <a:p>
            <a:r>
              <a:rPr lang="en-US" b="0" i="0" dirty="0">
                <a:solidFill>
                  <a:srgbClr val="273239"/>
                </a:solidFill>
                <a:effectLst/>
                <a:latin typeface="urw-din"/>
              </a:rPr>
              <a:t>Site S</a:t>
            </a:r>
            <a:r>
              <a:rPr lang="en-US" b="0" i="0" baseline="-25000" dirty="0">
                <a:solidFill>
                  <a:srgbClr val="273239"/>
                </a:solidFill>
                <a:effectLst/>
                <a:latin typeface="urw-din"/>
              </a:rPr>
              <a:t>i</a:t>
            </a:r>
            <a:r>
              <a:rPr lang="en-US" b="0" i="0" dirty="0">
                <a:solidFill>
                  <a:srgbClr val="273239"/>
                </a:solidFill>
                <a:effectLst/>
                <a:latin typeface="urw-din"/>
              </a:rPr>
              <a:t> enters the critical section if it has received the </a:t>
            </a:r>
            <a:r>
              <a:rPr lang="en-US" b="1" i="0" dirty="0">
                <a:solidFill>
                  <a:srgbClr val="273239"/>
                </a:solidFill>
                <a:effectLst/>
                <a:latin typeface="urw-din"/>
              </a:rPr>
              <a:t>REPLY</a:t>
            </a:r>
            <a:r>
              <a:rPr lang="en-US" b="0" i="0" dirty="0">
                <a:solidFill>
                  <a:srgbClr val="273239"/>
                </a:solidFill>
                <a:effectLst/>
                <a:latin typeface="urw-din"/>
              </a:rPr>
              <a:t> message from all other sites.</a:t>
            </a:r>
          </a:p>
          <a:p>
            <a:pPr marL="0" indent="0">
              <a:buNone/>
            </a:pPr>
            <a:r>
              <a:rPr lang="en-IN" b="1" dirty="0">
                <a:solidFill>
                  <a:schemeClr val="tx2">
                    <a:lumMod val="75000"/>
                  </a:schemeClr>
                </a:solidFill>
              </a:rPr>
              <a:t>Releasing the critical section.</a:t>
            </a:r>
          </a:p>
          <a:p>
            <a:pPr>
              <a:buFont typeface="Wingdings" panose="05000000000000000000" pitchFamily="2" charset="2"/>
              <a:buChar char="Ø"/>
            </a:pPr>
            <a:r>
              <a:rPr lang="en-IN" dirty="0"/>
              <a:t>When site </a:t>
            </a:r>
            <a:r>
              <a:rPr lang="en-IN" dirty="0">
                <a:solidFill>
                  <a:schemeClr val="accent6">
                    <a:lumMod val="50000"/>
                  </a:schemeClr>
                </a:solidFill>
              </a:rPr>
              <a:t>Si</a:t>
            </a:r>
            <a:r>
              <a:rPr lang="en-IN" dirty="0"/>
              <a:t> exits the CS, it sends all the </a:t>
            </a:r>
            <a:r>
              <a:rPr lang="en-IN" dirty="0">
                <a:solidFill>
                  <a:schemeClr val="accent6">
                    <a:lumMod val="50000"/>
                  </a:schemeClr>
                </a:solidFill>
              </a:rPr>
              <a:t>REPLY</a:t>
            </a:r>
            <a:r>
              <a:rPr lang="en-IN" dirty="0"/>
              <a:t> messages to all deferred requests.</a:t>
            </a:r>
          </a:p>
          <a:p>
            <a:pPr>
              <a:buFont typeface="Wingdings" panose="05000000000000000000" pitchFamily="2" charset="2"/>
              <a:buChar char="Ø"/>
            </a:pPr>
            <a:r>
              <a:rPr lang="en-IN" dirty="0"/>
              <a:t>The site with next highest priority request receives the last needed REPLY message and enters the CS</a:t>
            </a:r>
          </a:p>
          <a:p>
            <a:pPr>
              <a:buFont typeface="Wingdings" panose="05000000000000000000" pitchFamily="2" charset="2"/>
              <a:buChar char="Ø"/>
            </a:pPr>
            <a:endParaRPr lang="en-IN" b="1" dirty="0">
              <a:solidFill>
                <a:schemeClr val="tx2">
                  <a:lumMod val="75000"/>
                </a:schemeClr>
              </a:solidFill>
            </a:endParaRPr>
          </a:p>
          <a:p>
            <a:pPr marL="0" indent="0">
              <a:buNone/>
            </a:pPr>
            <a:endParaRPr lang="en-IN" dirty="0"/>
          </a:p>
        </p:txBody>
      </p:sp>
    </p:spTree>
    <p:extLst>
      <p:ext uri="{BB962C8B-B14F-4D97-AF65-F5344CB8AC3E}">
        <p14:creationId xmlns:p14="http://schemas.microsoft.com/office/powerpoint/2010/main" val="332654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5073-5C8B-41AD-BB74-CE30D891A3F9}"/>
              </a:ext>
            </a:extLst>
          </p:cNvPr>
          <p:cNvSpPr>
            <a:spLocks noGrp="1"/>
          </p:cNvSpPr>
          <p:nvPr>
            <p:ph type="title"/>
          </p:nvPr>
        </p:nvSpPr>
        <p:spPr/>
        <p:txBody>
          <a:bodyPr/>
          <a:lstStyle/>
          <a:p>
            <a:r>
              <a:rPr lang="en-IN" sz="2800" b="1" dirty="0" err="1">
                <a:solidFill>
                  <a:schemeClr val="accent6">
                    <a:lumMod val="60000"/>
                    <a:lumOff val="40000"/>
                  </a:schemeClr>
                </a:solidFill>
              </a:rPr>
              <a:t>Ricart</a:t>
            </a:r>
            <a:r>
              <a:rPr lang="en-IN" sz="2800" b="1" dirty="0">
                <a:solidFill>
                  <a:schemeClr val="accent6">
                    <a:lumMod val="60000"/>
                    <a:lumOff val="40000"/>
                  </a:schemeClr>
                </a:solidFill>
              </a:rPr>
              <a:t>–</a:t>
            </a:r>
            <a:r>
              <a:rPr lang="en-IN" sz="2800" b="1" dirty="0" err="1">
                <a:solidFill>
                  <a:schemeClr val="accent6">
                    <a:lumMod val="60000"/>
                    <a:lumOff val="40000"/>
                  </a:schemeClr>
                </a:solidFill>
              </a:rPr>
              <a:t>Agrawala</a:t>
            </a:r>
            <a:r>
              <a:rPr lang="en-IN" sz="2800" b="1" dirty="0">
                <a:solidFill>
                  <a:schemeClr val="accent6">
                    <a:lumMod val="60000"/>
                    <a:lumOff val="40000"/>
                  </a:schemeClr>
                </a:solidFill>
              </a:rPr>
              <a:t> algorithm- </a:t>
            </a:r>
            <a:r>
              <a:rPr lang="en-IN" sz="2800" b="1" cap="none" dirty="0">
                <a:solidFill>
                  <a:schemeClr val="accent6">
                    <a:lumMod val="60000"/>
                    <a:lumOff val="40000"/>
                  </a:schemeClr>
                </a:solidFill>
              </a:rPr>
              <a:t>Performance</a:t>
            </a:r>
            <a:endParaRPr lang="en-IN" sz="2800"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D3AF2532-6EA5-4247-8D24-5CF2B1F5044B}"/>
              </a:ext>
            </a:extLst>
          </p:cNvPr>
          <p:cNvSpPr>
            <a:spLocks noGrp="1"/>
          </p:cNvSpPr>
          <p:nvPr>
            <p:ph idx="1"/>
          </p:nvPr>
        </p:nvSpPr>
        <p:spPr/>
        <p:txBody>
          <a:bodyPr/>
          <a:lstStyle/>
          <a:p>
            <a:r>
              <a:rPr lang="en-IN"/>
              <a:t>For each CS execution, the </a:t>
            </a:r>
            <a:r>
              <a:rPr lang="en-IN" dirty="0" err="1"/>
              <a:t>Ricart</a:t>
            </a:r>
            <a:r>
              <a:rPr lang="en-IN" dirty="0"/>
              <a:t>–</a:t>
            </a:r>
            <a:r>
              <a:rPr lang="en-IN" dirty="0" err="1"/>
              <a:t>Agrawala</a:t>
            </a:r>
            <a:r>
              <a:rPr lang="en-IN" dirty="0"/>
              <a:t> algorithm requires N − 1 REQUEST messages and N − 1 REPLY messages. </a:t>
            </a:r>
          </a:p>
          <a:p>
            <a:endParaRPr lang="en-IN" dirty="0"/>
          </a:p>
          <a:p>
            <a:r>
              <a:rPr lang="en-IN" dirty="0"/>
              <a:t>Thus, it requires 2(N −1) messages per CS execution.</a:t>
            </a:r>
          </a:p>
          <a:p>
            <a:endParaRPr lang="en-IN" dirty="0"/>
          </a:p>
          <a:p>
            <a:pPr marL="0" indent="0">
              <a:buNone/>
            </a:pPr>
            <a:endParaRPr lang="en-IN" dirty="0"/>
          </a:p>
        </p:txBody>
      </p:sp>
    </p:spTree>
    <p:extLst>
      <p:ext uri="{BB962C8B-B14F-4D97-AF65-F5344CB8AC3E}">
        <p14:creationId xmlns:p14="http://schemas.microsoft.com/office/powerpoint/2010/main" val="703452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60F0-A538-46CB-8AEB-64D5539EA283}"/>
              </a:ext>
            </a:extLst>
          </p:cNvPr>
          <p:cNvSpPr>
            <a:spLocks noGrp="1"/>
          </p:cNvSpPr>
          <p:nvPr>
            <p:ph type="title"/>
          </p:nvPr>
        </p:nvSpPr>
        <p:spPr/>
        <p:txBody>
          <a:bodyPr/>
          <a:lstStyle/>
          <a:p>
            <a:r>
              <a:rPr lang="en-IN" sz="3600" b="1" dirty="0">
                <a:solidFill>
                  <a:schemeClr val="accent1">
                    <a:lumMod val="40000"/>
                    <a:lumOff val="60000"/>
                  </a:schemeClr>
                </a:solidFill>
              </a:rPr>
              <a:t>TOKEN-BASED algorithm</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FC964DD2-B89B-4897-9150-094DDAC2B4CB}"/>
              </a:ext>
            </a:extLst>
          </p:cNvPr>
          <p:cNvSpPr>
            <a:spLocks noGrp="1"/>
          </p:cNvSpPr>
          <p:nvPr>
            <p:ph idx="1"/>
          </p:nvPr>
        </p:nvSpPr>
        <p:spPr>
          <a:xfrm>
            <a:off x="1154954" y="2390775"/>
            <a:ext cx="8825659" cy="3629025"/>
          </a:xfrm>
        </p:spPr>
        <p:txBody>
          <a:bodyPr/>
          <a:lstStyle/>
          <a:p>
            <a:r>
              <a:rPr lang="en-IN" dirty="0"/>
              <a:t>A unique token is shared among all sites</a:t>
            </a:r>
          </a:p>
          <a:p>
            <a:r>
              <a:rPr lang="en-IN" dirty="0"/>
              <a:t>A site is allowed to enter its critical session if it possesses the token</a:t>
            </a:r>
          </a:p>
          <a:p>
            <a:r>
              <a:rPr lang="en-IN" dirty="0"/>
              <a:t>Token based algorithms uses sequence numbers instead of time stamps</a:t>
            </a:r>
          </a:p>
          <a:p>
            <a:r>
              <a:rPr lang="en-IN" dirty="0"/>
              <a:t>Every request for token contains a sequence number and sequence numbers of sites advance independently.</a:t>
            </a:r>
          </a:p>
          <a:p>
            <a:r>
              <a:rPr lang="en-IN" dirty="0"/>
              <a:t>A site increments its sequence number counter every time it makes a request for token</a:t>
            </a:r>
          </a:p>
          <a:p>
            <a:r>
              <a:rPr lang="en-IN" dirty="0"/>
              <a:t>Primary function of sequence number is to distinguish b/w old and current request for token</a:t>
            </a:r>
          </a:p>
          <a:p>
            <a:pPr marL="0" indent="0">
              <a:buNone/>
            </a:pPr>
            <a:endParaRPr lang="en-IN" dirty="0"/>
          </a:p>
        </p:txBody>
      </p:sp>
    </p:spTree>
    <p:extLst>
      <p:ext uri="{BB962C8B-B14F-4D97-AF65-F5344CB8AC3E}">
        <p14:creationId xmlns:p14="http://schemas.microsoft.com/office/powerpoint/2010/main" val="62419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68C7-A168-40AE-8576-DCD89773FB45}"/>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12DED8C8-624D-4000-94E9-86332C6174FC}"/>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E77A28DC-063B-45F2-91CA-066717B9B4E8}"/>
              </a:ext>
            </a:extLst>
          </p:cNvPr>
          <p:cNvPicPr>
            <a:picLocks noChangeAspect="1"/>
          </p:cNvPicPr>
          <p:nvPr/>
        </p:nvPicPr>
        <p:blipFill>
          <a:blip r:embed="rId2"/>
          <a:stretch>
            <a:fillRect/>
          </a:stretch>
        </p:blipFill>
        <p:spPr>
          <a:xfrm>
            <a:off x="466725" y="1873250"/>
            <a:ext cx="11544300" cy="4876800"/>
          </a:xfrm>
          <a:prstGeom prst="rect">
            <a:avLst/>
          </a:prstGeom>
        </p:spPr>
      </p:pic>
    </p:spTree>
    <p:extLst>
      <p:ext uri="{BB962C8B-B14F-4D97-AF65-F5344CB8AC3E}">
        <p14:creationId xmlns:p14="http://schemas.microsoft.com/office/powerpoint/2010/main" val="1748099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F34C-31E7-496B-B825-5EF0C0E4377D}"/>
              </a:ext>
            </a:extLst>
          </p:cNvPr>
          <p:cNvSpPr>
            <a:spLocks noGrp="1"/>
          </p:cNvSpPr>
          <p:nvPr>
            <p:ph type="title"/>
          </p:nvPr>
        </p:nvSpPr>
        <p:spPr/>
        <p:txBody>
          <a:bodyPr/>
          <a:lstStyle/>
          <a:p>
            <a:r>
              <a:rPr lang="en-IN" sz="3600" b="1" dirty="0">
                <a:solidFill>
                  <a:schemeClr val="accent1">
                    <a:lumMod val="40000"/>
                    <a:lumOff val="60000"/>
                  </a:schemeClr>
                </a:solidFill>
              </a:rPr>
              <a:t>SUZUKI –</a:t>
            </a:r>
            <a:r>
              <a:rPr lang="en-IN" sz="3600" b="1" dirty="0" err="1">
                <a:solidFill>
                  <a:schemeClr val="accent1">
                    <a:lumMod val="40000"/>
                    <a:lumOff val="60000"/>
                  </a:schemeClr>
                </a:solidFill>
              </a:rPr>
              <a:t>KASami’s</a:t>
            </a:r>
            <a:r>
              <a:rPr lang="en-IN" sz="3600" b="1" dirty="0">
                <a:solidFill>
                  <a:schemeClr val="accent1">
                    <a:lumMod val="40000"/>
                    <a:lumOff val="60000"/>
                  </a:schemeClr>
                </a:solidFill>
              </a:rPr>
              <a:t> Broadcast algorithm</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2A4728C3-1454-439D-9543-2E80FAE5D07C}"/>
              </a:ext>
            </a:extLst>
          </p:cNvPr>
          <p:cNvSpPr>
            <a:spLocks noGrp="1"/>
          </p:cNvSpPr>
          <p:nvPr>
            <p:ph idx="1"/>
          </p:nvPr>
        </p:nvSpPr>
        <p:spPr>
          <a:xfrm>
            <a:off x="495300" y="2603499"/>
            <a:ext cx="11115675" cy="3940175"/>
          </a:xfrm>
        </p:spPr>
        <p:txBody>
          <a:bodyPr/>
          <a:lstStyle/>
          <a:p>
            <a:r>
              <a:rPr lang="en-IN" dirty="0"/>
              <a:t>If a site attempting to enter a CS does not have the token, it broadcasts a REQUEST message for the token to all other sites.</a:t>
            </a:r>
          </a:p>
          <a:p>
            <a:pPr marL="0" indent="0">
              <a:buNone/>
            </a:pPr>
            <a:endParaRPr lang="en-IN" dirty="0"/>
          </a:p>
          <a:p>
            <a:r>
              <a:rPr lang="en-IN" dirty="0"/>
              <a:t>A site that possesses the token sends it to the site that sends the REQUEST message.</a:t>
            </a:r>
          </a:p>
          <a:p>
            <a:pPr marL="0" indent="0">
              <a:buNone/>
            </a:pPr>
            <a:endParaRPr lang="en-IN" dirty="0"/>
          </a:p>
          <a:p>
            <a:r>
              <a:rPr lang="en-IN" dirty="0"/>
              <a:t>If the site possessing the token is executing the CS, it sends the token only after it has exited the CS.</a:t>
            </a:r>
          </a:p>
          <a:p>
            <a:pPr marL="0" indent="0">
              <a:buNone/>
            </a:pPr>
            <a:endParaRPr lang="en-IN" dirty="0"/>
          </a:p>
          <a:p>
            <a:r>
              <a:rPr lang="en-IN" dirty="0"/>
              <a:t>A site holding the token can repeatedly enter the critical session until it sends the token to some other site.</a:t>
            </a:r>
          </a:p>
          <a:p>
            <a:pPr marL="0" indent="0">
              <a:buNone/>
            </a:pPr>
            <a:endParaRPr lang="en-IN" dirty="0"/>
          </a:p>
        </p:txBody>
      </p:sp>
    </p:spTree>
    <p:extLst>
      <p:ext uri="{BB962C8B-B14F-4D97-AF65-F5344CB8AC3E}">
        <p14:creationId xmlns:p14="http://schemas.microsoft.com/office/powerpoint/2010/main" val="750129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570D-2267-47DF-ADE8-13649E5275BC}"/>
              </a:ext>
            </a:extLst>
          </p:cNvPr>
          <p:cNvSpPr>
            <a:spLocks noGrp="1"/>
          </p:cNvSpPr>
          <p:nvPr>
            <p:ph type="title"/>
          </p:nvPr>
        </p:nvSpPr>
        <p:spPr/>
        <p:txBody>
          <a:bodyPr/>
          <a:lstStyle/>
          <a:p>
            <a:r>
              <a:rPr lang="en-IN" sz="3600" b="1" dirty="0">
                <a:solidFill>
                  <a:schemeClr val="accent1">
                    <a:lumMod val="40000"/>
                    <a:lumOff val="60000"/>
                  </a:schemeClr>
                </a:solidFill>
              </a:rPr>
              <a:t>SUZUKI –</a:t>
            </a:r>
            <a:r>
              <a:rPr lang="en-IN" sz="3600" b="1" dirty="0" err="1">
                <a:solidFill>
                  <a:schemeClr val="accent1">
                    <a:lumMod val="40000"/>
                    <a:lumOff val="60000"/>
                  </a:schemeClr>
                </a:solidFill>
              </a:rPr>
              <a:t>KASami’s</a:t>
            </a:r>
            <a:r>
              <a:rPr lang="en-IN" sz="3600" b="1" dirty="0">
                <a:solidFill>
                  <a:schemeClr val="accent1">
                    <a:lumMod val="40000"/>
                    <a:lumOff val="60000"/>
                  </a:schemeClr>
                </a:solidFill>
              </a:rPr>
              <a:t> Broadcast algorithm</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8AE1F17C-63D8-4528-8B1C-68AA9A48BD8E}"/>
              </a:ext>
            </a:extLst>
          </p:cNvPr>
          <p:cNvSpPr>
            <a:spLocks noGrp="1"/>
          </p:cNvSpPr>
          <p:nvPr>
            <p:ph idx="1"/>
          </p:nvPr>
        </p:nvSpPr>
        <p:spPr>
          <a:xfrm>
            <a:off x="533400" y="2324100"/>
            <a:ext cx="9447213" cy="4305300"/>
          </a:xfrm>
        </p:spPr>
        <p:txBody>
          <a:bodyPr/>
          <a:lstStyle/>
          <a:p>
            <a:endParaRPr lang="en-IN" dirty="0"/>
          </a:p>
          <a:p>
            <a:r>
              <a:rPr lang="en-IN" dirty="0"/>
              <a:t>The main design issues in this algorithm are:</a:t>
            </a:r>
          </a:p>
          <a:p>
            <a:pPr marL="0" indent="0">
              <a:buNone/>
            </a:pPr>
            <a:endParaRPr lang="en-IN" dirty="0"/>
          </a:p>
          <a:p>
            <a:r>
              <a:rPr lang="en-IN" sz="1800" dirty="0">
                <a:solidFill>
                  <a:schemeClr val="accent2"/>
                </a:solidFill>
              </a:rPr>
              <a:t>How to distinguishing an outdated REQUEST message from a current REQUEST message.</a:t>
            </a:r>
          </a:p>
          <a:p>
            <a:pPr marL="0" indent="0">
              <a:buNone/>
            </a:pPr>
            <a:endParaRPr lang="en-IN" sz="1800" dirty="0">
              <a:solidFill>
                <a:schemeClr val="accent2"/>
              </a:solidFill>
            </a:endParaRPr>
          </a:p>
          <a:p>
            <a:r>
              <a:rPr lang="en-IN" sz="1800" dirty="0">
                <a:solidFill>
                  <a:schemeClr val="accent2"/>
                </a:solidFill>
              </a:rPr>
              <a:t>How to determine which site has an outstanding request for the CS</a:t>
            </a:r>
            <a:endParaRPr lang="en-IN" dirty="0">
              <a:solidFill>
                <a:schemeClr val="accent2"/>
              </a:solidFill>
            </a:endParaRPr>
          </a:p>
          <a:p>
            <a:pPr marL="0" indent="0">
              <a:buNone/>
            </a:pPr>
            <a:endParaRPr lang="en-IN" dirty="0"/>
          </a:p>
        </p:txBody>
      </p:sp>
    </p:spTree>
    <p:extLst>
      <p:ext uri="{BB962C8B-B14F-4D97-AF65-F5344CB8AC3E}">
        <p14:creationId xmlns:p14="http://schemas.microsoft.com/office/powerpoint/2010/main" val="405602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507-ED33-43DD-AE76-D9B6CC8238F8}"/>
              </a:ext>
            </a:extLst>
          </p:cNvPr>
          <p:cNvSpPr>
            <a:spLocks noGrp="1"/>
          </p:cNvSpPr>
          <p:nvPr>
            <p:ph type="title"/>
          </p:nvPr>
        </p:nvSpPr>
        <p:spPr/>
        <p:txBody>
          <a:bodyPr/>
          <a:lstStyle/>
          <a:p>
            <a:r>
              <a:rPr lang="en-IN" sz="3600" b="1" dirty="0">
                <a:solidFill>
                  <a:schemeClr val="accent6">
                    <a:lumMod val="40000"/>
                    <a:lumOff val="60000"/>
                  </a:schemeClr>
                </a:solidFill>
              </a:rPr>
              <a:t>SUZUKI –</a:t>
            </a:r>
            <a:r>
              <a:rPr lang="en-IN" sz="3600" b="1" dirty="0" err="1">
                <a:solidFill>
                  <a:schemeClr val="accent6">
                    <a:lumMod val="40000"/>
                    <a:lumOff val="60000"/>
                  </a:schemeClr>
                </a:solidFill>
              </a:rPr>
              <a:t>KASami’s</a:t>
            </a:r>
            <a:r>
              <a:rPr lang="en-IN" sz="3600" b="1" dirty="0">
                <a:solidFill>
                  <a:schemeClr val="accent6">
                    <a:lumMod val="40000"/>
                    <a:lumOff val="60000"/>
                  </a:schemeClr>
                </a:solidFill>
              </a:rPr>
              <a:t> Broadcast algorithm</a:t>
            </a:r>
            <a:endParaRPr lang="en-IN"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3E09519A-B53A-400E-9276-B5D89BB58892}"/>
              </a:ext>
            </a:extLst>
          </p:cNvPr>
          <p:cNvSpPr>
            <a:spLocks noGrp="1"/>
          </p:cNvSpPr>
          <p:nvPr>
            <p:ph idx="1"/>
          </p:nvPr>
        </p:nvSpPr>
        <p:spPr/>
        <p:txBody>
          <a:bodyPr>
            <a:normAutofit fontScale="92500"/>
          </a:bodyPr>
          <a:lstStyle/>
          <a:p>
            <a:r>
              <a:rPr lang="en-IN" dirty="0">
                <a:solidFill>
                  <a:schemeClr val="accent6"/>
                </a:solidFill>
              </a:rPr>
              <a:t>Outdated REQUEST messages are distinguished from current REQUEST messages in the following manner: </a:t>
            </a:r>
          </a:p>
          <a:p>
            <a:r>
              <a:rPr lang="en-IN" dirty="0"/>
              <a:t>A </a:t>
            </a:r>
            <a:r>
              <a:rPr lang="en-IN" dirty="0">
                <a:solidFill>
                  <a:schemeClr val="accent6"/>
                </a:solidFill>
              </a:rPr>
              <a:t>REQUEST</a:t>
            </a:r>
            <a:r>
              <a:rPr lang="en-IN" dirty="0"/>
              <a:t> message of site </a:t>
            </a:r>
            <a:r>
              <a:rPr lang="en-IN" dirty="0" err="1">
                <a:solidFill>
                  <a:schemeClr val="accent6"/>
                </a:solidFill>
              </a:rPr>
              <a:t>Sj</a:t>
            </a:r>
            <a:r>
              <a:rPr lang="en-IN" dirty="0">
                <a:solidFill>
                  <a:srgbClr val="FFC000"/>
                </a:solidFill>
              </a:rPr>
              <a:t> </a:t>
            </a:r>
            <a:r>
              <a:rPr lang="en-IN" dirty="0"/>
              <a:t>has the form </a:t>
            </a:r>
            <a:r>
              <a:rPr lang="en-IN" dirty="0">
                <a:solidFill>
                  <a:schemeClr val="accent6"/>
                </a:solidFill>
              </a:rPr>
              <a:t>REQUEST(j, n) </a:t>
            </a:r>
            <a:r>
              <a:rPr lang="en-IN" dirty="0"/>
              <a:t>where n (n = 1 2    ) is a sequence number that indicates that site </a:t>
            </a:r>
            <a:r>
              <a:rPr lang="en-IN" dirty="0" err="1">
                <a:solidFill>
                  <a:schemeClr val="accent6"/>
                </a:solidFill>
              </a:rPr>
              <a:t>Sj</a:t>
            </a:r>
            <a:r>
              <a:rPr lang="en-IN" dirty="0">
                <a:solidFill>
                  <a:srgbClr val="FFC000"/>
                </a:solidFill>
              </a:rPr>
              <a:t> </a:t>
            </a:r>
            <a:r>
              <a:rPr lang="en-IN" dirty="0"/>
              <a:t>is requesting its nth CS execution.</a:t>
            </a:r>
          </a:p>
          <a:p>
            <a:pPr marL="0" indent="0">
              <a:buNone/>
            </a:pPr>
            <a:endParaRPr lang="en-IN" dirty="0">
              <a:solidFill>
                <a:srgbClr val="FFC000"/>
              </a:solidFill>
            </a:endParaRPr>
          </a:p>
          <a:p>
            <a:r>
              <a:rPr lang="en-IN" dirty="0"/>
              <a:t>A site Si keeps an array of integers </a:t>
            </a:r>
            <a:r>
              <a:rPr lang="en-IN" dirty="0" err="1">
                <a:solidFill>
                  <a:schemeClr val="accent6"/>
                </a:solidFill>
              </a:rPr>
              <a:t>RNi</a:t>
            </a:r>
            <a:r>
              <a:rPr lang="en-IN" dirty="0">
                <a:solidFill>
                  <a:schemeClr val="accent6"/>
                </a:solidFill>
              </a:rPr>
              <a:t>[1, … ,N] </a:t>
            </a:r>
            <a:r>
              <a:rPr lang="en-IN" dirty="0"/>
              <a:t>where </a:t>
            </a:r>
            <a:r>
              <a:rPr lang="en-IN" dirty="0" err="1">
                <a:solidFill>
                  <a:schemeClr val="accent6"/>
                </a:solidFill>
              </a:rPr>
              <a:t>RNi</a:t>
            </a:r>
            <a:r>
              <a:rPr lang="en-IN" dirty="0">
                <a:solidFill>
                  <a:schemeClr val="accent6"/>
                </a:solidFill>
              </a:rPr>
              <a:t>[j]</a:t>
            </a:r>
            <a:r>
              <a:rPr lang="en-IN" dirty="0"/>
              <a:t> denotes the largest sequence number received in a REQUEST message so far from site S.</a:t>
            </a:r>
          </a:p>
          <a:p>
            <a:pPr marL="0" indent="0">
              <a:buNone/>
            </a:pPr>
            <a:endParaRPr lang="en-IN" dirty="0"/>
          </a:p>
          <a:p>
            <a:r>
              <a:rPr lang="en-IN" dirty="0"/>
              <a:t>When site Si receives a </a:t>
            </a:r>
            <a:r>
              <a:rPr lang="en-IN" dirty="0">
                <a:solidFill>
                  <a:schemeClr val="accent6"/>
                </a:solidFill>
              </a:rPr>
              <a:t>REQUEST(j, n)</a:t>
            </a:r>
            <a:r>
              <a:rPr lang="en-IN" dirty="0"/>
              <a:t> message, it sets </a:t>
            </a:r>
            <a:r>
              <a:rPr lang="en-IN" dirty="0" err="1">
                <a:solidFill>
                  <a:schemeClr val="accent6"/>
                </a:solidFill>
              </a:rPr>
              <a:t>RNi</a:t>
            </a:r>
            <a:r>
              <a:rPr lang="en-IN" dirty="0">
                <a:solidFill>
                  <a:schemeClr val="accent6"/>
                </a:solidFill>
              </a:rPr>
              <a:t>[j]= </a:t>
            </a:r>
            <a:r>
              <a:rPr lang="en-IN" i="1" dirty="0">
                <a:solidFill>
                  <a:schemeClr val="accent6"/>
                </a:solidFill>
              </a:rPr>
              <a:t>max</a:t>
            </a:r>
            <a:r>
              <a:rPr lang="en-IN" dirty="0">
                <a:solidFill>
                  <a:schemeClr val="accent6"/>
                </a:solidFill>
              </a:rPr>
              <a:t>(</a:t>
            </a:r>
            <a:r>
              <a:rPr lang="en-IN" dirty="0" err="1">
                <a:solidFill>
                  <a:schemeClr val="accent6"/>
                </a:solidFill>
              </a:rPr>
              <a:t>RNi</a:t>
            </a:r>
            <a:r>
              <a:rPr lang="en-IN" dirty="0">
                <a:solidFill>
                  <a:schemeClr val="accent6"/>
                </a:solidFill>
              </a:rPr>
              <a:t>[j], n).</a:t>
            </a:r>
          </a:p>
          <a:p>
            <a:pPr marL="0" indent="0">
              <a:buNone/>
            </a:pPr>
            <a:endParaRPr lang="en-IN" dirty="0"/>
          </a:p>
        </p:txBody>
      </p:sp>
    </p:spTree>
    <p:extLst>
      <p:ext uri="{BB962C8B-B14F-4D97-AF65-F5344CB8AC3E}">
        <p14:creationId xmlns:p14="http://schemas.microsoft.com/office/powerpoint/2010/main" val="3237794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3B5D-8CDD-4F6A-B419-900EDBD8B42C}"/>
              </a:ext>
            </a:extLst>
          </p:cNvPr>
          <p:cNvSpPr>
            <a:spLocks noGrp="1"/>
          </p:cNvSpPr>
          <p:nvPr>
            <p:ph type="title"/>
          </p:nvPr>
        </p:nvSpPr>
        <p:spPr/>
        <p:txBody>
          <a:bodyPr/>
          <a:lstStyle/>
          <a:p>
            <a:r>
              <a:rPr lang="en-IN" sz="3600" b="1" dirty="0">
                <a:solidFill>
                  <a:schemeClr val="accent1">
                    <a:lumMod val="40000"/>
                    <a:lumOff val="60000"/>
                  </a:schemeClr>
                </a:solidFill>
              </a:rPr>
              <a:t>SUZUKI –</a:t>
            </a:r>
            <a:r>
              <a:rPr lang="en-IN" sz="3600" b="1" dirty="0" err="1">
                <a:solidFill>
                  <a:schemeClr val="accent1">
                    <a:lumMod val="40000"/>
                    <a:lumOff val="60000"/>
                  </a:schemeClr>
                </a:solidFill>
              </a:rPr>
              <a:t>KASami’s</a:t>
            </a:r>
            <a:r>
              <a:rPr lang="en-IN" sz="3600" b="1" dirty="0">
                <a:solidFill>
                  <a:schemeClr val="accent1">
                    <a:lumMod val="40000"/>
                    <a:lumOff val="60000"/>
                  </a:schemeClr>
                </a:solidFill>
              </a:rPr>
              <a:t> Broadcast algorithm</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536614B5-91D2-45A5-B526-32885D54B9AA}"/>
              </a:ext>
            </a:extLst>
          </p:cNvPr>
          <p:cNvSpPr>
            <a:spLocks noGrp="1"/>
          </p:cNvSpPr>
          <p:nvPr>
            <p:ph idx="1"/>
          </p:nvPr>
        </p:nvSpPr>
        <p:spPr>
          <a:xfrm>
            <a:off x="400050" y="2603499"/>
            <a:ext cx="9580563" cy="4016375"/>
          </a:xfrm>
        </p:spPr>
        <p:txBody>
          <a:bodyPr/>
          <a:lstStyle/>
          <a:p>
            <a:r>
              <a:rPr lang="en-IN" dirty="0"/>
              <a:t>When a site Si receives a REQUEST(j, n) message, the request is outdated if </a:t>
            </a:r>
            <a:r>
              <a:rPr lang="en-IN" dirty="0" err="1"/>
              <a:t>RNi</a:t>
            </a:r>
            <a:r>
              <a:rPr lang="en-IN" dirty="0"/>
              <a:t>[j]&gt; n.</a:t>
            </a:r>
          </a:p>
          <a:p>
            <a:r>
              <a:rPr lang="en-IN" dirty="0">
                <a:solidFill>
                  <a:schemeClr val="accent5">
                    <a:lumMod val="75000"/>
                  </a:schemeClr>
                </a:solidFill>
              </a:rPr>
              <a:t>Sites with outstanding requests for the CS are determined in the following manner:</a:t>
            </a:r>
          </a:p>
          <a:p>
            <a:r>
              <a:rPr lang="en-IN" dirty="0"/>
              <a:t>the token consists of a queue of requesting sites, Q, and an array of integers LN[1, … ,N], where LN[j] is the sequence number of the request which site </a:t>
            </a:r>
            <a:r>
              <a:rPr lang="en-IN" dirty="0" err="1"/>
              <a:t>Sj</a:t>
            </a:r>
            <a:r>
              <a:rPr lang="en-IN" dirty="0"/>
              <a:t> executed most recently. </a:t>
            </a:r>
          </a:p>
          <a:p>
            <a:r>
              <a:rPr lang="en-IN" dirty="0"/>
              <a:t>After executing its CS, a site Si updates LN[</a:t>
            </a:r>
            <a:r>
              <a:rPr lang="en-IN" dirty="0" err="1"/>
              <a:t>i</a:t>
            </a:r>
            <a:r>
              <a:rPr lang="en-IN" dirty="0"/>
              <a:t>] : = </a:t>
            </a:r>
            <a:r>
              <a:rPr lang="en-IN" dirty="0" err="1"/>
              <a:t>RNi</a:t>
            </a:r>
            <a:r>
              <a:rPr lang="en-IN" dirty="0"/>
              <a:t>[</a:t>
            </a:r>
            <a:r>
              <a:rPr lang="en-IN" dirty="0" err="1"/>
              <a:t>i</a:t>
            </a:r>
            <a:r>
              <a:rPr lang="en-IN" dirty="0"/>
              <a:t>] to indicate that its request corresponding to sequence number </a:t>
            </a:r>
            <a:r>
              <a:rPr lang="en-IN" dirty="0" err="1"/>
              <a:t>RNi</a:t>
            </a:r>
            <a:r>
              <a:rPr lang="en-IN" dirty="0"/>
              <a:t>[</a:t>
            </a:r>
            <a:r>
              <a:rPr lang="en-IN" dirty="0" err="1"/>
              <a:t>i</a:t>
            </a:r>
            <a:r>
              <a:rPr lang="en-IN" dirty="0"/>
              <a:t>] has been executed. </a:t>
            </a:r>
          </a:p>
          <a:p>
            <a:r>
              <a:rPr lang="en-IN" dirty="0"/>
              <a:t>Token array LN[1, … ,N] permits a site to determine if a site has an outstanding request for the CS.</a:t>
            </a:r>
            <a:endParaRPr lang="en-IN" dirty="0">
              <a:solidFill>
                <a:srgbClr val="FFC000"/>
              </a:solidFill>
            </a:endParaRPr>
          </a:p>
          <a:p>
            <a:pPr marL="0" indent="0">
              <a:buNone/>
            </a:pPr>
            <a:endParaRPr lang="en-IN" dirty="0"/>
          </a:p>
        </p:txBody>
      </p:sp>
    </p:spTree>
    <p:extLst>
      <p:ext uri="{BB962C8B-B14F-4D97-AF65-F5344CB8AC3E}">
        <p14:creationId xmlns:p14="http://schemas.microsoft.com/office/powerpoint/2010/main" val="4274600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546B-3CF4-48E6-885B-D37C4922B5BA}"/>
              </a:ext>
            </a:extLst>
          </p:cNvPr>
          <p:cNvSpPr>
            <a:spLocks noGrp="1"/>
          </p:cNvSpPr>
          <p:nvPr>
            <p:ph type="title"/>
          </p:nvPr>
        </p:nvSpPr>
        <p:spPr/>
        <p:txBody>
          <a:bodyPr/>
          <a:lstStyle/>
          <a:p>
            <a:r>
              <a:rPr lang="en-IN" sz="3600" b="1" dirty="0">
                <a:solidFill>
                  <a:schemeClr val="accent1">
                    <a:lumMod val="40000"/>
                    <a:lumOff val="60000"/>
                  </a:schemeClr>
                </a:solidFill>
              </a:rPr>
              <a:t>SUZUKI –</a:t>
            </a:r>
            <a:r>
              <a:rPr lang="en-IN" sz="3600" b="1" dirty="0" err="1">
                <a:solidFill>
                  <a:schemeClr val="accent1">
                    <a:lumMod val="40000"/>
                    <a:lumOff val="60000"/>
                  </a:schemeClr>
                </a:solidFill>
              </a:rPr>
              <a:t>KASami’s</a:t>
            </a:r>
            <a:r>
              <a:rPr lang="en-IN" sz="3600" b="1" dirty="0">
                <a:solidFill>
                  <a:schemeClr val="accent1">
                    <a:lumMod val="40000"/>
                    <a:lumOff val="60000"/>
                  </a:schemeClr>
                </a:solidFill>
              </a:rPr>
              <a:t> Broadcast algorithm</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98A4C4B6-7BA8-4AA6-B123-DB0AA14EE3B4}"/>
              </a:ext>
            </a:extLst>
          </p:cNvPr>
          <p:cNvSpPr>
            <a:spLocks noGrp="1"/>
          </p:cNvSpPr>
          <p:nvPr>
            <p:ph idx="1"/>
          </p:nvPr>
        </p:nvSpPr>
        <p:spPr>
          <a:xfrm>
            <a:off x="390526" y="2603500"/>
            <a:ext cx="9590088" cy="3854450"/>
          </a:xfrm>
        </p:spPr>
        <p:txBody>
          <a:bodyPr/>
          <a:lstStyle/>
          <a:p>
            <a:pPr algn="just"/>
            <a:r>
              <a:rPr lang="en-IN" dirty="0"/>
              <a:t>In Site Si if </a:t>
            </a:r>
            <a:r>
              <a:rPr lang="en-IN" dirty="0" err="1"/>
              <a:t>RNi</a:t>
            </a:r>
            <a:r>
              <a:rPr lang="en-IN" dirty="0"/>
              <a:t>[j]=LN[j]+1, then site </a:t>
            </a:r>
            <a:r>
              <a:rPr lang="en-IN" dirty="0" err="1"/>
              <a:t>Sj</a:t>
            </a:r>
            <a:r>
              <a:rPr lang="en-IN" dirty="0"/>
              <a:t> is currently requesting a token. </a:t>
            </a:r>
          </a:p>
          <a:p>
            <a:pPr marL="0" indent="0" algn="just">
              <a:buNone/>
            </a:pPr>
            <a:endParaRPr lang="en-IN" dirty="0"/>
          </a:p>
          <a:p>
            <a:pPr algn="just"/>
            <a:r>
              <a:rPr lang="en-IN" dirty="0"/>
              <a:t>After executing the CS, a site checks this condition for all the j’s to determine all the sites that are requesting the token and places their </a:t>
            </a:r>
            <a:r>
              <a:rPr lang="en-IN" dirty="0" err="1"/>
              <a:t>i.d.’s</a:t>
            </a:r>
            <a:r>
              <a:rPr lang="en-IN" dirty="0"/>
              <a:t> in queue Q if these </a:t>
            </a:r>
            <a:r>
              <a:rPr lang="en-IN" dirty="0" err="1"/>
              <a:t>i.d.’s</a:t>
            </a:r>
            <a:r>
              <a:rPr lang="en-IN" dirty="0"/>
              <a:t> are not already present in Q.</a:t>
            </a:r>
          </a:p>
          <a:p>
            <a:pPr marL="0" indent="0" algn="just">
              <a:buNone/>
            </a:pPr>
            <a:endParaRPr lang="en-IN" dirty="0"/>
          </a:p>
          <a:p>
            <a:pPr algn="just"/>
            <a:r>
              <a:rPr lang="en-IN" dirty="0"/>
              <a:t>Finally the site sends the token to the site whose i.d. is at the head of Q.</a:t>
            </a:r>
            <a:endParaRPr lang="en-IN" dirty="0">
              <a:solidFill>
                <a:srgbClr val="FFC000"/>
              </a:solidFill>
            </a:endParaRPr>
          </a:p>
          <a:p>
            <a:pPr marL="0" indent="0">
              <a:buNone/>
            </a:pPr>
            <a:endParaRPr lang="en-IN" dirty="0"/>
          </a:p>
        </p:txBody>
      </p:sp>
    </p:spTree>
    <p:extLst>
      <p:ext uri="{BB962C8B-B14F-4D97-AF65-F5344CB8AC3E}">
        <p14:creationId xmlns:p14="http://schemas.microsoft.com/office/powerpoint/2010/main" val="1824460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9614-53E8-406A-AF52-99326E161DCA}"/>
              </a:ext>
            </a:extLst>
          </p:cNvPr>
          <p:cNvSpPr>
            <a:spLocks noGrp="1"/>
          </p:cNvSpPr>
          <p:nvPr>
            <p:ph type="title"/>
          </p:nvPr>
        </p:nvSpPr>
        <p:spPr/>
        <p:txBody>
          <a:bodyPr/>
          <a:lstStyle/>
          <a:p>
            <a:r>
              <a:rPr lang="en-IN" sz="3600" b="1" dirty="0">
                <a:solidFill>
                  <a:schemeClr val="accent1">
                    <a:lumMod val="40000"/>
                    <a:lumOff val="60000"/>
                  </a:schemeClr>
                </a:solidFill>
              </a:rPr>
              <a:t>Requesting the critical section</a:t>
            </a:r>
            <a:r>
              <a:rPr lang="en-IN" sz="3600" dirty="0">
                <a:solidFill>
                  <a:schemeClr val="accent1">
                    <a:lumMod val="40000"/>
                    <a:lumOff val="60000"/>
                  </a:schemeClr>
                </a:solidFill>
              </a:rPr>
              <a:t>:</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46B645C1-21EF-46A1-AF72-C73D0770693F}"/>
              </a:ext>
            </a:extLst>
          </p:cNvPr>
          <p:cNvSpPr>
            <a:spLocks noGrp="1"/>
          </p:cNvSpPr>
          <p:nvPr>
            <p:ph idx="1"/>
          </p:nvPr>
        </p:nvSpPr>
        <p:spPr/>
        <p:txBody>
          <a:bodyPr/>
          <a:lstStyle/>
          <a:p>
            <a:pPr algn="just"/>
            <a:r>
              <a:rPr lang="en-IN" sz="1800" dirty="0"/>
              <a:t>If requesting site Si does not have the token, then it increments its sequence number, </a:t>
            </a:r>
            <a:r>
              <a:rPr lang="en-IN" sz="1800" dirty="0" err="1"/>
              <a:t>RNi</a:t>
            </a:r>
            <a:r>
              <a:rPr lang="en-IN" sz="1800" dirty="0"/>
              <a:t>[</a:t>
            </a:r>
            <a:r>
              <a:rPr lang="en-IN" sz="1800" dirty="0" err="1"/>
              <a:t>i</a:t>
            </a:r>
            <a:r>
              <a:rPr lang="en-IN" sz="1800" dirty="0"/>
              <a:t>], and sends a REQUEST(</a:t>
            </a:r>
            <a:r>
              <a:rPr lang="en-IN" sz="1800" dirty="0" err="1"/>
              <a:t>i</a:t>
            </a:r>
            <a:r>
              <a:rPr lang="en-IN" sz="1800" dirty="0"/>
              <a:t>, </a:t>
            </a:r>
            <a:r>
              <a:rPr lang="en-IN" sz="1800" dirty="0" err="1"/>
              <a:t>sn</a:t>
            </a:r>
            <a:r>
              <a:rPr lang="en-IN" sz="1800" dirty="0"/>
              <a:t>) message to all other sites. </a:t>
            </a:r>
            <a:r>
              <a:rPr lang="en-IN" i="1" dirty="0"/>
              <a:t>(“</a:t>
            </a:r>
            <a:r>
              <a:rPr lang="en-IN" i="1" dirty="0" err="1"/>
              <a:t>sn</a:t>
            </a:r>
            <a:r>
              <a:rPr lang="en-IN" i="1" dirty="0"/>
              <a:t>” is the updated value of </a:t>
            </a:r>
            <a:r>
              <a:rPr lang="en-IN" i="1" dirty="0" err="1"/>
              <a:t>RNi</a:t>
            </a:r>
            <a:r>
              <a:rPr lang="en-IN" i="1" dirty="0"/>
              <a:t>[</a:t>
            </a:r>
            <a:r>
              <a:rPr lang="en-IN" i="1" dirty="0" err="1"/>
              <a:t>i</a:t>
            </a:r>
            <a:r>
              <a:rPr lang="en-IN" i="1" dirty="0"/>
              <a:t>])</a:t>
            </a:r>
            <a:endParaRPr lang="en-IN" sz="1800" i="1" dirty="0"/>
          </a:p>
          <a:p>
            <a:pPr marL="0" indent="0" algn="just">
              <a:buNone/>
            </a:pPr>
            <a:endParaRPr lang="en-IN" sz="1800" dirty="0"/>
          </a:p>
          <a:p>
            <a:pPr algn="just"/>
            <a:r>
              <a:rPr lang="en-IN" sz="1800" dirty="0"/>
              <a:t> When a site </a:t>
            </a:r>
            <a:r>
              <a:rPr lang="en-IN" sz="1800" dirty="0" err="1"/>
              <a:t>Sj</a:t>
            </a:r>
            <a:r>
              <a:rPr lang="en-IN" sz="1800" dirty="0"/>
              <a:t> receives this message, it sets </a:t>
            </a:r>
            <a:r>
              <a:rPr lang="en-IN" sz="1800" dirty="0" err="1"/>
              <a:t>RNj</a:t>
            </a:r>
            <a:r>
              <a:rPr lang="en-IN" sz="1800" dirty="0"/>
              <a:t>[</a:t>
            </a:r>
            <a:r>
              <a:rPr lang="en-IN" sz="1800" dirty="0" err="1"/>
              <a:t>i</a:t>
            </a:r>
            <a:r>
              <a:rPr lang="en-IN" sz="1800" dirty="0"/>
              <a:t>] to </a:t>
            </a:r>
            <a:r>
              <a:rPr lang="en-IN" sz="1800" i="1" dirty="0"/>
              <a:t>max</a:t>
            </a:r>
            <a:r>
              <a:rPr lang="en-IN" sz="1800" dirty="0"/>
              <a:t>(</a:t>
            </a:r>
            <a:r>
              <a:rPr lang="en-IN" sz="1800" dirty="0" err="1"/>
              <a:t>RNj</a:t>
            </a:r>
            <a:r>
              <a:rPr lang="en-IN" sz="1800" dirty="0"/>
              <a:t>[</a:t>
            </a:r>
            <a:r>
              <a:rPr lang="en-IN" sz="1800" dirty="0" err="1"/>
              <a:t>i</a:t>
            </a:r>
            <a:r>
              <a:rPr lang="en-IN" sz="1800" dirty="0"/>
              <a:t>], </a:t>
            </a:r>
            <a:r>
              <a:rPr lang="en-IN" sz="1800" dirty="0" err="1"/>
              <a:t>sn</a:t>
            </a:r>
            <a:r>
              <a:rPr lang="en-IN" sz="1800" dirty="0"/>
              <a:t>). If </a:t>
            </a:r>
            <a:r>
              <a:rPr lang="en-IN" sz="1800" dirty="0" err="1"/>
              <a:t>Sj</a:t>
            </a:r>
            <a:r>
              <a:rPr lang="en-IN" sz="1800" dirty="0"/>
              <a:t> has the idle token, then it sends the token to Si if </a:t>
            </a:r>
            <a:r>
              <a:rPr lang="en-IN" sz="1800" dirty="0" err="1"/>
              <a:t>RNj</a:t>
            </a:r>
            <a:r>
              <a:rPr lang="en-IN" sz="1800" dirty="0"/>
              <a:t>[</a:t>
            </a:r>
            <a:r>
              <a:rPr lang="en-IN" sz="1800" dirty="0" err="1"/>
              <a:t>i</a:t>
            </a:r>
            <a:r>
              <a:rPr lang="en-IN" sz="1800" dirty="0"/>
              <a:t>]=LN[</a:t>
            </a:r>
            <a:r>
              <a:rPr lang="en-IN" sz="1800" dirty="0" err="1"/>
              <a:t>i</a:t>
            </a:r>
            <a:r>
              <a:rPr lang="en-IN" sz="1800" dirty="0"/>
              <a:t>]+1.</a:t>
            </a:r>
            <a:endParaRPr lang="en-IN" sz="1800" dirty="0">
              <a:solidFill>
                <a:srgbClr val="FFC000"/>
              </a:solidFill>
            </a:endParaRPr>
          </a:p>
          <a:p>
            <a:pPr marL="0" indent="0">
              <a:buNone/>
            </a:pPr>
            <a:endParaRPr lang="en-IN" dirty="0"/>
          </a:p>
        </p:txBody>
      </p:sp>
    </p:spTree>
    <p:extLst>
      <p:ext uri="{BB962C8B-B14F-4D97-AF65-F5344CB8AC3E}">
        <p14:creationId xmlns:p14="http://schemas.microsoft.com/office/powerpoint/2010/main" val="4272517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EA9F-B40A-4B1E-8543-233C3AF4E121}"/>
              </a:ext>
            </a:extLst>
          </p:cNvPr>
          <p:cNvSpPr>
            <a:spLocks noGrp="1"/>
          </p:cNvSpPr>
          <p:nvPr>
            <p:ph type="title"/>
          </p:nvPr>
        </p:nvSpPr>
        <p:spPr/>
        <p:txBody>
          <a:bodyPr/>
          <a:lstStyle/>
          <a:p>
            <a:r>
              <a:rPr lang="en-IN" sz="2800" b="1" dirty="0">
                <a:solidFill>
                  <a:schemeClr val="accent1">
                    <a:lumMod val="40000"/>
                    <a:lumOff val="60000"/>
                  </a:schemeClr>
                </a:solidFill>
              </a:rPr>
              <a:t>Executing  and releasing the critical section</a:t>
            </a:r>
            <a:r>
              <a:rPr lang="en-IN" sz="3600" dirty="0"/>
              <a:t>:</a:t>
            </a:r>
            <a:endParaRPr lang="en-IN" dirty="0"/>
          </a:p>
        </p:txBody>
      </p:sp>
      <p:sp>
        <p:nvSpPr>
          <p:cNvPr id="3" name="Content Placeholder 2">
            <a:extLst>
              <a:ext uri="{FF2B5EF4-FFF2-40B4-BE49-F238E27FC236}">
                <a16:creationId xmlns:a16="http://schemas.microsoft.com/office/drawing/2014/main" id="{4375B79E-8A43-406E-B427-01B0A89022E9}"/>
              </a:ext>
            </a:extLst>
          </p:cNvPr>
          <p:cNvSpPr>
            <a:spLocks noGrp="1"/>
          </p:cNvSpPr>
          <p:nvPr>
            <p:ph idx="1"/>
          </p:nvPr>
        </p:nvSpPr>
        <p:spPr>
          <a:xfrm>
            <a:off x="1154954" y="2603499"/>
            <a:ext cx="8825659" cy="3863975"/>
          </a:xfrm>
        </p:spPr>
        <p:txBody>
          <a:bodyPr>
            <a:normAutofit/>
          </a:bodyPr>
          <a:lstStyle/>
          <a:p>
            <a:pPr marL="0" indent="0">
              <a:buNone/>
            </a:pPr>
            <a:r>
              <a:rPr lang="en-IN" sz="2000" b="1" dirty="0">
                <a:solidFill>
                  <a:schemeClr val="accent6">
                    <a:lumMod val="75000"/>
                  </a:schemeClr>
                </a:solidFill>
              </a:rPr>
              <a:t>Executing CS</a:t>
            </a:r>
          </a:p>
          <a:p>
            <a:r>
              <a:rPr lang="en-IN" sz="2000" dirty="0"/>
              <a:t>Site Si executes the CS after it has received the token.</a:t>
            </a:r>
          </a:p>
          <a:p>
            <a:pPr marL="0" indent="0">
              <a:buNone/>
            </a:pPr>
            <a:r>
              <a:rPr lang="en-IN" sz="2000" b="1" dirty="0">
                <a:solidFill>
                  <a:schemeClr val="accent6">
                    <a:lumMod val="75000"/>
                  </a:schemeClr>
                </a:solidFill>
              </a:rPr>
              <a:t>Releasing the CS</a:t>
            </a:r>
          </a:p>
          <a:p>
            <a:pPr marL="0" indent="0">
              <a:buNone/>
            </a:pPr>
            <a:r>
              <a:rPr lang="en-IN" sz="2000" dirty="0"/>
              <a:t>Having finished the execution of the CS, site Si takes the following actions:</a:t>
            </a:r>
          </a:p>
          <a:p>
            <a:pPr algn="just"/>
            <a:r>
              <a:rPr lang="en-IN" sz="2000" dirty="0"/>
              <a:t> </a:t>
            </a:r>
            <a:r>
              <a:rPr lang="en-IN" dirty="0"/>
              <a:t>It sets LN[</a:t>
            </a:r>
            <a:r>
              <a:rPr lang="en-IN" dirty="0" err="1"/>
              <a:t>i</a:t>
            </a:r>
            <a:r>
              <a:rPr lang="en-IN" dirty="0"/>
              <a:t>] element of the token array equal to </a:t>
            </a:r>
            <a:r>
              <a:rPr lang="en-IN" dirty="0" err="1"/>
              <a:t>RNi</a:t>
            </a:r>
            <a:r>
              <a:rPr lang="en-IN" dirty="0"/>
              <a:t>[</a:t>
            </a:r>
            <a:r>
              <a:rPr lang="en-IN" dirty="0" err="1"/>
              <a:t>i</a:t>
            </a:r>
            <a:r>
              <a:rPr lang="en-IN" dirty="0"/>
              <a:t>].</a:t>
            </a:r>
          </a:p>
          <a:p>
            <a:pPr algn="just"/>
            <a:r>
              <a:rPr lang="en-IN" dirty="0"/>
              <a:t>For every site </a:t>
            </a:r>
            <a:r>
              <a:rPr lang="en-IN" dirty="0" err="1"/>
              <a:t>Sj</a:t>
            </a:r>
            <a:r>
              <a:rPr lang="en-IN" dirty="0"/>
              <a:t> whose i.d. is not in the token queue, it appends its i.d. to the token queue if </a:t>
            </a:r>
            <a:r>
              <a:rPr lang="en-IN" dirty="0" err="1"/>
              <a:t>RNi</a:t>
            </a:r>
            <a:r>
              <a:rPr lang="en-IN" dirty="0"/>
              <a:t>[j] = LN[j]+1.</a:t>
            </a:r>
          </a:p>
          <a:p>
            <a:pPr algn="just"/>
            <a:r>
              <a:rPr lang="en-IN" dirty="0"/>
              <a:t> If the token queue is nonempty after the above update, Si deletes the top</a:t>
            </a:r>
            <a:r>
              <a:rPr lang="en-IN" sz="2000" dirty="0"/>
              <a:t> </a:t>
            </a:r>
            <a:r>
              <a:rPr lang="en-IN" dirty="0"/>
              <a:t>site i.d. from the token queue and sends the token to the site indicate</a:t>
            </a:r>
            <a:r>
              <a:rPr lang="en-IN" sz="2000" dirty="0"/>
              <a:t>d</a:t>
            </a:r>
          </a:p>
          <a:p>
            <a:pPr marL="0" indent="0">
              <a:buNone/>
            </a:pPr>
            <a:endParaRPr lang="en-IN" dirty="0"/>
          </a:p>
        </p:txBody>
      </p:sp>
    </p:spTree>
    <p:extLst>
      <p:ext uri="{BB962C8B-B14F-4D97-AF65-F5344CB8AC3E}">
        <p14:creationId xmlns:p14="http://schemas.microsoft.com/office/powerpoint/2010/main" val="1842531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C640-359B-4D28-B78D-979E3B74379F}"/>
              </a:ext>
            </a:extLst>
          </p:cNvPr>
          <p:cNvSpPr>
            <a:spLocks noGrp="1"/>
          </p:cNvSpPr>
          <p:nvPr>
            <p:ph type="title"/>
          </p:nvPr>
        </p:nvSpPr>
        <p:spPr/>
        <p:txBody>
          <a:bodyPr/>
          <a:lstStyle/>
          <a:p>
            <a:r>
              <a:rPr lang="en-IN" dirty="0"/>
              <a:t>Potential Security Violations</a:t>
            </a:r>
          </a:p>
        </p:txBody>
      </p:sp>
      <p:sp>
        <p:nvSpPr>
          <p:cNvPr id="3" name="Content Placeholder 2">
            <a:extLst>
              <a:ext uri="{FF2B5EF4-FFF2-40B4-BE49-F238E27FC236}">
                <a16:creationId xmlns:a16="http://schemas.microsoft.com/office/drawing/2014/main" id="{E0DDD8B2-7457-4A81-89A4-00D472EC78AD}"/>
              </a:ext>
            </a:extLst>
          </p:cNvPr>
          <p:cNvSpPr>
            <a:spLocks noGrp="1"/>
          </p:cNvSpPr>
          <p:nvPr>
            <p:ph idx="1"/>
          </p:nvPr>
        </p:nvSpPr>
        <p:spPr>
          <a:xfrm>
            <a:off x="476250" y="2409825"/>
            <a:ext cx="10620375" cy="4248150"/>
          </a:xfrm>
        </p:spPr>
        <p:txBody>
          <a:bodyPr/>
          <a:lstStyle/>
          <a:p>
            <a:pPr marL="0" indent="0">
              <a:buNone/>
            </a:pPr>
            <a:r>
              <a:rPr lang="en-IN" sz="2000" b="1" dirty="0">
                <a:solidFill>
                  <a:schemeClr val="accent1"/>
                </a:solidFill>
                <a:latin typeface="Times New Roman" panose="02020603050405020304" pitchFamily="18" charset="0"/>
                <a:cs typeface="Times New Roman" panose="02020603050405020304" pitchFamily="18" charset="0"/>
              </a:rPr>
              <a:t>Three categories of potential security violations are:</a:t>
            </a:r>
          </a:p>
          <a:p>
            <a:pPr marL="0" indent="0">
              <a:buNone/>
            </a:pPr>
            <a:r>
              <a:rPr lang="en-IN" b="1" dirty="0">
                <a:solidFill>
                  <a:schemeClr val="accent1">
                    <a:lumMod val="60000"/>
                    <a:lumOff val="40000"/>
                  </a:schemeClr>
                </a:solidFill>
              </a:rPr>
              <a:t>Unauthorized information release</a:t>
            </a:r>
            <a:r>
              <a:rPr lang="en-IN" dirty="0"/>
              <a:t>: This occurs when an unauthorized person is able to read and take advantage of the information stored in a computer system. This also includes the unauthorized use of a computer program.</a:t>
            </a:r>
          </a:p>
          <a:p>
            <a:pPr marL="0" indent="0">
              <a:buNone/>
            </a:pPr>
            <a:r>
              <a:rPr lang="en-IN" b="1" dirty="0">
                <a:solidFill>
                  <a:schemeClr val="accent1">
                    <a:lumMod val="60000"/>
                    <a:lumOff val="40000"/>
                  </a:schemeClr>
                </a:solidFill>
              </a:rPr>
              <a:t>Unauthorized information modification</a:t>
            </a:r>
            <a:r>
              <a:rPr lang="en-IN" dirty="0"/>
              <a:t>: This occurs when an unauthorized person is able to alter the information stored in a computer. Examples include changing student grades in a university database and changing account balances in a bank database.</a:t>
            </a:r>
          </a:p>
          <a:p>
            <a:pPr marL="0" indent="0">
              <a:buNone/>
            </a:pPr>
            <a:r>
              <a:rPr lang="en-IN" b="1" dirty="0">
                <a:solidFill>
                  <a:schemeClr val="accent1">
                    <a:lumMod val="60000"/>
                    <a:lumOff val="40000"/>
                  </a:schemeClr>
                </a:solidFill>
              </a:rPr>
              <a:t>Unauthorized denial of service: </a:t>
            </a:r>
            <a:r>
              <a:rPr lang="en-IN" dirty="0">
                <a:solidFill>
                  <a:schemeClr val="tx2"/>
                </a:solidFill>
              </a:rPr>
              <a:t>An unauthorized person should not succeed in preventing an authorized user from accessing the information stored in a computer.</a:t>
            </a:r>
          </a:p>
          <a:p>
            <a:pPr marL="0" indent="0">
              <a:buNone/>
            </a:pPr>
            <a:r>
              <a:rPr lang="en-IN" dirty="0">
                <a:solidFill>
                  <a:schemeClr val="tx2"/>
                </a:solidFill>
              </a:rPr>
              <a:t>                                                </a:t>
            </a:r>
            <a:r>
              <a:rPr lang="en-IN" b="1" u="sng" dirty="0">
                <a:solidFill>
                  <a:schemeClr val="accent1"/>
                </a:solidFill>
              </a:rPr>
              <a:t>External Vs. Internal Security </a:t>
            </a:r>
          </a:p>
          <a:p>
            <a:pPr marL="0" indent="0">
              <a:buNone/>
            </a:pPr>
            <a:r>
              <a:rPr lang="en-IN" dirty="0">
                <a:solidFill>
                  <a:schemeClr val="tx1"/>
                </a:solidFill>
              </a:rPr>
              <a:t>Computer system security can be divided into </a:t>
            </a:r>
            <a:r>
              <a:rPr lang="en-IN" b="1" i="1" dirty="0">
                <a:solidFill>
                  <a:schemeClr val="accent6">
                    <a:lumMod val="75000"/>
                  </a:schemeClr>
                </a:solidFill>
              </a:rPr>
              <a:t>external security</a:t>
            </a:r>
            <a:r>
              <a:rPr lang="en-IN" b="1" i="1" dirty="0">
                <a:solidFill>
                  <a:schemeClr val="tx1"/>
                </a:solidFill>
              </a:rPr>
              <a:t>(physical) </a:t>
            </a:r>
            <a:r>
              <a:rPr lang="en-IN" b="1" i="1" dirty="0">
                <a:solidFill>
                  <a:schemeClr val="accent6">
                    <a:lumMod val="75000"/>
                  </a:schemeClr>
                </a:solidFill>
              </a:rPr>
              <a:t>&amp; internal security.</a:t>
            </a:r>
          </a:p>
          <a:p>
            <a:pPr marL="0" indent="0">
              <a:buNone/>
            </a:pPr>
            <a:endParaRPr lang="en-IN" b="1" i="1" u="sng" dirty="0">
              <a:solidFill>
                <a:schemeClr val="accent6">
                  <a:lumMod val="75000"/>
                </a:schemeClr>
              </a:solidFill>
            </a:endParaRPr>
          </a:p>
          <a:p>
            <a:pPr marL="0" indent="0">
              <a:buNone/>
            </a:pPr>
            <a:endParaRPr lang="en-IN" dirty="0"/>
          </a:p>
        </p:txBody>
      </p:sp>
    </p:spTree>
    <p:extLst>
      <p:ext uri="{BB962C8B-B14F-4D97-AF65-F5344CB8AC3E}">
        <p14:creationId xmlns:p14="http://schemas.microsoft.com/office/powerpoint/2010/main" val="2875033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F9A0-B3A9-4D7E-A27D-2C1E4DD75498}"/>
              </a:ext>
            </a:extLst>
          </p:cNvPr>
          <p:cNvSpPr>
            <a:spLocks noGrp="1"/>
          </p:cNvSpPr>
          <p:nvPr>
            <p:ph type="title"/>
          </p:nvPr>
        </p:nvSpPr>
        <p:spPr>
          <a:xfrm>
            <a:off x="1154954" y="781878"/>
            <a:ext cx="9250445" cy="1034036"/>
          </a:xfrm>
        </p:spPr>
        <p:txBody>
          <a:bodyPr/>
          <a:lstStyle/>
          <a:p>
            <a:r>
              <a:rPr lang="en-IN" sz="3200" b="0" i="0" u="none" strike="noStrike" baseline="0" dirty="0">
                <a:solidFill>
                  <a:schemeClr val="accent1">
                    <a:lumMod val="60000"/>
                    <a:lumOff val="40000"/>
                  </a:schemeClr>
                </a:solidFill>
                <a:latin typeface="Times New Roman" panose="02020603050405020304" pitchFamily="18" charset="0"/>
              </a:rPr>
              <a:t>Design Principles for Secure Systems</a:t>
            </a:r>
            <a:endParaRPr lang="en-IN" sz="32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2A0BB058-B08E-48FF-AE98-92ED1C82A710}"/>
              </a:ext>
            </a:extLst>
          </p:cNvPr>
          <p:cNvSpPr>
            <a:spLocks noGrp="1"/>
          </p:cNvSpPr>
          <p:nvPr>
            <p:ph idx="1"/>
          </p:nvPr>
        </p:nvSpPr>
        <p:spPr>
          <a:xfrm>
            <a:off x="288236" y="2415209"/>
            <a:ext cx="11211338" cy="4353339"/>
          </a:xfrm>
        </p:spPr>
        <p:txBody>
          <a:bodyPr>
            <a:normAutofit fontScale="77500" lnSpcReduction="20000"/>
          </a:bodyPr>
          <a:lstStyle/>
          <a:p>
            <a:pPr algn="l"/>
            <a:r>
              <a:rPr lang="en-US" b="1" i="0" dirty="0">
                <a:solidFill>
                  <a:srgbClr val="222635"/>
                </a:solidFill>
                <a:effectLst/>
                <a:latin typeface="Cambria" panose="02040503050406030204" pitchFamily="18" charset="0"/>
              </a:rPr>
              <a:t>Security Design Principles</a:t>
            </a:r>
          </a:p>
          <a:p>
            <a:pPr>
              <a:buFont typeface="Arial" panose="020B0604020202020204" pitchFamily="34" charset="0"/>
              <a:buChar char="•"/>
            </a:pPr>
            <a:r>
              <a:rPr lang="en-US" b="1" i="0" dirty="0">
                <a:solidFill>
                  <a:schemeClr val="accent1">
                    <a:lumMod val="60000"/>
                    <a:lumOff val="40000"/>
                  </a:schemeClr>
                </a:solidFill>
                <a:effectLst/>
                <a:latin typeface="Cambria" panose="02040503050406030204" pitchFamily="18" charset="0"/>
              </a:rPr>
              <a:t>Economy of Mechanism- </a:t>
            </a:r>
            <a:r>
              <a:rPr lang="en-US" b="0" i="0" dirty="0">
                <a:solidFill>
                  <a:srgbClr val="222635"/>
                </a:solidFill>
                <a:effectLst/>
                <a:latin typeface="Cambria" panose="02040503050406030204" pitchFamily="18" charset="0"/>
              </a:rPr>
              <a:t>A protection mechanism should be  economical to develop and use</a:t>
            </a:r>
          </a:p>
          <a:p>
            <a:pPr>
              <a:buFont typeface="Arial" panose="020B0604020202020204" pitchFamily="34" charset="0"/>
              <a:buChar char="•"/>
            </a:pPr>
            <a:r>
              <a:rPr lang="en-US" b="0" i="0" dirty="0">
                <a:solidFill>
                  <a:srgbClr val="222635"/>
                </a:solidFill>
                <a:effectLst/>
                <a:latin typeface="Cambria" panose="02040503050406030204" pitchFamily="18" charset="0"/>
              </a:rPr>
              <a:t> </a:t>
            </a:r>
            <a:r>
              <a:rPr lang="en-US" b="1" i="0" dirty="0">
                <a:solidFill>
                  <a:schemeClr val="accent1">
                    <a:lumMod val="60000"/>
                    <a:lumOff val="40000"/>
                  </a:schemeClr>
                </a:solidFill>
                <a:effectLst/>
                <a:latin typeface="Cambria" panose="02040503050406030204" pitchFamily="18" charset="0"/>
              </a:rPr>
              <a:t>Complete Mediation- </a:t>
            </a:r>
            <a:r>
              <a:rPr lang="en-US" b="0" i="0" dirty="0">
                <a:solidFill>
                  <a:srgbClr val="222635"/>
                </a:solidFill>
                <a:effectLst/>
                <a:latin typeface="Cambria" panose="02040503050406030204" pitchFamily="18" charset="0"/>
              </a:rPr>
              <a:t>The design of a completely secure system requires that every request to access an object be checked for the authority to do so.</a:t>
            </a:r>
          </a:p>
          <a:p>
            <a:pPr>
              <a:buFont typeface="Arial" panose="020B0604020202020204" pitchFamily="34" charset="0"/>
              <a:buChar char="•"/>
            </a:pPr>
            <a:r>
              <a:rPr lang="en-US" b="0" i="0" dirty="0">
                <a:solidFill>
                  <a:srgbClr val="222635"/>
                </a:solidFill>
                <a:effectLst/>
                <a:latin typeface="Cambria" panose="02040503050406030204" pitchFamily="18" charset="0"/>
              </a:rPr>
              <a:t> </a:t>
            </a:r>
            <a:r>
              <a:rPr lang="en-US" b="1" i="0" dirty="0">
                <a:solidFill>
                  <a:schemeClr val="accent1">
                    <a:lumMod val="60000"/>
                    <a:lumOff val="40000"/>
                  </a:schemeClr>
                </a:solidFill>
                <a:effectLst/>
                <a:latin typeface="Cambria" panose="02040503050406030204" pitchFamily="18" charset="0"/>
              </a:rPr>
              <a:t>Open Design-  </a:t>
            </a:r>
            <a:r>
              <a:rPr lang="en-US" b="0" i="0" dirty="0">
                <a:solidFill>
                  <a:srgbClr val="222635"/>
                </a:solidFill>
                <a:effectLst/>
                <a:latin typeface="Cambria" panose="02040503050406030204" pitchFamily="18" charset="0"/>
              </a:rPr>
              <a:t>The Open Design </a:t>
            </a:r>
            <a:r>
              <a:rPr lang="en-US" b="0" i="0" dirty="0" err="1">
                <a:solidFill>
                  <a:srgbClr val="222635"/>
                </a:solidFill>
                <a:effectLst/>
                <a:latin typeface="Cambria" panose="02040503050406030204" pitchFamily="18" charset="0"/>
              </a:rPr>
              <a:t>Design</a:t>
            </a:r>
            <a:r>
              <a:rPr lang="en-US" b="0" i="0" dirty="0">
                <a:solidFill>
                  <a:srgbClr val="222635"/>
                </a:solidFill>
                <a:effectLst/>
                <a:latin typeface="Cambria" panose="02040503050406030204" pitchFamily="18" charset="0"/>
              </a:rPr>
              <a:t> Principle is a concept that the security of a system and its algorithms should not be dependent on secrecy of its design or implementation.( A  protection mechanism should work even if its underlying principles are known to an attacker.)</a:t>
            </a:r>
          </a:p>
          <a:p>
            <a:pPr>
              <a:buFont typeface="Arial" panose="020B0604020202020204" pitchFamily="34" charset="0"/>
              <a:buChar char="•"/>
            </a:pPr>
            <a:r>
              <a:rPr lang="en-US" b="1" i="0" dirty="0">
                <a:solidFill>
                  <a:schemeClr val="accent1">
                    <a:lumMod val="60000"/>
                    <a:lumOff val="40000"/>
                  </a:schemeClr>
                </a:solidFill>
                <a:effectLst/>
                <a:latin typeface="Cambria" panose="02040503050406030204" pitchFamily="18" charset="0"/>
              </a:rPr>
              <a:t>Separation of Privileges- </a:t>
            </a:r>
            <a:r>
              <a:rPr lang="en-US" b="0" i="0" dirty="0">
                <a:solidFill>
                  <a:srgbClr val="222635"/>
                </a:solidFill>
                <a:effectLst/>
                <a:latin typeface="Cambria" panose="02040503050406030204" pitchFamily="18" charset="0"/>
              </a:rPr>
              <a:t>A protection mechanism that requires two keys   to unlock a lock( or gain access  to a protected object) is more robust and flexible than one that allows only a single key to unlock a lock.</a:t>
            </a:r>
          </a:p>
          <a:p>
            <a:pPr algn="l">
              <a:buFont typeface="Arial" panose="020B0604020202020204" pitchFamily="34" charset="0"/>
              <a:buChar char="•"/>
            </a:pPr>
            <a:r>
              <a:rPr lang="en-US" b="1" i="0" dirty="0">
                <a:solidFill>
                  <a:schemeClr val="accent1">
                    <a:lumMod val="60000"/>
                    <a:lumOff val="40000"/>
                  </a:schemeClr>
                </a:solidFill>
                <a:effectLst/>
                <a:latin typeface="Cambria" panose="02040503050406030204" pitchFamily="18" charset="0"/>
              </a:rPr>
              <a:t>Least Privilege- </a:t>
            </a:r>
            <a:r>
              <a:rPr lang="en-US" i="0" dirty="0">
                <a:solidFill>
                  <a:schemeClr val="tx1"/>
                </a:solidFill>
                <a:effectLst/>
                <a:latin typeface="Cambria" panose="02040503050406030204" pitchFamily="18" charset="0"/>
              </a:rPr>
              <a:t>A subject should  be given the bare minimum access rights that are sufficient for it to complete  its task.</a:t>
            </a:r>
          </a:p>
          <a:p>
            <a:pPr>
              <a:buFont typeface="Arial" panose="020B0604020202020204" pitchFamily="34" charset="0"/>
              <a:buChar char="•"/>
            </a:pPr>
            <a:r>
              <a:rPr lang="en-US" b="1" i="0" dirty="0">
                <a:solidFill>
                  <a:schemeClr val="accent1">
                    <a:lumMod val="60000"/>
                    <a:lumOff val="40000"/>
                  </a:schemeClr>
                </a:solidFill>
                <a:effectLst/>
                <a:latin typeface="Cambria" panose="02040503050406030204" pitchFamily="18" charset="0"/>
              </a:rPr>
              <a:t>Least Common Mechanism - </a:t>
            </a:r>
            <a:r>
              <a:rPr lang="en-US" b="0" i="0" dirty="0">
                <a:solidFill>
                  <a:srgbClr val="222635"/>
                </a:solidFill>
                <a:effectLst/>
                <a:latin typeface="Cambria" panose="02040503050406030204" pitchFamily="18" charset="0"/>
              </a:rPr>
              <a:t>The Least Common Mechanism design principle declares that mechanisms used to access resources should not be shared.</a:t>
            </a:r>
          </a:p>
          <a:p>
            <a:pPr>
              <a:buFont typeface="Arial" panose="020B0604020202020204" pitchFamily="34" charset="0"/>
              <a:buChar char="•"/>
            </a:pPr>
            <a:r>
              <a:rPr lang="en-US" b="1" i="0" dirty="0">
                <a:solidFill>
                  <a:schemeClr val="accent1">
                    <a:lumMod val="60000"/>
                    <a:lumOff val="40000"/>
                  </a:schemeClr>
                </a:solidFill>
                <a:effectLst/>
                <a:latin typeface="Cambria" panose="02040503050406030204" pitchFamily="18" charset="0"/>
              </a:rPr>
              <a:t>Acceptability- </a:t>
            </a:r>
            <a:r>
              <a:rPr lang="en-US" dirty="0">
                <a:solidFill>
                  <a:schemeClr val="tx1"/>
                </a:solidFill>
                <a:latin typeface="Cambria" panose="02040503050406030204" pitchFamily="18" charset="0"/>
              </a:rPr>
              <a:t>A protection mechanism  must be  simple to use. A complex  and obscure protection mechanism will deter  users from using it.</a:t>
            </a:r>
            <a:endParaRPr lang="en-US" i="0" dirty="0">
              <a:solidFill>
                <a:schemeClr val="accent1">
                  <a:lumMod val="60000"/>
                  <a:lumOff val="40000"/>
                </a:schemeClr>
              </a:solidFill>
              <a:effectLst/>
              <a:latin typeface="Cambria" panose="02040503050406030204" pitchFamily="18" charset="0"/>
            </a:endParaRPr>
          </a:p>
          <a:p>
            <a:pPr algn="l">
              <a:buFont typeface="Arial" panose="020B0604020202020204" pitchFamily="34" charset="0"/>
              <a:buChar char="•"/>
            </a:pPr>
            <a:r>
              <a:rPr lang="en-US" b="1" i="0" dirty="0">
                <a:solidFill>
                  <a:schemeClr val="accent1">
                    <a:lumMod val="60000"/>
                    <a:lumOff val="40000"/>
                  </a:schemeClr>
                </a:solidFill>
                <a:effectLst/>
                <a:latin typeface="Cambria" panose="02040503050406030204" pitchFamily="18" charset="0"/>
              </a:rPr>
              <a:t>Fail-Safe Defaults- </a:t>
            </a:r>
            <a:r>
              <a:rPr lang="en-US" b="0" i="0" dirty="0">
                <a:solidFill>
                  <a:srgbClr val="222635"/>
                </a:solidFill>
                <a:effectLst/>
                <a:latin typeface="Cambria" panose="02040503050406030204" pitchFamily="18" charset="0"/>
              </a:rPr>
              <a:t>The Fail-Safe Defaults design principle pertains to allowing access to resources based on granted access over access exclusion. This principle is a methodology for allowing resources to be accessed only if explicit access is granted to a user. By default users do not have access to any resources until access has been granted. This approach prevents unauthorized users from gaining access to resource until access is given.</a:t>
            </a:r>
            <a:endParaRPr lang="en-US" b="1" i="0" dirty="0">
              <a:solidFill>
                <a:schemeClr val="accent1">
                  <a:lumMod val="60000"/>
                  <a:lumOff val="40000"/>
                </a:schemeClr>
              </a:solidFill>
              <a:effectLst/>
              <a:latin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1466591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D80E-C231-4327-B4FB-03A78976CB07}"/>
              </a:ext>
            </a:extLst>
          </p:cNvPr>
          <p:cNvSpPr>
            <a:spLocks noGrp="1"/>
          </p:cNvSpPr>
          <p:nvPr>
            <p:ph type="title"/>
          </p:nvPr>
        </p:nvSpPr>
        <p:spPr/>
        <p:txBody>
          <a:bodyPr/>
          <a:lstStyle/>
          <a:p>
            <a:r>
              <a:rPr lang="en-IN" dirty="0">
                <a:solidFill>
                  <a:schemeClr val="accent6">
                    <a:lumMod val="60000"/>
                    <a:lumOff val="40000"/>
                  </a:schemeClr>
                </a:solidFill>
              </a:rPr>
              <a:t>The Access Matrix Model</a:t>
            </a:r>
          </a:p>
        </p:txBody>
      </p:sp>
      <p:sp>
        <p:nvSpPr>
          <p:cNvPr id="3" name="Content Placeholder 2">
            <a:extLst>
              <a:ext uri="{FF2B5EF4-FFF2-40B4-BE49-F238E27FC236}">
                <a16:creationId xmlns:a16="http://schemas.microsoft.com/office/drawing/2014/main" id="{FE0A1E9A-C3BA-4FAB-8280-6E35E0B1FD72}"/>
              </a:ext>
            </a:extLst>
          </p:cNvPr>
          <p:cNvSpPr>
            <a:spLocks noGrp="1"/>
          </p:cNvSpPr>
          <p:nvPr>
            <p:ph idx="1"/>
          </p:nvPr>
        </p:nvSpPr>
        <p:spPr>
          <a:xfrm>
            <a:off x="515178" y="2385391"/>
            <a:ext cx="11161643" cy="4204252"/>
          </a:xfrm>
        </p:spPr>
        <p:txBody>
          <a:bodyPr/>
          <a:lstStyle/>
          <a:p>
            <a:pPr marL="0" indent="0">
              <a:buNone/>
            </a:pPr>
            <a:r>
              <a:rPr lang="en-US" sz="2400" b="1" i="0" dirty="0">
                <a:solidFill>
                  <a:schemeClr val="accent6">
                    <a:lumMod val="75000"/>
                  </a:schemeClr>
                </a:solidFill>
                <a:effectLst/>
                <a:latin typeface="urw-din"/>
              </a:rPr>
              <a:t>Access Matrix </a:t>
            </a:r>
            <a:r>
              <a:rPr lang="en-US" b="0" i="0" dirty="0">
                <a:solidFill>
                  <a:srgbClr val="273239"/>
                </a:solidFill>
                <a:effectLst/>
                <a:latin typeface="urw-din"/>
              </a:rPr>
              <a:t>is a security model of protection state in computer system. It is represented as a matrix. Access matrix is used to define the rights of each process executing in the domain with respect to each object. The rows of matrix represent domains and columns represent objects.</a:t>
            </a:r>
          </a:p>
          <a:p>
            <a:pPr marL="0" indent="0">
              <a:buNone/>
            </a:pPr>
            <a:r>
              <a:rPr lang="en-US" b="0" i="0" dirty="0">
                <a:solidFill>
                  <a:srgbClr val="273239"/>
                </a:solidFill>
                <a:effectLst/>
                <a:latin typeface="urw-din"/>
              </a:rPr>
              <a:t>Each cell of matrix represents set of access rights which are given to the processes of domain means each entry(</a:t>
            </a:r>
            <a:r>
              <a:rPr lang="en-US" b="0" i="0" dirty="0" err="1">
                <a:solidFill>
                  <a:srgbClr val="273239"/>
                </a:solidFill>
                <a:effectLst/>
                <a:latin typeface="urw-din"/>
              </a:rPr>
              <a:t>i</a:t>
            </a:r>
            <a:r>
              <a:rPr lang="en-US" b="0" i="0" dirty="0">
                <a:solidFill>
                  <a:srgbClr val="273239"/>
                </a:solidFill>
                <a:effectLst/>
                <a:latin typeface="urw-din"/>
              </a:rPr>
              <a:t>, j) defines the set of operations that a process executing in domain Di can invoke on object </a:t>
            </a:r>
            <a:r>
              <a:rPr lang="en-US" b="0" i="0" dirty="0" err="1">
                <a:solidFill>
                  <a:srgbClr val="273239"/>
                </a:solidFill>
                <a:effectLst/>
                <a:latin typeface="urw-din"/>
              </a:rPr>
              <a:t>Oj</a:t>
            </a:r>
            <a:r>
              <a:rPr lang="en-US" b="0" i="0" dirty="0">
                <a:solidFill>
                  <a:srgbClr val="273239"/>
                </a:solidFill>
                <a:effectLst/>
                <a:latin typeface="urw-din"/>
              </a:rPr>
              <a:t>.</a:t>
            </a:r>
          </a:p>
          <a:p>
            <a:pPr marL="0" indent="0">
              <a:buNone/>
            </a:pPr>
            <a:endParaRPr lang="en-US" dirty="0">
              <a:solidFill>
                <a:srgbClr val="273239"/>
              </a:solidFill>
              <a:latin typeface="urw-din"/>
            </a:endParaRPr>
          </a:p>
          <a:p>
            <a:pPr marL="0" indent="0">
              <a:buNone/>
            </a:pPr>
            <a:endParaRPr lang="en-US" b="0" i="0" dirty="0">
              <a:solidFill>
                <a:srgbClr val="273239"/>
              </a:solidFill>
              <a:effectLst/>
              <a:latin typeface="urw-din"/>
            </a:endParaRPr>
          </a:p>
          <a:p>
            <a:pPr marL="0" indent="0">
              <a:buNone/>
            </a:pPr>
            <a:endParaRPr lang="en-US" dirty="0">
              <a:solidFill>
                <a:srgbClr val="273239"/>
              </a:solidFill>
              <a:latin typeface="urw-din"/>
            </a:endParaRPr>
          </a:p>
          <a:p>
            <a:pPr marL="0" indent="0">
              <a:buNone/>
            </a:pPr>
            <a:endParaRPr lang="en-US" dirty="0">
              <a:solidFill>
                <a:srgbClr val="273239"/>
              </a:solidFill>
              <a:latin typeface="urw-din"/>
            </a:endParaRPr>
          </a:p>
          <a:p>
            <a:pPr marL="0" indent="0">
              <a:buNone/>
            </a:pPr>
            <a:endParaRPr lang="en-IN" dirty="0"/>
          </a:p>
        </p:txBody>
      </p:sp>
      <p:pic>
        <p:nvPicPr>
          <p:cNvPr id="9" name="Picture 8">
            <a:extLst>
              <a:ext uri="{FF2B5EF4-FFF2-40B4-BE49-F238E27FC236}">
                <a16:creationId xmlns:a16="http://schemas.microsoft.com/office/drawing/2014/main" id="{23FA29F8-2631-4015-A449-368892B3B851}"/>
              </a:ext>
            </a:extLst>
          </p:cNvPr>
          <p:cNvPicPr>
            <a:picLocks noChangeAspect="1"/>
          </p:cNvPicPr>
          <p:nvPr/>
        </p:nvPicPr>
        <p:blipFill>
          <a:blip r:embed="rId2"/>
          <a:stretch>
            <a:fillRect/>
          </a:stretch>
        </p:blipFill>
        <p:spPr>
          <a:xfrm>
            <a:off x="3888271" y="4233862"/>
            <a:ext cx="3143250" cy="2505075"/>
          </a:xfrm>
          <a:prstGeom prst="rect">
            <a:avLst/>
          </a:prstGeom>
        </p:spPr>
      </p:pic>
    </p:spTree>
    <p:extLst>
      <p:ext uri="{BB962C8B-B14F-4D97-AF65-F5344CB8AC3E}">
        <p14:creationId xmlns:p14="http://schemas.microsoft.com/office/powerpoint/2010/main" val="401426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6339-3EB7-415C-8E26-5B5EDBDBA72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914FE85-B6DB-43BA-AE6D-2C7C6F8A869E}"/>
              </a:ext>
            </a:extLst>
          </p:cNvPr>
          <p:cNvPicPr>
            <a:picLocks noGrp="1" noChangeAspect="1"/>
          </p:cNvPicPr>
          <p:nvPr>
            <p:ph idx="1"/>
          </p:nvPr>
        </p:nvPicPr>
        <p:blipFill>
          <a:blip r:embed="rId2"/>
          <a:stretch>
            <a:fillRect/>
          </a:stretch>
        </p:blipFill>
        <p:spPr>
          <a:xfrm>
            <a:off x="381000" y="2603500"/>
            <a:ext cx="11296650" cy="3987800"/>
          </a:xfrm>
        </p:spPr>
      </p:pic>
    </p:spTree>
    <p:extLst>
      <p:ext uri="{BB962C8B-B14F-4D97-AF65-F5344CB8AC3E}">
        <p14:creationId xmlns:p14="http://schemas.microsoft.com/office/powerpoint/2010/main" val="165810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8DAF-E915-423B-AF8A-3C24F43E27C5}"/>
              </a:ext>
            </a:extLst>
          </p:cNvPr>
          <p:cNvSpPr>
            <a:spLocks noGrp="1"/>
          </p:cNvSpPr>
          <p:nvPr>
            <p:ph type="title"/>
          </p:nvPr>
        </p:nvSpPr>
        <p:spPr/>
        <p:txBody>
          <a:bodyPr/>
          <a:lstStyle/>
          <a:p>
            <a:r>
              <a:rPr lang="en-IN" dirty="0"/>
              <a:t>Implementation of Access Matrix</a:t>
            </a:r>
          </a:p>
        </p:txBody>
      </p:sp>
      <p:sp>
        <p:nvSpPr>
          <p:cNvPr id="3" name="Content Placeholder 2">
            <a:extLst>
              <a:ext uri="{FF2B5EF4-FFF2-40B4-BE49-F238E27FC236}">
                <a16:creationId xmlns:a16="http://schemas.microsoft.com/office/drawing/2014/main" id="{5831A15C-17A8-4D47-A81E-105385910307}"/>
              </a:ext>
            </a:extLst>
          </p:cNvPr>
          <p:cNvSpPr>
            <a:spLocks noGrp="1"/>
          </p:cNvSpPr>
          <p:nvPr>
            <p:ph idx="1"/>
          </p:nvPr>
        </p:nvSpPr>
        <p:spPr>
          <a:xfrm>
            <a:off x="228600" y="2603500"/>
            <a:ext cx="11340548" cy="4025900"/>
          </a:xfrm>
        </p:spPr>
        <p:txBody>
          <a:bodyPr/>
          <a:lstStyle/>
          <a:p>
            <a:pPr algn="l" fontAlgn="base"/>
            <a:r>
              <a:rPr lang="en-US" b="1" i="0" u="sng" dirty="0">
                <a:solidFill>
                  <a:schemeClr val="accent6">
                    <a:lumMod val="75000"/>
                  </a:schemeClr>
                </a:solidFill>
                <a:effectLst/>
                <a:latin typeface="urw-din"/>
              </a:rPr>
              <a:t> </a:t>
            </a:r>
            <a:r>
              <a:rPr lang="en-US" b="1" u="sng" dirty="0">
                <a:solidFill>
                  <a:schemeClr val="accent6">
                    <a:lumMod val="75000"/>
                  </a:schemeClr>
                </a:solidFill>
                <a:latin typeface="urw-din"/>
              </a:rPr>
              <a:t>A</a:t>
            </a:r>
            <a:r>
              <a:rPr lang="en-US" b="1" i="0" u="sng" dirty="0">
                <a:solidFill>
                  <a:schemeClr val="accent6">
                    <a:lumMod val="75000"/>
                  </a:schemeClr>
                </a:solidFill>
                <a:effectLst/>
                <a:latin typeface="urw-din"/>
                <a:hlinkClick r:id="rId2">
                  <a:extLst>
                    <a:ext uri="{A12FA001-AC4F-418D-AE19-62706E023703}">
                      <ahyp:hlinkClr xmlns:ahyp="http://schemas.microsoft.com/office/drawing/2018/hyperlinkcolor" val="tx"/>
                    </a:ext>
                  </a:extLst>
                </a:hlinkClick>
              </a:rPr>
              <a:t>ccess matrix</a:t>
            </a:r>
            <a:r>
              <a:rPr lang="en-US" b="1" i="0" u="sng" dirty="0">
                <a:solidFill>
                  <a:schemeClr val="accent6">
                    <a:lumMod val="75000"/>
                  </a:schemeClr>
                </a:solidFill>
                <a:effectLst/>
                <a:latin typeface="urw-din"/>
              </a:rPr>
              <a:t> </a:t>
            </a:r>
            <a:r>
              <a:rPr lang="en-US" b="0" i="0" dirty="0">
                <a:solidFill>
                  <a:srgbClr val="273239"/>
                </a:solidFill>
                <a:effectLst/>
                <a:latin typeface="urw-din"/>
              </a:rPr>
              <a:t>is likely to be very sparse and takes up a large chunk of memory. Therefore direct implementation of access matrix for access control is storage inefficient.</a:t>
            </a:r>
          </a:p>
          <a:p>
            <a:pPr algn="l" fontAlgn="base"/>
            <a:r>
              <a:rPr lang="en-US" b="0" i="0" dirty="0">
                <a:solidFill>
                  <a:srgbClr val="273239"/>
                </a:solidFill>
                <a:effectLst/>
                <a:latin typeface="urw-din"/>
              </a:rPr>
              <a:t>The inefficiency can be removed by decomposing the access matrix into rows or </a:t>
            </a:r>
            <a:r>
              <a:rPr lang="en-US" b="0" i="0" dirty="0" err="1">
                <a:solidFill>
                  <a:srgbClr val="273239"/>
                </a:solidFill>
                <a:effectLst/>
                <a:latin typeface="urw-din"/>
              </a:rPr>
              <a:t>columns.Rows</a:t>
            </a:r>
            <a:r>
              <a:rPr lang="en-US" b="0" i="0" dirty="0">
                <a:solidFill>
                  <a:srgbClr val="273239"/>
                </a:solidFill>
                <a:effectLst/>
                <a:latin typeface="urw-din"/>
              </a:rPr>
              <a:t> can be collapsed by deleting null values and so for the columns to increase efficiency. From these approaches of decomposition </a:t>
            </a:r>
            <a:r>
              <a:rPr lang="en-US" b="1" i="0" dirty="0">
                <a:solidFill>
                  <a:schemeClr val="accent6">
                    <a:lumMod val="75000"/>
                  </a:schemeClr>
                </a:solidFill>
                <a:effectLst/>
                <a:latin typeface="urw-din"/>
              </a:rPr>
              <a:t>three implementation of access matrix</a:t>
            </a:r>
            <a:r>
              <a:rPr lang="en-US" b="0" i="0" dirty="0">
                <a:solidFill>
                  <a:srgbClr val="273239"/>
                </a:solidFill>
                <a:effectLst/>
                <a:latin typeface="urw-din"/>
              </a:rPr>
              <a:t> can be formed which are widely used. They are as follows:</a:t>
            </a:r>
          </a:p>
          <a:p>
            <a:pPr marL="0" indent="0" algn="l" fontAlgn="base">
              <a:buNone/>
            </a:pPr>
            <a:r>
              <a:rPr lang="en-US" b="1" i="0" dirty="0">
                <a:solidFill>
                  <a:schemeClr val="accent1">
                    <a:lumMod val="60000"/>
                    <a:lumOff val="40000"/>
                  </a:schemeClr>
                </a:solidFill>
                <a:effectLst/>
                <a:latin typeface="urw-din"/>
              </a:rPr>
              <a:t>      1. Capabilities</a:t>
            </a:r>
          </a:p>
          <a:p>
            <a:pPr marL="0" indent="0" algn="l" fontAlgn="base">
              <a:buNone/>
            </a:pPr>
            <a:r>
              <a:rPr lang="en-US" b="1" dirty="0">
                <a:solidFill>
                  <a:schemeClr val="accent1">
                    <a:lumMod val="60000"/>
                    <a:lumOff val="40000"/>
                  </a:schemeClr>
                </a:solidFill>
                <a:latin typeface="urw-din"/>
              </a:rPr>
              <a:t>       2. Access Control List</a:t>
            </a:r>
          </a:p>
          <a:p>
            <a:pPr marL="0" indent="0" algn="l" fontAlgn="base">
              <a:buNone/>
            </a:pPr>
            <a:r>
              <a:rPr lang="en-US" b="1" i="0" dirty="0">
                <a:solidFill>
                  <a:schemeClr val="accent1">
                    <a:lumMod val="60000"/>
                    <a:lumOff val="40000"/>
                  </a:schemeClr>
                </a:solidFill>
                <a:effectLst/>
                <a:latin typeface="urw-din"/>
              </a:rPr>
              <a:t>       </a:t>
            </a:r>
            <a:r>
              <a:rPr lang="en-US" b="1" dirty="0">
                <a:solidFill>
                  <a:schemeClr val="accent1">
                    <a:lumMod val="60000"/>
                    <a:lumOff val="40000"/>
                  </a:schemeClr>
                </a:solidFill>
                <a:latin typeface="urw-din"/>
              </a:rPr>
              <a:t>3. Lock and Key Method</a:t>
            </a:r>
            <a:endParaRPr lang="en-US" b="1" i="0" dirty="0">
              <a:solidFill>
                <a:schemeClr val="accent1">
                  <a:lumMod val="60000"/>
                  <a:lumOff val="40000"/>
                </a:schemeClr>
              </a:solidFill>
              <a:effectLst/>
              <a:latin typeface="urw-din"/>
            </a:endParaRPr>
          </a:p>
          <a:p>
            <a:pPr marL="0" indent="0">
              <a:buNone/>
            </a:pPr>
            <a:endParaRPr lang="en-IN" dirty="0"/>
          </a:p>
        </p:txBody>
      </p:sp>
    </p:spTree>
    <p:extLst>
      <p:ext uri="{BB962C8B-B14F-4D97-AF65-F5344CB8AC3E}">
        <p14:creationId xmlns:p14="http://schemas.microsoft.com/office/powerpoint/2010/main" val="1866785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6157-7C0C-4508-A185-584334462E28}"/>
              </a:ext>
            </a:extLst>
          </p:cNvPr>
          <p:cNvSpPr>
            <a:spLocks noGrp="1"/>
          </p:cNvSpPr>
          <p:nvPr>
            <p:ph type="title"/>
          </p:nvPr>
        </p:nvSpPr>
        <p:spPr>
          <a:xfrm>
            <a:off x="1808922" y="973668"/>
            <a:ext cx="8107445" cy="706964"/>
          </a:xfrm>
        </p:spPr>
        <p:txBody>
          <a:bodyPr/>
          <a:lstStyle/>
          <a:p>
            <a:pPr algn="ctr"/>
            <a:r>
              <a:rPr lang="en-US" b="1" i="0" dirty="0">
                <a:solidFill>
                  <a:schemeClr val="accent1">
                    <a:lumMod val="40000"/>
                    <a:lumOff val="60000"/>
                  </a:schemeClr>
                </a:solidFill>
                <a:effectLst/>
                <a:latin typeface="urw-din"/>
              </a:rPr>
              <a:t>Capabilities:</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813F86DE-E844-49A0-A475-8D060F928268}"/>
              </a:ext>
            </a:extLst>
          </p:cNvPr>
          <p:cNvSpPr>
            <a:spLocks noGrp="1"/>
          </p:cNvSpPr>
          <p:nvPr>
            <p:ph idx="1"/>
          </p:nvPr>
        </p:nvSpPr>
        <p:spPr/>
        <p:txBody>
          <a:bodyPr>
            <a:normAutofit fontScale="92500" lnSpcReduction="10000"/>
          </a:bodyPr>
          <a:lstStyle/>
          <a:p>
            <a:pPr algn="l" fontAlgn="base"/>
            <a:r>
              <a:rPr lang="en-US" b="1" i="0" dirty="0">
                <a:solidFill>
                  <a:srgbClr val="273239"/>
                </a:solidFill>
                <a:effectLst/>
                <a:latin typeface="urw-din"/>
              </a:rPr>
              <a:t>Capabilities:</a:t>
            </a:r>
            <a:br>
              <a:rPr lang="en-US" dirty="0"/>
            </a:br>
            <a:r>
              <a:rPr lang="en-US" b="0" i="0" dirty="0">
                <a:solidFill>
                  <a:srgbClr val="273239"/>
                </a:solidFill>
                <a:effectLst/>
                <a:latin typeface="urw-din"/>
              </a:rPr>
              <a:t>This method refers to </a:t>
            </a:r>
            <a:r>
              <a:rPr lang="en-US" b="1" i="0" dirty="0">
                <a:solidFill>
                  <a:schemeClr val="accent6">
                    <a:lumMod val="75000"/>
                  </a:schemeClr>
                </a:solidFill>
                <a:effectLst/>
                <a:latin typeface="urw-din"/>
              </a:rPr>
              <a:t>row wise decomposition of the access matrix</a:t>
            </a:r>
            <a:r>
              <a:rPr lang="en-US" b="0" i="0" dirty="0">
                <a:solidFill>
                  <a:srgbClr val="273239"/>
                </a:solidFill>
                <a:effectLst/>
                <a:latin typeface="urw-din"/>
              </a:rPr>
              <a:t>. Each Subject is assigned with a list of tuples </a:t>
            </a:r>
            <a:r>
              <a:rPr lang="en-US" b="0" i="1" dirty="0">
                <a:solidFill>
                  <a:srgbClr val="273239"/>
                </a:solidFill>
                <a:effectLst/>
                <a:latin typeface="urw-din"/>
              </a:rPr>
              <a:t>(o, M[s, o])</a:t>
            </a:r>
            <a:r>
              <a:rPr lang="en-US" b="0" i="0" dirty="0">
                <a:solidFill>
                  <a:srgbClr val="273239"/>
                </a:solidFill>
                <a:effectLst/>
                <a:latin typeface="urw-din"/>
              </a:rPr>
              <a:t> for all objects o that it is allowed to access. This </a:t>
            </a:r>
            <a:r>
              <a:rPr lang="en-US" b="1" i="0" dirty="0">
                <a:solidFill>
                  <a:schemeClr val="accent6">
                    <a:lumMod val="75000"/>
                  </a:schemeClr>
                </a:solidFill>
                <a:effectLst/>
                <a:latin typeface="urw-din"/>
              </a:rPr>
              <a:t>tuples are called Capabilities</a:t>
            </a:r>
            <a:r>
              <a:rPr lang="en-US" b="0" i="0" dirty="0">
                <a:solidFill>
                  <a:srgbClr val="273239"/>
                </a:solidFill>
                <a:effectLst/>
                <a:latin typeface="urw-din"/>
              </a:rPr>
              <a:t>. If a subject possess a capability (o, M[s, o]) then it is allowed to access object o in the manner which is described in M[s, o]. A subject is allowed to access any objects for which it holds the </a:t>
            </a:r>
            <a:r>
              <a:rPr lang="en-US" b="0" i="0" dirty="0" err="1">
                <a:solidFill>
                  <a:srgbClr val="273239"/>
                </a:solidFill>
                <a:effectLst/>
                <a:latin typeface="urw-din"/>
              </a:rPr>
              <a:t>capabilities.Capabilities</a:t>
            </a:r>
            <a:r>
              <a:rPr lang="en-US" b="0" i="0" dirty="0">
                <a:solidFill>
                  <a:srgbClr val="273239"/>
                </a:solidFill>
                <a:effectLst/>
                <a:latin typeface="urw-din"/>
              </a:rPr>
              <a:t> are not meant to be </a:t>
            </a:r>
            <a:r>
              <a:rPr lang="en-US" b="0" i="0" dirty="0" err="1">
                <a:solidFill>
                  <a:srgbClr val="273239"/>
                </a:solidFill>
                <a:effectLst/>
                <a:latin typeface="urw-din"/>
              </a:rPr>
              <a:t>forged.Capabilities</a:t>
            </a:r>
            <a:r>
              <a:rPr lang="en-US" b="0" i="0" dirty="0">
                <a:solidFill>
                  <a:srgbClr val="273239"/>
                </a:solidFill>
                <a:effectLst/>
                <a:latin typeface="urw-din"/>
              </a:rPr>
              <a:t> contain two fields:</a:t>
            </a:r>
          </a:p>
          <a:p>
            <a:pPr marL="0" indent="0" algn="l" fontAlgn="base">
              <a:buNone/>
            </a:pPr>
            <a:r>
              <a:rPr lang="en-US" b="0" i="0" dirty="0">
                <a:solidFill>
                  <a:srgbClr val="273239"/>
                </a:solidFill>
                <a:effectLst/>
                <a:latin typeface="urw-din"/>
              </a:rPr>
              <a:t>       1. Object Descriptor.</a:t>
            </a:r>
          </a:p>
          <a:p>
            <a:pPr marL="0" indent="0" algn="l" fontAlgn="base">
              <a:buNone/>
            </a:pPr>
            <a:r>
              <a:rPr lang="en-US" b="0" i="0" dirty="0">
                <a:solidFill>
                  <a:srgbClr val="273239"/>
                </a:solidFill>
                <a:effectLst/>
                <a:latin typeface="urw-din"/>
              </a:rPr>
              <a:t>       2. Access Rights.</a:t>
            </a:r>
          </a:p>
          <a:p>
            <a:pPr marL="0" indent="0" algn="l" fontAlgn="base">
              <a:buNone/>
            </a:pPr>
            <a:endParaRPr lang="en-US" b="0" i="0" dirty="0">
              <a:solidFill>
                <a:srgbClr val="273239"/>
              </a:solidFill>
              <a:effectLst/>
              <a:latin typeface="urw-din"/>
            </a:endParaRPr>
          </a:p>
          <a:p>
            <a:pPr marL="0" indent="0">
              <a:buNone/>
            </a:pPr>
            <a:br>
              <a:rPr lang="en-US" dirty="0"/>
            </a:br>
            <a:endParaRPr lang="en-IN" dirty="0"/>
          </a:p>
        </p:txBody>
      </p:sp>
      <p:pic>
        <p:nvPicPr>
          <p:cNvPr id="5" name="Picture 4">
            <a:extLst>
              <a:ext uri="{FF2B5EF4-FFF2-40B4-BE49-F238E27FC236}">
                <a16:creationId xmlns:a16="http://schemas.microsoft.com/office/drawing/2014/main" id="{0556CFC5-EC57-4F27-A274-5C5D9AB6F0ED}"/>
              </a:ext>
            </a:extLst>
          </p:cNvPr>
          <p:cNvPicPr>
            <a:picLocks noChangeAspect="1"/>
          </p:cNvPicPr>
          <p:nvPr/>
        </p:nvPicPr>
        <p:blipFill>
          <a:blip r:embed="rId2"/>
          <a:stretch>
            <a:fillRect/>
          </a:stretch>
        </p:blipFill>
        <p:spPr>
          <a:xfrm>
            <a:off x="1390443" y="4740966"/>
            <a:ext cx="7800975" cy="1550504"/>
          </a:xfrm>
          <a:prstGeom prst="rect">
            <a:avLst/>
          </a:prstGeom>
        </p:spPr>
      </p:pic>
    </p:spTree>
    <p:extLst>
      <p:ext uri="{BB962C8B-B14F-4D97-AF65-F5344CB8AC3E}">
        <p14:creationId xmlns:p14="http://schemas.microsoft.com/office/powerpoint/2010/main" val="3572056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6751-4AEF-401C-8794-6D54522AF3F8}"/>
              </a:ext>
            </a:extLst>
          </p:cNvPr>
          <p:cNvSpPr>
            <a:spLocks noGrp="1"/>
          </p:cNvSpPr>
          <p:nvPr>
            <p:ph type="title"/>
          </p:nvPr>
        </p:nvSpPr>
        <p:spPr/>
        <p:txBody>
          <a:bodyPr/>
          <a:lstStyle/>
          <a:p>
            <a:pPr algn="ctr"/>
            <a:r>
              <a:rPr lang="en-IN" b="1" i="0" dirty="0">
                <a:solidFill>
                  <a:schemeClr val="accent6">
                    <a:lumMod val="60000"/>
                    <a:lumOff val="40000"/>
                  </a:schemeClr>
                </a:solidFill>
                <a:effectLst/>
                <a:latin typeface="urw-din"/>
              </a:rPr>
              <a:t>Access Control List:</a:t>
            </a:r>
            <a:endParaRPr lang="en-IN" dirty="0">
              <a:solidFill>
                <a:schemeClr val="accent6">
                  <a:lumMod val="60000"/>
                  <a:lumOff val="40000"/>
                </a:schemeClr>
              </a:solidFill>
            </a:endParaRPr>
          </a:p>
        </p:txBody>
      </p:sp>
      <p:sp>
        <p:nvSpPr>
          <p:cNvPr id="11" name="AutoShape 8" descr="\alpha">
            <a:extLst>
              <a:ext uri="{FF2B5EF4-FFF2-40B4-BE49-F238E27FC236}">
                <a16:creationId xmlns:a16="http://schemas.microsoft.com/office/drawing/2014/main" id="{262ECE0B-45D1-47E3-BB2F-7DD579F96CA9}"/>
              </a:ext>
            </a:extLst>
          </p:cNvPr>
          <p:cNvSpPr>
            <a:spLocks noChangeAspect="1" noChangeArrowheads="1"/>
          </p:cNvSpPr>
          <p:nvPr/>
        </p:nvSpPr>
        <p:spPr bwMode="auto">
          <a:xfrm>
            <a:off x="2233613" y="-92075"/>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2" descr="\alpha">
            <a:extLst>
              <a:ext uri="{FF2B5EF4-FFF2-40B4-BE49-F238E27FC236}">
                <a16:creationId xmlns:a16="http://schemas.microsoft.com/office/drawing/2014/main" id="{3997FED9-DBBD-463C-B001-EAA3B658F531}"/>
              </a:ext>
            </a:extLst>
          </p:cNvPr>
          <p:cNvSpPr>
            <a:spLocks noChangeAspect="1" noChangeArrowheads="1"/>
          </p:cNvSpPr>
          <p:nvPr/>
        </p:nvSpPr>
        <p:spPr bwMode="auto">
          <a:xfrm>
            <a:off x="276087" y="-136525"/>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4" name="Content Placeholder 23">
            <a:extLst>
              <a:ext uri="{FF2B5EF4-FFF2-40B4-BE49-F238E27FC236}">
                <a16:creationId xmlns:a16="http://schemas.microsoft.com/office/drawing/2014/main" id="{AAA8AFF2-027C-461F-8C5B-E0CF1EB3F86D}"/>
              </a:ext>
            </a:extLst>
          </p:cNvPr>
          <p:cNvPicPr>
            <a:picLocks noGrp="1" noChangeAspect="1"/>
          </p:cNvPicPr>
          <p:nvPr>
            <p:ph idx="1"/>
          </p:nvPr>
        </p:nvPicPr>
        <p:blipFill>
          <a:blip r:embed="rId2"/>
          <a:stretch>
            <a:fillRect/>
          </a:stretch>
        </p:blipFill>
        <p:spPr>
          <a:xfrm>
            <a:off x="587278" y="2285793"/>
            <a:ext cx="6227609" cy="4184650"/>
          </a:xfrm>
        </p:spPr>
      </p:pic>
      <p:pic>
        <p:nvPicPr>
          <p:cNvPr id="26" name="Picture 25">
            <a:extLst>
              <a:ext uri="{FF2B5EF4-FFF2-40B4-BE49-F238E27FC236}">
                <a16:creationId xmlns:a16="http://schemas.microsoft.com/office/drawing/2014/main" id="{5F16C7A3-717F-4564-8A40-95D3D33C445C}"/>
              </a:ext>
            </a:extLst>
          </p:cNvPr>
          <p:cNvPicPr>
            <a:picLocks noChangeAspect="1"/>
          </p:cNvPicPr>
          <p:nvPr/>
        </p:nvPicPr>
        <p:blipFill>
          <a:blip r:embed="rId3"/>
          <a:stretch>
            <a:fillRect/>
          </a:stretch>
        </p:blipFill>
        <p:spPr>
          <a:xfrm>
            <a:off x="6735639" y="2285793"/>
            <a:ext cx="5022352" cy="4184651"/>
          </a:xfrm>
          <a:prstGeom prst="rect">
            <a:avLst/>
          </a:prstGeom>
        </p:spPr>
      </p:pic>
    </p:spTree>
    <p:extLst>
      <p:ext uri="{BB962C8B-B14F-4D97-AF65-F5344CB8AC3E}">
        <p14:creationId xmlns:p14="http://schemas.microsoft.com/office/powerpoint/2010/main" val="3698523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0E20-2087-4C5E-AEF0-E06F84EC32D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FA4FA7A-B8B6-416A-8CF3-95C2B59B4CBF}"/>
              </a:ext>
            </a:extLst>
          </p:cNvPr>
          <p:cNvPicPr>
            <a:picLocks noGrp="1" noChangeAspect="1"/>
          </p:cNvPicPr>
          <p:nvPr>
            <p:ph idx="1"/>
          </p:nvPr>
        </p:nvPicPr>
        <p:blipFill>
          <a:blip r:embed="rId2"/>
          <a:stretch>
            <a:fillRect/>
          </a:stretch>
        </p:blipFill>
        <p:spPr>
          <a:xfrm>
            <a:off x="2048669" y="3883025"/>
            <a:ext cx="7038975" cy="857250"/>
          </a:xfrm>
        </p:spPr>
      </p:pic>
    </p:spTree>
    <p:extLst>
      <p:ext uri="{BB962C8B-B14F-4D97-AF65-F5344CB8AC3E}">
        <p14:creationId xmlns:p14="http://schemas.microsoft.com/office/powerpoint/2010/main" val="118902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DF99-B182-466E-AA2E-15458FC73D9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FD6748E-4ED6-42A4-B0E0-2B50890BEB7A}"/>
              </a:ext>
            </a:extLst>
          </p:cNvPr>
          <p:cNvPicPr>
            <a:picLocks noGrp="1" noChangeAspect="1"/>
          </p:cNvPicPr>
          <p:nvPr>
            <p:ph idx="1"/>
          </p:nvPr>
        </p:nvPicPr>
        <p:blipFill>
          <a:blip r:embed="rId2"/>
          <a:stretch>
            <a:fillRect/>
          </a:stretch>
        </p:blipFill>
        <p:spPr>
          <a:xfrm>
            <a:off x="581025" y="2675192"/>
            <a:ext cx="10286999" cy="4049457"/>
          </a:xfrm>
        </p:spPr>
      </p:pic>
    </p:spTree>
    <p:extLst>
      <p:ext uri="{BB962C8B-B14F-4D97-AF65-F5344CB8AC3E}">
        <p14:creationId xmlns:p14="http://schemas.microsoft.com/office/powerpoint/2010/main" val="169203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A221-F9C5-4C8E-B998-91B14DC301E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714A970-FF76-43E9-99A1-CE8BC3001244}"/>
              </a:ext>
            </a:extLst>
          </p:cNvPr>
          <p:cNvPicPr>
            <a:picLocks noGrp="1" noChangeAspect="1"/>
          </p:cNvPicPr>
          <p:nvPr>
            <p:ph idx="1"/>
          </p:nvPr>
        </p:nvPicPr>
        <p:blipFill>
          <a:blip r:embed="rId2"/>
          <a:stretch>
            <a:fillRect/>
          </a:stretch>
        </p:blipFill>
        <p:spPr>
          <a:xfrm>
            <a:off x="457200" y="2324100"/>
            <a:ext cx="10601325" cy="4333875"/>
          </a:xfrm>
        </p:spPr>
      </p:pic>
    </p:spTree>
    <p:extLst>
      <p:ext uri="{BB962C8B-B14F-4D97-AF65-F5344CB8AC3E}">
        <p14:creationId xmlns:p14="http://schemas.microsoft.com/office/powerpoint/2010/main" val="19063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8A85-81CE-45F0-AC4F-221FFAFEADE8}"/>
              </a:ext>
            </a:extLst>
          </p:cNvPr>
          <p:cNvSpPr>
            <a:spLocks noGrp="1"/>
          </p:cNvSpPr>
          <p:nvPr>
            <p:ph type="title"/>
          </p:nvPr>
        </p:nvSpPr>
        <p:spPr/>
        <p:txBody>
          <a:bodyPr/>
          <a:lstStyle/>
          <a:p>
            <a:r>
              <a:rPr lang="en-IN" sz="2800" dirty="0">
                <a:solidFill>
                  <a:schemeClr val="accent1">
                    <a:lumMod val="60000"/>
                    <a:lumOff val="40000"/>
                  </a:schemeClr>
                </a:solidFill>
              </a:rPr>
              <a:t>Requirements of MUTUAL EXCLUSION Algorithms</a:t>
            </a:r>
          </a:p>
        </p:txBody>
      </p:sp>
      <p:sp>
        <p:nvSpPr>
          <p:cNvPr id="3" name="Content Placeholder 2">
            <a:extLst>
              <a:ext uri="{FF2B5EF4-FFF2-40B4-BE49-F238E27FC236}">
                <a16:creationId xmlns:a16="http://schemas.microsoft.com/office/drawing/2014/main" id="{4095EC42-0DF1-4A17-BD0C-88A9C580A732}"/>
              </a:ext>
            </a:extLst>
          </p:cNvPr>
          <p:cNvSpPr>
            <a:spLocks noGrp="1"/>
          </p:cNvSpPr>
          <p:nvPr>
            <p:ph idx="1"/>
          </p:nvPr>
        </p:nvSpPr>
        <p:spPr/>
        <p:txBody>
          <a:bodyPr/>
          <a:lstStyle/>
          <a:p>
            <a:r>
              <a:rPr lang="en-IN" dirty="0"/>
              <a:t>The primary objective of Mutual Exclusion algorithm is to guarantee that only one request access the Critical Section at a time.</a:t>
            </a:r>
          </a:p>
          <a:p>
            <a:r>
              <a:rPr lang="en-IN" dirty="0"/>
              <a:t>In addition following characteristics are also considered important:</a:t>
            </a:r>
          </a:p>
          <a:p>
            <a:pPr marL="0" indent="0">
              <a:buNone/>
            </a:pPr>
            <a:endParaRPr lang="en-IN" dirty="0"/>
          </a:p>
          <a:p>
            <a:pPr marL="457200" indent="-457200">
              <a:buFont typeface="+mj-lt"/>
              <a:buAutoNum type="arabicPeriod"/>
            </a:pPr>
            <a:r>
              <a:rPr lang="en-IN" dirty="0">
                <a:solidFill>
                  <a:schemeClr val="accent6"/>
                </a:solidFill>
              </a:rPr>
              <a:t>Freedom from dead locks: </a:t>
            </a:r>
            <a:r>
              <a:rPr lang="en-IN" dirty="0"/>
              <a:t>Two or more sites/process should not endlessly wait for messages that will never arrive.</a:t>
            </a:r>
            <a:endParaRPr lang="en-IN" dirty="0">
              <a:solidFill>
                <a:srgbClr val="FFC000"/>
              </a:solidFill>
            </a:endParaRPr>
          </a:p>
          <a:p>
            <a:pPr marL="457200" indent="-457200">
              <a:buFont typeface="+mj-lt"/>
              <a:buAutoNum type="arabicPeriod"/>
            </a:pPr>
            <a:r>
              <a:rPr lang="en-IN" dirty="0">
                <a:solidFill>
                  <a:schemeClr val="accent6"/>
                </a:solidFill>
              </a:rPr>
              <a:t>Freedom from starvation: </a:t>
            </a:r>
            <a:r>
              <a:rPr lang="en-IN" dirty="0"/>
              <a:t>A site must not wait indefinitely to execute</a:t>
            </a:r>
          </a:p>
          <a:p>
            <a:pPr marL="0" indent="0">
              <a:buNone/>
            </a:pPr>
            <a:r>
              <a:rPr lang="en-IN" dirty="0"/>
              <a:t>the CS while other sites are repeatedly executing the CS.</a:t>
            </a:r>
            <a:endParaRPr lang="en-IN" dirty="0">
              <a:solidFill>
                <a:srgbClr val="FFC000"/>
              </a:solidFill>
            </a:endParaRPr>
          </a:p>
          <a:p>
            <a:endParaRPr lang="en-IN" dirty="0"/>
          </a:p>
        </p:txBody>
      </p:sp>
    </p:spTree>
    <p:extLst>
      <p:ext uri="{BB962C8B-B14F-4D97-AF65-F5344CB8AC3E}">
        <p14:creationId xmlns:p14="http://schemas.microsoft.com/office/powerpoint/2010/main" val="182512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4450-8DDD-4C1B-9DD3-C2D27B5978E8}"/>
              </a:ext>
            </a:extLst>
          </p:cNvPr>
          <p:cNvSpPr>
            <a:spLocks noGrp="1"/>
          </p:cNvSpPr>
          <p:nvPr>
            <p:ph type="title"/>
          </p:nvPr>
        </p:nvSpPr>
        <p:spPr/>
        <p:txBody>
          <a:bodyPr/>
          <a:lstStyle/>
          <a:p>
            <a:r>
              <a:rPr lang="en-IN" sz="2800" dirty="0">
                <a:solidFill>
                  <a:schemeClr val="accent1">
                    <a:lumMod val="40000"/>
                    <a:lumOff val="60000"/>
                  </a:schemeClr>
                </a:solidFill>
              </a:rPr>
              <a:t>Requirements of ME Algorithms</a:t>
            </a:r>
          </a:p>
        </p:txBody>
      </p:sp>
      <p:sp>
        <p:nvSpPr>
          <p:cNvPr id="3" name="Content Placeholder 2">
            <a:extLst>
              <a:ext uri="{FF2B5EF4-FFF2-40B4-BE49-F238E27FC236}">
                <a16:creationId xmlns:a16="http://schemas.microsoft.com/office/drawing/2014/main" id="{61207831-81BA-4E93-AD67-63AA6AEB6355}"/>
              </a:ext>
            </a:extLst>
          </p:cNvPr>
          <p:cNvSpPr>
            <a:spLocks noGrp="1"/>
          </p:cNvSpPr>
          <p:nvPr>
            <p:ph idx="1"/>
          </p:nvPr>
        </p:nvSpPr>
        <p:spPr/>
        <p:txBody>
          <a:bodyPr/>
          <a:lstStyle/>
          <a:p>
            <a:pPr marL="0" indent="0">
              <a:buNone/>
            </a:pPr>
            <a:r>
              <a:rPr lang="en-IN" dirty="0">
                <a:solidFill>
                  <a:schemeClr val="accent6">
                    <a:lumMod val="75000"/>
                  </a:schemeClr>
                </a:solidFill>
              </a:rPr>
              <a:t>3. Fairness: </a:t>
            </a:r>
            <a:r>
              <a:rPr lang="en-IN" dirty="0"/>
              <a:t>Fairness property generally means that the CS execution requests are executed in order of their arrival in the system.</a:t>
            </a:r>
          </a:p>
          <a:p>
            <a:pPr marL="0" indent="0">
              <a:buNone/>
            </a:pPr>
            <a:endParaRPr lang="en-IN" dirty="0">
              <a:solidFill>
                <a:srgbClr val="FFC000"/>
              </a:solidFill>
            </a:endParaRPr>
          </a:p>
          <a:p>
            <a:pPr marL="0" indent="0">
              <a:buNone/>
            </a:pPr>
            <a:r>
              <a:rPr lang="en-IN" dirty="0">
                <a:solidFill>
                  <a:schemeClr val="accent6">
                    <a:lumMod val="75000"/>
                  </a:schemeClr>
                </a:solidFill>
              </a:rPr>
              <a:t>4. Fault Tolerance: </a:t>
            </a:r>
            <a:r>
              <a:rPr lang="en-IN" dirty="0"/>
              <a:t>In case of a failure, the algorithm can reorganize itself so that it continues to function without any disruptions</a:t>
            </a:r>
          </a:p>
          <a:p>
            <a:pPr marL="0" indent="0">
              <a:buNone/>
            </a:pPr>
            <a:endParaRPr lang="en-IN" dirty="0"/>
          </a:p>
        </p:txBody>
      </p:sp>
    </p:spTree>
    <p:extLst>
      <p:ext uri="{BB962C8B-B14F-4D97-AF65-F5344CB8AC3E}">
        <p14:creationId xmlns:p14="http://schemas.microsoft.com/office/powerpoint/2010/main" val="362306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396-AA9B-41EC-8134-6E52E0FEF41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BB2F706-6AFB-405E-80F9-F60258C81BA0}"/>
              </a:ext>
            </a:extLst>
          </p:cNvPr>
          <p:cNvPicPr>
            <a:picLocks noGrp="1" noChangeAspect="1"/>
          </p:cNvPicPr>
          <p:nvPr>
            <p:ph idx="1"/>
          </p:nvPr>
        </p:nvPicPr>
        <p:blipFill>
          <a:blip r:embed="rId2"/>
          <a:stretch>
            <a:fillRect/>
          </a:stretch>
        </p:blipFill>
        <p:spPr>
          <a:xfrm>
            <a:off x="419101" y="2428875"/>
            <a:ext cx="10315574" cy="4286249"/>
          </a:xfrm>
        </p:spPr>
      </p:pic>
    </p:spTree>
    <p:extLst>
      <p:ext uri="{BB962C8B-B14F-4D97-AF65-F5344CB8AC3E}">
        <p14:creationId xmlns:p14="http://schemas.microsoft.com/office/powerpoint/2010/main" val="3994868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3273</TotalTime>
  <Words>3000</Words>
  <Application>Microsoft Office PowerPoint</Application>
  <PresentationFormat>Widescreen</PresentationFormat>
  <Paragraphs>207</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Cambria</vt:lpstr>
      <vt:lpstr>Century Gothic</vt:lpstr>
      <vt:lpstr>sofia-pro</vt:lpstr>
      <vt:lpstr>Times New Roman</vt:lpstr>
      <vt:lpstr>urw-din</vt:lpstr>
      <vt:lpstr>Wingdings</vt:lpstr>
      <vt:lpstr>Wingdings 3</vt:lpstr>
      <vt:lpstr>Ion Boardroom</vt:lpstr>
      <vt:lpstr>Distributed Mutual Exclusion:-Module-2</vt:lpstr>
      <vt:lpstr>PowerPoint Presentation</vt:lpstr>
      <vt:lpstr>PowerPoint Presentation</vt:lpstr>
      <vt:lpstr>PowerPoint Presentation</vt:lpstr>
      <vt:lpstr>PowerPoint Presentation</vt:lpstr>
      <vt:lpstr>PowerPoint Presentation</vt:lpstr>
      <vt:lpstr>Requirements of MUTUAL EXCLUSION Algorithms</vt:lpstr>
      <vt:lpstr>Requirements of ME Algorithms</vt:lpstr>
      <vt:lpstr>PowerPoint Presentation</vt:lpstr>
      <vt:lpstr>Performance Matrices</vt:lpstr>
      <vt:lpstr>Performance Matrices </vt:lpstr>
      <vt:lpstr>Low and high load performance</vt:lpstr>
      <vt:lpstr>Low and high load performance</vt:lpstr>
      <vt:lpstr>Best and worst case performance</vt:lpstr>
      <vt:lpstr>NON TOKEN BASED ALGORITHMS</vt:lpstr>
      <vt:lpstr>Lamport’s Distributed Mutual Exclusion Algorithm</vt:lpstr>
      <vt:lpstr>Lamport’s Algorithm</vt:lpstr>
      <vt:lpstr>Example</vt:lpstr>
      <vt:lpstr>Example- continue</vt:lpstr>
      <vt:lpstr>PowerPoint Presentation</vt:lpstr>
      <vt:lpstr>Algorithm</vt:lpstr>
      <vt:lpstr>Algorithm</vt:lpstr>
      <vt:lpstr>Lamport’s algorithm: Performance</vt:lpstr>
      <vt:lpstr>Ricart–Agrawala Algorithm in Mutual Exclusion in Distributed System</vt:lpstr>
      <vt:lpstr>Ricart–Agrawala Algorithm</vt:lpstr>
      <vt:lpstr>Ricart–Agrawala algorithm- Requesting critical section</vt:lpstr>
      <vt:lpstr>Ricart–Agrawala algorithm- Executing  and Releasing critical section</vt:lpstr>
      <vt:lpstr>Ricart–Agrawala algorithm- Performance</vt:lpstr>
      <vt:lpstr>TOKEN-BASED algorithm</vt:lpstr>
      <vt:lpstr>SUZUKI –KASami’s Broadcast algorithm</vt:lpstr>
      <vt:lpstr>SUZUKI –KASami’s Broadcast algorithm</vt:lpstr>
      <vt:lpstr>SUZUKI –KASami’s Broadcast algorithm</vt:lpstr>
      <vt:lpstr>SUZUKI –KASami’s Broadcast algorithm</vt:lpstr>
      <vt:lpstr>SUZUKI –KASami’s Broadcast algorithm</vt:lpstr>
      <vt:lpstr>Requesting the critical section:</vt:lpstr>
      <vt:lpstr>Executing  and releasing the critical section:</vt:lpstr>
      <vt:lpstr>Potential Security Violations</vt:lpstr>
      <vt:lpstr>Design Principles for Secure Systems</vt:lpstr>
      <vt:lpstr>The Access Matrix Model</vt:lpstr>
      <vt:lpstr>Implementation of Access Matrix</vt:lpstr>
      <vt:lpstr>Capabilities:</vt:lpstr>
      <vt:lpstr>Access Control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Mutual Exclusion:-Module-2</dc:title>
  <dc:creator>bismik@gmail.com</dc:creator>
  <cp:lastModifiedBy>bismik@gmail.com</cp:lastModifiedBy>
  <cp:revision>117</cp:revision>
  <dcterms:created xsi:type="dcterms:W3CDTF">2021-06-02T11:05:51Z</dcterms:created>
  <dcterms:modified xsi:type="dcterms:W3CDTF">2021-06-17T12:33:12Z</dcterms:modified>
</cp:coreProperties>
</file>