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8" r:id="rId4"/>
    <p:sldId id="317" r:id="rId5"/>
    <p:sldId id="318" r:id="rId6"/>
    <p:sldId id="326" r:id="rId7"/>
    <p:sldId id="319" r:id="rId8"/>
    <p:sldId id="320" r:id="rId9"/>
    <p:sldId id="316" r:id="rId10"/>
    <p:sldId id="323" r:id="rId11"/>
    <p:sldId id="321" r:id="rId12"/>
    <p:sldId id="322" r:id="rId13"/>
    <p:sldId id="324" r:id="rId14"/>
    <p:sldId id="325"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48"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14"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35" autoAdjust="0"/>
  </p:normalViewPr>
  <p:slideViewPr>
    <p:cSldViewPr snapToGrid="0">
      <p:cViewPr varScale="1">
        <p:scale>
          <a:sx n="73" d="100"/>
          <a:sy n="73" d="100"/>
        </p:scale>
        <p:origin x="38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74CE2E-F195-44FC-A3C0-B3782984DDE1}" type="datetimeFigureOut">
              <a:rPr lang="en-US" smtClean="0"/>
              <a:pPr/>
              <a:t>6/25/2021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E503E2-7FF2-45E5-B5FE-5085EEA03D0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16</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17</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 naming scheme is said to ne </a:t>
            </a:r>
            <a:r>
              <a:rPr lang="en-IN" b="1" dirty="0"/>
              <a:t>location transparent </a:t>
            </a:r>
            <a:r>
              <a:rPr lang="en-IN" dirty="0"/>
              <a:t>if the name of a file does not reveal any hint as to its physical</a:t>
            </a:r>
            <a:r>
              <a:rPr lang="en-IN" baseline="0" dirty="0"/>
              <a:t> storage location</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18</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19</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20</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21</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22</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23</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24</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25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7</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26</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27</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29</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30</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31</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32</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Access</a:t>
            </a:r>
            <a:r>
              <a:rPr lang="en-IN" baseline="0" dirty="0"/>
              <a:t> request is forwarded to the location of data.</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33</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a:solidFill>
                  <a:schemeClr val="tx1"/>
                </a:solidFill>
                <a:latin typeface="+mn-lt"/>
                <a:ea typeface="+mn-ea"/>
                <a:cs typeface="+mn-cs"/>
              </a:rPr>
              <a:t>Thrashing</a:t>
            </a:r>
            <a:r>
              <a:rPr lang="en-IN" sz="1200" b="0" i="0" kern="1200" dirty="0">
                <a:solidFill>
                  <a:schemeClr val="tx1"/>
                </a:solidFill>
                <a:latin typeface="+mn-lt"/>
                <a:ea typeface="+mn-ea"/>
                <a:cs typeface="+mn-cs"/>
              </a:rPr>
              <a:t> is computer activity that makes little or no progress, usually because memory or other resources have become exhausted or too limited to perform needed operations. A programming framework for building type-safe, modular </a:t>
            </a:r>
            <a:r>
              <a:rPr lang="en-IN" sz="1200" b="1" i="0" kern="1200" dirty="0">
                <a:solidFill>
                  <a:schemeClr val="tx1"/>
                </a:solidFill>
                <a:latin typeface="+mn-lt"/>
                <a:ea typeface="+mn-ea"/>
                <a:cs typeface="+mn-cs"/>
              </a:rPr>
              <a:t>systems</a:t>
            </a:r>
            <a:r>
              <a:rPr lang="en-IN" sz="1200" b="0" i="0" kern="1200" dirty="0">
                <a:solidFill>
                  <a:schemeClr val="tx1"/>
                </a:solidFill>
                <a:latin typeface="+mn-lt"/>
                <a:ea typeface="+mn-ea"/>
                <a:cs typeface="+mn-cs"/>
              </a:rPr>
              <a:t>. </a:t>
            </a:r>
            <a:r>
              <a:rPr lang="en-IN" sz="1200" b="0" i="0" kern="1200" dirty="0" err="1">
                <a:solidFill>
                  <a:schemeClr val="tx1"/>
                </a:solidFill>
                <a:latin typeface="+mn-lt"/>
                <a:ea typeface="+mn-ea"/>
                <a:cs typeface="+mn-cs"/>
              </a:rPr>
              <a:t>MirageOS</a:t>
            </a:r>
            <a:r>
              <a:rPr lang="en-IN" sz="1200" b="0" i="0" kern="1200" dirty="0">
                <a:solidFill>
                  <a:schemeClr val="tx1"/>
                </a:solidFill>
                <a:latin typeface="+mn-lt"/>
                <a:ea typeface="+mn-ea"/>
                <a:cs typeface="+mn-cs"/>
              </a:rPr>
              <a:t> is a library </a:t>
            </a:r>
            <a:r>
              <a:rPr lang="en-IN" sz="1200" b="1" i="0" kern="1200" dirty="0">
                <a:solidFill>
                  <a:schemeClr val="tx1"/>
                </a:solidFill>
                <a:latin typeface="+mn-lt"/>
                <a:ea typeface="+mn-ea"/>
                <a:cs typeface="+mn-cs"/>
              </a:rPr>
              <a:t>operating system</a:t>
            </a:r>
            <a:r>
              <a:rPr lang="en-IN" sz="1200" b="0" i="0" kern="1200" dirty="0">
                <a:solidFill>
                  <a:schemeClr val="tx1"/>
                </a:solidFill>
                <a:latin typeface="+mn-lt"/>
                <a:ea typeface="+mn-ea"/>
                <a:cs typeface="+mn-cs"/>
              </a:rPr>
              <a:t> that constructs </a:t>
            </a:r>
            <a:r>
              <a:rPr lang="en-IN" sz="1200" b="0" i="0" kern="1200" dirty="0" err="1">
                <a:solidFill>
                  <a:schemeClr val="tx1"/>
                </a:solidFill>
                <a:latin typeface="+mn-lt"/>
                <a:ea typeface="+mn-ea"/>
                <a:cs typeface="+mn-cs"/>
              </a:rPr>
              <a:t>unikernels</a:t>
            </a:r>
            <a:r>
              <a:rPr lang="en-IN" sz="1200" b="0" i="0" kern="1200" dirty="0">
                <a:solidFill>
                  <a:schemeClr val="tx1"/>
                </a:solidFill>
                <a:latin typeface="+mn-lt"/>
                <a:ea typeface="+mn-ea"/>
                <a:cs typeface="+mn-cs"/>
              </a:rPr>
              <a:t> for secure, high-performance network applications </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34</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The migration algorithm allows only</a:t>
            </a:r>
            <a:r>
              <a:rPr lang="en-IN" baseline="0" dirty="0"/>
              <a:t> one node to access a shared data at a time</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35</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To help in combining files/directories in different systems and form a single file system structure.</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8</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37</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a:p>
            <a:endParaRPr lang="en-IN" dirty="0"/>
          </a:p>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38</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39</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Distributes tasks across multiple computing resources</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40</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Distributes tasks across multiple computing resources</a:t>
            </a:r>
            <a:endParaRPr lang="en-IN" dirty="0"/>
          </a:p>
          <a:p>
            <a:endParaRPr lang="en-IN" dirty="0"/>
          </a:p>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41</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a:p>
            <a:endParaRPr lang="en-IN" dirty="0"/>
          </a:p>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42</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If the </a:t>
            </a:r>
            <a:r>
              <a:rPr lang="en-IN" dirty="0" err="1"/>
              <a:t>wor</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43</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a:p>
            <a:endParaRPr lang="en-IN" dirty="0"/>
          </a:p>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44</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If</a:t>
            </a:r>
            <a:r>
              <a:rPr lang="en-IN" baseline="0" dirty="0"/>
              <a:t> a task transfer involves significant delays, simply using the current CPU queue length as a load indicator can result in a node accepting tasks while other tasks it accepted earlier are still in transit.</a:t>
            </a:r>
            <a:endParaRPr lang="en-IN" dirty="0"/>
          </a:p>
          <a:p>
            <a:endParaRPr lang="en-IN" dirty="0"/>
          </a:p>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45</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The basic function of a load distributing algorithm is to transfer</a:t>
            </a:r>
            <a:r>
              <a:rPr lang="en-IN" baseline="0" dirty="0"/>
              <a:t> load (task) from heavily loaded computers to idle or lightly loaded computers.</a:t>
            </a:r>
            <a:endParaRPr lang="en-IN" dirty="0"/>
          </a:p>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46</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Here, nodes</a:t>
            </a:r>
            <a:r>
              <a:rPr lang="en-IN" baseline="0" dirty="0"/>
              <a:t> a and c are mount points at which directories stored at server Y and server X are mounted. Nodes a and c are internal nodes in the name space tree. There are two</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9</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Load distributing algorithms can further be classified as load balancing and load sharing</a:t>
            </a:r>
            <a:r>
              <a:rPr lang="en-IN" baseline="0" dirty="0"/>
              <a:t> based on their load distributing principle. </a:t>
            </a:r>
            <a:endParaRPr lang="en-IN" dirty="0"/>
          </a:p>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47</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48</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Distributes tasks across multiple computing resources</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49</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a:p>
            <a:endParaRPr lang="en-IN" dirty="0"/>
          </a:p>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50</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52</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Record</a:t>
            </a:r>
            <a:r>
              <a:rPr lang="en-IN" baseline="0" dirty="0"/>
              <a:t> the opinion</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53</a:t>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54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To help in combining files/directories in different systems and form a single file system structure.</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10</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To reduce the response time in bringing data from remote machines. </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11</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Hints: modified caching</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12</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Obtain multiple number of blocks with a single seek Format, transfer large number of packets in a single context switch. Reduce the number of acknowledgements to be sent. (e. g. , ) useful when downloading OS onto a diskless client.</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13</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Encryption: Establish a key for encryption with the help of an authentication server.</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5FA7657-64EF-4853-BF06-E9594D2B079D}" type="datetime1">
              <a:rPr lang="en-IN" smtClean="0"/>
              <a:pPr/>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170129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D012AE-09C8-4A7B-9D6B-A6A263E4E348}" type="datetime1">
              <a:rPr lang="en-IN" smtClean="0"/>
              <a:pPr/>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263429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887E98-A91F-4098-B0D8-F2B62D617EB9}" type="datetime1">
              <a:rPr lang="en-IN" smtClean="0"/>
              <a:pPr/>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60003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5B5BE5D-D307-4272-A8BE-A97A05BD85F3}" type="datetime1">
              <a:rPr lang="en-IN" smtClean="0"/>
              <a:pPr/>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423735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955CC6-5D1D-4D6E-A9C0-8D8952D9232B}" type="datetime1">
              <a:rPr lang="en-IN" smtClean="0"/>
              <a:pPr/>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295925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86126C3-05F9-49BF-84D4-E3BE050ACC4E}" type="datetime1">
              <a:rPr lang="en-IN" smtClean="0"/>
              <a:pPr/>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89521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28775DB-BD29-4DF0-B8C2-E69D40D6AFCE}" type="datetime1">
              <a:rPr lang="en-IN" smtClean="0"/>
              <a:pPr/>
              <a:t>25-06-2021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130246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CBE0DC1-5D84-412E-94D0-8FFE49E5F763}" type="datetime1">
              <a:rPr lang="en-IN" smtClean="0"/>
              <a:pPr/>
              <a:t>25-06-2021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90612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FD969-8D49-4D0E-B668-41BF4490DE9D}" type="datetime1">
              <a:rPr lang="en-IN" smtClean="0"/>
              <a:pPr/>
              <a:t>25-06-2021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69032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671D68-B122-4EB5-94D1-930DC3B0E2B7}" type="datetime1">
              <a:rPr lang="en-IN" smtClean="0"/>
              <a:pPr/>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164717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9B66D6-214F-4E31-B9A3-842A3C1E9410}" type="datetime1">
              <a:rPr lang="en-IN" smtClean="0"/>
              <a:pPr/>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162179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063"/>
            <a:ext cx="10515600" cy="407607"/>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3" name="Text Placeholder 2"/>
          <p:cNvSpPr>
            <a:spLocks noGrp="1"/>
          </p:cNvSpPr>
          <p:nvPr>
            <p:ph type="body" idx="1"/>
          </p:nvPr>
        </p:nvSpPr>
        <p:spPr>
          <a:xfrm>
            <a:off x="541986" y="769558"/>
            <a:ext cx="10811814" cy="53350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19BFD-E943-4A4B-BE7A-133BA74EBC47}" type="datetime1">
              <a:rPr lang="en-IN" smtClean="0"/>
              <a:pPr/>
              <a:t>25-06-2021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6A560-D43F-4E42-9E25-CE5313D6E885}" type="slidenum">
              <a:rPr lang="en-IN" smtClean="0"/>
              <a:pPr/>
              <a:t>‹#›</a:t>
            </a:fld>
            <a:endParaRPr lang="en-IN" dirty="0"/>
          </a:p>
        </p:txBody>
      </p:sp>
    </p:spTree>
    <p:extLst>
      <p:ext uri="{BB962C8B-B14F-4D97-AF65-F5344CB8AC3E}">
        <p14:creationId xmlns:p14="http://schemas.microsoft.com/office/powerpoint/2010/main" val="1618311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9030" y="1514007"/>
            <a:ext cx="9144000" cy="2578308"/>
          </a:xfrm>
        </p:spPr>
        <p:txBody>
          <a:bodyPr/>
          <a:lstStyle/>
          <a:p>
            <a:r>
              <a:rPr lang="en-IN" sz="4400" dirty="0"/>
              <a:t>Advanced Operating Systems </a:t>
            </a:r>
            <a:br>
              <a:rPr lang="en-IN" sz="4400" dirty="0"/>
            </a:br>
            <a:r>
              <a:rPr lang="en-IN" sz="4400" dirty="0"/>
              <a:t>  </a:t>
            </a:r>
            <a:r>
              <a:rPr lang="en-US" sz="3200"/>
              <a:t>20MCAT172 </a:t>
            </a:r>
            <a:br>
              <a:rPr lang="en-US" sz="3200" dirty="0"/>
            </a:br>
            <a:r>
              <a:rPr lang="en-US" sz="3200" dirty="0"/>
              <a:t>    </a:t>
            </a:r>
            <a:r>
              <a:rPr lang="en-US" sz="3200" dirty="0">
                <a:solidFill>
                  <a:srgbClr val="FFC000"/>
                </a:solidFill>
              </a:rPr>
              <a:t>(Elective 1)</a:t>
            </a:r>
            <a:br>
              <a:rPr lang="en-US" sz="3200" dirty="0">
                <a:solidFill>
                  <a:srgbClr val="FFC000"/>
                </a:solidFill>
              </a:rPr>
            </a:br>
            <a:r>
              <a:rPr lang="en-US" sz="3200" dirty="0">
                <a:solidFill>
                  <a:srgbClr val="FFC000"/>
                </a:solidFill>
              </a:rPr>
              <a:t>    Module III</a:t>
            </a:r>
            <a:endParaRPr lang="en-IN" sz="3200" dirty="0">
              <a:solidFill>
                <a:srgbClr val="FFC000"/>
              </a:solidFill>
            </a:endParaRPr>
          </a:p>
        </p:txBody>
      </p:sp>
      <p:sp>
        <p:nvSpPr>
          <p:cNvPr id="3" name="Slide Number Placeholder 2"/>
          <p:cNvSpPr>
            <a:spLocks noGrp="1"/>
          </p:cNvSpPr>
          <p:nvPr>
            <p:ph type="sldNum" sz="quarter" idx="12"/>
          </p:nvPr>
        </p:nvSpPr>
        <p:spPr/>
        <p:txBody>
          <a:bodyPr/>
          <a:lstStyle/>
          <a:p>
            <a:fld id="{0626A560-D43F-4E42-9E25-CE5313D6E885}" type="slidenum">
              <a:rPr lang="en-IN" smtClean="0"/>
              <a:pPr/>
              <a:t>1</a:t>
            </a:fld>
            <a:endParaRPr lang="en-IN"/>
          </a:p>
        </p:txBody>
      </p:sp>
    </p:spTree>
    <p:extLst>
      <p:ext uri="{BB962C8B-B14F-4D97-AF65-F5344CB8AC3E}">
        <p14:creationId xmlns:p14="http://schemas.microsoft.com/office/powerpoint/2010/main" val="3831736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US" dirty="0"/>
              <a:t>Mechanisms For Building Distributed File Systems</a:t>
            </a:r>
            <a:endParaRPr lang="en-IN" dirty="0"/>
          </a:p>
        </p:txBody>
      </p:sp>
      <p:sp>
        <p:nvSpPr>
          <p:cNvPr id="3" name="Content Placeholder 2"/>
          <p:cNvSpPr>
            <a:spLocks noGrp="1"/>
          </p:cNvSpPr>
          <p:nvPr>
            <p:ph idx="1"/>
          </p:nvPr>
        </p:nvSpPr>
        <p:spPr>
          <a:xfrm>
            <a:off x="287867" y="1229192"/>
            <a:ext cx="11514665" cy="5256275"/>
          </a:xfrm>
        </p:spPr>
        <p:txBody>
          <a:bodyPr>
            <a:normAutofit lnSpcReduction="10000"/>
          </a:bodyPr>
          <a:lstStyle/>
          <a:p>
            <a:pPr algn="just"/>
            <a:r>
              <a:rPr lang="en-IN" sz="2800" b="1" u="sng" dirty="0"/>
              <a:t>Uses of Mounting in DFS</a:t>
            </a:r>
          </a:p>
          <a:p>
            <a:pPr algn="just"/>
            <a:endParaRPr lang="en-IN" sz="2800" dirty="0"/>
          </a:p>
          <a:p>
            <a:pPr marL="804863" algn="just"/>
            <a:r>
              <a:rPr lang="en-IN" dirty="0"/>
              <a:t>File systems maintained by remote servers are mounted at clients so that each client have information regarding file servers. </a:t>
            </a:r>
          </a:p>
          <a:p>
            <a:pPr marL="804863" algn="just"/>
            <a:r>
              <a:rPr lang="en-IN" dirty="0"/>
              <a:t>Two approaches are used to maintain mount information.</a:t>
            </a:r>
          </a:p>
          <a:p>
            <a:pPr marL="804863" algn="just"/>
            <a:endParaRPr lang="en-IN" dirty="0"/>
          </a:p>
          <a:p>
            <a:pPr marL="1431925" algn="just"/>
            <a:r>
              <a:rPr lang="en-IN" b="1" i="1" dirty="0"/>
              <a:t>Approach 1:</a:t>
            </a:r>
            <a:r>
              <a:rPr lang="en-IN" dirty="0"/>
              <a:t> Mount information is maintained at clients that  is each client has to individually mount every required file system. When files are moved to a different server then mount information must be updated in mount table of every client.</a:t>
            </a:r>
          </a:p>
          <a:p>
            <a:pPr marL="1431925" algn="just"/>
            <a:endParaRPr lang="en-IN" dirty="0"/>
          </a:p>
          <a:p>
            <a:pPr marL="1431925" algn="just"/>
            <a:r>
              <a:rPr lang="en-IN" b="1" i="1" dirty="0"/>
              <a:t>Approach 2:</a:t>
            </a:r>
            <a:r>
              <a:rPr lang="en-IN" dirty="0"/>
              <a:t> Mount information is maintained at servers. If files are moved to a different servers, then mount information need only be updated at servers.</a:t>
            </a:r>
          </a:p>
          <a:p>
            <a:pPr marL="914400" lvl="1" indent="-457200" algn="just">
              <a:buAutoNum type="arabicPeriod"/>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10</a:t>
            </a:fld>
            <a:endParaRPr lang="en-IN"/>
          </a:p>
        </p:txBody>
      </p:sp>
    </p:spTree>
    <p:extLst>
      <p:ext uri="{BB962C8B-B14F-4D97-AF65-F5344CB8AC3E}">
        <p14:creationId xmlns:p14="http://schemas.microsoft.com/office/powerpoint/2010/main" val="114836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US" dirty="0"/>
              <a:t>Mechanisms For Building Distributed File Systems</a:t>
            </a:r>
            <a:endParaRPr lang="en-IN" dirty="0"/>
          </a:p>
        </p:txBody>
      </p:sp>
      <p:sp>
        <p:nvSpPr>
          <p:cNvPr id="3" name="Content Placeholder 2"/>
          <p:cNvSpPr>
            <a:spLocks noGrp="1"/>
          </p:cNvSpPr>
          <p:nvPr>
            <p:ph idx="1"/>
          </p:nvPr>
        </p:nvSpPr>
        <p:spPr>
          <a:xfrm>
            <a:off x="287985" y="931333"/>
            <a:ext cx="11582282" cy="5604933"/>
          </a:xfrm>
        </p:spPr>
        <p:txBody>
          <a:bodyPr>
            <a:normAutofit fontScale="25000" lnSpcReduction="20000"/>
          </a:bodyPr>
          <a:lstStyle/>
          <a:p>
            <a:pPr marL="1828800" lvl="3" indent="-1473200" algn="just">
              <a:lnSpc>
                <a:spcPct val="150000"/>
              </a:lnSpc>
              <a:buNone/>
            </a:pPr>
            <a:r>
              <a:rPr lang="en-IN" sz="11200" b="1" dirty="0"/>
              <a:t>2. Caching</a:t>
            </a:r>
          </a:p>
          <a:p>
            <a:pPr marL="804863" algn="just">
              <a:lnSpc>
                <a:spcPct val="120000"/>
              </a:lnSpc>
            </a:pPr>
            <a:r>
              <a:rPr lang="en-IN" sz="9600" dirty="0"/>
              <a:t>This mechanism is used in DFS to </a:t>
            </a:r>
            <a:r>
              <a:rPr lang="en-IN" sz="9600" u="sng" dirty="0"/>
              <a:t>reduce delays</a:t>
            </a:r>
            <a:r>
              <a:rPr lang="en-IN" sz="9600" dirty="0"/>
              <a:t> in accessing of data.</a:t>
            </a:r>
          </a:p>
          <a:p>
            <a:pPr marL="804863" algn="just">
              <a:lnSpc>
                <a:spcPct val="120000"/>
              </a:lnSpc>
            </a:pPr>
            <a:r>
              <a:rPr lang="en-IN" sz="9600" dirty="0"/>
              <a:t> In file caching, a copy of data stored at remote file server is brought to client when referenced by client </a:t>
            </a:r>
          </a:p>
          <a:p>
            <a:pPr marL="804863" algn="just">
              <a:lnSpc>
                <a:spcPct val="120000"/>
              </a:lnSpc>
            </a:pPr>
            <a:r>
              <a:rPr lang="en-IN" sz="9600" dirty="0"/>
              <a:t>Subsequent access of data is performed locally at client, thus reducing access delays due to network latency. </a:t>
            </a:r>
          </a:p>
          <a:p>
            <a:pPr marL="804863" algn="just">
              <a:lnSpc>
                <a:spcPct val="120000"/>
              </a:lnSpc>
            </a:pPr>
            <a:r>
              <a:rPr lang="en-IN" sz="9600" dirty="0"/>
              <a:t>Data can be cached in main memory or on the local disk of the clients. </a:t>
            </a:r>
          </a:p>
          <a:p>
            <a:pPr marL="804863" algn="just">
              <a:lnSpc>
                <a:spcPct val="120000"/>
              </a:lnSpc>
            </a:pPr>
            <a:r>
              <a:rPr lang="en-IN" sz="9600" dirty="0"/>
              <a:t>Data is cached in main memory at servers </a:t>
            </a:r>
            <a:r>
              <a:rPr lang="en-IN" sz="9600" b="1" dirty="0"/>
              <a:t>to reduce disk access latency</a:t>
            </a:r>
            <a:r>
              <a:rPr lang="en-IN" sz="9600" dirty="0"/>
              <a:t>.</a:t>
            </a:r>
          </a:p>
          <a:p>
            <a:pPr marL="804863" algn="just">
              <a:lnSpc>
                <a:spcPct val="120000"/>
              </a:lnSpc>
              <a:buNone/>
            </a:pPr>
            <a:r>
              <a:rPr lang="en-IN" sz="9600" b="1" u="sng" dirty="0"/>
              <a:t>Need of Caching in DFS:</a:t>
            </a:r>
            <a:endParaRPr lang="en-IN" sz="9600" dirty="0"/>
          </a:p>
          <a:p>
            <a:pPr marL="804863" algn="just">
              <a:lnSpc>
                <a:spcPct val="120000"/>
              </a:lnSpc>
            </a:pPr>
            <a:r>
              <a:rPr lang="en-IN" sz="9600" dirty="0"/>
              <a:t>File system performance gets improved accessing remote disks is much slower than accessing local memory or local disks. It also reduces the frequency of access to file servers and the communication network, so scalability gets increased.</a:t>
            </a:r>
          </a:p>
          <a:p>
            <a:pPr marL="914400" lvl="2" indent="0" algn="just">
              <a:lnSpc>
                <a:spcPct val="150000"/>
              </a:lnSpc>
            </a:pPr>
            <a:r>
              <a:rPr lang="en-IN" sz="2800" dirty="0"/>
              <a:t> </a:t>
            </a:r>
            <a:endParaRPr lang="en-IN" sz="2800"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11</a:t>
            </a:fld>
            <a:endParaRPr lang="en-IN"/>
          </a:p>
        </p:txBody>
      </p:sp>
    </p:spTree>
    <p:extLst>
      <p:ext uri="{BB962C8B-B14F-4D97-AF65-F5344CB8AC3E}">
        <p14:creationId xmlns:p14="http://schemas.microsoft.com/office/powerpoint/2010/main" val="1148362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US" dirty="0"/>
              <a:t>Mechanisms For Building Distributed File Systems</a:t>
            </a:r>
            <a:endParaRPr lang="en-IN" dirty="0"/>
          </a:p>
        </p:txBody>
      </p:sp>
      <p:sp>
        <p:nvSpPr>
          <p:cNvPr id="3" name="Content Placeholder 2"/>
          <p:cNvSpPr>
            <a:spLocks noGrp="1"/>
          </p:cNvSpPr>
          <p:nvPr>
            <p:ph idx="1"/>
          </p:nvPr>
        </p:nvSpPr>
        <p:spPr>
          <a:xfrm>
            <a:off x="220717" y="804041"/>
            <a:ext cx="11615684" cy="6392626"/>
          </a:xfrm>
        </p:spPr>
        <p:txBody>
          <a:bodyPr>
            <a:normAutofit fontScale="62500" lnSpcReduction="20000"/>
          </a:bodyPr>
          <a:lstStyle/>
          <a:p>
            <a:pPr marL="1828800" lvl="3" indent="-1473200" algn="just">
              <a:lnSpc>
                <a:spcPct val="150000"/>
              </a:lnSpc>
              <a:buNone/>
            </a:pPr>
            <a:r>
              <a:rPr lang="en-IN" sz="4500" b="1" dirty="0"/>
              <a:t>3. Hints</a:t>
            </a:r>
            <a:endParaRPr lang="en-US" sz="4500" b="1" dirty="0"/>
          </a:p>
          <a:p>
            <a:pPr marL="914400" lvl="2" indent="0" algn="just">
              <a:lnSpc>
                <a:spcPct val="150000"/>
              </a:lnSpc>
            </a:pPr>
            <a:r>
              <a:rPr lang="en-IN" sz="3400" dirty="0"/>
              <a:t> Caching results in the </a:t>
            </a:r>
            <a:r>
              <a:rPr lang="en-IN" sz="3400" u="sng" dirty="0"/>
              <a:t>cache consistency</a:t>
            </a:r>
            <a:r>
              <a:rPr lang="en-IN" sz="3400" dirty="0"/>
              <a:t> problem when multiple clients cache and modify shared data.</a:t>
            </a:r>
          </a:p>
          <a:p>
            <a:pPr marL="914400" lvl="2" indent="0" algn="just">
              <a:lnSpc>
                <a:spcPct val="150000"/>
              </a:lnSpc>
            </a:pPr>
            <a:r>
              <a:rPr lang="en-IN" sz="3400" dirty="0"/>
              <a:t> This problem can be avoided by great level of co-operation between file servers and clients which is very expansive. </a:t>
            </a:r>
          </a:p>
          <a:p>
            <a:pPr marL="914400" lvl="2" indent="0" algn="just">
              <a:lnSpc>
                <a:spcPct val="150000"/>
              </a:lnSpc>
            </a:pPr>
            <a:r>
              <a:rPr lang="en-IN" sz="3400" dirty="0"/>
              <a:t> Alternative method is that is cached data are not expected to be completely accurate. </a:t>
            </a:r>
          </a:p>
          <a:p>
            <a:pPr marL="914400" lvl="2" indent="0" algn="just">
              <a:lnSpc>
                <a:spcPct val="150000"/>
              </a:lnSpc>
            </a:pPr>
            <a:r>
              <a:rPr lang="en-IN" sz="3400" dirty="0"/>
              <a:t> Only those class of applications which can recover after discovering that cached data are invalid can use this approach.</a:t>
            </a:r>
            <a:r>
              <a:rPr lang="en-IN" sz="3400" b="1" u="sng" dirty="0"/>
              <a:t> </a:t>
            </a:r>
          </a:p>
          <a:p>
            <a:pPr marL="914400" lvl="2" indent="0" algn="just">
              <a:lnSpc>
                <a:spcPct val="150000"/>
              </a:lnSpc>
            </a:pPr>
            <a:r>
              <a:rPr lang="en-IN" sz="3400" b="1" u="sng" dirty="0"/>
              <a:t> Example:</a:t>
            </a:r>
            <a:r>
              <a:rPr lang="en-IN" sz="3400" dirty="0"/>
              <a:t> After the name of file or directory is mapped to physical object, the address of object can be stored as hint in the cache. If the address is incorrect that is fails to map the object, the cached address is deleted form the cache and file server consult the same server to obtain the actual location of file or directly and updated the cache.</a:t>
            </a:r>
            <a:endParaRPr lang="en-IN" sz="3400"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12</a:t>
            </a:fld>
            <a:endParaRPr lang="en-IN"/>
          </a:p>
        </p:txBody>
      </p:sp>
    </p:spTree>
    <p:extLst>
      <p:ext uri="{BB962C8B-B14F-4D97-AF65-F5344CB8AC3E}">
        <p14:creationId xmlns:p14="http://schemas.microsoft.com/office/powerpoint/2010/main" val="1148362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US" dirty="0"/>
              <a:t>Mechanisms For Building Distributed File Systems</a:t>
            </a:r>
            <a:endParaRPr lang="en-IN" dirty="0"/>
          </a:p>
        </p:txBody>
      </p:sp>
      <p:sp>
        <p:nvSpPr>
          <p:cNvPr id="3" name="Content Placeholder 2"/>
          <p:cNvSpPr>
            <a:spLocks noGrp="1"/>
          </p:cNvSpPr>
          <p:nvPr>
            <p:ph idx="1"/>
          </p:nvPr>
        </p:nvSpPr>
        <p:spPr>
          <a:xfrm>
            <a:off x="220717" y="977461"/>
            <a:ext cx="11615684" cy="6219205"/>
          </a:xfrm>
        </p:spPr>
        <p:txBody>
          <a:bodyPr>
            <a:normAutofit/>
          </a:bodyPr>
          <a:lstStyle/>
          <a:p>
            <a:pPr marL="1828800" lvl="3" indent="-1473200" algn="just">
              <a:lnSpc>
                <a:spcPct val="150000"/>
              </a:lnSpc>
              <a:buNone/>
            </a:pPr>
            <a:r>
              <a:rPr lang="en-IN" sz="2800" b="1" dirty="0"/>
              <a:t>4. Bulk Data Transfer</a:t>
            </a:r>
            <a:endParaRPr lang="en-US" sz="2800" b="1" dirty="0"/>
          </a:p>
          <a:p>
            <a:pPr marL="914400" lvl="2" indent="0" algn="just">
              <a:lnSpc>
                <a:spcPct val="150000"/>
              </a:lnSpc>
            </a:pPr>
            <a:r>
              <a:rPr lang="en-IN" dirty="0"/>
              <a:t> In this mechanism, multiple consecutive data blocks are transferred from server to client. </a:t>
            </a:r>
          </a:p>
          <a:p>
            <a:pPr marL="914400" lvl="2" indent="0" algn="just">
              <a:lnSpc>
                <a:spcPct val="150000"/>
              </a:lnSpc>
            </a:pPr>
            <a:r>
              <a:rPr lang="en-IN" dirty="0"/>
              <a:t> This reduces file access overhead by obtaining multiple number of blocks with a single seek, by formatting and transmitting multiple number of large packets in single context switch and by reducing the number of acknowledgement that need to be sent. </a:t>
            </a:r>
          </a:p>
          <a:p>
            <a:pPr marL="914400" lvl="2" indent="0" algn="just">
              <a:lnSpc>
                <a:spcPct val="150000"/>
              </a:lnSpc>
            </a:pPr>
            <a:r>
              <a:rPr lang="en-IN" dirty="0"/>
              <a:t>This mechanism is used as many files are accessed in their entirety.</a:t>
            </a:r>
            <a:endParaRPr lang="en-IN" sz="3400"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13</a:t>
            </a:fld>
            <a:endParaRPr lang="en-IN" dirty="0"/>
          </a:p>
        </p:txBody>
      </p:sp>
    </p:spTree>
    <p:extLst>
      <p:ext uri="{BB962C8B-B14F-4D97-AF65-F5344CB8AC3E}">
        <p14:creationId xmlns:p14="http://schemas.microsoft.com/office/powerpoint/2010/main" val="1148362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US" dirty="0"/>
              <a:t>Mechanisms For Building Distributed File Systems</a:t>
            </a:r>
            <a:endParaRPr lang="en-IN" dirty="0"/>
          </a:p>
        </p:txBody>
      </p:sp>
      <p:sp>
        <p:nvSpPr>
          <p:cNvPr id="3" name="Content Placeholder 2"/>
          <p:cNvSpPr>
            <a:spLocks noGrp="1"/>
          </p:cNvSpPr>
          <p:nvPr>
            <p:ph idx="1"/>
          </p:nvPr>
        </p:nvSpPr>
        <p:spPr>
          <a:xfrm>
            <a:off x="220717" y="1072055"/>
            <a:ext cx="11615684" cy="6124611"/>
          </a:xfrm>
        </p:spPr>
        <p:txBody>
          <a:bodyPr>
            <a:normAutofit/>
          </a:bodyPr>
          <a:lstStyle/>
          <a:p>
            <a:pPr marL="1828800" lvl="3" indent="-1473200" algn="just">
              <a:lnSpc>
                <a:spcPct val="150000"/>
              </a:lnSpc>
              <a:buNone/>
            </a:pPr>
            <a:r>
              <a:rPr lang="en-IN" sz="2800" b="1" dirty="0"/>
              <a:t> 5. Encryption</a:t>
            </a:r>
            <a:endParaRPr lang="en-US" sz="2800" b="1" dirty="0"/>
          </a:p>
          <a:p>
            <a:pPr marL="914400" lvl="2" indent="0" algn="just">
              <a:lnSpc>
                <a:spcPct val="150000"/>
              </a:lnSpc>
            </a:pPr>
            <a:r>
              <a:rPr lang="en-IN" dirty="0"/>
              <a:t> This mechanism is used for security in Distributed systems. </a:t>
            </a:r>
          </a:p>
          <a:p>
            <a:pPr marL="914400" lvl="2" indent="0" algn="just">
              <a:lnSpc>
                <a:spcPct val="150000"/>
              </a:lnSpc>
            </a:pPr>
            <a:r>
              <a:rPr lang="en-IN" dirty="0"/>
              <a:t> The method was developed by Needham </a:t>
            </a:r>
            <a:r>
              <a:rPr lang="en-IN" dirty="0" err="1"/>
              <a:t>Schrodkar</a:t>
            </a:r>
            <a:r>
              <a:rPr lang="en-IN" dirty="0"/>
              <a:t> is used in DFS security. </a:t>
            </a:r>
          </a:p>
          <a:p>
            <a:pPr marL="914400" lvl="2" indent="0" algn="just">
              <a:lnSpc>
                <a:spcPct val="150000"/>
              </a:lnSpc>
            </a:pPr>
            <a:r>
              <a:rPr lang="en-IN" dirty="0"/>
              <a:t> In this scheme, two entities which want to communicate establish </a:t>
            </a:r>
            <a:r>
              <a:rPr lang="en-IN" b="1" dirty="0"/>
              <a:t>a key for conversation </a:t>
            </a:r>
            <a:r>
              <a:rPr lang="en-IN" dirty="0"/>
              <a:t>with help of authentication server.</a:t>
            </a:r>
          </a:p>
          <a:p>
            <a:pPr marL="914400" lvl="2" indent="0" algn="just">
              <a:lnSpc>
                <a:spcPct val="150000"/>
              </a:lnSpc>
            </a:pPr>
            <a:r>
              <a:rPr lang="en-IN" dirty="0"/>
              <a:t> The conversation key is determined by the </a:t>
            </a:r>
            <a:r>
              <a:rPr lang="en-IN" b="1" dirty="0"/>
              <a:t>authentication server, but is never sent in plain text to either of the entities.</a:t>
            </a:r>
          </a:p>
        </p:txBody>
      </p:sp>
      <p:sp>
        <p:nvSpPr>
          <p:cNvPr id="4" name="Slide Number Placeholder 3"/>
          <p:cNvSpPr>
            <a:spLocks noGrp="1"/>
          </p:cNvSpPr>
          <p:nvPr>
            <p:ph type="sldNum" sz="quarter" idx="12"/>
          </p:nvPr>
        </p:nvSpPr>
        <p:spPr/>
        <p:txBody>
          <a:bodyPr/>
          <a:lstStyle/>
          <a:p>
            <a:fld id="{0626A560-D43F-4E42-9E25-CE5313D6E885}" type="slidenum">
              <a:rPr lang="en-IN" smtClean="0"/>
              <a:pPr/>
              <a:t>14</a:t>
            </a:fld>
            <a:endParaRPr lang="en-IN" dirty="0"/>
          </a:p>
        </p:txBody>
      </p:sp>
    </p:spTree>
    <p:extLst>
      <p:ext uri="{BB962C8B-B14F-4D97-AF65-F5344CB8AC3E}">
        <p14:creationId xmlns:p14="http://schemas.microsoft.com/office/powerpoint/2010/main" val="114836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0234" y="2129753"/>
            <a:ext cx="8607973" cy="1228302"/>
          </a:xfrm>
        </p:spPr>
        <p:txBody>
          <a:bodyPr/>
          <a:lstStyle/>
          <a:p>
            <a:r>
              <a:rPr lang="en-IN" sz="3600" dirty="0"/>
              <a:t>Design Issues</a:t>
            </a:r>
          </a:p>
        </p:txBody>
      </p:sp>
      <p:sp>
        <p:nvSpPr>
          <p:cNvPr id="4" name="Slide Number Placeholder 3"/>
          <p:cNvSpPr>
            <a:spLocks noGrp="1"/>
          </p:cNvSpPr>
          <p:nvPr>
            <p:ph type="sldNum" sz="quarter" idx="12"/>
          </p:nvPr>
        </p:nvSpPr>
        <p:spPr/>
        <p:txBody>
          <a:bodyPr/>
          <a:lstStyle/>
          <a:p>
            <a:fld id="{0626A560-D43F-4E42-9E25-CE5313D6E885}"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IN" dirty="0"/>
              <a:t>Design Issues</a:t>
            </a:r>
          </a:p>
        </p:txBody>
      </p:sp>
      <p:sp>
        <p:nvSpPr>
          <p:cNvPr id="3" name="Content Placeholder 2"/>
          <p:cNvSpPr>
            <a:spLocks noGrp="1"/>
          </p:cNvSpPr>
          <p:nvPr>
            <p:ph idx="1"/>
          </p:nvPr>
        </p:nvSpPr>
        <p:spPr>
          <a:xfrm>
            <a:off x="220717" y="898635"/>
            <a:ext cx="11615684" cy="6298032"/>
          </a:xfrm>
        </p:spPr>
        <p:txBody>
          <a:bodyPr>
            <a:normAutofit/>
          </a:bodyPr>
          <a:lstStyle/>
          <a:p>
            <a:pPr marL="536575" lvl="2" indent="0" algn="just">
              <a:lnSpc>
                <a:spcPct val="150000"/>
              </a:lnSpc>
            </a:pPr>
            <a:r>
              <a:rPr lang="en-IN" dirty="0"/>
              <a:t> The various issues that must be addressed in the design and implementation of distributed file systems are:</a:t>
            </a:r>
          </a:p>
          <a:p>
            <a:pPr marL="993775" lvl="3" indent="0" algn="just">
              <a:lnSpc>
                <a:spcPct val="150000"/>
              </a:lnSpc>
              <a:buNone/>
            </a:pPr>
            <a:r>
              <a:rPr lang="en-IN" dirty="0"/>
              <a:t>1. Naming and Name Resolution</a:t>
            </a:r>
          </a:p>
          <a:p>
            <a:pPr marL="993775" lvl="3" indent="0" algn="just">
              <a:lnSpc>
                <a:spcPct val="150000"/>
              </a:lnSpc>
              <a:buNone/>
            </a:pPr>
            <a:r>
              <a:rPr lang="en-IN" dirty="0"/>
              <a:t>2. Caches on Disk or Main Memory</a:t>
            </a:r>
          </a:p>
          <a:p>
            <a:pPr marL="993775" lvl="3" indent="0" algn="just">
              <a:lnSpc>
                <a:spcPct val="150000"/>
              </a:lnSpc>
              <a:buNone/>
            </a:pPr>
            <a:r>
              <a:rPr lang="en-IN" dirty="0"/>
              <a:t>3. Writing Policy</a:t>
            </a:r>
          </a:p>
          <a:p>
            <a:pPr marL="993775" lvl="3" indent="0" algn="just">
              <a:lnSpc>
                <a:spcPct val="150000"/>
              </a:lnSpc>
              <a:buNone/>
            </a:pPr>
            <a:r>
              <a:rPr lang="en-IN" dirty="0"/>
              <a:t>4. Cache Consistency</a:t>
            </a:r>
          </a:p>
          <a:p>
            <a:pPr marL="993775" lvl="3" indent="0" algn="just">
              <a:lnSpc>
                <a:spcPct val="150000"/>
              </a:lnSpc>
              <a:buNone/>
            </a:pPr>
            <a:r>
              <a:rPr lang="en-IN" dirty="0"/>
              <a:t>5. Availability</a:t>
            </a:r>
          </a:p>
          <a:p>
            <a:pPr marL="993775" lvl="3" indent="0" algn="just">
              <a:lnSpc>
                <a:spcPct val="150000"/>
              </a:lnSpc>
              <a:buNone/>
            </a:pPr>
            <a:r>
              <a:rPr lang="en-IN" dirty="0"/>
              <a:t>6. Scalability</a:t>
            </a:r>
          </a:p>
          <a:p>
            <a:pPr marL="993775" lvl="3" indent="0" algn="just">
              <a:lnSpc>
                <a:spcPct val="150000"/>
              </a:lnSpc>
              <a:buNone/>
            </a:pPr>
            <a:r>
              <a:rPr lang="en-IN" dirty="0"/>
              <a:t>7. Semantics</a:t>
            </a:r>
          </a:p>
        </p:txBody>
      </p:sp>
      <p:sp>
        <p:nvSpPr>
          <p:cNvPr id="4" name="Slide Number Placeholder 3"/>
          <p:cNvSpPr>
            <a:spLocks noGrp="1"/>
          </p:cNvSpPr>
          <p:nvPr>
            <p:ph type="sldNum" sz="quarter" idx="12"/>
          </p:nvPr>
        </p:nvSpPr>
        <p:spPr/>
        <p:txBody>
          <a:bodyPr/>
          <a:lstStyle/>
          <a:p>
            <a:fld id="{0626A560-D43F-4E42-9E25-CE5313D6E885}" type="slidenum">
              <a:rPr lang="en-IN" smtClean="0"/>
              <a:pPr/>
              <a:t>16</a:t>
            </a:fld>
            <a:endParaRPr lang="en-IN" dirty="0"/>
          </a:p>
        </p:txBody>
      </p:sp>
    </p:spTree>
    <p:extLst>
      <p:ext uri="{BB962C8B-B14F-4D97-AF65-F5344CB8AC3E}">
        <p14:creationId xmlns:p14="http://schemas.microsoft.com/office/powerpoint/2010/main" val="1148362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333517"/>
            <a:ext cx="10515600" cy="407607"/>
          </a:xfrm>
        </p:spPr>
        <p:txBody>
          <a:bodyPr/>
          <a:lstStyle/>
          <a:p>
            <a:r>
              <a:rPr lang="en-IN" dirty="0"/>
              <a:t>Design Issues</a:t>
            </a:r>
          </a:p>
        </p:txBody>
      </p:sp>
      <p:sp>
        <p:nvSpPr>
          <p:cNvPr id="3" name="Content Placeholder 2"/>
          <p:cNvSpPr>
            <a:spLocks noGrp="1"/>
          </p:cNvSpPr>
          <p:nvPr>
            <p:ph idx="1"/>
          </p:nvPr>
        </p:nvSpPr>
        <p:spPr>
          <a:xfrm>
            <a:off x="236483" y="733389"/>
            <a:ext cx="11615684" cy="6124611"/>
          </a:xfrm>
        </p:spPr>
        <p:txBody>
          <a:bodyPr>
            <a:normAutofit/>
          </a:bodyPr>
          <a:lstStyle/>
          <a:p>
            <a:pPr marL="536575" lvl="2" indent="0" algn="just">
              <a:lnSpc>
                <a:spcPct val="150000"/>
              </a:lnSpc>
              <a:buNone/>
            </a:pPr>
            <a:r>
              <a:rPr lang="en-IN" sz="2800" dirty="0"/>
              <a:t>1. </a:t>
            </a:r>
            <a:r>
              <a:rPr lang="en-IN" sz="2800" b="1" dirty="0"/>
              <a:t>Naming and Name Resolution</a:t>
            </a:r>
          </a:p>
          <a:p>
            <a:pPr marL="993775" lvl="3" indent="0" algn="just">
              <a:lnSpc>
                <a:spcPct val="150000"/>
              </a:lnSpc>
            </a:pPr>
            <a:r>
              <a:rPr lang="en-IN" dirty="0"/>
              <a:t> </a:t>
            </a:r>
            <a:r>
              <a:rPr lang="en-IN" b="1" dirty="0"/>
              <a:t>Name </a:t>
            </a:r>
            <a:r>
              <a:rPr lang="en-IN" dirty="0"/>
              <a:t>refers to an object such as file or a directory.</a:t>
            </a:r>
            <a:r>
              <a:rPr lang="en-IN" b="1" dirty="0"/>
              <a:t> </a:t>
            </a:r>
          </a:p>
          <a:p>
            <a:pPr marL="993775" lvl="3" indent="0" algn="just">
              <a:lnSpc>
                <a:spcPct val="150000"/>
              </a:lnSpc>
            </a:pPr>
            <a:r>
              <a:rPr lang="en-IN" b="1" dirty="0"/>
              <a:t>Name Resolution </a:t>
            </a:r>
            <a:r>
              <a:rPr lang="en-IN" dirty="0"/>
              <a:t>refers to the process of mapping a name to an object that is physical storage. </a:t>
            </a:r>
          </a:p>
          <a:p>
            <a:pPr marL="993775" lvl="3" indent="0" algn="just">
              <a:lnSpc>
                <a:spcPct val="150000"/>
              </a:lnSpc>
            </a:pPr>
            <a:r>
              <a:rPr lang="en-IN" b="1" dirty="0"/>
              <a:t>Name space</a:t>
            </a:r>
            <a:r>
              <a:rPr lang="en-IN" dirty="0"/>
              <a:t> is collection of names.</a:t>
            </a:r>
            <a:r>
              <a:rPr lang="en-IN" b="1" dirty="0"/>
              <a:t> </a:t>
            </a:r>
          </a:p>
          <a:p>
            <a:pPr marL="993775" lvl="3" indent="0" algn="just">
              <a:lnSpc>
                <a:spcPct val="150000"/>
              </a:lnSpc>
            </a:pPr>
            <a:r>
              <a:rPr lang="en-IN" b="1" dirty="0"/>
              <a:t>Names</a:t>
            </a:r>
            <a:r>
              <a:rPr lang="en-IN" dirty="0"/>
              <a:t> can be assigned to files in distributed file system in three ways:</a:t>
            </a:r>
            <a:br>
              <a:rPr lang="en-IN" dirty="0"/>
            </a:br>
            <a:r>
              <a:rPr lang="en-IN" b="1" dirty="0"/>
              <a:t>a)</a:t>
            </a:r>
            <a:r>
              <a:rPr lang="en-IN" dirty="0"/>
              <a:t> Concatenate the host name to the names of files that are stored on that host.</a:t>
            </a:r>
          </a:p>
          <a:p>
            <a:pPr marL="993775" lvl="3" indent="0" algn="just">
              <a:lnSpc>
                <a:spcPct val="150000"/>
              </a:lnSpc>
              <a:buNone/>
            </a:pPr>
            <a:r>
              <a:rPr lang="en-IN" b="1" dirty="0"/>
              <a:t>b)</a:t>
            </a:r>
            <a:r>
              <a:rPr lang="en-IN" dirty="0"/>
              <a:t> Mount remote directories onto local directories. </a:t>
            </a:r>
          </a:p>
          <a:p>
            <a:pPr marL="993775" lvl="3" indent="0" algn="just">
              <a:lnSpc>
                <a:spcPct val="150000"/>
              </a:lnSpc>
              <a:buNone/>
            </a:pPr>
            <a:r>
              <a:rPr lang="en-IN" b="1" dirty="0"/>
              <a:t>c)</a:t>
            </a:r>
            <a:r>
              <a:rPr lang="en-IN" dirty="0"/>
              <a:t> Maintain a single global directory where all the files in the system belong to single namespace. </a:t>
            </a:r>
          </a:p>
        </p:txBody>
      </p:sp>
      <p:sp>
        <p:nvSpPr>
          <p:cNvPr id="4" name="Slide Number Placeholder 3"/>
          <p:cNvSpPr>
            <a:spLocks noGrp="1"/>
          </p:cNvSpPr>
          <p:nvPr>
            <p:ph type="sldNum" sz="quarter" idx="12"/>
          </p:nvPr>
        </p:nvSpPr>
        <p:spPr/>
        <p:txBody>
          <a:bodyPr/>
          <a:lstStyle/>
          <a:p>
            <a:fld id="{0626A560-D43F-4E42-9E25-CE5313D6E885}" type="slidenum">
              <a:rPr lang="en-IN" smtClean="0"/>
              <a:pPr/>
              <a:t>17</a:t>
            </a:fld>
            <a:endParaRPr lang="en-IN" dirty="0"/>
          </a:p>
        </p:txBody>
      </p:sp>
    </p:spTree>
    <p:extLst>
      <p:ext uri="{BB962C8B-B14F-4D97-AF65-F5344CB8AC3E}">
        <p14:creationId xmlns:p14="http://schemas.microsoft.com/office/powerpoint/2010/main" val="114836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333517"/>
            <a:ext cx="10515600" cy="407607"/>
          </a:xfrm>
        </p:spPr>
        <p:txBody>
          <a:bodyPr/>
          <a:lstStyle/>
          <a:p>
            <a:r>
              <a:rPr lang="en-IN" dirty="0"/>
              <a:t>Design Issues</a:t>
            </a:r>
          </a:p>
        </p:txBody>
      </p:sp>
      <p:sp>
        <p:nvSpPr>
          <p:cNvPr id="3" name="Content Placeholder 2"/>
          <p:cNvSpPr>
            <a:spLocks noGrp="1"/>
          </p:cNvSpPr>
          <p:nvPr>
            <p:ph idx="1"/>
          </p:nvPr>
        </p:nvSpPr>
        <p:spPr>
          <a:xfrm>
            <a:off x="236483" y="733389"/>
            <a:ext cx="11615684" cy="6124611"/>
          </a:xfrm>
        </p:spPr>
        <p:txBody>
          <a:bodyPr>
            <a:normAutofit/>
          </a:bodyPr>
          <a:lstStyle/>
          <a:p>
            <a:pPr marL="173038" lvl="3" indent="0" algn="just">
              <a:lnSpc>
                <a:spcPct val="150000"/>
              </a:lnSpc>
              <a:buNone/>
            </a:pPr>
            <a:r>
              <a:rPr lang="en-IN" b="1" dirty="0"/>
              <a:t>a)</a:t>
            </a:r>
            <a:r>
              <a:rPr lang="en-IN" dirty="0"/>
              <a:t> Concatenate the host name to the names of files that are stored on that host.</a:t>
            </a:r>
          </a:p>
          <a:p>
            <a:pPr lvl="2" algn="just"/>
            <a:r>
              <a:rPr lang="en-IN" b="1" dirty="0"/>
              <a:t>Advantages: </a:t>
            </a:r>
          </a:p>
          <a:p>
            <a:pPr lvl="3" algn="just"/>
            <a:r>
              <a:rPr lang="en-IN" dirty="0"/>
              <a:t>This approach guarantees that a file name is unique system wide.</a:t>
            </a:r>
          </a:p>
          <a:p>
            <a:pPr lvl="3" algn="just"/>
            <a:r>
              <a:rPr lang="en-IN" dirty="0"/>
              <a:t>Name resolution is simple as file can  be located easily.</a:t>
            </a:r>
          </a:p>
          <a:p>
            <a:pPr marL="1158875" lvl="3" algn="just"/>
            <a:r>
              <a:rPr lang="en-IN" b="1" dirty="0"/>
              <a:t>Limitations:</a:t>
            </a:r>
          </a:p>
          <a:p>
            <a:pPr lvl="3" algn="just"/>
            <a:r>
              <a:rPr lang="en-IN" dirty="0"/>
              <a:t>It conflicts with the goal of network transparency.</a:t>
            </a:r>
          </a:p>
          <a:p>
            <a:pPr lvl="3" algn="just"/>
            <a:r>
              <a:rPr lang="en-IN" dirty="0"/>
              <a:t>Moving a file from one host to another requires changes in filename and the application accessing that file that is naming scheme is not location independent.</a:t>
            </a:r>
          </a:p>
          <a:p>
            <a:pPr>
              <a:buNone/>
            </a:pPr>
            <a:r>
              <a:rPr lang="en-IN" b="1" dirty="0"/>
              <a:t>b)</a:t>
            </a:r>
            <a:r>
              <a:rPr lang="en-IN" dirty="0"/>
              <a:t> Mount remote directories onto local directories. </a:t>
            </a:r>
          </a:p>
          <a:p>
            <a:pPr lvl="2" algn="just"/>
            <a:r>
              <a:rPr lang="en-IN" dirty="0"/>
              <a:t>Mounting a remote directory require that host of directory to be known only once.</a:t>
            </a:r>
          </a:p>
          <a:p>
            <a:pPr lvl="2" algn="just"/>
            <a:r>
              <a:rPr lang="en-IN" dirty="0"/>
              <a:t>Once a remote directory is mounted, its files can be referred in location transparent way. </a:t>
            </a:r>
          </a:p>
          <a:p>
            <a:pPr lvl="2" algn="just"/>
            <a:r>
              <a:rPr lang="en-IN" dirty="0"/>
              <a:t>This approach resolve file name without consulting any host.</a:t>
            </a:r>
          </a:p>
        </p:txBody>
      </p:sp>
      <p:sp>
        <p:nvSpPr>
          <p:cNvPr id="4" name="Slide Number Placeholder 3"/>
          <p:cNvSpPr>
            <a:spLocks noGrp="1"/>
          </p:cNvSpPr>
          <p:nvPr>
            <p:ph type="sldNum" sz="quarter" idx="12"/>
          </p:nvPr>
        </p:nvSpPr>
        <p:spPr/>
        <p:txBody>
          <a:bodyPr/>
          <a:lstStyle/>
          <a:p>
            <a:fld id="{0626A560-D43F-4E42-9E25-CE5313D6E885}" type="slidenum">
              <a:rPr lang="en-IN" smtClean="0"/>
              <a:pPr/>
              <a:t>18</a:t>
            </a:fld>
            <a:endParaRPr lang="en-IN" dirty="0"/>
          </a:p>
        </p:txBody>
      </p:sp>
    </p:spTree>
    <p:extLst>
      <p:ext uri="{BB962C8B-B14F-4D97-AF65-F5344CB8AC3E}">
        <p14:creationId xmlns:p14="http://schemas.microsoft.com/office/powerpoint/2010/main" val="1148362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333517"/>
            <a:ext cx="10515600" cy="407607"/>
          </a:xfrm>
        </p:spPr>
        <p:txBody>
          <a:bodyPr/>
          <a:lstStyle/>
          <a:p>
            <a:r>
              <a:rPr lang="en-IN" dirty="0"/>
              <a:t>Design Issues</a:t>
            </a:r>
          </a:p>
        </p:txBody>
      </p:sp>
      <p:sp>
        <p:nvSpPr>
          <p:cNvPr id="3" name="Content Placeholder 2"/>
          <p:cNvSpPr>
            <a:spLocks noGrp="1"/>
          </p:cNvSpPr>
          <p:nvPr>
            <p:ph idx="1"/>
          </p:nvPr>
        </p:nvSpPr>
        <p:spPr>
          <a:xfrm>
            <a:off x="236483" y="733389"/>
            <a:ext cx="11615684" cy="6124611"/>
          </a:xfrm>
        </p:spPr>
        <p:txBody>
          <a:bodyPr>
            <a:normAutofit/>
          </a:bodyPr>
          <a:lstStyle/>
          <a:p>
            <a:pPr marL="173038" lvl="3" indent="0" algn="just">
              <a:lnSpc>
                <a:spcPct val="150000"/>
              </a:lnSpc>
              <a:buNone/>
            </a:pPr>
            <a:br>
              <a:rPr lang="en-IN" dirty="0"/>
            </a:br>
            <a:r>
              <a:rPr lang="en-IN" dirty="0"/>
              <a:t> </a:t>
            </a:r>
            <a:r>
              <a:rPr lang="en-IN" b="1" dirty="0"/>
              <a:t>c)</a:t>
            </a:r>
            <a:r>
              <a:rPr lang="en-IN" dirty="0"/>
              <a:t> Maintain a single global directory where all the files in the system belong to single namespace. 	</a:t>
            </a:r>
          </a:p>
          <a:p>
            <a:pPr marL="630238" lvl="4" indent="0" algn="just">
              <a:lnSpc>
                <a:spcPct val="150000"/>
              </a:lnSpc>
            </a:pPr>
            <a:r>
              <a:rPr lang="en-IN" dirty="0"/>
              <a:t> The main</a:t>
            </a:r>
            <a:r>
              <a:rPr lang="en-IN" b="1" dirty="0"/>
              <a:t> limitation</a:t>
            </a:r>
            <a:r>
              <a:rPr lang="en-IN" dirty="0"/>
              <a:t> of this scheme is that it is limited to one computing facility or to a few co-operating computing facilities. </a:t>
            </a:r>
          </a:p>
          <a:p>
            <a:pPr marL="630238" lvl="4" indent="0" algn="just">
              <a:lnSpc>
                <a:spcPct val="150000"/>
              </a:lnSpc>
            </a:pPr>
            <a:r>
              <a:rPr lang="en-IN" dirty="0"/>
              <a:t>  This scheme is not used generally.</a:t>
            </a:r>
          </a:p>
        </p:txBody>
      </p:sp>
      <p:sp>
        <p:nvSpPr>
          <p:cNvPr id="4" name="Slide Number Placeholder 3"/>
          <p:cNvSpPr>
            <a:spLocks noGrp="1"/>
          </p:cNvSpPr>
          <p:nvPr>
            <p:ph type="sldNum" sz="quarter" idx="12"/>
          </p:nvPr>
        </p:nvSpPr>
        <p:spPr/>
        <p:txBody>
          <a:bodyPr/>
          <a:lstStyle/>
          <a:p>
            <a:fld id="{0626A560-D43F-4E42-9E25-CE5313D6E885}" type="slidenum">
              <a:rPr lang="en-IN" smtClean="0"/>
              <a:pPr/>
              <a:t>19</a:t>
            </a:fld>
            <a:endParaRPr lang="en-IN" dirty="0"/>
          </a:p>
        </p:txBody>
      </p:sp>
    </p:spTree>
    <p:extLst>
      <p:ext uri="{BB962C8B-B14F-4D97-AF65-F5344CB8AC3E}">
        <p14:creationId xmlns:p14="http://schemas.microsoft.com/office/powerpoint/2010/main" val="114836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190" y="533817"/>
            <a:ext cx="10515600" cy="407607"/>
          </a:xfrm>
        </p:spPr>
        <p:txBody>
          <a:bodyPr/>
          <a:lstStyle/>
          <a:p>
            <a:r>
              <a:rPr lang="en-IN" sz="3200" dirty="0"/>
              <a:t>Syllabus</a:t>
            </a:r>
          </a:p>
        </p:txBody>
      </p:sp>
      <p:sp>
        <p:nvSpPr>
          <p:cNvPr id="3" name="Content Placeholder 2"/>
          <p:cNvSpPr>
            <a:spLocks noGrp="1"/>
          </p:cNvSpPr>
          <p:nvPr>
            <p:ph idx="1"/>
          </p:nvPr>
        </p:nvSpPr>
        <p:spPr>
          <a:xfrm>
            <a:off x="432285" y="1175428"/>
            <a:ext cx="10811814" cy="5335028"/>
          </a:xfrm>
        </p:spPr>
        <p:txBody>
          <a:bodyPr>
            <a:normAutofit/>
          </a:bodyPr>
          <a:lstStyle/>
          <a:p>
            <a:pPr algn="just"/>
            <a:r>
              <a:rPr lang="en-US" b="1" dirty="0"/>
              <a:t>Distributed Resource Management</a:t>
            </a:r>
            <a:r>
              <a:rPr lang="en-US" dirty="0"/>
              <a:t>:- Mechanisms for building Distributed File Systems – </a:t>
            </a:r>
            <a:r>
              <a:rPr lang="en-IN" dirty="0"/>
              <a:t>Design Issues – Distributed Shared Memory – Algorithms for Implementing Distributed Shared Memory – Issues in Load Distributing – Components of Load Distributing Algorithms – Sender </a:t>
            </a:r>
            <a:r>
              <a:rPr lang="en-US" dirty="0"/>
              <a:t>-</a:t>
            </a:r>
            <a:r>
              <a:rPr lang="en-IN" dirty="0"/>
              <a:t> Initiated Algorithm – Receiver </a:t>
            </a:r>
            <a:r>
              <a:rPr lang="en-US" dirty="0"/>
              <a:t>-</a:t>
            </a:r>
            <a:r>
              <a:rPr lang="en-IN" dirty="0"/>
              <a:t> Initiated Algorithms</a:t>
            </a:r>
            <a:endParaRPr lang="en-US" dirty="0"/>
          </a:p>
          <a:p>
            <a:endParaRPr lang="en-US" dirty="0"/>
          </a:p>
          <a:p>
            <a:endParaRPr lang="en-US" dirty="0"/>
          </a:p>
          <a:p>
            <a:pPr marL="457200" lvl="1" indent="0">
              <a:buNone/>
            </a:pPr>
            <a:r>
              <a:rPr lang="en-US" dirty="0">
                <a:solidFill>
                  <a:srgbClr val="FFFF00"/>
                </a:solidFill>
              </a:rPr>
              <a:t>(</a:t>
            </a:r>
            <a:r>
              <a:rPr lang="en-US" dirty="0" err="1">
                <a:solidFill>
                  <a:srgbClr val="FFFF00"/>
                </a:solidFill>
              </a:rPr>
              <a:t>Mukesh</a:t>
            </a:r>
            <a:r>
              <a:rPr lang="en-US" dirty="0">
                <a:solidFill>
                  <a:srgbClr val="FFFF00"/>
                </a:solidFill>
              </a:rPr>
              <a:t> </a:t>
            </a:r>
            <a:r>
              <a:rPr lang="en-US" dirty="0" err="1">
                <a:solidFill>
                  <a:srgbClr val="FFFF00"/>
                </a:solidFill>
              </a:rPr>
              <a:t>Singhal</a:t>
            </a:r>
            <a:r>
              <a:rPr lang="en-US" dirty="0">
                <a:solidFill>
                  <a:srgbClr val="FFFF00"/>
                </a:solidFill>
              </a:rPr>
              <a:t> and </a:t>
            </a:r>
            <a:r>
              <a:rPr lang="en-US" dirty="0" err="1">
                <a:solidFill>
                  <a:srgbClr val="FFFF00"/>
                </a:solidFill>
              </a:rPr>
              <a:t>Niranjan</a:t>
            </a:r>
            <a:r>
              <a:rPr lang="en-US" dirty="0">
                <a:solidFill>
                  <a:srgbClr val="FFFF00"/>
                </a:solidFill>
              </a:rPr>
              <a:t> G. Shivaratri, “</a:t>
            </a:r>
            <a:r>
              <a:rPr lang="en-US" b="1" i="1" dirty="0">
                <a:solidFill>
                  <a:srgbClr val="FFFF00"/>
                </a:solidFill>
              </a:rPr>
              <a:t>Advanced Concepts in Operating Systems </a:t>
            </a:r>
            <a:r>
              <a:rPr lang="en-US" dirty="0">
                <a:solidFill>
                  <a:srgbClr val="FFFF00"/>
                </a:solidFill>
              </a:rPr>
              <a:t>– Distributed, Database, and Multiprocessor Operating Systems”, Tata McGraw-Hill, 2001.)</a:t>
            </a:r>
            <a:endParaRPr lang="en-IN" dirty="0">
              <a:solidFill>
                <a:srgbClr val="FFFF00"/>
              </a:solidFill>
            </a:endParaRP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a:t>
            </a:fld>
            <a:endParaRPr lang="en-IN"/>
          </a:p>
        </p:txBody>
      </p:sp>
    </p:spTree>
    <p:extLst>
      <p:ext uri="{BB962C8B-B14F-4D97-AF65-F5344CB8AC3E}">
        <p14:creationId xmlns:p14="http://schemas.microsoft.com/office/powerpoint/2010/main" val="1932833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333517"/>
            <a:ext cx="10515600" cy="407607"/>
          </a:xfrm>
        </p:spPr>
        <p:txBody>
          <a:bodyPr/>
          <a:lstStyle/>
          <a:p>
            <a:r>
              <a:rPr lang="en-IN" dirty="0"/>
              <a:t>Design Issues</a:t>
            </a:r>
          </a:p>
        </p:txBody>
      </p:sp>
      <p:sp>
        <p:nvSpPr>
          <p:cNvPr id="3" name="Content Placeholder 2"/>
          <p:cNvSpPr>
            <a:spLocks noGrp="1"/>
          </p:cNvSpPr>
          <p:nvPr>
            <p:ph idx="1"/>
          </p:nvPr>
        </p:nvSpPr>
        <p:spPr>
          <a:xfrm>
            <a:off x="236483" y="733389"/>
            <a:ext cx="11615684" cy="6124611"/>
          </a:xfrm>
        </p:spPr>
        <p:txBody>
          <a:bodyPr>
            <a:normAutofit/>
          </a:bodyPr>
          <a:lstStyle/>
          <a:p>
            <a:pPr marL="173038" lvl="3" indent="0" algn="just">
              <a:lnSpc>
                <a:spcPct val="150000"/>
              </a:lnSpc>
              <a:buNone/>
            </a:pPr>
            <a:r>
              <a:rPr lang="en-IN" sz="2800" b="1" dirty="0"/>
              <a:t>2.  Caches on Disk or Main Memory</a:t>
            </a:r>
          </a:p>
          <a:p>
            <a:r>
              <a:rPr lang="en-IN" dirty="0"/>
              <a:t>Caching refers to storage of data either into the main memory or onto disk space after its first reference by client machine.</a:t>
            </a:r>
          </a:p>
          <a:p>
            <a:endParaRPr lang="en-IN" b="1" dirty="0"/>
          </a:p>
          <a:p>
            <a:pPr>
              <a:buNone/>
            </a:pPr>
            <a:r>
              <a:rPr lang="en-IN" dirty="0"/>
              <a:t>Advantages of having cache in main memory:</a:t>
            </a:r>
          </a:p>
          <a:p>
            <a:pPr>
              <a:buNone/>
            </a:pPr>
            <a:endParaRPr lang="en-IN" b="1" dirty="0"/>
          </a:p>
          <a:p>
            <a:pPr marL="717550"/>
            <a:r>
              <a:rPr lang="en-IN" dirty="0"/>
              <a:t>Diskless workstations can also take advantage of caching.</a:t>
            </a:r>
          </a:p>
          <a:p>
            <a:pPr marL="717550"/>
            <a:r>
              <a:rPr lang="en-IN" dirty="0"/>
              <a:t>Accessing a cache in main memory is much faster than accessing a cache on local disk.</a:t>
            </a:r>
          </a:p>
          <a:p>
            <a:pPr marL="717550"/>
            <a:r>
              <a:rPr lang="en-IN" dirty="0"/>
              <a:t>The server cache is in the main memory at the server, a single design for a caching mechanism is used for clients and servers.</a:t>
            </a:r>
          </a:p>
          <a:p>
            <a:pPr>
              <a:buNone/>
            </a:pPr>
            <a:br>
              <a:rPr lang="en-IN" dirty="0"/>
            </a:b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20</a:t>
            </a:fld>
            <a:endParaRPr lang="en-IN" dirty="0"/>
          </a:p>
        </p:txBody>
      </p:sp>
    </p:spTree>
    <p:extLst>
      <p:ext uri="{BB962C8B-B14F-4D97-AF65-F5344CB8AC3E}">
        <p14:creationId xmlns:p14="http://schemas.microsoft.com/office/powerpoint/2010/main" val="1148362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333517"/>
            <a:ext cx="10515600" cy="407607"/>
          </a:xfrm>
        </p:spPr>
        <p:txBody>
          <a:bodyPr/>
          <a:lstStyle/>
          <a:p>
            <a:r>
              <a:rPr lang="en-IN" dirty="0"/>
              <a:t>Design Issues</a:t>
            </a:r>
          </a:p>
        </p:txBody>
      </p:sp>
      <p:sp>
        <p:nvSpPr>
          <p:cNvPr id="3" name="Content Placeholder 2"/>
          <p:cNvSpPr>
            <a:spLocks noGrp="1"/>
          </p:cNvSpPr>
          <p:nvPr>
            <p:ph idx="1"/>
          </p:nvPr>
        </p:nvSpPr>
        <p:spPr>
          <a:xfrm>
            <a:off x="236483" y="867103"/>
            <a:ext cx="11615684" cy="5990897"/>
          </a:xfrm>
        </p:spPr>
        <p:txBody>
          <a:bodyPr>
            <a:normAutofit/>
          </a:bodyPr>
          <a:lstStyle/>
          <a:p>
            <a:pPr>
              <a:buNone/>
            </a:pPr>
            <a:r>
              <a:rPr lang="en-IN" b="1" dirty="0"/>
              <a:t>Limitations:</a:t>
            </a:r>
          </a:p>
          <a:p>
            <a:r>
              <a:rPr lang="en-IN" dirty="0"/>
              <a:t>Large files cannot be cached completely so caching done block oriented which is more complex.</a:t>
            </a:r>
          </a:p>
          <a:p>
            <a:r>
              <a:rPr lang="en-IN" dirty="0"/>
              <a:t>It competes with virtual memory system for physical memory space, so a scheme to deal with memory contention cache and virtual memory system is necessary. </a:t>
            </a:r>
          </a:p>
          <a:p>
            <a:r>
              <a:rPr lang="en-IN" dirty="0"/>
              <a:t>Thus, more complex cache manager and memory management is required.</a:t>
            </a:r>
          </a:p>
          <a:p>
            <a:pPr>
              <a:buNone/>
            </a:pPr>
            <a:endParaRPr lang="en-IN" b="1" dirty="0"/>
          </a:p>
          <a:p>
            <a:pPr>
              <a:buNone/>
            </a:pPr>
            <a:r>
              <a:rPr lang="en-IN" b="1" dirty="0"/>
              <a:t>Advantages of having cache on a local disk:</a:t>
            </a:r>
          </a:p>
          <a:p>
            <a:r>
              <a:rPr lang="en-IN" dirty="0"/>
              <a:t>Large files can be cached without affecting performance.</a:t>
            </a:r>
          </a:p>
          <a:p>
            <a:r>
              <a:rPr lang="en-IN" dirty="0"/>
              <a:t>Virtual memory management is simple.</a:t>
            </a:r>
          </a:p>
          <a:p>
            <a:r>
              <a:rPr lang="en-IN" dirty="0"/>
              <a:t>Portable workstation can be incorporated in distributed system.</a:t>
            </a:r>
          </a:p>
          <a:p>
            <a:pPr marL="173038" lvl="3" indent="0" algn="just">
              <a:lnSpc>
                <a:spcPct val="150000"/>
              </a:lnSpc>
            </a:pP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21</a:t>
            </a:fld>
            <a:endParaRPr lang="en-IN" dirty="0"/>
          </a:p>
        </p:txBody>
      </p:sp>
    </p:spTree>
    <p:extLst>
      <p:ext uri="{BB962C8B-B14F-4D97-AF65-F5344CB8AC3E}">
        <p14:creationId xmlns:p14="http://schemas.microsoft.com/office/powerpoint/2010/main" val="1148362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333517"/>
            <a:ext cx="10515600" cy="407607"/>
          </a:xfrm>
        </p:spPr>
        <p:txBody>
          <a:bodyPr/>
          <a:lstStyle/>
          <a:p>
            <a:r>
              <a:rPr lang="en-IN" dirty="0"/>
              <a:t>Design Issues</a:t>
            </a:r>
          </a:p>
        </p:txBody>
      </p:sp>
      <p:sp>
        <p:nvSpPr>
          <p:cNvPr id="3" name="Content Placeholder 2"/>
          <p:cNvSpPr>
            <a:spLocks noGrp="1"/>
          </p:cNvSpPr>
          <p:nvPr>
            <p:ph idx="1"/>
          </p:nvPr>
        </p:nvSpPr>
        <p:spPr>
          <a:xfrm>
            <a:off x="236483" y="733389"/>
            <a:ext cx="11615684" cy="6124611"/>
          </a:xfrm>
        </p:spPr>
        <p:txBody>
          <a:bodyPr>
            <a:normAutofit lnSpcReduction="10000"/>
          </a:bodyPr>
          <a:lstStyle/>
          <a:p>
            <a:pPr marL="173038" lvl="3" indent="0" algn="just">
              <a:lnSpc>
                <a:spcPct val="150000"/>
              </a:lnSpc>
              <a:buNone/>
            </a:pPr>
            <a:r>
              <a:rPr lang="en-IN" b="1" dirty="0"/>
              <a:t>3. Writing Policy:</a:t>
            </a:r>
          </a:p>
          <a:p>
            <a:pPr marL="803275" indent="-266700"/>
            <a:r>
              <a:rPr lang="en-IN" dirty="0"/>
              <a:t>This policy decides when a modified cache block at client should be transferred to the server. Following policies are used:</a:t>
            </a:r>
          </a:p>
          <a:p>
            <a:pPr marL="803275" indent="-266700">
              <a:buNone/>
            </a:pPr>
            <a:br>
              <a:rPr lang="en-IN" dirty="0"/>
            </a:br>
            <a:r>
              <a:rPr lang="en-IN" b="1" dirty="0"/>
              <a:t>a) Write Through:</a:t>
            </a:r>
            <a:r>
              <a:rPr lang="en-IN" dirty="0"/>
              <a:t> All writes required by clients applications are also carried out at servers immediately. The main </a:t>
            </a:r>
            <a:r>
              <a:rPr lang="en-IN" b="1" dirty="0"/>
              <a:t>advantage</a:t>
            </a:r>
            <a:r>
              <a:rPr lang="en-IN" dirty="0"/>
              <a:t> is reliability that is when client crash, little information is lost. This scheme cannot take advantage of caching.</a:t>
            </a:r>
          </a:p>
          <a:p>
            <a:pPr marL="803275" indent="-266700"/>
            <a:br>
              <a:rPr lang="en-IN" dirty="0"/>
            </a:br>
            <a:r>
              <a:rPr lang="en-IN" b="1" dirty="0"/>
              <a:t>b) Delayed Writing Policy:</a:t>
            </a:r>
            <a:r>
              <a:rPr lang="en-IN" dirty="0"/>
              <a:t> It delays the writing at the server that is modifications due to write are reflected at server after some delay. This scheme can take advantage of caching. The main limitation is less reliability that is when client crash, large amount of information can be lost.</a:t>
            </a:r>
          </a:p>
          <a:p>
            <a:pPr marL="803275" indent="-266700">
              <a:buNone/>
            </a:pPr>
            <a:br>
              <a:rPr lang="en-IN" dirty="0"/>
            </a:br>
            <a:r>
              <a:rPr lang="en-IN" b="1" dirty="0"/>
              <a:t>c) </a:t>
            </a:r>
            <a:r>
              <a:rPr lang="en-IN" dirty="0"/>
              <a:t>Another scheme delays the updating of files at the server until the file is closed at the client. When average period for which files are open is short then this policy is equivalent to write through and when period is large then this policy is equivalent to delayed writing policy. </a:t>
            </a:r>
            <a:br>
              <a:rPr lang="en-IN" dirty="0"/>
            </a:b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22</a:t>
            </a:fld>
            <a:endParaRPr lang="en-IN" dirty="0"/>
          </a:p>
        </p:txBody>
      </p:sp>
    </p:spTree>
    <p:extLst>
      <p:ext uri="{BB962C8B-B14F-4D97-AF65-F5344CB8AC3E}">
        <p14:creationId xmlns:p14="http://schemas.microsoft.com/office/powerpoint/2010/main" val="1148362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333517"/>
            <a:ext cx="10515600" cy="407607"/>
          </a:xfrm>
        </p:spPr>
        <p:txBody>
          <a:bodyPr/>
          <a:lstStyle/>
          <a:p>
            <a:r>
              <a:rPr lang="en-IN" dirty="0"/>
              <a:t>Design Issues</a:t>
            </a:r>
          </a:p>
        </p:txBody>
      </p:sp>
      <p:sp>
        <p:nvSpPr>
          <p:cNvPr id="3" name="Content Placeholder 2"/>
          <p:cNvSpPr>
            <a:spLocks noGrp="1"/>
          </p:cNvSpPr>
          <p:nvPr>
            <p:ph idx="1"/>
          </p:nvPr>
        </p:nvSpPr>
        <p:spPr>
          <a:xfrm>
            <a:off x="236483" y="733389"/>
            <a:ext cx="11615684" cy="6124611"/>
          </a:xfrm>
        </p:spPr>
        <p:txBody>
          <a:bodyPr>
            <a:normAutofit fontScale="85000" lnSpcReduction="10000"/>
          </a:bodyPr>
          <a:lstStyle/>
          <a:p>
            <a:pPr marL="173038" lvl="3" indent="0">
              <a:lnSpc>
                <a:spcPct val="150000"/>
              </a:lnSpc>
              <a:buNone/>
            </a:pPr>
            <a:r>
              <a:rPr lang="en-IN" sz="3000" b="1" dirty="0"/>
              <a:t>4.Cache Consistency:</a:t>
            </a:r>
            <a:br>
              <a:rPr lang="en-IN" dirty="0"/>
            </a:br>
            <a:r>
              <a:rPr lang="en-IN" dirty="0"/>
              <a:t>When multiple clients want to modify or access the same data, then cache consistency problem arises. </a:t>
            </a:r>
          </a:p>
          <a:p>
            <a:pPr marL="173038" lvl="3" indent="0">
              <a:lnSpc>
                <a:spcPct val="150000"/>
              </a:lnSpc>
            </a:pPr>
            <a:r>
              <a:rPr lang="en-IN" dirty="0"/>
              <a:t>Two schemes are used to guarantee that data returned to the client is valid.</a:t>
            </a:r>
            <a:br>
              <a:rPr lang="en-IN" dirty="0"/>
            </a:br>
            <a:r>
              <a:rPr lang="en-IN" b="1" dirty="0"/>
              <a:t>a) Server initiated approach:</a:t>
            </a:r>
            <a:r>
              <a:rPr lang="en-IN" dirty="0"/>
              <a:t> </a:t>
            </a:r>
          </a:p>
          <a:p>
            <a:pPr marL="630238" lvl="4" indent="0">
              <a:lnSpc>
                <a:spcPct val="150000"/>
              </a:lnSpc>
            </a:pPr>
            <a:r>
              <a:rPr lang="en-IN" dirty="0"/>
              <a:t> Server inform the cache manager whenever data in client caches becomes valid. </a:t>
            </a:r>
          </a:p>
          <a:p>
            <a:pPr marL="630238" lvl="4" indent="0">
              <a:lnSpc>
                <a:spcPct val="150000"/>
              </a:lnSpc>
            </a:pPr>
            <a:r>
              <a:rPr lang="en-IN" dirty="0"/>
              <a:t> Cache manager at clients then retrieve the new data or invalidate the blocks containing old data in   cache in cache. </a:t>
            </a:r>
          </a:p>
          <a:p>
            <a:pPr marL="630238" lvl="4" indent="0">
              <a:lnSpc>
                <a:spcPct val="150000"/>
              </a:lnSpc>
            </a:pPr>
            <a:r>
              <a:rPr lang="en-IN" dirty="0"/>
              <a:t> Server has maintain reliable records on what data blocks are cached by which cache managers. </a:t>
            </a:r>
          </a:p>
          <a:p>
            <a:pPr marL="173038" lvl="4" indent="0">
              <a:lnSpc>
                <a:spcPct val="150000"/>
              </a:lnSpc>
            </a:pPr>
            <a:r>
              <a:rPr lang="en-IN" dirty="0"/>
              <a:t> Co operation between servers and cache manager is required.</a:t>
            </a:r>
            <a:br>
              <a:rPr lang="en-IN" dirty="0"/>
            </a:br>
            <a:r>
              <a:rPr lang="en-IN" b="1" dirty="0"/>
              <a:t>b) Client-initiated approach: </a:t>
            </a:r>
            <a:r>
              <a:rPr lang="en-IN" dirty="0"/>
              <a:t>It is the responsibility of cache manager at the clients to validate data with server. This approach does not take benefit of caching as the cache manager consult the server for validation of cached block each time. </a:t>
            </a:r>
            <a:br>
              <a:rPr lang="en-IN" dirty="0"/>
            </a:b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23</a:t>
            </a:fld>
            <a:endParaRPr lang="en-IN" dirty="0"/>
          </a:p>
        </p:txBody>
      </p:sp>
    </p:spTree>
    <p:extLst>
      <p:ext uri="{BB962C8B-B14F-4D97-AF65-F5344CB8AC3E}">
        <p14:creationId xmlns:p14="http://schemas.microsoft.com/office/powerpoint/2010/main" val="1148362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333517"/>
            <a:ext cx="10515600" cy="407607"/>
          </a:xfrm>
        </p:spPr>
        <p:txBody>
          <a:bodyPr/>
          <a:lstStyle/>
          <a:p>
            <a:r>
              <a:rPr lang="en-IN" dirty="0"/>
              <a:t>Design Issues</a:t>
            </a:r>
          </a:p>
        </p:txBody>
      </p:sp>
      <p:sp>
        <p:nvSpPr>
          <p:cNvPr id="3" name="Content Placeholder 2"/>
          <p:cNvSpPr>
            <a:spLocks noGrp="1"/>
          </p:cNvSpPr>
          <p:nvPr>
            <p:ph idx="1"/>
          </p:nvPr>
        </p:nvSpPr>
        <p:spPr>
          <a:xfrm>
            <a:off x="236483" y="733389"/>
            <a:ext cx="11615684" cy="6124611"/>
          </a:xfrm>
        </p:spPr>
        <p:txBody>
          <a:bodyPr>
            <a:noAutofit/>
          </a:bodyPr>
          <a:lstStyle/>
          <a:p>
            <a:pPr>
              <a:buNone/>
            </a:pPr>
            <a:r>
              <a:rPr lang="en-IN" sz="2800" b="1" dirty="0"/>
              <a:t>5. Availability:</a:t>
            </a:r>
          </a:p>
          <a:p>
            <a:r>
              <a:rPr lang="en-IN" sz="2000" dirty="0"/>
              <a:t>It is one of the important issue is design of Distributed file system.</a:t>
            </a:r>
          </a:p>
          <a:p>
            <a:r>
              <a:rPr lang="en-IN" sz="2000" dirty="0"/>
              <a:t>Server failure or communication network can affect the availability of files.</a:t>
            </a:r>
          </a:p>
          <a:p>
            <a:r>
              <a:rPr lang="en-IN" sz="2000" dirty="0"/>
              <a:t>Replication: The primary mechanism used for enhancing availability of files is replication. In this mechanism, many copies or replicas of files are maintained at different servers.</a:t>
            </a:r>
            <a:br>
              <a:rPr lang="en-IN" sz="2000" dirty="0"/>
            </a:br>
            <a:endParaRPr lang="en-IN" sz="2000" dirty="0"/>
          </a:p>
          <a:p>
            <a:pPr>
              <a:buNone/>
            </a:pPr>
            <a:r>
              <a:rPr lang="en-IN" sz="2000" b="1" dirty="0"/>
              <a:t>Limitations:</a:t>
            </a:r>
          </a:p>
          <a:p>
            <a:pPr>
              <a:lnSpc>
                <a:spcPct val="120000"/>
              </a:lnSpc>
            </a:pPr>
            <a:r>
              <a:rPr lang="en-IN" sz="2000" dirty="0"/>
              <a:t>Extra storage space is required to store replicas.</a:t>
            </a:r>
          </a:p>
          <a:p>
            <a:pPr>
              <a:lnSpc>
                <a:spcPct val="120000"/>
              </a:lnSpc>
            </a:pPr>
            <a:r>
              <a:rPr lang="en-IN" sz="2000" dirty="0"/>
              <a:t>Extra overhead is required in maintained all replicas up to date.</a:t>
            </a:r>
          </a:p>
          <a:p>
            <a:pPr>
              <a:lnSpc>
                <a:spcPct val="120000"/>
              </a:lnSpc>
            </a:pPr>
            <a:endParaRPr lang="en-IN" sz="2000" b="1" dirty="0"/>
          </a:p>
          <a:p>
            <a:pPr>
              <a:lnSpc>
                <a:spcPct val="120000"/>
              </a:lnSpc>
              <a:buNone/>
            </a:pPr>
            <a:r>
              <a:rPr lang="en-IN" sz="2000" b="1" dirty="0"/>
              <a:t>Following situations cause inconsistency among replicas:</a:t>
            </a:r>
          </a:p>
          <a:p>
            <a:pPr>
              <a:lnSpc>
                <a:spcPct val="120000"/>
              </a:lnSpc>
            </a:pPr>
            <a:r>
              <a:rPr lang="en-IN" sz="2000" dirty="0"/>
              <a:t>Replica is not updated due to failure of server storing the replica</a:t>
            </a:r>
          </a:p>
          <a:p>
            <a:pPr>
              <a:lnSpc>
                <a:spcPct val="120000"/>
              </a:lnSpc>
            </a:pPr>
            <a:r>
              <a:rPr lang="en-IN" sz="2000" dirty="0"/>
              <a:t>All the file servers storing the replicas of file are not reachable from all clients due to network partition and replicas of file in different partition are updated differently.</a:t>
            </a:r>
          </a:p>
          <a:p>
            <a:pPr>
              <a:buNone/>
            </a:pPr>
            <a:br>
              <a:rPr lang="en-IN" sz="1800" dirty="0"/>
            </a:br>
            <a:r>
              <a:rPr lang="en-IN" sz="1800" dirty="0"/>
              <a:t> </a:t>
            </a:r>
            <a:br>
              <a:rPr lang="en-IN" sz="1800" dirty="0"/>
            </a:br>
            <a:endParaRPr lang="en-IN" sz="1800"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24</a:t>
            </a:fld>
            <a:endParaRPr lang="en-IN" dirty="0"/>
          </a:p>
        </p:txBody>
      </p:sp>
    </p:spTree>
    <p:extLst>
      <p:ext uri="{BB962C8B-B14F-4D97-AF65-F5344CB8AC3E}">
        <p14:creationId xmlns:p14="http://schemas.microsoft.com/office/powerpoint/2010/main" val="1148362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333517"/>
            <a:ext cx="10515600" cy="407607"/>
          </a:xfrm>
        </p:spPr>
        <p:txBody>
          <a:bodyPr/>
          <a:lstStyle/>
          <a:p>
            <a:r>
              <a:rPr lang="en-IN" dirty="0"/>
              <a:t>Design Issues</a:t>
            </a:r>
          </a:p>
        </p:txBody>
      </p:sp>
      <p:sp>
        <p:nvSpPr>
          <p:cNvPr id="3" name="Content Placeholder 2"/>
          <p:cNvSpPr>
            <a:spLocks noGrp="1"/>
          </p:cNvSpPr>
          <p:nvPr>
            <p:ph idx="1"/>
          </p:nvPr>
        </p:nvSpPr>
        <p:spPr>
          <a:xfrm>
            <a:off x="236483" y="733389"/>
            <a:ext cx="11615684" cy="6124611"/>
          </a:xfrm>
        </p:spPr>
        <p:txBody>
          <a:bodyPr>
            <a:noAutofit/>
          </a:bodyPr>
          <a:lstStyle/>
          <a:p>
            <a:pPr>
              <a:buNone/>
            </a:pPr>
            <a:r>
              <a:rPr lang="en-IN" sz="2800" b="1" dirty="0"/>
              <a:t>6. Scalability:</a:t>
            </a:r>
            <a:br>
              <a:rPr lang="en-IN" sz="2000" dirty="0"/>
            </a:br>
            <a:endParaRPr lang="en-IN" dirty="0"/>
          </a:p>
          <a:p>
            <a:pPr algn="just"/>
            <a:r>
              <a:rPr lang="en-IN" dirty="0"/>
              <a:t>The design of DFS should be such that new systems can be easily introduced without affecting it.</a:t>
            </a:r>
          </a:p>
          <a:p>
            <a:pPr algn="just"/>
            <a:r>
              <a:rPr lang="en-IN" dirty="0"/>
              <a:t> Generally, client-server organisation is used to define DFS structure. </a:t>
            </a:r>
          </a:p>
          <a:p>
            <a:pPr algn="just"/>
            <a:r>
              <a:rPr lang="en-IN" dirty="0"/>
              <a:t>Caching is used in this organisation to improve performance.</a:t>
            </a:r>
          </a:p>
          <a:p>
            <a:pPr algn="just"/>
            <a:r>
              <a:rPr lang="en-IN" dirty="0"/>
              <a:t> Server initiated cache invalidation is used to maintain cache consistency. </a:t>
            </a:r>
          </a:p>
          <a:p>
            <a:pPr algn="just"/>
            <a:r>
              <a:rPr lang="en-IN" dirty="0"/>
              <a:t>In this approach, server maintain a record based information regarding all the clients sharing file stored on it. This information represents server state. </a:t>
            </a:r>
          </a:p>
          <a:p>
            <a:r>
              <a:rPr lang="en-IN" dirty="0"/>
              <a:t>As the system grows both the size of server state and load due to invalidations increases on server. </a:t>
            </a:r>
            <a:br>
              <a:rPr lang="en-IN" sz="1800" dirty="0"/>
            </a:br>
            <a:r>
              <a:rPr lang="en-IN" sz="1800" dirty="0"/>
              <a:t> </a:t>
            </a:r>
            <a:br>
              <a:rPr lang="en-IN" sz="1800" dirty="0"/>
            </a:br>
            <a:endParaRPr lang="en-IN" sz="1800"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25</a:t>
            </a:fld>
            <a:endParaRPr lang="en-IN" dirty="0"/>
          </a:p>
        </p:txBody>
      </p:sp>
    </p:spTree>
    <p:extLst>
      <p:ext uri="{BB962C8B-B14F-4D97-AF65-F5344CB8AC3E}">
        <p14:creationId xmlns:p14="http://schemas.microsoft.com/office/powerpoint/2010/main" val="1148362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333517"/>
            <a:ext cx="10515600" cy="407607"/>
          </a:xfrm>
        </p:spPr>
        <p:txBody>
          <a:bodyPr/>
          <a:lstStyle/>
          <a:p>
            <a:r>
              <a:rPr lang="en-IN" dirty="0"/>
              <a:t>Design Issues</a:t>
            </a:r>
          </a:p>
        </p:txBody>
      </p:sp>
      <p:sp>
        <p:nvSpPr>
          <p:cNvPr id="3" name="Content Placeholder 2"/>
          <p:cNvSpPr>
            <a:spLocks noGrp="1"/>
          </p:cNvSpPr>
          <p:nvPr>
            <p:ph idx="1"/>
          </p:nvPr>
        </p:nvSpPr>
        <p:spPr>
          <a:xfrm>
            <a:off x="236483" y="733389"/>
            <a:ext cx="11615684" cy="6124611"/>
          </a:xfrm>
        </p:spPr>
        <p:txBody>
          <a:bodyPr>
            <a:noAutofit/>
          </a:bodyPr>
          <a:lstStyle/>
          <a:p>
            <a:pPr>
              <a:buNone/>
            </a:pPr>
            <a:r>
              <a:rPr lang="en-IN" sz="3200" b="1" dirty="0"/>
              <a:t>6. Scalability:</a:t>
            </a:r>
            <a:br>
              <a:rPr lang="en-IN" sz="3200" dirty="0"/>
            </a:br>
            <a:endParaRPr lang="en-IN" sz="3200" dirty="0"/>
          </a:p>
          <a:p>
            <a:pPr algn="just"/>
            <a:r>
              <a:rPr lang="en-IN" dirty="0"/>
              <a:t>Following schemes can be used to reduce server state and server load:</a:t>
            </a:r>
            <a:br>
              <a:rPr lang="en-IN" dirty="0"/>
            </a:br>
            <a:endParaRPr lang="en-IN" dirty="0"/>
          </a:p>
          <a:p>
            <a:pPr algn="just">
              <a:buNone/>
            </a:pPr>
            <a:r>
              <a:rPr lang="en-IN" dirty="0"/>
              <a:t>a) Exploit knowledge about usage of files that is it is found that most commonly used and shared files are accessed in read only mode. So, there is no need to check the validity of these files of maintain the list of clients at servers for validation purpose.</a:t>
            </a:r>
          </a:p>
          <a:p>
            <a:pPr algn="just">
              <a:buNone/>
            </a:pPr>
            <a:r>
              <a:rPr lang="en-IN" dirty="0"/>
              <a:t>b) Generally, data required by a client is found in another client's cache so a client can obtain required data from another client rather than server.</a:t>
            </a:r>
          </a:p>
          <a:p>
            <a:pPr algn="just"/>
            <a:r>
              <a:rPr lang="en-IN" dirty="0"/>
              <a:t>Structure of server process play an important role. </a:t>
            </a:r>
          </a:p>
          <a:p>
            <a:r>
              <a:rPr lang="en-IN" dirty="0"/>
              <a:t>If server is designed with single process, then many clients have to wait for a long time whenever a disk input/ output is initiated. This can be avoided if separate process is assigned to each client. </a:t>
            </a:r>
            <a:br>
              <a:rPr lang="en-IN" dirty="0"/>
            </a:br>
            <a:r>
              <a:rPr lang="en-IN" dirty="0"/>
              <a:t> </a:t>
            </a:r>
            <a:br>
              <a:rPr lang="en-IN" sz="1800" dirty="0"/>
            </a:br>
            <a:endParaRPr lang="en-IN" sz="1800"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26</a:t>
            </a:fld>
            <a:endParaRPr lang="en-IN" dirty="0"/>
          </a:p>
        </p:txBody>
      </p:sp>
    </p:spTree>
    <p:extLst>
      <p:ext uri="{BB962C8B-B14F-4D97-AF65-F5344CB8AC3E}">
        <p14:creationId xmlns:p14="http://schemas.microsoft.com/office/powerpoint/2010/main" val="1148362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333517"/>
            <a:ext cx="10515600" cy="407607"/>
          </a:xfrm>
        </p:spPr>
        <p:txBody>
          <a:bodyPr/>
          <a:lstStyle/>
          <a:p>
            <a:r>
              <a:rPr lang="en-IN" dirty="0"/>
              <a:t>Design Issues</a:t>
            </a:r>
          </a:p>
        </p:txBody>
      </p:sp>
      <p:sp>
        <p:nvSpPr>
          <p:cNvPr id="3" name="Content Placeholder 2"/>
          <p:cNvSpPr>
            <a:spLocks noGrp="1"/>
          </p:cNvSpPr>
          <p:nvPr>
            <p:ph idx="1"/>
          </p:nvPr>
        </p:nvSpPr>
        <p:spPr>
          <a:xfrm>
            <a:off x="236483" y="733389"/>
            <a:ext cx="11615684" cy="6124611"/>
          </a:xfrm>
        </p:spPr>
        <p:txBody>
          <a:bodyPr>
            <a:noAutofit/>
          </a:bodyPr>
          <a:lstStyle/>
          <a:p>
            <a:pPr>
              <a:buNone/>
            </a:pPr>
            <a:r>
              <a:rPr lang="en-IN" sz="3200" b="1" dirty="0"/>
              <a:t>7. Semantics:</a:t>
            </a:r>
            <a:br>
              <a:rPr lang="en-IN" sz="2800" dirty="0">
                <a:latin typeface="+mj-lt"/>
              </a:rPr>
            </a:br>
            <a:endParaRPr lang="en-IN" sz="2800" dirty="0">
              <a:latin typeface="+mj-lt"/>
            </a:endParaRPr>
          </a:p>
          <a:p>
            <a:r>
              <a:rPr lang="en-IN" dirty="0"/>
              <a:t>The semantic of a file system represent the affects of accesses on file. </a:t>
            </a:r>
          </a:p>
          <a:p>
            <a:r>
              <a:rPr lang="en-IN" dirty="0"/>
              <a:t>The basic semantic is that a read operation will return the data (stored ) due to latest write operation. </a:t>
            </a:r>
          </a:p>
          <a:p>
            <a:r>
              <a:rPr lang="en-IN" dirty="0"/>
              <a:t>The semantic can be guaranteed in two ways: </a:t>
            </a:r>
          </a:p>
          <a:p>
            <a:pPr lvl="1"/>
            <a:r>
              <a:rPr lang="en-IN" dirty="0"/>
              <a:t>All read and writes from various clients will have to go through the server. </a:t>
            </a:r>
          </a:p>
          <a:p>
            <a:pPr lvl="1"/>
            <a:r>
              <a:rPr lang="en-IN" dirty="0"/>
              <a:t>Sharing will have to be disallowed either by server or by the use of locks by application. </a:t>
            </a:r>
          </a:p>
          <a:p>
            <a:pPr lvl="1"/>
            <a:endParaRPr lang="en-IN" dirty="0"/>
          </a:p>
          <a:p>
            <a:pPr lvl="1"/>
            <a:r>
              <a:rPr lang="en-IN" dirty="0"/>
              <a:t>In first way, the server become bottleneck and in second way, the file is not available for certain clients. </a:t>
            </a:r>
            <a:br>
              <a:rPr lang="en-IN" sz="2800" dirty="0">
                <a:latin typeface="+mj-lt"/>
              </a:rPr>
            </a:br>
            <a:endParaRPr lang="en-IN" sz="2800" dirty="0">
              <a:latin typeface="+mj-lt"/>
            </a:endParaRPr>
          </a:p>
        </p:txBody>
      </p:sp>
      <p:sp>
        <p:nvSpPr>
          <p:cNvPr id="4" name="Slide Number Placeholder 3"/>
          <p:cNvSpPr>
            <a:spLocks noGrp="1"/>
          </p:cNvSpPr>
          <p:nvPr>
            <p:ph type="sldNum" sz="quarter" idx="12"/>
          </p:nvPr>
        </p:nvSpPr>
        <p:spPr/>
        <p:txBody>
          <a:bodyPr/>
          <a:lstStyle/>
          <a:p>
            <a:fld id="{0626A560-D43F-4E42-9E25-CE5313D6E885}" type="slidenum">
              <a:rPr lang="en-IN" smtClean="0"/>
              <a:pPr/>
              <a:t>27</a:t>
            </a:fld>
            <a:endParaRPr lang="en-IN" dirty="0"/>
          </a:p>
        </p:txBody>
      </p:sp>
    </p:spTree>
    <p:extLst>
      <p:ext uri="{BB962C8B-B14F-4D97-AF65-F5344CB8AC3E}">
        <p14:creationId xmlns:p14="http://schemas.microsoft.com/office/powerpoint/2010/main" val="1148362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683" y="2476594"/>
            <a:ext cx="10515600" cy="407607"/>
          </a:xfrm>
        </p:spPr>
        <p:txBody>
          <a:bodyPr/>
          <a:lstStyle/>
          <a:p>
            <a:r>
              <a:rPr lang="en-IN" sz="4000" dirty="0"/>
              <a:t>Distributed Shared Memory</a:t>
            </a:r>
          </a:p>
        </p:txBody>
      </p:sp>
      <p:sp>
        <p:nvSpPr>
          <p:cNvPr id="4" name="Slide Number Placeholder 3"/>
          <p:cNvSpPr>
            <a:spLocks noGrp="1"/>
          </p:cNvSpPr>
          <p:nvPr>
            <p:ph type="sldNum" sz="quarter" idx="12"/>
          </p:nvPr>
        </p:nvSpPr>
        <p:spPr/>
        <p:txBody>
          <a:bodyPr/>
          <a:lstStyle/>
          <a:p>
            <a:fld id="{0626A560-D43F-4E42-9E25-CE5313D6E885}" type="slidenum">
              <a:rPr lang="en-IN" smtClean="0"/>
              <a:pPr/>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IN" dirty="0"/>
              <a:t>Distributed Shared Memory</a:t>
            </a:r>
          </a:p>
        </p:txBody>
      </p:sp>
      <p:sp>
        <p:nvSpPr>
          <p:cNvPr id="3" name="Content Placeholder 2"/>
          <p:cNvSpPr>
            <a:spLocks noGrp="1"/>
          </p:cNvSpPr>
          <p:nvPr>
            <p:ph idx="1"/>
          </p:nvPr>
        </p:nvSpPr>
        <p:spPr>
          <a:xfrm>
            <a:off x="541986" y="1229192"/>
            <a:ext cx="10811814" cy="4875393"/>
          </a:xfrm>
        </p:spPr>
        <p:txBody>
          <a:bodyPr>
            <a:normAutofit/>
          </a:bodyPr>
          <a:lstStyle/>
          <a:p>
            <a:pPr algn="just" fontAlgn="base">
              <a:lnSpc>
                <a:spcPct val="100000"/>
              </a:lnSpc>
            </a:pPr>
            <a:r>
              <a:rPr lang="en-IN" b="1" dirty="0"/>
              <a:t>Distributed shared memory(DSM)</a:t>
            </a:r>
            <a:r>
              <a:rPr lang="en-IN" dirty="0"/>
              <a:t> system is a resource management component of distributed operating system that implements shared memory model in distributed system which have no physically shared memory. </a:t>
            </a:r>
          </a:p>
          <a:p>
            <a:pPr algn="just" fontAlgn="base">
              <a:lnSpc>
                <a:spcPct val="100000"/>
              </a:lnSpc>
            </a:pPr>
            <a:r>
              <a:rPr lang="en-IN" dirty="0"/>
              <a:t>The shared memory model provides a virtual address space which is shared by all nodes in a distributed system.</a:t>
            </a:r>
          </a:p>
          <a:p>
            <a:pPr algn="just" fontAlgn="base">
              <a:lnSpc>
                <a:spcPct val="100000"/>
              </a:lnSpc>
            </a:pPr>
            <a:r>
              <a:rPr lang="en-IN" dirty="0"/>
              <a:t>The central issues in implementing DSM are:</a:t>
            </a:r>
          </a:p>
          <a:p>
            <a:pPr lvl="1" algn="just" fontAlgn="base">
              <a:lnSpc>
                <a:spcPct val="100000"/>
              </a:lnSpc>
            </a:pPr>
            <a:r>
              <a:rPr lang="en-IN" dirty="0"/>
              <a:t>how to keep track of location of remote data.</a:t>
            </a:r>
          </a:p>
          <a:p>
            <a:pPr lvl="1" algn="just" fontAlgn="base">
              <a:lnSpc>
                <a:spcPct val="100000"/>
              </a:lnSpc>
            </a:pPr>
            <a:r>
              <a:rPr lang="en-IN" dirty="0"/>
              <a:t>how to overcome communication overheads and delays involved in execution of communication protocols in system for accessing remote data.</a:t>
            </a:r>
          </a:p>
          <a:p>
            <a:pPr lvl="1" algn="just" fontAlgn="base">
              <a:lnSpc>
                <a:spcPct val="100000"/>
              </a:lnSpc>
            </a:pPr>
            <a:r>
              <a:rPr lang="en-IN" dirty="0"/>
              <a:t>how to make shared data concurrently accessible at several nodes to improve performance.</a:t>
            </a:r>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29</a:t>
            </a:fld>
            <a:endParaRPr lang="en-IN"/>
          </a:p>
        </p:txBody>
      </p:sp>
    </p:spTree>
    <p:extLst>
      <p:ext uri="{BB962C8B-B14F-4D97-AF65-F5344CB8AC3E}">
        <p14:creationId xmlns:p14="http://schemas.microsoft.com/office/powerpoint/2010/main" val="114836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64" y="585766"/>
            <a:ext cx="10515600" cy="407607"/>
          </a:xfrm>
        </p:spPr>
        <p:txBody>
          <a:bodyPr/>
          <a:lstStyle/>
          <a:p>
            <a:r>
              <a:rPr lang="en-US" sz="3200" dirty="0"/>
              <a:t>Distributed Resource Management</a:t>
            </a:r>
            <a:endParaRPr lang="en-IN" sz="3200" dirty="0"/>
          </a:p>
        </p:txBody>
      </p:sp>
      <p:sp>
        <p:nvSpPr>
          <p:cNvPr id="3" name="Content Placeholder 2"/>
          <p:cNvSpPr>
            <a:spLocks noGrp="1"/>
          </p:cNvSpPr>
          <p:nvPr>
            <p:ph idx="1"/>
          </p:nvPr>
        </p:nvSpPr>
        <p:spPr>
          <a:xfrm>
            <a:off x="541986" y="1418896"/>
            <a:ext cx="10811814" cy="4685689"/>
          </a:xfrm>
        </p:spPr>
        <p:txBody>
          <a:bodyPr>
            <a:normAutofit/>
          </a:bodyPr>
          <a:lstStyle/>
          <a:p>
            <a:pPr marL="0" indent="0" algn="just"/>
            <a:r>
              <a:rPr lang="en-US" dirty="0"/>
              <a:t>The</a:t>
            </a:r>
            <a:r>
              <a:rPr lang="en-IN" dirty="0"/>
              <a:t> Resource Management in Distributed Environment is concerned with a system in which the main aim is to make sure that a user/client can access the remote resources with as much ease as it can access the local resources.</a:t>
            </a:r>
          </a:p>
          <a:p>
            <a:pPr marL="0" indent="0" algn="just"/>
            <a:endParaRPr lang="en-IN" dirty="0"/>
          </a:p>
          <a:p>
            <a:pPr marL="0" indent="0" algn="just"/>
            <a:r>
              <a:rPr lang="en-IN" dirty="0"/>
              <a:t>A distributed file system is a resource management component of a distributed operating system.</a:t>
            </a:r>
          </a:p>
          <a:p>
            <a:pPr marL="0" indent="0" algn="just"/>
            <a:endParaRPr lang="en-IN" dirty="0"/>
          </a:p>
          <a:p>
            <a:pPr marL="0" indent="0" algn="just"/>
            <a:r>
              <a:rPr lang="en-IN" dirty="0"/>
              <a:t>It implements a common file system that can be shared by all the autonomous computers in the system.</a:t>
            </a:r>
          </a:p>
          <a:p>
            <a:pPr marL="0" indent="0" algn="just"/>
            <a:endParaRPr lang="en-IN" dirty="0"/>
          </a:p>
          <a:p>
            <a:pPr marL="0" indent="0" algn="just"/>
            <a:r>
              <a:rPr lang="en-IN" dirty="0"/>
              <a:t>The basis of Resource Management in the distributed system is resource sharing.</a:t>
            </a:r>
            <a:endParaRPr lang="en-US"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a:t>
            </a:fld>
            <a:endParaRPr lang="en-IN"/>
          </a:p>
        </p:txBody>
      </p:sp>
    </p:spTree>
    <p:extLst>
      <p:ext uri="{BB962C8B-B14F-4D97-AF65-F5344CB8AC3E}">
        <p14:creationId xmlns:p14="http://schemas.microsoft.com/office/powerpoint/2010/main" val="1148362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IN" dirty="0"/>
              <a:t>Distributed Shared Memory</a:t>
            </a:r>
          </a:p>
        </p:txBody>
      </p:sp>
      <p:sp>
        <p:nvSpPr>
          <p:cNvPr id="3" name="Content Placeholder 2"/>
          <p:cNvSpPr>
            <a:spLocks noGrp="1"/>
          </p:cNvSpPr>
          <p:nvPr>
            <p:ph idx="1"/>
          </p:nvPr>
        </p:nvSpPr>
        <p:spPr>
          <a:xfrm>
            <a:off x="541986" y="1229192"/>
            <a:ext cx="10811814" cy="4875393"/>
          </a:xfrm>
        </p:spPr>
        <p:txBody>
          <a:bodyPr>
            <a:normAutofit/>
          </a:bodyPr>
          <a:lstStyle/>
          <a:p>
            <a:r>
              <a:rPr lang="en-IN" dirty="0"/>
              <a:t>Based on these challenges there are algorithms designed to implement distributed shared memory. </a:t>
            </a:r>
          </a:p>
          <a:p>
            <a:r>
              <a:rPr lang="en-IN" dirty="0"/>
              <a:t>There are four algorithms −</a:t>
            </a:r>
          </a:p>
          <a:p>
            <a:pPr lvl="3">
              <a:lnSpc>
                <a:spcPct val="200000"/>
              </a:lnSpc>
            </a:pPr>
            <a:r>
              <a:rPr lang="en-IN" b="1" dirty="0"/>
              <a:t>The Central Server Algorithm</a:t>
            </a:r>
            <a:endParaRPr lang="en-IN" dirty="0"/>
          </a:p>
          <a:p>
            <a:pPr lvl="3">
              <a:lnSpc>
                <a:spcPct val="200000"/>
              </a:lnSpc>
            </a:pPr>
            <a:r>
              <a:rPr lang="en-IN" b="1" dirty="0"/>
              <a:t>The Migration Algorithm</a:t>
            </a:r>
            <a:endParaRPr lang="en-IN" dirty="0"/>
          </a:p>
          <a:p>
            <a:pPr lvl="3">
              <a:lnSpc>
                <a:spcPct val="200000"/>
              </a:lnSpc>
            </a:pPr>
            <a:r>
              <a:rPr lang="en-IN" b="1" dirty="0"/>
              <a:t>The Read Replication Algorithm</a:t>
            </a:r>
            <a:endParaRPr lang="en-IN" dirty="0"/>
          </a:p>
          <a:p>
            <a:pPr lvl="3">
              <a:lnSpc>
                <a:spcPct val="200000"/>
              </a:lnSpc>
            </a:pPr>
            <a:r>
              <a:rPr lang="en-IN" b="1" dirty="0"/>
              <a:t>The Full Replication Algorithm</a:t>
            </a:r>
            <a:endParaRPr lang="en-IN" dirty="0"/>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30</a:t>
            </a:fld>
            <a:endParaRPr lang="en-IN"/>
          </a:p>
        </p:txBody>
      </p:sp>
    </p:spTree>
    <p:extLst>
      <p:ext uri="{BB962C8B-B14F-4D97-AF65-F5344CB8AC3E}">
        <p14:creationId xmlns:p14="http://schemas.microsoft.com/office/powerpoint/2010/main" val="1148362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IN" dirty="0"/>
              <a:t>The Central Server Algorithm</a:t>
            </a:r>
          </a:p>
        </p:txBody>
      </p:sp>
      <p:sp>
        <p:nvSpPr>
          <p:cNvPr id="3" name="Content Placeholder 2"/>
          <p:cNvSpPr>
            <a:spLocks noGrp="1"/>
          </p:cNvSpPr>
          <p:nvPr>
            <p:ph idx="1"/>
          </p:nvPr>
        </p:nvSpPr>
        <p:spPr>
          <a:xfrm>
            <a:off x="541986" y="1229192"/>
            <a:ext cx="10811814" cy="4875393"/>
          </a:xfrm>
        </p:spPr>
        <p:txBody>
          <a:bodyPr>
            <a:normAutofit fontScale="70000" lnSpcReduction="20000"/>
          </a:bodyPr>
          <a:lstStyle/>
          <a:p>
            <a:pPr algn="just"/>
            <a:r>
              <a:rPr lang="en-IN" sz="3100" dirty="0"/>
              <a:t>All shared data is </a:t>
            </a:r>
            <a:r>
              <a:rPr lang="en-IN" sz="3100" b="1" dirty="0"/>
              <a:t>maintained by the </a:t>
            </a:r>
            <a:r>
              <a:rPr lang="en-IN" sz="3100" b="1" dirty="0">
                <a:solidFill>
                  <a:srgbClr val="FFFF00"/>
                </a:solidFill>
              </a:rPr>
              <a:t>central server</a:t>
            </a:r>
            <a:r>
              <a:rPr lang="en-IN" sz="3100" dirty="0"/>
              <a:t>. </a:t>
            </a:r>
          </a:p>
          <a:p>
            <a:pPr algn="just"/>
            <a:r>
              <a:rPr lang="en-IN" sz="3100" dirty="0"/>
              <a:t>Other nodes of the distributed system </a:t>
            </a:r>
            <a:r>
              <a:rPr lang="en-IN" sz="3100" b="1" dirty="0"/>
              <a:t>request for reading and writing data</a:t>
            </a:r>
            <a:r>
              <a:rPr lang="en-IN" sz="3100" dirty="0"/>
              <a:t> to the server which serves the request and updates or provides access to the data along with </a:t>
            </a:r>
            <a:r>
              <a:rPr lang="en-IN" sz="3100" b="1" dirty="0"/>
              <a:t>acknowledgment messages</a:t>
            </a:r>
            <a:r>
              <a:rPr lang="en-IN" sz="3100" dirty="0"/>
              <a:t>.</a:t>
            </a:r>
          </a:p>
          <a:p>
            <a:pPr algn="just"/>
            <a:r>
              <a:rPr lang="en-IN" sz="3100" dirty="0"/>
              <a:t>It services the read request from other nodes or clients by returning the data items to them.</a:t>
            </a:r>
          </a:p>
          <a:p>
            <a:pPr algn="just"/>
            <a:r>
              <a:rPr lang="en-IN" sz="3100" dirty="0"/>
              <a:t>It updates the data on write requests by clients and returns acknowledgment messages.</a:t>
            </a:r>
          </a:p>
          <a:p>
            <a:pPr algn="just"/>
            <a:r>
              <a:rPr lang="en-IN" sz="3100" dirty="0"/>
              <a:t>These </a:t>
            </a:r>
            <a:r>
              <a:rPr lang="en-IN" sz="3100" dirty="0">
                <a:solidFill>
                  <a:srgbClr val="FFFF00"/>
                </a:solidFill>
              </a:rPr>
              <a:t>acknowledgment </a:t>
            </a:r>
            <a:r>
              <a:rPr lang="en-IN" sz="3100" dirty="0"/>
              <a:t>messages are used to provide the status of the data request is served by the server. </a:t>
            </a:r>
          </a:p>
          <a:p>
            <a:pPr algn="just"/>
            <a:r>
              <a:rPr lang="en-IN" sz="3100" dirty="0"/>
              <a:t>When the data is sent to the calling function, it acknowledges a number that shows the access sequence of the data to maintain concurrency. </a:t>
            </a:r>
          </a:p>
          <a:p>
            <a:pPr algn="just"/>
            <a:r>
              <a:rPr lang="en-IN" sz="3100" dirty="0"/>
              <a:t>Duplicate write requests can be detected by associating </a:t>
            </a:r>
            <a:r>
              <a:rPr lang="en-IN" sz="3100" b="1" dirty="0">
                <a:solidFill>
                  <a:srgbClr val="FFFF00"/>
                </a:solidFill>
              </a:rPr>
              <a:t>sequence numbers </a:t>
            </a:r>
            <a:r>
              <a:rPr lang="en-IN" sz="3100" dirty="0"/>
              <a:t>with write request.</a:t>
            </a:r>
          </a:p>
          <a:p>
            <a:pPr algn="just"/>
            <a:r>
              <a:rPr lang="en-IN" sz="3100" dirty="0"/>
              <a:t>And time-out is returned in case of failure.</a:t>
            </a:r>
          </a:p>
          <a:p>
            <a:pPr algn="just"/>
            <a:r>
              <a:rPr lang="en-IN" sz="3100" dirty="0"/>
              <a:t>For larger distributed systems, there can be more than one server. In this case, the servers are located using their address or using mapping functions.</a:t>
            </a:r>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31</a:t>
            </a:fld>
            <a:endParaRPr lang="en-IN"/>
          </a:p>
        </p:txBody>
      </p:sp>
    </p:spTree>
    <p:extLst>
      <p:ext uri="{BB962C8B-B14F-4D97-AF65-F5344CB8AC3E}">
        <p14:creationId xmlns:p14="http://schemas.microsoft.com/office/powerpoint/2010/main" val="1148362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IN" dirty="0"/>
              <a:t>The Central Server Algorithm</a:t>
            </a:r>
          </a:p>
        </p:txBody>
      </p:sp>
      <p:sp>
        <p:nvSpPr>
          <p:cNvPr id="4" name="Slide Number Placeholder 3"/>
          <p:cNvSpPr>
            <a:spLocks noGrp="1"/>
          </p:cNvSpPr>
          <p:nvPr>
            <p:ph type="sldNum" sz="quarter" idx="12"/>
          </p:nvPr>
        </p:nvSpPr>
        <p:spPr/>
        <p:txBody>
          <a:bodyPr/>
          <a:lstStyle/>
          <a:p>
            <a:fld id="{0626A560-D43F-4E42-9E25-CE5313D6E885}" type="slidenum">
              <a:rPr lang="en-IN" smtClean="0"/>
              <a:pPr/>
              <a:t>32</a:t>
            </a:fld>
            <a:endParaRPr lang="en-IN"/>
          </a:p>
        </p:txBody>
      </p:sp>
      <p:pic>
        <p:nvPicPr>
          <p:cNvPr id="1028" name="Picture 4" descr="Algorithm for implementing Distributed Shared Memory - GeeksforGeeks"/>
          <p:cNvPicPr>
            <a:picLocks noChangeAspect="1" noChangeArrowheads="1"/>
          </p:cNvPicPr>
          <p:nvPr/>
        </p:nvPicPr>
        <p:blipFill>
          <a:blip r:embed="rId3"/>
          <a:srcRect/>
          <a:stretch>
            <a:fillRect/>
          </a:stretch>
        </p:blipFill>
        <p:spPr bwMode="auto">
          <a:xfrm>
            <a:off x="2725354" y="1213999"/>
            <a:ext cx="7017736" cy="4824194"/>
          </a:xfrm>
          <a:prstGeom prst="rect">
            <a:avLst/>
          </a:prstGeom>
          <a:noFill/>
        </p:spPr>
      </p:pic>
    </p:spTree>
    <p:extLst>
      <p:ext uri="{BB962C8B-B14F-4D97-AF65-F5344CB8AC3E}">
        <p14:creationId xmlns:p14="http://schemas.microsoft.com/office/powerpoint/2010/main" val="1148362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IN" dirty="0"/>
              <a:t>The Migration Algorithm</a:t>
            </a:r>
          </a:p>
        </p:txBody>
      </p:sp>
      <p:sp>
        <p:nvSpPr>
          <p:cNvPr id="3" name="Content Placeholder 2"/>
          <p:cNvSpPr>
            <a:spLocks noGrp="1"/>
          </p:cNvSpPr>
          <p:nvPr>
            <p:ph idx="1"/>
          </p:nvPr>
        </p:nvSpPr>
        <p:spPr>
          <a:xfrm>
            <a:off x="541986" y="1229192"/>
            <a:ext cx="10811814" cy="4875393"/>
          </a:xfrm>
        </p:spPr>
        <p:txBody>
          <a:bodyPr>
            <a:normAutofit/>
          </a:bodyPr>
          <a:lstStyle/>
          <a:p>
            <a:pPr algn="just"/>
            <a:r>
              <a:rPr lang="en-IN" dirty="0"/>
              <a:t>As the name suggest the migration algorithm does the work of migration of data elements. </a:t>
            </a:r>
          </a:p>
          <a:p>
            <a:pPr algn="just"/>
            <a:r>
              <a:rPr lang="en-IN" dirty="0"/>
              <a:t>Instead of using a central server serving each request, the </a:t>
            </a:r>
            <a:r>
              <a:rPr lang="en-IN" b="1" dirty="0"/>
              <a:t>block containing the data requested by a system is migrated</a:t>
            </a:r>
            <a:r>
              <a:rPr lang="en-IN" dirty="0"/>
              <a:t> to it for further access and processing. </a:t>
            </a:r>
          </a:p>
          <a:p>
            <a:pPr algn="just"/>
            <a:r>
              <a:rPr lang="en-IN" dirty="0"/>
              <a:t>It migrates the data on request.</a:t>
            </a:r>
          </a:p>
          <a:p>
            <a:pPr algn="just"/>
            <a:r>
              <a:rPr lang="en-IN" dirty="0"/>
              <a:t>This algorithm though is good if when a system accesses the same block of data multiple times and the </a:t>
            </a:r>
            <a:r>
              <a:rPr lang="en-IN" b="1" dirty="0"/>
              <a:t>ability to integrate virtual memory</a:t>
            </a:r>
            <a:r>
              <a:rPr lang="en-IN" dirty="0"/>
              <a:t> concept, has some shortcomings that are needed to be addressed.</a:t>
            </a:r>
          </a:p>
          <a:p>
            <a:pPr algn="just"/>
            <a:r>
              <a:rPr lang="en-IN" dirty="0"/>
              <a:t>Only one node is able to access the shared data element at a time and the whole block is migrated to that node. </a:t>
            </a:r>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33</a:t>
            </a:fld>
            <a:endParaRPr lang="en-IN"/>
          </a:p>
        </p:txBody>
      </p:sp>
    </p:spTree>
    <p:extLst>
      <p:ext uri="{BB962C8B-B14F-4D97-AF65-F5344CB8AC3E}">
        <p14:creationId xmlns:p14="http://schemas.microsoft.com/office/powerpoint/2010/main" val="1148362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IN" dirty="0"/>
              <a:t>The Migration Algorithm</a:t>
            </a:r>
          </a:p>
        </p:txBody>
      </p:sp>
      <p:sp>
        <p:nvSpPr>
          <p:cNvPr id="3" name="Content Placeholder 2"/>
          <p:cNvSpPr>
            <a:spLocks noGrp="1"/>
          </p:cNvSpPr>
          <p:nvPr>
            <p:ph idx="1"/>
          </p:nvPr>
        </p:nvSpPr>
        <p:spPr>
          <a:xfrm>
            <a:off x="541986" y="1229192"/>
            <a:ext cx="10811814" cy="4875393"/>
          </a:xfrm>
        </p:spPr>
        <p:txBody>
          <a:bodyPr>
            <a:normAutofit/>
          </a:bodyPr>
          <a:lstStyle/>
          <a:p>
            <a:pPr algn="just"/>
            <a:r>
              <a:rPr lang="en-IN" dirty="0"/>
              <a:t>The whole page or block containing the data item migrates instead of an individual item requested.</a:t>
            </a:r>
          </a:p>
          <a:p>
            <a:pPr algn="just"/>
            <a:r>
              <a:rPr lang="en-IN" dirty="0"/>
              <a:t>This algorithm is more </a:t>
            </a:r>
            <a:r>
              <a:rPr lang="en-IN" b="1" dirty="0"/>
              <a:t>prone </a:t>
            </a:r>
            <a:r>
              <a:rPr lang="en-IN" b="1" u="sng" dirty="0"/>
              <a:t>to thrashing</a:t>
            </a:r>
            <a:r>
              <a:rPr lang="en-IN" dirty="0"/>
              <a:t> due to the migration of data items upon request by the node.</a:t>
            </a:r>
          </a:p>
          <a:p>
            <a:pPr algn="just"/>
            <a:r>
              <a:rPr lang="en-IN" dirty="0"/>
              <a:t>Thrashing: Where pages frequently migrate between nodes while servicing only a few requests.</a:t>
            </a:r>
          </a:p>
          <a:p>
            <a:pPr algn="just"/>
            <a:r>
              <a:rPr lang="en-IN" dirty="0"/>
              <a:t>To reduce thrashing, the Mirage system uses a </a:t>
            </a:r>
            <a:r>
              <a:rPr lang="en-IN" b="1" u="sng" dirty="0" err="1"/>
              <a:t>tunable</a:t>
            </a:r>
            <a:r>
              <a:rPr lang="en-IN" b="1" u="sng" dirty="0"/>
              <a:t> parameter </a:t>
            </a:r>
            <a:r>
              <a:rPr lang="en-IN" dirty="0"/>
              <a:t>that determines the duration for which a node can possess a shared data item.</a:t>
            </a:r>
          </a:p>
          <a:p>
            <a:pPr algn="just"/>
            <a:r>
              <a:rPr lang="en-IN" dirty="0"/>
              <a:t>This allow a node to make a number of accesses to the page before it is migrated to another node.</a:t>
            </a:r>
          </a:p>
          <a:p>
            <a:pPr algn="just"/>
            <a:endParaRPr lang="en-IN" dirty="0"/>
          </a:p>
          <a:p>
            <a:pPr algn="just"/>
            <a:endParaRPr lang="en-IN" dirty="0"/>
          </a:p>
          <a:p>
            <a:pPr algn="just"/>
            <a:endParaRPr lang="en-IN" dirty="0"/>
          </a:p>
          <a:p>
            <a:pPr algn="just"/>
            <a:endParaRPr lang="en-IN" dirty="0"/>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34</a:t>
            </a:fld>
            <a:endParaRPr lang="en-IN"/>
          </a:p>
        </p:txBody>
      </p:sp>
    </p:spTree>
    <p:extLst>
      <p:ext uri="{BB962C8B-B14F-4D97-AF65-F5344CB8AC3E}">
        <p14:creationId xmlns:p14="http://schemas.microsoft.com/office/powerpoint/2010/main" val="1148362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IN" dirty="0"/>
              <a:t>The Migration Algorithm</a:t>
            </a:r>
          </a:p>
        </p:txBody>
      </p:sp>
      <p:sp>
        <p:nvSpPr>
          <p:cNvPr id="4" name="Slide Number Placeholder 3"/>
          <p:cNvSpPr>
            <a:spLocks noGrp="1"/>
          </p:cNvSpPr>
          <p:nvPr>
            <p:ph type="sldNum" sz="quarter" idx="12"/>
          </p:nvPr>
        </p:nvSpPr>
        <p:spPr/>
        <p:txBody>
          <a:bodyPr/>
          <a:lstStyle/>
          <a:p>
            <a:fld id="{0626A560-D43F-4E42-9E25-CE5313D6E885}" type="slidenum">
              <a:rPr lang="en-IN" smtClean="0"/>
              <a:pPr/>
              <a:t>35</a:t>
            </a:fld>
            <a:endParaRPr lang="en-IN"/>
          </a:p>
        </p:txBody>
      </p:sp>
      <p:sp>
        <p:nvSpPr>
          <p:cNvPr id="5" name="Content Placeholder 4"/>
          <p:cNvSpPr>
            <a:spLocks noGrp="1"/>
          </p:cNvSpPr>
          <p:nvPr>
            <p:ph idx="1"/>
          </p:nvPr>
        </p:nvSpPr>
        <p:spPr/>
        <p:txBody>
          <a:bodyPr/>
          <a:lstStyle/>
          <a:p>
            <a:pPr>
              <a:buNone/>
            </a:pPr>
            <a:r>
              <a:rPr lang="en-IN" dirty="0"/>
              <a:t>.</a:t>
            </a:r>
          </a:p>
        </p:txBody>
      </p:sp>
      <p:pic>
        <p:nvPicPr>
          <p:cNvPr id="78850" name="Picture 2" descr="Algorithm for implementing Distributed Shared Memory - GeeksforGeeks"/>
          <p:cNvPicPr>
            <a:picLocks noChangeAspect="1" noChangeArrowheads="1"/>
          </p:cNvPicPr>
          <p:nvPr/>
        </p:nvPicPr>
        <p:blipFill>
          <a:blip r:embed="rId3"/>
          <a:srcRect/>
          <a:stretch>
            <a:fillRect/>
          </a:stretch>
        </p:blipFill>
        <p:spPr bwMode="auto">
          <a:xfrm>
            <a:off x="2662291" y="1065486"/>
            <a:ext cx="6550076" cy="5051535"/>
          </a:xfrm>
          <a:prstGeom prst="rect">
            <a:avLst/>
          </a:prstGeom>
          <a:noFill/>
        </p:spPr>
      </p:pic>
    </p:spTree>
    <p:extLst>
      <p:ext uri="{BB962C8B-B14F-4D97-AF65-F5344CB8AC3E}">
        <p14:creationId xmlns:p14="http://schemas.microsoft.com/office/powerpoint/2010/main" val="1148362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br>
              <a:rPr lang="en-IN" dirty="0"/>
            </a:br>
            <a:r>
              <a:rPr lang="en-IN" dirty="0"/>
              <a:t>The Read Replication Algorithm</a:t>
            </a:r>
            <a:br>
              <a:rPr lang="en-IN" dirty="0"/>
            </a:br>
            <a:endParaRPr lang="en-IN" dirty="0"/>
          </a:p>
        </p:txBody>
      </p:sp>
      <p:sp>
        <p:nvSpPr>
          <p:cNvPr id="3" name="Content Placeholder 2"/>
          <p:cNvSpPr>
            <a:spLocks noGrp="1"/>
          </p:cNvSpPr>
          <p:nvPr>
            <p:ph idx="1"/>
          </p:nvPr>
        </p:nvSpPr>
        <p:spPr>
          <a:xfrm>
            <a:off x="541986" y="1229192"/>
            <a:ext cx="10811814" cy="4875393"/>
          </a:xfrm>
        </p:spPr>
        <p:txBody>
          <a:bodyPr>
            <a:normAutofit lnSpcReduction="10000"/>
          </a:bodyPr>
          <a:lstStyle/>
          <a:p>
            <a:pPr algn="just"/>
            <a:r>
              <a:rPr lang="en-IN" dirty="0"/>
              <a:t>In the read replication algorithm, the data block that is to be accessed is replicated and only reading is allowed in all the copies.</a:t>
            </a:r>
          </a:p>
          <a:p>
            <a:pPr algn="just"/>
            <a:endParaRPr lang="en-IN" dirty="0"/>
          </a:p>
          <a:p>
            <a:pPr algn="just"/>
            <a:r>
              <a:rPr lang="en-IN" dirty="0"/>
              <a:t> If a write operation is to be done, then all read access is put on halt till all the copies are updated.</a:t>
            </a:r>
          </a:p>
          <a:p>
            <a:pPr algn="just"/>
            <a:endParaRPr lang="en-IN" dirty="0"/>
          </a:p>
          <a:p>
            <a:pPr algn="just"/>
            <a:r>
              <a:rPr lang="en-IN" dirty="0"/>
              <a:t>Overall system performance is improved as concurrent access is allowed. </a:t>
            </a:r>
          </a:p>
          <a:p>
            <a:pPr algn="just"/>
            <a:endParaRPr lang="en-IN" dirty="0"/>
          </a:p>
          <a:p>
            <a:pPr algn="just"/>
            <a:r>
              <a:rPr lang="en-IN" dirty="0"/>
              <a:t>But write operation is expensive due to the requirement of updating all blocks that are shared to maintain concurrency. </a:t>
            </a:r>
          </a:p>
          <a:p>
            <a:pPr algn="just"/>
            <a:endParaRPr lang="en-IN" dirty="0"/>
          </a:p>
          <a:p>
            <a:pPr algn="just"/>
            <a:r>
              <a:rPr lang="en-IN" dirty="0"/>
              <a:t>All copies of data element are to be tracked to maintain consistency.</a:t>
            </a:r>
          </a:p>
          <a:p>
            <a:pPr algn="just"/>
            <a:endParaRPr lang="en-IN" dirty="0"/>
          </a:p>
          <a:p>
            <a:pPr algn="just"/>
            <a:endParaRPr lang="en-IN" dirty="0"/>
          </a:p>
          <a:p>
            <a:pPr algn="just"/>
            <a:endParaRPr lang="en-IN" dirty="0"/>
          </a:p>
          <a:p>
            <a:pPr algn="just"/>
            <a:endParaRPr lang="en-IN" dirty="0"/>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36</a:t>
            </a:fld>
            <a:endParaRPr lang="en-IN"/>
          </a:p>
        </p:txBody>
      </p:sp>
    </p:spTree>
    <p:extLst>
      <p:ext uri="{BB962C8B-B14F-4D97-AF65-F5344CB8AC3E}">
        <p14:creationId xmlns:p14="http://schemas.microsoft.com/office/powerpoint/2010/main" val="1148362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br>
              <a:rPr lang="en-IN" dirty="0"/>
            </a:br>
            <a:r>
              <a:rPr lang="en-IN" dirty="0"/>
              <a:t>The Read Replication Algorithm</a:t>
            </a:r>
            <a:br>
              <a:rPr lang="en-IN" dirty="0"/>
            </a:br>
            <a:endParaRPr lang="en-IN" dirty="0"/>
          </a:p>
        </p:txBody>
      </p:sp>
      <p:sp>
        <p:nvSpPr>
          <p:cNvPr id="3" name="Content Placeholder 2"/>
          <p:cNvSpPr>
            <a:spLocks noGrp="1"/>
          </p:cNvSpPr>
          <p:nvPr>
            <p:ph idx="1"/>
          </p:nvPr>
        </p:nvSpPr>
        <p:spPr>
          <a:xfrm>
            <a:off x="541986" y="1229192"/>
            <a:ext cx="10811814" cy="4875393"/>
          </a:xfrm>
        </p:spPr>
        <p:txBody>
          <a:bodyPr>
            <a:normAutofit/>
          </a:bodyPr>
          <a:lstStyle/>
          <a:p>
            <a:pPr algn="just"/>
            <a:endParaRPr lang="en-IN" dirty="0"/>
          </a:p>
          <a:p>
            <a:pPr algn="just"/>
            <a:endParaRPr lang="en-IN" dirty="0"/>
          </a:p>
          <a:p>
            <a:pPr algn="just"/>
            <a:endParaRPr lang="en-IN" dirty="0"/>
          </a:p>
          <a:p>
            <a:pPr algn="just"/>
            <a:endParaRPr lang="en-IN" dirty="0"/>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37</a:t>
            </a:fld>
            <a:endParaRPr lang="en-IN"/>
          </a:p>
        </p:txBody>
      </p:sp>
      <p:pic>
        <p:nvPicPr>
          <p:cNvPr id="80898" name="Picture 2" descr="Algorithm for implementing Distributed Shared Memory - GeeksforGeeks"/>
          <p:cNvPicPr>
            <a:picLocks noChangeAspect="1" noChangeArrowheads="1"/>
          </p:cNvPicPr>
          <p:nvPr/>
        </p:nvPicPr>
        <p:blipFill>
          <a:blip r:embed="rId3"/>
          <a:srcRect/>
          <a:stretch>
            <a:fillRect/>
          </a:stretch>
        </p:blipFill>
        <p:spPr bwMode="auto">
          <a:xfrm>
            <a:off x="2741119" y="1235075"/>
            <a:ext cx="6655129" cy="4995119"/>
          </a:xfrm>
          <a:prstGeom prst="rect">
            <a:avLst/>
          </a:prstGeom>
          <a:noFill/>
        </p:spPr>
      </p:pic>
    </p:spTree>
    <p:extLst>
      <p:ext uri="{BB962C8B-B14F-4D97-AF65-F5344CB8AC3E}">
        <p14:creationId xmlns:p14="http://schemas.microsoft.com/office/powerpoint/2010/main" val="1148362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679" y="491173"/>
            <a:ext cx="10515600" cy="407607"/>
          </a:xfrm>
        </p:spPr>
        <p:txBody>
          <a:bodyPr/>
          <a:lstStyle/>
          <a:p>
            <a:br>
              <a:rPr lang="en-IN" dirty="0"/>
            </a:br>
            <a:r>
              <a:rPr lang="en-IN" sz="3200" dirty="0"/>
              <a:t>The Full Replication Algorithm</a:t>
            </a:r>
            <a:br>
              <a:rPr lang="en-IN" dirty="0"/>
            </a:br>
            <a:endParaRPr lang="en-IN" dirty="0"/>
          </a:p>
        </p:txBody>
      </p:sp>
      <p:sp>
        <p:nvSpPr>
          <p:cNvPr id="3" name="Content Placeholder 2"/>
          <p:cNvSpPr>
            <a:spLocks noGrp="1"/>
          </p:cNvSpPr>
          <p:nvPr>
            <p:ph idx="1"/>
          </p:nvPr>
        </p:nvSpPr>
        <p:spPr>
          <a:xfrm>
            <a:off x="541986" y="1229192"/>
            <a:ext cx="10811814" cy="4875393"/>
          </a:xfrm>
        </p:spPr>
        <p:txBody>
          <a:bodyPr>
            <a:normAutofit/>
          </a:bodyPr>
          <a:lstStyle/>
          <a:p>
            <a:pPr algn="just"/>
            <a:r>
              <a:rPr lang="en-IN" dirty="0"/>
              <a:t> An extension to read the replication algorithm allowing the nodes to perform both read and write operation on the shared block of concurrently. </a:t>
            </a:r>
          </a:p>
          <a:p>
            <a:pPr algn="just"/>
            <a:endParaRPr lang="en-IN" dirty="0"/>
          </a:p>
          <a:p>
            <a:pPr algn="just"/>
            <a:r>
              <a:rPr lang="en-IN" dirty="0"/>
              <a:t>But this access of nodes is controlled to maintain its consistency.</a:t>
            </a:r>
          </a:p>
          <a:p>
            <a:pPr algn="just"/>
            <a:endParaRPr lang="en-IN" dirty="0"/>
          </a:p>
          <a:p>
            <a:pPr algn="just"/>
            <a:r>
              <a:rPr lang="en-IN" dirty="0"/>
              <a:t>To maintain consistency of data on concurrent access of all nodes sequence is maintained and after every modification that is made in the data a multicast with modifications is reflected all the data copies.</a:t>
            </a:r>
          </a:p>
          <a:p>
            <a:pPr algn="just"/>
            <a:endParaRPr lang="en-IN" dirty="0"/>
          </a:p>
          <a:p>
            <a:pPr algn="just"/>
            <a:endParaRPr lang="en-IN" dirty="0"/>
          </a:p>
          <a:p>
            <a:pPr algn="just"/>
            <a:endParaRPr lang="en-IN" dirty="0"/>
          </a:p>
          <a:p>
            <a:pPr algn="just"/>
            <a:endParaRPr lang="en-IN" dirty="0"/>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38</a:t>
            </a:fld>
            <a:endParaRPr lang="en-IN"/>
          </a:p>
        </p:txBody>
      </p:sp>
    </p:spTree>
    <p:extLst>
      <p:ext uri="{BB962C8B-B14F-4D97-AF65-F5344CB8AC3E}">
        <p14:creationId xmlns:p14="http://schemas.microsoft.com/office/powerpoint/2010/main" val="1148362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679" y="491173"/>
            <a:ext cx="10515600" cy="407607"/>
          </a:xfrm>
        </p:spPr>
        <p:txBody>
          <a:bodyPr/>
          <a:lstStyle/>
          <a:p>
            <a:br>
              <a:rPr lang="en-IN" dirty="0"/>
            </a:br>
            <a:r>
              <a:rPr lang="en-IN" sz="3200" dirty="0"/>
              <a:t>The Full Replication Algorithm</a:t>
            </a:r>
            <a:br>
              <a:rPr lang="en-IN" dirty="0"/>
            </a:b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39</a:t>
            </a:fld>
            <a:endParaRPr lang="en-IN"/>
          </a:p>
        </p:txBody>
      </p:sp>
      <p:sp>
        <p:nvSpPr>
          <p:cNvPr id="5" name="Content Placeholder 4"/>
          <p:cNvSpPr>
            <a:spLocks noGrp="1"/>
          </p:cNvSpPr>
          <p:nvPr>
            <p:ph idx="1"/>
          </p:nvPr>
        </p:nvSpPr>
        <p:spPr/>
        <p:txBody>
          <a:bodyPr/>
          <a:lstStyle/>
          <a:p>
            <a:pPr>
              <a:buNone/>
            </a:pPr>
            <a:r>
              <a:rPr lang="en-IN" dirty="0"/>
              <a:t>.</a:t>
            </a:r>
          </a:p>
        </p:txBody>
      </p:sp>
      <p:pic>
        <p:nvPicPr>
          <p:cNvPr id="86018" name="Picture 2" descr="Algorithm for implementing Distributed Shared Memory - GeeksforGeeks"/>
          <p:cNvPicPr>
            <a:picLocks noChangeAspect="1" noChangeArrowheads="1"/>
          </p:cNvPicPr>
          <p:nvPr/>
        </p:nvPicPr>
        <p:blipFill>
          <a:blip r:embed="rId3"/>
          <a:srcRect/>
          <a:stretch>
            <a:fillRect/>
          </a:stretch>
        </p:blipFill>
        <p:spPr bwMode="auto">
          <a:xfrm>
            <a:off x="2567699" y="1154988"/>
            <a:ext cx="7080798" cy="5154052"/>
          </a:xfrm>
          <a:prstGeom prst="rect">
            <a:avLst/>
          </a:prstGeom>
          <a:noFill/>
        </p:spPr>
      </p:pic>
    </p:spTree>
    <p:extLst>
      <p:ext uri="{BB962C8B-B14F-4D97-AF65-F5344CB8AC3E}">
        <p14:creationId xmlns:p14="http://schemas.microsoft.com/office/powerpoint/2010/main" val="114836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US" sz="3200" dirty="0"/>
              <a:t>Distributed Resource Management</a:t>
            </a:r>
            <a:endParaRPr lang="en-IN" sz="3200" dirty="0"/>
          </a:p>
        </p:txBody>
      </p:sp>
      <p:sp>
        <p:nvSpPr>
          <p:cNvPr id="3" name="Content Placeholder 2"/>
          <p:cNvSpPr>
            <a:spLocks noGrp="1"/>
          </p:cNvSpPr>
          <p:nvPr>
            <p:ph idx="1"/>
          </p:nvPr>
        </p:nvSpPr>
        <p:spPr>
          <a:xfrm>
            <a:off x="541986" y="1079292"/>
            <a:ext cx="10811814" cy="5025294"/>
          </a:xfrm>
        </p:spPr>
        <p:txBody>
          <a:bodyPr>
            <a:normAutofit/>
          </a:bodyPr>
          <a:lstStyle/>
          <a:p>
            <a:pPr marL="0" indent="0" algn="just"/>
            <a:r>
              <a:rPr lang="en-US" b="1" dirty="0"/>
              <a:t>Two</a:t>
            </a:r>
            <a:r>
              <a:rPr lang="en-US" dirty="0"/>
              <a:t> important goals of a distributed file systems are:</a:t>
            </a:r>
          </a:p>
          <a:p>
            <a:pPr marL="0" indent="0" algn="just">
              <a:buNone/>
            </a:pPr>
            <a:endParaRPr lang="en-US" dirty="0"/>
          </a:p>
          <a:p>
            <a:pPr marL="457200" lvl="1" indent="0" algn="just">
              <a:buNone/>
            </a:pPr>
            <a:r>
              <a:rPr lang="en-US" dirty="0"/>
              <a:t>1. </a:t>
            </a:r>
            <a:r>
              <a:rPr lang="en-US" b="1" dirty="0"/>
              <a:t>Network Transparency</a:t>
            </a:r>
          </a:p>
          <a:p>
            <a:pPr marL="914400" lvl="2" indent="0" algn="just"/>
            <a:r>
              <a:rPr lang="en-IN" dirty="0"/>
              <a:t> Users should be able to access files over a network as easily as if the files were stored locally.</a:t>
            </a:r>
          </a:p>
          <a:p>
            <a:pPr marL="914400" lvl="2" indent="0" algn="just"/>
            <a:r>
              <a:rPr lang="en-IN" dirty="0"/>
              <a:t> Users should not have to know the physical location of a file to access it.</a:t>
            </a:r>
          </a:p>
          <a:p>
            <a:pPr marL="914400" lvl="2" indent="0" algn="just">
              <a:buNone/>
            </a:pPr>
            <a:endParaRPr lang="en-US" dirty="0"/>
          </a:p>
          <a:p>
            <a:pPr marL="457200" lvl="1" indent="0" algn="just">
              <a:buNone/>
            </a:pPr>
            <a:r>
              <a:rPr lang="en-US" dirty="0"/>
              <a:t>2. </a:t>
            </a:r>
            <a:r>
              <a:rPr lang="en-US" b="1" dirty="0"/>
              <a:t>High Availability</a:t>
            </a:r>
          </a:p>
          <a:p>
            <a:pPr marL="893763" lvl="1" indent="0" algn="just"/>
            <a:r>
              <a:rPr lang="en-US" dirty="0"/>
              <a:t> F</a:t>
            </a:r>
            <a:r>
              <a:rPr lang="en-IN" dirty="0"/>
              <a:t>iles should be easily and quickly accessible, irrespective of their physical location.</a:t>
            </a:r>
          </a:p>
          <a:p>
            <a:pPr marL="893763" lvl="1" indent="0" algn="just"/>
            <a:r>
              <a:rPr lang="en-IN" dirty="0"/>
              <a:t> System failures or regularly scheduled activities such as backups or maintenance should not result in the unavailability of files.</a:t>
            </a:r>
            <a:endParaRPr lang="en-US"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a:t>
            </a:fld>
            <a:endParaRPr lang="en-IN"/>
          </a:p>
        </p:txBody>
      </p:sp>
    </p:spTree>
    <p:extLst>
      <p:ext uri="{BB962C8B-B14F-4D97-AF65-F5344CB8AC3E}">
        <p14:creationId xmlns:p14="http://schemas.microsoft.com/office/powerpoint/2010/main" val="1148362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993" y="2476594"/>
            <a:ext cx="10581290" cy="407607"/>
          </a:xfrm>
        </p:spPr>
        <p:txBody>
          <a:bodyPr/>
          <a:lstStyle/>
          <a:p>
            <a:r>
              <a:rPr lang="en-IN" sz="4000" dirty="0"/>
              <a:t>Issues in Load Distributing </a:t>
            </a:r>
          </a:p>
        </p:txBody>
      </p:sp>
      <p:sp>
        <p:nvSpPr>
          <p:cNvPr id="4" name="Slide Number Placeholder 3"/>
          <p:cNvSpPr>
            <a:spLocks noGrp="1"/>
          </p:cNvSpPr>
          <p:nvPr>
            <p:ph type="sldNum" sz="quarter" idx="12"/>
          </p:nvPr>
        </p:nvSpPr>
        <p:spPr/>
        <p:txBody>
          <a:bodyPr/>
          <a:lstStyle/>
          <a:p>
            <a:fld id="{0626A560-D43F-4E42-9E25-CE5313D6E885}" type="slidenum">
              <a:rPr lang="en-IN" smtClean="0"/>
              <a:pPr/>
              <a:t>40</a:t>
            </a:fld>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679" y="491173"/>
            <a:ext cx="10515600" cy="407607"/>
          </a:xfrm>
        </p:spPr>
        <p:txBody>
          <a:bodyPr/>
          <a:lstStyle/>
          <a:p>
            <a:br>
              <a:rPr lang="en-IN" dirty="0"/>
            </a:br>
            <a:r>
              <a:rPr lang="en-IN" sz="3200" dirty="0"/>
              <a:t>Distributed Scheduling Issues in Load Distributing </a:t>
            </a:r>
            <a:br>
              <a:rPr lang="en-IN" dirty="0"/>
            </a:br>
            <a:endParaRPr lang="en-IN" dirty="0"/>
          </a:p>
        </p:txBody>
      </p:sp>
      <p:sp>
        <p:nvSpPr>
          <p:cNvPr id="3" name="Content Placeholder 2"/>
          <p:cNvSpPr>
            <a:spLocks noGrp="1"/>
          </p:cNvSpPr>
          <p:nvPr>
            <p:ph idx="1"/>
          </p:nvPr>
        </p:nvSpPr>
        <p:spPr>
          <a:xfrm>
            <a:off x="541986" y="1371600"/>
            <a:ext cx="10811814" cy="4732985"/>
          </a:xfrm>
        </p:spPr>
        <p:txBody>
          <a:bodyPr>
            <a:normAutofit/>
          </a:bodyPr>
          <a:lstStyle/>
          <a:p>
            <a:pPr algn="just"/>
            <a:r>
              <a:rPr lang="en-IN" dirty="0"/>
              <a:t>Scheduling refers to the execution of non-interactive processes or tasks at designated times and places around a network of computer.</a:t>
            </a:r>
          </a:p>
          <a:p>
            <a:pPr algn="just"/>
            <a:r>
              <a:rPr lang="en-IN" b="1" dirty="0"/>
              <a:t>Distributed scheduling refers to the chaining of different jobs into a coordinated workflow that spans several computers.</a:t>
            </a:r>
          </a:p>
          <a:p>
            <a:pPr algn="just"/>
            <a:r>
              <a:rPr lang="en-IN" dirty="0"/>
              <a:t> For example: - you schedule a processing job on computer1 and computer2, and when these are finished you need to schedule a job on computer3, this is distributed scheduling.</a:t>
            </a:r>
          </a:p>
          <a:p>
            <a:pPr algn="just"/>
            <a:r>
              <a:rPr lang="en-IN" dirty="0"/>
              <a:t>Distributed Systems offer a tremendous processing capacity.</a:t>
            </a:r>
          </a:p>
          <a:p>
            <a:pPr algn="just"/>
            <a:r>
              <a:rPr lang="en-IN" b="1" dirty="0"/>
              <a:t>Good resource allocation schemes </a:t>
            </a:r>
            <a:r>
              <a:rPr lang="en-IN" dirty="0"/>
              <a:t>are needed to take full advantage of distributed systems.</a:t>
            </a:r>
          </a:p>
          <a:p>
            <a:pPr algn="just"/>
            <a:r>
              <a:rPr lang="en-IN" b="1" i="1" dirty="0"/>
              <a:t>A distributed scheduler is a resource management component of a distributed operating system.</a:t>
            </a:r>
          </a:p>
          <a:p>
            <a:pPr algn="just"/>
            <a:endParaRPr lang="en-IN" dirty="0"/>
          </a:p>
          <a:p>
            <a:pPr algn="just"/>
            <a:endParaRPr lang="en-IN" dirty="0"/>
          </a:p>
          <a:p>
            <a:pPr algn="just"/>
            <a:endParaRPr lang="en-IN" dirty="0"/>
          </a:p>
          <a:p>
            <a:pPr algn="just"/>
            <a:endParaRPr lang="en-IN" dirty="0"/>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41</a:t>
            </a:fld>
            <a:endParaRPr lang="en-IN"/>
          </a:p>
        </p:txBody>
      </p:sp>
    </p:spTree>
    <p:extLst>
      <p:ext uri="{BB962C8B-B14F-4D97-AF65-F5344CB8AC3E}">
        <p14:creationId xmlns:p14="http://schemas.microsoft.com/office/powerpoint/2010/main" val="1148362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679" y="491173"/>
            <a:ext cx="10515600" cy="407607"/>
          </a:xfrm>
        </p:spPr>
        <p:txBody>
          <a:bodyPr/>
          <a:lstStyle/>
          <a:p>
            <a:pPr algn="l"/>
            <a:br>
              <a:rPr lang="en-IN" dirty="0"/>
            </a:br>
            <a:r>
              <a:rPr lang="en-IN" sz="3200" dirty="0"/>
              <a:t>Motivation:</a:t>
            </a:r>
            <a:endParaRPr lang="en-IN" dirty="0"/>
          </a:p>
        </p:txBody>
      </p:sp>
      <p:sp>
        <p:nvSpPr>
          <p:cNvPr id="3" name="Content Placeholder 2"/>
          <p:cNvSpPr>
            <a:spLocks noGrp="1"/>
          </p:cNvSpPr>
          <p:nvPr>
            <p:ph idx="1"/>
          </p:nvPr>
        </p:nvSpPr>
        <p:spPr>
          <a:xfrm>
            <a:off x="541986" y="1371600"/>
            <a:ext cx="10811814" cy="4732985"/>
          </a:xfrm>
        </p:spPr>
        <p:txBody>
          <a:bodyPr>
            <a:normAutofit/>
          </a:bodyPr>
          <a:lstStyle/>
          <a:p>
            <a:pPr algn="just"/>
            <a:r>
              <a:rPr lang="en-IN" dirty="0"/>
              <a:t>Locally distributed system consists of a collection of </a:t>
            </a:r>
            <a:r>
              <a:rPr lang="en-IN" b="1" dirty="0"/>
              <a:t>autonomous computers</a:t>
            </a:r>
            <a:r>
              <a:rPr lang="en-IN" dirty="0"/>
              <a:t>, connected by a LAN.</a:t>
            </a:r>
          </a:p>
          <a:p>
            <a:pPr algn="just"/>
            <a:r>
              <a:rPr lang="en-IN" b="1" dirty="0"/>
              <a:t>In a locally distributed system, there is a good possibility that several computers are heavily loaded while others are ideal or lightly loaded.</a:t>
            </a:r>
          </a:p>
          <a:p>
            <a:pPr algn="just"/>
            <a:r>
              <a:rPr lang="en-IN" dirty="0"/>
              <a:t>If we can move jobs around, the overall performance of the system can be </a:t>
            </a:r>
            <a:r>
              <a:rPr lang="en-IN" b="1" dirty="0"/>
              <a:t>maximized.</a:t>
            </a:r>
          </a:p>
          <a:p>
            <a:pPr algn="just"/>
            <a:r>
              <a:rPr lang="en-IN" dirty="0"/>
              <a:t>A </a:t>
            </a:r>
            <a:r>
              <a:rPr lang="en-IN" b="1" dirty="0">
                <a:solidFill>
                  <a:srgbClr val="FFFF00"/>
                </a:solidFill>
              </a:rPr>
              <a:t>distributed scheduler </a:t>
            </a:r>
            <a:r>
              <a:rPr lang="en-IN" dirty="0"/>
              <a:t>is a resources management component of a distributed operating system that focuses on judiciously and transparently redistributing the load of the system among the computers to maximize the overall performance.</a:t>
            </a:r>
          </a:p>
          <a:p>
            <a:pPr algn="just"/>
            <a:endParaRPr lang="en-IN" dirty="0"/>
          </a:p>
          <a:p>
            <a:pPr algn="just"/>
            <a:endParaRPr lang="en-IN" dirty="0"/>
          </a:p>
          <a:p>
            <a:pPr algn="just"/>
            <a:endParaRPr lang="en-IN" dirty="0"/>
          </a:p>
          <a:p>
            <a:pPr algn="just"/>
            <a:endParaRPr lang="en-IN" dirty="0"/>
          </a:p>
          <a:p>
            <a:pPr algn="just"/>
            <a:endParaRPr lang="en-IN" dirty="0"/>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42</a:t>
            </a:fld>
            <a:endParaRPr lang="en-IN"/>
          </a:p>
        </p:txBody>
      </p:sp>
    </p:spTree>
    <p:extLst>
      <p:ext uri="{BB962C8B-B14F-4D97-AF65-F5344CB8AC3E}">
        <p14:creationId xmlns:p14="http://schemas.microsoft.com/office/powerpoint/2010/main" val="1148362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Distributes System Without Load Distributing</a:t>
            </a:r>
          </a:p>
        </p:txBody>
      </p:sp>
      <p:sp>
        <p:nvSpPr>
          <p:cNvPr id="4" name="Slide Number Placeholder 3"/>
          <p:cNvSpPr>
            <a:spLocks noGrp="1"/>
          </p:cNvSpPr>
          <p:nvPr>
            <p:ph type="sldNum" sz="quarter" idx="12"/>
          </p:nvPr>
        </p:nvSpPr>
        <p:spPr/>
        <p:txBody>
          <a:bodyPr/>
          <a:lstStyle/>
          <a:p>
            <a:fld id="{0626A560-D43F-4E42-9E25-CE5313D6E885}" type="slidenum">
              <a:rPr lang="en-IN" smtClean="0"/>
              <a:pPr/>
              <a:t>43</a:t>
            </a:fld>
            <a:endParaRPr lang="en-IN"/>
          </a:p>
        </p:txBody>
      </p:sp>
      <p:pic>
        <p:nvPicPr>
          <p:cNvPr id="1026" name="Picture 2"/>
          <p:cNvPicPr>
            <a:picLocks noGrp="1" noChangeAspect="1" noChangeArrowheads="1"/>
          </p:cNvPicPr>
          <p:nvPr>
            <p:ph idx="1"/>
          </p:nvPr>
        </p:nvPicPr>
        <p:blipFill>
          <a:blip r:embed="rId3"/>
          <a:srcRect/>
          <a:stretch>
            <a:fillRect/>
          </a:stretch>
        </p:blipFill>
        <p:spPr bwMode="auto">
          <a:xfrm>
            <a:off x="2171726" y="614855"/>
            <a:ext cx="7571361" cy="5959366"/>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679" y="491173"/>
            <a:ext cx="10515600" cy="643944"/>
          </a:xfrm>
        </p:spPr>
        <p:txBody>
          <a:bodyPr/>
          <a:lstStyle/>
          <a:p>
            <a:pPr algn="l"/>
            <a:br>
              <a:rPr lang="en-IN" dirty="0"/>
            </a:br>
            <a:r>
              <a:rPr lang="en-IN" sz="3200" dirty="0"/>
              <a:t>Issues in Load Distributing </a:t>
            </a:r>
            <a:endParaRPr lang="en-IN" dirty="0"/>
          </a:p>
        </p:txBody>
      </p:sp>
      <p:sp>
        <p:nvSpPr>
          <p:cNvPr id="3" name="Content Placeholder 2"/>
          <p:cNvSpPr>
            <a:spLocks noGrp="1"/>
          </p:cNvSpPr>
          <p:nvPr>
            <p:ph idx="1"/>
          </p:nvPr>
        </p:nvSpPr>
        <p:spPr>
          <a:xfrm>
            <a:off x="541986" y="1371600"/>
            <a:ext cx="10811814" cy="4732985"/>
          </a:xfrm>
        </p:spPr>
        <p:txBody>
          <a:bodyPr>
            <a:normAutofit/>
          </a:bodyPr>
          <a:lstStyle/>
          <a:p>
            <a:pPr lvl="2" algn="just">
              <a:buNone/>
            </a:pPr>
            <a:r>
              <a:rPr lang="en-IN" dirty="0"/>
              <a:t>The Various Issues are:</a:t>
            </a:r>
          </a:p>
          <a:p>
            <a:pPr lvl="4" algn="just">
              <a:lnSpc>
                <a:spcPct val="150000"/>
              </a:lnSpc>
              <a:buNone/>
            </a:pPr>
            <a:r>
              <a:rPr lang="en-IN" dirty="0"/>
              <a:t>1. Load </a:t>
            </a:r>
          </a:p>
          <a:p>
            <a:pPr lvl="4" algn="just">
              <a:lnSpc>
                <a:spcPct val="150000"/>
              </a:lnSpc>
              <a:buNone/>
            </a:pPr>
            <a:r>
              <a:rPr lang="en-IN" dirty="0"/>
              <a:t>2. Classification of Algorithms</a:t>
            </a:r>
          </a:p>
          <a:p>
            <a:pPr lvl="4" algn="just">
              <a:lnSpc>
                <a:spcPct val="150000"/>
              </a:lnSpc>
              <a:buNone/>
            </a:pPr>
            <a:r>
              <a:rPr lang="en-IN" dirty="0"/>
              <a:t>3. Load Sharing vs. Load Balancing</a:t>
            </a:r>
          </a:p>
          <a:p>
            <a:pPr lvl="4" algn="just">
              <a:lnSpc>
                <a:spcPct val="150000"/>
              </a:lnSpc>
              <a:buNone/>
            </a:pPr>
            <a:r>
              <a:rPr lang="en-IN" dirty="0"/>
              <a:t>4. Preemptive vs. </a:t>
            </a:r>
            <a:r>
              <a:rPr lang="en-IN" dirty="0" err="1"/>
              <a:t>Nonpreemptive</a:t>
            </a:r>
            <a:r>
              <a:rPr lang="en-IN" dirty="0"/>
              <a:t> Transfers</a:t>
            </a:r>
          </a:p>
          <a:p>
            <a:pPr algn="just">
              <a:buNone/>
            </a:pPr>
            <a:endParaRPr lang="en-IN" dirty="0"/>
          </a:p>
          <a:p>
            <a:pPr algn="just"/>
            <a:endParaRPr lang="en-IN" dirty="0"/>
          </a:p>
          <a:p>
            <a:pPr algn="just"/>
            <a:endParaRPr lang="en-IN" dirty="0"/>
          </a:p>
          <a:p>
            <a:pPr algn="just"/>
            <a:endParaRPr lang="en-IN" dirty="0"/>
          </a:p>
          <a:p>
            <a:pPr algn="just"/>
            <a:endParaRPr lang="en-IN" dirty="0"/>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44</a:t>
            </a:fld>
            <a:endParaRPr lang="en-IN"/>
          </a:p>
        </p:txBody>
      </p:sp>
    </p:spTree>
    <p:extLst>
      <p:ext uri="{BB962C8B-B14F-4D97-AF65-F5344CB8AC3E}">
        <p14:creationId xmlns:p14="http://schemas.microsoft.com/office/powerpoint/2010/main" val="1148362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254690"/>
            <a:ext cx="10515600" cy="643944"/>
          </a:xfrm>
        </p:spPr>
        <p:txBody>
          <a:bodyPr/>
          <a:lstStyle/>
          <a:p>
            <a:pPr lvl="4" algn="l" rtl="0">
              <a:lnSpc>
                <a:spcPct val="90000"/>
              </a:lnSpc>
              <a:spcBef>
                <a:spcPct val="0"/>
              </a:spcBef>
            </a:pPr>
            <a:br>
              <a:rPr lang="en-IN" dirty="0"/>
            </a:br>
            <a:r>
              <a:rPr lang="en-IN" sz="2400" b="1" dirty="0">
                <a:solidFill>
                  <a:schemeClr val="bg1"/>
                </a:solidFill>
                <a:latin typeface="+mn-lt"/>
              </a:rPr>
              <a:t>1. Load </a:t>
            </a:r>
            <a:br>
              <a:rPr lang="en-IN" sz="2400" b="1" dirty="0">
                <a:solidFill>
                  <a:schemeClr val="bg1"/>
                </a:solidFill>
                <a:latin typeface="+mn-lt"/>
              </a:rPr>
            </a:br>
            <a:endParaRPr lang="en-IN" b="1" dirty="0">
              <a:solidFill>
                <a:schemeClr val="bg1"/>
              </a:solidFill>
              <a:latin typeface="+mn-lt"/>
            </a:endParaRPr>
          </a:p>
        </p:txBody>
      </p:sp>
      <p:sp>
        <p:nvSpPr>
          <p:cNvPr id="3" name="Content Placeholder 2"/>
          <p:cNvSpPr>
            <a:spLocks noGrp="1"/>
          </p:cNvSpPr>
          <p:nvPr>
            <p:ph idx="1"/>
          </p:nvPr>
        </p:nvSpPr>
        <p:spPr>
          <a:xfrm>
            <a:off x="362607" y="977462"/>
            <a:ext cx="11477295" cy="5659821"/>
          </a:xfrm>
        </p:spPr>
        <p:txBody>
          <a:bodyPr>
            <a:noAutofit/>
          </a:bodyPr>
          <a:lstStyle/>
          <a:p>
            <a:r>
              <a:rPr lang="en-IN" dirty="0"/>
              <a:t>Load on a system/node can correspond to the queue length of tasks/ processes that need to be processed.</a:t>
            </a:r>
          </a:p>
          <a:p>
            <a:r>
              <a:rPr lang="en-IN" dirty="0"/>
              <a:t>Distributing load: transfer tasks/processes among nodes.</a:t>
            </a:r>
          </a:p>
          <a:p>
            <a:r>
              <a:rPr lang="en-IN" dirty="0"/>
              <a:t>If a task transfer (from another node) takes a long time, the node may accept more tasks during the transfer time.</a:t>
            </a:r>
          </a:p>
          <a:p>
            <a:r>
              <a:rPr lang="en-IN" dirty="0"/>
              <a:t>Causes the node to be highly loaded. Affects performance.</a:t>
            </a:r>
          </a:p>
          <a:p>
            <a:r>
              <a:rPr lang="en-IN" dirty="0"/>
              <a:t>Solution: artificially increment the queue length when a task is accepted for transfer from remote node (to account for the proposed increased in load).</a:t>
            </a:r>
          </a:p>
          <a:p>
            <a:r>
              <a:rPr lang="en-IN" dirty="0"/>
              <a:t>Task transfer can fail? : use timeouts.</a:t>
            </a:r>
          </a:p>
          <a:p>
            <a:pPr algn="just"/>
            <a:endParaRPr lang="en-IN" dirty="0"/>
          </a:p>
          <a:p>
            <a:pPr algn="just"/>
            <a:endParaRPr lang="en-IN" dirty="0"/>
          </a:p>
          <a:p>
            <a:pPr algn="just"/>
            <a:endParaRPr lang="en-IN" dirty="0"/>
          </a:p>
          <a:p>
            <a:pPr algn="just"/>
            <a:endParaRPr lang="en-IN" dirty="0"/>
          </a:p>
          <a:p>
            <a:pPr algn="just"/>
            <a:endParaRPr lang="en-IN" dirty="0"/>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45</a:t>
            </a:fld>
            <a:endParaRPr lang="en-IN"/>
          </a:p>
        </p:txBody>
      </p:sp>
    </p:spTree>
    <p:extLst>
      <p:ext uri="{BB962C8B-B14F-4D97-AF65-F5344CB8AC3E}">
        <p14:creationId xmlns:p14="http://schemas.microsoft.com/office/powerpoint/2010/main" val="1148362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223" y="554235"/>
            <a:ext cx="10515600" cy="643944"/>
          </a:xfrm>
        </p:spPr>
        <p:txBody>
          <a:bodyPr/>
          <a:lstStyle/>
          <a:p>
            <a:pPr lvl="4" algn="l" rtl="0">
              <a:lnSpc>
                <a:spcPct val="90000"/>
              </a:lnSpc>
              <a:spcBef>
                <a:spcPct val="0"/>
              </a:spcBef>
            </a:pPr>
            <a:br>
              <a:rPr lang="en-IN" b="1" dirty="0"/>
            </a:br>
            <a:r>
              <a:rPr lang="en-IN" b="1" dirty="0">
                <a:solidFill>
                  <a:schemeClr val="bg1"/>
                </a:solidFill>
              </a:rPr>
              <a:t>2.</a:t>
            </a:r>
            <a:r>
              <a:rPr lang="en-IN" b="1" dirty="0"/>
              <a:t> </a:t>
            </a:r>
            <a:r>
              <a:rPr lang="en-IN" sz="2400" b="1" dirty="0">
                <a:solidFill>
                  <a:schemeClr val="bg1"/>
                </a:solidFill>
                <a:latin typeface="+mj-lt"/>
              </a:rPr>
              <a:t>Classification of Load Distributing Algorithms</a:t>
            </a:r>
            <a:br>
              <a:rPr lang="en-IN" sz="2400" b="1" dirty="0"/>
            </a:br>
            <a:br>
              <a:rPr lang="en-IN" sz="2400" b="1" dirty="0">
                <a:solidFill>
                  <a:schemeClr val="bg1"/>
                </a:solidFill>
                <a:latin typeface="+mn-lt"/>
              </a:rPr>
            </a:br>
            <a:endParaRPr lang="en-IN" b="1" dirty="0">
              <a:solidFill>
                <a:schemeClr val="bg1"/>
              </a:solidFill>
              <a:latin typeface="+mn-lt"/>
            </a:endParaRPr>
          </a:p>
        </p:txBody>
      </p:sp>
      <p:sp>
        <p:nvSpPr>
          <p:cNvPr id="3" name="Content Placeholder 2"/>
          <p:cNvSpPr>
            <a:spLocks noGrp="1"/>
          </p:cNvSpPr>
          <p:nvPr>
            <p:ph idx="1"/>
          </p:nvPr>
        </p:nvSpPr>
        <p:spPr>
          <a:xfrm>
            <a:off x="362607" y="977462"/>
            <a:ext cx="11477295" cy="5659821"/>
          </a:xfrm>
        </p:spPr>
        <p:txBody>
          <a:bodyPr>
            <a:noAutofit/>
          </a:bodyPr>
          <a:lstStyle/>
          <a:p>
            <a:pPr algn="just">
              <a:buNone/>
            </a:pPr>
            <a:endParaRPr lang="en-IN" dirty="0"/>
          </a:p>
          <a:p>
            <a:pPr algn="just">
              <a:buNone/>
            </a:pPr>
            <a:r>
              <a:rPr lang="en-IN" b="1" dirty="0">
                <a:solidFill>
                  <a:srgbClr val="FFFF00"/>
                </a:solidFill>
              </a:rPr>
              <a:t>Static load distribution algorithms</a:t>
            </a:r>
            <a:r>
              <a:rPr lang="en-IN" dirty="0">
                <a:solidFill>
                  <a:srgbClr val="FFFF00"/>
                </a:solidFill>
              </a:rPr>
              <a:t>: </a:t>
            </a:r>
            <a:r>
              <a:rPr lang="en-IN" dirty="0"/>
              <a:t>Decisions are hard-coded into an algorithm with a priori knowledge of system.</a:t>
            </a:r>
          </a:p>
          <a:p>
            <a:pPr algn="just">
              <a:buNone/>
            </a:pPr>
            <a:r>
              <a:rPr lang="en-IN" b="1" dirty="0">
                <a:solidFill>
                  <a:srgbClr val="FFFF00"/>
                </a:solidFill>
              </a:rPr>
              <a:t>Dynamic load distribution algorithms</a:t>
            </a:r>
            <a:r>
              <a:rPr lang="en-IN" dirty="0">
                <a:solidFill>
                  <a:srgbClr val="FFFF00"/>
                </a:solidFill>
              </a:rPr>
              <a:t>: </a:t>
            </a:r>
            <a:r>
              <a:rPr lang="en-IN" dirty="0"/>
              <a:t>use system state information such as task queue length, processor utilization and the system state information (the loads at node).</a:t>
            </a:r>
          </a:p>
          <a:p>
            <a:pPr algn="just">
              <a:buNone/>
            </a:pPr>
            <a:r>
              <a:rPr lang="en-IN" b="1" dirty="0">
                <a:solidFill>
                  <a:srgbClr val="FFFF00"/>
                </a:solidFill>
              </a:rPr>
              <a:t>Adaptive load distribution algorithms</a:t>
            </a:r>
            <a:r>
              <a:rPr lang="en-IN" dirty="0">
                <a:solidFill>
                  <a:srgbClr val="FFFF00"/>
                </a:solidFill>
              </a:rPr>
              <a:t>: </a:t>
            </a:r>
            <a:r>
              <a:rPr lang="en-IN" dirty="0"/>
              <a:t>are a special class of dynamic load distributing algorithms in that they adapt their activities by dynamically changing the parameters of the algorithm to suit the changing system state.</a:t>
            </a:r>
          </a:p>
          <a:p>
            <a:pPr algn="just"/>
            <a:r>
              <a:rPr lang="en-IN" dirty="0"/>
              <a:t>This algorithm adapt the approach based on system state.(e.g.) Dynamic distribution algorithms collect load information from nodes.</a:t>
            </a:r>
          </a:p>
          <a:p>
            <a:pPr algn="just"/>
            <a:r>
              <a:rPr lang="en-IN" dirty="0"/>
              <a:t>Load information collection itself can add load on the system as messages need to be exchanged.</a:t>
            </a:r>
          </a:p>
          <a:p>
            <a:pPr algn="just"/>
            <a:r>
              <a:rPr lang="en-IN" dirty="0"/>
              <a:t>Adaptive distribution algorithms may stop collecting state information at high loads.</a:t>
            </a:r>
          </a:p>
          <a:p>
            <a:pPr algn="just">
              <a:buNone/>
            </a:pPr>
            <a:endParaRPr lang="en-IN" dirty="0"/>
          </a:p>
          <a:p>
            <a:pPr algn="just"/>
            <a:endParaRPr lang="en-IN" dirty="0"/>
          </a:p>
          <a:p>
            <a:pPr algn="just"/>
            <a:endParaRPr lang="en-IN" dirty="0"/>
          </a:p>
          <a:p>
            <a:pPr algn="just"/>
            <a:endParaRPr lang="en-IN" dirty="0"/>
          </a:p>
          <a:p>
            <a:pPr algn="just"/>
            <a:endParaRPr lang="en-IN" dirty="0"/>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46</a:t>
            </a:fld>
            <a:endParaRPr lang="en-IN"/>
          </a:p>
        </p:txBody>
      </p:sp>
    </p:spTree>
    <p:extLst>
      <p:ext uri="{BB962C8B-B14F-4D97-AF65-F5344CB8AC3E}">
        <p14:creationId xmlns:p14="http://schemas.microsoft.com/office/powerpoint/2010/main" val="1148362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82" y="457200"/>
            <a:ext cx="10515600" cy="772509"/>
          </a:xfrm>
        </p:spPr>
        <p:txBody>
          <a:bodyPr/>
          <a:lstStyle/>
          <a:p>
            <a:pPr lvl="4" algn="l" rtl="0">
              <a:lnSpc>
                <a:spcPct val="90000"/>
              </a:lnSpc>
              <a:spcBef>
                <a:spcPct val="0"/>
              </a:spcBef>
            </a:pPr>
            <a:br>
              <a:rPr lang="en-IN" dirty="0"/>
            </a:br>
            <a:br>
              <a:rPr lang="en-IN" dirty="0"/>
            </a:br>
            <a:r>
              <a:rPr lang="en-IN" sz="2400" b="1" dirty="0">
                <a:solidFill>
                  <a:schemeClr val="bg1"/>
                </a:solidFill>
                <a:latin typeface="+mj-lt"/>
              </a:rPr>
              <a:t>3. Load Balancing  vs. Load sharing</a:t>
            </a:r>
            <a:br>
              <a:rPr lang="en-IN" sz="2400" b="1" dirty="0">
                <a:latin typeface="+mj-lt"/>
              </a:rPr>
            </a:br>
            <a:br>
              <a:rPr lang="en-IN" sz="2400" dirty="0"/>
            </a:br>
            <a:br>
              <a:rPr lang="en-IN" sz="2400" b="1" dirty="0">
                <a:solidFill>
                  <a:schemeClr val="bg1"/>
                </a:solidFill>
                <a:latin typeface="+mn-lt"/>
              </a:rPr>
            </a:br>
            <a:endParaRPr lang="en-IN" b="1" dirty="0">
              <a:solidFill>
                <a:schemeClr val="bg1"/>
              </a:solidFill>
              <a:latin typeface="+mn-lt"/>
            </a:endParaRPr>
          </a:p>
        </p:txBody>
      </p:sp>
      <p:sp>
        <p:nvSpPr>
          <p:cNvPr id="3" name="Content Placeholder 2"/>
          <p:cNvSpPr>
            <a:spLocks noGrp="1"/>
          </p:cNvSpPr>
          <p:nvPr>
            <p:ph idx="1"/>
          </p:nvPr>
        </p:nvSpPr>
        <p:spPr>
          <a:xfrm>
            <a:off x="362607" y="1261241"/>
            <a:ext cx="11477295" cy="5376042"/>
          </a:xfrm>
        </p:spPr>
        <p:txBody>
          <a:bodyPr>
            <a:noAutofit/>
          </a:bodyPr>
          <a:lstStyle/>
          <a:p>
            <a:pPr algn="just">
              <a:buNone/>
            </a:pPr>
            <a:r>
              <a:rPr lang="en-IN" b="1" dirty="0">
                <a:solidFill>
                  <a:srgbClr val="FFFF00"/>
                </a:solidFill>
              </a:rPr>
              <a:t>Load balancing</a:t>
            </a:r>
            <a:r>
              <a:rPr lang="en-IN" b="1" dirty="0"/>
              <a:t>: </a:t>
            </a:r>
            <a:r>
              <a:rPr lang="en-IN" dirty="0"/>
              <a:t>Equalize load on the participating nodes.</a:t>
            </a:r>
          </a:p>
          <a:p>
            <a:pPr algn="just"/>
            <a:r>
              <a:rPr lang="en-IN" dirty="0"/>
              <a:t>Transfer tasks even if a node is not heavily loaded so that queue length on all Nodes are approximately equal.</a:t>
            </a:r>
          </a:p>
          <a:p>
            <a:pPr algn="just"/>
            <a:r>
              <a:rPr lang="en-IN" dirty="0"/>
              <a:t>More number of tasks transfers, might degrade performance.</a:t>
            </a:r>
          </a:p>
          <a:p>
            <a:pPr>
              <a:buNone/>
            </a:pPr>
            <a:endParaRPr lang="en-IN" dirty="0"/>
          </a:p>
          <a:p>
            <a:pPr algn="just">
              <a:buNone/>
            </a:pPr>
            <a:r>
              <a:rPr lang="en-IN" b="1" dirty="0">
                <a:solidFill>
                  <a:srgbClr val="FFFF00"/>
                </a:solidFill>
              </a:rPr>
              <a:t>Load sharing:</a:t>
            </a:r>
            <a:r>
              <a:rPr lang="en-IN" dirty="0"/>
              <a:t> Reduce burden of an overloaded node.</a:t>
            </a:r>
          </a:p>
          <a:p>
            <a:pPr algn="just"/>
            <a:r>
              <a:rPr lang="en-IN" dirty="0"/>
              <a:t>Transfer tasks only when the queue length exceeds a certain threshold.</a:t>
            </a:r>
          </a:p>
          <a:p>
            <a:pPr algn="just"/>
            <a:r>
              <a:rPr lang="en-IN" dirty="0"/>
              <a:t>Less number of task transfers.</a:t>
            </a:r>
          </a:p>
          <a:p>
            <a:pPr algn="just"/>
            <a:r>
              <a:rPr lang="en-IN" dirty="0"/>
              <a:t>Anticipatory task transfer: Transfer from overloaded nodes to ones that are likely to become idle/highly loaded</a:t>
            </a:r>
          </a:p>
          <a:p>
            <a:pPr algn="just"/>
            <a:r>
              <a:rPr lang="en-IN" dirty="0"/>
              <a:t>More like load balancing, but may be less number of transfers.</a:t>
            </a:r>
          </a:p>
          <a:p>
            <a:pPr algn="just">
              <a:buNone/>
            </a:pPr>
            <a:endParaRPr lang="en-IN" dirty="0"/>
          </a:p>
          <a:p>
            <a:pPr algn="just"/>
            <a:endParaRPr lang="en-IN" dirty="0"/>
          </a:p>
          <a:p>
            <a:pPr algn="just"/>
            <a:endParaRPr lang="en-IN" dirty="0"/>
          </a:p>
          <a:p>
            <a:pPr algn="just"/>
            <a:endParaRPr lang="en-IN" dirty="0"/>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47</a:t>
            </a:fld>
            <a:endParaRPr lang="en-IN"/>
          </a:p>
        </p:txBody>
      </p:sp>
    </p:spTree>
    <p:extLst>
      <p:ext uri="{BB962C8B-B14F-4D97-AF65-F5344CB8AC3E}">
        <p14:creationId xmlns:p14="http://schemas.microsoft.com/office/powerpoint/2010/main" val="1148362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82" y="457200"/>
            <a:ext cx="10515600" cy="772509"/>
          </a:xfrm>
        </p:spPr>
        <p:txBody>
          <a:bodyPr/>
          <a:lstStyle/>
          <a:p>
            <a:pPr lvl="4" algn="l" rtl="0">
              <a:lnSpc>
                <a:spcPct val="90000"/>
              </a:lnSpc>
              <a:spcBef>
                <a:spcPct val="0"/>
              </a:spcBef>
            </a:pPr>
            <a:br>
              <a:rPr lang="en-IN" dirty="0"/>
            </a:br>
            <a:br>
              <a:rPr lang="en-IN" dirty="0"/>
            </a:br>
            <a:r>
              <a:rPr lang="en-IN" sz="2400" b="1" dirty="0">
                <a:solidFill>
                  <a:schemeClr val="bg1"/>
                </a:solidFill>
                <a:latin typeface="+mj-lt"/>
              </a:rPr>
              <a:t>4. Preemptive vs. </a:t>
            </a:r>
            <a:r>
              <a:rPr lang="en-IN" sz="2400" b="1" dirty="0" err="1">
                <a:solidFill>
                  <a:schemeClr val="bg1"/>
                </a:solidFill>
                <a:latin typeface="+mj-lt"/>
              </a:rPr>
              <a:t>Nonpreemptive</a:t>
            </a:r>
            <a:r>
              <a:rPr lang="en-IN" sz="2400" b="1" dirty="0">
                <a:solidFill>
                  <a:schemeClr val="bg1"/>
                </a:solidFill>
                <a:latin typeface="+mj-lt"/>
              </a:rPr>
              <a:t> Transfers</a:t>
            </a:r>
            <a:br>
              <a:rPr lang="en-IN" sz="2400" b="1" dirty="0">
                <a:latin typeface="+mj-lt"/>
              </a:rPr>
            </a:br>
            <a:br>
              <a:rPr lang="en-IN" sz="2400" dirty="0"/>
            </a:br>
            <a:br>
              <a:rPr lang="en-IN" sz="2400" b="1" dirty="0">
                <a:solidFill>
                  <a:schemeClr val="bg1"/>
                </a:solidFill>
                <a:latin typeface="+mn-lt"/>
              </a:rPr>
            </a:br>
            <a:endParaRPr lang="en-IN" b="1" dirty="0">
              <a:solidFill>
                <a:schemeClr val="bg1"/>
              </a:solidFill>
              <a:latin typeface="+mn-lt"/>
            </a:endParaRPr>
          </a:p>
        </p:txBody>
      </p:sp>
      <p:sp>
        <p:nvSpPr>
          <p:cNvPr id="3" name="Content Placeholder 2"/>
          <p:cNvSpPr>
            <a:spLocks noGrp="1"/>
          </p:cNvSpPr>
          <p:nvPr>
            <p:ph idx="1"/>
          </p:nvPr>
        </p:nvSpPr>
        <p:spPr>
          <a:xfrm>
            <a:off x="362607" y="1261241"/>
            <a:ext cx="11477295" cy="5376042"/>
          </a:xfrm>
        </p:spPr>
        <p:txBody>
          <a:bodyPr>
            <a:noAutofit/>
          </a:bodyPr>
          <a:lstStyle/>
          <a:p>
            <a:r>
              <a:rPr lang="en-IN" b="1" dirty="0">
                <a:solidFill>
                  <a:srgbClr val="FFFF00"/>
                </a:solidFill>
              </a:rPr>
              <a:t>Preemptive task </a:t>
            </a:r>
            <a:r>
              <a:rPr lang="en-IN" dirty="0"/>
              <a:t>transfers involves the transfer of a task that is partially executed.</a:t>
            </a:r>
          </a:p>
          <a:p>
            <a:pPr lvl="1"/>
            <a:r>
              <a:rPr lang="en-IN" dirty="0"/>
              <a:t>This transfer is an expensive operation as the collection of a task’s state can be difficult. </a:t>
            </a:r>
          </a:p>
          <a:p>
            <a:pPr lvl="1"/>
            <a:r>
              <a:rPr lang="en-IN" dirty="0"/>
              <a:t>Typically a task state consists of a virtual memory image, a process control block, unread I/O buffers and messages, file pointers, timers that have been set etc. </a:t>
            </a:r>
          </a:p>
          <a:p>
            <a:r>
              <a:rPr lang="en-IN" b="1" dirty="0" err="1">
                <a:solidFill>
                  <a:srgbClr val="FFFF00"/>
                </a:solidFill>
              </a:rPr>
              <a:t>Nonpreemptive</a:t>
            </a:r>
            <a:r>
              <a:rPr lang="en-IN" b="1" dirty="0">
                <a:solidFill>
                  <a:srgbClr val="FFFF00"/>
                </a:solidFill>
              </a:rPr>
              <a:t> task </a:t>
            </a:r>
            <a:r>
              <a:rPr lang="en-IN" dirty="0"/>
              <a:t>transfers involve the transfer of tasks that have not begun execution and hence do not require the transfer of the task’s state.</a:t>
            </a:r>
          </a:p>
          <a:p>
            <a:pPr lvl="1"/>
            <a:r>
              <a:rPr lang="en-IN" dirty="0"/>
              <a:t>Also referred as task placements.</a:t>
            </a:r>
          </a:p>
          <a:p>
            <a:endParaRPr lang="en-IN" dirty="0"/>
          </a:p>
          <a:p>
            <a:endParaRPr lang="en-IN" dirty="0"/>
          </a:p>
          <a:p>
            <a:pPr algn="just">
              <a:buNone/>
            </a:pPr>
            <a:endParaRPr lang="en-IN" dirty="0"/>
          </a:p>
          <a:p>
            <a:pPr algn="just"/>
            <a:endParaRPr lang="en-IN" dirty="0"/>
          </a:p>
          <a:p>
            <a:pPr algn="just"/>
            <a:endParaRPr lang="en-IN" dirty="0"/>
          </a:p>
          <a:p>
            <a:pPr algn="just"/>
            <a:endParaRPr lang="en-IN" dirty="0"/>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48</a:t>
            </a:fld>
            <a:endParaRPr lang="en-IN"/>
          </a:p>
        </p:txBody>
      </p:sp>
    </p:spTree>
    <p:extLst>
      <p:ext uri="{BB962C8B-B14F-4D97-AF65-F5344CB8AC3E}">
        <p14:creationId xmlns:p14="http://schemas.microsoft.com/office/powerpoint/2010/main" val="11483627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993" y="2476594"/>
            <a:ext cx="10581290" cy="407607"/>
          </a:xfrm>
        </p:spPr>
        <p:txBody>
          <a:bodyPr/>
          <a:lstStyle/>
          <a:p>
            <a:r>
              <a:rPr lang="en-IN" sz="4000" dirty="0"/>
              <a:t>Components of Load Distributing Algorithms </a:t>
            </a:r>
          </a:p>
        </p:txBody>
      </p:sp>
      <p:sp>
        <p:nvSpPr>
          <p:cNvPr id="4" name="Slide Number Placeholder 3"/>
          <p:cNvSpPr>
            <a:spLocks noGrp="1"/>
          </p:cNvSpPr>
          <p:nvPr>
            <p:ph type="sldNum" sz="quarter" idx="12"/>
          </p:nvPr>
        </p:nvSpPr>
        <p:spPr/>
        <p:txBody>
          <a:bodyPr/>
          <a:lstStyle/>
          <a:p>
            <a:fld id="{0626A560-D43F-4E42-9E25-CE5313D6E885}" type="slidenum">
              <a:rPr lang="en-IN" smtClean="0"/>
              <a:pPr/>
              <a:t>49</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US" dirty="0"/>
              <a:t>Architecture of a Distributed File System</a:t>
            </a: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5</a:t>
            </a:fld>
            <a:endParaRPr lang="en-IN"/>
          </a:p>
        </p:txBody>
      </p:sp>
      <p:pic>
        <p:nvPicPr>
          <p:cNvPr id="1026" name="Picture 2"/>
          <p:cNvPicPr>
            <a:picLocks noGrp="1" noChangeAspect="1" noChangeArrowheads="1"/>
          </p:cNvPicPr>
          <p:nvPr>
            <p:ph idx="1"/>
          </p:nvPr>
        </p:nvPicPr>
        <p:blipFill>
          <a:blip r:embed="rId2"/>
          <a:srcRect/>
          <a:stretch>
            <a:fillRect/>
          </a:stretch>
        </p:blipFill>
        <p:spPr bwMode="auto">
          <a:xfrm>
            <a:off x="2908092" y="1199213"/>
            <a:ext cx="6558172" cy="4886793"/>
          </a:xfrm>
          <a:prstGeom prst="rect">
            <a:avLst/>
          </a:prstGeom>
          <a:noFill/>
          <a:ln w="9525">
            <a:noFill/>
            <a:miter lim="800000"/>
            <a:headEnd/>
            <a:tailEnd/>
          </a:ln>
          <a:effectLst/>
        </p:spPr>
      </p:pic>
    </p:spTree>
    <p:extLst>
      <p:ext uri="{BB962C8B-B14F-4D97-AF65-F5344CB8AC3E}">
        <p14:creationId xmlns:p14="http://schemas.microsoft.com/office/powerpoint/2010/main" val="1148362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037" y="396579"/>
            <a:ext cx="10515600" cy="722772"/>
          </a:xfrm>
        </p:spPr>
        <p:txBody>
          <a:bodyPr/>
          <a:lstStyle/>
          <a:p>
            <a:pPr algn="l"/>
            <a:br>
              <a:rPr lang="en-IN" dirty="0"/>
            </a:br>
            <a:r>
              <a:rPr lang="en-IN" sz="3200" dirty="0"/>
              <a:t>Components of Load Distributing Algorithms </a:t>
            </a:r>
            <a:endParaRPr lang="en-IN" dirty="0"/>
          </a:p>
        </p:txBody>
      </p:sp>
      <p:sp>
        <p:nvSpPr>
          <p:cNvPr id="3" name="Content Placeholder 2"/>
          <p:cNvSpPr>
            <a:spLocks noGrp="1"/>
          </p:cNvSpPr>
          <p:nvPr>
            <p:ph idx="1"/>
          </p:nvPr>
        </p:nvSpPr>
        <p:spPr>
          <a:xfrm>
            <a:off x="541986" y="1371600"/>
            <a:ext cx="10811814" cy="4732985"/>
          </a:xfrm>
        </p:spPr>
        <p:txBody>
          <a:bodyPr>
            <a:normAutofit/>
          </a:bodyPr>
          <a:lstStyle/>
          <a:p>
            <a:pPr algn="just"/>
            <a:r>
              <a:rPr lang="en-IN" dirty="0"/>
              <a:t>A </a:t>
            </a:r>
            <a:r>
              <a:rPr lang="en-IN" b="1" dirty="0"/>
              <a:t>load distributing algorithm</a:t>
            </a:r>
            <a:r>
              <a:rPr lang="en-IN" dirty="0"/>
              <a:t> has </a:t>
            </a:r>
            <a:r>
              <a:rPr lang="en-IN" b="1" dirty="0"/>
              <a:t>four</a:t>
            </a:r>
            <a:r>
              <a:rPr lang="en-IN" dirty="0"/>
              <a:t> components:-</a:t>
            </a:r>
          </a:p>
          <a:p>
            <a:pPr lvl="4" algn="just">
              <a:lnSpc>
                <a:spcPct val="150000"/>
              </a:lnSpc>
            </a:pPr>
            <a:r>
              <a:rPr lang="en-IN" b="1" dirty="0"/>
              <a:t>Transfer Policy</a:t>
            </a:r>
          </a:p>
          <a:p>
            <a:pPr lvl="4" algn="just">
              <a:lnSpc>
                <a:spcPct val="150000"/>
              </a:lnSpc>
            </a:pPr>
            <a:r>
              <a:rPr lang="en-IN" b="1" dirty="0"/>
              <a:t>Selection Policy</a:t>
            </a:r>
          </a:p>
          <a:p>
            <a:pPr lvl="4" algn="just">
              <a:lnSpc>
                <a:spcPct val="150000"/>
              </a:lnSpc>
            </a:pPr>
            <a:r>
              <a:rPr lang="en-IN" b="1" dirty="0"/>
              <a:t>Location Policy </a:t>
            </a:r>
          </a:p>
          <a:p>
            <a:pPr lvl="4" algn="just">
              <a:lnSpc>
                <a:spcPct val="150000"/>
              </a:lnSpc>
            </a:pPr>
            <a:r>
              <a:rPr lang="en-IN" b="1" dirty="0"/>
              <a:t>Information policy</a:t>
            </a:r>
          </a:p>
          <a:p>
            <a:pPr algn="just"/>
            <a:endParaRPr lang="en-IN" dirty="0"/>
          </a:p>
          <a:p>
            <a:pPr algn="just"/>
            <a:endParaRPr lang="en-IN" dirty="0"/>
          </a:p>
          <a:p>
            <a:pPr algn="just"/>
            <a:endParaRPr lang="en-IN" dirty="0"/>
          </a:p>
          <a:p>
            <a:pPr algn="just"/>
            <a:endParaRPr lang="en-IN" dirty="0"/>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50</a:t>
            </a:fld>
            <a:endParaRPr lang="en-IN"/>
          </a:p>
        </p:txBody>
      </p:sp>
    </p:spTree>
    <p:extLst>
      <p:ext uri="{BB962C8B-B14F-4D97-AF65-F5344CB8AC3E}">
        <p14:creationId xmlns:p14="http://schemas.microsoft.com/office/powerpoint/2010/main" val="11483627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395546"/>
            <a:ext cx="10515600" cy="407607"/>
          </a:xfrm>
        </p:spPr>
        <p:txBody>
          <a:bodyPr/>
          <a:lstStyle/>
          <a:p>
            <a:pPr lvl="4" algn="l" rtl="0">
              <a:lnSpc>
                <a:spcPct val="90000"/>
              </a:lnSpc>
              <a:spcBef>
                <a:spcPct val="0"/>
              </a:spcBef>
            </a:pPr>
            <a:br>
              <a:rPr lang="en-IN" sz="2400" b="1" dirty="0">
                <a:solidFill>
                  <a:schemeClr val="bg1"/>
                </a:solidFill>
                <a:latin typeface="+mn-lt"/>
              </a:rPr>
            </a:br>
            <a:r>
              <a:rPr lang="en-IN" sz="2800" b="1" dirty="0">
                <a:solidFill>
                  <a:schemeClr val="bg1"/>
                </a:solidFill>
                <a:latin typeface="+mn-lt"/>
              </a:rPr>
              <a:t>1</a:t>
            </a:r>
            <a:r>
              <a:rPr lang="en-IN" sz="2400" b="1" dirty="0">
                <a:solidFill>
                  <a:schemeClr val="bg1"/>
                </a:solidFill>
                <a:latin typeface="+mn-lt"/>
              </a:rPr>
              <a:t>. </a:t>
            </a:r>
            <a:r>
              <a:rPr lang="en-IN" sz="2800" b="1" dirty="0">
                <a:solidFill>
                  <a:schemeClr val="bg1"/>
                </a:solidFill>
                <a:latin typeface="+mn-lt"/>
              </a:rPr>
              <a:t>Transfer Policy</a:t>
            </a:r>
            <a:br>
              <a:rPr lang="en-IN" sz="2400" b="1" dirty="0">
                <a:solidFill>
                  <a:schemeClr val="bg1"/>
                </a:solidFill>
                <a:latin typeface="+mn-lt"/>
              </a:rPr>
            </a:br>
            <a:endParaRPr lang="en-IN" sz="2400" b="1" dirty="0">
              <a:solidFill>
                <a:schemeClr val="bg1"/>
              </a:solidFill>
              <a:latin typeface="+mn-lt"/>
            </a:endParaRPr>
          </a:p>
        </p:txBody>
      </p:sp>
      <p:sp>
        <p:nvSpPr>
          <p:cNvPr id="3" name="Content Placeholder 2"/>
          <p:cNvSpPr>
            <a:spLocks noGrp="1"/>
          </p:cNvSpPr>
          <p:nvPr>
            <p:ph idx="1"/>
          </p:nvPr>
        </p:nvSpPr>
        <p:spPr>
          <a:xfrm>
            <a:off x="541986" y="1024758"/>
            <a:ext cx="10811814" cy="5079827"/>
          </a:xfrm>
        </p:spPr>
        <p:txBody>
          <a:bodyPr/>
          <a:lstStyle/>
          <a:p>
            <a:r>
              <a:rPr lang="en-IN" dirty="0"/>
              <a:t>This policy determines whether the node is in a suitable state to share the load. </a:t>
            </a:r>
          </a:p>
          <a:p>
            <a:r>
              <a:rPr lang="en-IN" dirty="0"/>
              <a:t>Most of the transfer policies are threshold based policies.</a:t>
            </a:r>
          </a:p>
          <a:p>
            <a:r>
              <a:rPr lang="en-IN" dirty="0"/>
              <a:t>If a load at a node exceeds a </a:t>
            </a:r>
            <a:r>
              <a:rPr lang="en-IN" dirty="0">
                <a:solidFill>
                  <a:srgbClr val="FFFF00"/>
                </a:solidFill>
              </a:rPr>
              <a:t>threshold value T</a:t>
            </a:r>
            <a:r>
              <a:rPr lang="en-IN" dirty="0"/>
              <a:t>, then the node is overloaded and act as a sender.</a:t>
            </a:r>
          </a:p>
          <a:p>
            <a:r>
              <a:rPr lang="en-IN" dirty="0"/>
              <a:t> If the load at the node falls below a threshold T, then the load is under loaded and acts as a receiver.</a:t>
            </a:r>
          </a:p>
          <a:p>
            <a:endParaRPr lang="en-IN" dirty="0"/>
          </a:p>
          <a:p>
            <a:pPr>
              <a:buNone/>
            </a:pP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51</a:t>
            </a:fld>
            <a:endParaRPr lang="en-I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34" y="472967"/>
            <a:ext cx="10515600" cy="677916"/>
          </a:xfrm>
        </p:spPr>
        <p:txBody>
          <a:bodyPr/>
          <a:lstStyle/>
          <a:p>
            <a:pPr lvl="4" algn="l" rtl="0">
              <a:lnSpc>
                <a:spcPct val="90000"/>
              </a:lnSpc>
              <a:spcBef>
                <a:spcPct val="0"/>
              </a:spcBef>
            </a:pPr>
            <a:br>
              <a:rPr lang="en-IN" sz="2400" b="1" dirty="0">
                <a:solidFill>
                  <a:schemeClr val="bg1"/>
                </a:solidFill>
                <a:latin typeface="+mn-lt"/>
              </a:rPr>
            </a:br>
            <a:r>
              <a:rPr lang="en-IN" sz="2800" b="1" dirty="0">
                <a:solidFill>
                  <a:schemeClr val="bg1"/>
                </a:solidFill>
                <a:latin typeface="+mj-lt"/>
              </a:rPr>
              <a:t>2. Selection Policy</a:t>
            </a:r>
            <a:br>
              <a:rPr lang="en-IN" sz="2800" dirty="0"/>
            </a:br>
            <a:br>
              <a:rPr lang="en-IN" sz="2400" b="1" dirty="0">
                <a:solidFill>
                  <a:schemeClr val="bg1"/>
                </a:solidFill>
                <a:latin typeface="+mn-lt"/>
              </a:rPr>
            </a:br>
            <a:endParaRPr lang="en-IN" sz="2400" b="1" dirty="0">
              <a:solidFill>
                <a:schemeClr val="bg1"/>
              </a:solidFill>
              <a:latin typeface="+mn-lt"/>
            </a:endParaRPr>
          </a:p>
        </p:txBody>
      </p:sp>
      <p:sp>
        <p:nvSpPr>
          <p:cNvPr id="3" name="Content Placeholder 2"/>
          <p:cNvSpPr>
            <a:spLocks noGrp="1"/>
          </p:cNvSpPr>
          <p:nvPr>
            <p:ph idx="1"/>
          </p:nvPr>
        </p:nvSpPr>
        <p:spPr>
          <a:xfrm>
            <a:off x="541986" y="1087821"/>
            <a:ext cx="10811814" cy="5016764"/>
          </a:xfrm>
        </p:spPr>
        <p:txBody>
          <a:bodyPr/>
          <a:lstStyle/>
          <a:p>
            <a:pPr algn="just">
              <a:lnSpc>
                <a:spcPct val="100000"/>
              </a:lnSpc>
            </a:pPr>
            <a:r>
              <a:rPr lang="en-IN" dirty="0"/>
              <a:t>This policy </a:t>
            </a:r>
            <a:r>
              <a:rPr lang="en-IN" dirty="0">
                <a:solidFill>
                  <a:srgbClr val="FFFF00"/>
                </a:solidFill>
              </a:rPr>
              <a:t>selects a task for transfer</a:t>
            </a:r>
            <a:r>
              <a:rPr lang="en-IN" dirty="0"/>
              <a:t>, once the transfer policy decides that the node is a sender.</a:t>
            </a:r>
          </a:p>
          <a:p>
            <a:pPr algn="just">
              <a:lnSpc>
                <a:spcPct val="100000"/>
              </a:lnSpc>
            </a:pPr>
            <a:r>
              <a:rPr lang="en-IN" b="1" dirty="0"/>
              <a:t>Simplest approach </a:t>
            </a:r>
            <a:r>
              <a:rPr lang="en-IN" dirty="0"/>
              <a:t>is to select the newly originated task at the node which has made this node as the sender for task transfer, it will also be a cheap operation as it will be a non preemptive task transfer. </a:t>
            </a:r>
          </a:p>
          <a:p>
            <a:pPr algn="just">
              <a:lnSpc>
                <a:spcPct val="100000"/>
              </a:lnSpc>
            </a:pPr>
            <a:r>
              <a:rPr lang="en-IN" dirty="0"/>
              <a:t>The </a:t>
            </a:r>
            <a:r>
              <a:rPr lang="en-IN" b="1" dirty="0"/>
              <a:t>basic criterion </a:t>
            </a:r>
            <a:r>
              <a:rPr lang="en-IN" dirty="0"/>
              <a:t>which is to be satisfied during selection of a task is that the </a:t>
            </a:r>
            <a:r>
              <a:rPr lang="en-IN" b="1" dirty="0"/>
              <a:t>overhead incurred in task transfer must be less</a:t>
            </a:r>
            <a:r>
              <a:rPr lang="en-IN" dirty="0"/>
              <a:t> than the reduction in response time of the task and long-lived task satisfies this condition.  </a:t>
            </a:r>
          </a:p>
          <a:p>
            <a:pPr algn="just">
              <a:lnSpc>
                <a:spcPct val="100000"/>
              </a:lnSpc>
            </a:pPr>
            <a:r>
              <a:rPr lang="en-IN" dirty="0"/>
              <a:t>Another factor which is to be considered during selection of tasks is that the task must have </a:t>
            </a:r>
            <a:r>
              <a:rPr lang="en-IN" b="1" dirty="0"/>
              <a:t>fewer location dependent system calls </a:t>
            </a:r>
            <a:r>
              <a:rPr lang="en-IN" dirty="0"/>
              <a:t>since such calls are to be executed on the same machine where the task has been originated.</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52</a:t>
            </a:fld>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34" y="472967"/>
            <a:ext cx="10515600" cy="677916"/>
          </a:xfrm>
        </p:spPr>
        <p:txBody>
          <a:bodyPr/>
          <a:lstStyle/>
          <a:p>
            <a:pPr lvl="4" algn="l" rtl="0">
              <a:lnSpc>
                <a:spcPct val="90000"/>
              </a:lnSpc>
              <a:spcBef>
                <a:spcPct val="0"/>
              </a:spcBef>
            </a:pPr>
            <a:br>
              <a:rPr lang="en-IN" sz="2400" b="1" dirty="0">
                <a:solidFill>
                  <a:schemeClr val="bg1"/>
                </a:solidFill>
                <a:latin typeface="+mn-lt"/>
              </a:rPr>
            </a:br>
            <a:r>
              <a:rPr lang="en-IN" sz="2800" b="1" dirty="0">
                <a:solidFill>
                  <a:schemeClr val="bg1"/>
                </a:solidFill>
                <a:latin typeface="+mj-lt"/>
              </a:rPr>
              <a:t>3. Location Policy</a:t>
            </a:r>
            <a:br>
              <a:rPr lang="en-IN" sz="2800" dirty="0"/>
            </a:br>
            <a:br>
              <a:rPr lang="en-IN" sz="2400" b="1" dirty="0">
                <a:solidFill>
                  <a:schemeClr val="bg1"/>
                </a:solidFill>
                <a:latin typeface="+mn-lt"/>
              </a:rPr>
            </a:br>
            <a:endParaRPr lang="en-IN" sz="2400" b="1" dirty="0">
              <a:solidFill>
                <a:schemeClr val="bg1"/>
              </a:solidFill>
              <a:latin typeface="+mn-lt"/>
            </a:endParaRPr>
          </a:p>
        </p:txBody>
      </p:sp>
      <p:sp>
        <p:nvSpPr>
          <p:cNvPr id="3" name="Content Placeholder 2"/>
          <p:cNvSpPr>
            <a:spLocks noGrp="1"/>
          </p:cNvSpPr>
          <p:nvPr>
            <p:ph idx="1"/>
          </p:nvPr>
        </p:nvSpPr>
        <p:spPr>
          <a:xfrm>
            <a:off x="541986" y="1087821"/>
            <a:ext cx="10811814" cy="5016764"/>
          </a:xfrm>
        </p:spPr>
        <p:txBody>
          <a:bodyPr/>
          <a:lstStyle/>
          <a:p>
            <a:pPr algn="just">
              <a:lnSpc>
                <a:spcPct val="100000"/>
              </a:lnSpc>
            </a:pPr>
            <a:r>
              <a:rPr lang="en-IN" dirty="0"/>
              <a:t>This policy is </a:t>
            </a:r>
            <a:r>
              <a:rPr lang="en-IN" dirty="0">
                <a:solidFill>
                  <a:srgbClr val="FFFF00"/>
                </a:solidFill>
              </a:rPr>
              <a:t>to find suitable nodes to share load</a:t>
            </a:r>
            <a:r>
              <a:rPr lang="en-IN" dirty="0"/>
              <a:t>.</a:t>
            </a:r>
          </a:p>
          <a:p>
            <a:pPr algn="just">
              <a:lnSpc>
                <a:spcPct val="100000"/>
              </a:lnSpc>
            </a:pPr>
            <a:r>
              <a:rPr lang="en-IN" dirty="0"/>
              <a:t>Simplest approach to find such node is </a:t>
            </a:r>
            <a:r>
              <a:rPr lang="en-IN" b="1" dirty="0">
                <a:solidFill>
                  <a:srgbClr val="FFFF00"/>
                </a:solidFill>
              </a:rPr>
              <a:t>Polling</a:t>
            </a:r>
            <a:r>
              <a:rPr lang="en-IN" b="1" dirty="0"/>
              <a:t>. </a:t>
            </a:r>
          </a:p>
          <a:p>
            <a:pPr algn="just">
              <a:lnSpc>
                <a:spcPct val="100000"/>
              </a:lnSpc>
            </a:pPr>
            <a:r>
              <a:rPr lang="en-IN" dirty="0"/>
              <a:t>In polling, one node calls another node to determine whether it is in a state of load sharing. </a:t>
            </a:r>
          </a:p>
          <a:p>
            <a:pPr algn="just">
              <a:lnSpc>
                <a:spcPct val="100000"/>
              </a:lnSpc>
            </a:pPr>
            <a:r>
              <a:rPr lang="en-IN" dirty="0"/>
              <a:t>Nodes can be called either serially or parallel. </a:t>
            </a:r>
          </a:p>
          <a:p>
            <a:pPr algn="just">
              <a:lnSpc>
                <a:spcPct val="100000"/>
              </a:lnSpc>
            </a:pPr>
            <a:r>
              <a:rPr lang="en-IN" dirty="0"/>
              <a:t>A node can be selected for polling randomly or based on the information collected during the previous polls, or on a nearest </a:t>
            </a:r>
            <a:r>
              <a:rPr lang="en-IN" dirty="0" err="1"/>
              <a:t>neighbor</a:t>
            </a:r>
            <a:r>
              <a:rPr lang="en-IN" dirty="0"/>
              <a:t> basis.</a:t>
            </a:r>
          </a:p>
          <a:p>
            <a:pPr algn="just">
              <a:lnSpc>
                <a:spcPct val="100000"/>
              </a:lnSpc>
            </a:pPr>
            <a:r>
              <a:rPr lang="en-IN" dirty="0"/>
              <a:t>An alternative to polling is to distribute a query to all nodes to find the available nodes.</a:t>
            </a:r>
          </a:p>
        </p:txBody>
      </p:sp>
      <p:sp>
        <p:nvSpPr>
          <p:cNvPr id="4" name="Slide Number Placeholder 3"/>
          <p:cNvSpPr>
            <a:spLocks noGrp="1"/>
          </p:cNvSpPr>
          <p:nvPr>
            <p:ph type="sldNum" sz="quarter" idx="12"/>
          </p:nvPr>
        </p:nvSpPr>
        <p:spPr/>
        <p:txBody>
          <a:bodyPr/>
          <a:lstStyle/>
          <a:p>
            <a:fld id="{0626A560-D43F-4E42-9E25-CE5313D6E885}" type="slidenum">
              <a:rPr lang="en-IN" smtClean="0"/>
              <a:pPr/>
              <a:t>53</a:t>
            </a:fld>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34" y="472967"/>
            <a:ext cx="10515600" cy="677916"/>
          </a:xfrm>
        </p:spPr>
        <p:txBody>
          <a:bodyPr/>
          <a:lstStyle/>
          <a:p>
            <a:pPr lvl="4" algn="l" rtl="0">
              <a:lnSpc>
                <a:spcPct val="90000"/>
              </a:lnSpc>
              <a:spcBef>
                <a:spcPct val="0"/>
              </a:spcBef>
            </a:pPr>
            <a:br>
              <a:rPr lang="en-IN" sz="2400" b="1" dirty="0">
                <a:solidFill>
                  <a:schemeClr val="bg1"/>
                </a:solidFill>
                <a:latin typeface="+mn-lt"/>
              </a:rPr>
            </a:br>
            <a:r>
              <a:rPr lang="en-IN" sz="2800" b="1" dirty="0">
                <a:solidFill>
                  <a:schemeClr val="bg1"/>
                </a:solidFill>
                <a:latin typeface="+mj-lt"/>
              </a:rPr>
              <a:t>4. Information Policy</a:t>
            </a:r>
            <a:br>
              <a:rPr lang="en-IN" sz="2800" dirty="0"/>
            </a:br>
            <a:br>
              <a:rPr lang="en-IN" sz="2400" b="1" dirty="0">
                <a:solidFill>
                  <a:schemeClr val="bg1"/>
                </a:solidFill>
                <a:latin typeface="+mn-lt"/>
              </a:rPr>
            </a:br>
            <a:endParaRPr lang="en-IN" sz="2400" b="1" dirty="0">
              <a:solidFill>
                <a:schemeClr val="bg1"/>
              </a:solidFill>
              <a:latin typeface="+mn-lt"/>
            </a:endParaRPr>
          </a:p>
        </p:txBody>
      </p:sp>
      <p:sp>
        <p:nvSpPr>
          <p:cNvPr id="3" name="Content Placeholder 2"/>
          <p:cNvSpPr>
            <a:spLocks noGrp="1"/>
          </p:cNvSpPr>
          <p:nvPr>
            <p:ph idx="1"/>
          </p:nvPr>
        </p:nvSpPr>
        <p:spPr>
          <a:xfrm>
            <a:off x="541986" y="1087821"/>
            <a:ext cx="10811814" cy="5016764"/>
          </a:xfrm>
        </p:spPr>
        <p:txBody>
          <a:bodyPr/>
          <a:lstStyle/>
          <a:p>
            <a:pPr algn="just"/>
            <a:r>
              <a:rPr lang="en-IN" dirty="0"/>
              <a:t>This policy is responsible for determining when the system state of other nodes in the system should be </a:t>
            </a:r>
            <a:r>
              <a:rPr lang="en-IN" b="1" dirty="0"/>
              <a:t>collected</a:t>
            </a:r>
            <a:r>
              <a:rPr lang="en-IN" dirty="0"/>
              <a:t>, from where it is to be collected from and what information is to be collected.</a:t>
            </a:r>
          </a:p>
          <a:p>
            <a:r>
              <a:rPr lang="en-IN" dirty="0"/>
              <a:t>It is of three types:</a:t>
            </a:r>
          </a:p>
          <a:p>
            <a:pPr lvl="1"/>
            <a:r>
              <a:rPr lang="en-IN" b="1" i="1" dirty="0"/>
              <a:t>Demand Driven</a:t>
            </a:r>
          </a:p>
          <a:p>
            <a:pPr lvl="1"/>
            <a:r>
              <a:rPr lang="en-IN" b="1" i="1" dirty="0"/>
              <a:t>Periodic</a:t>
            </a:r>
          </a:p>
          <a:p>
            <a:pPr lvl="1"/>
            <a:r>
              <a:rPr lang="en-IN" b="1" i="1" dirty="0"/>
              <a:t>State Change Driven Policy</a:t>
            </a:r>
            <a:endParaRPr lang="en-IN" dirty="0"/>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54</a:t>
            </a:fld>
            <a:endParaRPr lang="en-I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3. Information Policy...</a:t>
            </a:r>
          </a:p>
        </p:txBody>
      </p:sp>
      <p:sp>
        <p:nvSpPr>
          <p:cNvPr id="3" name="Content Placeholder 2"/>
          <p:cNvSpPr>
            <a:spLocks noGrp="1"/>
          </p:cNvSpPr>
          <p:nvPr>
            <p:ph idx="1"/>
          </p:nvPr>
        </p:nvSpPr>
        <p:spPr/>
        <p:txBody>
          <a:bodyPr/>
          <a:lstStyle/>
          <a:p>
            <a:pPr>
              <a:buNone/>
            </a:pPr>
            <a:r>
              <a:rPr lang="en-IN" b="1" i="1" dirty="0"/>
              <a:t>Demand Driven:</a:t>
            </a:r>
            <a:endParaRPr lang="en-IN" dirty="0"/>
          </a:p>
          <a:p>
            <a:pPr algn="just"/>
            <a:r>
              <a:rPr lang="en-IN" dirty="0"/>
              <a:t>In this policy, the node starts </a:t>
            </a:r>
            <a:r>
              <a:rPr lang="en-IN" dirty="0">
                <a:solidFill>
                  <a:srgbClr val="FF0000"/>
                </a:solidFill>
              </a:rPr>
              <a:t>correcting</a:t>
            </a:r>
            <a:r>
              <a:rPr lang="en-IN" dirty="0"/>
              <a:t> the state of other nodes when it becomes a sender or receiver. This policy is basically a dynamic policy. This policy can be sender initiated, receiver initiated or symmetrically initiated. In sender initiated, a sender looks for receiver to give their load, In receiver initiated, receiver searches for sender and take their load, and symmetrically initiated is the combination of both where the collection of the system state is started whenever there is need of extra processing power or extra work.</a:t>
            </a:r>
          </a:p>
          <a:p>
            <a:pPr>
              <a:buNone/>
            </a:pPr>
            <a:r>
              <a:rPr lang="en-IN" b="1" i="1" dirty="0"/>
              <a:t>Periodic:</a:t>
            </a:r>
            <a:endParaRPr lang="en-IN" dirty="0"/>
          </a:p>
          <a:p>
            <a:pPr algn="just"/>
            <a:r>
              <a:rPr lang="en-IN" dirty="0"/>
              <a:t>In this policy, the nodes exchange their system information periodically and on the basis of this information, task transfer is made. This policy does not adapt its activities according to system state change. For example if the system is already overloaded then exchanging the system state information periodically will further worsen the situation.</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55</a:t>
            </a:fld>
            <a:endParaRPr lang="en-I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66" y="285187"/>
            <a:ext cx="10515600" cy="407607"/>
          </a:xfrm>
        </p:spPr>
        <p:txBody>
          <a:bodyPr/>
          <a:lstStyle/>
          <a:p>
            <a:pPr algn="l"/>
            <a:r>
              <a:rPr lang="en-IN" dirty="0"/>
              <a:t>3. Information Policy...</a:t>
            </a:r>
          </a:p>
        </p:txBody>
      </p:sp>
      <p:sp>
        <p:nvSpPr>
          <p:cNvPr id="3" name="Content Placeholder 2"/>
          <p:cNvSpPr>
            <a:spLocks noGrp="1"/>
          </p:cNvSpPr>
          <p:nvPr>
            <p:ph idx="1"/>
          </p:nvPr>
        </p:nvSpPr>
        <p:spPr>
          <a:xfrm>
            <a:off x="541986" y="977462"/>
            <a:ext cx="10811814" cy="5127124"/>
          </a:xfrm>
        </p:spPr>
        <p:txBody>
          <a:bodyPr/>
          <a:lstStyle/>
          <a:p>
            <a:pPr>
              <a:buNone/>
            </a:pPr>
            <a:r>
              <a:rPr lang="en-IN" b="1" i="1" dirty="0"/>
              <a:t>State Change Driven Policy:</a:t>
            </a:r>
            <a:endParaRPr lang="en-IN" dirty="0"/>
          </a:p>
          <a:p>
            <a:pPr algn="just"/>
            <a:r>
              <a:rPr lang="en-IN" dirty="0"/>
              <a:t>In this policy, a node disseminates its state information to other nodes whenever its state changes by certain degree. This policy differs from demand driven policy as in this case, the nodes disseminate their state information rather than collecting the state information of other nodes. Under centralized approach, a node disseminates its information t centralized collection point whereas in case of decentralized approach, a node disseminate to peers.</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56</a:t>
            </a:fld>
            <a:endParaRPr lang="en-I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23891"/>
            <a:ext cx="10515600" cy="407607"/>
          </a:xfrm>
        </p:spPr>
        <p:txBody>
          <a:bodyPr/>
          <a:lstStyle/>
          <a:p>
            <a:r>
              <a:rPr lang="en-IN" sz="3600" dirty="0"/>
              <a:t>Load Distributing Algorithms</a:t>
            </a:r>
          </a:p>
        </p:txBody>
      </p:sp>
      <p:sp>
        <p:nvSpPr>
          <p:cNvPr id="4" name="Slide Number Placeholder 3"/>
          <p:cNvSpPr>
            <a:spLocks noGrp="1"/>
          </p:cNvSpPr>
          <p:nvPr>
            <p:ph type="sldNum" sz="quarter" idx="12"/>
          </p:nvPr>
        </p:nvSpPr>
        <p:spPr/>
        <p:txBody>
          <a:bodyPr/>
          <a:lstStyle/>
          <a:p>
            <a:fld id="{0626A560-D43F-4E42-9E25-CE5313D6E885}" type="slidenum">
              <a:rPr lang="en-IN" smtClean="0"/>
              <a:pPr/>
              <a:t>57</a:t>
            </a:fld>
            <a:endParaRPr lang="en-I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608"/>
            <a:ext cx="10515600" cy="407607"/>
          </a:xfrm>
        </p:spPr>
        <p:txBody>
          <a:bodyPr/>
          <a:lstStyle/>
          <a:p>
            <a:r>
              <a:rPr lang="en-IN" dirty="0"/>
              <a:t>Load Distributing Algorithms</a:t>
            </a:r>
          </a:p>
        </p:txBody>
      </p:sp>
      <p:sp>
        <p:nvSpPr>
          <p:cNvPr id="3" name="Content Placeholder 2"/>
          <p:cNvSpPr>
            <a:spLocks noGrp="1"/>
          </p:cNvSpPr>
          <p:nvPr>
            <p:ph idx="1"/>
          </p:nvPr>
        </p:nvSpPr>
        <p:spPr>
          <a:xfrm>
            <a:off x="541986" y="1355834"/>
            <a:ext cx="10811814" cy="4748751"/>
          </a:xfrm>
        </p:spPr>
        <p:txBody>
          <a:bodyPr/>
          <a:lstStyle/>
          <a:p>
            <a:r>
              <a:rPr lang="en-IN" b="1" dirty="0"/>
              <a:t>Sender-Initiated:</a:t>
            </a:r>
          </a:p>
          <a:p>
            <a:pPr lvl="1"/>
            <a:r>
              <a:rPr lang="en-IN" dirty="0"/>
              <a:t>distribution initiated by an overloaded node. </a:t>
            </a:r>
          </a:p>
          <a:p>
            <a:r>
              <a:rPr lang="en-IN" b="1" dirty="0"/>
              <a:t>Receiver-Initiated:</a:t>
            </a:r>
          </a:p>
          <a:p>
            <a:pPr lvl="1"/>
            <a:r>
              <a:rPr lang="en-IN" dirty="0"/>
              <a:t>distribution initiated by lightly loaded nodes.</a:t>
            </a:r>
          </a:p>
          <a:p>
            <a:r>
              <a:rPr lang="en-IN" b="1" dirty="0"/>
              <a:t>Symmetric:</a:t>
            </a:r>
          </a:p>
          <a:p>
            <a:pPr lvl="1"/>
            <a:r>
              <a:rPr lang="en-IN" dirty="0"/>
              <a:t>initiated by both senders and receivers.</a:t>
            </a:r>
          </a:p>
          <a:p>
            <a:r>
              <a:rPr lang="en-IN" b="1" dirty="0"/>
              <a:t>Adaptive:</a:t>
            </a:r>
          </a:p>
          <a:p>
            <a:pPr lvl="1"/>
            <a:r>
              <a:rPr lang="en-IN" dirty="0"/>
              <a:t>sensitive to state of the system.</a:t>
            </a:r>
          </a:p>
        </p:txBody>
      </p:sp>
      <p:sp>
        <p:nvSpPr>
          <p:cNvPr id="4" name="Slide Number Placeholder 3"/>
          <p:cNvSpPr>
            <a:spLocks noGrp="1"/>
          </p:cNvSpPr>
          <p:nvPr>
            <p:ph type="sldNum" sz="quarter" idx="12"/>
          </p:nvPr>
        </p:nvSpPr>
        <p:spPr/>
        <p:txBody>
          <a:bodyPr/>
          <a:lstStyle/>
          <a:p>
            <a:fld id="{0626A560-D43F-4E42-9E25-CE5313D6E885}" type="slidenum">
              <a:rPr lang="en-IN" smtClean="0"/>
              <a:pPr/>
              <a:t>58</a:t>
            </a:fld>
            <a:endParaRPr lang="en-I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608"/>
            <a:ext cx="10515600" cy="407607"/>
          </a:xfrm>
        </p:spPr>
        <p:txBody>
          <a:bodyPr/>
          <a:lstStyle/>
          <a:p>
            <a:r>
              <a:rPr lang="en-IN" dirty="0"/>
              <a:t>Sender - Initiated</a:t>
            </a:r>
          </a:p>
        </p:txBody>
      </p:sp>
      <p:sp>
        <p:nvSpPr>
          <p:cNvPr id="3" name="Content Placeholder 2"/>
          <p:cNvSpPr>
            <a:spLocks noGrp="1"/>
          </p:cNvSpPr>
          <p:nvPr>
            <p:ph idx="1"/>
          </p:nvPr>
        </p:nvSpPr>
        <p:spPr>
          <a:xfrm>
            <a:off x="541986" y="1355834"/>
            <a:ext cx="10811814" cy="4748751"/>
          </a:xfrm>
        </p:spPr>
        <p:txBody>
          <a:bodyPr>
            <a:normAutofit fontScale="85000" lnSpcReduction="20000"/>
          </a:bodyPr>
          <a:lstStyle/>
          <a:p>
            <a:r>
              <a:rPr lang="en-IN" b="1" dirty="0">
                <a:solidFill>
                  <a:srgbClr val="FFFF00"/>
                </a:solidFill>
              </a:rPr>
              <a:t>Transfer Policy: </a:t>
            </a:r>
          </a:p>
          <a:p>
            <a:pPr lvl="1"/>
            <a:r>
              <a:rPr lang="en-IN" dirty="0"/>
              <a:t>Use thresholds. </a:t>
            </a:r>
          </a:p>
          <a:p>
            <a:pPr lvl="1"/>
            <a:r>
              <a:rPr lang="en-IN" dirty="0"/>
              <a:t>Sender if queue length exceeds T. </a:t>
            </a:r>
          </a:p>
          <a:p>
            <a:pPr lvl="1"/>
            <a:r>
              <a:rPr lang="en-IN" dirty="0"/>
              <a:t>Receiver if accepting a task will not make queue length exceed T.</a:t>
            </a:r>
          </a:p>
          <a:p>
            <a:r>
              <a:rPr lang="en-IN" b="1" dirty="0">
                <a:solidFill>
                  <a:srgbClr val="FFFF00"/>
                </a:solidFill>
              </a:rPr>
              <a:t>Selection Policy: </a:t>
            </a:r>
            <a:r>
              <a:rPr lang="en-IN" dirty="0"/>
              <a:t>Only newly arrived tasks.</a:t>
            </a:r>
          </a:p>
          <a:p>
            <a:r>
              <a:rPr lang="en-IN" b="1" dirty="0">
                <a:solidFill>
                  <a:srgbClr val="FFFF00"/>
                </a:solidFill>
              </a:rPr>
              <a:t>Location Policy:</a:t>
            </a:r>
          </a:p>
          <a:p>
            <a:pPr lvl="1"/>
            <a:r>
              <a:rPr lang="en-IN" dirty="0"/>
              <a:t>Random: Use no remote state information. </a:t>
            </a:r>
          </a:p>
          <a:p>
            <a:pPr lvl="1"/>
            <a:r>
              <a:rPr lang="en-IN" dirty="0"/>
              <a:t>Task transferred to a node at random. </a:t>
            </a:r>
          </a:p>
          <a:p>
            <a:pPr lvl="2"/>
            <a:r>
              <a:rPr lang="en-IN" dirty="0"/>
              <a:t>No need for state collection. Unnecessary task transfers (processor thrashing) may occur.</a:t>
            </a:r>
          </a:p>
          <a:p>
            <a:pPr lvl="1"/>
            <a:r>
              <a:rPr lang="en-IN" dirty="0"/>
              <a:t>Threshold: poll a node to find out if it is a receiver. Receiver must accept the task irrespective of when it (task) actually arrives.</a:t>
            </a:r>
          </a:p>
          <a:p>
            <a:pPr lvl="1"/>
            <a:r>
              <a:rPr lang="en-IN" dirty="0" err="1"/>
              <a:t>PollLimit</a:t>
            </a:r>
            <a:r>
              <a:rPr lang="en-IN" dirty="0"/>
              <a:t>, </a:t>
            </a:r>
            <a:r>
              <a:rPr lang="en-IN" dirty="0" err="1"/>
              <a:t>ie</a:t>
            </a:r>
            <a:r>
              <a:rPr lang="en-IN" dirty="0"/>
              <a:t>., the number of polls, can be used to reduce overhead. </a:t>
            </a:r>
          </a:p>
          <a:p>
            <a:pPr lvl="1"/>
            <a:r>
              <a:rPr lang="en-IN" dirty="0"/>
              <a:t>Shortest: Poll a set of nodes. </a:t>
            </a:r>
          </a:p>
          <a:p>
            <a:pPr lvl="1"/>
            <a:r>
              <a:rPr lang="en-IN" dirty="0"/>
              <a:t>Select the receiver with shortest task queue length.</a:t>
            </a:r>
          </a:p>
          <a:p>
            <a:pPr marL="260350" lvl="1"/>
            <a:r>
              <a:rPr lang="en-IN" b="1" dirty="0">
                <a:solidFill>
                  <a:srgbClr val="FFFF00"/>
                </a:solidFill>
              </a:rPr>
              <a:t>Information Policy: </a:t>
            </a:r>
          </a:p>
          <a:p>
            <a:pPr marL="717550" lvl="2"/>
            <a:r>
              <a:rPr lang="en-IN" dirty="0"/>
              <a:t>demand-driven.</a:t>
            </a:r>
          </a:p>
        </p:txBody>
      </p:sp>
      <p:sp>
        <p:nvSpPr>
          <p:cNvPr id="4" name="Slide Number Placeholder 3"/>
          <p:cNvSpPr>
            <a:spLocks noGrp="1"/>
          </p:cNvSpPr>
          <p:nvPr>
            <p:ph type="sldNum" sz="quarter" idx="12"/>
          </p:nvPr>
        </p:nvSpPr>
        <p:spPr/>
        <p:txBody>
          <a:bodyPr/>
          <a:lstStyle/>
          <a:p>
            <a:fld id="{0626A560-D43F-4E42-9E25-CE5313D6E885}" type="slidenum">
              <a:rPr lang="en-IN" smtClean="0"/>
              <a:pPr/>
              <a:t>59</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06214" y="2129753"/>
            <a:ext cx="10515600" cy="1228302"/>
          </a:xfrm>
        </p:spPr>
        <p:txBody>
          <a:bodyPr/>
          <a:lstStyle/>
          <a:p>
            <a:r>
              <a:rPr lang="en-US" sz="3600" dirty="0"/>
              <a:t>Mechanisms For Building Distributed File Systems</a:t>
            </a:r>
            <a:endParaRPr lang="en-IN" sz="3600"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6</a:t>
            </a:fld>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608"/>
            <a:ext cx="10515600" cy="407607"/>
          </a:xfrm>
        </p:spPr>
        <p:txBody>
          <a:bodyPr/>
          <a:lstStyle/>
          <a:p>
            <a:r>
              <a:rPr lang="en-IN" dirty="0"/>
              <a:t>Sender - Initiated</a:t>
            </a:r>
          </a:p>
        </p:txBody>
      </p:sp>
      <p:sp>
        <p:nvSpPr>
          <p:cNvPr id="3" name="Content Placeholder 2"/>
          <p:cNvSpPr>
            <a:spLocks noGrp="1"/>
          </p:cNvSpPr>
          <p:nvPr>
            <p:ph idx="1"/>
          </p:nvPr>
        </p:nvSpPr>
        <p:spPr>
          <a:xfrm>
            <a:off x="541986" y="1355834"/>
            <a:ext cx="10811814" cy="4748751"/>
          </a:xfrm>
        </p:spPr>
        <p:txBody>
          <a:bodyPr>
            <a:normAutofit fontScale="92500" lnSpcReduction="20000"/>
          </a:bodyPr>
          <a:lstStyle/>
          <a:p>
            <a:r>
              <a:rPr lang="en-IN" b="1" dirty="0">
                <a:solidFill>
                  <a:srgbClr val="FFFF00"/>
                </a:solidFill>
              </a:rPr>
              <a:t>Transfer Policy: </a:t>
            </a:r>
          </a:p>
          <a:p>
            <a:pPr lvl="1"/>
            <a:r>
              <a:rPr lang="en-IN" dirty="0"/>
              <a:t>Use thresholds. </a:t>
            </a:r>
          </a:p>
          <a:p>
            <a:pPr lvl="1"/>
            <a:r>
              <a:rPr lang="en-IN" dirty="0"/>
              <a:t>Sender if queue length exceeds T. </a:t>
            </a:r>
          </a:p>
          <a:p>
            <a:pPr lvl="1"/>
            <a:r>
              <a:rPr lang="en-IN" dirty="0"/>
              <a:t>Receiver if accepting a task will not make queue length exceed T.</a:t>
            </a:r>
          </a:p>
          <a:p>
            <a:r>
              <a:rPr lang="en-IN" b="1" dirty="0">
                <a:solidFill>
                  <a:srgbClr val="FFFF00"/>
                </a:solidFill>
              </a:rPr>
              <a:t>Selection Policy: </a:t>
            </a:r>
            <a:r>
              <a:rPr lang="en-IN" dirty="0"/>
              <a:t>Only newly arrived tasks.</a:t>
            </a:r>
          </a:p>
          <a:p>
            <a:r>
              <a:rPr lang="en-IN" b="1" dirty="0">
                <a:solidFill>
                  <a:srgbClr val="FFFF00"/>
                </a:solidFill>
              </a:rPr>
              <a:t>Location Policy:</a:t>
            </a:r>
          </a:p>
          <a:p>
            <a:pPr lvl="1"/>
            <a:r>
              <a:rPr lang="en-IN" dirty="0"/>
              <a:t>Random: Use no remote state information. </a:t>
            </a:r>
          </a:p>
          <a:p>
            <a:pPr lvl="1"/>
            <a:r>
              <a:rPr lang="en-IN" dirty="0"/>
              <a:t>Task transferred to a node at random. </a:t>
            </a:r>
          </a:p>
          <a:p>
            <a:pPr lvl="2"/>
            <a:r>
              <a:rPr lang="en-IN" dirty="0"/>
              <a:t>No need for state collection. Unnecessary task transfers (processor thrashing) may occur.</a:t>
            </a:r>
          </a:p>
          <a:p>
            <a:pPr lvl="1"/>
            <a:r>
              <a:rPr lang="en-IN" dirty="0"/>
              <a:t>Threshold: poll a node to find out if it is a receiver. Receiver must accept the task irrespective of when it (task) actually arrives.</a:t>
            </a:r>
          </a:p>
          <a:p>
            <a:pPr lvl="1"/>
            <a:r>
              <a:rPr lang="en-IN" dirty="0" err="1"/>
              <a:t>PollLimit</a:t>
            </a:r>
            <a:r>
              <a:rPr lang="en-IN" dirty="0"/>
              <a:t>, </a:t>
            </a:r>
            <a:r>
              <a:rPr lang="en-IN" dirty="0" err="1"/>
              <a:t>ie</a:t>
            </a:r>
            <a:r>
              <a:rPr lang="en-IN" dirty="0"/>
              <a:t>., the number of polls, can be used to reduce overhead. </a:t>
            </a:r>
          </a:p>
          <a:p>
            <a:pPr lvl="1"/>
            <a:r>
              <a:rPr lang="en-IN" dirty="0"/>
              <a:t>Shortest: Poll a set of nodes. </a:t>
            </a:r>
          </a:p>
          <a:p>
            <a:pPr lvl="1"/>
            <a:r>
              <a:rPr lang="en-IN" dirty="0"/>
              <a:t>Select the receiver with shortest task queue length.</a:t>
            </a:r>
          </a:p>
        </p:txBody>
      </p:sp>
      <p:sp>
        <p:nvSpPr>
          <p:cNvPr id="4" name="Slide Number Placeholder 3"/>
          <p:cNvSpPr>
            <a:spLocks noGrp="1"/>
          </p:cNvSpPr>
          <p:nvPr>
            <p:ph type="sldNum" sz="quarter" idx="12"/>
          </p:nvPr>
        </p:nvSpPr>
        <p:spPr/>
        <p:txBody>
          <a:bodyPr/>
          <a:lstStyle/>
          <a:p>
            <a:fld id="{0626A560-D43F-4E42-9E25-CE5313D6E885}" type="slidenum">
              <a:rPr lang="en-IN" smtClean="0"/>
              <a:pPr/>
              <a:t>60</a:t>
            </a:fld>
            <a:endParaRPr lang="en-I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608"/>
            <a:ext cx="10515600" cy="407607"/>
          </a:xfrm>
        </p:spPr>
        <p:txBody>
          <a:bodyPr/>
          <a:lstStyle/>
          <a:p>
            <a:r>
              <a:rPr lang="en-IN" dirty="0"/>
              <a:t>Receiver - Initiated</a:t>
            </a:r>
          </a:p>
        </p:txBody>
      </p:sp>
      <p:sp>
        <p:nvSpPr>
          <p:cNvPr id="3" name="Content Placeholder 2"/>
          <p:cNvSpPr>
            <a:spLocks noGrp="1"/>
          </p:cNvSpPr>
          <p:nvPr>
            <p:ph idx="1"/>
          </p:nvPr>
        </p:nvSpPr>
        <p:spPr>
          <a:xfrm>
            <a:off x="541986" y="1355834"/>
            <a:ext cx="10811814" cy="4748751"/>
          </a:xfrm>
        </p:spPr>
        <p:txBody>
          <a:bodyPr>
            <a:normAutofit/>
          </a:bodyPr>
          <a:lstStyle/>
          <a:p>
            <a:r>
              <a:rPr lang="en-IN" b="1" dirty="0">
                <a:solidFill>
                  <a:srgbClr val="FFFF00"/>
                </a:solidFill>
              </a:rPr>
              <a:t>Transfer Policy: </a:t>
            </a:r>
          </a:p>
          <a:p>
            <a:pPr lvl="1"/>
            <a:r>
              <a:rPr lang="en-IN" dirty="0"/>
              <a:t>uses thresholds. </a:t>
            </a:r>
          </a:p>
          <a:p>
            <a:pPr lvl="1"/>
            <a:r>
              <a:rPr lang="en-IN" dirty="0"/>
              <a:t>Queue lengths below T identifies receivers and those above T identifies senders. </a:t>
            </a:r>
          </a:p>
          <a:p>
            <a:pPr marL="0" lvl="1" indent="188913"/>
            <a:r>
              <a:rPr lang="en-IN" dirty="0"/>
              <a:t>  </a:t>
            </a:r>
            <a:r>
              <a:rPr lang="en-IN" b="1" dirty="0">
                <a:solidFill>
                  <a:srgbClr val="FFFF00"/>
                </a:solidFill>
              </a:rPr>
              <a:t>Selection Policy:</a:t>
            </a:r>
            <a:r>
              <a:rPr lang="en-IN" dirty="0"/>
              <a:t> as before.</a:t>
            </a:r>
          </a:p>
          <a:p>
            <a:pPr marL="0" lvl="1" indent="188913"/>
            <a:r>
              <a:rPr lang="en-IN" b="1" dirty="0">
                <a:solidFill>
                  <a:srgbClr val="FFFF00"/>
                </a:solidFill>
              </a:rPr>
              <a:t>  Location Policy: </a:t>
            </a:r>
            <a:r>
              <a:rPr lang="en-IN" dirty="0"/>
              <a:t>Polling. </a:t>
            </a:r>
          </a:p>
          <a:p>
            <a:pPr marL="457200" lvl="2" indent="188913"/>
            <a:r>
              <a:rPr lang="en-IN" dirty="0"/>
              <a:t> A random node is polled to check if a task transfer would place its queue length below a threshold. </a:t>
            </a:r>
          </a:p>
          <a:p>
            <a:pPr marL="457200" lvl="2" indent="188913"/>
            <a:r>
              <a:rPr lang="en-IN" dirty="0"/>
              <a:t>If not, the polled node transfers a task. </a:t>
            </a:r>
          </a:p>
          <a:p>
            <a:pPr marL="457200" lvl="2" indent="188913"/>
            <a:r>
              <a:rPr lang="en-IN" dirty="0"/>
              <a:t>Otherwise, poll another node till a static </a:t>
            </a:r>
            <a:r>
              <a:rPr lang="en-IN" dirty="0" err="1"/>
              <a:t>PollLimit</a:t>
            </a:r>
            <a:r>
              <a:rPr lang="en-IN" dirty="0"/>
              <a:t> is reached. </a:t>
            </a:r>
          </a:p>
          <a:p>
            <a:pPr marL="457200" lvl="2" indent="188913"/>
            <a:r>
              <a:rPr lang="en-IN" dirty="0"/>
              <a:t> If all polls fail, wait until another task is completed before starting polling operation. </a:t>
            </a:r>
          </a:p>
          <a:p>
            <a:pPr marL="0" lvl="2" indent="188913"/>
            <a:r>
              <a:rPr lang="en-IN" dirty="0"/>
              <a:t> </a:t>
            </a:r>
            <a:r>
              <a:rPr lang="en-IN" b="1" dirty="0">
                <a:solidFill>
                  <a:srgbClr val="FFFF00"/>
                </a:solidFill>
              </a:rPr>
              <a:t>Information policy: </a:t>
            </a:r>
            <a:r>
              <a:rPr lang="en-IN" dirty="0"/>
              <a:t>demand-driven. </a:t>
            </a:r>
          </a:p>
        </p:txBody>
      </p:sp>
      <p:sp>
        <p:nvSpPr>
          <p:cNvPr id="4" name="Slide Number Placeholder 3"/>
          <p:cNvSpPr>
            <a:spLocks noGrp="1"/>
          </p:cNvSpPr>
          <p:nvPr>
            <p:ph type="sldNum" sz="quarter" idx="12"/>
          </p:nvPr>
        </p:nvSpPr>
        <p:spPr/>
        <p:txBody>
          <a:bodyPr/>
          <a:lstStyle/>
          <a:p>
            <a:fld id="{0626A560-D43F-4E42-9E25-CE5313D6E885}" type="slidenum">
              <a:rPr lang="en-IN" smtClean="0"/>
              <a:pPr/>
              <a:t>61</a:t>
            </a:fld>
            <a:endParaRPr lang="en-I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608"/>
            <a:ext cx="10515600" cy="407607"/>
          </a:xfrm>
        </p:spPr>
        <p:txBody>
          <a:bodyPr/>
          <a:lstStyle/>
          <a:p>
            <a:r>
              <a:rPr lang="en-IN" dirty="0"/>
              <a:t>Receiver - Initiated</a:t>
            </a:r>
          </a:p>
        </p:txBody>
      </p:sp>
      <p:sp>
        <p:nvSpPr>
          <p:cNvPr id="3" name="Content Placeholder 2"/>
          <p:cNvSpPr>
            <a:spLocks noGrp="1"/>
          </p:cNvSpPr>
          <p:nvPr>
            <p:ph idx="1"/>
          </p:nvPr>
        </p:nvSpPr>
        <p:spPr>
          <a:xfrm>
            <a:off x="541986" y="1355834"/>
            <a:ext cx="10811814" cy="4748751"/>
          </a:xfrm>
        </p:spPr>
        <p:txBody>
          <a:bodyPr>
            <a:normAutofit/>
          </a:bodyPr>
          <a:lstStyle/>
          <a:p>
            <a:r>
              <a:rPr lang="en-IN" b="1" dirty="0">
                <a:solidFill>
                  <a:srgbClr val="FFFF00"/>
                </a:solidFill>
              </a:rPr>
              <a:t>Drawback: </a:t>
            </a:r>
          </a:p>
          <a:p>
            <a:pPr lvl="1" algn="just"/>
            <a:r>
              <a:rPr lang="en-IN" dirty="0"/>
              <a:t> Polling initiated by receiver implies that it is difficult to find senders with new tasks. </a:t>
            </a:r>
          </a:p>
          <a:p>
            <a:pPr lvl="1" algn="just"/>
            <a:r>
              <a:rPr lang="en-IN" dirty="0"/>
              <a:t>Reason: systems try to schedule tasks as and when they arrive.</a:t>
            </a:r>
          </a:p>
          <a:p>
            <a:pPr lvl="1" algn="just"/>
            <a:r>
              <a:rPr lang="en-IN" dirty="0"/>
              <a:t>Effect: receiver-initiated approach might result in </a:t>
            </a:r>
            <a:r>
              <a:rPr lang="en-IN" dirty="0" err="1"/>
              <a:t>preemptive</a:t>
            </a:r>
            <a:r>
              <a:rPr lang="en-IN" dirty="0"/>
              <a:t> transfers. </a:t>
            </a:r>
          </a:p>
          <a:p>
            <a:pPr lvl="1" algn="just"/>
            <a:r>
              <a:rPr lang="en-IN" dirty="0"/>
              <a:t>Hence transfer costs are more. </a:t>
            </a:r>
          </a:p>
          <a:p>
            <a:pPr lvl="1" algn="just"/>
            <a:r>
              <a:rPr lang="en-IN" dirty="0"/>
              <a:t>Sender-initiated: transfer costs are low as new jobs are transferred and so no need for transferring task states.</a:t>
            </a:r>
          </a:p>
        </p:txBody>
      </p:sp>
      <p:sp>
        <p:nvSpPr>
          <p:cNvPr id="4" name="Slide Number Placeholder 3"/>
          <p:cNvSpPr>
            <a:spLocks noGrp="1"/>
          </p:cNvSpPr>
          <p:nvPr>
            <p:ph type="sldNum" sz="quarter" idx="12"/>
          </p:nvPr>
        </p:nvSpPr>
        <p:spPr/>
        <p:txBody>
          <a:bodyPr/>
          <a:lstStyle/>
          <a:p>
            <a:fld id="{0626A560-D43F-4E42-9E25-CE5313D6E885}" type="slidenum">
              <a:rPr lang="en-IN" smtClean="0"/>
              <a:pPr/>
              <a:t>62</a:t>
            </a:fld>
            <a:endParaRPr lang="en-I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986" y="2128602"/>
            <a:ext cx="10811814" cy="734519"/>
          </a:xfrm>
        </p:spPr>
        <p:txBody>
          <a:bodyPr>
            <a:noAutofit/>
          </a:bodyPr>
          <a:lstStyle/>
          <a:p>
            <a:pPr algn="ctr">
              <a:buNone/>
            </a:pPr>
            <a:r>
              <a:rPr lang="en-US" sz="4800" b="1" dirty="0"/>
              <a:t>Thank You</a:t>
            </a:r>
            <a:endParaRPr lang="en-IN" sz="4800"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63</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US" dirty="0"/>
              <a:t>Mechanisms For Building Distributed File Systems</a:t>
            </a:r>
            <a:endParaRPr lang="en-IN" dirty="0"/>
          </a:p>
        </p:txBody>
      </p:sp>
      <p:sp>
        <p:nvSpPr>
          <p:cNvPr id="3" name="Content Placeholder 2"/>
          <p:cNvSpPr>
            <a:spLocks noGrp="1"/>
          </p:cNvSpPr>
          <p:nvPr>
            <p:ph idx="1"/>
          </p:nvPr>
        </p:nvSpPr>
        <p:spPr>
          <a:xfrm>
            <a:off x="541986" y="1229192"/>
            <a:ext cx="10811814" cy="4875393"/>
          </a:xfrm>
        </p:spPr>
        <p:txBody>
          <a:bodyPr>
            <a:normAutofit/>
          </a:bodyPr>
          <a:lstStyle/>
          <a:p>
            <a:pPr marL="0" indent="0" algn="just"/>
            <a:r>
              <a:rPr lang="en-US" dirty="0"/>
              <a:t> The basic mechanisms underlying the majority of the distributed file systems operating today are:</a:t>
            </a:r>
          </a:p>
          <a:p>
            <a:pPr marL="0" indent="0" algn="just">
              <a:buNone/>
            </a:pPr>
            <a:endParaRPr lang="en-US" dirty="0"/>
          </a:p>
          <a:p>
            <a:pPr marL="1828800" lvl="3" indent="-457200" algn="just">
              <a:lnSpc>
                <a:spcPct val="150000"/>
              </a:lnSpc>
              <a:buNone/>
            </a:pPr>
            <a:r>
              <a:rPr lang="en-IN" b="1" dirty="0"/>
              <a:t>1. Mounting</a:t>
            </a:r>
          </a:p>
          <a:p>
            <a:pPr marL="1828800" lvl="3" indent="-457200" algn="just">
              <a:lnSpc>
                <a:spcPct val="150000"/>
              </a:lnSpc>
              <a:buNone/>
            </a:pPr>
            <a:r>
              <a:rPr lang="en-IN" b="1" dirty="0"/>
              <a:t>2. Caching</a:t>
            </a:r>
          </a:p>
          <a:p>
            <a:pPr marL="1828800" lvl="3" indent="-457200" algn="just">
              <a:lnSpc>
                <a:spcPct val="150000"/>
              </a:lnSpc>
              <a:buNone/>
            </a:pPr>
            <a:r>
              <a:rPr lang="en-IN" b="1" dirty="0"/>
              <a:t>3. Hints</a:t>
            </a:r>
            <a:endParaRPr lang="en-US" b="1" dirty="0"/>
          </a:p>
          <a:p>
            <a:pPr marL="1828800" lvl="3" indent="-457200" algn="just">
              <a:lnSpc>
                <a:spcPct val="150000"/>
              </a:lnSpc>
              <a:buNone/>
            </a:pPr>
            <a:r>
              <a:rPr lang="en-US" b="1" dirty="0"/>
              <a:t>4. </a:t>
            </a:r>
            <a:r>
              <a:rPr lang="en-IN" b="1" dirty="0"/>
              <a:t>Bulk Data Transfer</a:t>
            </a:r>
          </a:p>
          <a:p>
            <a:pPr marL="1828800" lvl="3" indent="-457200" algn="just">
              <a:lnSpc>
                <a:spcPct val="150000"/>
              </a:lnSpc>
              <a:buNone/>
            </a:pPr>
            <a:r>
              <a:rPr lang="en-IN" b="1" dirty="0"/>
              <a:t>5. Encryption</a:t>
            </a:r>
          </a:p>
          <a:p>
            <a:pPr marL="914400" lvl="1" indent="-457200" algn="just">
              <a:buNone/>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7</a:t>
            </a:fld>
            <a:endParaRPr lang="en-IN"/>
          </a:p>
        </p:txBody>
      </p:sp>
    </p:spTree>
    <p:extLst>
      <p:ext uri="{BB962C8B-B14F-4D97-AF65-F5344CB8AC3E}">
        <p14:creationId xmlns:p14="http://schemas.microsoft.com/office/powerpoint/2010/main" val="114836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US" dirty="0"/>
              <a:t>Mechanisms For Building Distributed File Systems</a:t>
            </a:r>
            <a:endParaRPr lang="en-IN" dirty="0"/>
          </a:p>
        </p:txBody>
      </p:sp>
      <p:sp>
        <p:nvSpPr>
          <p:cNvPr id="3" name="Content Placeholder 2"/>
          <p:cNvSpPr>
            <a:spLocks noGrp="1"/>
          </p:cNvSpPr>
          <p:nvPr>
            <p:ph idx="1"/>
          </p:nvPr>
        </p:nvSpPr>
        <p:spPr>
          <a:xfrm>
            <a:off x="541986" y="1229192"/>
            <a:ext cx="10811814" cy="4875393"/>
          </a:xfrm>
        </p:spPr>
        <p:txBody>
          <a:bodyPr>
            <a:normAutofit lnSpcReduction="10000"/>
          </a:bodyPr>
          <a:lstStyle/>
          <a:p>
            <a:pPr marL="457200" indent="-457200" algn="just">
              <a:buAutoNum type="arabicPeriod"/>
            </a:pPr>
            <a:r>
              <a:rPr lang="en-IN" sz="2800" b="1" dirty="0"/>
              <a:t>Mounting</a:t>
            </a:r>
          </a:p>
          <a:p>
            <a:pPr marL="914400" lvl="2" indent="0" algn="just">
              <a:lnSpc>
                <a:spcPct val="150000"/>
              </a:lnSpc>
            </a:pPr>
            <a:r>
              <a:rPr lang="en-IN" dirty="0"/>
              <a:t> This mechanism provides the binding together of different </a:t>
            </a:r>
            <a:r>
              <a:rPr lang="en-IN" b="1" dirty="0"/>
              <a:t>filename spaces</a:t>
            </a:r>
            <a:r>
              <a:rPr lang="en-IN" dirty="0"/>
              <a:t> to form a single hierarchically structured name space. </a:t>
            </a:r>
          </a:p>
          <a:p>
            <a:pPr marL="914400" lvl="2" indent="0" algn="just">
              <a:lnSpc>
                <a:spcPct val="150000"/>
              </a:lnSpc>
            </a:pPr>
            <a:r>
              <a:rPr lang="en-IN" dirty="0"/>
              <a:t> It is UNIX specific and most of existing DFS are based on UNIX. </a:t>
            </a:r>
          </a:p>
          <a:p>
            <a:pPr marL="914400" lvl="2" indent="0" algn="just">
              <a:lnSpc>
                <a:spcPct val="150000"/>
              </a:lnSpc>
            </a:pPr>
            <a:r>
              <a:rPr lang="en-IN" dirty="0"/>
              <a:t> A filename space can be bounded to or mounted at an internal node or a leaf node of a namespace tree. </a:t>
            </a:r>
          </a:p>
          <a:p>
            <a:pPr marL="914400" lvl="2" indent="0" algn="just">
              <a:lnSpc>
                <a:spcPct val="150000"/>
              </a:lnSpc>
            </a:pPr>
            <a:r>
              <a:rPr lang="en-IN" dirty="0"/>
              <a:t> A node onto which a name space is mounted is called </a:t>
            </a:r>
            <a:r>
              <a:rPr lang="en-IN" b="1" dirty="0"/>
              <a:t>mount point</a:t>
            </a:r>
            <a:r>
              <a:rPr lang="en-IN" dirty="0"/>
              <a:t>. </a:t>
            </a:r>
          </a:p>
          <a:p>
            <a:pPr marL="914400" lvl="2" indent="0" algn="just">
              <a:lnSpc>
                <a:spcPct val="150000"/>
              </a:lnSpc>
            </a:pPr>
            <a:r>
              <a:rPr lang="en-IN" dirty="0"/>
              <a:t> The kernel maintains a </a:t>
            </a:r>
            <a:r>
              <a:rPr lang="en-IN" b="1" dirty="0"/>
              <a:t>mount table</a:t>
            </a:r>
            <a:r>
              <a:rPr lang="en-IN" dirty="0"/>
              <a:t>, which maps mount points  to appropriate storage devices.</a:t>
            </a:r>
            <a:endParaRPr lang="en-IN" b="1" dirty="0"/>
          </a:p>
          <a:p>
            <a:pPr marL="914400" lvl="1" indent="-457200" algn="just">
              <a:buAutoNum type="arabicPeriod"/>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8</a:t>
            </a:fld>
            <a:endParaRPr lang="en-IN"/>
          </a:p>
        </p:txBody>
      </p:sp>
    </p:spTree>
    <p:extLst>
      <p:ext uri="{BB962C8B-B14F-4D97-AF65-F5344CB8AC3E}">
        <p14:creationId xmlns:p14="http://schemas.microsoft.com/office/powerpoint/2010/main" val="1148362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626A560-D43F-4E42-9E25-CE5313D6E885}" type="slidenum">
              <a:rPr lang="en-IN" smtClean="0"/>
              <a:pPr/>
              <a:t>9</a:t>
            </a:fld>
            <a:endParaRPr lang="en-IN"/>
          </a:p>
        </p:txBody>
      </p:sp>
      <p:pic>
        <p:nvPicPr>
          <p:cNvPr id="2050" name="Picture 2"/>
          <p:cNvPicPr>
            <a:picLocks noGrp="1" noChangeAspect="1" noChangeArrowheads="1"/>
          </p:cNvPicPr>
          <p:nvPr>
            <p:ph idx="1"/>
          </p:nvPr>
        </p:nvPicPr>
        <p:blipFill>
          <a:blip r:embed="rId3"/>
          <a:srcRect/>
          <a:stretch>
            <a:fillRect/>
          </a:stretch>
        </p:blipFill>
        <p:spPr bwMode="auto">
          <a:xfrm>
            <a:off x="1633928" y="674557"/>
            <a:ext cx="8709285" cy="574123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6663</TotalTime>
  <Words>5475</Words>
  <Application>Microsoft Office PowerPoint</Application>
  <PresentationFormat>Widescreen</PresentationFormat>
  <Paragraphs>563</Paragraphs>
  <Slides>63</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Calibri Light</vt:lpstr>
      <vt:lpstr>Office Theme</vt:lpstr>
      <vt:lpstr>Advanced Operating Systems    20MCAT172      (Elective 1)     Module III</vt:lpstr>
      <vt:lpstr>Syllabus</vt:lpstr>
      <vt:lpstr>Distributed Resource Management</vt:lpstr>
      <vt:lpstr>Distributed Resource Management</vt:lpstr>
      <vt:lpstr>Architecture of a Distributed File System</vt:lpstr>
      <vt:lpstr>Mechanisms For Building Distributed File Systems</vt:lpstr>
      <vt:lpstr>Mechanisms For Building Distributed File Systems</vt:lpstr>
      <vt:lpstr>Mechanisms For Building Distributed File Systems</vt:lpstr>
      <vt:lpstr>PowerPoint Presentation</vt:lpstr>
      <vt:lpstr>Mechanisms For Building Distributed File Systems</vt:lpstr>
      <vt:lpstr>Mechanisms For Building Distributed File Systems</vt:lpstr>
      <vt:lpstr>Mechanisms For Building Distributed File Systems</vt:lpstr>
      <vt:lpstr>Mechanisms For Building Distributed File Systems</vt:lpstr>
      <vt:lpstr>Mechanisms For Building Distributed File Systems</vt:lpstr>
      <vt:lpstr>Design Issues</vt:lpstr>
      <vt:lpstr>Design Issues</vt:lpstr>
      <vt:lpstr>Design Issues</vt:lpstr>
      <vt:lpstr>Design Issues</vt:lpstr>
      <vt:lpstr>Design Issues</vt:lpstr>
      <vt:lpstr>Design Issues</vt:lpstr>
      <vt:lpstr>Design Issues</vt:lpstr>
      <vt:lpstr>Design Issues</vt:lpstr>
      <vt:lpstr>Design Issues</vt:lpstr>
      <vt:lpstr>Design Issues</vt:lpstr>
      <vt:lpstr>Design Issues</vt:lpstr>
      <vt:lpstr>Design Issues</vt:lpstr>
      <vt:lpstr>Design Issues</vt:lpstr>
      <vt:lpstr>Distributed Shared Memory</vt:lpstr>
      <vt:lpstr>Distributed Shared Memory</vt:lpstr>
      <vt:lpstr>Distributed Shared Memory</vt:lpstr>
      <vt:lpstr>The Central Server Algorithm</vt:lpstr>
      <vt:lpstr>The Central Server Algorithm</vt:lpstr>
      <vt:lpstr>The Migration Algorithm</vt:lpstr>
      <vt:lpstr>The Migration Algorithm</vt:lpstr>
      <vt:lpstr>The Migration Algorithm</vt:lpstr>
      <vt:lpstr> The Read Replication Algorithm </vt:lpstr>
      <vt:lpstr> The Read Replication Algorithm </vt:lpstr>
      <vt:lpstr> The Full Replication Algorithm </vt:lpstr>
      <vt:lpstr> The Full Replication Algorithm </vt:lpstr>
      <vt:lpstr>Issues in Load Distributing </vt:lpstr>
      <vt:lpstr> Distributed Scheduling Issues in Load Distributing  </vt:lpstr>
      <vt:lpstr> Motivation:</vt:lpstr>
      <vt:lpstr>A Distributes System Without Load Distributing</vt:lpstr>
      <vt:lpstr> Issues in Load Distributing </vt:lpstr>
      <vt:lpstr> 1. Load  </vt:lpstr>
      <vt:lpstr> 2. Classification of Load Distributing Algorithms  </vt:lpstr>
      <vt:lpstr>  3. Load Balancing  vs. Load sharing   </vt:lpstr>
      <vt:lpstr>  4. Preemptive vs. Nonpreemptive Transfers   </vt:lpstr>
      <vt:lpstr>Components of Load Distributing Algorithms </vt:lpstr>
      <vt:lpstr> Components of Load Distributing Algorithms </vt:lpstr>
      <vt:lpstr> 1. Transfer Policy </vt:lpstr>
      <vt:lpstr> 2. Selection Policy  </vt:lpstr>
      <vt:lpstr> 3. Location Policy  </vt:lpstr>
      <vt:lpstr> 4. Information Policy  </vt:lpstr>
      <vt:lpstr>3. Information Policy...</vt:lpstr>
      <vt:lpstr>3. Information Policy...</vt:lpstr>
      <vt:lpstr>Load Distributing Algorithms</vt:lpstr>
      <vt:lpstr>Load Distributing Algorithms</vt:lpstr>
      <vt:lpstr>Sender - Initiated</vt:lpstr>
      <vt:lpstr>Sender - Initiated</vt:lpstr>
      <vt:lpstr>Receiver - Initiated</vt:lpstr>
      <vt:lpstr>Receiver - Initiated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Operating Systems   20MCAT152</dc:title>
  <dc:creator>kavitha_s70@yahoo.co.in</dc:creator>
  <cp:lastModifiedBy>bismik@gmail.com</cp:lastModifiedBy>
  <cp:revision>910</cp:revision>
  <dcterms:created xsi:type="dcterms:W3CDTF">2021-04-18T23:42:20Z</dcterms:created>
  <dcterms:modified xsi:type="dcterms:W3CDTF">2021-06-25T04:58:59Z</dcterms:modified>
</cp:coreProperties>
</file>