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3"/>
  </p:notesMasterIdLst>
  <p:sldIdLst>
    <p:sldId id="277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4B465-12AB-442A-AF14-2878928DC6AD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9A5D-FCCF-40A8-951E-E1AB4739D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6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58BF-D6B0-4148-A8BD-E8B207B7D11C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6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BA13-D639-4C47-85AB-305414C0CA9C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CCF3-7A23-4490-8990-7D92FEB0B0EC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73B2-63F8-4432-8668-B5D823748B14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45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0906-C089-4C5E-8ACE-D0D1DA5AA47C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0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C58B-A74A-4B7D-A16A-DD62150BB9FD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0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A9B3-9F92-434E-AE7D-53563FF5A5EA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9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7820-F32B-4875-A14C-8A70ABEDE224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6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EE91-C0A4-494C-B9B5-AB5A4116DBD2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8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56BC-3E25-415E-BB1B-687791407384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1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464B-8689-4947-A259-9E85684B65C8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805-7A7E-424A-8BAB-1824DB05EA2D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0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79BC-7147-4354-8318-4FA4F5CD0B6D}" type="datetime1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5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6E80-5845-4F79-B0BB-DC2CD58D80B3}" type="datetime1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D0C7-EC21-4DAD-ABDB-985523DF21D6}" type="datetime1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2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1193-CD22-41B1-B4E3-31503FCBE5CB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4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5084-395D-4CB0-88A0-BE1E458CB653}" type="datetime1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5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0C24F-1819-4289-9008-D470876112B2}" type="datetime1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17DF0-FF18-41D0-A692-EFF60B3E8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36BC06-8F48-4EE7-A1E9-478A346A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60E9E9-8CB0-4562-BF57-7EE3633422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38400" y="2236200"/>
            <a:ext cx="8574087" cy="2385599"/>
          </a:xfrm>
        </p:spPr>
        <p:txBody>
          <a:bodyPr/>
          <a:lstStyle/>
          <a:p>
            <a:r>
              <a:rPr lang="en-US" dirty="0"/>
              <a:t>MODULE -1</a:t>
            </a:r>
            <a:br>
              <a:rPr lang="en-US" dirty="0"/>
            </a:br>
            <a:r>
              <a:rPr lang="en-US" sz="2400" dirty="0"/>
              <a:t>Topics </a:t>
            </a:r>
            <a:r>
              <a:rPr lang="en-US" sz="2400" dirty="0" err="1"/>
              <a:t>Covered</a:t>
            </a:r>
            <a:r>
              <a:rPr lang="en-US" dirty="0" err="1"/>
              <a:t>:</a:t>
            </a:r>
            <a:r>
              <a:rPr lang="en-US" sz="1800" dirty="0" err="1"/>
              <a:t>OS,FUNCTIONS</a:t>
            </a:r>
            <a:r>
              <a:rPr lang="en-US" sz="1800" dirty="0"/>
              <a:t> OF OS,DESIGN APPROACHES,TYPES OF 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8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37A1-1463-42E6-BF6A-3FD74C452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09" y="298174"/>
            <a:ext cx="8402014" cy="196794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Multics system(early time </a:t>
            </a:r>
            <a:br>
              <a:rPr lang="en-US" dirty="0"/>
            </a:br>
            <a:r>
              <a:rPr lang="en-US" dirty="0"/>
              <a:t>sharing OS)-structured as several concentric circles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4872-80BC-4513-904E-778FA1B5C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266122"/>
            <a:ext cx="6987645" cy="44490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*Ring structure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*Serves as an aid in designing and implementing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*privilege decreases from inner ring to successive outer ring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81040-CEBD-482A-8CE4-4B5BF656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635" y="4373217"/>
            <a:ext cx="3038774" cy="25609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C855-7FAA-4459-A2C8-EF3AC488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2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A0D0-AC96-4DBF-B020-8B5B7BD3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Multics-Multiplexed Information and Computing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D807-3E72-44FE-84F7-9369DA64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single level memory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1027-AEB5-4378-9CB7-72B965A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0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EA14-B699-4E8A-9E9C-91E6B30C6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US" dirty="0"/>
              <a:t>2.The kernel based approach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34ED8-6D73-4F6B-A619-E9337655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99097"/>
            <a:ext cx="7115175" cy="403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E3859-7A6E-42FA-BB0F-22833CE1F521}"/>
              </a:ext>
            </a:extLst>
          </p:cNvPr>
          <p:cNvSpPr txBox="1"/>
          <p:nvPr/>
        </p:nvSpPr>
        <p:spPr>
          <a:xfrm>
            <a:off x="8867775" y="2733675"/>
            <a:ext cx="28479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Suggested by </a:t>
            </a:r>
            <a:r>
              <a:rPr lang="en-US" dirty="0" err="1"/>
              <a:t>Brinch</a:t>
            </a:r>
            <a:r>
              <a:rPr lang="en-US" dirty="0"/>
              <a:t> Hansen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Kernal</a:t>
            </a:r>
            <a:r>
              <a:rPr lang="en-US" dirty="0"/>
              <a:t> –collection of primitive facilities over which the rest of the OS is built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and mechanism are not </a:t>
            </a:r>
            <a:r>
              <a:rPr lang="en-US" dirty="0" err="1"/>
              <a:t>buit</a:t>
            </a:r>
            <a:r>
              <a:rPr lang="en-US" dirty="0"/>
              <a:t>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Only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decisions should be left to outer layer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5C5-340D-485B-A15E-6DBFDEEC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4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82C7-0DFF-4AD1-9740-4B6918FA2F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According to Hansen a kernel is a fundamental set pf primitives that allows the dynamic creation and control of the process as well as communication among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Supported only the notion of process and not the idea of resource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Hydra OS-supports both process and resource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F5BED-55AB-4715-8276-BD3F1C5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4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3A0C-47A1-4E1E-91E3-A5EBE0D3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Machine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FC99-DEF8-42AE-8456-6820C9FB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660" y="1790699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Virtual machine software layer that runs on bare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Virtual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Machine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(VM) is a compute resource that uses software instead of a physical computer to run programs and deploy app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Entire instruction set is executed using privileged instructions.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VM creates  illusion by appropriately time multiplexing the system resource  among all the users of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Can also run a Single 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Eg</a:t>
            </a:r>
            <a:r>
              <a:rPr lang="en-IN" dirty="0"/>
              <a:t> IBM 370 system wherein VM s/</a:t>
            </a:r>
            <a:r>
              <a:rPr lang="en-IN" dirty="0" err="1"/>
              <a:t>w,VM</a:t>
            </a:r>
            <a:r>
              <a:rPr lang="en-IN" dirty="0"/>
              <a:t>/370 provides a  VM to each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A164-E553-4756-A7D0-5310865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1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C28B6-CBDD-4F5C-99C3-E352157BB8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19300" y="1225550"/>
            <a:ext cx="5522913" cy="334645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82C2F-05BB-49C5-82EE-F936D759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1A0C-52E6-4BE9-A794-E5E555CF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876" y="532344"/>
            <a:ext cx="8574622" cy="810682"/>
          </a:xfrm>
        </p:spPr>
        <p:txBody>
          <a:bodyPr>
            <a:normAutofit fontScale="90000"/>
          </a:bodyPr>
          <a:lstStyle/>
          <a:p>
            <a:r>
              <a:rPr lang="en-US"/>
              <a:t>Types of Advanced OS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302C-B133-4CD8-A3DF-6D34EBFC8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527" y="2272241"/>
            <a:ext cx="9905473" cy="4195233"/>
          </a:xfrm>
        </p:spPr>
        <p:txBody>
          <a:bodyPr/>
          <a:lstStyle/>
          <a:p>
            <a:pPr algn="ctr"/>
            <a:r>
              <a:rPr lang="en-US" sz="3200" dirty="0"/>
              <a:t>Advanced </a:t>
            </a:r>
            <a:r>
              <a:rPr lang="en-US" sz="3200" dirty="0" err="1"/>
              <a:t>os</a:t>
            </a:r>
            <a:endParaRPr lang="en-US" sz="3200" dirty="0"/>
          </a:p>
          <a:p>
            <a:pPr algn="ctr"/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B08C36-FC05-4EC6-A441-6476500E26EB}"/>
              </a:ext>
            </a:extLst>
          </p:cNvPr>
          <p:cNvCxnSpPr/>
          <p:nvPr/>
        </p:nvCxnSpPr>
        <p:spPr>
          <a:xfrm flipH="1">
            <a:off x="5736038" y="2760141"/>
            <a:ext cx="1181100" cy="120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2747A2-EED8-4116-9B66-E16165BFA93E}"/>
              </a:ext>
            </a:extLst>
          </p:cNvPr>
          <p:cNvCxnSpPr>
            <a:cxnSpLocks/>
          </p:cNvCxnSpPr>
          <p:nvPr/>
        </p:nvCxnSpPr>
        <p:spPr>
          <a:xfrm>
            <a:off x="6911177" y="2760141"/>
            <a:ext cx="1132949" cy="120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13D9C2-68EC-4801-A564-27DE8D1050EE}"/>
              </a:ext>
            </a:extLst>
          </p:cNvPr>
          <p:cNvSpPr txBox="1"/>
          <p:nvPr/>
        </p:nvSpPr>
        <p:spPr>
          <a:xfrm>
            <a:off x="4733925" y="4238625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Driven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0FEB8-8028-4142-BF83-BD759A92475C}"/>
              </a:ext>
            </a:extLst>
          </p:cNvPr>
          <p:cNvSpPr txBox="1"/>
          <p:nvPr/>
        </p:nvSpPr>
        <p:spPr>
          <a:xfrm>
            <a:off x="7800975" y="423862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Driven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1A7C6A-AD25-40CF-B4D9-2FFAD15260AB}"/>
              </a:ext>
            </a:extLst>
          </p:cNvPr>
          <p:cNvCxnSpPr/>
          <p:nvPr/>
        </p:nvCxnSpPr>
        <p:spPr>
          <a:xfrm flipH="1">
            <a:off x="5105400" y="4607957"/>
            <a:ext cx="428625" cy="53554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C53C4-1C4A-455E-873F-DAA2F14155E7}"/>
              </a:ext>
            </a:extLst>
          </p:cNvPr>
          <p:cNvCxnSpPr/>
          <p:nvPr/>
        </p:nvCxnSpPr>
        <p:spPr>
          <a:xfrm>
            <a:off x="5505450" y="4607957"/>
            <a:ext cx="590550" cy="5355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C0B822-76C0-4AC3-9A0C-14419C94C2A9}"/>
              </a:ext>
            </a:extLst>
          </p:cNvPr>
          <p:cNvSpPr txBox="1"/>
          <p:nvPr/>
        </p:nvSpPr>
        <p:spPr>
          <a:xfrm>
            <a:off x="3752850" y="531495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system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9923D-2C39-4BC4-819E-AB4E2863B4AC}"/>
              </a:ext>
            </a:extLst>
          </p:cNvPr>
          <p:cNvSpPr txBox="1"/>
          <p:nvPr/>
        </p:nvSpPr>
        <p:spPr>
          <a:xfrm>
            <a:off x="5505450" y="54006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Multiprocessor System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C19AAC-8F09-4BDF-A7D8-AAFD2846161D}"/>
              </a:ext>
            </a:extLst>
          </p:cNvPr>
          <p:cNvCxnSpPr/>
          <p:nvPr/>
        </p:nvCxnSpPr>
        <p:spPr>
          <a:xfrm flipH="1">
            <a:off x="8172450" y="4607957"/>
            <a:ext cx="381000" cy="79271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A09191-F5FE-4408-AE30-2758E0DCEEE9}"/>
              </a:ext>
            </a:extLst>
          </p:cNvPr>
          <p:cNvCxnSpPr>
            <a:cxnSpLocks/>
          </p:cNvCxnSpPr>
          <p:nvPr/>
        </p:nvCxnSpPr>
        <p:spPr>
          <a:xfrm>
            <a:off x="8553450" y="4604128"/>
            <a:ext cx="500062" cy="7623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D44-B2AD-4922-8D92-BB0523656B03}"/>
              </a:ext>
            </a:extLst>
          </p:cNvPr>
          <p:cNvSpPr txBox="1"/>
          <p:nvPr/>
        </p:nvSpPr>
        <p:spPr>
          <a:xfrm>
            <a:off x="7477652" y="540067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system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15552-8A98-4431-8A9D-E11980617D41}"/>
              </a:ext>
            </a:extLst>
          </p:cNvPr>
          <p:cNvSpPr txBox="1"/>
          <p:nvPr/>
        </p:nvSpPr>
        <p:spPr>
          <a:xfrm>
            <a:off x="9086850" y="5537172"/>
            <a:ext cx="135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System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ABCA-4E44-4542-B86C-B22DCA0E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47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DC18-A0DD-4BA6-8ABC-37E56A45E7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667000"/>
            <a:ext cx="10018712" cy="3124200"/>
          </a:xfrm>
        </p:spPr>
        <p:txBody>
          <a:bodyPr/>
          <a:lstStyle/>
          <a:p>
            <a:r>
              <a:rPr lang="en-US" dirty="0"/>
              <a:t>Distributed OS</a:t>
            </a:r>
          </a:p>
          <a:p>
            <a:r>
              <a:rPr lang="en-US" dirty="0"/>
              <a:t>Multiprocessor OS</a:t>
            </a:r>
          </a:p>
          <a:p>
            <a:r>
              <a:rPr lang="en-US" dirty="0"/>
              <a:t>Database OS</a:t>
            </a:r>
          </a:p>
          <a:p>
            <a:r>
              <a:rPr lang="en-US" dirty="0"/>
              <a:t>Real time OS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0410-5BEC-4B94-A848-50C06245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9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10EA-DFA5-4230-A1F8-F60A84EA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92E5-E441-4B73-AB8E-30692C91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of autonomous computers connected by a communication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the whole system such that entire system is viewed as a powerful monolithic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is not aware where the program is executed or of the location of the resources accessed.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shared memory and a physical global clock, communication delays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C91E6-2EFA-4D54-8C48-7B184FEC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4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5E8-8F32-48EC-9028-EBFC577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A940-FF86-4134-BEAE-CB2B0892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Tightly coupled system which share the same address space</a:t>
            </a:r>
          </a:p>
          <a:p>
            <a:r>
              <a:rPr lang="en-US" dirty="0"/>
              <a:t>Address space- amount of memory allocated for possible address of a computational enity,such as a device, file, server of network computer</a:t>
            </a:r>
          </a:p>
          <a:p>
            <a:r>
              <a:rPr lang="en-US" dirty="0"/>
              <a:t>Powerful uniprocessor system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A9326-DCAF-4882-9BD3-59DF0DF1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FD4F-89FA-4250-8A21-CDA8B086A7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1563687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</a:rPr>
              <a:t>What is an Operating System?</a:t>
            </a:r>
            <a:r>
              <a:rPr lang="en-US" altLang="en-US" sz="800" dirty="0"/>
              <a:t>?</a:t>
            </a:r>
            <a:br>
              <a:rPr lang="en-US" altLang="en-US" sz="1400" dirty="0"/>
            </a:br>
            <a:endParaRPr lang="en-IN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F2FA8-F07C-4257-9B9C-363CB0E740E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828925"/>
            <a:ext cx="9144000" cy="2428875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12800" dirty="0"/>
              <a:t>A program that acts as an intermediary between a user of a computer and the computer hardware.</a:t>
            </a:r>
          </a:p>
          <a:p>
            <a:endParaRPr lang="en-US" altLang="en-US" sz="2400" dirty="0">
              <a:solidFill>
                <a:srgbClr val="00B0F0"/>
              </a:solidFill>
            </a:endParaRPr>
          </a:p>
          <a:p>
            <a:r>
              <a:rPr lang="en-US" altLang="en-US" sz="11200" dirty="0">
                <a:solidFill>
                  <a:schemeClr val="accent4"/>
                </a:solidFill>
              </a:rPr>
              <a:t>Operating system goals:</a:t>
            </a:r>
          </a:p>
          <a:p>
            <a:br>
              <a:rPr lang="en-US" altLang="en-US" sz="2400" dirty="0"/>
            </a:br>
            <a:r>
              <a:rPr lang="en-US" altLang="en-US" sz="9800" dirty="0"/>
              <a:t>Execute user programs and make solving user problems easier.</a:t>
            </a:r>
            <a:br>
              <a:rPr lang="en-US" altLang="en-US" sz="9800" dirty="0"/>
            </a:br>
            <a:endParaRPr lang="en-US" altLang="en-US" sz="9800" dirty="0"/>
          </a:p>
          <a:p>
            <a:r>
              <a:rPr lang="en-US" altLang="en-US" sz="9800" dirty="0"/>
              <a:t>Make the computer system convenient to use.</a:t>
            </a:r>
          </a:p>
          <a:p>
            <a:r>
              <a:rPr lang="en-US" altLang="en-US" sz="9800" dirty="0"/>
              <a:t>Use the computer hardware in an efficient manner.</a:t>
            </a:r>
            <a:br>
              <a:rPr lang="en-US" altLang="en-US" sz="9800" dirty="0"/>
            </a:br>
            <a:endParaRPr lang="en-IN" sz="9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A4C9D-77CF-4ED3-9F8F-BE8CD2D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6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3A1A-F844-4AB2-9621-6519508D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E2F7-479A-4EB4-9ACE-1D5C2CB5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places special requirement on OS</a:t>
            </a:r>
          </a:p>
          <a:p>
            <a:r>
              <a:rPr lang="en-US" dirty="0"/>
              <a:t>Should support the concept of transaction, store and </a:t>
            </a:r>
            <a:r>
              <a:rPr lang="en-US" dirty="0" err="1"/>
              <a:t>retrieve,concurrency</a:t>
            </a:r>
            <a:r>
              <a:rPr lang="en-US" dirty="0"/>
              <a:t> control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927-4A1D-4001-AA4B-FCACBA0D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82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381-09E4-43DD-8127-B2A17EC4B1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3288" y="685800"/>
            <a:ext cx="10018712" cy="1752600"/>
          </a:xfrm>
        </p:spPr>
        <p:txBody>
          <a:bodyPr/>
          <a:lstStyle/>
          <a:p>
            <a:r>
              <a:rPr lang="en-US" dirty="0"/>
              <a:t>Real Time OS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524DA-10D7-4754-8BBB-1F3D963D2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3288" y="2136775"/>
            <a:ext cx="10018712" cy="36544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jobs have completion deadlines</a:t>
            </a:r>
          </a:p>
          <a:p>
            <a:r>
              <a:rPr lang="en-US" dirty="0"/>
              <a:t>Hard and soft RTOS</a:t>
            </a:r>
          </a:p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 Hard Real Time System :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Hard real time is a system whose operation is incorrect whose result is not produce according to time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constraint.Eg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medical system</a:t>
            </a:r>
          </a:p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 Soft Real Time System :</a:t>
            </a:r>
            <a:br>
              <a:rPr lang="en-US" dirty="0"/>
            </a:b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Soft real time system is a system whose operation is degrade if results are not produce according to the specified timing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requirement.Eg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Games</a:t>
            </a: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The major issue is scheduling on OS in a particular way that max number of jobs satisfy deadlines</a:t>
            </a:r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7EA25-708B-4DA4-BFFB-4652393B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3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F04C5-B1C6-4AE7-ACBB-1220C9AB75CA}"/>
              </a:ext>
            </a:extLst>
          </p:cNvPr>
          <p:cNvSpPr txBox="1"/>
          <p:nvPr/>
        </p:nvSpPr>
        <p:spPr>
          <a:xfrm>
            <a:off x="1028700" y="247650"/>
            <a:ext cx="8439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B0F0"/>
                </a:solidFill>
              </a:rPr>
              <a:t>Four Components of a Computer System</a:t>
            </a:r>
            <a:endParaRPr lang="en-IN" sz="32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704CB-242C-4C69-A381-DFC468ED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91" y="1661795"/>
            <a:ext cx="6211167" cy="45440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20413-C9FB-4A94-9C2A-C2EC2D52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5B32-DEE9-4EDE-97A6-5510905B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OF AN OPERATING SYSTEM</a:t>
            </a:r>
            <a:br>
              <a:rPr lang="en-US" dirty="0"/>
            </a:br>
            <a:r>
              <a:rPr lang="en-US" dirty="0"/>
              <a:t>-2 BASIC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5F1A-73FA-4297-BFC5-42DB7A4D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1.Resource Management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a.Resource-files,CPU,main</a:t>
            </a:r>
            <a:r>
              <a:rPr lang="en-US" dirty="0"/>
              <a:t> </a:t>
            </a:r>
            <a:r>
              <a:rPr lang="en-US" dirty="0" err="1"/>
              <a:t>memory,i</a:t>
            </a:r>
            <a:r>
              <a:rPr lang="en-US" dirty="0"/>
              <a:t>/o devices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b.allocate</a:t>
            </a:r>
            <a:r>
              <a:rPr lang="en-US" dirty="0"/>
              <a:t> it to users</a:t>
            </a:r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r>
              <a:rPr lang="en-US" dirty="0" err="1"/>
              <a:t>a.Time</a:t>
            </a:r>
            <a:r>
              <a:rPr lang="en-US" dirty="0"/>
              <a:t> Management( CPU and Disk Scheduling)</a:t>
            </a:r>
          </a:p>
          <a:p>
            <a:pPr marL="0" indent="0">
              <a:buNone/>
            </a:pPr>
            <a:r>
              <a:rPr lang="en-US" dirty="0" err="1"/>
              <a:t>b.Space</a:t>
            </a:r>
            <a:r>
              <a:rPr lang="en-US" dirty="0"/>
              <a:t> Management(Memory and Secondary storage)</a:t>
            </a:r>
          </a:p>
          <a:p>
            <a:pPr marL="0" indent="0">
              <a:buNone/>
            </a:pPr>
            <a:r>
              <a:rPr lang="en-US" dirty="0" err="1"/>
              <a:t>c.Process</a:t>
            </a:r>
            <a:r>
              <a:rPr lang="en-US" dirty="0"/>
              <a:t> </a:t>
            </a:r>
            <a:r>
              <a:rPr lang="en-US" dirty="0" err="1"/>
              <a:t>Syncronization</a:t>
            </a:r>
            <a:r>
              <a:rPr lang="en-US" dirty="0"/>
              <a:t> and deadlock handling</a:t>
            </a:r>
          </a:p>
          <a:p>
            <a:pPr marL="0" indent="0">
              <a:buNone/>
            </a:pPr>
            <a:r>
              <a:rPr lang="en-US" dirty="0" err="1"/>
              <a:t>d.Accounting</a:t>
            </a:r>
            <a:r>
              <a:rPr lang="en-US" dirty="0"/>
              <a:t> and status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2503-4217-49AF-A27B-810D066F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92A86-BAAB-4A46-8F8B-AAB8D13A0C80}"/>
              </a:ext>
            </a:extLst>
          </p:cNvPr>
          <p:cNvSpPr txBox="1"/>
          <p:nvPr/>
        </p:nvSpPr>
        <p:spPr>
          <a:xfrm>
            <a:off x="1257300" y="1114425"/>
            <a:ext cx="1062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2.User friendliness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7B085-D223-40E3-BD59-908305A04B84}"/>
              </a:ext>
            </a:extLst>
          </p:cNvPr>
          <p:cNvSpPr txBox="1"/>
          <p:nvPr/>
        </p:nvSpPr>
        <p:spPr>
          <a:xfrm>
            <a:off x="1257300" y="1905000"/>
            <a:ext cx="90963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a.Hides</a:t>
            </a:r>
            <a:r>
              <a:rPr lang="en-US" sz="2400" dirty="0"/>
              <a:t> the low level details of the machine</a:t>
            </a:r>
          </a:p>
          <a:p>
            <a:r>
              <a:rPr lang="en-US" sz="2400" dirty="0" err="1"/>
              <a:t>b.Provides</a:t>
            </a:r>
            <a:r>
              <a:rPr lang="en-US" sz="2400" dirty="0"/>
              <a:t> a friendlier user interface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eg</a:t>
            </a:r>
            <a:r>
              <a:rPr lang="en-US" sz="2400" dirty="0"/>
              <a:t> users of </a:t>
            </a:r>
            <a:r>
              <a:rPr lang="en-US" sz="2400" dirty="0" err="1"/>
              <a:t>virual</a:t>
            </a:r>
            <a:r>
              <a:rPr lang="en-US" sz="2400" dirty="0"/>
              <a:t> machines have the illusion that each one is the owner of the </a:t>
            </a:r>
            <a:r>
              <a:rPr lang="en-US" sz="2400" dirty="0" err="1"/>
              <a:t>machine,even</a:t>
            </a:r>
            <a:r>
              <a:rPr lang="en-US" sz="2400" dirty="0"/>
              <a:t> though the machine may operate in a multiuser environment.</a:t>
            </a:r>
          </a:p>
          <a:p>
            <a:endParaRPr lang="en-US" sz="2400" dirty="0"/>
          </a:p>
          <a:p>
            <a:r>
              <a:rPr lang="en-US" sz="2400" dirty="0"/>
              <a:t>User execution encompass the following tasks</a:t>
            </a:r>
          </a:p>
          <a:p>
            <a:r>
              <a:rPr lang="en-US" sz="2400" dirty="0" err="1"/>
              <a:t>a.Execution</a:t>
            </a:r>
            <a:r>
              <a:rPr lang="en-US" sz="2400" dirty="0"/>
              <a:t> environment</a:t>
            </a:r>
          </a:p>
          <a:p>
            <a:r>
              <a:rPr lang="en-US" sz="2400" dirty="0" err="1"/>
              <a:t>b.Error</a:t>
            </a:r>
            <a:r>
              <a:rPr lang="en-US" sz="2400" dirty="0"/>
              <a:t> detection and handling</a:t>
            </a:r>
          </a:p>
          <a:p>
            <a:r>
              <a:rPr lang="en-US" sz="2400" dirty="0" err="1"/>
              <a:t>c.Protection</a:t>
            </a:r>
            <a:r>
              <a:rPr lang="en-US" sz="2400" dirty="0"/>
              <a:t> and security</a:t>
            </a:r>
          </a:p>
          <a:p>
            <a:r>
              <a:rPr lang="en-US" sz="2400" dirty="0" err="1"/>
              <a:t>d.Fault</a:t>
            </a:r>
            <a:r>
              <a:rPr lang="en-US" sz="2400" dirty="0"/>
              <a:t> tolerance and failure recovery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501B2-84CE-4D00-BE7F-2CFF430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BDFD-7067-46A3-B06B-809C01637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79A1E-E70F-4082-98AD-01C3CBB8B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1.Layered Approach</a:t>
            </a:r>
          </a:p>
          <a:p>
            <a:r>
              <a:rPr lang="en-US" dirty="0"/>
              <a:t>2.The </a:t>
            </a:r>
            <a:r>
              <a:rPr lang="en-US" dirty="0" err="1"/>
              <a:t>Kernal</a:t>
            </a:r>
            <a:r>
              <a:rPr lang="en-US" dirty="0"/>
              <a:t> based Approach</a:t>
            </a:r>
          </a:p>
          <a:p>
            <a:r>
              <a:rPr lang="en-US" dirty="0"/>
              <a:t>3.The virtual machine approach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1386E-E614-4517-A7B7-E4072D57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5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B-5438-4B75-AF2A-4FCA1939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be done and how should be done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14D9-CEBB-4F39-8184-292552EA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Policies-</a:t>
            </a:r>
            <a:r>
              <a:rPr lang="en-US" dirty="0" err="1"/>
              <a:t>cpu</a:t>
            </a:r>
            <a:r>
              <a:rPr lang="en-US" dirty="0"/>
              <a:t> scheduling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Mechanisms-means to implement various scheduling disciplines and policy decides which CPU discipline(</a:t>
            </a:r>
            <a:r>
              <a:rPr lang="en-IN" dirty="0" err="1"/>
              <a:t>fcfs,sjfs,priority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 good operating system design must separate policies from mechanisms.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policy may change from time to time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40CB8-966E-4FE0-8D08-75DFD87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1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EBE-6571-41B2-9459-C4A78A07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1.Layered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572C-79E4-4F12-A39C-D51D733E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Proposed by </a:t>
            </a:r>
            <a:r>
              <a:rPr lang="en-US" dirty="0" err="1"/>
              <a:t>Dijstra</a:t>
            </a:r>
            <a:r>
              <a:rPr lang="en-US" dirty="0"/>
              <a:t> –to lessen the complexities of OS</a:t>
            </a:r>
          </a:p>
          <a:p>
            <a:r>
              <a:rPr lang="en-US" dirty="0"/>
              <a:t>7 layers</a:t>
            </a:r>
          </a:p>
          <a:p>
            <a:r>
              <a:rPr lang="en-US" dirty="0"/>
              <a:t>Same as ISO –OSI MODEL in networks.</a:t>
            </a:r>
          </a:p>
          <a:p>
            <a:r>
              <a:rPr lang="en-US" dirty="0"/>
              <a:t>Has all the </a:t>
            </a:r>
            <a:r>
              <a:rPr lang="en-US" dirty="0" err="1"/>
              <a:t>advanatges</a:t>
            </a:r>
            <a:r>
              <a:rPr lang="en-US" dirty="0"/>
              <a:t> of modular design-each layer can be </a:t>
            </a:r>
            <a:r>
              <a:rPr lang="en-US" dirty="0" err="1"/>
              <a:t>designed,coded</a:t>
            </a:r>
            <a:r>
              <a:rPr lang="en-US" dirty="0"/>
              <a:t> and tested independently.</a:t>
            </a:r>
          </a:p>
          <a:p>
            <a:r>
              <a:rPr lang="en-US" dirty="0"/>
              <a:t>OS functions should be carefully assigned to each layers-because a layer can make use only of the functionality provided by the layers beneath it.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725A-E834-411A-8F4B-8A8FBCB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3ACE9-21C4-44C3-9675-724D6F68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2" y="0"/>
            <a:ext cx="1005951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B0721-B262-4E9E-8D3A-5507BC7D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17DF0-FF18-41D0-A692-EFF60B3E896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1130</TotalTime>
  <Words>853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MODULE -1 Topics Covered:OS,FUNCTIONS OF OS,DESIGN APPROACHES,TYPES OF OS</vt:lpstr>
      <vt:lpstr>What is an Operating System?? </vt:lpstr>
      <vt:lpstr>PowerPoint Presentation</vt:lpstr>
      <vt:lpstr>FUNCTIONS OF AN OPERATING SYSTEM -2 BASIC FUNCTIONS</vt:lpstr>
      <vt:lpstr>PowerPoint Presentation</vt:lpstr>
      <vt:lpstr>Design approaches</vt:lpstr>
      <vt:lpstr>What should be done and how should be done</vt:lpstr>
      <vt:lpstr>1.Layered approach</vt:lpstr>
      <vt:lpstr>PowerPoint Presentation</vt:lpstr>
      <vt:lpstr>     Multics system(early time  sharing OS)-structured as several concentric circles</vt:lpstr>
      <vt:lpstr>Multics-Multiplexed Information and Computing Service</vt:lpstr>
      <vt:lpstr>2.The kernel based approach</vt:lpstr>
      <vt:lpstr>PowerPoint Presentation</vt:lpstr>
      <vt:lpstr>The virtual Machine Approach</vt:lpstr>
      <vt:lpstr>PowerPoint Presentation</vt:lpstr>
      <vt:lpstr>Types of Advanced OS</vt:lpstr>
      <vt:lpstr>PowerPoint Presentation</vt:lpstr>
      <vt:lpstr>Distributed OS</vt:lpstr>
      <vt:lpstr>Multiprocessor OS</vt:lpstr>
      <vt:lpstr>Database OS</vt:lpstr>
      <vt:lpstr>Real Time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Operating System?</dc:title>
  <dc:creator>RAMYA MANMADHAN</dc:creator>
  <cp:lastModifiedBy>Unknown User</cp:lastModifiedBy>
  <cp:revision>33</cp:revision>
  <dcterms:created xsi:type="dcterms:W3CDTF">2021-05-02T13:56:46Z</dcterms:created>
  <dcterms:modified xsi:type="dcterms:W3CDTF">2021-06-22T15:45:43Z</dcterms:modified>
</cp:coreProperties>
</file>