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0" r:id="rId2"/>
    <p:sldId id="284" r:id="rId3"/>
    <p:sldId id="274" r:id="rId4"/>
    <p:sldId id="275" r:id="rId5"/>
    <p:sldId id="276" r:id="rId6"/>
    <p:sldId id="256" r:id="rId7"/>
    <p:sldId id="277" r:id="rId8"/>
    <p:sldId id="278" r:id="rId9"/>
    <p:sldId id="279" r:id="rId10"/>
    <p:sldId id="280" r:id="rId11"/>
    <p:sldId id="281" r:id="rId12"/>
    <p:sldId id="282" r:id="rId13"/>
    <p:sldId id="289" r:id="rId14"/>
    <p:sldId id="288" r:id="rId15"/>
    <p:sldId id="285" r:id="rId16"/>
    <p:sldId id="286" r:id="rId17"/>
    <p:sldId id="287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00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notesMaster" Target="notesMasters/notesMaster1.xml" /><Relationship Id="rId48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0DD54-A78F-4E64-9E43-4B55BF3B28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203E7-64C5-4F76-AC88-32A2DF3173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54B87-3C66-4950-AA65-CF02AE770E3C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98A3A-7824-4EEE-941B-B4E2094479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367AA-8DCD-41D4-BD8F-3D80A8395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855D-77C4-498E-A3A3-12035A37F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78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C0D7B-0140-4A35-8B29-1CD4CEF596E5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82326-1595-4667-834E-30C69870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1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DB77-37A5-451E-8B08-1FA2A783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FBEEF-02C6-4C39-9F27-B97EF2861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490D-8D35-471B-A2B5-4F68588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B1C2-EB42-4B72-8CF5-5CE443222B25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C503-CE33-4F3F-B9FC-F48F7CE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62E2-EBE8-49F6-A0B7-C198747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1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8208-A72B-48B9-BB86-7DB96BE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F851-1F90-41BF-9C30-0DE12EA9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23BA-2548-48FB-B4E2-67C1496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9041-F965-4F68-87F3-BE8AFE289C9E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1475-0C0A-4AA6-8612-BAE70B9D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2131-6717-47F4-96CF-F4612CAC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D94F2-83C2-4D2C-BB2F-F3AA1256B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3E583-4039-4DA7-B1B7-14CAAF9C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7F42-7B3A-4BD9-B8F7-65C4D652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1F5D-BD75-4F5F-84FA-560DAFC945E0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4DEA-A8C0-4F3A-B015-2B7474B5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9FBE-69D4-473B-BF2A-59D22938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2362-D3C7-4665-8F51-2A56311A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734D-3EA3-443C-937F-195225D7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A313-4D70-4F50-9E57-F2F92D61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E636-FF4A-4854-B6D3-69706329EF4E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CCD-CE56-4114-99C8-207A6A08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8A52-7B20-4254-BB41-76E7E0E0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9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7355-0D58-4E78-BE4B-7D364E4A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71B7-4AFF-499A-A400-585B61AD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FF9D-C83B-480C-84CB-25E01911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D4C4-9C37-467C-8155-C85FA17750E5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DA92-34EB-4F11-98E9-DCF1BDF2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274B-96E1-45BB-911D-37EE43C1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8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8437-2004-4F38-B9E3-B74053B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D594-75E8-47EF-92AE-D0658F15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664F-3486-45C3-8420-86A1402A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18AD-F1F2-4847-92CC-3CBF2743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5B1F-F6C5-44C4-9A59-6AE7D1D435DA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9C20D-489E-48F2-92AB-2BED6D7B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92AFF-0D0B-4339-8BC6-0630830A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DF2D-FAFD-49E3-9F0D-66C5910C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A8F8-D75D-4707-9AC1-B33A9335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15BD-65A6-45E6-ADA0-AB07B10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00311-58DA-4BBB-82BE-C8709A275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B2436-0653-40CB-902E-07588792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A6E68-1F83-443C-A9A0-C31D536C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1DB2-CF10-4AE8-BE15-875E871C459F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F4E91-F86A-47FC-9236-27ADB7C7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FF4D4-710F-4FE1-A779-9AF2404E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6A0D-B51C-409B-92B4-85E883A6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A8C0C-7D74-4574-B5CA-515C480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BBFF-7B16-46E6-96B1-542F2B015229}" type="datetime1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3A1BF-7D54-4F7A-A9A7-DDD0293B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0F1E8-06F4-4CD8-9ED5-5984F36F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5BEC8-88B8-478D-8D48-2331BDE1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3B0F-8A70-423A-8CD1-A26F12EBFC2A}" type="datetime1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89E7B-2A7C-4BD9-953E-31F7C32E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EDDF6-1B6C-433E-B214-B6F5EB25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0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79EA-EE7F-4A95-9484-464A3E3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921A-A0D7-4ED8-A56A-F39E817D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1AE8-58FE-49E5-9A06-D0EAA9FD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21D41-153C-4883-AD9E-C8EE1E3A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D4E8-F190-4EF1-AFC7-872ACA8F3605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88956-B0A6-4437-8715-05743357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6AA4-D5D0-4977-916E-10F535B8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3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502F-9ADF-4F25-A01C-43874915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48EDF-EC03-4BA9-B8EB-29A53440C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07224-6566-4818-A455-69423E3E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1BB7E-45E5-4270-9ABA-C6F849B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CF-6A08-4CE6-A10B-A572AA4313A0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7154B-5BDE-411B-AD0C-2F10EEF7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03CE-F683-465A-822D-E52EAA3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FE035-3374-4296-B12C-4FC28E5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E878-BA9C-4F74-8E90-930EF054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6511-4238-4AFB-A5C2-3EB71D97D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D43F-2F94-44FC-A6E8-3BC8D352C669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1348-C192-475E-A15E-0930477C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0BBD-5A06-4FBB-8019-1BC88CA7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1A6C-C8E3-4B79-AA63-CD6776F45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F72400-532B-4127-8CEE-6AB3122934B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17913" y="1379538"/>
            <a:ext cx="8574087" cy="2616200"/>
          </a:xfrm>
        </p:spPr>
        <p:txBody>
          <a:bodyPr/>
          <a:lstStyle/>
          <a:p>
            <a:r>
              <a:rPr lang="en-US" dirty="0"/>
              <a:t>CRITICAL SECTION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CC381-BD82-43E6-A4F2-92BE8DB3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2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84C065-9A04-4EB5-9594-7C12B5B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c.test</a:t>
            </a:r>
            <a:r>
              <a:rPr lang="en-US" sz="3200" b="1" dirty="0"/>
              <a:t> and set Instruction</a:t>
            </a:r>
            <a:endParaRPr lang="en-IN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1C3C3-C050-4099-92C0-E60EF75D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achieve mutual exclusion.</a:t>
            </a:r>
          </a:p>
          <a:p>
            <a:r>
              <a:rPr lang="en-US" dirty="0"/>
              <a:t>The instruction completes a single indivisible operation on a designated/specific memory location.</a:t>
            </a:r>
          </a:p>
          <a:p>
            <a:r>
              <a:rPr lang="en-US" dirty="0"/>
              <a:t>When this instruction is executed a specific memory location is checked for a particular </a:t>
            </a:r>
            <a:r>
              <a:rPr lang="en-US" dirty="0" err="1"/>
              <a:t>value,if</a:t>
            </a:r>
            <a:r>
              <a:rPr lang="en-US" dirty="0"/>
              <a:t> they match the memory locations contents are altered.</a:t>
            </a:r>
          </a:p>
          <a:p>
            <a:r>
              <a:rPr lang="en-US" dirty="0"/>
              <a:t>Can be used as a building block for busy waiting or can be incorporated into schemes that relinquish the </a:t>
            </a:r>
            <a:r>
              <a:rPr lang="en-US" dirty="0" err="1"/>
              <a:t>cpu</a:t>
            </a:r>
            <a:r>
              <a:rPr lang="en-US" dirty="0"/>
              <a:t> when the instruction fails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5E5B0-0C8C-464C-AEC2-84AD7DCB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7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7B01-38EF-4B8D-97FA-D3978AC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007A-E32F-4C19-8630-81359A4B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high level construct used to synchronize concurrent processes.</a:t>
            </a:r>
          </a:p>
          <a:p>
            <a:r>
              <a:rPr lang="en-US" dirty="0"/>
              <a:t>A semaphore S is an integer variable on which  processes can perform two indivisible operations.</a:t>
            </a:r>
          </a:p>
          <a:p>
            <a:r>
              <a:rPr lang="en-US" dirty="0"/>
              <a:t>Each semaphore has a queue associated with </a:t>
            </a:r>
            <a:r>
              <a:rPr lang="en-US" dirty="0" err="1"/>
              <a:t>it,where</a:t>
            </a:r>
            <a:r>
              <a:rPr lang="en-US" dirty="0"/>
              <a:t>  processes that are blocked on that semaphore wait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612EF-E9EA-4C44-ADF4-CBB1980B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61B-EB76-43B0-9A61-88C1992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 (wait) and S(signal) operation is </a:t>
            </a:r>
            <a:r>
              <a:rPr lang="en-US"/>
              <a:t>defined as follows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E0A2-9AE8-465E-B9A4-D2ABC2E2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P:wait(s)                                                                      S:signal(s)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while(s&lt;=0) ;                                                                { s=s+1;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s=s-1;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                                                                                     }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0F961-FBB6-45A9-9C86-B6B7110D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4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8F07-02A6-4386-A6CA-C4C8A60F02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Let P1,P2,P3,P4..n tries to enter into critical section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1A58-6542-4E3B-9C66-C2B4BDC1F8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                                                                         let p1 enters</a:t>
            </a:r>
          </a:p>
          <a:p>
            <a:pPr marL="0" indent="0">
              <a:buNone/>
            </a:pPr>
            <a:r>
              <a:rPr lang="en-US" dirty="0"/>
              <a:t>{ wait(s)                                                                </a:t>
            </a:r>
            <a:r>
              <a:rPr lang="en-US" dirty="0">
                <a:highlight>
                  <a:srgbClr val="FFFF00"/>
                </a:highlight>
              </a:rPr>
              <a:t> s=1,s=0.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suppose if p2 enters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//critical section</a:t>
            </a:r>
          </a:p>
          <a:p>
            <a:pPr marL="0" indent="0">
              <a:buNone/>
            </a:pPr>
            <a:r>
              <a:rPr lang="en-US" dirty="0"/>
              <a:t>Signal(s)</a:t>
            </a:r>
          </a:p>
          <a:p>
            <a:pPr marL="0" indent="0">
              <a:buNone/>
            </a:pPr>
            <a:r>
              <a:rPr lang="en-US" dirty="0"/>
              <a:t>//remainder section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While(T)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7272E-C082-477C-B3B8-F4C2D905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8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8AFB-A3E1-4CB2-8C6A-38700023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classified into two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13B-2DD4-41CE-943D-7F6C9119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semaphore-initial value is 1.</a:t>
            </a:r>
          </a:p>
          <a:p>
            <a:r>
              <a:rPr lang="en-US" dirty="0"/>
              <a:t>Resource counting semaphore-initial value is normally more than 1.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C5DE-8B60-4733-B6C1-8A51383A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3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04D8-8174-4F59-B359-E3D52D8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 mutual exclusion using 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42EA-7A75-450E-BD20-7F7AE521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Shared var</a:t>
            </a:r>
          </a:p>
          <a:p>
            <a:pPr marL="0" indent="0">
              <a:buNone/>
            </a:pPr>
            <a:r>
              <a:rPr lang="en-US" dirty="0" err="1"/>
              <a:t>mutex:semaphore</a:t>
            </a:r>
            <a:r>
              <a:rPr lang="en-US" dirty="0"/>
              <a:t>(=1);</a:t>
            </a:r>
          </a:p>
          <a:p>
            <a:pPr marL="0" indent="0">
              <a:buNone/>
            </a:pPr>
            <a:r>
              <a:rPr lang="en-US" dirty="0"/>
              <a:t>Process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=1,n);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/>
              <a:t>P(mutex);</a:t>
            </a:r>
          </a:p>
          <a:p>
            <a:pPr marL="0" indent="0">
              <a:buNone/>
            </a:pPr>
            <a:r>
              <a:rPr lang="en-US" dirty="0"/>
              <a:t>execute CS;</a:t>
            </a:r>
          </a:p>
          <a:p>
            <a:pPr marL="0" indent="0">
              <a:buNone/>
            </a:pPr>
            <a:r>
              <a:rPr lang="en-US" dirty="0"/>
              <a:t>V(mutex);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28C38-0C6E-4A23-989A-875032A5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5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F789-2236-4D5D-B0B6-5E35FDA552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2050" y="13208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if process P1 and P2 is there </a:t>
            </a:r>
            <a:r>
              <a:rPr lang="en-US" dirty="0">
                <a:solidFill>
                  <a:srgbClr val="FF0000"/>
                </a:solidFill>
              </a:rPr>
              <a:t>Process P1 </a:t>
            </a:r>
            <a:r>
              <a:rPr lang="en-US" dirty="0"/>
              <a:t>enters into the critical </a:t>
            </a:r>
            <a:r>
              <a:rPr lang="en-US" dirty="0" err="1"/>
              <a:t>section,performs</a:t>
            </a:r>
            <a:r>
              <a:rPr lang="en-US" dirty="0"/>
              <a:t> its work in critical section and leaves the critical section by incrementing the value by one by performing the signal operation.</a:t>
            </a:r>
          </a:p>
          <a:p>
            <a:pPr marL="0" indent="0">
              <a:buNone/>
            </a:pPr>
            <a:r>
              <a:rPr lang="en-US" dirty="0"/>
              <a:t>Then Process P2  can enter the  </a:t>
            </a:r>
            <a:r>
              <a:rPr lang="en-US" dirty="0">
                <a:solidFill>
                  <a:srgbClr val="FF0000"/>
                </a:solidFill>
              </a:rPr>
              <a:t>critical section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4E894-4DEA-4643-B005-20109F2C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8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35BD-ADB5-4A69-A4A5-A32B726509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We can use a binary semaphore to achieve mutual exclusion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any process has performed a </a:t>
            </a:r>
            <a:r>
              <a:rPr lang="en-US" b="1" dirty="0">
                <a:solidFill>
                  <a:srgbClr val="FF0066"/>
                </a:solidFill>
              </a:rPr>
              <a:t>P (mutex) </a:t>
            </a:r>
            <a:r>
              <a:rPr lang="en-US" dirty="0"/>
              <a:t>operation without performing the corresponding </a:t>
            </a:r>
            <a:r>
              <a:rPr lang="en-US" b="1" dirty="0">
                <a:solidFill>
                  <a:srgbClr val="FF0066"/>
                </a:solidFill>
              </a:rPr>
              <a:t>V (mutex) </a:t>
            </a:r>
            <a:r>
              <a:rPr lang="en-US" dirty="0"/>
              <a:t>operation(</a:t>
            </a:r>
            <a:r>
              <a:rPr lang="en-US" dirty="0" err="1"/>
              <a:t>ie</a:t>
            </a:r>
            <a:r>
              <a:rPr lang="en-US" dirty="0"/>
              <a:t> the process is still inside the critical section),then all the other process trying to enter the critical section will wait on the </a:t>
            </a:r>
            <a:r>
              <a:rPr lang="en-US" b="1" dirty="0">
                <a:solidFill>
                  <a:srgbClr val="FF0066"/>
                </a:solidFill>
              </a:rPr>
              <a:t>P(mutex) </a:t>
            </a:r>
            <a:r>
              <a:rPr lang="en-US" dirty="0"/>
              <a:t>operation until this process performs the </a:t>
            </a:r>
            <a:r>
              <a:rPr lang="en-US" b="1" dirty="0">
                <a:solidFill>
                  <a:srgbClr val="FF0066"/>
                </a:solidFill>
              </a:rPr>
              <a:t>V(mutex) </a:t>
            </a:r>
            <a:r>
              <a:rPr lang="en-US" dirty="0"/>
              <a:t>operation(</a:t>
            </a:r>
            <a:r>
              <a:rPr lang="en-US" dirty="0" err="1"/>
              <a:t>ie</a:t>
            </a:r>
            <a:r>
              <a:rPr lang="en-US" dirty="0"/>
              <a:t> exits the critical section).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Therefore mutual exclusion is achieved.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BBA24-2270-4AAF-824A-95400FAA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4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50800-35EC-4465-AC6C-BE41F8A5AD48}"/>
              </a:ext>
            </a:extLst>
          </p:cNvPr>
          <p:cNvSpPr txBox="1"/>
          <p:nvPr/>
        </p:nvSpPr>
        <p:spPr>
          <a:xfrm>
            <a:off x="742950" y="1819275"/>
            <a:ext cx="10506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any semaphore </a:t>
            </a:r>
          </a:p>
          <a:p>
            <a:r>
              <a:rPr lang="en-US" b="1" dirty="0">
                <a:solidFill>
                  <a:srgbClr val="FF0000"/>
                </a:solidFill>
              </a:rPr>
              <a:t>Number of P operations-Number of V operations &lt;=initial value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i="0" dirty="0" err="1">
                <a:solidFill>
                  <a:srgbClr val="FF0000"/>
                </a:solidFill>
                <a:effectLst/>
                <a:latin typeface="Arimo"/>
              </a:rPr>
              <a:t>Eg</a:t>
            </a:r>
            <a:r>
              <a:rPr lang="en-US" b="1" i="0" dirty="0">
                <a:solidFill>
                  <a:srgbClr val="FF0000"/>
                </a:solidFill>
                <a:effectLst/>
                <a:latin typeface="Arimo"/>
              </a:rPr>
              <a:t>:)A counting semaphore S is initialized to 10. Then, 6 P operations and 4 V operations are performed on S. What is the final value  of S?</a:t>
            </a:r>
          </a:p>
          <a:p>
            <a:r>
              <a:rPr lang="en-US" b="1" dirty="0">
                <a:solidFill>
                  <a:srgbClr val="FF0000"/>
                </a:solidFill>
                <a:latin typeface="Arimo"/>
              </a:rPr>
              <a:t>10-6+4=8</a:t>
            </a:r>
            <a:endParaRPr lang="en-US" b="1" i="0" dirty="0">
              <a:solidFill>
                <a:srgbClr val="FF0000"/>
              </a:solidFill>
              <a:effectLst/>
              <a:latin typeface="Arim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C283-3251-4D7E-BE49-48C587C7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2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CED40-6279-45A1-9515-66BA167E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Semaphore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247F5-A15E-45AD-94D5-7EC70B0C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that uses a semaphore has to know which other processes use the </a:t>
            </a:r>
            <a:r>
              <a:rPr lang="en-US" dirty="0" err="1"/>
              <a:t>semaphore.It</a:t>
            </a:r>
            <a:r>
              <a:rPr lang="en-US" dirty="0"/>
              <a:t> may also have to know those processes are using the semaphore to ensure co ordination</a:t>
            </a:r>
          </a:p>
          <a:p>
            <a:r>
              <a:rPr lang="en-US" dirty="0"/>
              <a:t>Semaphore operations must be carefully installed in a </a:t>
            </a:r>
            <a:r>
              <a:rPr lang="en-US" dirty="0" err="1"/>
              <a:t>process.The</a:t>
            </a:r>
            <a:r>
              <a:rPr lang="en-US" dirty="0"/>
              <a:t> omission of  a P or V operation may result in inconsistencies or deadlocks.</a:t>
            </a:r>
          </a:p>
          <a:p>
            <a:r>
              <a:rPr lang="en-US" dirty="0"/>
              <a:t>Programs using semaphore are extremely hard to verify for correctness.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1CB6-092C-4DD2-B259-D91466D4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5F0DC-5221-419C-B328-D9E8B701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1638050"/>
            <a:ext cx="8716591" cy="358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89780-BB42-4CAD-80A0-8D103EB2164C}"/>
              </a:ext>
            </a:extLst>
          </p:cNvPr>
          <p:cNvSpPr txBox="1"/>
          <p:nvPr/>
        </p:nvSpPr>
        <p:spPr>
          <a:xfrm>
            <a:off x="1609725" y="5705475"/>
            <a:ext cx="9305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ONE PROCESS ACCESS A SHARED RESOURCE AT A TIME</a:t>
            </a:r>
          </a:p>
          <a:p>
            <a:r>
              <a:rPr lang="en-US" dirty="0">
                <a:solidFill>
                  <a:srgbClr val="FF0000"/>
                </a:solidFill>
              </a:rPr>
              <a:t>The process enter the </a:t>
            </a:r>
            <a:r>
              <a:rPr lang="en-US" dirty="0" err="1">
                <a:solidFill>
                  <a:srgbClr val="FF0000"/>
                </a:solidFill>
              </a:rPr>
              <a:t>criticial</a:t>
            </a:r>
            <a:r>
              <a:rPr lang="en-US" dirty="0">
                <a:solidFill>
                  <a:srgbClr val="FF0000"/>
                </a:solidFill>
              </a:rPr>
              <a:t> section when it starts to execute the first command and leave the critical section when it starts to execute the last command.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63798-5B9E-4E3D-8D46-ED0C1C5B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9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EF7D-3544-47A6-85D9-EE8C8F32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synchronization Problems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(CLASSIC SYNCHRONIZATION PROBLEMS)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024F-D801-4A10-9DC7-DA8D01EC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also concurrent access to shared resource is essential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Dining Philosopher’s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Producer-Consumer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Reader’s Writer’s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A0D1-642C-49DB-9315-A54C081E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7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AE16-201A-42BF-BF01-5C128D79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Philosopher’s Problem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DBAAB-F984-41C6-8CFC-6B43B6C1383E}"/>
              </a:ext>
            </a:extLst>
          </p:cNvPr>
          <p:cNvSpPr txBox="1"/>
          <p:nvPr/>
        </p:nvSpPr>
        <p:spPr>
          <a:xfrm>
            <a:off x="4448175" y="1697594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12FE8-A0E1-491F-8700-95A3A411A89B}"/>
              </a:ext>
            </a:extLst>
          </p:cNvPr>
          <p:cNvSpPr txBox="1"/>
          <p:nvPr/>
        </p:nvSpPr>
        <p:spPr>
          <a:xfrm>
            <a:off x="5457825" y="3829050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94B17-1704-4CAC-A5A6-4C83EDEAEDC6}"/>
              </a:ext>
            </a:extLst>
          </p:cNvPr>
          <p:cNvSpPr txBox="1"/>
          <p:nvPr/>
        </p:nvSpPr>
        <p:spPr>
          <a:xfrm>
            <a:off x="4057650" y="58769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532343-3802-47CC-939F-6A7901E4D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825625"/>
            <a:ext cx="6169995" cy="4351338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C1C6208-8493-4299-9632-54BEDD9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5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EAFB6-9376-4C0D-934B-BD87636048EA}"/>
              </a:ext>
            </a:extLst>
          </p:cNvPr>
          <p:cNvSpPr txBox="1"/>
          <p:nvPr/>
        </p:nvSpPr>
        <p:spPr>
          <a:xfrm>
            <a:off x="1809750" y="2738438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dining philosophers problem states that there are 5 philosophers sharing a circular table and they eat and think alternatively.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There is a bowl of rice for each of the philosophers and 5 chopsticks.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philosopher needs both their right and left chopstick to eat.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hungry philosopher may only eat if there are both chopsticks available.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Otherwise a philosopher puts down their chopstick and begin thinking again.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84B8-8821-42F2-9849-15A23B6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9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9B8F7-17E3-4DDD-99FA-5F6216B0AF8F}"/>
              </a:ext>
            </a:extLst>
          </p:cNvPr>
          <p:cNvSpPr txBox="1"/>
          <p:nvPr/>
        </p:nvSpPr>
        <p:spPr>
          <a:xfrm>
            <a:off x="752475" y="1085850"/>
            <a:ext cx="9944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2400E"/>
                </a:solidFill>
              </a:rPr>
              <a:t>Note : 1.No two </a:t>
            </a:r>
            <a:r>
              <a:rPr lang="en-US" sz="3600" dirty="0" err="1">
                <a:solidFill>
                  <a:srgbClr val="E2400E"/>
                </a:solidFill>
              </a:rPr>
              <a:t>neighbouring</a:t>
            </a:r>
            <a:r>
              <a:rPr lang="en-US" sz="3600" dirty="0">
                <a:solidFill>
                  <a:srgbClr val="E2400E"/>
                </a:solidFill>
              </a:rPr>
              <a:t> philosopher’s can eat simultaneously.</a:t>
            </a:r>
          </a:p>
          <a:p>
            <a:r>
              <a:rPr lang="en-US" sz="3600" dirty="0">
                <a:solidFill>
                  <a:srgbClr val="E2400E"/>
                </a:solidFill>
              </a:rPr>
              <a:t>2.The act of picking up a fork should be done in critical section.</a:t>
            </a:r>
          </a:p>
          <a:p>
            <a:r>
              <a:rPr lang="en-US" sz="3600" dirty="0">
                <a:solidFill>
                  <a:srgbClr val="E2400E"/>
                </a:solidFill>
              </a:rPr>
              <a:t>3.Devising a deadlock free solution is not easy.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F3358-2C97-403D-B9F0-CBB5D2B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36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CBD-85E8-4309-8F21-E9CF99E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 Consumer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5125-E8AB-4E31-8A6E-11F2CF77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a set of producer process supplies messages to a set of consumer process.</a:t>
            </a:r>
          </a:p>
          <a:p>
            <a:r>
              <a:rPr lang="en-US" dirty="0"/>
              <a:t>These  processes share a common buffer pool where messages are deposited by producers and removed by consumers</a:t>
            </a:r>
          </a:p>
          <a:p>
            <a:r>
              <a:rPr lang="en-US" dirty="0"/>
              <a:t>All the processes are asynchronous</a:t>
            </a:r>
          </a:p>
          <a:p>
            <a:r>
              <a:rPr lang="en-US" dirty="0"/>
              <a:t>No consumer process can remove when the buffer pool is empty and no producer can deposit a message when the buffer pool is full.</a:t>
            </a:r>
          </a:p>
          <a:p>
            <a:r>
              <a:rPr lang="en-US" dirty="0"/>
              <a:t>Integrity problems may arise if multiple consumers try to remove messages in the buffer pool simultaneously.so we use critical section here.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58D5F-9938-4738-BC11-A2817F3D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7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CF7-0240-4F61-9CCC-1920A6C8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Reader’s Writer’s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80D6-D758-4302-A11B-DA192625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 resource is a file that is accessed by both the reader and the writer.</a:t>
            </a:r>
          </a:p>
          <a:p>
            <a:r>
              <a:rPr lang="en-US" dirty="0"/>
              <a:t>Reader process simply read the information in the file without changing its contents.</a:t>
            </a:r>
          </a:p>
          <a:p>
            <a:r>
              <a:rPr lang="en-US" dirty="0"/>
              <a:t>Writer process may change the information in the file.</a:t>
            </a:r>
          </a:p>
          <a:p>
            <a:r>
              <a:rPr lang="en-US" dirty="0"/>
              <a:t>The basic synchronization constraint is that any number of readers should be able to concurrently access the </a:t>
            </a:r>
            <a:r>
              <a:rPr lang="en-US" dirty="0" err="1"/>
              <a:t>file,but</a:t>
            </a:r>
            <a:r>
              <a:rPr lang="en-US" dirty="0"/>
              <a:t> only one writer can access the file at a given time.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AD878-86F8-4709-9E21-2F9E6364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8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44E3-48F3-4A66-9A63-C0E72D22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versions of the problem whether readers or writers are given priority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95FA-9009-490F-AE56-33B39191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Reader’s Priority:</a:t>
            </a:r>
          </a:p>
          <a:p>
            <a:r>
              <a:rPr lang="en-US" dirty="0"/>
              <a:t>Arriving readers receive priority over waiting writers.</a:t>
            </a:r>
          </a:p>
          <a:p>
            <a:r>
              <a:rPr lang="en-US" dirty="0"/>
              <a:t>A waiting or arriving writer gains access to the file only when there are no readers in the system.</a:t>
            </a:r>
          </a:p>
          <a:p>
            <a:r>
              <a:rPr lang="en-US" dirty="0"/>
              <a:t>When the writer is done with the </a:t>
            </a:r>
            <a:r>
              <a:rPr lang="en-US" dirty="0" err="1"/>
              <a:t>files,all</a:t>
            </a:r>
            <a:r>
              <a:rPr lang="en-US" dirty="0"/>
              <a:t> the waiting readers have priority over the waiting writers.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BF3C-E9BB-46DA-90AD-73579033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9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C46F5-DB78-4BA7-B5CC-7F8C21FB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27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BC89-0043-47F1-89B8-CD7F3DF0F0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Writer’s Priority:</a:t>
            </a:r>
          </a:p>
          <a:p>
            <a:r>
              <a:rPr lang="en-US" dirty="0"/>
              <a:t>Arriving writers receive priority over waiting readers.</a:t>
            </a:r>
          </a:p>
          <a:p>
            <a:r>
              <a:rPr lang="en-US" dirty="0"/>
              <a:t>A waiting or arriving reader gains access to the file only when there are no writers in the system.</a:t>
            </a:r>
          </a:p>
          <a:p>
            <a:r>
              <a:rPr lang="en-US" dirty="0"/>
              <a:t>When the reader is done with the </a:t>
            </a:r>
            <a:r>
              <a:rPr lang="en-US" dirty="0" err="1"/>
              <a:t>files,all</a:t>
            </a:r>
            <a:r>
              <a:rPr lang="en-US" dirty="0"/>
              <a:t> the waiting writers have priority over the waiting readers.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93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68E6-410B-48C2-93F6-212E493596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/>
              <a:t>The writers may starve in the reader’s priority case and vice versa.</a:t>
            </a:r>
          </a:p>
          <a:p>
            <a:r>
              <a:rPr lang="en-US" dirty="0"/>
              <a:t>To overcome this we use </a:t>
            </a:r>
            <a:r>
              <a:rPr lang="en-US" dirty="0">
                <a:highlight>
                  <a:srgbClr val="FFFF00"/>
                </a:highlight>
              </a:rPr>
              <a:t>a weak reader’s priority case or a weak writer’s priority case.</a:t>
            </a:r>
          </a:p>
          <a:p>
            <a:r>
              <a:rPr lang="en-US" dirty="0"/>
              <a:t>In a weak reader’s priority case the arriving reader still has priority over waiting writers.</a:t>
            </a:r>
          </a:p>
          <a:p>
            <a:r>
              <a:rPr lang="en-US" dirty="0"/>
              <a:t>However when a writer </a:t>
            </a:r>
            <a:r>
              <a:rPr lang="en-US" dirty="0" err="1"/>
              <a:t>departs,both</a:t>
            </a:r>
            <a:r>
              <a:rPr lang="en-US" dirty="0"/>
              <a:t> waiting readers and waiting writers have equal priority.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58F5B-AE4E-4228-BA7A-F8C339D9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97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BB42F-493E-4824-BED3-0D3E736E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semaphore solution to the reader’s priority problem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BCFDA-8ADE-4540-AEFF-D9B1FBA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29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31AE78-16A6-4753-BB09-CFC561A4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5625"/>
            <a:ext cx="5441751" cy="4351338"/>
          </a:xfrm>
        </p:spPr>
      </p:pic>
    </p:spTree>
    <p:extLst>
      <p:ext uri="{BB962C8B-B14F-4D97-AF65-F5344CB8AC3E}">
        <p14:creationId xmlns:p14="http://schemas.microsoft.com/office/powerpoint/2010/main" val="38743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F826-89CC-40DA-A68E-DE96C39B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2FB1-49FA-4E4B-A2E5-CA775E5E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concurrent processes interact through a shared </a:t>
            </a:r>
            <a:r>
              <a:rPr lang="en-US" dirty="0" err="1"/>
              <a:t>variable,the</a:t>
            </a:r>
            <a:r>
              <a:rPr lang="en-US" dirty="0"/>
              <a:t> integrity  of the variable may be violated if access to the variable is not co ordinated.</a:t>
            </a:r>
          </a:p>
          <a:p>
            <a:pPr marL="0" indent="0">
              <a:buNone/>
            </a:pPr>
            <a:r>
              <a:rPr lang="en-US" dirty="0"/>
              <a:t>Example of integrity violations</a:t>
            </a:r>
          </a:p>
          <a:p>
            <a:pPr marL="457200" indent="-457200">
              <a:buAutoNum type="arabicParenBoth"/>
            </a:pPr>
            <a:r>
              <a:rPr lang="en-US" dirty="0"/>
              <a:t>Variable does not record all changes</a:t>
            </a:r>
          </a:p>
          <a:p>
            <a:pPr marL="457200" indent="-457200">
              <a:buAutoNum type="arabicParenBoth"/>
            </a:pPr>
            <a:r>
              <a:rPr lang="en-US" dirty="0"/>
              <a:t>a process may read inconsistent values</a:t>
            </a:r>
          </a:p>
          <a:p>
            <a:pPr marL="457200" indent="-457200">
              <a:buAutoNum type="arabicParenBoth"/>
            </a:pPr>
            <a:r>
              <a:rPr lang="en-US" dirty="0"/>
              <a:t>The final value of the variable may be consistent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A55C3-D697-4322-A237-7C9B1125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3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C5312-BEAE-4D41-A061-5F0BC58A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30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EC382-9898-45F7-A90F-83414CB1F1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/>
              <a:t>A reader calls a reader procedure and a writer calls a writer procedure to read and write the files  respectively.</a:t>
            </a:r>
          </a:p>
          <a:p>
            <a:r>
              <a:rPr lang="en-US" dirty="0"/>
              <a:t>If the reader is reading then in the reader procedure </a:t>
            </a:r>
            <a:r>
              <a:rPr lang="en-US" dirty="0" err="1"/>
              <a:t>nreaders</a:t>
            </a:r>
            <a:r>
              <a:rPr lang="en-US" dirty="0"/>
              <a:t>!=0 and consequently all arriving readers get  to immediately read the file..</a:t>
            </a:r>
          </a:p>
          <a:p>
            <a:r>
              <a:rPr lang="en-US" dirty="0"/>
              <a:t>If there are some writers waiting to </a:t>
            </a:r>
            <a:r>
              <a:rPr lang="en-US" dirty="0" err="1"/>
              <a:t>write,one</a:t>
            </a:r>
            <a:r>
              <a:rPr lang="en-US" dirty="0"/>
              <a:t> of them is blocked on the semaphore ‘</a:t>
            </a:r>
            <a:r>
              <a:rPr lang="en-US" dirty="0" err="1"/>
              <a:t>wmutex</a:t>
            </a:r>
            <a:r>
              <a:rPr lang="en-US" dirty="0"/>
              <a:t>’ and the rest of them are blocked on the semaphore ‘</a:t>
            </a:r>
            <a:r>
              <a:rPr lang="en-US" dirty="0" err="1"/>
              <a:t>srmutex</a:t>
            </a:r>
            <a:r>
              <a:rPr lang="en-US" dirty="0"/>
              <a:t>’ in the writer procedure.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7890-E258-40E3-9910-B19E2928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31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F597-A435-4B8C-864D-42E9D41BA4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When the last reader finishes reading the </a:t>
            </a:r>
            <a:r>
              <a:rPr lang="en-US" dirty="0" err="1"/>
              <a:t>file,it</a:t>
            </a:r>
            <a:r>
              <a:rPr lang="en-US" dirty="0"/>
              <a:t> unblocks a writer waiting on the ‘</a:t>
            </a:r>
            <a:r>
              <a:rPr lang="en-US" dirty="0" err="1"/>
              <a:t>wmutex</a:t>
            </a:r>
            <a:r>
              <a:rPr lang="en-US" dirty="0"/>
              <a:t>’ semaphore.</a:t>
            </a:r>
          </a:p>
          <a:p>
            <a:r>
              <a:rPr lang="en-US" dirty="0"/>
              <a:t>If some readers arrive while the writer is </a:t>
            </a:r>
            <a:r>
              <a:rPr lang="en-US" dirty="0" err="1"/>
              <a:t>writing,the</a:t>
            </a:r>
            <a:r>
              <a:rPr lang="en-US" dirty="0"/>
              <a:t> first reader will be blocked on the semaphore ‘</a:t>
            </a:r>
            <a:r>
              <a:rPr lang="en-US" dirty="0" err="1"/>
              <a:t>wmutex</a:t>
            </a:r>
            <a:r>
              <a:rPr lang="en-US" dirty="0"/>
              <a:t>’ and all the subsequent  readers will be blocked on the semaphore ‘mutex’.</a:t>
            </a:r>
          </a:p>
          <a:p>
            <a:r>
              <a:rPr lang="en-US" dirty="0"/>
              <a:t>When the writer </a:t>
            </a:r>
            <a:r>
              <a:rPr lang="en-US" dirty="0" err="1"/>
              <a:t>departs,its</a:t>
            </a:r>
            <a:r>
              <a:rPr lang="en-US" dirty="0"/>
              <a:t> V(mutex) operation will unblock  a waiting reader(if there is one) which subsequently causes all the waiting readers to </a:t>
            </a:r>
            <a:r>
              <a:rPr lang="en-US" dirty="0" err="1"/>
              <a:t>unblock,one</a:t>
            </a:r>
            <a:r>
              <a:rPr lang="en-US" dirty="0"/>
              <a:t> by one.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516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B9FA-1EE7-4A54-93B0-29EA6E22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32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470C-F13C-47BC-A1E1-B9BA6A01C1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300" y="701675"/>
            <a:ext cx="10515600" cy="4351338"/>
          </a:xfrm>
        </p:spPr>
        <p:txBody>
          <a:bodyPr/>
          <a:lstStyle/>
          <a:p>
            <a:r>
              <a:rPr lang="en-US" dirty="0"/>
              <a:t>The departing writer performs a V(</a:t>
            </a:r>
            <a:r>
              <a:rPr lang="en-US" dirty="0" err="1"/>
              <a:t>srmutex</a:t>
            </a:r>
            <a:r>
              <a:rPr lang="en-US" dirty="0"/>
              <a:t>) operation that unblocks a writer (if there is one) waiting on P(</a:t>
            </a:r>
            <a:r>
              <a:rPr lang="en-US" dirty="0" err="1"/>
              <a:t>srmutex</a:t>
            </a:r>
            <a:r>
              <a:rPr lang="en-US" dirty="0"/>
              <a:t>)</a:t>
            </a:r>
          </a:p>
          <a:p>
            <a:r>
              <a:rPr lang="en-US" dirty="0"/>
              <a:t>Clearly this writer will be blocked at P(</a:t>
            </a:r>
            <a:r>
              <a:rPr lang="en-US" dirty="0" err="1"/>
              <a:t>wmutex</a:t>
            </a:r>
            <a:r>
              <a:rPr lang="en-US" dirty="0"/>
              <a:t>) if </a:t>
            </a:r>
            <a:r>
              <a:rPr lang="en-US" dirty="0" err="1"/>
              <a:t>nreaders</a:t>
            </a:r>
            <a:r>
              <a:rPr lang="en-US" dirty="0"/>
              <a:t> is greater than 0 this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698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24167-3E39-4603-B49C-AD66FA45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ABA97-F798-4844-B56A-EB283FDA13EB}"/>
              </a:ext>
            </a:extLst>
          </p:cNvPr>
          <p:cNvSpPr txBox="1"/>
          <p:nvPr/>
        </p:nvSpPr>
        <p:spPr>
          <a:xfrm>
            <a:off x="981075" y="61912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Monitors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730FB-5339-4D9C-87EC-5F51D5F0DDA7}"/>
              </a:ext>
            </a:extLst>
          </p:cNvPr>
          <p:cNvSpPr txBox="1"/>
          <p:nvPr/>
        </p:nvSpPr>
        <p:spPr>
          <a:xfrm>
            <a:off x="904875" y="1409700"/>
            <a:ext cx="97250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FF"/>
                </a:highlight>
              </a:rPr>
              <a:t>Monitors are abstract data types for defining shared objects (or resources) and for scheduling access to these objects in multiprogramming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FF"/>
                </a:highlight>
              </a:rPr>
              <a:t>A monitor consists of procedures, the shared object(resources) and administrative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FF"/>
                </a:highlight>
              </a:rPr>
              <a:t>Procedures are gateways to the shared resource and are called by the process needing to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D7A58E-D0C5-4CF9-8725-DF77774A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34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15F136-3ABB-4FEA-BC6B-14E38BCA91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0122" y="-444103"/>
            <a:ext cx="4345781" cy="8639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8FC34C-1F86-41C9-A29B-24AAEC69C0CC}"/>
              </a:ext>
            </a:extLst>
          </p:cNvPr>
          <p:cNvSpPr txBox="1"/>
          <p:nvPr/>
        </p:nvSpPr>
        <p:spPr>
          <a:xfrm>
            <a:off x="1095375" y="485775"/>
            <a:ext cx="703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of a Monitor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97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2E3058-4746-419B-9835-D90BD38D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execution of the monitor obeys the following constraints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4DF19-D3FD-4AA5-81C1-B4CE4F2A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process can be active  to ensure mutual exclusion.</a:t>
            </a:r>
          </a:p>
          <a:p>
            <a:r>
              <a:rPr lang="en-US" dirty="0"/>
              <a:t>Procedures of a monitor can only access data local to the monitor they cannot access an outside variable.</a:t>
            </a:r>
          </a:p>
          <a:p>
            <a:r>
              <a:rPr lang="en-US" dirty="0"/>
              <a:t>The variables or data local to a monitor cannot be directly accessed from outside the monitor.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57665-C43F-432F-BCB7-6B9ED2EC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3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9BB03-829B-42BB-B77E-8DC2102E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7ABCF-F602-424C-AE83-0B1DA5B87777}"/>
              </a:ext>
            </a:extLst>
          </p:cNvPr>
          <p:cNvSpPr txBox="1"/>
          <p:nvPr/>
        </p:nvSpPr>
        <p:spPr>
          <a:xfrm>
            <a:off x="428625" y="581025"/>
            <a:ext cx="11506200" cy="1169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Since the main function of a monitor is to control access to a shared resource it should be able to delay and resume the execution of the processes calling monitor’s procedures.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synchronization processes is accomplished via two special </a:t>
            </a:r>
            <a:r>
              <a:rPr lang="en-US" sz="3200" dirty="0" err="1"/>
              <a:t>operations,wait</a:t>
            </a:r>
            <a:r>
              <a:rPr lang="en-US" sz="3200" dirty="0"/>
              <a:t> and </a:t>
            </a:r>
            <a:r>
              <a:rPr lang="en-US" sz="3200" dirty="0" err="1"/>
              <a:t>signal,which</a:t>
            </a:r>
            <a:r>
              <a:rPr lang="en-US" sz="3200" dirty="0"/>
              <a:t> are executed within the monitor’s procedures.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Executing a wait operation suspends the caller process and the caller process thus relinquishes control of the monitor.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93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791B27-813E-4C0D-A625-390B4732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28C0E-DEF4-415C-BE5C-373FFBAB0FC9}"/>
              </a:ext>
            </a:extLst>
          </p:cNvPr>
          <p:cNvSpPr txBox="1"/>
          <p:nvPr/>
        </p:nvSpPr>
        <p:spPr>
          <a:xfrm>
            <a:off x="1314450" y="723900"/>
            <a:ext cx="981075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Executing a signal operation causes exactly one waiting process to immediately regain control of the </a:t>
            </a:r>
            <a:r>
              <a:rPr lang="en-US" sz="3200" dirty="0" err="1"/>
              <a:t>monitor.The</a:t>
            </a:r>
            <a:r>
              <a:rPr lang="en-US" sz="3200" dirty="0"/>
              <a:t> </a:t>
            </a:r>
            <a:r>
              <a:rPr lang="en-US" sz="3200" dirty="0" err="1"/>
              <a:t>signalling</a:t>
            </a:r>
            <a:r>
              <a:rPr lang="en-US" sz="3200" dirty="0"/>
              <a:t> process is suspended on an urgent queue.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processes in the urgent queue have a higher priority for regaining control of the monitor than the process trying to enter the monitor when a process relinquishes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 a waiting process is </a:t>
            </a:r>
            <a:r>
              <a:rPr lang="en-US" sz="3200" dirty="0" err="1"/>
              <a:t>signalled,it</a:t>
            </a:r>
            <a:r>
              <a:rPr lang="en-US" sz="3200" dirty="0"/>
              <a:t> starts execution from the very next statement following the wait </a:t>
            </a:r>
            <a:r>
              <a:rPr lang="en-US" sz="3200" dirty="0" err="1"/>
              <a:t>statement.If</a:t>
            </a:r>
            <a:r>
              <a:rPr lang="en-US" sz="3200" dirty="0"/>
              <a:t> there are no waiting </a:t>
            </a:r>
            <a:r>
              <a:rPr lang="en-US" sz="3200" dirty="0" err="1"/>
              <a:t>process,the</a:t>
            </a:r>
            <a:r>
              <a:rPr lang="en-US" sz="3200" dirty="0"/>
              <a:t> signal has no effect.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136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2C1F1-3C8D-4CE3-BC8A-4130397A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DF47D-F3CC-48BF-82D8-6F9BA67D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variable associated with wait and signal operations helps to distinguish the processes to be blocked or unblocked for different reasons.</a:t>
            </a:r>
          </a:p>
          <a:p>
            <a:r>
              <a:rPr lang="en-US" dirty="0"/>
              <a:t>It is associated with a queue of processes that are currently waiting on that condition</a:t>
            </a:r>
          </a:p>
          <a:p>
            <a:r>
              <a:rPr lang="en-US" dirty="0">
                <a:highlight>
                  <a:srgbClr val="00FF00"/>
                </a:highlight>
              </a:rPr>
              <a:t>The operation &lt;condition variable&gt; queue returns true if the queue associated with the condition variable is not empty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Otherwise it returns false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291E-8F10-45E4-9A92-E9943B1F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2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CBD2-91AA-485B-9E49-7C4841CC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39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9FD-0C08-44A7-BE74-E80E2CC9FF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syntax of wait and signal operations associated with a condition is: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&lt;condition variable&gt; .wait;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&lt;condition variable&gt;.signal;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0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0B3931-60D8-42CB-B0C0-A7E04881111A}"/>
              </a:ext>
            </a:extLst>
          </p:cNvPr>
          <p:cNvSpPr txBox="1"/>
          <p:nvPr/>
        </p:nvSpPr>
        <p:spPr>
          <a:xfrm>
            <a:off x="1673087" y="1663125"/>
            <a:ext cx="88458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must be synchronized such that only one process can access the variable at any one time.</a:t>
            </a:r>
          </a:p>
          <a:p>
            <a:r>
              <a:rPr lang="en-US" dirty="0"/>
              <a:t>This is known as </a:t>
            </a:r>
            <a:r>
              <a:rPr lang="en-US" dirty="0">
                <a:solidFill>
                  <a:srgbClr val="FF0000"/>
                </a:solidFill>
              </a:rPr>
              <a:t>mutual exclusion.</a:t>
            </a:r>
          </a:p>
          <a:p>
            <a:endParaRPr lang="en-US" dirty="0"/>
          </a:p>
          <a:p>
            <a:r>
              <a:rPr lang="en-US" sz="3200" dirty="0">
                <a:solidFill>
                  <a:srgbClr val="0070C0"/>
                </a:solidFill>
              </a:rPr>
              <a:t>A critical section is a code segment in a process in which a shared resource is accessed.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3B92D-266D-446B-9A27-E44D8072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12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2BBA-6564-4C5F-A266-A43BB654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40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31C11-45DA-47A6-A646-D9E468B8FD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47A6-85DD-4976-8C02-BF2E2A4665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/>
              <a:t>Flexibility that they allow in scheduling the process in the waiting queues.</a:t>
            </a:r>
          </a:p>
          <a:p>
            <a:r>
              <a:rPr lang="en-US" dirty="0"/>
              <a:t>FIFO discipline is generally used with </a:t>
            </a:r>
            <a:r>
              <a:rPr lang="en-US" dirty="0" err="1"/>
              <a:t>queues,but</a:t>
            </a:r>
            <a:r>
              <a:rPr lang="en-US" dirty="0"/>
              <a:t> priority queues can be implemented by enhancing the wait operation with a parameter.</a:t>
            </a:r>
          </a:p>
          <a:p>
            <a:r>
              <a:rPr lang="en-US" dirty="0"/>
              <a:t>The parameter specifies the priority of the process to be delayed.</a:t>
            </a:r>
          </a:p>
          <a:p>
            <a:r>
              <a:rPr lang="en-US" dirty="0"/>
              <a:t>The smaller the value of the </a:t>
            </a:r>
            <a:r>
              <a:rPr lang="en-US" dirty="0" err="1"/>
              <a:t>parameter,the</a:t>
            </a:r>
            <a:r>
              <a:rPr lang="en-US" dirty="0"/>
              <a:t> higher its priority</a:t>
            </a:r>
          </a:p>
          <a:p>
            <a:r>
              <a:rPr lang="en-US" dirty="0"/>
              <a:t>When  a queue is </a:t>
            </a:r>
            <a:r>
              <a:rPr lang="en-US" dirty="0" err="1"/>
              <a:t>signalled</a:t>
            </a:r>
            <a:r>
              <a:rPr lang="en-US" dirty="0"/>
              <a:t> the process with the highest priority in that queue is </a:t>
            </a:r>
            <a:r>
              <a:rPr lang="en-US" dirty="0" err="1"/>
              <a:t>activated.The</a:t>
            </a:r>
            <a:r>
              <a:rPr lang="en-US" dirty="0"/>
              <a:t> syntax for the priority wait is: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&lt;condition variable&gt;.wait(&lt;parameter&gt;)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2010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C6105-6073-405B-8BD5-96243B28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Drawback of Monitors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338CFD-91B0-4378-BCC8-97195643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Absence of concurrency since one process can be active at a time.</a:t>
            </a:r>
          </a:p>
          <a:p>
            <a:r>
              <a:rPr lang="en-US" dirty="0"/>
              <a:t>For proper </a:t>
            </a:r>
            <a:r>
              <a:rPr lang="en-US" dirty="0" err="1"/>
              <a:t>synchronization,procedures</a:t>
            </a:r>
            <a:r>
              <a:rPr lang="en-US" dirty="0"/>
              <a:t> of the monitors must be invoked before and after accessing the shared </a:t>
            </a:r>
            <a:r>
              <a:rPr lang="en-US" dirty="0" err="1"/>
              <a:t>resource.This</a:t>
            </a:r>
            <a:r>
              <a:rPr lang="en-US" dirty="0"/>
              <a:t> arrangement however results in the improper accessing of resource without accessing the shared resources.</a:t>
            </a:r>
          </a:p>
          <a:p>
            <a:r>
              <a:rPr lang="en-US" dirty="0"/>
              <a:t>Possibility of deadlock in the case of nested monitor calls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A9DEDA-BA3A-4B1A-AC94-B3A2B6CE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235E6-A7DA-444A-AA48-B42F26282E4C}"/>
              </a:ext>
            </a:extLst>
          </p:cNvPr>
          <p:cNvSpPr txBox="1"/>
          <p:nvPr/>
        </p:nvSpPr>
        <p:spPr>
          <a:xfrm>
            <a:off x="1576250" y="261257"/>
            <a:ext cx="9605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Solution to the problem of mutual exclusion must satisfy the following requirement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A898A-CFC0-4946-8AF7-DCDC86341B0C}"/>
              </a:ext>
            </a:extLst>
          </p:cNvPr>
          <p:cNvSpPr txBox="1"/>
          <p:nvPr/>
        </p:nvSpPr>
        <p:spPr>
          <a:xfrm>
            <a:off x="1506583" y="1706880"/>
            <a:ext cx="9326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Only one processor can execute its critical section at any one time.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When no process is executing in its critical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section,any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process that requests entry to its critical section must be permitted to enter without delay.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When two or more process compete to enter their respective critical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section,the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selection cannot be postponed indefinitely.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process can prevent any other process from entering its critical section indefinitely; that is every process should be given a fair chance to access the shared resource.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9ED32-D25B-491D-B25F-D71641B8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8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0F448E-27D9-49C3-A8BB-91493E717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1724025"/>
            <a:ext cx="9363075" cy="3533775"/>
          </a:xfrm>
        </p:spPr>
        <p:txBody>
          <a:bodyPr>
            <a:normAutofit lnSpcReduction="10000"/>
          </a:bodyPr>
          <a:lstStyle/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Entry Section: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It is part of the process which decides the entry of a particular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Critical Section: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This part allows one process to enter and modify the shared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Exit Section: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checks that a process that finished its execution should be removed through this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Remainder Section: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other parts of the Code, which is not in Critical, Entry, and Exit Section, are known as the Remainder Section.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4B356-E1E1-432A-9475-CE999CA5319D}"/>
              </a:ext>
            </a:extLst>
          </p:cNvPr>
          <p:cNvSpPr txBox="1"/>
          <p:nvPr/>
        </p:nvSpPr>
        <p:spPr>
          <a:xfrm>
            <a:off x="1524000" y="9810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Here, are four essential elements of the critical section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1497C4-7D73-40D5-BB9A-46492AE3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6F40D-91DD-4D18-B847-A35C5BA9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690180"/>
            <a:ext cx="4906060" cy="547763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95A00C-0CD6-4731-87C3-868E51091A3E}"/>
              </a:ext>
            </a:extLst>
          </p:cNvPr>
          <p:cNvCxnSpPr>
            <a:cxnSpLocks/>
          </p:cNvCxnSpPr>
          <p:nvPr/>
        </p:nvCxnSpPr>
        <p:spPr>
          <a:xfrm>
            <a:off x="3642970" y="4448175"/>
            <a:ext cx="4824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2EB94-A19C-40FF-8A3B-B23B35D5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6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A8EDB6-6541-474E-9FE2-485F3186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Solutions  for critical section</a:t>
            </a:r>
            <a:br>
              <a:rPr lang="en-US" dirty="0"/>
            </a:br>
            <a:r>
              <a:rPr lang="en-US" dirty="0"/>
              <a:t>1.</a:t>
            </a:r>
            <a:r>
              <a:rPr lang="en-US" sz="2000" b="1" dirty="0"/>
              <a:t>Early mechanisms for mutual exclusion</a:t>
            </a: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DEC07-5F91-4061-B4F2-C7642013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a.Busy</a:t>
            </a:r>
            <a:r>
              <a:rPr lang="en-US" dirty="0"/>
              <a:t> waiting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-process that cannot enter its critical section continuously tests the value of a status variable to find if the shared resource is free.</a:t>
            </a:r>
          </a:p>
          <a:p>
            <a:pPr marL="0" indent="0">
              <a:buNone/>
            </a:pPr>
            <a:r>
              <a:rPr lang="en-IN" dirty="0"/>
              <a:t>-the status variable checks whether the status of the shared resource.</a:t>
            </a:r>
          </a:p>
          <a:p>
            <a:pPr marL="0" indent="0">
              <a:buNone/>
            </a:pPr>
            <a:r>
              <a:rPr lang="en-IN" dirty="0"/>
              <a:t>-The main problem with this approach are the wastage of CPU cycles and the memory access bandwidth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1BE83-C99E-4ABC-B243-0C8ABC9D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3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07B7-C610-4938-B842-A5976750AA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err="1"/>
              <a:t>b.Disabling</a:t>
            </a:r>
            <a:r>
              <a:rPr lang="en-US" sz="2000" b="1" dirty="0"/>
              <a:t> interrupts</a:t>
            </a:r>
          </a:p>
          <a:p>
            <a:pPr marL="0" indent="0">
              <a:buNone/>
            </a:pPr>
            <a:r>
              <a:rPr lang="en-US" dirty="0"/>
              <a:t>-is a mechanism where process disables interrupts before entering the critical section and enables the interrupts immediately after exiting the critical section</a:t>
            </a:r>
          </a:p>
          <a:p>
            <a:pPr marL="0" indent="0">
              <a:buNone/>
            </a:pPr>
            <a:r>
              <a:rPr lang="en-US" dirty="0"/>
              <a:t>-a process is not interrupted during the execution of its critical section and thus excludes all the process from entering the critical section.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824D1-7A4C-4CEF-A540-7D1BF28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1A6C-C8E3-4B79-AA63-CD6776F45DD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7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2293</Words>
  <Application>Microsoft Office PowerPoint</Application>
  <PresentationFormat>Widescreen</PresentationFormat>
  <Paragraphs>249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CRITICAL SECTION</vt:lpstr>
      <vt:lpstr>PowerPoint Presentation</vt:lpstr>
      <vt:lpstr>CRITICAL SECTION</vt:lpstr>
      <vt:lpstr>PowerPoint Presentation</vt:lpstr>
      <vt:lpstr>PowerPoint Presentation</vt:lpstr>
      <vt:lpstr>PowerPoint Presentation</vt:lpstr>
      <vt:lpstr>PowerPoint Presentation</vt:lpstr>
      <vt:lpstr>Solutions  for critical section 1.Early mechanisms for mutual exclusion</vt:lpstr>
      <vt:lpstr>PowerPoint Presentation</vt:lpstr>
      <vt:lpstr>c.test and set Instruction</vt:lpstr>
      <vt:lpstr>2.Semaphore</vt:lpstr>
      <vt:lpstr>The P (wait) and S(signal) operation is defined as follows</vt:lpstr>
      <vt:lpstr>Let P1,P2,P3,P4..n tries to enter into critical section</vt:lpstr>
      <vt:lpstr>Semaphore classified into two types</vt:lpstr>
      <vt:lpstr>Solution to  mutual exclusion using semaphore</vt:lpstr>
      <vt:lpstr>PowerPoint Presentation</vt:lpstr>
      <vt:lpstr>PowerPoint Presentation</vt:lpstr>
      <vt:lpstr>PowerPoint Presentation</vt:lpstr>
      <vt:lpstr>Drawbacks of Semaphore</vt:lpstr>
      <vt:lpstr>Other synchronization Problems (CLASSIC SYNCHRONIZATION PROBLEMS)</vt:lpstr>
      <vt:lpstr>The Dining Philosopher’s Problem </vt:lpstr>
      <vt:lpstr>PowerPoint Presentation</vt:lpstr>
      <vt:lpstr>PowerPoint Presentation</vt:lpstr>
      <vt:lpstr>The Producer Consumer Problem</vt:lpstr>
      <vt:lpstr>The Reader’s Writer’s Problem</vt:lpstr>
      <vt:lpstr>There are several versions of the problem whether readers or writers are given priority</vt:lpstr>
      <vt:lpstr>PowerPoint Presentation</vt:lpstr>
      <vt:lpstr>PowerPoint Presentation</vt:lpstr>
      <vt:lpstr> A semaphore solution to the reader’s priority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execution of the monitor obeys the following constraints</vt:lpstr>
      <vt:lpstr>PowerPoint Presentation</vt:lpstr>
      <vt:lpstr>PowerPoint Presentation</vt:lpstr>
      <vt:lpstr>CONDITION VARIABLE</vt:lpstr>
      <vt:lpstr>PowerPoint Presentation</vt:lpstr>
      <vt:lpstr>Advantages</vt:lpstr>
      <vt:lpstr>Drawback of Monitors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SECTION</dc:title>
  <dc:creator>RAMYA MANMADHAN</dc:creator>
  <cp:lastModifiedBy>Unknown User</cp:lastModifiedBy>
  <cp:revision>71</cp:revision>
  <dcterms:created xsi:type="dcterms:W3CDTF">2021-05-06T14:46:41Z</dcterms:created>
  <dcterms:modified xsi:type="dcterms:W3CDTF">2021-06-22T15:47:24Z</dcterms:modified>
</cp:coreProperties>
</file>