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BD02-20C1-4A83-9C28-1348F9825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77A2E1-20C8-42E1-9ACA-FF2727BBB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5AA55F-3554-48E8-9A5D-7C58788D19F5}"/>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F13EF624-9A3C-48C7-8B50-C7E0B4128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650B0-ABE7-4D1F-A84B-5714E9B10760}"/>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213379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9A47-DAA4-44D7-82DF-D343312181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69F147-C2FD-4028-944C-6EAFCE838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D1CE7-1F60-410E-A6DB-0ACBB3BC2BFF}"/>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3CC1433F-A1C1-46E2-84CE-775DE4E674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C3DC1-6D2C-45D3-81E9-66EAFEAAF099}"/>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267552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1F440-0CBA-4FA6-8440-55E118F2A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103BD-6740-4CDC-A253-18B86CA70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3F9DC-BA4E-4DD7-B78B-CE63F2B46FA2}"/>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D6E68806-A4D3-4A85-8E26-C0B2B508A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DFE05-52D1-448C-B9AC-70F1606CECF8}"/>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366223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9C4C-582E-4C88-A268-B8963C557E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F3CE5-6176-48E0-BFFA-A3C230898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212AE-EE94-4D7F-A4D9-3E4683F24B1A}"/>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5F9805AE-D6DB-4FC8-A769-9ACAAA86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FC698-0291-452E-A3A0-23039C640C2A}"/>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151341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CA9-1FF9-47A1-B6DB-D356F4107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158584-2FC0-47DB-95DC-24B148A3D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05149-6ECD-43EF-B4AE-5244D8E19461}"/>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7F491D97-F719-4801-A7F7-F9CD68840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5B58D-9915-419E-BA61-14A5BCDF2211}"/>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371430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30CD-7004-4441-BAFC-0FD570F54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D7E68-C126-47BF-9DBD-B2A05F2F6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AAD734-BC00-484A-ABAA-04CE4C732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ECA06-C1F5-4834-A1F1-53BBCE96D55E}"/>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6" name="Footer Placeholder 5">
            <a:extLst>
              <a:ext uri="{FF2B5EF4-FFF2-40B4-BE49-F238E27FC236}">
                <a16:creationId xmlns:a16="http://schemas.microsoft.com/office/drawing/2014/main" id="{64C26A27-1C7E-4417-95C9-AC29D817F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F9FA6-1060-468C-9DD6-5BA160ECF0A9}"/>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372108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8B0A-42B1-4169-B108-9A042145F1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4CE87-B44E-4E0E-83BF-D4A57EDE2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EE97B-3961-44FF-96E8-D2771DAA8A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ECC38A-B577-4810-BCF5-C3875F23C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D31C1-B8B9-42B8-A2EF-9BD9B35E3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BC584C-29D2-4C6F-A0C1-EA235AFCF5EC}"/>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8" name="Footer Placeholder 7">
            <a:extLst>
              <a:ext uri="{FF2B5EF4-FFF2-40B4-BE49-F238E27FC236}">
                <a16:creationId xmlns:a16="http://schemas.microsoft.com/office/drawing/2014/main" id="{3AA3F6C2-CB90-4EEC-86A9-1DA2DCB473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6C9819-B3B8-4EF3-8C51-2F5093BAD230}"/>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233580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5D6D-8CCD-465F-A91A-411486D152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A1CCB-2EBD-48C6-9DE5-9F41DA0AE66C}"/>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4" name="Footer Placeholder 3">
            <a:extLst>
              <a:ext uri="{FF2B5EF4-FFF2-40B4-BE49-F238E27FC236}">
                <a16:creationId xmlns:a16="http://schemas.microsoft.com/office/drawing/2014/main" id="{06FE645A-8CDC-48F0-954B-9FA5EF2F76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231E-66DA-48CD-9F5A-CC073B66B19B}"/>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159025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8F7E7-0672-4E90-8729-426E196EF14D}"/>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3" name="Footer Placeholder 2">
            <a:extLst>
              <a:ext uri="{FF2B5EF4-FFF2-40B4-BE49-F238E27FC236}">
                <a16:creationId xmlns:a16="http://schemas.microsoft.com/office/drawing/2014/main" id="{3BAB8708-FFFD-4F19-8FC7-4375524D7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C6066C-CF3F-4A29-B521-201785B0D262}"/>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61079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C35C-A4EF-4BC3-B875-6102ADD44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D8305C-B489-4839-B8BB-5A007C2CC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C8B641-EB90-4C62-9806-B55173C87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68861-3C8B-4AF2-A5C3-FA509C66C42B}"/>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6" name="Footer Placeholder 5">
            <a:extLst>
              <a:ext uri="{FF2B5EF4-FFF2-40B4-BE49-F238E27FC236}">
                <a16:creationId xmlns:a16="http://schemas.microsoft.com/office/drawing/2014/main" id="{82B04255-3096-4ACC-BC38-8848166D8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4880F-6D18-4CDA-A0D0-D903F909F045}"/>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3527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5A30-9A38-4C61-ABD6-A19E374DF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A3CA92-2F5D-4389-8ACD-11D200D06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5D9D50-030E-49C5-B41B-188BC2195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633F0-8933-42A9-BE2F-34BE826AFD3A}"/>
              </a:ext>
            </a:extLst>
          </p:cNvPr>
          <p:cNvSpPr>
            <a:spLocks noGrp="1"/>
          </p:cNvSpPr>
          <p:nvPr>
            <p:ph type="dt" sz="half" idx="10"/>
          </p:nvPr>
        </p:nvSpPr>
        <p:spPr/>
        <p:txBody>
          <a:bodyPr/>
          <a:lstStyle/>
          <a:p>
            <a:fld id="{FDF90922-771F-4C7E-A039-F1E61F6D7293}" type="datetimeFigureOut">
              <a:rPr lang="en-IN" smtClean="0"/>
              <a:t>23-06-2021</a:t>
            </a:fld>
            <a:endParaRPr lang="en-IN"/>
          </a:p>
        </p:txBody>
      </p:sp>
      <p:sp>
        <p:nvSpPr>
          <p:cNvPr id="6" name="Footer Placeholder 5">
            <a:extLst>
              <a:ext uri="{FF2B5EF4-FFF2-40B4-BE49-F238E27FC236}">
                <a16:creationId xmlns:a16="http://schemas.microsoft.com/office/drawing/2014/main" id="{3ADCF8AA-E12F-4154-AA42-E6DA19E9D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CD8689-46E6-4E2A-9748-115A3205EE6A}"/>
              </a:ext>
            </a:extLst>
          </p:cNvPr>
          <p:cNvSpPr>
            <a:spLocks noGrp="1"/>
          </p:cNvSpPr>
          <p:nvPr>
            <p:ph type="sldNum" sz="quarter" idx="12"/>
          </p:nvPr>
        </p:nvSpPr>
        <p:spPr/>
        <p:txBody>
          <a:bodyPr/>
          <a:lstStyle/>
          <a:p>
            <a:fld id="{DD657844-4EFF-4098-9046-9736D5ECF5ED}" type="slidenum">
              <a:rPr lang="en-IN" smtClean="0"/>
              <a:t>‹#›</a:t>
            </a:fld>
            <a:endParaRPr lang="en-IN"/>
          </a:p>
        </p:txBody>
      </p:sp>
    </p:spTree>
    <p:extLst>
      <p:ext uri="{BB962C8B-B14F-4D97-AF65-F5344CB8AC3E}">
        <p14:creationId xmlns:p14="http://schemas.microsoft.com/office/powerpoint/2010/main" val="157550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8BD67-1933-494B-9A23-0E40C4362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F8667-D5FB-4424-BCEE-94737977C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A2763-4374-403A-BC64-220634682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90922-771F-4C7E-A039-F1E61F6D7293}" type="datetimeFigureOut">
              <a:rPr lang="en-IN" smtClean="0"/>
              <a:t>23-06-2021</a:t>
            </a:fld>
            <a:endParaRPr lang="en-IN"/>
          </a:p>
        </p:txBody>
      </p:sp>
      <p:sp>
        <p:nvSpPr>
          <p:cNvPr id="5" name="Footer Placeholder 4">
            <a:extLst>
              <a:ext uri="{FF2B5EF4-FFF2-40B4-BE49-F238E27FC236}">
                <a16:creationId xmlns:a16="http://schemas.microsoft.com/office/drawing/2014/main" id="{89857BFA-185F-4D31-8487-9C8485AE0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B6F02B-4BAD-4A79-B743-B56E8DAB4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57844-4EFF-4098-9046-9736D5ECF5ED}" type="slidenum">
              <a:rPr lang="en-IN" smtClean="0"/>
              <a:t>‹#›</a:t>
            </a:fld>
            <a:endParaRPr lang="en-IN"/>
          </a:p>
        </p:txBody>
      </p:sp>
    </p:spTree>
    <p:extLst>
      <p:ext uri="{BB962C8B-B14F-4D97-AF65-F5344CB8AC3E}">
        <p14:creationId xmlns:p14="http://schemas.microsoft.com/office/powerpoint/2010/main" val="343214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D90-9B59-4BBA-ADFA-9F5B3C17C642}"/>
              </a:ext>
            </a:extLst>
          </p:cNvPr>
          <p:cNvSpPr>
            <a:spLocks noGrp="1"/>
          </p:cNvSpPr>
          <p:nvPr>
            <p:ph type="ctrTitle"/>
          </p:nvPr>
        </p:nvSpPr>
        <p:spPr/>
        <p:txBody>
          <a:bodyPr>
            <a:normAutofit fontScale="90000"/>
          </a:bodyPr>
          <a:lstStyle/>
          <a:p>
            <a:r>
              <a:rPr lang="en-US" dirty="0"/>
              <a:t>THE CLASSIFICATION OF MUTUAL EXCLUSION ALGORITHMS</a:t>
            </a:r>
            <a:endParaRPr lang="en-IN" dirty="0"/>
          </a:p>
        </p:txBody>
      </p:sp>
      <p:sp>
        <p:nvSpPr>
          <p:cNvPr id="3" name="Subtitle 2">
            <a:extLst>
              <a:ext uri="{FF2B5EF4-FFF2-40B4-BE49-F238E27FC236}">
                <a16:creationId xmlns:a16="http://schemas.microsoft.com/office/drawing/2014/main" id="{3AE90670-92A9-470F-A72F-EE165E6B4F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5843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0C74-42B0-4466-A9EE-A38BB5D665D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69B68D2-53D8-49B7-B9B0-DD3061A72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232"/>
            <a:ext cx="7686675" cy="6062731"/>
          </a:xfrm>
        </p:spPr>
      </p:pic>
    </p:spTree>
    <p:extLst>
      <p:ext uri="{BB962C8B-B14F-4D97-AF65-F5344CB8AC3E}">
        <p14:creationId xmlns:p14="http://schemas.microsoft.com/office/powerpoint/2010/main" val="11241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3C30DD-0387-4F85-900E-C2455966995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rot="16200000">
            <a:off x="4256883" y="-310358"/>
            <a:ext cx="4352925" cy="7478714"/>
          </a:xfrm>
        </p:spPr>
      </p:pic>
    </p:spTree>
    <p:extLst>
      <p:ext uri="{BB962C8B-B14F-4D97-AF65-F5344CB8AC3E}">
        <p14:creationId xmlns:p14="http://schemas.microsoft.com/office/powerpoint/2010/main" val="40313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DDBE-F313-4192-98C4-E2DE1775CCA1}"/>
              </a:ext>
            </a:extLst>
          </p:cNvPr>
          <p:cNvSpPr>
            <a:spLocks noGrp="1"/>
          </p:cNvSpPr>
          <p:nvPr>
            <p:ph type="title"/>
          </p:nvPr>
        </p:nvSpPr>
        <p:spPr/>
        <p:txBody>
          <a:bodyPr/>
          <a:lstStyle/>
          <a:p>
            <a:r>
              <a:rPr lang="en-US" dirty="0"/>
              <a:t>Classification Requirements</a:t>
            </a:r>
            <a:endParaRPr lang="en-IN" dirty="0"/>
          </a:p>
        </p:txBody>
      </p:sp>
      <p:sp>
        <p:nvSpPr>
          <p:cNvPr id="3" name="Content Placeholder 2">
            <a:extLst>
              <a:ext uri="{FF2B5EF4-FFF2-40B4-BE49-F238E27FC236}">
                <a16:creationId xmlns:a16="http://schemas.microsoft.com/office/drawing/2014/main" id="{A291D60A-9B6D-4F88-9E17-313CD8B3EE20}"/>
              </a:ext>
            </a:extLst>
          </p:cNvPr>
          <p:cNvSpPr>
            <a:spLocks noGrp="1"/>
          </p:cNvSpPr>
          <p:nvPr>
            <p:ph idx="1"/>
          </p:nvPr>
        </p:nvSpPr>
        <p:spPr/>
        <p:txBody>
          <a:bodyPr>
            <a:normAutofit/>
          </a:bodyPr>
          <a:lstStyle/>
          <a:p>
            <a:r>
              <a:rPr lang="en-US" dirty="0"/>
              <a:t>Mutual exclusions tend to differ in their communication topology.</a:t>
            </a:r>
          </a:p>
          <a:p>
            <a:r>
              <a:rPr lang="en-US" dirty="0"/>
              <a:t>These algorithms can be grouped into two classes</a:t>
            </a:r>
          </a:p>
          <a:p>
            <a:r>
              <a:rPr lang="en-US" dirty="0"/>
              <a:t>The algorithms in the first class are non token based.</a:t>
            </a:r>
          </a:p>
          <a:p>
            <a:r>
              <a:rPr lang="en-US" dirty="0"/>
              <a:t>These algorithms require two or more  successive rounds of message exchange among sites.</a:t>
            </a:r>
          </a:p>
          <a:p>
            <a:r>
              <a:rPr lang="en-US" dirty="0"/>
              <a:t>These algorithms are assertion based because a site can enter its critical section (CS) when an assertion defined on its local variable becomes </a:t>
            </a:r>
            <a:r>
              <a:rPr lang="en-US" dirty="0" err="1"/>
              <a:t>true.Mutual</a:t>
            </a:r>
            <a:r>
              <a:rPr lang="en-US" dirty="0"/>
              <a:t> exclusion is enforced because the assertion becomes true only at one site at any given time.</a:t>
            </a:r>
            <a:endParaRPr lang="en-IN" dirty="0"/>
          </a:p>
        </p:txBody>
      </p:sp>
    </p:spTree>
    <p:extLst>
      <p:ext uri="{BB962C8B-B14F-4D97-AF65-F5344CB8AC3E}">
        <p14:creationId xmlns:p14="http://schemas.microsoft.com/office/powerpoint/2010/main" val="126224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E347-AF9B-4762-A321-ADB46FBF6103}"/>
              </a:ext>
            </a:extLst>
          </p:cNvPr>
          <p:cNvSpPr>
            <a:spLocks noGrp="1"/>
          </p:cNvSpPr>
          <p:nvPr>
            <p:ph type="title"/>
          </p:nvPr>
        </p:nvSpPr>
        <p:spPr/>
        <p:txBody>
          <a:bodyPr/>
          <a:lstStyle/>
          <a:p>
            <a:r>
              <a:rPr lang="en-US" dirty="0"/>
              <a:t>PRELIMINARIES</a:t>
            </a:r>
            <a:endParaRPr lang="en-IN" dirty="0"/>
          </a:p>
        </p:txBody>
      </p:sp>
      <p:sp>
        <p:nvSpPr>
          <p:cNvPr id="3" name="Content Placeholder 2">
            <a:extLst>
              <a:ext uri="{FF2B5EF4-FFF2-40B4-BE49-F238E27FC236}">
                <a16:creationId xmlns:a16="http://schemas.microsoft.com/office/drawing/2014/main" id="{F8E17451-F86F-40A0-8E5A-163B704D9DD6}"/>
              </a:ext>
            </a:extLst>
          </p:cNvPr>
          <p:cNvSpPr>
            <a:spLocks noGrp="1"/>
          </p:cNvSpPr>
          <p:nvPr>
            <p:ph idx="1"/>
          </p:nvPr>
        </p:nvSpPr>
        <p:spPr/>
        <p:txBody>
          <a:bodyPr/>
          <a:lstStyle/>
          <a:p>
            <a:r>
              <a:rPr lang="en-US" dirty="0"/>
              <a:t>At any instant, a site may have several requests for CS.</a:t>
            </a:r>
          </a:p>
          <a:p>
            <a:r>
              <a:rPr lang="en-US" dirty="0"/>
              <a:t>A site queues up these requests and serves them one at a time.</a:t>
            </a:r>
          </a:p>
          <a:p>
            <a:r>
              <a:rPr lang="en-US" dirty="0"/>
              <a:t>A site can be in one of the following three states</a:t>
            </a:r>
          </a:p>
          <a:p>
            <a:pPr marL="0" indent="0">
              <a:buNone/>
            </a:pPr>
            <a:r>
              <a:rPr lang="en-US" dirty="0"/>
              <a:t>Requesting </a:t>
            </a:r>
            <a:r>
              <a:rPr lang="en-US" dirty="0" err="1"/>
              <a:t>CS,Executing</a:t>
            </a:r>
            <a:r>
              <a:rPr lang="en-US" dirty="0"/>
              <a:t> CS or neither requesting or executing CS.</a:t>
            </a:r>
          </a:p>
          <a:p>
            <a:r>
              <a:rPr lang="en-US" dirty="0"/>
              <a:t>In a token based </a:t>
            </a:r>
            <a:r>
              <a:rPr lang="en-US" dirty="0" err="1"/>
              <a:t>algorithms,a</a:t>
            </a:r>
            <a:r>
              <a:rPr lang="en-US" dirty="0"/>
              <a:t> site  can also be in a state where the site holding the token is executing outside the </a:t>
            </a:r>
            <a:r>
              <a:rPr lang="en-US" dirty="0" err="1"/>
              <a:t>CS.Such</a:t>
            </a:r>
            <a:r>
              <a:rPr lang="en-US" dirty="0"/>
              <a:t> a state is </a:t>
            </a:r>
            <a:r>
              <a:rPr lang="en-US" dirty="0" err="1"/>
              <a:t>refered</a:t>
            </a:r>
            <a:r>
              <a:rPr lang="en-US" dirty="0"/>
              <a:t> to as an idle token state.</a:t>
            </a:r>
            <a:endParaRPr lang="en-IN" dirty="0"/>
          </a:p>
        </p:txBody>
      </p:sp>
    </p:spTree>
    <p:extLst>
      <p:ext uri="{BB962C8B-B14F-4D97-AF65-F5344CB8AC3E}">
        <p14:creationId xmlns:p14="http://schemas.microsoft.com/office/powerpoint/2010/main" val="233619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A408-AFD7-4D29-A84A-93A9D7500C72}"/>
              </a:ext>
            </a:extLst>
          </p:cNvPr>
          <p:cNvSpPr>
            <a:spLocks noGrp="1"/>
          </p:cNvSpPr>
          <p:nvPr>
            <p:ph type="title"/>
          </p:nvPr>
        </p:nvSpPr>
        <p:spPr/>
        <p:txBody>
          <a:bodyPr/>
          <a:lstStyle/>
          <a:p>
            <a:r>
              <a:rPr lang="en-US" dirty="0"/>
              <a:t>Requirements of Mutual Exclusion Algorithm</a:t>
            </a:r>
            <a:endParaRPr lang="en-IN" dirty="0"/>
          </a:p>
        </p:txBody>
      </p:sp>
      <p:sp>
        <p:nvSpPr>
          <p:cNvPr id="3" name="Content Placeholder 2">
            <a:extLst>
              <a:ext uri="{FF2B5EF4-FFF2-40B4-BE49-F238E27FC236}">
                <a16:creationId xmlns:a16="http://schemas.microsoft.com/office/drawing/2014/main" id="{3E25A7B9-E52A-4B43-B3E8-DB33FFDF0052}"/>
              </a:ext>
            </a:extLst>
          </p:cNvPr>
          <p:cNvSpPr>
            <a:spLocks noGrp="1"/>
          </p:cNvSpPr>
          <p:nvPr>
            <p:ph idx="1"/>
          </p:nvPr>
        </p:nvSpPr>
        <p:spPr/>
        <p:txBody>
          <a:bodyPr/>
          <a:lstStyle/>
          <a:p>
            <a:r>
              <a:rPr lang="en-US" dirty="0"/>
              <a:t>Freedom from deadlocks</a:t>
            </a:r>
          </a:p>
          <a:p>
            <a:r>
              <a:rPr lang="en-US" dirty="0"/>
              <a:t>Freedom from starvation</a:t>
            </a:r>
          </a:p>
          <a:p>
            <a:r>
              <a:rPr lang="en-US" dirty="0"/>
              <a:t>Fairness</a:t>
            </a:r>
          </a:p>
          <a:p>
            <a:r>
              <a:rPr lang="en-US" dirty="0"/>
              <a:t>Fault Tolerance.</a:t>
            </a:r>
            <a:endParaRPr lang="en-IN" dirty="0"/>
          </a:p>
        </p:txBody>
      </p:sp>
    </p:spTree>
    <p:extLst>
      <p:ext uri="{BB962C8B-B14F-4D97-AF65-F5344CB8AC3E}">
        <p14:creationId xmlns:p14="http://schemas.microsoft.com/office/powerpoint/2010/main" val="210209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FF60-A692-4BC6-B7D6-FD4D2DCD8288}"/>
              </a:ext>
            </a:extLst>
          </p:cNvPr>
          <p:cNvSpPr>
            <a:spLocks noGrp="1"/>
          </p:cNvSpPr>
          <p:nvPr>
            <p:ph type="title"/>
          </p:nvPr>
        </p:nvSpPr>
        <p:spPr/>
        <p:txBody>
          <a:bodyPr/>
          <a:lstStyle/>
          <a:p>
            <a:r>
              <a:rPr lang="en-US" dirty="0"/>
              <a:t>How to measure performance</a:t>
            </a:r>
            <a:endParaRPr lang="en-IN" dirty="0"/>
          </a:p>
        </p:txBody>
      </p:sp>
      <p:sp>
        <p:nvSpPr>
          <p:cNvPr id="3" name="Content Placeholder 2">
            <a:extLst>
              <a:ext uri="{FF2B5EF4-FFF2-40B4-BE49-F238E27FC236}">
                <a16:creationId xmlns:a16="http://schemas.microsoft.com/office/drawing/2014/main" id="{C21E0D08-CB55-46AB-AC4F-ED5DCE152196}"/>
              </a:ext>
            </a:extLst>
          </p:cNvPr>
          <p:cNvSpPr>
            <a:spLocks noGrp="1"/>
          </p:cNvSpPr>
          <p:nvPr>
            <p:ph idx="1"/>
          </p:nvPr>
        </p:nvSpPr>
        <p:spPr/>
        <p:txBody>
          <a:bodyPr/>
          <a:lstStyle/>
          <a:p>
            <a:pPr marL="0" indent="0">
              <a:buNone/>
            </a:pPr>
            <a:r>
              <a:rPr lang="en-US" dirty="0"/>
              <a:t>1.Number of messages necessary per CS invocation</a:t>
            </a:r>
          </a:p>
          <a:p>
            <a:pPr marL="0" indent="0">
              <a:buNone/>
            </a:pPr>
            <a:r>
              <a:rPr lang="en-US" dirty="0"/>
              <a:t>2.Synchronization Delay.</a:t>
            </a:r>
          </a:p>
          <a:p>
            <a:pPr marL="0" indent="0">
              <a:buNone/>
            </a:pPr>
            <a:r>
              <a:rPr lang="en-US" dirty="0"/>
              <a:t>3.Response Time.</a:t>
            </a:r>
          </a:p>
          <a:p>
            <a:pPr marL="0" indent="0">
              <a:buNone/>
            </a:pPr>
            <a:r>
              <a:rPr lang="en-US" dirty="0"/>
              <a:t>4.System throughput</a:t>
            </a:r>
          </a:p>
          <a:p>
            <a:pPr marL="0" indent="0">
              <a:buNone/>
            </a:pPr>
            <a:endParaRPr lang="en-US" dirty="0"/>
          </a:p>
          <a:p>
            <a:pPr marL="0" indent="0">
              <a:buNone/>
            </a:pPr>
            <a:r>
              <a:rPr lang="en-US" dirty="0"/>
              <a:t>System throughput=1/(</a:t>
            </a:r>
            <a:r>
              <a:rPr lang="en-US" dirty="0" err="1"/>
              <a:t>sd+E</a:t>
            </a:r>
            <a:r>
              <a:rPr lang="en-US" dirty="0"/>
              <a:t>)</a:t>
            </a:r>
          </a:p>
          <a:p>
            <a:pPr marL="0" indent="0">
              <a:buNone/>
            </a:pPr>
            <a:r>
              <a:rPr lang="en-US" dirty="0" err="1"/>
              <a:t>sd</a:t>
            </a:r>
            <a:r>
              <a:rPr lang="en-US" dirty="0"/>
              <a:t>=Synchronization delay.</a:t>
            </a:r>
          </a:p>
          <a:p>
            <a:pPr marL="0" indent="0">
              <a:buNone/>
            </a:pPr>
            <a:r>
              <a:rPr lang="en-US" dirty="0"/>
              <a:t>E-average critical section execution time</a:t>
            </a:r>
            <a:endParaRPr lang="en-IN" dirty="0"/>
          </a:p>
        </p:txBody>
      </p:sp>
    </p:spTree>
    <p:extLst>
      <p:ext uri="{BB962C8B-B14F-4D97-AF65-F5344CB8AC3E}">
        <p14:creationId xmlns:p14="http://schemas.microsoft.com/office/powerpoint/2010/main" val="66414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FE02-1825-4432-AAF3-D2B8FB795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C0858-DD31-4A08-9287-7C661CF529B5}"/>
              </a:ext>
            </a:extLst>
          </p:cNvPr>
          <p:cNvSpPr>
            <a:spLocks noGrp="1"/>
          </p:cNvSpPr>
          <p:nvPr>
            <p:ph idx="1"/>
          </p:nvPr>
        </p:nvSpPr>
        <p:spPr/>
        <p:txBody>
          <a:bodyPr/>
          <a:lstStyle/>
          <a:p>
            <a:r>
              <a:rPr lang="en-US" dirty="0"/>
              <a:t>Low and High load Performance</a:t>
            </a:r>
          </a:p>
          <a:p>
            <a:r>
              <a:rPr lang="en-US" dirty="0"/>
              <a:t>Best and Worst Case Performance</a:t>
            </a:r>
            <a:endParaRPr lang="en-IN" dirty="0"/>
          </a:p>
        </p:txBody>
      </p:sp>
    </p:spTree>
    <p:extLst>
      <p:ext uri="{BB962C8B-B14F-4D97-AF65-F5344CB8AC3E}">
        <p14:creationId xmlns:p14="http://schemas.microsoft.com/office/powerpoint/2010/main" val="340505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B8C7-8820-42CE-9D35-6D7657ECCD6B}"/>
              </a:ext>
            </a:extLst>
          </p:cNvPr>
          <p:cNvSpPr>
            <a:spLocks noGrp="1"/>
          </p:cNvSpPr>
          <p:nvPr>
            <p:ph type="title"/>
          </p:nvPr>
        </p:nvSpPr>
        <p:spPr/>
        <p:txBody>
          <a:bodyPr/>
          <a:lstStyle/>
          <a:p>
            <a:r>
              <a:rPr lang="en-US" dirty="0" err="1"/>
              <a:t>Lamport’s</a:t>
            </a:r>
            <a:r>
              <a:rPr lang="en-US" dirty="0"/>
              <a:t> Algorithm</a:t>
            </a:r>
            <a:endParaRPr lang="en-IN" dirty="0"/>
          </a:p>
        </p:txBody>
      </p:sp>
      <p:sp>
        <p:nvSpPr>
          <p:cNvPr id="3" name="Content Placeholder 2">
            <a:extLst>
              <a:ext uri="{FF2B5EF4-FFF2-40B4-BE49-F238E27FC236}">
                <a16:creationId xmlns:a16="http://schemas.microsoft.com/office/drawing/2014/main" id="{8C396822-EF3A-432A-9706-8464F9E3369B}"/>
              </a:ext>
            </a:extLst>
          </p:cNvPr>
          <p:cNvSpPr>
            <a:spLocks noGrp="1"/>
          </p:cNvSpPr>
          <p:nvPr>
            <p:ph idx="1"/>
          </p:nvPr>
        </p:nvSpPr>
        <p:spPr/>
        <p:txBody>
          <a:bodyPr/>
          <a:lstStyle/>
          <a:p>
            <a:pPr algn="l" fontAlgn="base"/>
            <a:r>
              <a:rPr lang="en-US" b="1" i="0" dirty="0" err="1">
                <a:solidFill>
                  <a:srgbClr val="273239"/>
                </a:solidFill>
                <a:effectLst/>
                <a:latin typeface="urw-din"/>
              </a:rPr>
              <a:t>Lamport’s</a:t>
            </a:r>
            <a:r>
              <a:rPr lang="en-US" b="1" i="0" dirty="0">
                <a:solidFill>
                  <a:srgbClr val="273239"/>
                </a:solidFill>
                <a:effectLst/>
                <a:latin typeface="urw-din"/>
              </a:rPr>
              <a:t> Distributed Mutual Exclusion Algorithm</a:t>
            </a:r>
            <a:r>
              <a:rPr lang="en-US" b="0" i="0" dirty="0">
                <a:solidFill>
                  <a:srgbClr val="273239"/>
                </a:solidFill>
                <a:effectLst/>
                <a:latin typeface="urw-din"/>
              </a:rPr>
              <a:t> is a permission based algorithm proposed by </a:t>
            </a:r>
            <a:r>
              <a:rPr lang="en-US" b="0" i="0" dirty="0" err="1">
                <a:solidFill>
                  <a:srgbClr val="273239"/>
                </a:solidFill>
                <a:effectLst/>
                <a:latin typeface="urw-din"/>
              </a:rPr>
              <a:t>Lamport</a:t>
            </a:r>
            <a:r>
              <a:rPr lang="en-US" b="0" i="0" dirty="0">
                <a:solidFill>
                  <a:srgbClr val="273239"/>
                </a:solidFill>
                <a:effectLst/>
                <a:latin typeface="urw-din"/>
              </a:rPr>
              <a:t> as an illustration of his synchronization scheme for distributed systems.</a:t>
            </a:r>
            <a:br>
              <a:rPr lang="en-US" b="0" i="0" dirty="0">
                <a:solidFill>
                  <a:srgbClr val="273239"/>
                </a:solidFill>
                <a:effectLst/>
                <a:latin typeface="urw-din"/>
              </a:rPr>
            </a:br>
            <a:r>
              <a:rPr lang="en-US" b="0" i="0" dirty="0">
                <a:solidFill>
                  <a:srgbClr val="273239"/>
                </a:solidFill>
                <a:effectLst/>
                <a:latin typeface="urw-din"/>
              </a:rPr>
              <a:t>In permission based timestamp is used to order critical section requests and to resolve any conflict between requests.</a:t>
            </a:r>
          </a:p>
          <a:p>
            <a:pPr algn="l" fontAlgn="base"/>
            <a:r>
              <a:rPr lang="en-US" b="0" i="0" dirty="0">
                <a:solidFill>
                  <a:srgbClr val="273239"/>
                </a:solidFill>
                <a:effectLst/>
                <a:latin typeface="urw-din"/>
              </a:rPr>
              <a:t>In </a:t>
            </a:r>
            <a:r>
              <a:rPr lang="en-US" b="0" i="0" dirty="0" err="1">
                <a:solidFill>
                  <a:srgbClr val="273239"/>
                </a:solidFill>
                <a:effectLst/>
                <a:latin typeface="urw-din"/>
              </a:rPr>
              <a:t>Lamport’s</a:t>
            </a:r>
            <a:r>
              <a:rPr lang="en-US" b="0" i="0" dirty="0">
                <a:solidFill>
                  <a:srgbClr val="273239"/>
                </a:solidFill>
                <a:effectLst/>
                <a:latin typeface="urw-din"/>
              </a:rPr>
              <a:t> Algorithm critical section requests are executed in the increasing order of timestamps </a:t>
            </a:r>
            <a:r>
              <a:rPr lang="en-US" b="0" i="0" dirty="0" err="1">
                <a:solidFill>
                  <a:srgbClr val="273239"/>
                </a:solidFill>
                <a:effectLst/>
                <a:latin typeface="urw-din"/>
              </a:rPr>
              <a:t>i.e</a:t>
            </a:r>
            <a:r>
              <a:rPr lang="en-US" b="0" i="0" dirty="0">
                <a:solidFill>
                  <a:srgbClr val="273239"/>
                </a:solidFill>
                <a:effectLst/>
                <a:latin typeface="urw-din"/>
              </a:rPr>
              <a:t> a request with smaller timestamp will be given permission to execute critical section first than a request with larger timestamp.</a:t>
            </a:r>
          </a:p>
          <a:p>
            <a:pPr algn="l" fontAlgn="base"/>
            <a:r>
              <a:rPr lang="en-US" b="0" i="0" dirty="0">
                <a:solidFill>
                  <a:srgbClr val="273239"/>
                </a:solidFill>
                <a:effectLst/>
                <a:latin typeface="urw-din"/>
              </a:rPr>
              <a:t>In this algorithm:</a:t>
            </a:r>
          </a:p>
          <a:p>
            <a:endParaRPr lang="en-IN" dirty="0"/>
          </a:p>
        </p:txBody>
      </p:sp>
    </p:spTree>
    <p:extLst>
      <p:ext uri="{BB962C8B-B14F-4D97-AF65-F5344CB8AC3E}">
        <p14:creationId xmlns:p14="http://schemas.microsoft.com/office/powerpoint/2010/main" val="392697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BF091-D34C-4AA4-9DB5-BA2D1B84BBB3}"/>
              </a:ext>
            </a:extLst>
          </p:cNvPr>
          <p:cNvSpPr>
            <a:spLocks noGrp="1"/>
          </p:cNvSpPr>
          <p:nvPr>
            <p:ph idx="4294967295"/>
          </p:nvPr>
        </p:nvSpPr>
        <p:spPr>
          <a:xfrm>
            <a:off x="0" y="1825625"/>
            <a:ext cx="10515600" cy="4351338"/>
          </a:xfrm>
        </p:spPr>
        <p:txBody>
          <a:bodyPr>
            <a:normAutofit fontScale="77500" lnSpcReduction="20000"/>
          </a:bodyPr>
          <a:lstStyle/>
          <a:p>
            <a:pPr algn="l" fontAlgn="base">
              <a:buFont typeface="Arial" panose="020B0604020202020204" pitchFamily="34" charset="0"/>
              <a:buChar char="•"/>
            </a:pPr>
            <a:r>
              <a:rPr lang="en-US" b="0" i="0" dirty="0">
                <a:solidFill>
                  <a:srgbClr val="273239"/>
                </a:solidFill>
                <a:effectLst/>
                <a:latin typeface="urw-din"/>
              </a:rPr>
              <a:t>Three type of messages ( </a:t>
            </a:r>
            <a:r>
              <a:rPr lang="en-US" b="1" i="0" dirty="0">
                <a:solidFill>
                  <a:srgbClr val="273239"/>
                </a:solidFill>
                <a:effectLst/>
                <a:latin typeface="urw-din"/>
              </a:rPr>
              <a:t>REQUEST</a:t>
            </a:r>
            <a:r>
              <a:rPr lang="en-US" b="0" i="0" dirty="0">
                <a:solidFill>
                  <a:srgbClr val="273239"/>
                </a:solidFill>
                <a:effectLst/>
                <a:latin typeface="urw-din"/>
              </a:rPr>
              <a:t>, </a:t>
            </a:r>
            <a:r>
              <a:rPr lang="en-US" b="1" i="0" dirty="0">
                <a:solidFill>
                  <a:srgbClr val="273239"/>
                </a:solidFill>
                <a:effectLst/>
                <a:latin typeface="urw-din"/>
              </a:rPr>
              <a:t>REPLY</a:t>
            </a:r>
            <a:r>
              <a:rPr lang="en-US" b="0" i="0" dirty="0">
                <a:solidFill>
                  <a:srgbClr val="273239"/>
                </a:solidFill>
                <a:effectLst/>
                <a:latin typeface="urw-din"/>
              </a:rPr>
              <a:t> and </a:t>
            </a:r>
            <a:r>
              <a:rPr lang="en-US" b="1" i="0" dirty="0">
                <a:solidFill>
                  <a:srgbClr val="273239"/>
                </a:solidFill>
                <a:effectLst/>
                <a:latin typeface="urw-din"/>
              </a:rPr>
              <a:t>RELEASE</a:t>
            </a:r>
            <a:r>
              <a:rPr lang="en-US" b="0" i="0" dirty="0">
                <a:solidFill>
                  <a:srgbClr val="273239"/>
                </a:solidFill>
                <a:effectLst/>
                <a:latin typeface="urw-din"/>
              </a:rPr>
              <a:t>) are used and communication channels are assumed to follow FIFO order.</a:t>
            </a:r>
          </a:p>
          <a:p>
            <a:pPr algn="l" fontAlgn="base">
              <a:buFont typeface="Arial" panose="020B0604020202020204" pitchFamily="34" charset="0"/>
              <a:buChar char="•"/>
            </a:pPr>
            <a:r>
              <a:rPr lang="en-US" b="0" i="0" dirty="0">
                <a:solidFill>
                  <a:srgbClr val="273239"/>
                </a:solidFill>
                <a:effectLst/>
                <a:latin typeface="urw-din"/>
              </a:rPr>
              <a:t>A site send a </a:t>
            </a:r>
            <a:r>
              <a:rPr lang="en-US" b="1" i="0" dirty="0">
                <a:solidFill>
                  <a:srgbClr val="273239"/>
                </a:solidFill>
                <a:effectLst/>
                <a:latin typeface="urw-din"/>
              </a:rPr>
              <a:t>REQUEST</a:t>
            </a:r>
            <a:r>
              <a:rPr lang="en-US" b="0" i="0" dirty="0">
                <a:solidFill>
                  <a:srgbClr val="273239"/>
                </a:solidFill>
                <a:effectLst/>
                <a:latin typeface="urw-din"/>
              </a:rPr>
              <a:t> message to all other site to get their permission to enter critical section.</a:t>
            </a:r>
          </a:p>
          <a:p>
            <a:pPr algn="l" fontAlgn="base">
              <a:buFont typeface="Arial" panose="020B0604020202020204" pitchFamily="34" charset="0"/>
              <a:buChar char="•"/>
            </a:pPr>
            <a:r>
              <a:rPr lang="en-US" b="0" i="0" dirty="0">
                <a:solidFill>
                  <a:srgbClr val="273239"/>
                </a:solidFill>
                <a:effectLst/>
                <a:latin typeface="urw-din"/>
              </a:rPr>
              <a:t>A site send a </a:t>
            </a:r>
            <a:r>
              <a:rPr lang="en-US" b="1" i="0" dirty="0">
                <a:solidFill>
                  <a:srgbClr val="273239"/>
                </a:solidFill>
                <a:effectLst/>
                <a:latin typeface="urw-din"/>
              </a:rPr>
              <a:t>REPLY</a:t>
            </a:r>
            <a:r>
              <a:rPr lang="en-US" b="0" i="0" dirty="0">
                <a:solidFill>
                  <a:srgbClr val="273239"/>
                </a:solidFill>
                <a:effectLst/>
                <a:latin typeface="urw-din"/>
              </a:rPr>
              <a:t> message to requesting site to give its permission to enter the critical section.</a:t>
            </a:r>
          </a:p>
          <a:p>
            <a:pPr algn="l" fontAlgn="base">
              <a:buFont typeface="Arial" panose="020B0604020202020204" pitchFamily="34" charset="0"/>
              <a:buChar char="•"/>
            </a:pPr>
            <a:r>
              <a:rPr lang="en-US" b="0" i="0" dirty="0">
                <a:solidFill>
                  <a:srgbClr val="273239"/>
                </a:solidFill>
                <a:effectLst/>
                <a:latin typeface="urw-din"/>
              </a:rPr>
              <a:t>A site send a </a:t>
            </a:r>
            <a:r>
              <a:rPr lang="en-US" b="1" i="0" dirty="0">
                <a:solidFill>
                  <a:srgbClr val="273239"/>
                </a:solidFill>
                <a:effectLst/>
                <a:latin typeface="urw-din"/>
              </a:rPr>
              <a:t>RELEASE</a:t>
            </a:r>
            <a:r>
              <a:rPr lang="en-US" b="0" i="0" dirty="0">
                <a:solidFill>
                  <a:srgbClr val="273239"/>
                </a:solidFill>
                <a:effectLst/>
                <a:latin typeface="urw-din"/>
              </a:rPr>
              <a:t> message to all other site upon exiting the critical section.</a:t>
            </a:r>
          </a:p>
          <a:p>
            <a:pPr algn="l" fontAlgn="base">
              <a:buFont typeface="Arial" panose="020B0604020202020204" pitchFamily="34" charset="0"/>
              <a:buChar char="•"/>
            </a:pPr>
            <a:r>
              <a:rPr lang="en-US" b="0" i="0" dirty="0">
                <a:solidFill>
                  <a:srgbClr val="273239"/>
                </a:solidFill>
                <a:effectLst/>
                <a:latin typeface="urw-din"/>
              </a:rPr>
              <a:t>Every site S</a:t>
            </a:r>
            <a:r>
              <a:rPr lang="en-US" b="0" i="0" baseline="-25000" dirty="0">
                <a:solidFill>
                  <a:srgbClr val="273239"/>
                </a:solidFill>
                <a:effectLst/>
                <a:latin typeface="urw-din"/>
              </a:rPr>
              <a:t>i</a:t>
            </a:r>
            <a:r>
              <a:rPr lang="en-US" b="0" i="0" dirty="0">
                <a:solidFill>
                  <a:srgbClr val="273239"/>
                </a:solidFill>
                <a:effectLst/>
                <a:latin typeface="urw-din"/>
              </a:rPr>
              <a:t>, keeps a queue to store critical section requests ordered by their timestamps.</a:t>
            </a:r>
            <a:br>
              <a:rPr lang="en-US" b="0" i="0" dirty="0">
                <a:solidFill>
                  <a:srgbClr val="273239"/>
                </a:solidFill>
                <a:effectLst/>
                <a:latin typeface="urw-din"/>
              </a:rPr>
            </a:br>
            <a:r>
              <a:rPr lang="en-US" b="1" i="0" dirty="0" err="1">
                <a:solidFill>
                  <a:srgbClr val="273239"/>
                </a:solidFill>
                <a:effectLst/>
                <a:latin typeface="urw-din"/>
              </a:rPr>
              <a:t>request_queue</a:t>
            </a:r>
            <a:r>
              <a:rPr lang="en-US" b="1" i="0" baseline="-25000" dirty="0" err="1">
                <a:solidFill>
                  <a:srgbClr val="273239"/>
                </a:solidFill>
                <a:effectLst/>
                <a:latin typeface="urw-din"/>
              </a:rPr>
              <a:t>i</a:t>
            </a:r>
            <a:r>
              <a:rPr lang="en-US" b="0" i="0" dirty="0">
                <a:solidFill>
                  <a:srgbClr val="273239"/>
                </a:solidFill>
                <a:effectLst/>
                <a:latin typeface="urw-din"/>
              </a:rPr>
              <a:t> denotes the queue of site S</a:t>
            </a:r>
            <a:r>
              <a:rPr lang="en-US" b="0" i="0" baseline="-25000" dirty="0">
                <a:solidFill>
                  <a:srgbClr val="273239"/>
                </a:solidFill>
                <a:effectLst/>
                <a:latin typeface="urw-din"/>
              </a:rPr>
              <a:t>i</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A timestamp is given to each critical section request using </a:t>
            </a:r>
            <a:r>
              <a:rPr lang="en-US" b="0" i="0" dirty="0" err="1">
                <a:solidFill>
                  <a:srgbClr val="273239"/>
                </a:solidFill>
                <a:effectLst/>
                <a:latin typeface="urw-din"/>
              </a:rPr>
              <a:t>Lamport’s</a:t>
            </a:r>
            <a:r>
              <a:rPr lang="en-US" b="0" i="0" dirty="0">
                <a:solidFill>
                  <a:srgbClr val="273239"/>
                </a:solidFill>
                <a:effectLst/>
                <a:latin typeface="urw-din"/>
              </a:rPr>
              <a:t> logical clock.</a:t>
            </a:r>
          </a:p>
          <a:p>
            <a:pPr algn="l" fontAlgn="base">
              <a:buFont typeface="Arial" panose="020B0604020202020204" pitchFamily="34" charset="0"/>
              <a:buChar char="•"/>
            </a:pPr>
            <a:r>
              <a:rPr lang="en-US" b="0" i="0" dirty="0">
                <a:solidFill>
                  <a:srgbClr val="273239"/>
                </a:solidFill>
                <a:effectLst/>
                <a:latin typeface="urw-din"/>
              </a:rPr>
              <a:t>Timestamp is used to determine priority of critical section requests. Smaller timestamp gets high priority over larger timestamp. The execution of critical section request is always in the order of their timestamp.</a:t>
            </a:r>
          </a:p>
          <a:p>
            <a:endParaRPr lang="en-IN" dirty="0"/>
          </a:p>
        </p:txBody>
      </p:sp>
    </p:spTree>
    <p:extLst>
      <p:ext uri="{BB962C8B-B14F-4D97-AF65-F5344CB8AC3E}">
        <p14:creationId xmlns:p14="http://schemas.microsoft.com/office/powerpoint/2010/main" val="30332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718FD-8C32-4D2E-8559-6FB8A52B92C5}"/>
              </a:ext>
            </a:extLst>
          </p:cNvPr>
          <p:cNvSpPr txBox="1"/>
          <p:nvPr/>
        </p:nvSpPr>
        <p:spPr>
          <a:xfrm>
            <a:off x="914400" y="197346"/>
            <a:ext cx="8229600" cy="6432530"/>
          </a:xfrm>
          <a:prstGeom prst="rect">
            <a:avLst/>
          </a:prstGeom>
          <a:noFill/>
        </p:spPr>
        <p:txBody>
          <a:bodyPr wrap="square">
            <a:spAutoFit/>
          </a:bodyPr>
          <a:lstStyle/>
          <a:p>
            <a:pPr algn="l" fontAlgn="base"/>
            <a:r>
              <a:rPr lang="en-US" b="1" i="0" dirty="0">
                <a:solidFill>
                  <a:srgbClr val="273239"/>
                </a:solidFill>
                <a:effectLst/>
                <a:latin typeface="urw-din"/>
              </a:rPr>
              <a:t>Algorithm:</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To enter Critical section:</a:t>
            </a: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sz="2000" b="0" i="0" dirty="0">
                <a:solidFill>
                  <a:srgbClr val="273239"/>
                </a:solidFill>
                <a:effectLst/>
                <a:latin typeface="urw-din"/>
              </a:rPr>
              <a:t>When a site S</a:t>
            </a:r>
            <a:r>
              <a:rPr lang="en-US" sz="2000" b="0" i="0" baseline="-25000" dirty="0">
                <a:solidFill>
                  <a:srgbClr val="273239"/>
                </a:solidFill>
                <a:effectLst/>
                <a:latin typeface="urw-din"/>
              </a:rPr>
              <a:t>i</a:t>
            </a:r>
            <a:r>
              <a:rPr lang="en-US" sz="2000" b="0" i="0" dirty="0">
                <a:solidFill>
                  <a:srgbClr val="273239"/>
                </a:solidFill>
                <a:effectLst/>
                <a:latin typeface="urw-din"/>
              </a:rPr>
              <a:t> wants to enter the critical section, it sends a request message </a:t>
            </a:r>
            <a:r>
              <a:rPr lang="en-US" sz="2000" b="1" i="0" dirty="0">
                <a:solidFill>
                  <a:srgbClr val="273239"/>
                </a:solidFill>
                <a:effectLst/>
                <a:latin typeface="urw-din"/>
              </a:rPr>
              <a:t>Request(</a:t>
            </a:r>
            <a:r>
              <a:rPr lang="en-US" sz="2000" b="1" i="0" dirty="0" err="1">
                <a:solidFill>
                  <a:srgbClr val="273239"/>
                </a:solidFill>
                <a:effectLst/>
                <a:latin typeface="urw-din"/>
              </a:rPr>
              <a:t>ts</a:t>
            </a:r>
            <a:r>
              <a:rPr lang="en-US" sz="2000" b="1" i="0" baseline="-25000" dirty="0" err="1">
                <a:solidFill>
                  <a:srgbClr val="273239"/>
                </a:solidFill>
                <a:effectLst/>
                <a:latin typeface="urw-din"/>
              </a:rPr>
              <a:t>i</a:t>
            </a:r>
            <a:r>
              <a:rPr lang="en-US" sz="2000" b="1" i="0" dirty="0">
                <a:solidFill>
                  <a:srgbClr val="273239"/>
                </a:solidFill>
                <a:effectLst/>
                <a:latin typeface="urw-din"/>
              </a:rPr>
              <a:t>, </a:t>
            </a:r>
            <a:r>
              <a:rPr lang="en-US" sz="2000" b="1" i="0" dirty="0" err="1">
                <a:solidFill>
                  <a:srgbClr val="273239"/>
                </a:solidFill>
                <a:effectLst/>
                <a:latin typeface="urw-din"/>
              </a:rPr>
              <a:t>i</a:t>
            </a:r>
            <a:r>
              <a:rPr lang="en-US" sz="2000" b="1" i="0" dirty="0">
                <a:solidFill>
                  <a:srgbClr val="273239"/>
                </a:solidFill>
                <a:effectLst/>
                <a:latin typeface="urw-din"/>
              </a:rPr>
              <a:t>)</a:t>
            </a:r>
            <a:r>
              <a:rPr lang="en-US" sz="2000" b="0" i="0" dirty="0">
                <a:solidFill>
                  <a:srgbClr val="273239"/>
                </a:solidFill>
                <a:effectLst/>
                <a:latin typeface="urw-din"/>
              </a:rPr>
              <a:t> to all other sites and places the request on </a:t>
            </a:r>
            <a:r>
              <a:rPr lang="en-US" sz="2000" b="1" i="0" dirty="0" err="1">
                <a:solidFill>
                  <a:srgbClr val="273239"/>
                </a:solidFill>
                <a:effectLst/>
                <a:latin typeface="urw-din"/>
              </a:rPr>
              <a:t>request_queue</a:t>
            </a:r>
            <a:r>
              <a:rPr lang="en-US" sz="2000" b="1" i="0" baseline="-25000" dirty="0" err="1">
                <a:solidFill>
                  <a:srgbClr val="273239"/>
                </a:solidFill>
                <a:effectLst/>
                <a:latin typeface="urw-din"/>
              </a:rPr>
              <a:t>i</a:t>
            </a:r>
            <a:r>
              <a:rPr lang="en-US" sz="2000" b="0" i="0" dirty="0">
                <a:solidFill>
                  <a:srgbClr val="273239"/>
                </a:solidFill>
                <a:effectLst/>
                <a:latin typeface="urw-din"/>
              </a:rPr>
              <a:t>. Here, </a:t>
            </a:r>
            <a:r>
              <a:rPr lang="en-US" sz="2000" b="0" i="0" dirty="0" err="1">
                <a:solidFill>
                  <a:srgbClr val="273239"/>
                </a:solidFill>
                <a:effectLst/>
                <a:latin typeface="urw-din"/>
              </a:rPr>
              <a:t>Ts</a:t>
            </a:r>
            <a:r>
              <a:rPr lang="en-US" sz="2000" b="0" i="0" baseline="-25000" dirty="0" err="1">
                <a:solidFill>
                  <a:srgbClr val="273239"/>
                </a:solidFill>
                <a:effectLst/>
                <a:latin typeface="urw-din"/>
              </a:rPr>
              <a:t>i</a:t>
            </a:r>
            <a:r>
              <a:rPr lang="en-US" sz="2000" b="0" i="0" dirty="0">
                <a:solidFill>
                  <a:srgbClr val="273239"/>
                </a:solidFill>
                <a:effectLst/>
                <a:latin typeface="urw-din"/>
              </a:rPr>
              <a:t> denotes the timestamp of Site S</a:t>
            </a:r>
            <a:r>
              <a:rPr lang="en-US" sz="2000" b="0" i="0" baseline="-25000" dirty="0">
                <a:solidFill>
                  <a:srgbClr val="273239"/>
                </a:solidFill>
                <a:effectLst/>
                <a:latin typeface="urw-din"/>
              </a:rPr>
              <a:t>i</a:t>
            </a:r>
          </a:p>
          <a:p>
            <a:pPr lvl="1" algn="l" fontAlgn="base"/>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sz="2000" b="0" i="0" dirty="0">
                <a:solidFill>
                  <a:srgbClr val="273239"/>
                </a:solidFill>
                <a:effectLst/>
                <a:latin typeface="urw-din"/>
              </a:rPr>
              <a:t>When a site </a:t>
            </a:r>
            <a:r>
              <a:rPr lang="en-US" sz="2000" b="0" i="0" dirty="0" err="1">
                <a:solidFill>
                  <a:srgbClr val="273239"/>
                </a:solidFill>
                <a:effectLst/>
                <a:latin typeface="urw-din"/>
              </a:rPr>
              <a:t>S</a:t>
            </a:r>
            <a:r>
              <a:rPr lang="en-US" sz="2000" b="0" i="0" baseline="-25000" dirty="0" err="1">
                <a:solidFill>
                  <a:srgbClr val="273239"/>
                </a:solidFill>
                <a:effectLst/>
                <a:latin typeface="urw-din"/>
              </a:rPr>
              <a:t>j</a:t>
            </a:r>
            <a:r>
              <a:rPr lang="en-US" sz="2000" b="0" i="0" dirty="0">
                <a:solidFill>
                  <a:srgbClr val="273239"/>
                </a:solidFill>
                <a:effectLst/>
                <a:latin typeface="urw-din"/>
              </a:rPr>
              <a:t> receives the request message </a:t>
            </a:r>
            <a:r>
              <a:rPr lang="en-US" sz="2000" b="1" i="0" dirty="0">
                <a:solidFill>
                  <a:srgbClr val="273239"/>
                </a:solidFill>
                <a:effectLst/>
                <a:latin typeface="urw-din"/>
              </a:rPr>
              <a:t>REQUEST(</a:t>
            </a:r>
            <a:r>
              <a:rPr lang="en-US" sz="2000" b="1" i="0" dirty="0" err="1">
                <a:solidFill>
                  <a:srgbClr val="273239"/>
                </a:solidFill>
                <a:effectLst/>
                <a:latin typeface="urw-din"/>
              </a:rPr>
              <a:t>ts</a:t>
            </a:r>
            <a:r>
              <a:rPr lang="en-US" sz="2000" b="1" i="0" baseline="-25000" dirty="0" err="1">
                <a:solidFill>
                  <a:srgbClr val="273239"/>
                </a:solidFill>
                <a:effectLst/>
                <a:latin typeface="urw-din"/>
              </a:rPr>
              <a:t>i</a:t>
            </a:r>
            <a:r>
              <a:rPr lang="en-US" sz="2000" b="1" i="0" dirty="0">
                <a:solidFill>
                  <a:srgbClr val="273239"/>
                </a:solidFill>
                <a:effectLst/>
                <a:latin typeface="urw-din"/>
              </a:rPr>
              <a:t>, </a:t>
            </a:r>
            <a:r>
              <a:rPr lang="en-US" sz="2000" b="1" i="0" dirty="0" err="1">
                <a:solidFill>
                  <a:srgbClr val="273239"/>
                </a:solidFill>
                <a:effectLst/>
                <a:latin typeface="urw-din"/>
              </a:rPr>
              <a:t>i</a:t>
            </a:r>
            <a:r>
              <a:rPr lang="en-US" sz="2000" b="1" i="0" dirty="0">
                <a:solidFill>
                  <a:srgbClr val="273239"/>
                </a:solidFill>
                <a:effectLst/>
                <a:latin typeface="urw-din"/>
              </a:rPr>
              <a:t>)</a:t>
            </a:r>
            <a:r>
              <a:rPr lang="en-US" sz="2000" b="0" i="0" dirty="0">
                <a:solidFill>
                  <a:srgbClr val="273239"/>
                </a:solidFill>
                <a:effectLst/>
                <a:latin typeface="urw-din"/>
              </a:rPr>
              <a:t> from site S</a:t>
            </a:r>
            <a:r>
              <a:rPr lang="en-US" sz="2000" b="0" i="0" baseline="-25000" dirty="0">
                <a:solidFill>
                  <a:srgbClr val="273239"/>
                </a:solidFill>
                <a:effectLst/>
                <a:latin typeface="urw-din"/>
              </a:rPr>
              <a:t>i</a:t>
            </a:r>
            <a:r>
              <a:rPr lang="en-US" sz="2000" b="0" i="0" dirty="0">
                <a:solidFill>
                  <a:srgbClr val="273239"/>
                </a:solidFill>
                <a:effectLst/>
                <a:latin typeface="urw-din"/>
              </a:rPr>
              <a:t>, it returns a timestamped REPLY message to site S</a:t>
            </a:r>
            <a:r>
              <a:rPr lang="en-US" sz="2000" b="0" i="0" baseline="-25000" dirty="0">
                <a:solidFill>
                  <a:srgbClr val="273239"/>
                </a:solidFill>
                <a:effectLst/>
                <a:latin typeface="urw-din"/>
              </a:rPr>
              <a:t>i</a:t>
            </a:r>
            <a:r>
              <a:rPr lang="en-US" sz="2000" b="0" i="0" dirty="0">
                <a:solidFill>
                  <a:srgbClr val="273239"/>
                </a:solidFill>
                <a:effectLst/>
                <a:latin typeface="urw-din"/>
              </a:rPr>
              <a:t> and places the request of site S</a:t>
            </a:r>
            <a:r>
              <a:rPr lang="en-US" sz="2000" b="0" i="0" baseline="-25000" dirty="0">
                <a:solidFill>
                  <a:srgbClr val="273239"/>
                </a:solidFill>
                <a:effectLst/>
                <a:latin typeface="urw-din"/>
              </a:rPr>
              <a:t>i</a:t>
            </a:r>
            <a:r>
              <a:rPr lang="en-US" sz="2000" b="0" i="0" dirty="0">
                <a:solidFill>
                  <a:srgbClr val="273239"/>
                </a:solidFill>
                <a:effectLst/>
                <a:latin typeface="urw-din"/>
              </a:rPr>
              <a:t> on </a:t>
            </a:r>
            <a:r>
              <a:rPr lang="en-US" sz="2000" b="1" i="0" dirty="0" err="1">
                <a:solidFill>
                  <a:srgbClr val="273239"/>
                </a:solidFill>
                <a:effectLst/>
                <a:latin typeface="urw-din"/>
              </a:rPr>
              <a:t>request_queue</a:t>
            </a:r>
            <a:r>
              <a:rPr lang="en-US" sz="2000" b="1" i="0" baseline="-25000" dirty="0" err="1">
                <a:solidFill>
                  <a:srgbClr val="273239"/>
                </a:solidFill>
                <a:effectLst/>
                <a:latin typeface="urw-din"/>
              </a:rPr>
              <a:t>j</a:t>
            </a:r>
            <a:r>
              <a:rPr lang="en-US" sz="2000" b="0" i="0" dirty="0">
                <a:solidFill>
                  <a:srgbClr val="273239"/>
                </a:solidFill>
                <a:effectLst/>
                <a:latin typeface="urw-din"/>
              </a:rPr>
              <a:t>.</a:t>
            </a:r>
          </a:p>
          <a:p>
            <a:pPr lvl="1" algn="l" fontAlgn="base"/>
            <a:endParaRPr lang="en-US" sz="2000" b="0" i="0" dirty="0">
              <a:solidFill>
                <a:srgbClr val="273239"/>
              </a:solidFill>
              <a:effectLst/>
              <a:latin typeface="urw-din"/>
            </a:endParaRPr>
          </a:p>
          <a:p>
            <a:pPr algn="l" fontAlgn="base">
              <a:buFont typeface="Arial" panose="020B0604020202020204" pitchFamily="34" charset="0"/>
              <a:buChar char="•"/>
            </a:pPr>
            <a:r>
              <a:rPr lang="en-US" sz="2000" b="1" i="0" dirty="0">
                <a:solidFill>
                  <a:srgbClr val="273239"/>
                </a:solidFill>
                <a:effectLst/>
                <a:latin typeface="urw-din"/>
              </a:rPr>
              <a:t>To execute the critical section:</a:t>
            </a:r>
            <a:endParaRPr lang="en-US" sz="2000" b="0" i="0" dirty="0">
              <a:solidFill>
                <a:srgbClr val="273239"/>
              </a:solidFill>
              <a:effectLst/>
              <a:latin typeface="urw-din"/>
            </a:endParaRPr>
          </a:p>
          <a:p>
            <a:pPr marL="742950" lvl="1" indent="-285750" algn="l" fontAlgn="base">
              <a:buFont typeface="Arial" panose="020B0604020202020204" pitchFamily="34" charset="0"/>
              <a:buChar char="•"/>
            </a:pPr>
            <a:r>
              <a:rPr lang="en-US" sz="2000" b="0" i="0" dirty="0">
                <a:solidFill>
                  <a:srgbClr val="273239"/>
                </a:solidFill>
                <a:effectLst/>
                <a:latin typeface="urw-din"/>
              </a:rPr>
              <a:t>A site S</a:t>
            </a:r>
            <a:r>
              <a:rPr lang="en-US" sz="2000" b="0" i="0" baseline="-25000" dirty="0">
                <a:solidFill>
                  <a:srgbClr val="273239"/>
                </a:solidFill>
                <a:effectLst/>
                <a:latin typeface="urw-din"/>
              </a:rPr>
              <a:t>i</a:t>
            </a:r>
            <a:r>
              <a:rPr lang="en-US" sz="2000" b="0" i="0" dirty="0">
                <a:solidFill>
                  <a:srgbClr val="273239"/>
                </a:solidFill>
                <a:effectLst/>
                <a:latin typeface="urw-din"/>
              </a:rPr>
              <a:t> can enter the critical section if it has received the message with timestamp larger than </a:t>
            </a:r>
            <a:r>
              <a:rPr lang="en-US" sz="2000" b="1" i="0" dirty="0">
                <a:solidFill>
                  <a:srgbClr val="273239"/>
                </a:solidFill>
                <a:effectLst/>
                <a:latin typeface="urw-din"/>
              </a:rPr>
              <a:t>(</a:t>
            </a:r>
            <a:r>
              <a:rPr lang="en-US" sz="2000" b="1" i="0" dirty="0" err="1">
                <a:solidFill>
                  <a:srgbClr val="273239"/>
                </a:solidFill>
                <a:effectLst/>
                <a:latin typeface="urw-din"/>
              </a:rPr>
              <a:t>ts</a:t>
            </a:r>
            <a:r>
              <a:rPr lang="en-US" sz="2000" b="1" i="0" baseline="-25000" dirty="0" err="1">
                <a:solidFill>
                  <a:srgbClr val="273239"/>
                </a:solidFill>
                <a:effectLst/>
                <a:latin typeface="urw-din"/>
              </a:rPr>
              <a:t>i</a:t>
            </a:r>
            <a:r>
              <a:rPr lang="en-US" sz="2000" b="1" i="0" dirty="0">
                <a:solidFill>
                  <a:srgbClr val="273239"/>
                </a:solidFill>
                <a:effectLst/>
                <a:latin typeface="urw-din"/>
              </a:rPr>
              <a:t>, </a:t>
            </a:r>
            <a:r>
              <a:rPr lang="en-US" sz="2000" b="1" i="0" dirty="0" err="1">
                <a:solidFill>
                  <a:srgbClr val="273239"/>
                </a:solidFill>
                <a:effectLst/>
                <a:latin typeface="urw-din"/>
              </a:rPr>
              <a:t>i</a:t>
            </a:r>
            <a:r>
              <a:rPr lang="en-US" sz="2000" b="1" i="0" dirty="0">
                <a:solidFill>
                  <a:srgbClr val="273239"/>
                </a:solidFill>
                <a:effectLst/>
                <a:latin typeface="urw-din"/>
              </a:rPr>
              <a:t>)</a:t>
            </a:r>
            <a:r>
              <a:rPr lang="en-US" sz="2000" b="0" i="0" dirty="0">
                <a:solidFill>
                  <a:srgbClr val="273239"/>
                </a:solidFill>
                <a:effectLst/>
                <a:latin typeface="urw-din"/>
              </a:rPr>
              <a:t> from all other sites and its own request is at the top of </a:t>
            </a:r>
            <a:r>
              <a:rPr lang="en-US" sz="2000" b="1" i="0" dirty="0" err="1">
                <a:solidFill>
                  <a:srgbClr val="273239"/>
                </a:solidFill>
                <a:effectLst/>
                <a:latin typeface="urw-din"/>
              </a:rPr>
              <a:t>request_queue</a:t>
            </a:r>
            <a:r>
              <a:rPr lang="en-US" sz="2000" b="1" i="0" baseline="-25000" dirty="0" err="1">
                <a:solidFill>
                  <a:srgbClr val="273239"/>
                </a:solidFill>
                <a:effectLst/>
                <a:latin typeface="urw-din"/>
              </a:rPr>
              <a:t>i</a:t>
            </a:r>
            <a:r>
              <a:rPr lang="en-US" sz="2000" b="1" baseline="-25000" dirty="0">
                <a:solidFill>
                  <a:srgbClr val="273239"/>
                </a:solidFill>
                <a:latin typeface="urw-din"/>
              </a:rPr>
              <a:t>.</a:t>
            </a:r>
          </a:p>
          <a:p>
            <a:pPr marL="742950" lvl="1" indent="-285750" algn="l" fontAlgn="base">
              <a:buFont typeface="Arial" panose="020B0604020202020204" pitchFamily="34" charset="0"/>
              <a:buChar char="•"/>
            </a:pPr>
            <a:endParaRPr lang="en-US" b="0" i="0" dirty="0">
              <a:solidFill>
                <a:srgbClr val="273239"/>
              </a:solidFill>
              <a:effectLst/>
              <a:latin typeface="urw-din"/>
            </a:endParaRPr>
          </a:p>
          <a:p>
            <a:pPr algn="l" fontAlgn="base">
              <a:buFont typeface="Arial" panose="020B0604020202020204" pitchFamily="34" charset="0"/>
              <a:buChar char="•"/>
            </a:pPr>
            <a:r>
              <a:rPr lang="en-US" sz="2000" b="1" i="0" dirty="0">
                <a:solidFill>
                  <a:srgbClr val="273239"/>
                </a:solidFill>
                <a:effectLst/>
                <a:latin typeface="urw-din"/>
              </a:rPr>
              <a:t>To release the critical section:</a:t>
            </a:r>
            <a:endParaRPr lang="en-US" sz="2000" b="0" i="0" dirty="0">
              <a:solidFill>
                <a:srgbClr val="273239"/>
              </a:solidFill>
              <a:effectLst/>
              <a:latin typeface="urw-din"/>
            </a:endParaRPr>
          </a:p>
          <a:p>
            <a:pPr marL="742950" lvl="1" indent="-285750" algn="l" fontAlgn="base">
              <a:buFont typeface="Arial" panose="020B0604020202020204" pitchFamily="34" charset="0"/>
              <a:buChar char="•"/>
            </a:pPr>
            <a:r>
              <a:rPr lang="en-US" sz="2000" b="0" i="0" dirty="0">
                <a:solidFill>
                  <a:srgbClr val="273239"/>
                </a:solidFill>
                <a:effectLst/>
                <a:latin typeface="urw-din"/>
              </a:rPr>
              <a:t>When a site S</a:t>
            </a:r>
            <a:r>
              <a:rPr lang="en-US" sz="2000" b="0" i="0" baseline="-25000" dirty="0">
                <a:solidFill>
                  <a:srgbClr val="273239"/>
                </a:solidFill>
                <a:effectLst/>
                <a:latin typeface="urw-din"/>
              </a:rPr>
              <a:t>i</a:t>
            </a:r>
            <a:r>
              <a:rPr lang="en-US" sz="2000" b="0" i="0" dirty="0">
                <a:solidFill>
                  <a:srgbClr val="273239"/>
                </a:solidFill>
                <a:effectLst/>
                <a:latin typeface="urw-din"/>
              </a:rPr>
              <a:t> exits the critical section, it removes its own request from the top of its request queue and sends a timestamped </a:t>
            </a:r>
            <a:r>
              <a:rPr lang="en-US" sz="2000" b="1" i="0" dirty="0">
                <a:solidFill>
                  <a:srgbClr val="273239"/>
                </a:solidFill>
                <a:effectLst/>
                <a:latin typeface="urw-din"/>
              </a:rPr>
              <a:t>RELEASE</a:t>
            </a:r>
            <a:r>
              <a:rPr lang="en-US" sz="2000" b="0" i="0" dirty="0">
                <a:solidFill>
                  <a:srgbClr val="273239"/>
                </a:solidFill>
                <a:effectLst/>
                <a:latin typeface="urw-din"/>
              </a:rPr>
              <a:t> message to all other sites</a:t>
            </a:r>
          </a:p>
          <a:p>
            <a:pPr marL="742950" lvl="1" indent="-285750" algn="l" fontAlgn="base">
              <a:buFont typeface="Arial" panose="020B0604020202020204" pitchFamily="34" charset="0"/>
              <a:buChar char="•"/>
            </a:pPr>
            <a:r>
              <a:rPr lang="en-US" sz="2000" b="0" i="0" dirty="0">
                <a:solidFill>
                  <a:srgbClr val="273239"/>
                </a:solidFill>
                <a:effectLst/>
                <a:latin typeface="urw-din"/>
              </a:rPr>
              <a:t>When a site </a:t>
            </a:r>
            <a:r>
              <a:rPr lang="en-US" sz="2000" b="0" i="0" dirty="0" err="1">
                <a:solidFill>
                  <a:srgbClr val="273239"/>
                </a:solidFill>
                <a:effectLst/>
                <a:latin typeface="urw-din"/>
              </a:rPr>
              <a:t>S</a:t>
            </a:r>
            <a:r>
              <a:rPr lang="en-US" sz="2000" baseline="-25000" dirty="0" err="1">
                <a:solidFill>
                  <a:srgbClr val="273239"/>
                </a:solidFill>
                <a:latin typeface="urw-din"/>
              </a:rPr>
              <a:t>j</a:t>
            </a:r>
            <a:r>
              <a:rPr lang="en-US" sz="2000" baseline="-25000" dirty="0">
                <a:solidFill>
                  <a:srgbClr val="273239"/>
                </a:solidFill>
                <a:latin typeface="urw-din"/>
              </a:rPr>
              <a:t> </a:t>
            </a:r>
            <a:r>
              <a:rPr lang="en-US" sz="2000" b="0" i="0" dirty="0">
                <a:solidFill>
                  <a:srgbClr val="273239"/>
                </a:solidFill>
                <a:effectLst/>
                <a:latin typeface="urw-din"/>
              </a:rPr>
              <a:t> receives the timestamped </a:t>
            </a:r>
            <a:r>
              <a:rPr lang="en-US" sz="2000" b="1" i="0" dirty="0">
                <a:solidFill>
                  <a:srgbClr val="273239"/>
                </a:solidFill>
                <a:effectLst/>
                <a:latin typeface="urw-din"/>
              </a:rPr>
              <a:t>RELEASE</a:t>
            </a:r>
            <a:r>
              <a:rPr lang="en-US" sz="2000" b="0" i="0" dirty="0">
                <a:solidFill>
                  <a:srgbClr val="273239"/>
                </a:solidFill>
                <a:effectLst/>
                <a:latin typeface="urw-din"/>
              </a:rPr>
              <a:t> message from site S</a:t>
            </a:r>
            <a:r>
              <a:rPr lang="en-US" sz="2000" b="0" i="0" baseline="-25000" dirty="0">
                <a:solidFill>
                  <a:srgbClr val="273239"/>
                </a:solidFill>
                <a:effectLst/>
                <a:latin typeface="urw-din"/>
              </a:rPr>
              <a:t>i</a:t>
            </a:r>
            <a:r>
              <a:rPr lang="en-US" sz="2000" b="0" i="0" dirty="0">
                <a:solidFill>
                  <a:srgbClr val="273239"/>
                </a:solidFill>
                <a:effectLst/>
                <a:latin typeface="urw-din"/>
              </a:rPr>
              <a:t>, it removes the request of S</a:t>
            </a:r>
            <a:r>
              <a:rPr lang="en-US" sz="2000" b="0" i="0" baseline="-25000" dirty="0">
                <a:solidFill>
                  <a:srgbClr val="273239"/>
                </a:solidFill>
                <a:effectLst/>
                <a:latin typeface="urw-din"/>
              </a:rPr>
              <a:t>i</a:t>
            </a:r>
            <a:r>
              <a:rPr lang="en-US" sz="2000" b="0" i="0" dirty="0">
                <a:solidFill>
                  <a:srgbClr val="273239"/>
                </a:solidFill>
                <a:effectLst/>
                <a:latin typeface="urw-din"/>
              </a:rPr>
              <a:t> from its request queue</a:t>
            </a:r>
          </a:p>
        </p:txBody>
      </p:sp>
    </p:spTree>
    <p:extLst>
      <p:ext uri="{BB962C8B-B14F-4D97-AF65-F5344CB8AC3E}">
        <p14:creationId xmlns:p14="http://schemas.microsoft.com/office/powerpoint/2010/main" val="210292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693</Words>
  <Application>Microsoft Office PowerPoint</Application>
  <PresentationFormat>Widescreen</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CLASSIFICATION OF MUTUAL EXCLUSION ALGORITHMS</vt:lpstr>
      <vt:lpstr>Classification Requirements</vt:lpstr>
      <vt:lpstr>PRELIMINARIES</vt:lpstr>
      <vt:lpstr>Requirements of Mutual Exclusion Algorithm</vt:lpstr>
      <vt:lpstr>How to measure performance</vt:lpstr>
      <vt:lpstr>PowerPoint Presentation</vt:lpstr>
      <vt:lpstr>Lamport’s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CLASSIFICATION OF MUTUAL EXCLUSION ALGORITHMS</dc:title>
  <dc:creator>RAMYA MANMADHAN</dc:creator>
  <cp:lastModifiedBy>Unknown User</cp:lastModifiedBy>
  <cp:revision>21</cp:revision>
  <dcterms:created xsi:type="dcterms:W3CDTF">2021-06-08T03:30:28Z</dcterms:created>
  <dcterms:modified xsi:type="dcterms:W3CDTF">2021-06-23T02:39:30Z</dcterms:modified>
</cp:coreProperties>
</file>