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7" r:id="rId29"/>
    <p:sldId id="298" r:id="rId30"/>
    <p:sldId id="283" r:id="rId31"/>
    <p:sldId id="284" r:id="rId32"/>
    <p:sldId id="285" r:id="rId33"/>
    <p:sldId id="299" r:id="rId34"/>
    <p:sldId id="286" r:id="rId35"/>
    <p:sldId id="287" r:id="rId36"/>
    <p:sldId id="289" r:id="rId37"/>
    <p:sldId id="296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3BDA-2F4B-4305-A229-D11AFB82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5CC2E-9598-4E03-AD1B-106D6D2C2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9B71-AFD7-4FC6-89CE-25EC8308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0A12-88B2-46DB-BF65-78571123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9A01-5A2C-48F8-80D4-D2E7A1C4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C59C-F0AB-47D2-A636-8C22D49C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71B8-8E19-4DD6-87EA-2AC84049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FC2A-532D-415C-97F5-7F640F1E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0789-C966-4531-A08D-ED609CBA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2E06-E5B3-4C01-A6AE-45C582AC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8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E91B8-DC15-4114-BDE8-3EAE9689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E4DC4-F6E3-41BB-9BD5-7799ECF55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0EF5-9D8C-4A3C-BC6D-70CF5486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423C-8A48-4AA6-AEAA-D6DCB5BB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D2CA-B0D4-4A66-8395-89DC20C4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30CB-E309-444F-8475-AAF95C14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EC3C-B565-49BE-B70F-EBA10E0A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D193-B6CF-472B-8616-9D09BFFF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297E-3A37-4D42-B6C7-80137130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32EE-EAE8-4D22-B485-CD3A32CB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5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4CF1-8137-46B1-A120-7B440CEE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53D9-F676-446D-B441-D9F05FD9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F667-E671-4492-8707-D3ACEBDE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3A69-B225-42DE-A1AA-753C2030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B2D9-4C91-43CC-9590-ECE649F0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7B60-428A-4940-822C-24612EC1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7DB3-3024-4F2F-A2F0-D8EBCD7D0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680F9-4FF7-44F5-BF8F-FE6803A02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465E-8C08-4DE1-B273-2F081766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E9C8-590A-4AE7-9519-D5011F2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A1ED-2079-4FE8-939E-C5863A33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2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56FC-FA29-43C7-9976-662B684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19664-FA0F-43CD-A001-95E34338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46CB4-ADF9-482C-9E3D-62A95E69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9200F-A9ED-4897-A973-463D384AF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54345-9ACE-4670-95C0-6C778B424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FF889-8564-4344-B1B7-0629FC0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55AAC-CDB8-49AF-B6BA-F9209953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3EB17-88BD-4F43-8084-9DBCB0C1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636E-C4FB-4B67-B763-4ADE198F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154C5-B1CC-4173-9434-16DB8314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5EC1B-0F3B-4F44-91BF-90AB1E34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E7564-25A1-4896-9F8C-BDCCF047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7956-B36F-4256-9221-2B51A5D6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B794-24FE-4096-801A-23816F82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E2F8-E10F-4153-95B4-A40CA5EB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5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2C1B-F947-4603-9050-4B7A7600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9ECC-CE3B-4969-A97E-EA4EA6B7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8CA3A-F5AB-4D41-B8C7-58282A224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C45A-C9B7-4A40-8734-6145E343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6063F-57F5-44CA-BEE4-812356F8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2E2B-96A9-4198-9830-BD65474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9433-85BA-48C8-8DEB-B555A5A7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64254-4344-4CA3-8EC8-899FE2714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5A7CF-47DE-4919-B346-92051144E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7438-220E-4D7D-B062-C56369D8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7FF1-6366-495A-A1B3-E1776A02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A195-BFE5-44BB-99BC-0C43C8F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A22-1F2D-4054-B92E-269611F5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87A7-8535-47CD-B738-322BCE63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972AA-EEBC-4A37-9F04-B5F352D1E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F3E6-83F2-49CA-8F36-D1272D3A8C36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EBD6-FA01-42AD-A15F-DD9345E9D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889A-6CB0-485F-AB1D-DFFC3CD03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2A90-E5D1-4C29-B64D-8639D71B0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1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10.png" /><Relationship Id="rId4" Type="http://schemas.openxmlformats.org/officeDocument/2006/relationships/image" Target="../media/image5.png" 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3" Type="http://schemas.openxmlformats.org/officeDocument/2006/relationships/image" Target="../media/image14.png" /><Relationship Id="rId7" Type="http://schemas.openxmlformats.org/officeDocument/2006/relationships/image" Target="../media/image18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7" Type="http://schemas.openxmlformats.org/officeDocument/2006/relationships/image" Target="../media/image14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2.png" /><Relationship Id="rId5" Type="http://schemas.openxmlformats.org/officeDocument/2006/relationships/image" Target="../media/image16.png" /><Relationship Id="rId4" Type="http://schemas.openxmlformats.org/officeDocument/2006/relationships/image" Target="../media/image18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6.png" /><Relationship Id="rId5" Type="http://schemas.openxmlformats.org/officeDocument/2006/relationships/image" Target="../media/image25.png" /><Relationship Id="rId4" Type="http://schemas.openxmlformats.org/officeDocument/2006/relationships/image" Target="../media/image16.png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7" Type="http://schemas.openxmlformats.org/officeDocument/2006/relationships/image" Target="../media/image31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0.png" /><Relationship Id="rId5" Type="http://schemas.openxmlformats.org/officeDocument/2006/relationships/image" Target="../media/image16.png" /><Relationship Id="rId4" Type="http://schemas.openxmlformats.org/officeDocument/2006/relationships/image" Target="../media/image29.png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22.png" /><Relationship Id="rId4" Type="http://schemas.openxmlformats.org/officeDocument/2006/relationships/image" Target="../media/image16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098A2C-5135-44CF-9260-010DCE8DD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MODULE-3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7EFFFB-1D5A-4374-A79F-7E10163FB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0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AD51-C30D-42AE-A7F7-321C789D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approaches to name the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E3A2-CC9A-4888-A4B9-CD0AD908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1.Simplest one is to concatenate the host name to the name of the files stored on that host.</a:t>
            </a:r>
          </a:p>
          <a:p>
            <a:r>
              <a:rPr lang="en-IN" dirty="0"/>
              <a:t>But this conflicts with network transparency and is not location independent.</a:t>
            </a:r>
          </a:p>
          <a:p>
            <a:pPr marL="0" indent="0">
              <a:buNone/>
            </a:pPr>
            <a:r>
              <a:rPr lang="en-IN" dirty="0"/>
              <a:t>2.Second approach is to mount the remote directories into the local directories</a:t>
            </a:r>
          </a:p>
          <a:p>
            <a:pPr marL="0" indent="0">
              <a:buNone/>
            </a:pPr>
            <a:r>
              <a:rPr lang="en-IN" dirty="0"/>
              <a:t>3.Third approach is to have a single global directory where all the files in the system belongs to the single name space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4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BD2F-218C-413C-AA14-644F4B13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contexts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16F1-4E9B-49DB-ABD6-465702E1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 of context has been used to partition a name space.</a:t>
            </a:r>
          </a:p>
          <a:p>
            <a:r>
              <a:rPr lang="en-US" dirty="0"/>
              <a:t>A context identifies the namespace in which to resolve a given name.</a:t>
            </a:r>
          </a:p>
          <a:p>
            <a:r>
              <a:rPr lang="en-US" dirty="0"/>
              <a:t>Context can partition a namespace along the following</a:t>
            </a:r>
          </a:p>
          <a:p>
            <a:r>
              <a:rPr lang="en-US" dirty="0"/>
              <a:t>Geographical </a:t>
            </a:r>
            <a:r>
              <a:rPr lang="en-US" dirty="0" err="1"/>
              <a:t>boundary,organizational</a:t>
            </a:r>
            <a:r>
              <a:rPr lang="en-US" dirty="0"/>
              <a:t> </a:t>
            </a:r>
            <a:r>
              <a:rPr lang="en-US" dirty="0" err="1"/>
              <a:t>boundary,specific</a:t>
            </a:r>
            <a:r>
              <a:rPr lang="en-US" dirty="0"/>
              <a:t> to </a:t>
            </a:r>
            <a:r>
              <a:rPr lang="en-US" dirty="0" err="1"/>
              <a:t>hosts,a</a:t>
            </a:r>
            <a:r>
              <a:rPr lang="en-US" dirty="0"/>
              <a:t> file system type.</a:t>
            </a:r>
          </a:p>
          <a:p>
            <a:r>
              <a:rPr lang="en-US" dirty="0"/>
              <a:t>In context based scheme a file name can be thought of as composed of a context and a name local to that </a:t>
            </a:r>
            <a:r>
              <a:rPr lang="en-US" dirty="0" err="1"/>
              <a:t>context.Resolving</a:t>
            </a:r>
            <a:r>
              <a:rPr lang="en-US" dirty="0"/>
              <a:t> a name involves interpreting the name with respect to the given context.</a:t>
            </a:r>
          </a:p>
          <a:p>
            <a:r>
              <a:rPr lang="en-US" dirty="0" err="1"/>
              <a:t>Eg</a:t>
            </a:r>
            <a:r>
              <a:rPr lang="en-US" dirty="0">
                <a:sym typeface="Wingdings" panose="05000000000000000000" pitchFamily="2" charset="2"/>
              </a:rPr>
              <a:t>:) X kernel logical file </a:t>
            </a:r>
            <a:r>
              <a:rPr lang="en-US" dirty="0" err="1">
                <a:sym typeface="Wingdings" panose="05000000000000000000" pitchFamily="2" charset="2"/>
              </a:rPr>
              <a:t>system,Tilde</a:t>
            </a:r>
            <a:r>
              <a:rPr lang="en-US" dirty="0">
                <a:sym typeface="Wingdings" panose="05000000000000000000" pitchFamily="2" charset="2"/>
              </a:rPr>
              <a:t> naming scheme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5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7696-E640-4079-BA31-4E73E69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8EBA-3217-4CB6-90ED-B5E2417C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Servers are responsible for name resolution.</a:t>
            </a:r>
          </a:p>
          <a:p>
            <a:r>
              <a:rPr lang="en-US" dirty="0"/>
              <a:t>The easiest approach to name resolution in distributed systems is for all clients to send their queries to a single name server which maps names to objects</a:t>
            </a:r>
          </a:p>
          <a:p>
            <a:r>
              <a:rPr lang="en-US" dirty="0"/>
              <a:t>Drawbacks-if name server crashes the entire system is drastically </a:t>
            </a:r>
            <a:r>
              <a:rPr lang="en-US" dirty="0" err="1"/>
              <a:t>affected.Secondly</a:t>
            </a:r>
            <a:r>
              <a:rPr lang="en-US" dirty="0"/>
              <a:t> name server degrades the performance.</a:t>
            </a:r>
          </a:p>
          <a:p>
            <a:r>
              <a:rPr lang="en-US" dirty="0"/>
              <a:t>The second approach involves having several name servers wherein each server is responsible for mapping objects stored in different </a:t>
            </a:r>
            <a:r>
              <a:rPr lang="en-US" dirty="0" err="1"/>
              <a:t>domains.This</a:t>
            </a:r>
            <a:r>
              <a:rPr lang="en-US" dirty="0"/>
              <a:t> approach is commonly used in  the distributed file systems operating today.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3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4D3E-06A8-41BA-8A54-4F62095A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2.Caches on Disk or Main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872-4815-488D-9CA2-18534AB8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advantages of having the cache in the main memory  are as follows</a:t>
            </a:r>
          </a:p>
          <a:p>
            <a:r>
              <a:rPr lang="en-IN" dirty="0"/>
              <a:t>Diskless workstations can also take advantage of caching</a:t>
            </a:r>
          </a:p>
          <a:p>
            <a:r>
              <a:rPr lang="en-IN" dirty="0"/>
              <a:t>Accessing a  cache in main memory is faster than accessing a local disk.</a:t>
            </a:r>
          </a:p>
          <a:p>
            <a:r>
              <a:rPr lang="en-IN" dirty="0"/>
              <a:t>The server cache is in the main memory at the server and hence a single design for caching mechanism is applicable to both clients and servers.</a:t>
            </a:r>
          </a:p>
        </p:txBody>
      </p:sp>
    </p:spTree>
    <p:extLst>
      <p:ext uri="{BB962C8B-B14F-4D97-AF65-F5344CB8AC3E}">
        <p14:creationId xmlns:p14="http://schemas.microsoft.com/office/powerpoint/2010/main" val="58953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3ED7-EB6B-4C2D-BA57-710F9237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8A7A-0FDE-4FB0-9803-F56C3E43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 of caching on a local disk-Large files can be cached without affecting the workstation’s performance.</a:t>
            </a:r>
          </a:p>
          <a:p>
            <a:pPr marL="0" indent="0">
              <a:buNone/>
            </a:pPr>
            <a:r>
              <a:rPr lang="en-US" dirty="0"/>
              <a:t>Disadvantage of having client-cache in main memory –It competes with the virtual memory system for the physical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01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86CB-2350-4A5D-B498-E701ED64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3Writing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19-3568-4B4F-A387-14799169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when a modified cache block at a client should be transferred to the server.</a:t>
            </a:r>
          </a:p>
          <a:p>
            <a:r>
              <a:rPr lang="en-US" dirty="0"/>
              <a:t>Simple policy is </a:t>
            </a:r>
            <a:r>
              <a:rPr lang="en-US" dirty="0">
                <a:highlight>
                  <a:srgbClr val="00FF00"/>
                </a:highlight>
              </a:rPr>
              <a:t>write through-all </a:t>
            </a:r>
            <a:r>
              <a:rPr lang="en-US" dirty="0"/>
              <a:t>writes requested by the applications at the clients are also carried out at the servers immediately.</a:t>
            </a:r>
          </a:p>
          <a:p>
            <a:r>
              <a:rPr lang="en-US" dirty="0"/>
              <a:t>Another one is  </a:t>
            </a:r>
            <a:r>
              <a:rPr lang="en-US" dirty="0">
                <a:highlight>
                  <a:srgbClr val="00FF00"/>
                </a:highlight>
              </a:rPr>
              <a:t>delayed writing policy.-Here delays the writings at the server</a:t>
            </a:r>
          </a:p>
          <a:p>
            <a:pPr marL="0" indent="0">
              <a:buNone/>
            </a:pP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12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B308-3FA2-4105-8A87-6B4BD96E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4.Cache </a:t>
            </a:r>
            <a:r>
              <a:rPr lang="en-US" dirty="0" err="1"/>
              <a:t>Consitency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2006-6E5F-419B-AF29-BA5F1A33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consistency of data cached at clients.</a:t>
            </a:r>
          </a:p>
          <a:p>
            <a:r>
              <a:rPr lang="en-US" dirty="0"/>
              <a:t>There are two approaches to guarantee that the data returned to the client is valid</a:t>
            </a:r>
          </a:p>
          <a:p>
            <a:pPr marL="0" indent="0">
              <a:buNone/>
            </a:pPr>
            <a:r>
              <a:rPr lang="en-US" dirty="0"/>
              <a:t>There are two approaches to guarantee that the data returned to the client is valid.</a:t>
            </a:r>
          </a:p>
          <a:p>
            <a:r>
              <a:rPr lang="en-US" dirty="0"/>
              <a:t>In the server-initiated approach, servers inform cache managers whenever the data in the client caches become </a:t>
            </a:r>
            <a:r>
              <a:rPr lang="en-US" dirty="0" err="1"/>
              <a:t>stale.Cachhe</a:t>
            </a:r>
            <a:r>
              <a:rPr lang="en-US" dirty="0"/>
              <a:t> managers at clients can then receive the new data or invalidate the blocks containing old data in the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39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4D97-1A2A-44FE-B8DA-7755F9C6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C67F-4F9F-4897-ADD9-034E8F13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third approach for cache consistency is simply not allow file caching when concurrent-write sharing occurs.</a:t>
            </a:r>
          </a:p>
          <a:p>
            <a:r>
              <a:rPr lang="en-US" dirty="0"/>
              <a:t>In concurrent write sharing, a file is open at multiple clients and at least one client has it open for writing.</a:t>
            </a:r>
          </a:p>
          <a:p>
            <a:r>
              <a:rPr lang="en-US" dirty="0"/>
              <a:t>Another issue that a cache consistency scheme needs to address is sequential write </a:t>
            </a:r>
            <a:r>
              <a:rPr lang="en-US" dirty="0" err="1"/>
              <a:t>sharing,which</a:t>
            </a:r>
            <a:r>
              <a:rPr lang="en-US" dirty="0"/>
              <a:t> occurs when the client opens a file that has been recently modified or closed by another client.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80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2CBE-C0A9-4820-AF24-CA0FB169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potential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CB17-0FBF-4983-AE4D-DF0992FF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1.When a client opens a </a:t>
            </a:r>
            <a:r>
              <a:rPr lang="en-US" dirty="0" err="1"/>
              <a:t>file,it</a:t>
            </a:r>
            <a:r>
              <a:rPr lang="en-US" dirty="0"/>
              <a:t> may have outdated blocks of the file in its cache </a:t>
            </a:r>
          </a:p>
          <a:p>
            <a:pPr marL="0" indent="0">
              <a:buNone/>
            </a:pPr>
            <a:r>
              <a:rPr lang="en-US" dirty="0"/>
              <a:t>Handles by using time stamps</a:t>
            </a:r>
          </a:p>
          <a:p>
            <a:pPr marL="0" indent="0">
              <a:buNone/>
            </a:pPr>
            <a:r>
              <a:rPr lang="en-US" dirty="0"/>
              <a:t>2.When a client opens a </a:t>
            </a:r>
            <a:r>
              <a:rPr lang="en-US" dirty="0" err="1"/>
              <a:t>file,the</a:t>
            </a:r>
            <a:r>
              <a:rPr lang="en-US" dirty="0"/>
              <a:t> current data blocks may still be in another client’s cache waiting to be flushed.</a:t>
            </a:r>
          </a:p>
          <a:p>
            <a:pPr marL="0" indent="0">
              <a:buNone/>
            </a:pPr>
            <a:r>
              <a:rPr lang="en-US" dirty="0"/>
              <a:t>Handle second problem-the server must require that client flush the modified blocks of a file from their cache whenever a new client opens the file for writing.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369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B34F-075C-43F8-ABDA-10B5C9E9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46F8-A620-46E2-8BC4-EAA483EF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important issue in distributed file systems.</a:t>
            </a:r>
          </a:p>
          <a:p>
            <a:r>
              <a:rPr lang="en-US" dirty="0"/>
              <a:t>The failure of servers or the communication network can severely affect the availability of files</a:t>
            </a:r>
          </a:p>
          <a:p>
            <a:r>
              <a:rPr lang="en-US" dirty="0"/>
              <a:t>Replication is the primary mechanism used for enhancing the availability of files in distributed system</a:t>
            </a:r>
          </a:p>
          <a:p>
            <a:r>
              <a:rPr lang="en-US" dirty="0"/>
              <a:t>The most serious problem with replications are:-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to keep replicas consistent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to detect inconsistencies among replicas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48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31A1-576A-4DEE-9D8F-94CC6DE28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RESOURCE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BDA53-7FBB-4BE0-8F14-87B9E8F81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42A4-7DB8-44A1-920A-B9DA763B08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typical problems that causes inconsistency among  replica are</a:t>
            </a:r>
          </a:p>
          <a:p>
            <a:pPr marL="0" indent="0">
              <a:buNone/>
            </a:pPr>
            <a:r>
              <a:rPr lang="en-US" dirty="0" err="1"/>
              <a:t>a.A</a:t>
            </a:r>
            <a:r>
              <a:rPr lang="en-US" dirty="0"/>
              <a:t> replica is not updated due to the failure of the server storing the replica</a:t>
            </a:r>
          </a:p>
          <a:p>
            <a:pPr marL="0" indent="0">
              <a:buNone/>
            </a:pPr>
            <a:r>
              <a:rPr lang="en-US" dirty="0" err="1"/>
              <a:t>b.All</a:t>
            </a:r>
            <a:r>
              <a:rPr lang="en-US" dirty="0"/>
              <a:t> the file servers storing the replicas of a file are not reachable from all the clients due to network partition, and the replicas of a file in different partitions are updated differently.</a:t>
            </a:r>
          </a:p>
          <a:p>
            <a:pPr marL="0" indent="0">
              <a:buNone/>
            </a:pPr>
            <a:r>
              <a:rPr lang="en-US" dirty="0"/>
              <a:t>Ironically potential inconsistency problems may preclude file </a:t>
            </a:r>
            <a:r>
              <a:rPr lang="en-US" dirty="0" err="1"/>
              <a:t>updates,thereby</a:t>
            </a:r>
            <a:r>
              <a:rPr lang="en-US" dirty="0"/>
              <a:t> decreasing the availability as the level of replication is increased.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4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A3EE-83CC-487B-968C-FB7C969C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33AC-9551-470B-BB33-B68C2C9E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unit is a file</a:t>
            </a:r>
          </a:p>
          <a:p>
            <a:r>
              <a:rPr lang="en-US" dirty="0" err="1"/>
              <a:t>Alternatively,the</a:t>
            </a:r>
            <a:r>
              <a:rPr lang="en-US" dirty="0"/>
              <a:t> replication unit can be a group of all the files of a single user or the files that are in the server.</a:t>
            </a:r>
          </a:p>
          <a:p>
            <a:r>
              <a:rPr lang="en-US" dirty="0"/>
              <a:t>This group of files is </a:t>
            </a:r>
            <a:r>
              <a:rPr lang="en-US" dirty="0" err="1"/>
              <a:t>referredto</a:t>
            </a:r>
            <a:r>
              <a:rPr lang="en-US" dirty="0"/>
              <a:t> as volume</a:t>
            </a:r>
          </a:p>
          <a:p>
            <a:r>
              <a:rPr lang="en-US" dirty="0"/>
              <a:t>Primary pack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2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C38-EB45-41E8-85E1-98B89684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3763-9BFC-43AD-A834-46FF6D46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the maintenance of replicas and in making use of them to provide increased availability.</a:t>
            </a:r>
          </a:p>
          <a:p>
            <a:r>
              <a:rPr lang="en-US" dirty="0"/>
              <a:t>Replica management depends on whether consistency is guaranteed in distributed file system.</a:t>
            </a:r>
          </a:p>
          <a:p>
            <a:r>
              <a:rPr lang="en-US" dirty="0"/>
              <a:t>Here we are concerned with the consistency among replicas only.</a:t>
            </a:r>
          </a:p>
          <a:p>
            <a:r>
              <a:rPr lang="en-US" dirty="0"/>
              <a:t>To ensure mutual consistency among replicas a voting scheme is used.</a:t>
            </a:r>
          </a:p>
          <a:p>
            <a:r>
              <a:rPr lang="en-US" dirty="0"/>
              <a:t>In this scheme some number of votes and timestamps are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56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F8F0-F918-4E01-91A4-1CAA6CC8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9749-7F15-4589-B466-84F9D056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certain number of votes r or w must  be obtained before a read/write.</a:t>
            </a:r>
          </a:p>
          <a:p>
            <a:r>
              <a:rPr lang="en-US" dirty="0"/>
              <a:t>Only votes from current copies are valid.</a:t>
            </a:r>
          </a:p>
          <a:p>
            <a:r>
              <a:rPr lang="en-US" dirty="0"/>
              <a:t>Read can be from  any current copy and write updates all the current copies.</a:t>
            </a:r>
          </a:p>
          <a:p>
            <a:r>
              <a:rPr lang="en-US" dirty="0"/>
              <a:t>Timestamps of all the participating replicas are updated when a copy is updated.</a:t>
            </a:r>
          </a:p>
          <a:p>
            <a:r>
              <a:rPr lang="en-US" dirty="0"/>
              <a:t>By keeping w&gt;r and </a:t>
            </a:r>
            <a:r>
              <a:rPr lang="en-US" dirty="0" err="1"/>
              <a:t>r+w</a:t>
            </a:r>
            <a:r>
              <a:rPr lang="en-US" dirty="0"/>
              <a:t>&gt;’total number of votes’ of all the replicas it is possible to maintain </a:t>
            </a:r>
            <a:r>
              <a:rPr lang="en-US" dirty="0" err="1"/>
              <a:t>atleast</a:t>
            </a:r>
            <a:r>
              <a:rPr lang="en-US" dirty="0"/>
              <a:t> one current copy.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097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6899-4C3D-4480-BBE4-2E74B010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B65A-CCC4-42D5-A95F-0BADE4CC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method to maintain consistency among replica is to designate one or more processes as agents for controlling the access to replica of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75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316-864B-4579-BEF4-A91CF530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6.Scalability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2E85-A767-4A0C-8ACC-835BA7B7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to meet the demand of a growing system?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biggest hurdle: consistency issue.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Caching: reduce network load and server load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erver-initiated cache invalidation to maintain cache consistency: complexity increases as the system size increases.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 Server state and the server load can be reduced by exploiting knowledge about the usage of files.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Many widely used and shared files are accessed in read-only mode.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40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9D84-2DC0-458E-9392-5EE1BEDB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A76-A4BD-41DF-878F-0B973A97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required by a client is often found in another client’s cache.</a:t>
            </a:r>
          </a:p>
          <a:p>
            <a:r>
              <a:rPr lang="en-US" dirty="0"/>
              <a:t>Since clients have more free cycles compared to servers a client can obtain data from another client rather than the server.</a:t>
            </a:r>
          </a:p>
          <a:p>
            <a:r>
              <a:rPr lang="en-US" dirty="0"/>
              <a:t>This </a:t>
            </a:r>
            <a:r>
              <a:rPr lang="en-US" dirty="0" err="1"/>
              <a:t>ofcourse</a:t>
            </a:r>
            <a:r>
              <a:rPr lang="en-US" dirty="0"/>
              <a:t> raises the question of how to find the client which has cached the required data.</a:t>
            </a:r>
          </a:p>
          <a:p>
            <a:r>
              <a:rPr lang="en-US" dirty="0" err="1"/>
              <a:t>Blanze</a:t>
            </a:r>
            <a:r>
              <a:rPr lang="en-US" dirty="0"/>
              <a:t> and Alonso has a proposed a scheme</a:t>
            </a:r>
          </a:p>
          <a:p>
            <a:r>
              <a:rPr lang="en-US" dirty="0"/>
              <a:t>The structure of the server process also plays a major role in deciding how many clients a server can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69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4475-DA98-46A7-8A21-94E3960C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7.Semantics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17C3-3AF4-4C17-A9F5-06B07263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Semantics-What a user wants? strict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semantics of a file system characterizes the effect of access of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basic semantics  easily understood and easy to handle by programmers is that a read operation will return the data stored by the write operation.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Users can usually tolerate a certain degree of errors in file handling -- no need to enforce strict consistency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9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4BC-61AC-4315-9532-EB8538E7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 DISTRIBUTED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7D8C-B9F8-4B90-8E1C-1D9041B1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highlight>
                  <a:srgbClr val="000080"/>
                </a:highlight>
                <a:latin typeface="charter"/>
              </a:rPr>
              <a:t>A task is a logical unit that makes progress toward a unified goal of a system.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One such set of tasks could be images that a distributed model is learning or predicting 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Another such set of tasks could be a set of computations offloaded to multiple nodes in small chunks and sent off to workers to be computed.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 task may end at the worker node — perhaps a state change — or a response may be communicated back to the primary. There are two types of tasks: dependent and independent.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47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8007-9701-41A7-B955-BF4FA5B7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0649-54AA-4710-9491-5514AD74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endParaRPr lang="en-US" sz="1800" b="0" i="0" u="none" strike="noStrike" dirty="0">
              <a:solidFill>
                <a:srgbClr val="808080"/>
              </a:solidFill>
              <a:effectLst/>
              <a:latin typeface="Droid Sans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Droid Sans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Droid Sans"/>
              </a:rPr>
              <a:t>System State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Droid Sans"/>
              </a:rPr>
              <a:t> consists of the core files and registry settings that are used by the Windows Server operating system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System State includes the following information: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boot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system registry settings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system protected files. These are the critical files needed to run Windows. For example KERNEL32.DLL and NTDLL.DLL.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Active Directory data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shared system volume (SYSVOL)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COM+ Component Services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 Sans"/>
              </a:rPr>
              <a:t>The Certificate Services database (if installed)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4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374B-12AF-442D-8B8B-24695BF3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for building distributed 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EC63-B4F3-436A-94A8-3758C8F3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1.Mounting</a:t>
            </a:r>
          </a:p>
          <a:p>
            <a:pPr marL="0" indent="0">
              <a:buNone/>
            </a:pPr>
            <a:r>
              <a:rPr lang="en-US" dirty="0"/>
              <a:t>2.Caching</a:t>
            </a:r>
          </a:p>
          <a:p>
            <a:pPr marL="0" indent="0">
              <a:buNone/>
            </a:pPr>
            <a:r>
              <a:rPr lang="en-US" dirty="0"/>
              <a:t>3.Hints</a:t>
            </a:r>
          </a:p>
          <a:p>
            <a:pPr marL="0" indent="0">
              <a:buNone/>
            </a:pPr>
            <a:r>
              <a:rPr lang="en-US" dirty="0"/>
              <a:t>4.Bulk Data Transfer</a:t>
            </a:r>
          </a:p>
          <a:p>
            <a:pPr marL="0" indent="0">
              <a:buNone/>
            </a:pPr>
            <a:r>
              <a:rPr lang="en-US" dirty="0"/>
              <a:t>5.Encryption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44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EAC1-2B6A-436E-ACCD-ADBDD9CD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load distributing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4BE1-0B00-4C81-B86A-E13BFFCC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1.Transfer Policy-determines whether a node is in a suitable state to participate in a task transfer.</a:t>
            </a:r>
          </a:p>
          <a:p>
            <a:pPr marL="0" indent="0">
              <a:buNone/>
            </a:pPr>
            <a:r>
              <a:rPr lang="en-US" dirty="0"/>
              <a:t>2.Selection Policy-determine which task  should be transferred</a:t>
            </a:r>
          </a:p>
          <a:p>
            <a:pPr marL="0" indent="0">
              <a:buNone/>
            </a:pPr>
            <a:r>
              <a:rPr lang="en-US" dirty="0"/>
              <a:t>3.Location Policy-determines to which node a task selected for transfer should be sent</a:t>
            </a:r>
          </a:p>
          <a:p>
            <a:pPr marL="0" indent="0">
              <a:buNone/>
            </a:pPr>
            <a:r>
              <a:rPr lang="en-US" dirty="0"/>
              <a:t>4.Information Policy-which is responsible for triggering the collection of system state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63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0EC7-7263-4E47-A797-6021B185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1.Transfer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B292-6C25-4EEB-A186-CEF638EC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basically threshold policies expressed in terms of load.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980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BC41-CFF7-4DE4-B299-C7CF9910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2.Selection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9AC7-CC47-498F-8DD6-C9F5A412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 task for </a:t>
            </a:r>
            <a:r>
              <a:rPr lang="en-US" dirty="0" err="1"/>
              <a:t>transfer,once</a:t>
            </a:r>
            <a:r>
              <a:rPr lang="en-US" dirty="0"/>
              <a:t> the transfer policy decides that the node is a sender.</a:t>
            </a:r>
          </a:p>
          <a:p>
            <a:r>
              <a:rPr lang="en-US" dirty="0"/>
              <a:t>Should the selection policy fail to find a suitable task to </a:t>
            </a:r>
            <a:r>
              <a:rPr lang="en-US" dirty="0" err="1"/>
              <a:t>transfer,the</a:t>
            </a:r>
            <a:r>
              <a:rPr lang="en-US" dirty="0"/>
              <a:t> node is no longer considered a sender until the transfer policy decides that the node is a sender again.</a:t>
            </a:r>
          </a:p>
          <a:p>
            <a:r>
              <a:rPr lang="en-US" dirty="0"/>
              <a:t>The simplest approach is to select newly originated tasks that have caused the node to become a sender by increasing the load at the node beyond the </a:t>
            </a:r>
            <a:r>
              <a:rPr lang="en-US" dirty="0" err="1"/>
              <a:t>threshold.Such</a:t>
            </a:r>
            <a:r>
              <a:rPr lang="en-US" dirty="0"/>
              <a:t> tasks are relatively cheap to </a:t>
            </a:r>
            <a:r>
              <a:rPr lang="en-US" dirty="0" err="1"/>
              <a:t>transfer,as</a:t>
            </a:r>
            <a:r>
              <a:rPr lang="en-US" dirty="0"/>
              <a:t> the transfer is non pre </a:t>
            </a:r>
            <a:r>
              <a:rPr lang="en-US" dirty="0" err="1"/>
              <a:t>emptive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94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F65B-F578-41E1-9E6A-2D703DD2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DDD4-2680-472F-A800-76E8785E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another approach based on the reduction in response time that can be obtained for a task by transferring it elsewhere.</a:t>
            </a:r>
          </a:p>
          <a:p>
            <a:r>
              <a:rPr lang="en-US" dirty="0"/>
              <a:t>In this method a task is selected for transfer only if its response time will be improved upon transfer.</a:t>
            </a:r>
          </a:p>
          <a:p>
            <a:r>
              <a:rPr lang="en-US" dirty="0"/>
              <a:t>For the selection of the task</a:t>
            </a:r>
          </a:p>
          <a:p>
            <a:pPr marL="0" indent="0">
              <a:buNone/>
            </a:pPr>
            <a:r>
              <a:rPr lang="en-US" dirty="0" err="1"/>
              <a:t>a.Overhead</a:t>
            </a:r>
            <a:r>
              <a:rPr lang="en-US" dirty="0"/>
              <a:t> should be minimal</a:t>
            </a:r>
          </a:p>
          <a:p>
            <a:pPr marL="0" indent="0">
              <a:buNone/>
            </a:pPr>
            <a:r>
              <a:rPr lang="en-US" dirty="0" err="1"/>
              <a:t>b.Location</a:t>
            </a:r>
            <a:r>
              <a:rPr lang="en-US" dirty="0"/>
              <a:t> –dependent system calls made by the selected task should be minimal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3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8DE1-D41D-4E56-A715-E24DF45A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3.Location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D3A0-E106-4ADC-9FCD-830246BE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suitable nodes to </a:t>
            </a:r>
            <a:r>
              <a:rPr lang="en-US"/>
              <a:t>share load</a:t>
            </a:r>
          </a:p>
          <a:p>
            <a:r>
              <a:rPr lang="en-US" dirty="0"/>
              <a:t>Polling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458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D6BE-0469-4FB3-85E7-4F3C3046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4.Information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D5E-8877-4603-A5FE-8C686323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policy is responsible for deciding when information about the states of other nodes in the system should be </a:t>
            </a:r>
            <a:r>
              <a:rPr lang="en-US" dirty="0" err="1"/>
              <a:t>collected,where</a:t>
            </a:r>
            <a:r>
              <a:rPr lang="en-US" dirty="0"/>
              <a:t> it should be collected from, and what information should be collected.</a:t>
            </a:r>
          </a:p>
          <a:p>
            <a:pPr marL="0" indent="0">
              <a:buNone/>
            </a:pPr>
            <a:r>
              <a:rPr lang="en-IN" dirty="0"/>
              <a:t>3 types</a:t>
            </a:r>
          </a:p>
          <a:p>
            <a:pPr marL="0" indent="0">
              <a:buNone/>
            </a:pPr>
            <a:r>
              <a:rPr lang="en-IN" dirty="0" err="1"/>
              <a:t>a.Demand</a:t>
            </a:r>
            <a:r>
              <a:rPr lang="en-IN" dirty="0"/>
              <a:t> driven</a:t>
            </a:r>
          </a:p>
          <a:p>
            <a:pPr marL="0" indent="0">
              <a:buNone/>
            </a:pPr>
            <a:r>
              <a:rPr lang="en-IN" dirty="0" err="1"/>
              <a:t>b.Periodic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c.State</a:t>
            </a:r>
            <a:r>
              <a:rPr lang="en-IN" dirty="0"/>
              <a:t> change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57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3219" y="679195"/>
            <a:ext cx="7442834" cy="359410"/>
            <a:chOff x="459219" y="679195"/>
            <a:chExt cx="7442834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108" y="680084"/>
              <a:ext cx="7440815" cy="3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6444" y="864615"/>
              <a:ext cx="109981" cy="1182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42149" y="787145"/>
              <a:ext cx="4071620" cy="127635"/>
            </a:xfrm>
            <a:custGeom>
              <a:avLst/>
              <a:gdLst/>
              <a:ahLst/>
              <a:cxnLst/>
              <a:rect l="l" t="t" r="r" b="b"/>
              <a:pathLst>
                <a:path w="4071620" h="127634">
                  <a:moveTo>
                    <a:pt x="4029798" y="0"/>
                  </a:moveTo>
                  <a:lnTo>
                    <a:pt x="3988269" y="127634"/>
                  </a:lnTo>
                  <a:lnTo>
                    <a:pt x="4071327" y="127634"/>
                  </a:lnTo>
                  <a:lnTo>
                    <a:pt x="4029798" y="0"/>
                  </a:lnTo>
                  <a:close/>
                </a:path>
                <a:path w="4071620" h="127634">
                  <a:moveTo>
                    <a:pt x="41516" y="0"/>
                  </a:moveTo>
                  <a:lnTo>
                    <a:pt x="0" y="127634"/>
                  </a:lnTo>
                  <a:lnTo>
                    <a:pt x="83032" y="127634"/>
                  </a:lnTo>
                  <a:lnTo>
                    <a:pt x="415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125" y="737361"/>
              <a:ext cx="132969" cy="240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3448" y="737361"/>
              <a:ext cx="132968" cy="2407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207" y="737234"/>
              <a:ext cx="101853" cy="1005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8963" y="737234"/>
              <a:ext cx="101853" cy="1005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8845" y="733678"/>
              <a:ext cx="176402" cy="2503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099" y="733678"/>
              <a:ext cx="176339" cy="2503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6444" y="733424"/>
              <a:ext cx="91439" cy="86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0108" y="680084"/>
              <a:ext cx="7440930" cy="357505"/>
            </a:xfrm>
            <a:custGeom>
              <a:avLst/>
              <a:gdLst/>
              <a:ahLst/>
              <a:cxnLst/>
              <a:rect l="l" t="t" r="r" b="b"/>
              <a:pathLst>
                <a:path w="7440930" h="357505">
                  <a:moveTo>
                    <a:pt x="6927354" y="6095"/>
                  </a:moveTo>
                  <a:lnTo>
                    <a:pt x="6959993" y="6095"/>
                  </a:lnTo>
                  <a:lnTo>
                    <a:pt x="7034669" y="238887"/>
                  </a:lnTo>
                  <a:lnTo>
                    <a:pt x="7107821" y="6095"/>
                  </a:lnTo>
                  <a:lnTo>
                    <a:pt x="7140206" y="6095"/>
                  </a:lnTo>
                  <a:lnTo>
                    <a:pt x="7210691" y="351916"/>
                  </a:lnTo>
                  <a:lnTo>
                    <a:pt x="7151255" y="351916"/>
                  </a:lnTo>
                  <a:lnTo>
                    <a:pt x="7115441" y="165480"/>
                  </a:lnTo>
                  <a:lnTo>
                    <a:pt x="7045845" y="356362"/>
                  </a:lnTo>
                  <a:lnTo>
                    <a:pt x="7023874" y="356362"/>
                  </a:lnTo>
                  <a:lnTo>
                    <a:pt x="6954278" y="165480"/>
                  </a:lnTo>
                  <a:lnTo>
                    <a:pt x="6917067" y="351916"/>
                  </a:lnTo>
                  <a:lnTo>
                    <a:pt x="6857758" y="351916"/>
                  </a:lnTo>
                  <a:lnTo>
                    <a:pt x="6927354" y="6095"/>
                  </a:lnTo>
                  <a:close/>
                </a:path>
                <a:path w="7440930" h="357505">
                  <a:moveTo>
                    <a:pt x="6557784" y="6095"/>
                  </a:moveTo>
                  <a:lnTo>
                    <a:pt x="6619125" y="6095"/>
                  </a:lnTo>
                  <a:lnTo>
                    <a:pt x="6619125" y="141477"/>
                  </a:lnTo>
                  <a:lnTo>
                    <a:pt x="6756666" y="141477"/>
                  </a:lnTo>
                  <a:lnTo>
                    <a:pt x="6756666" y="6095"/>
                  </a:lnTo>
                  <a:lnTo>
                    <a:pt x="6817245" y="6095"/>
                  </a:lnTo>
                  <a:lnTo>
                    <a:pt x="6817245" y="351663"/>
                  </a:lnTo>
                  <a:lnTo>
                    <a:pt x="6756666" y="351663"/>
                  </a:lnTo>
                  <a:lnTo>
                    <a:pt x="6756666" y="195961"/>
                  </a:lnTo>
                  <a:lnTo>
                    <a:pt x="6619125" y="195961"/>
                  </a:lnTo>
                  <a:lnTo>
                    <a:pt x="6619125" y="351663"/>
                  </a:lnTo>
                  <a:lnTo>
                    <a:pt x="6557784" y="351663"/>
                  </a:lnTo>
                  <a:lnTo>
                    <a:pt x="6557784" y="6095"/>
                  </a:lnTo>
                  <a:close/>
                </a:path>
                <a:path w="7440930" h="357505">
                  <a:moveTo>
                    <a:pt x="6231394" y="6095"/>
                  </a:moveTo>
                  <a:lnTo>
                    <a:pt x="6517525" y="6095"/>
                  </a:lnTo>
                  <a:lnTo>
                    <a:pt x="6517525" y="60578"/>
                  </a:lnTo>
                  <a:lnTo>
                    <a:pt x="6402717" y="60578"/>
                  </a:lnTo>
                  <a:lnTo>
                    <a:pt x="6402717" y="351663"/>
                  </a:lnTo>
                  <a:lnTo>
                    <a:pt x="6341376" y="351663"/>
                  </a:lnTo>
                  <a:lnTo>
                    <a:pt x="6341376" y="60578"/>
                  </a:lnTo>
                  <a:lnTo>
                    <a:pt x="6231394" y="60578"/>
                  </a:lnTo>
                  <a:lnTo>
                    <a:pt x="6231394" y="6095"/>
                  </a:lnTo>
                  <a:close/>
                </a:path>
                <a:path w="7440930" h="357505">
                  <a:moveTo>
                    <a:pt x="6129159" y="6095"/>
                  </a:moveTo>
                  <a:lnTo>
                    <a:pt x="6190500" y="6095"/>
                  </a:lnTo>
                  <a:lnTo>
                    <a:pt x="6190500" y="351663"/>
                  </a:lnTo>
                  <a:lnTo>
                    <a:pt x="6129159" y="351663"/>
                  </a:lnTo>
                  <a:lnTo>
                    <a:pt x="6129159" y="6095"/>
                  </a:lnTo>
                  <a:close/>
                </a:path>
                <a:path w="7440930" h="357505">
                  <a:moveTo>
                    <a:pt x="4901196" y="6095"/>
                  </a:moveTo>
                  <a:lnTo>
                    <a:pt x="4962537" y="6095"/>
                  </a:lnTo>
                  <a:lnTo>
                    <a:pt x="4962537" y="297179"/>
                  </a:lnTo>
                  <a:lnTo>
                    <a:pt x="5118620" y="297179"/>
                  </a:lnTo>
                  <a:lnTo>
                    <a:pt x="5118620" y="351663"/>
                  </a:lnTo>
                  <a:lnTo>
                    <a:pt x="4901196" y="351663"/>
                  </a:lnTo>
                  <a:lnTo>
                    <a:pt x="4901196" y="6095"/>
                  </a:lnTo>
                  <a:close/>
                </a:path>
                <a:path w="7440930" h="357505">
                  <a:moveTo>
                    <a:pt x="3831348" y="6095"/>
                  </a:moveTo>
                  <a:lnTo>
                    <a:pt x="3860812" y="6095"/>
                  </a:lnTo>
                  <a:lnTo>
                    <a:pt x="4024007" y="214629"/>
                  </a:lnTo>
                  <a:lnTo>
                    <a:pt x="4024007" y="6095"/>
                  </a:lnTo>
                  <a:lnTo>
                    <a:pt x="4083062" y="6095"/>
                  </a:lnTo>
                  <a:lnTo>
                    <a:pt x="4083062" y="356362"/>
                  </a:lnTo>
                  <a:lnTo>
                    <a:pt x="4058043" y="356362"/>
                  </a:lnTo>
                  <a:lnTo>
                    <a:pt x="3890276" y="137667"/>
                  </a:lnTo>
                  <a:lnTo>
                    <a:pt x="3890276" y="351916"/>
                  </a:lnTo>
                  <a:lnTo>
                    <a:pt x="3831348" y="351916"/>
                  </a:lnTo>
                  <a:lnTo>
                    <a:pt x="3831348" y="6095"/>
                  </a:lnTo>
                  <a:close/>
                </a:path>
                <a:path w="7440930" h="357505">
                  <a:moveTo>
                    <a:pt x="3698379" y="6095"/>
                  </a:moveTo>
                  <a:lnTo>
                    <a:pt x="3759720" y="6095"/>
                  </a:lnTo>
                  <a:lnTo>
                    <a:pt x="3759720" y="351663"/>
                  </a:lnTo>
                  <a:lnTo>
                    <a:pt x="3698379" y="351663"/>
                  </a:lnTo>
                  <a:lnTo>
                    <a:pt x="3698379" y="6095"/>
                  </a:lnTo>
                  <a:close/>
                </a:path>
                <a:path w="7440930" h="357505">
                  <a:moveTo>
                    <a:pt x="3370846" y="6095"/>
                  </a:moveTo>
                  <a:lnTo>
                    <a:pt x="3656977" y="6095"/>
                  </a:lnTo>
                  <a:lnTo>
                    <a:pt x="3656977" y="60578"/>
                  </a:lnTo>
                  <a:lnTo>
                    <a:pt x="3542169" y="60578"/>
                  </a:lnTo>
                  <a:lnTo>
                    <a:pt x="3542169" y="351663"/>
                  </a:lnTo>
                  <a:lnTo>
                    <a:pt x="3480828" y="351663"/>
                  </a:lnTo>
                  <a:lnTo>
                    <a:pt x="3480828" y="60578"/>
                  </a:lnTo>
                  <a:lnTo>
                    <a:pt x="3370846" y="60578"/>
                  </a:lnTo>
                  <a:lnTo>
                    <a:pt x="3370846" y="6095"/>
                  </a:lnTo>
                  <a:close/>
                </a:path>
                <a:path w="7440930" h="357505">
                  <a:moveTo>
                    <a:pt x="3073920" y="6095"/>
                  </a:moveTo>
                  <a:lnTo>
                    <a:pt x="3135261" y="6095"/>
                  </a:lnTo>
                  <a:lnTo>
                    <a:pt x="3135261" y="240284"/>
                  </a:lnTo>
                  <a:lnTo>
                    <a:pt x="3136313" y="253547"/>
                  </a:lnTo>
                  <a:lnTo>
                    <a:pt x="3161544" y="293270"/>
                  </a:lnTo>
                  <a:lnTo>
                    <a:pt x="3198888" y="303022"/>
                  </a:lnTo>
                  <a:lnTo>
                    <a:pt x="3214628" y="301952"/>
                  </a:lnTo>
                  <a:lnTo>
                    <a:pt x="3250704" y="286003"/>
                  </a:lnTo>
                  <a:lnTo>
                    <a:pt x="3269246" y="239140"/>
                  </a:lnTo>
                  <a:lnTo>
                    <a:pt x="3269246" y="6095"/>
                  </a:lnTo>
                  <a:lnTo>
                    <a:pt x="3330587" y="6095"/>
                  </a:lnTo>
                  <a:lnTo>
                    <a:pt x="3330587" y="243839"/>
                  </a:lnTo>
                  <a:lnTo>
                    <a:pt x="3328349" y="269059"/>
                  </a:lnTo>
                  <a:lnTo>
                    <a:pt x="3310442" y="310830"/>
                  </a:lnTo>
                  <a:lnTo>
                    <a:pt x="3275441" y="340574"/>
                  </a:lnTo>
                  <a:lnTo>
                    <a:pt x="3227729" y="355623"/>
                  </a:lnTo>
                  <a:lnTo>
                    <a:pt x="3199396" y="357504"/>
                  </a:lnTo>
                  <a:lnTo>
                    <a:pt x="3171032" y="355669"/>
                  </a:lnTo>
                  <a:lnTo>
                    <a:pt x="3124637" y="340949"/>
                  </a:lnTo>
                  <a:lnTo>
                    <a:pt x="3092297" y="311701"/>
                  </a:lnTo>
                  <a:lnTo>
                    <a:pt x="3075966" y="269497"/>
                  </a:lnTo>
                  <a:lnTo>
                    <a:pt x="3073920" y="243586"/>
                  </a:lnTo>
                  <a:lnTo>
                    <a:pt x="3073920" y="6095"/>
                  </a:lnTo>
                  <a:close/>
                </a:path>
                <a:path w="7440930" h="357505">
                  <a:moveTo>
                    <a:pt x="2652915" y="6095"/>
                  </a:moveTo>
                  <a:lnTo>
                    <a:pt x="2714256" y="6095"/>
                  </a:lnTo>
                  <a:lnTo>
                    <a:pt x="2714256" y="351663"/>
                  </a:lnTo>
                  <a:lnTo>
                    <a:pt x="2652915" y="351663"/>
                  </a:lnTo>
                  <a:lnTo>
                    <a:pt x="2652915" y="6095"/>
                  </a:lnTo>
                  <a:close/>
                </a:path>
                <a:path w="7440930" h="357505">
                  <a:moveTo>
                    <a:pt x="2029726" y="6095"/>
                  </a:moveTo>
                  <a:lnTo>
                    <a:pt x="2315857" y="6095"/>
                  </a:lnTo>
                  <a:lnTo>
                    <a:pt x="2315857" y="60578"/>
                  </a:lnTo>
                  <a:lnTo>
                    <a:pt x="2201049" y="60578"/>
                  </a:lnTo>
                  <a:lnTo>
                    <a:pt x="2201049" y="351663"/>
                  </a:lnTo>
                  <a:lnTo>
                    <a:pt x="2139708" y="351663"/>
                  </a:lnTo>
                  <a:lnTo>
                    <a:pt x="2139708" y="60578"/>
                  </a:lnTo>
                  <a:lnTo>
                    <a:pt x="2029726" y="60578"/>
                  </a:lnTo>
                  <a:lnTo>
                    <a:pt x="2029726" y="6095"/>
                  </a:lnTo>
                  <a:close/>
                </a:path>
                <a:path w="7440930" h="357505">
                  <a:moveTo>
                    <a:pt x="1680603" y="6095"/>
                  </a:moveTo>
                  <a:lnTo>
                    <a:pt x="1741944" y="6095"/>
                  </a:lnTo>
                  <a:lnTo>
                    <a:pt x="1741944" y="351663"/>
                  </a:lnTo>
                  <a:lnTo>
                    <a:pt x="1680603" y="351663"/>
                  </a:lnTo>
                  <a:lnTo>
                    <a:pt x="1680603" y="6095"/>
                  </a:lnTo>
                  <a:close/>
                </a:path>
                <a:path w="7440930" h="357505">
                  <a:moveTo>
                    <a:pt x="0" y="6095"/>
                  </a:moveTo>
                  <a:lnTo>
                    <a:pt x="61328" y="6095"/>
                  </a:lnTo>
                  <a:lnTo>
                    <a:pt x="61328" y="297179"/>
                  </a:lnTo>
                  <a:lnTo>
                    <a:pt x="217487" y="297179"/>
                  </a:lnTo>
                  <a:lnTo>
                    <a:pt x="217487" y="351663"/>
                  </a:lnTo>
                  <a:lnTo>
                    <a:pt x="0" y="351663"/>
                  </a:lnTo>
                  <a:lnTo>
                    <a:pt x="0" y="6095"/>
                  </a:lnTo>
                  <a:close/>
                </a:path>
                <a:path w="7440930" h="357505">
                  <a:moveTo>
                    <a:pt x="1460766" y="3682"/>
                  </a:moveTo>
                  <a:lnTo>
                    <a:pt x="1528457" y="14747"/>
                  </a:lnTo>
                  <a:lnTo>
                    <a:pt x="1580527" y="48005"/>
                  </a:lnTo>
                  <a:lnTo>
                    <a:pt x="1613674" y="99440"/>
                  </a:lnTo>
                  <a:lnTo>
                    <a:pt x="1624723" y="165353"/>
                  </a:lnTo>
                  <a:lnTo>
                    <a:pt x="1619738" y="222281"/>
                  </a:lnTo>
                  <a:lnTo>
                    <a:pt x="1604784" y="268859"/>
                  </a:lnTo>
                  <a:lnTo>
                    <a:pt x="1579860" y="305085"/>
                  </a:lnTo>
                  <a:lnTo>
                    <a:pt x="1544967" y="330962"/>
                  </a:lnTo>
                  <a:lnTo>
                    <a:pt x="1500104" y="346487"/>
                  </a:lnTo>
                  <a:lnTo>
                    <a:pt x="1445272" y="351663"/>
                  </a:lnTo>
                  <a:lnTo>
                    <a:pt x="1368564" y="351663"/>
                  </a:lnTo>
                  <a:lnTo>
                    <a:pt x="1368564" y="6350"/>
                  </a:lnTo>
                  <a:lnTo>
                    <a:pt x="1401830" y="5183"/>
                  </a:lnTo>
                  <a:lnTo>
                    <a:pt x="1428286" y="4349"/>
                  </a:lnTo>
                  <a:lnTo>
                    <a:pt x="1447931" y="3849"/>
                  </a:lnTo>
                  <a:lnTo>
                    <a:pt x="1460766" y="3682"/>
                  </a:lnTo>
                  <a:close/>
                </a:path>
                <a:path w="7440930" h="357505">
                  <a:moveTo>
                    <a:pt x="1005090" y="3682"/>
                  </a:moveTo>
                  <a:lnTo>
                    <a:pt x="1072781" y="14747"/>
                  </a:lnTo>
                  <a:lnTo>
                    <a:pt x="1124851" y="48005"/>
                  </a:lnTo>
                  <a:lnTo>
                    <a:pt x="1157998" y="99440"/>
                  </a:lnTo>
                  <a:lnTo>
                    <a:pt x="1169047" y="165353"/>
                  </a:lnTo>
                  <a:lnTo>
                    <a:pt x="1164062" y="222281"/>
                  </a:lnTo>
                  <a:lnTo>
                    <a:pt x="1149108" y="268859"/>
                  </a:lnTo>
                  <a:lnTo>
                    <a:pt x="1124184" y="305085"/>
                  </a:lnTo>
                  <a:lnTo>
                    <a:pt x="1089291" y="330962"/>
                  </a:lnTo>
                  <a:lnTo>
                    <a:pt x="1044428" y="346487"/>
                  </a:lnTo>
                  <a:lnTo>
                    <a:pt x="989596" y="351663"/>
                  </a:lnTo>
                  <a:lnTo>
                    <a:pt x="912888" y="351663"/>
                  </a:lnTo>
                  <a:lnTo>
                    <a:pt x="912888" y="6350"/>
                  </a:lnTo>
                  <a:lnTo>
                    <a:pt x="946154" y="5183"/>
                  </a:lnTo>
                  <a:lnTo>
                    <a:pt x="972610" y="4349"/>
                  </a:lnTo>
                  <a:lnTo>
                    <a:pt x="992255" y="3849"/>
                  </a:lnTo>
                  <a:lnTo>
                    <a:pt x="1005090" y="3682"/>
                  </a:lnTo>
                  <a:close/>
                </a:path>
                <a:path w="7440930" h="357505">
                  <a:moveTo>
                    <a:pt x="2883801" y="3048"/>
                  </a:moveTo>
                  <a:lnTo>
                    <a:pt x="2931696" y="8778"/>
                  </a:lnTo>
                  <a:lnTo>
                    <a:pt x="2967875" y="26035"/>
                  </a:lnTo>
                  <a:lnTo>
                    <a:pt x="2996325" y="71594"/>
                  </a:lnTo>
                  <a:lnTo>
                    <a:pt x="2998228" y="91693"/>
                  </a:lnTo>
                  <a:lnTo>
                    <a:pt x="2995514" y="111174"/>
                  </a:lnTo>
                  <a:lnTo>
                    <a:pt x="2987370" y="128476"/>
                  </a:lnTo>
                  <a:lnTo>
                    <a:pt x="2973797" y="143611"/>
                  </a:lnTo>
                  <a:lnTo>
                    <a:pt x="2954794" y="156590"/>
                  </a:lnTo>
                  <a:lnTo>
                    <a:pt x="2982964" y="170787"/>
                  </a:lnTo>
                  <a:lnTo>
                    <a:pt x="3003086" y="190912"/>
                  </a:lnTo>
                  <a:lnTo>
                    <a:pt x="3015159" y="216991"/>
                  </a:lnTo>
                  <a:lnTo>
                    <a:pt x="3019183" y="249047"/>
                  </a:lnTo>
                  <a:lnTo>
                    <a:pt x="3016947" y="271434"/>
                  </a:lnTo>
                  <a:lnTo>
                    <a:pt x="2999091" y="308875"/>
                  </a:lnTo>
                  <a:lnTo>
                    <a:pt x="2964397" y="336071"/>
                  </a:lnTo>
                  <a:lnTo>
                    <a:pt x="2918434" y="349926"/>
                  </a:lnTo>
                  <a:lnTo>
                    <a:pt x="2891548" y="351663"/>
                  </a:lnTo>
                  <a:lnTo>
                    <a:pt x="2785884" y="351663"/>
                  </a:lnTo>
                  <a:lnTo>
                    <a:pt x="2785884" y="6350"/>
                  </a:lnTo>
                  <a:lnTo>
                    <a:pt x="2818150" y="4869"/>
                  </a:lnTo>
                  <a:lnTo>
                    <a:pt x="2845225" y="3841"/>
                  </a:lnTo>
                  <a:lnTo>
                    <a:pt x="2867109" y="3242"/>
                  </a:lnTo>
                  <a:lnTo>
                    <a:pt x="2883801" y="3048"/>
                  </a:lnTo>
                  <a:close/>
                </a:path>
                <a:path w="7440930" h="357505">
                  <a:moveTo>
                    <a:pt x="5928118" y="2539"/>
                  </a:moveTo>
                  <a:lnTo>
                    <a:pt x="5985699" y="8899"/>
                  </a:lnTo>
                  <a:lnTo>
                    <a:pt x="6026813" y="27987"/>
                  </a:lnTo>
                  <a:lnTo>
                    <a:pt x="6051473" y="59815"/>
                  </a:lnTo>
                  <a:lnTo>
                    <a:pt x="6059690" y="104393"/>
                  </a:lnTo>
                  <a:lnTo>
                    <a:pt x="6058567" y="119395"/>
                  </a:lnTo>
                  <a:lnTo>
                    <a:pt x="6041529" y="160400"/>
                  </a:lnTo>
                  <a:lnTo>
                    <a:pt x="6009025" y="189868"/>
                  </a:lnTo>
                  <a:lnTo>
                    <a:pt x="5995809" y="195961"/>
                  </a:lnTo>
                  <a:lnTo>
                    <a:pt x="6097917" y="351663"/>
                  </a:lnTo>
                  <a:lnTo>
                    <a:pt x="6027178" y="351663"/>
                  </a:lnTo>
                  <a:lnTo>
                    <a:pt x="5934976" y="208914"/>
                  </a:lnTo>
                  <a:lnTo>
                    <a:pt x="5927330" y="208746"/>
                  </a:lnTo>
                  <a:lnTo>
                    <a:pt x="5918292" y="208422"/>
                  </a:lnTo>
                  <a:lnTo>
                    <a:pt x="5907848" y="207932"/>
                  </a:lnTo>
                  <a:lnTo>
                    <a:pt x="5895987" y="207263"/>
                  </a:lnTo>
                  <a:lnTo>
                    <a:pt x="5895987" y="351663"/>
                  </a:lnTo>
                  <a:lnTo>
                    <a:pt x="5832360" y="351663"/>
                  </a:lnTo>
                  <a:lnTo>
                    <a:pt x="5832360" y="6095"/>
                  </a:lnTo>
                  <a:lnTo>
                    <a:pt x="5836787" y="5978"/>
                  </a:lnTo>
                  <a:lnTo>
                    <a:pt x="5844917" y="5635"/>
                  </a:lnTo>
                  <a:lnTo>
                    <a:pt x="5856738" y="5078"/>
                  </a:lnTo>
                  <a:lnTo>
                    <a:pt x="5872238" y="4317"/>
                  </a:lnTo>
                  <a:lnTo>
                    <a:pt x="5888738" y="3557"/>
                  </a:lnTo>
                  <a:lnTo>
                    <a:pt x="5903560" y="3000"/>
                  </a:lnTo>
                  <a:lnTo>
                    <a:pt x="5916690" y="2657"/>
                  </a:lnTo>
                  <a:lnTo>
                    <a:pt x="5928118" y="2539"/>
                  </a:lnTo>
                  <a:close/>
                </a:path>
                <a:path w="7440930" h="357505">
                  <a:moveTo>
                    <a:pt x="2451874" y="2539"/>
                  </a:moveTo>
                  <a:lnTo>
                    <a:pt x="2509455" y="8899"/>
                  </a:lnTo>
                  <a:lnTo>
                    <a:pt x="2550569" y="27987"/>
                  </a:lnTo>
                  <a:lnTo>
                    <a:pt x="2575229" y="59815"/>
                  </a:lnTo>
                  <a:lnTo>
                    <a:pt x="2583446" y="104393"/>
                  </a:lnTo>
                  <a:lnTo>
                    <a:pt x="2582323" y="119395"/>
                  </a:lnTo>
                  <a:lnTo>
                    <a:pt x="2565285" y="160400"/>
                  </a:lnTo>
                  <a:lnTo>
                    <a:pt x="2532781" y="189868"/>
                  </a:lnTo>
                  <a:lnTo>
                    <a:pt x="2519565" y="195961"/>
                  </a:lnTo>
                  <a:lnTo>
                    <a:pt x="2621673" y="351663"/>
                  </a:lnTo>
                  <a:lnTo>
                    <a:pt x="2550934" y="351663"/>
                  </a:lnTo>
                  <a:lnTo>
                    <a:pt x="2458732" y="208914"/>
                  </a:lnTo>
                  <a:lnTo>
                    <a:pt x="2451086" y="208746"/>
                  </a:lnTo>
                  <a:lnTo>
                    <a:pt x="2442048" y="208422"/>
                  </a:lnTo>
                  <a:lnTo>
                    <a:pt x="2431604" y="207932"/>
                  </a:lnTo>
                  <a:lnTo>
                    <a:pt x="2419743" y="207263"/>
                  </a:lnTo>
                  <a:lnTo>
                    <a:pt x="2419743" y="351663"/>
                  </a:lnTo>
                  <a:lnTo>
                    <a:pt x="2356116" y="351663"/>
                  </a:lnTo>
                  <a:lnTo>
                    <a:pt x="2356116" y="6095"/>
                  </a:lnTo>
                  <a:lnTo>
                    <a:pt x="2360543" y="5978"/>
                  </a:lnTo>
                  <a:lnTo>
                    <a:pt x="2368673" y="5635"/>
                  </a:lnTo>
                  <a:lnTo>
                    <a:pt x="2380494" y="5078"/>
                  </a:lnTo>
                  <a:lnTo>
                    <a:pt x="2395994" y="4317"/>
                  </a:lnTo>
                  <a:lnTo>
                    <a:pt x="2412494" y="3557"/>
                  </a:lnTo>
                  <a:lnTo>
                    <a:pt x="2427316" y="3000"/>
                  </a:lnTo>
                  <a:lnTo>
                    <a:pt x="2440446" y="2657"/>
                  </a:lnTo>
                  <a:lnTo>
                    <a:pt x="2451874" y="2539"/>
                  </a:lnTo>
                  <a:close/>
                </a:path>
                <a:path w="7440930" h="357505">
                  <a:moveTo>
                    <a:pt x="4698377" y="1397"/>
                  </a:moveTo>
                  <a:lnTo>
                    <a:pt x="4725301" y="1397"/>
                  </a:lnTo>
                  <a:lnTo>
                    <a:pt x="4864239" y="351663"/>
                  </a:lnTo>
                  <a:lnTo>
                    <a:pt x="4796548" y="351663"/>
                  </a:lnTo>
                  <a:lnTo>
                    <a:pt x="4771275" y="281559"/>
                  </a:lnTo>
                  <a:lnTo>
                    <a:pt x="4652911" y="281559"/>
                  </a:lnTo>
                  <a:lnTo>
                    <a:pt x="4628781" y="351663"/>
                  </a:lnTo>
                  <a:lnTo>
                    <a:pt x="4560709" y="351663"/>
                  </a:lnTo>
                  <a:lnTo>
                    <a:pt x="4698377" y="1397"/>
                  </a:lnTo>
                  <a:close/>
                </a:path>
                <a:path w="7440930" h="357505">
                  <a:moveTo>
                    <a:pt x="710107" y="1397"/>
                  </a:moveTo>
                  <a:lnTo>
                    <a:pt x="736993" y="1397"/>
                  </a:lnTo>
                  <a:lnTo>
                    <a:pt x="875931" y="351663"/>
                  </a:lnTo>
                  <a:lnTo>
                    <a:pt x="808240" y="351663"/>
                  </a:lnTo>
                  <a:lnTo>
                    <a:pt x="782993" y="281559"/>
                  </a:lnTo>
                  <a:lnTo>
                    <a:pt x="664578" y="281559"/>
                  </a:lnTo>
                  <a:lnTo>
                    <a:pt x="640511" y="351663"/>
                  </a:lnTo>
                  <a:lnTo>
                    <a:pt x="572350" y="351663"/>
                  </a:lnTo>
                  <a:lnTo>
                    <a:pt x="710107" y="1397"/>
                  </a:lnTo>
                  <a:close/>
                </a:path>
                <a:path w="7440930" h="357505">
                  <a:moveTo>
                    <a:pt x="7337056" y="126"/>
                  </a:moveTo>
                  <a:lnTo>
                    <a:pt x="7365060" y="1531"/>
                  </a:lnTo>
                  <a:lnTo>
                    <a:pt x="7389063" y="5746"/>
                  </a:lnTo>
                  <a:lnTo>
                    <a:pt x="7409065" y="12771"/>
                  </a:lnTo>
                  <a:lnTo>
                    <a:pt x="7425067" y="22605"/>
                  </a:lnTo>
                  <a:lnTo>
                    <a:pt x="7406398" y="75437"/>
                  </a:lnTo>
                  <a:lnTo>
                    <a:pt x="7390063" y="65343"/>
                  </a:lnTo>
                  <a:lnTo>
                    <a:pt x="7373251" y="58118"/>
                  </a:lnTo>
                  <a:lnTo>
                    <a:pt x="7355963" y="53774"/>
                  </a:lnTo>
                  <a:lnTo>
                    <a:pt x="7338199" y="52324"/>
                  </a:lnTo>
                  <a:lnTo>
                    <a:pt x="7328220" y="53016"/>
                  </a:lnTo>
                  <a:lnTo>
                    <a:pt x="7296559" y="76390"/>
                  </a:lnTo>
                  <a:lnTo>
                    <a:pt x="7293622" y="92710"/>
                  </a:lnTo>
                  <a:lnTo>
                    <a:pt x="7297742" y="107711"/>
                  </a:lnTo>
                  <a:lnTo>
                    <a:pt x="7310100" y="122999"/>
                  </a:lnTo>
                  <a:lnTo>
                    <a:pt x="7330698" y="138572"/>
                  </a:lnTo>
                  <a:lnTo>
                    <a:pt x="7359535" y="154431"/>
                  </a:lnTo>
                  <a:lnTo>
                    <a:pt x="7375656" y="162742"/>
                  </a:lnTo>
                  <a:lnTo>
                    <a:pt x="7389348" y="170719"/>
                  </a:lnTo>
                  <a:lnTo>
                    <a:pt x="7422988" y="201168"/>
                  </a:lnTo>
                  <a:lnTo>
                    <a:pt x="7438815" y="239061"/>
                  </a:lnTo>
                  <a:lnTo>
                    <a:pt x="7440815" y="261365"/>
                  </a:lnTo>
                  <a:lnTo>
                    <a:pt x="7438744" y="281394"/>
                  </a:lnTo>
                  <a:lnTo>
                    <a:pt x="7422170" y="315926"/>
                  </a:lnTo>
                  <a:lnTo>
                    <a:pt x="7389690" y="342288"/>
                  </a:lnTo>
                  <a:lnTo>
                    <a:pt x="7345303" y="355814"/>
                  </a:lnTo>
                  <a:lnTo>
                    <a:pt x="7318895" y="357504"/>
                  </a:lnTo>
                  <a:lnTo>
                    <a:pt x="7295297" y="355955"/>
                  </a:lnTo>
                  <a:lnTo>
                    <a:pt x="7272889" y="351297"/>
                  </a:lnTo>
                  <a:lnTo>
                    <a:pt x="7251673" y="343521"/>
                  </a:lnTo>
                  <a:lnTo>
                    <a:pt x="7231646" y="332613"/>
                  </a:lnTo>
                  <a:lnTo>
                    <a:pt x="7254252" y="277622"/>
                  </a:lnTo>
                  <a:lnTo>
                    <a:pt x="7272354" y="288770"/>
                  </a:lnTo>
                  <a:lnTo>
                    <a:pt x="7290288" y="296703"/>
                  </a:lnTo>
                  <a:lnTo>
                    <a:pt x="7308080" y="301446"/>
                  </a:lnTo>
                  <a:lnTo>
                    <a:pt x="7325753" y="303022"/>
                  </a:lnTo>
                  <a:lnTo>
                    <a:pt x="7349403" y="300664"/>
                  </a:lnTo>
                  <a:lnTo>
                    <a:pt x="7366266" y="293592"/>
                  </a:lnTo>
                  <a:lnTo>
                    <a:pt x="7376367" y="281805"/>
                  </a:lnTo>
                  <a:lnTo>
                    <a:pt x="7379728" y="265302"/>
                  </a:lnTo>
                  <a:lnTo>
                    <a:pt x="7378940" y="256561"/>
                  </a:lnTo>
                  <a:lnTo>
                    <a:pt x="7358958" y="223333"/>
                  </a:lnTo>
                  <a:lnTo>
                    <a:pt x="7314577" y="195579"/>
                  </a:lnTo>
                  <a:lnTo>
                    <a:pt x="7296309" y="186102"/>
                  </a:lnTo>
                  <a:lnTo>
                    <a:pt x="7281303" y="177482"/>
                  </a:lnTo>
                  <a:lnTo>
                    <a:pt x="7248807" y="148764"/>
                  </a:lnTo>
                  <a:lnTo>
                    <a:pt x="7232755" y="103616"/>
                  </a:lnTo>
                  <a:lnTo>
                    <a:pt x="7232281" y="93090"/>
                  </a:lnTo>
                  <a:lnTo>
                    <a:pt x="7234135" y="73923"/>
                  </a:lnTo>
                  <a:lnTo>
                    <a:pt x="7261745" y="26542"/>
                  </a:lnTo>
                  <a:lnTo>
                    <a:pt x="7295257" y="6762"/>
                  </a:lnTo>
                  <a:lnTo>
                    <a:pt x="7315127" y="1789"/>
                  </a:lnTo>
                  <a:lnTo>
                    <a:pt x="7337056" y="126"/>
                  </a:lnTo>
                  <a:close/>
                </a:path>
                <a:path w="7440930" h="357505">
                  <a:moveTo>
                    <a:pt x="5326392" y="126"/>
                  </a:moveTo>
                  <a:lnTo>
                    <a:pt x="5353729" y="2266"/>
                  </a:lnTo>
                  <a:lnTo>
                    <a:pt x="5378970" y="8667"/>
                  </a:lnTo>
                  <a:lnTo>
                    <a:pt x="5402116" y="19307"/>
                  </a:lnTo>
                  <a:lnTo>
                    <a:pt x="5423166" y="34162"/>
                  </a:lnTo>
                  <a:lnTo>
                    <a:pt x="5397385" y="83438"/>
                  </a:lnTo>
                  <a:lnTo>
                    <a:pt x="5391218" y="78603"/>
                  </a:lnTo>
                  <a:lnTo>
                    <a:pt x="5383574" y="73802"/>
                  </a:lnTo>
                  <a:lnTo>
                    <a:pt x="5342855" y="57118"/>
                  </a:lnTo>
                  <a:lnTo>
                    <a:pt x="5324995" y="54737"/>
                  </a:lnTo>
                  <a:lnTo>
                    <a:pt x="5300826" y="56884"/>
                  </a:lnTo>
                  <a:lnTo>
                    <a:pt x="5260630" y="74132"/>
                  </a:lnTo>
                  <a:lnTo>
                    <a:pt x="5231676" y="107997"/>
                  </a:lnTo>
                  <a:lnTo>
                    <a:pt x="5216869" y="154289"/>
                  </a:lnTo>
                  <a:lnTo>
                    <a:pt x="5215013" y="181863"/>
                  </a:lnTo>
                  <a:lnTo>
                    <a:pt x="5216823" y="208029"/>
                  </a:lnTo>
                  <a:lnTo>
                    <a:pt x="5231301" y="252122"/>
                  </a:lnTo>
                  <a:lnTo>
                    <a:pt x="5259735" y="284483"/>
                  </a:lnTo>
                  <a:lnTo>
                    <a:pt x="5299030" y="300970"/>
                  </a:lnTo>
                  <a:lnTo>
                    <a:pt x="5322582" y="303022"/>
                  </a:lnTo>
                  <a:lnTo>
                    <a:pt x="5338251" y="301902"/>
                  </a:lnTo>
                  <a:lnTo>
                    <a:pt x="5376684" y="285114"/>
                  </a:lnTo>
                  <a:lnTo>
                    <a:pt x="5376684" y="217169"/>
                  </a:lnTo>
                  <a:lnTo>
                    <a:pt x="5328805" y="217169"/>
                  </a:lnTo>
                  <a:lnTo>
                    <a:pt x="5328805" y="164845"/>
                  </a:lnTo>
                  <a:lnTo>
                    <a:pt x="5438025" y="164845"/>
                  </a:lnTo>
                  <a:lnTo>
                    <a:pt x="5438025" y="319531"/>
                  </a:lnTo>
                  <a:lnTo>
                    <a:pt x="5397967" y="341999"/>
                  </a:lnTo>
                  <a:lnTo>
                    <a:pt x="5346998" y="355012"/>
                  </a:lnTo>
                  <a:lnTo>
                    <a:pt x="5312676" y="357504"/>
                  </a:lnTo>
                  <a:lnTo>
                    <a:pt x="5277458" y="354476"/>
                  </a:lnTo>
                  <a:lnTo>
                    <a:pt x="5218593" y="330180"/>
                  </a:lnTo>
                  <a:lnTo>
                    <a:pt x="5175871" y="282529"/>
                  </a:lnTo>
                  <a:lnTo>
                    <a:pt x="5154103" y="218191"/>
                  </a:lnTo>
                  <a:lnTo>
                    <a:pt x="5151386" y="180212"/>
                  </a:lnTo>
                  <a:lnTo>
                    <a:pt x="5154341" y="142087"/>
                  </a:lnTo>
                  <a:lnTo>
                    <a:pt x="5178015" y="77075"/>
                  </a:lnTo>
                  <a:lnTo>
                    <a:pt x="5224522" y="28309"/>
                  </a:lnTo>
                  <a:lnTo>
                    <a:pt x="5288340" y="3266"/>
                  </a:lnTo>
                  <a:lnTo>
                    <a:pt x="5326392" y="126"/>
                  </a:lnTo>
                  <a:close/>
                </a:path>
                <a:path w="7440930" h="357505">
                  <a:moveTo>
                    <a:pt x="4312932" y="126"/>
                  </a:moveTo>
                  <a:lnTo>
                    <a:pt x="4340269" y="2266"/>
                  </a:lnTo>
                  <a:lnTo>
                    <a:pt x="4365510" y="8667"/>
                  </a:lnTo>
                  <a:lnTo>
                    <a:pt x="4388656" y="19307"/>
                  </a:lnTo>
                  <a:lnTo>
                    <a:pt x="4409706" y="34162"/>
                  </a:lnTo>
                  <a:lnTo>
                    <a:pt x="4383925" y="83438"/>
                  </a:lnTo>
                  <a:lnTo>
                    <a:pt x="4377758" y="78603"/>
                  </a:lnTo>
                  <a:lnTo>
                    <a:pt x="4370114" y="73802"/>
                  </a:lnTo>
                  <a:lnTo>
                    <a:pt x="4329395" y="57118"/>
                  </a:lnTo>
                  <a:lnTo>
                    <a:pt x="4311535" y="54737"/>
                  </a:lnTo>
                  <a:lnTo>
                    <a:pt x="4287366" y="56884"/>
                  </a:lnTo>
                  <a:lnTo>
                    <a:pt x="4247170" y="74132"/>
                  </a:lnTo>
                  <a:lnTo>
                    <a:pt x="4218216" y="107997"/>
                  </a:lnTo>
                  <a:lnTo>
                    <a:pt x="4203409" y="154289"/>
                  </a:lnTo>
                  <a:lnTo>
                    <a:pt x="4201553" y="181863"/>
                  </a:lnTo>
                  <a:lnTo>
                    <a:pt x="4203363" y="208029"/>
                  </a:lnTo>
                  <a:lnTo>
                    <a:pt x="4217841" y="252122"/>
                  </a:lnTo>
                  <a:lnTo>
                    <a:pt x="4246275" y="284483"/>
                  </a:lnTo>
                  <a:lnTo>
                    <a:pt x="4285570" y="300970"/>
                  </a:lnTo>
                  <a:lnTo>
                    <a:pt x="4309122" y="303022"/>
                  </a:lnTo>
                  <a:lnTo>
                    <a:pt x="4324791" y="301902"/>
                  </a:lnTo>
                  <a:lnTo>
                    <a:pt x="4363224" y="285114"/>
                  </a:lnTo>
                  <a:lnTo>
                    <a:pt x="4363224" y="217169"/>
                  </a:lnTo>
                  <a:lnTo>
                    <a:pt x="4315345" y="217169"/>
                  </a:lnTo>
                  <a:lnTo>
                    <a:pt x="4315345" y="164845"/>
                  </a:lnTo>
                  <a:lnTo>
                    <a:pt x="4424565" y="164845"/>
                  </a:lnTo>
                  <a:lnTo>
                    <a:pt x="4424565" y="319531"/>
                  </a:lnTo>
                  <a:lnTo>
                    <a:pt x="4384507" y="341999"/>
                  </a:lnTo>
                  <a:lnTo>
                    <a:pt x="4333538" y="355012"/>
                  </a:lnTo>
                  <a:lnTo>
                    <a:pt x="4299216" y="357504"/>
                  </a:lnTo>
                  <a:lnTo>
                    <a:pt x="4263998" y="354476"/>
                  </a:lnTo>
                  <a:lnTo>
                    <a:pt x="4205133" y="330180"/>
                  </a:lnTo>
                  <a:lnTo>
                    <a:pt x="4162411" y="282529"/>
                  </a:lnTo>
                  <a:lnTo>
                    <a:pt x="4140643" y="218191"/>
                  </a:lnTo>
                  <a:lnTo>
                    <a:pt x="4137926" y="180212"/>
                  </a:lnTo>
                  <a:lnTo>
                    <a:pt x="4140881" y="142087"/>
                  </a:lnTo>
                  <a:lnTo>
                    <a:pt x="4164555" y="77075"/>
                  </a:lnTo>
                  <a:lnTo>
                    <a:pt x="4211062" y="28309"/>
                  </a:lnTo>
                  <a:lnTo>
                    <a:pt x="4274880" y="3266"/>
                  </a:lnTo>
                  <a:lnTo>
                    <a:pt x="4312932" y="126"/>
                  </a:lnTo>
                  <a:close/>
                </a:path>
                <a:path w="7440930" h="357505">
                  <a:moveTo>
                    <a:pt x="1902472" y="126"/>
                  </a:moveTo>
                  <a:lnTo>
                    <a:pt x="1930476" y="1531"/>
                  </a:lnTo>
                  <a:lnTo>
                    <a:pt x="1954479" y="5746"/>
                  </a:lnTo>
                  <a:lnTo>
                    <a:pt x="1974481" y="12771"/>
                  </a:lnTo>
                  <a:lnTo>
                    <a:pt x="1990483" y="22605"/>
                  </a:lnTo>
                  <a:lnTo>
                    <a:pt x="1971814" y="75437"/>
                  </a:lnTo>
                  <a:lnTo>
                    <a:pt x="1955479" y="65343"/>
                  </a:lnTo>
                  <a:lnTo>
                    <a:pt x="1938667" y="58118"/>
                  </a:lnTo>
                  <a:lnTo>
                    <a:pt x="1921379" y="53774"/>
                  </a:lnTo>
                  <a:lnTo>
                    <a:pt x="1903615" y="52324"/>
                  </a:lnTo>
                  <a:lnTo>
                    <a:pt x="1893636" y="53016"/>
                  </a:lnTo>
                  <a:lnTo>
                    <a:pt x="1861975" y="76390"/>
                  </a:lnTo>
                  <a:lnTo>
                    <a:pt x="1859038" y="92710"/>
                  </a:lnTo>
                  <a:lnTo>
                    <a:pt x="1863158" y="107711"/>
                  </a:lnTo>
                  <a:lnTo>
                    <a:pt x="1875516" y="122999"/>
                  </a:lnTo>
                  <a:lnTo>
                    <a:pt x="1896114" y="138572"/>
                  </a:lnTo>
                  <a:lnTo>
                    <a:pt x="1924951" y="154431"/>
                  </a:lnTo>
                  <a:lnTo>
                    <a:pt x="1941072" y="162742"/>
                  </a:lnTo>
                  <a:lnTo>
                    <a:pt x="1954764" y="170719"/>
                  </a:lnTo>
                  <a:lnTo>
                    <a:pt x="1988404" y="201168"/>
                  </a:lnTo>
                  <a:lnTo>
                    <a:pt x="2004231" y="239061"/>
                  </a:lnTo>
                  <a:lnTo>
                    <a:pt x="2006231" y="261365"/>
                  </a:lnTo>
                  <a:lnTo>
                    <a:pt x="2004160" y="281394"/>
                  </a:lnTo>
                  <a:lnTo>
                    <a:pt x="1987586" y="315926"/>
                  </a:lnTo>
                  <a:lnTo>
                    <a:pt x="1955106" y="342288"/>
                  </a:lnTo>
                  <a:lnTo>
                    <a:pt x="1910719" y="355814"/>
                  </a:lnTo>
                  <a:lnTo>
                    <a:pt x="1884311" y="357504"/>
                  </a:lnTo>
                  <a:lnTo>
                    <a:pt x="1860713" y="355955"/>
                  </a:lnTo>
                  <a:lnTo>
                    <a:pt x="1838305" y="351297"/>
                  </a:lnTo>
                  <a:lnTo>
                    <a:pt x="1817089" y="343521"/>
                  </a:lnTo>
                  <a:lnTo>
                    <a:pt x="1797062" y="332613"/>
                  </a:lnTo>
                  <a:lnTo>
                    <a:pt x="1819668" y="277622"/>
                  </a:lnTo>
                  <a:lnTo>
                    <a:pt x="1837770" y="288770"/>
                  </a:lnTo>
                  <a:lnTo>
                    <a:pt x="1855704" y="296703"/>
                  </a:lnTo>
                  <a:lnTo>
                    <a:pt x="1873496" y="301446"/>
                  </a:lnTo>
                  <a:lnTo>
                    <a:pt x="1891169" y="303022"/>
                  </a:lnTo>
                  <a:lnTo>
                    <a:pt x="1914819" y="300664"/>
                  </a:lnTo>
                  <a:lnTo>
                    <a:pt x="1931682" y="293592"/>
                  </a:lnTo>
                  <a:lnTo>
                    <a:pt x="1941783" y="281805"/>
                  </a:lnTo>
                  <a:lnTo>
                    <a:pt x="1945144" y="265302"/>
                  </a:lnTo>
                  <a:lnTo>
                    <a:pt x="1944356" y="256561"/>
                  </a:lnTo>
                  <a:lnTo>
                    <a:pt x="1924374" y="223333"/>
                  </a:lnTo>
                  <a:lnTo>
                    <a:pt x="1879993" y="195579"/>
                  </a:lnTo>
                  <a:lnTo>
                    <a:pt x="1861725" y="186102"/>
                  </a:lnTo>
                  <a:lnTo>
                    <a:pt x="1846719" y="177482"/>
                  </a:lnTo>
                  <a:lnTo>
                    <a:pt x="1814223" y="148764"/>
                  </a:lnTo>
                  <a:lnTo>
                    <a:pt x="1798171" y="103616"/>
                  </a:lnTo>
                  <a:lnTo>
                    <a:pt x="1797697" y="93090"/>
                  </a:lnTo>
                  <a:lnTo>
                    <a:pt x="1799551" y="73923"/>
                  </a:lnTo>
                  <a:lnTo>
                    <a:pt x="1827161" y="26542"/>
                  </a:lnTo>
                  <a:lnTo>
                    <a:pt x="1860673" y="6762"/>
                  </a:lnTo>
                  <a:lnTo>
                    <a:pt x="1880543" y="1789"/>
                  </a:lnTo>
                  <a:lnTo>
                    <a:pt x="1902472" y="126"/>
                  </a:lnTo>
                  <a:close/>
                </a:path>
                <a:path w="7440930" h="357505">
                  <a:moveTo>
                    <a:pt x="5624588" y="0"/>
                  </a:moveTo>
                  <a:lnTo>
                    <a:pt x="5690311" y="11541"/>
                  </a:lnTo>
                  <a:lnTo>
                    <a:pt x="5738507" y="46227"/>
                  </a:lnTo>
                  <a:lnTo>
                    <a:pt x="5768051" y="101726"/>
                  </a:lnTo>
                  <a:lnTo>
                    <a:pt x="5777877" y="175894"/>
                  </a:lnTo>
                  <a:lnTo>
                    <a:pt x="5775305" y="215542"/>
                  </a:lnTo>
                  <a:lnTo>
                    <a:pt x="5754731" y="281836"/>
                  </a:lnTo>
                  <a:lnTo>
                    <a:pt x="5713990" y="329965"/>
                  </a:lnTo>
                  <a:lnTo>
                    <a:pt x="5655558" y="354453"/>
                  </a:lnTo>
                  <a:lnTo>
                    <a:pt x="5619889" y="357504"/>
                  </a:lnTo>
                  <a:lnTo>
                    <a:pt x="5587127" y="354478"/>
                  </a:lnTo>
                  <a:lnTo>
                    <a:pt x="5533700" y="330233"/>
                  </a:lnTo>
                  <a:lnTo>
                    <a:pt x="5496840" y="282461"/>
                  </a:lnTo>
                  <a:lnTo>
                    <a:pt x="5478310" y="215925"/>
                  </a:lnTo>
                  <a:lnTo>
                    <a:pt x="5475998" y="175894"/>
                  </a:lnTo>
                  <a:lnTo>
                    <a:pt x="5478522" y="140440"/>
                  </a:lnTo>
                  <a:lnTo>
                    <a:pt x="5498715" y="78007"/>
                  </a:lnTo>
                  <a:lnTo>
                    <a:pt x="5538363" y="28717"/>
                  </a:lnTo>
                  <a:lnTo>
                    <a:pt x="5592465" y="3190"/>
                  </a:lnTo>
                  <a:lnTo>
                    <a:pt x="5624588" y="0"/>
                  </a:lnTo>
                  <a:close/>
                </a:path>
                <a:path w="7440930" h="357505">
                  <a:moveTo>
                    <a:pt x="398792" y="0"/>
                  </a:moveTo>
                  <a:lnTo>
                    <a:pt x="464551" y="11541"/>
                  </a:lnTo>
                  <a:lnTo>
                    <a:pt x="512737" y="46227"/>
                  </a:lnTo>
                  <a:lnTo>
                    <a:pt x="542283" y="101726"/>
                  </a:lnTo>
                  <a:lnTo>
                    <a:pt x="552132" y="175894"/>
                  </a:lnTo>
                  <a:lnTo>
                    <a:pt x="549558" y="215542"/>
                  </a:lnTo>
                  <a:lnTo>
                    <a:pt x="528970" y="281836"/>
                  </a:lnTo>
                  <a:lnTo>
                    <a:pt x="488223" y="329965"/>
                  </a:lnTo>
                  <a:lnTo>
                    <a:pt x="429782" y="354453"/>
                  </a:lnTo>
                  <a:lnTo>
                    <a:pt x="394081" y="357504"/>
                  </a:lnTo>
                  <a:lnTo>
                    <a:pt x="361312" y="354478"/>
                  </a:lnTo>
                  <a:lnTo>
                    <a:pt x="307939" y="330233"/>
                  </a:lnTo>
                  <a:lnTo>
                    <a:pt x="271085" y="282461"/>
                  </a:lnTo>
                  <a:lnTo>
                    <a:pt x="252511" y="215925"/>
                  </a:lnTo>
                  <a:lnTo>
                    <a:pt x="250190" y="175894"/>
                  </a:lnTo>
                  <a:lnTo>
                    <a:pt x="252716" y="140440"/>
                  </a:lnTo>
                  <a:lnTo>
                    <a:pt x="272939" y="78007"/>
                  </a:lnTo>
                  <a:lnTo>
                    <a:pt x="312571" y="28717"/>
                  </a:lnTo>
                  <a:lnTo>
                    <a:pt x="366645" y="3190"/>
                  </a:lnTo>
                  <a:lnTo>
                    <a:pt x="39879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88642" y="1453135"/>
            <a:ext cx="7411084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026160" indent="-273050">
              <a:spcBef>
                <a:spcPts val="100"/>
              </a:spcBef>
            </a:pPr>
            <a:r>
              <a:rPr sz="1750" spc="-19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7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Sender-initiated: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distribution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initiated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overloaded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node.</a:t>
            </a:r>
            <a:endParaRPr sz="2400" dirty="0">
              <a:latin typeface="Trebuchet MS"/>
              <a:cs typeface="Trebuchet MS"/>
            </a:endParaRPr>
          </a:p>
          <a:p>
            <a:pPr marL="285115" marR="254000" indent="-273050">
              <a:spcBef>
                <a:spcPts val="600"/>
              </a:spcBef>
            </a:pPr>
            <a:r>
              <a:rPr sz="1750" spc="-19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75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Receiver-initiated: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distribution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initiated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by</a:t>
            </a:r>
            <a:r>
              <a:rPr sz="2400" dirty="0">
                <a:latin typeface="Trebuchet MS"/>
                <a:cs typeface="Trebuchet MS"/>
              </a:rPr>
              <a:t> lightly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loaded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nodes.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spcBef>
                <a:spcPts val="600"/>
              </a:spcBef>
            </a:pPr>
            <a:r>
              <a:rPr sz="1750" spc="-19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750" spc="19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Trebuchet MS"/>
                <a:cs typeface="Trebuchet MS"/>
              </a:rPr>
              <a:t>Symmetric: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initiated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by both </a:t>
            </a:r>
            <a:r>
              <a:rPr sz="2400" dirty="0">
                <a:latin typeface="Trebuchet MS"/>
                <a:cs typeface="Trebuchet MS"/>
              </a:rPr>
              <a:t>senders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receivers.</a:t>
            </a:r>
          </a:p>
          <a:p>
            <a:pPr marL="285115" marR="795655"/>
            <a:r>
              <a:rPr sz="2400" spc="-5" dirty="0">
                <a:latin typeface="Trebuchet MS"/>
                <a:cs typeface="Trebuchet MS"/>
              </a:rPr>
              <a:t>Has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advantages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disadvantages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both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approaches.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spcBef>
                <a:spcPts val="600"/>
              </a:spcBef>
            </a:pPr>
            <a:r>
              <a:rPr sz="1750" spc="-19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750" spc="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Adaptive: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sensitive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 state</a:t>
            </a:r>
            <a:r>
              <a:rPr sz="2400" dirty="0">
                <a:latin typeface="Trebuchet MS"/>
                <a:cs typeface="Trebuchet MS"/>
              </a:rPr>
              <a:t> of</a:t>
            </a:r>
            <a:r>
              <a:rPr sz="2400" spc="-5" dirty="0">
                <a:latin typeface="Trebuchet MS"/>
                <a:cs typeface="Trebuchet MS"/>
              </a:rPr>
              <a:t> the </a:t>
            </a:r>
            <a:r>
              <a:rPr sz="2400" dirty="0">
                <a:latin typeface="Trebuchet MS"/>
                <a:cs typeface="Trebuchet MS"/>
              </a:rPr>
              <a:t>system.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4098" y="679323"/>
            <a:ext cx="1858645" cy="359410"/>
            <a:chOff x="2300097" y="679323"/>
            <a:chExt cx="185864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0986" y="680212"/>
              <a:ext cx="1711578" cy="35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2244" y="737362"/>
              <a:ext cx="132969" cy="240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6" y="737235"/>
              <a:ext cx="101853" cy="100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0986" y="680212"/>
              <a:ext cx="1711960" cy="357505"/>
            </a:xfrm>
            <a:custGeom>
              <a:avLst/>
              <a:gdLst/>
              <a:ahLst/>
              <a:cxnLst/>
              <a:rect l="l" t="t" r="r" b="b"/>
              <a:pathLst>
                <a:path w="1711960" h="357505">
                  <a:moveTo>
                    <a:pt x="1171702" y="5968"/>
                  </a:moveTo>
                  <a:lnTo>
                    <a:pt x="1392301" y="5968"/>
                  </a:lnTo>
                  <a:lnTo>
                    <a:pt x="1392301" y="60451"/>
                  </a:lnTo>
                  <a:lnTo>
                    <a:pt x="1233042" y="60451"/>
                  </a:lnTo>
                  <a:lnTo>
                    <a:pt x="1233042" y="141350"/>
                  </a:lnTo>
                  <a:lnTo>
                    <a:pt x="1347215" y="141350"/>
                  </a:lnTo>
                  <a:lnTo>
                    <a:pt x="1347215" y="193548"/>
                  </a:lnTo>
                  <a:lnTo>
                    <a:pt x="1233042" y="193548"/>
                  </a:lnTo>
                  <a:lnTo>
                    <a:pt x="1233042" y="297052"/>
                  </a:lnTo>
                  <a:lnTo>
                    <a:pt x="1389634" y="297052"/>
                  </a:lnTo>
                  <a:lnTo>
                    <a:pt x="1389634" y="351536"/>
                  </a:lnTo>
                  <a:lnTo>
                    <a:pt x="1171702" y="351536"/>
                  </a:lnTo>
                  <a:lnTo>
                    <a:pt x="1171702" y="5968"/>
                  </a:lnTo>
                  <a:close/>
                </a:path>
                <a:path w="1711960" h="357505">
                  <a:moveTo>
                    <a:pt x="537718" y="5968"/>
                  </a:moveTo>
                  <a:lnTo>
                    <a:pt x="567182" y="5968"/>
                  </a:lnTo>
                  <a:lnTo>
                    <a:pt x="730376" y="214502"/>
                  </a:lnTo>
                  <a:lnTo>
                    <a:pt x="730376" y="5968"/>
                  </a:lnTo>
                  <a:lnTo>
                    <a:pt x="789432" y="5968"/>
                  </a:lnTo>
                  <a:lnTo>
                    <a:pt x="789432" y="356235"/>
                  </a:lnTo>
                  <a:lnTo>
                    <a:pt x="764413" y="356235"/>
                  </a:lnTo>
                  <a:lnTo>
                    <a:pt x="596645" y="137540"/>
                  </a:lnTo>
                  <a:lnTo>
                    <a:pt x="596645" y="351789"/>
                  </a:lnTo>
                  <a:lnTo>
                    <a:pt x="537718" y="351789"/>
                  </a:lnTo>
                  <a:lnTo>
                    <a:pt x="537718" y="5968"/>
                  </a:lnTo>
                  <a:close/>
                </a:path>
                <a:path w="1711960" h="357505">
                  <a:moveTo>
                    <a:pt x="263397" y="5968"/>
                  </a:moveTo>
                  <a:lnTo>
                    <a:pt x="483996" y="5968"/>
                  </a:lnTo>
                  <a:lnTo>
                    <a:pt x="483996" y="60451"/>
                  </a:lnTo>
                  <a:lnTo>
                    <a:pt x="324738" y="60451"/>
                  </a:lnTo>
                  <a:lnTo>
                    <a:pt x="324738" y="141350"/>
                  </a:lnTo>
                  <a:lnTo>
                    <a:pt x="438912" y="141350"/>
                  </a:lnTo>
                  <a:lnTo>
                    <a:pt x="438912" y="193548"/>
                  </a:lnTo>
                  <a:lnTo>
                    <a:pt x="324738" y="193548"/>
                  </a:lnTo>
                  <a:lnTo>
                    <a:pt x="324738" y="297052"/>
                  </a:lnTo>
                  <a:lnTo>
                    <a:pt x="481330" y="297052"/>
                  </a:lnTo>
                  <a:lnTo>
                    <a:pt x="481330" y="351536"/>
                  </a:lnTo>
                  <a:lnTo>
                    <a:pt x="263397" y="351536"/>
                  </a:lnTo>
                  <a:lnTo>
                    <a:pt x="263397" y="5968"/>
                  </a:lnTo>
                  <a:close/>
                </a:path>
                <a:path w="1711960" h="357505">
                  <a:moveTo>
                    <a:pt x="953008" y="3555"/>
                  </a:moveTo>
                  <a:lnTo>
                    <a:pt x="1020699" y="14620"/>
                  </a:lnTo>
                  <a:lnTo>
                    <a:pt x="1072768" y="47878"/>
                  </a:lnTo>
                  <a:lnTo>
                    <a:pt x="1105915" y="99313"/>
                  </a:lnTo>
                  <a:lnTo>
                    <a:pt x="1116964" y="165226"/>
                  </a:lnTo>
                  <a:lnTo>
                    <a:pt x="1111980" y="222154"/>
                  </a:lnTo>
                  <a:lnTo>
                    <a:pt x="1097026" y="268732"/>
                  </a:lnTo>
                  <a:lnTo>
                    <a:pt x="1072102" y="304958"/>
                  </a:lnTo>
                  <a:lnTo>
                    <a:pt x="1037209" y="330835"/>
                  </a:lnTo>
                  <a:lnTo>
                    <a:pt x="992346" y="346360"/>
                  </a:lnTo>
                  <a:lnTo>
                    <a:pt x="937513" y="351536"/>
                  </a:lnTo>
                  <a:lnTo>
                    <a:pt x="860806" y="351536"/>
                  </a:lnTo>
                  <a:lnTo>
                    <a:pt x="860806" y="6223"/>
                  </a:lnTo>
                  <a:lnTo>
                    <a:pt x="894072" y="5056"/>
                  </a:lnTo>
                  <a:lnTo>
                    <a:pt x="920527" y="4222"/>
                  </a:lnTo>
                  <a:lnTo>
                    <a:pt x="940173" y="3722"/>
                  </a:lnTo>
                  <a:lnTo>
                    <a:pt x="953008" y="3555"/>
                  </a:lnTo>
                  <a:close/>
                </a:path>
                <a:path w="1711960" h="357505">
                  <a:moveTo>
                    <a:pt x="1541779" y="2412"/>
                  </a:moveTo>
                  <a:lnTo>
                    <a:pt x="1599360" y="8772"/>
                  </a:lnTo>
                  <a:lnTo>
                    <a:pt x="1640474" y="27860"/>
                  </a:lnTo>
                  <a:lnTo>
                    <a:pt x="1665134" y="59688"/>
                  </a:lnTo>
                  <a:lnTo>
                    <a:pt x="1673352" y="104266"/>
                  </a:lnTo>
                  <a:lnTo>
                    <a:pt x="1672228" y="119268"/>
                  </a:lnTo>
                  <a:lnTo>
                    <a:pt x="1655190" y="160274"/>
                  </a:lnTo>
                  <a:lnTo>
                    <a:pt x="1622686" y="189741"/>
                  </a:lnTo>
                  <a:lnTo>
                    <a:pt x="1609471" y="195834"/>
                  </a:lnTo>
                  <a:lnTo>
                    <a:pt x="1711578" y="351536"/>
                  </a:lnTo>
                  <a:lnTo>
                    <a:pt x="1640839" y="351536"/>
                  </a:lnTo>
                  <a:lnTo>
                    <a:pt x="1548638" y="208787"/>
                  </a:lnTo>
                  <a:lnTo>
                    <a:pt x="1540992" y="208619"/>
                  </a:lnTo>
                  <a:lnTo>
                    <a:pt x="1531953" y="208295"/>
                  </a:lnTo>
                  <a:lnTo>
                    <a:pt x="1521509" y="207805"/>
                  </a:lnTo>
                  <a:lnTo>
                    <a:pt x="1509649" y="207137"/>
                  </a:lnTo>
                  <a:lnTo>
                    <a:pt x="1509649" y="351536"/>
                  </a:lnTo>
                  <a:lnTo>
                    <a:pt x="1446022" y="351536"/>
                  </a:lnTo>
                  <a:lnTo>
                    <a:pt x="1446022" y="5968"/>
                  </a:lnTo>
                  <a:lnTo>
                    <a:pt x="1450449" y="5851"/>
                  </a:lnTo>
                  <a:lnTo>
                    <a:pt x="1458579" y="5508"/>
                  </a:lnTo>
                  <a:lnTo>
                    <a:pt x="1470400" y="4951"/>
                  </a:lnTo>
                  <a:lnTo>
                    <a:pt x="1485900" y="4190"/>
                  </a:lnTo>
                  <a:lnTo>
                    <a:pt x="1502400" y="3430"/>
                  </a:lnTo>
                  <a:lnTo>
                    <a:pt x="1517221" y="2873"/>
                  </a:lnTo>
                  <a:lnTo>
                    <a:pt x="1530351" y="2530"/>
                  </a:lnTo>
                  <a:lnTo>
                    <a:pt x="1541779" y="2412"/>
                  </a:lnTo>
                  <a:close/>
                </a:path>
                <a:path w="1711960" h="357505">
                  <a:moveTo>
                    <a:pt x="105409" y="0"/>
                  </a:moveTo>
                  <a:lnTo>
                    <a:pt x="133413" y="1404"/>
                  </a:lnTo>
                  <a:lnTo>
                    <a:pt x="157416" y="5619"/>
                  </a:lnTo>
                  <a:lnTo>
                    <a:pt x="177419" y="12644"/>
                  </a:lnTo>
                  <a:lnTo>
                    <a:pt x="193420" y="22478"/>
                  </a:lnTo>
                  <a:lnTo>
                    <a:pt x="174751" y="75311"/>
                  </a:lnTo>
                  <a:lnTo>
                    <a:pt x="158416" y="65216"/>
                  </a:lnTo>
                  <a:lnTo>
                    <a:pt x="141605" y="57991"/>
                  </a:lnTo>
                  <a:lnTo>
                    <a:pt x="124317" y="53647"/>
                  </a:lnTo>
                  <a:lnTo>
                    <a:pt x="106552" y="52197"/>
                  </a:lnTo>
                  <a:lnTo>
                    <a:pt x="96573" y="52889"/>
                  </a:lnTo>
                  <a:lnTo>
                    <a:pt x="64912" y="76263"/>
                  </a:lnTo>
                  <a:lnTo>
                    <a:pt x="61975" y="92583"/>
                  </a:lnTo>
                  <a:lnTo>
                    <a:pt x="66095" y="107584"/>
                  </a:lnTo>
                  <a:lnTo>
                    <a:pt x="78454" y="122872"/>
                  </a:lnTo>
                  <a:lnTo>
                    <a:pt x="99052" y="138445"/>
                  </a:lnTo>
                  <a:lnTo>
                    <a:pt x="127888" y="154304"/>
                  </a:lnTo>
                  <a:lnTo>
                    <a:pt x="144010" y="162615"/>
                  </a:lnTo>
                  <a:lnTo>
                    <a:pt x="157702" y="170592"/>
                  </a:lnTo>
                  <a:lnTo>
                    <a:pt x="191341" y="201041"/>
                  </a:lnTo>
                  <a:lnTo>
                    <a:pt x="207168" y="238934"/>
                  </a:lnTo>
                  <a:lnTo>
                    <a:pt x="209169" y="261238"/>
                  </a:lnTo>
                  <a:lnTo>
                    <a:pt x="207097" y="281267"/>
                  </a:lnTo>
                  <a:lnTo>
                    <a:pt x="190523" y="315799"/>
                  </a:lnTo>
                  <a:lnTo>
                    <a:pt x="158043" y="342161"/>
                  </a:lnTo>
                  <a:lnTo>
                    <a:pt x="113657" y="355687"/>
                  </a:lnTo>
                  <a:lnTo>
                    <a:pt x="87249" y="357377"/>
                  </a:lnTo>
                  <a:lnTo>
                    <a:pt x="63650" y="355828"/>
                  </a:lnTo>
                  <a:lnTo>
                    <a:pt x="41243" y="351170"/>
                  </a:lnTo>
                  <a:lnTo>
                    <a:pt x="20026" y="343394"/>
                  </a:lnTo>
                  <a:lnTo>
                    <a:pt x="0" y="332486"/>
                  </a:lnTo>
                  <a:lnTo>
                    <a:pt x="22606" y="277495"/>
                  </a:lnTo>
                  <a:lnTo>
                    <a:pt x="40707" y="288643"/>
                  </a:lnTo>
                  <a:lnTo>
                    <a:pt x="58642" y="296576"/>
                  </a:lnTo>
                  <a:lnTo>
                    <a:pt x="76434" y="301319"/>
                  </a:lnTo>
                  <a:lnTo>
                    <a:pt x="94106" y="302895"/>
                  </a:lnTo>
                  <a:lnTo>
                    <a:pt x="117756" y="300537"/>
                  </a:lnTo>
                  <a:lnTo>
                    <a:pt x="134619" y="293465"/>
                  </a:lnTo>
                  <a:lnTo>
                    <a:pt x="144720" y="281678"/>
                  </a:lnTo>
                  <a:lnTo>
                    <a:pt x="148081" y="265175"/>
                  </a:lnTo>
                  <a:lnTo>
                    <a:pt x="147294" y="256434"/>
                  </a:lnTo>
                  <a:lnTo>
                    <a:pt x="127311" y="223206"/>
                  </a:lnTo>
                  <a:lnTo>
                    <a:pt x="82931" y="195452"/>
                  </a:lnTo>
                  <a:lnTo>
                    <a:pt x="64662" y="185975"/>
                  </a:lnTo>
                  <a:lnTo>
                    <a:pt x="49656" y="177355"/>
                  </a:lnTo>
                  <a:lnTo>
                    <a:pt x="17160" y="148637"/>
                  </a:lnTo>
                  <a:lnTo>
                    <a:pt x="1109" y="103489"/>
                  </a:lnTo>
                  <a:lnTo>
                    <a:pt x="634" y="92963"/>
                  </a:lnTo>
                  <a:lnTo>
                    <a:pt x="2488" y="73796"/>
                  </a:lnTo>
                  <a:lnTo>
                    <a:pt x="30099" y="26415"/>
                  </a:lnTo>
                  <a:lnTo>
                    <a:pt x="63611" y="6635"/>
                  </a:lnTo>
                  <a:lnTo>
                    <a:pt x="83480" y="1662"/>
                  </a:lnTo>
                  <a:lnTo>
                    <a:pt x="10540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3011" y="864045"/>
              <a:ext cx="124786" cy="554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33011" y="864045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5" h="55880">
                  <a:moveTo>
                    <a:pt x="0" y="55434"/>
                  </a:moveTo>
                  <a:lnTo>
                    <a:pt x="124786" y="55434"/>
                  </a:lnTo>
                  <a:lnTo>
                    <a:pt x="124786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43703" y="680593"/>
            <a:ext cx="2108835" cy="356870"/>
            <a:chOff x="4219702" y="680593"/>
            <a:chExt cx="2108835" cy="3568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0591" y="681482"/>
              <a:ext cx="2106676" cy="3549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5966" y="787146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9" y="0"/>
                  </a:moveTo>
                  <a:lnTo>
                    <a:pt x="0" y="127634"/>
                  </a:lnTo>
                  <a:lnTo>
                    <a:pt x="83058" y="127634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1560" y="737361"/>
              <a:ext cx="132968" cy="2407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20591" y="681482"/>
              <a:ext cx="2106930" cy="354965"/>
            </a:xfrm>
            <a:custGeom>
              <a:avLst/>
              <a:gdLst/>
              <a:ahLst/>
              <a:cxnLst/>
              <a:rect l="l" t="t" r="r" b="b"/>
              <a:pathLst>
                <a:path w="2106929" h="354965">
                  <a:moveTo>
                    <a:pt x="1576197" y="4698"/>
                  </a:moveTo>
                  <a:lnTo>
                    <a:pt x="1796796" y="4698"/>
                  </a:lnTo>
                  <a:lnTo>
                    <a:pt x="1796796" y="59181"/>
                  </a:lnTo>
                  <a:lnTo>
                    <a:pt x="1637538" y="59181"/>
                  </a:lnTo>
                  <a:lnTo>
                    <a:pt x="1637538" y="140080"/>
                  </a:lnTo>
                  <a:lnTo>
                    <a:pt x="1751711" y="140080"/>
                  </a:lnTo>
                  <a:lnTo>
                    <a:pt x="1751711" y="192277"/>
                  </a:lnTo>
                  <a:lnTo>
                    <a:pt x="1637538" y="192277"/>
                  </a:lnTo>
                  <a:lnTo>
                    <a:pt x="1637538" y="295782"/>
                  </a:lnTo>
                  <a:lnTo>
                    <a:pt x="1794129" y="295782"/>
                  </a:lnTo>
                  <a:lnTo>
                    <a:pt x="1794129" y="350265"/>
                  </a:lnTo>
                  <a:lnTo>
                    <a:pt x="1576197" y="350265"/>
                  </a:lnTo>
                  <a:lnTo>
                    <a:pt x="1576197" y="4698"/>
                  </a:lnTo>
                  <a:close/>
                </a:path>
                <a:path w="2106929" h="354965">
                  <a:moveTo>
                    <a:pt x="1249807" y="4698"/>
                  </a:moveTo>
                  <a:lnTo>
                    <a:pt x="1535938" y="4698"/>
                  </a:lnTo>
                  <a:lnTo>
                    <a:pt x="1535938" y="59181"/>
                  </a:lnTo>
                  <a:lnTo>
                    <a:pt x="1421130" y="59181"/>
                  </a:lnTo>
                  <a:lnTo>
                    <a:pt x="1421130" y="350265"/>
                  </a:lnTo>
                  <a:lnTo>
                    <a:pt x="1359789" y="350265"/>
                  </a:lnTo>
                  <a:lnTo>
                    <a:pt x="1359789" y="59181"/>
                  </a:lnTo>
                  <a:lnTo>
                    <a:pt x="1249807" y="59181"/>
                  </a:lnTo>
                  <a:lnTo>
                    <a:pt x="1249807" y="4698"/>
                  </a:lnTo>
                  <a:close/>
                </a:path>
                <a:path w="2106929" h="354965">
                  <a:moveTo>
                    <a:pt x="886968" y="4698"/>
                  </a:moveTo>
                  <a:lnTo>
                    <a:pt x="948309" y="4698"/>
                  </a:lnTo>
                  <a:lnTo>
                    <a:pt x="948309" y="350265"/>
                  </a:lnTo>
                  <a:lnTo>
                    <a:pt x="886968" y="350265"/>
                  </a:lnTo>
                  <a:lnTo>
                    <a:pt x="886968" y="4698"/>
                  </a:lnTo>
                  <a:close/>
                </a:path>
                <a:path w="2106929" h="354965">
                  <a:moveTo>
                    <a:pt x="559435" y="4698"/>
                  </a:moveTo>
                  <a:lnTo>
                    <a:pt x="845566" y="4698"/>
                  </a:lnTo>
                  <a:lnTo>
                    <a:pt x="845566" y="59181"/>
                  </a:lnTo>
                  <a:lnTo>
                    <a:pt x="730758" y="59181"/>
                  </a:lnTo>
                  <a:lnTo>
                    <a:pt x="730758" y="350265"/>
                  </a:lnTo>
                  <a:lnTo>
                    <a:pt x="669417" y="350265"/>
                  </a:lnTo>
                  <a:lnTo>
                    <a:pt x="669417" y="59181"/>
                  </a:lnTo>
                  <a:lnTo>
                    <a:pt x="559435" y="59181"/>
                  </a:lnTo>
                  <a:lnTo>
                    <a:pt x="559435" y="4698"/>
                  </a:lnTo>
                  <a:close/>
                </a:path>
                <a:path w="2106929" h="354965">
                  <a:moveTo>
                    <a:pt x="457200" y="4698"/>
                  </a:moveTo>
                  <a:lnTo>
                    <a:pt x="518541" y="4698"/>
                  </a:lnTo>
                  <a:lnTo>
                    <a:pt x="518541" y="350265"/>
                  </a:lnTo>
                  <a:lnTo>
                    <a:pt x="457200" y="350265"/>
                  </a:lnTo>
                  <a:lnTo>
                    <a:pt x="457200" y="4698"/>
                  </a:lnTo>
                  <a:close/>
                </a:path>
                <a:path w="2106929" h="354965">
                  <a:moveTo>
                    <a:pt x="132969" y="4698"/>
                  </a:moveTo>
                  <a:lnTo>
                    <a:pt x="162433" y="4698"/>
                  </a:lnTo>
                  <a:lnTo>
                    <a:pt x="325628" y="213232"/>
                  </a:lnTo>
                  <a:lnTo>
                    <a:pt x="325628" y="4698"/>
                  </a:lnTo>
                  <a:lnTo>
                    <a:pt x="384683" y="4698"/>
                  </a:lnTo>
                  <a:lnTo>
                    <a:pt x="384683" y="354964"/>
                  </a:lnTo>
                  <a:lnTo>
                    <a:pt x="359663" y="354964"/>
                  </a:lnTo>
                  <a:lnTo>
                    <a:pt x="191897" y="136270"/>
                  </a:lnTo>
                  <a:lnTo>
                    <a:pt x="191897" y="350519"/>
                  </a:lnTo>
                  <a:lnTo>
                    <a:pt x="132969" y="350519"/>
                  </a:lnTo>
                  <a:lnTo>
                    <a:pt x="132969" y="4698"/>
                  </a:lnTo>
                  <a:close/>
                </a:path>
                <a:path w="2106929" h="354965">
                  <a:moveTo>
                    <a:pt x="0" y="4698"/>
                  </a:moveTo>
                  <a:lnTo>
                    <a:pt x="61341" y="4698"/>
                  </a:lnTo>
                  <a:lnTo>
                    <a:pt x="61341" y="350265"/>
                  </a:lnTo>
                  <a:lnTo>
                    <a:pt x="0" y="350265"/>
                  </a:lnTo>
                  <a:lnTo>
                    <a:pt x="0" y="4698"/>
                  </a:lnTo>
                  <a:close/>
                </a:path>
                <a:path w="2106929" h="354965">
                  <a:moveTo>
                    <a:pt x="1942719" y="2285"/>
                  </a:moveTo>
                  <a:lnTo>
                    <a:pt x="2010410" y="13350"/>
                  </a:lnTo>
                  <a:lnTo>
                    <a:pt x="2062480" y="46608"/>
                  </a:lnTo>
                  <a:lnTo>
                    <a:pt x="2095627" y="98043"/>
                  </a:lnTo>
                  <a:lnTo>
                    <a:pt x="2106676" y="163956"/>
                  </a:lnTo>
                  <a:lnTo>
                    <a:pt x="2101691" y="220884"/>
                  </a:lnTo>
                  <a:lnTo>
                    <a:pt x="2086737" y="267462"/>
                  </a:lnTo>
                  <a:lnTo>
                    <a:pt x="2061813" y="303688"/>
                  </a:lnTo>
                  <a:lnTo>
                    <a:pt x="2026920" y="329565"/>
                  </a:lnTo>
                  <a:lnTo>
                    <a:pt x="1982057" y="345090"/>
                  </a:lnTo>
                  <a:lnTo>
                    <a:pt x="1927225" y="350265"/>
                  </a:lnTo>
                  <a:lnTo>
                    <a:pt x="1850517" y="350265"/>
                  </a:lnTo>
                  <a:lnTo>
                    <a:pt x="1850517" y="4952"/>
                  </a:lnTo>
                  <a:lnTo>
                    <a:pt x="1883783" y="3786"/>
                  </a:lnTo>
                  <a:lnTo>
                    <a:pt x="1910238" y="2952"/>
                  </a:lnTo>
                  <a:lnTo>
                    <a:pt x="1929884" y="2452"/>
                  </a:lnTo>
                  <a:lnTo>
                    <a:pt x="1942719" y="2285"/>
                  </a:lnTo>
                  <a:close/>
                </a:path>
                <a:path w="2106929" h="354965">
                  <a:moveTo>
                    <a:pt x="1123442" y="0"/>
                  </a:moveTo>
                  <a:lnTo>
                    <a:pt x="1150366" y="0"/>
                  </a:lnTo>
                  <a:lnTo>
                    <a:pt x="1289304" y="350265"/>
                  </a:lnTo>
                  <a:lnTo>
                    <a:pt x="1221613" y="350265"/>
                  </a:lnTo>
                  <a:lnTo>
                    <a:pt x="1196339" y="280162"/>
                  </a:lnTo>
                  <a:lnTo>
                    <a:pt x="1077976" y="280162"/>
                  </a:lnTo>
                  <a:lnTo>
                    <a:pt x="1053846" y="350265"/>
                  </a:lnTo>
                  <a:lnTo>
                    <a:pt x="985774" y="350265"/>
                  </a:lnTo>
                  <a:lnTo>
                    <a:pt x="11234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81327" y="2018302"/>
            <a:ext cx="8865184" cy="390555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33400" indent="-229235">
              <a:lnSpc>
                <a:spcPct val="100000"/>
              </a:lnSpc>
              <a:spcBef>
                <a:spcPts val="375"/>
              </a:spcBef>
              <a:tabLst>
                <a:tab pos="534035" algn="l"/>
              </a:tabLst>
            </a:pP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Sender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if</a:t>
            </a:r>
            <a:r>
              <a:rPr lang="en-US" sz="19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queue</a:t>
            </a:r>
            <a:r>
              <a:rPr lang="en-US"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length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exceeds</a:t>
            </a:r>
            <a:r>
              <a:rPr lang="en-US" sz="19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60" dirty="0">
                <a:solidFill>
                  <a:srgbClr val="6C6C6C"/>
                </a:solidFill>
                <a:latin typeface="Trebuchet MS"/>
                <a:cs typeface="Trebuchet MS"/>
              </a:rPr>
              <a:t>T.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900" spc="-20" dirty="0">
                <a:solidFill>
                  <a:srgbClr val="6C6C6C"/>
                </a:solidFill>
                <a:latin typeface="Trebuchet MS"/>
                <a:cs typeface="Trebuchet MS"/>
              </a:rPr>
              <a:t>Receiver</a:t>
            </a:r>
            <a:r>
              <a:rPr lang="en-US"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if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accepting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task</a:t>
            </a:r>
            <a:r>
              <a:rPr lang="en-US"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will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not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make</a:t>
            </a:r>
            <a:r>
              <a:rPr lang="en-US"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queue</a:t>
            </a:r>
            <a:r>
              <a:rPr lang="en-US"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length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exceed </a:t>
            </a:r>
            <a:r>
              <a:rPr lang="en-US" sz="1900" spc="-160" dirty="0">
                <a:solidFill>
                  <a:srgbClr val="6C6C6C"/>
                </a:solidFill>
                <a:latin typeface="Trebuchet MS"/>
                <a:cs typeface="Trebuchet MS"/>
              </a:rPr>
              <a:t>T.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600" spc="-165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lang="en-US" sz="1600" spc="-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lang="en-US" sz="2200" i="1" spc="-5" dirty="0">
                <a:latin typeface="Trebuchet MS"/>
                <a:cs typeface="Trebuchet MS"/>
              </a:rPr>
              <a:t>Selection</a:t>
            </a:r>
            <a:r>
              <a:rPr lang="en-US" sz="2200" i="1" spc="15" dirty="0">
                <a:latin typeface="Trebuchet MS"/>
                <a:cs typeface="Trebuchet MS"/>
              </a:rPr>
              <a:t> </a:t>
            </a:r>
            <a:r>
              <a:rPr lang="en-US" sz="2200" i="1" spc="-5" dirty="0">
                <a:latin typeface="Trebuchet MS"/>
                <a:cs typeface="Trebuchet MS"/>
              </a:rPr>
              <a:t>Policy</a:t>
            </a:r>
            <a:r>
              <a:rPr lang="en-US" sz="2200" spc="-5" dirty="0">
                <a:latin typeface="Trebuchet MS"/>
                <a:cs typeface="Trebuchet MS"/>
              </a:rPr>
              <a:t>:</a:t>
            </a:r>
            <a:r>
              <a:rPr lang="en-US" sz="2200" spc="10" dirty="0">
                <a:latin typeface="Trebuchet MS"/>
                <a:cs typeface="Trebuchet MS"/>
              </a:rPr>
              <a:t> </a:t>
            </a:r>
            <a:r>
              <a:rPr lang="en-US" sz="2200" spc="-5" dirty="0">
                <a:latin typeface="Trebuchet MS"/>
                <a:cs typeface="Trebuchet MS"/>
              </a:rPr>
              <a:t>Only newly</a:t>
            </a:r>
            <a:r>
              <a:rPr lang="en-US" sz="2200" spc="-10" dirty="0">
                <a:latin typeface="Trebuchet MS"/>
                <a:cs typeface="Trebuchet MS"/>
              </a:rPr>
              <a:t> </a:t>
            </a:r>
            <a:r>
              <a:rPr lang="en-US" sz="2200" spc="-5" dirty="0">
                <a:latin typeface="Trebuchet MS"/>
                <a:cs typeface="Trebuchet MS"/>
              </a:rPr>
              <a:t>arrived tasks.</a:t>
            </a:r>
            <a:br>
              <a:rPr lang="en-US" sz="2200" dirty="0">
                <a:latin typeface="Trebuchet MS"/>
                <a:cs typeface="Trebuchet MS"/>
              </a:rPr>
            </a:br>
            <a:r>
              <a:rPr lang="en-US" sz="1600" spc="-17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lang="en-US" sz="1600" spc="-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lang="en-US" sz="2200" i="1" spc="-10" dirty="0">
                <a:latin typeface="Trebuchet MS"/>
                <a:cs typeface="Trebuchet MS"/>
              </a:rPr>
              <a:t>Location</a:t>
            </a:r>
            <a:r>
              <a:rPr lang="en-US" sz="2200" i="1" spc="-25" dirty="0">
                <a:latin typeface="Trebuchet MS"/>
                <a:cs typeface="Trebuchet MS"/>
              </a:rPr>
              <a:t> </a:t>
            </a:r>
            <a:r>
              <a:rPr lang="en-US" sz="2200" i="1" spc="-5" dirty="0">
                <a:latin typeface="Trebuchet MS"/>
                <a:cs typeface="Trebuchet MS"/>
              </a:rPr>
              <a:t>Policy</a:t>
            </a:r>
            <a:r>
              <a:rPr lang="en-US" sz="2200" spc="-5" dirty="0">
                <a:latin typeface="Trebuchet MS"/>
                <a:cs typeface="Trebuchet MS"/>
              </a:rPr>
              <a:t>:</a:t>
            </a:r>
            <a:br>
              <a:rPr lang="en-US" sz="2200" dirty="0">
                <a:latin typeface="Trebuchet MS"/>
                <a:cs typeface="Trebuchet MS"/>
              </a:rPr>
            </a:br>
            <a:r>
              <a:rPr lang="en-US" sz="1900" spc="-10" dirty="0">
                <a:solidFill>
                  <a:srgbClr val="6C6C6C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Random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:</a:t>
            </a:r>
            <a:r>
              <a:rPr lang="en-US"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Use</a:t>
            </a:r>
            <a:r>
              <a:rPr lang="en-US"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no</a:t>
            </a:r>
            <a:r>
              <a:rPr lang="en-US"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remote</a:t>
            </a:r>
            <a:r>
              <a:rPr lang="en-US"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state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information. </a:t>
            </a:r>
            <a:r>
              <a:rPr lang="en-US" sz="1900" spc="-65" dirty="0">
                <a:solidFill>
                  <a:srgbClr val="6C6C6C"/>
                </a:solidFill>
                <a:latin typeface="Trebuchet MS"/>
                <a:cs typeface="Trebuchet MS"/>
              </a:rPr>
              <a:t>Task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transferred</a:t>
            </a:r>
            <a:r>
              <a:rPr lang="en-US" sz="1900" spc="5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to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a </a:t>
            </a:r>
            <a:r>
              <a:rPr lang="en-US" sz="1900" spc="-55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node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at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random.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900" spc="-5" dirty="0">
                <a:latin typeface="Trebuchet MS"/>
                <a:cs typeface="Trebuchet MS"/>
              </a:rPr>
              <a:t>No</a:t>
            </a:r>
            <a:r>
              <a:rPr lang="en-US" sz="1900" spc="5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need</a:t>
            </a:r>
            <a:r>
              <a:rPr lang="en-US" sz="1900" spc="25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for</a:t>
            </a:r>
            <a:r>
              <a:rPr lang="en-US" sz="1900" spc="5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state</a:t>
            </a:r>
            <a:r>
              <a:rPr lang="en-US" sz="1900" spc="20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collection.</a:t>
            </a:r>
            <a:r>
              <a:rPr lang="en-US" sz="1900" spc="15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Unnecessary</a:t>
            </a:r>
            <a:r>
              <a:rPr lang="en-US" sz="1900" spc="65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task</a:t>
            </a:r>
            <a:r>
              <a:rPr lang="en-US" sz="1900" spc="25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transfers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900" spc="-5" dirty="0">
                <a:latin typeface="Trebuchet MS"/>
                <a:cs typeface="Trebuchet MS"/>
              </a:rPr>
              <a:t>(processor</a:t>
            </a:r>
            <a:r>
              <a:rPr lang="en-US" sz="1900" spc="30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thrashing)</a:t>
            </a:r>
            <a:r>
              <a:rPr lang="en-US" sz="1900" spc="25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may</a:t>
            </a:r>
            <a:r>
              <a:rPr lang="en-US" sz="1900" spc="-10" dirty="0">
                <a:latin typeface="Trebuchet MS"/>
                <a:cs typeface="Trebuchet MS"/>
              </a:rPr>
              <a:t> </a:t>
            </a:r>
            <a:r>
              <a:rPr lang="en-US" sz="1900" spc="-50" dirty="0">
                <a:latin typeface="Trebuchet MS"/>
                <a:cs typeface="Trebuchet MS"/>
              </a:rPr>
              <a:t>occur.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900" spc="-10" dirty="0">
                <a:solidFill>
                  <a:srgbClr val="6C6C6C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Threshold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:</a:t>
            </a:r>
            <a:r>
              <a:rPr lang="en-US" sz="1900" spc="4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poll</a:t>
            </a:r>
            <a:r>
              <a:rPr lang="en-US"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node</a:t>
            </a:r>
            <a:r>
              <a:rPr lang="en-US"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to</a:t>
            </a:r>
            <a:r>
              <a:rPr lang="en-US"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find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out</a:t>
            </a:r>
            <a:r>
              <a:rPr lang="en-US"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if it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is</a:t>
            </a:r>
            <a:r>
              <a:rPr lang="en-US"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40" dirty="0">
                <a:solidFill>
                  <a:srgbClr val="6C6C6C"/>
                </a:solidFill>
                <a:latin typeface="Trebuchet MS"/>
                <a:cs typeface="Trebuchet MS"/>
              </a:rPr>
              <a:t>receiver.</a:t>
            </a:r>
            <a:r>
              <a:rPr lang="en-US" sz="1900" spc="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20" dirty="0">
                <a:solidFill>
                  <a:srgbClr val="6C6C6C"/>
                </a:solidFill>
                <a:latin typeface="Trebuchet MS"/>
                <a:cs typeface="Trebuchet MS"/>
              </a:rPr>
              <a:t>Receiver</a:t>
            </a:r>
            <a:r>
              <a:rPr lang="en-US"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must </a:t>
            </a:r>
            <a:r>
              <a:rPr lang="en-US" sz="1900" spc="-55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accept</a:t>
            </a:r>
            <a:r>
              <a:rPr lang="en-US"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the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task</a:t>
            </a:r>
            <a:r>
              <a:rPr lang="en-US"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irrespective</a:t>
            </a:r>
            <a:r>
              <a:rPr lang="en-US" sz="1900" spc="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of when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it (task)</a:t>
            </a:r>
            <a:r>
              <a:rPr lang="en-US"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actually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arrives.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900" i="1" spc="-5" dirty="0" err="1">
                <a:latin typeface="Trebuchet MS"/>
                <a:cs typeface="Trebuchet MS"/>
              </a:rPr>
              <a:t>PollLimit</a:t>
            </a:r>
            <a:r>
              <a:rPr lang="en-US" sz="1900" i="1" spc="-5" dirty="0">
                <a:latin typeface="Trebuchet MS"/>
                <a:cs typeface="Trebuchet MS"/>
              </a:rPr>
              <a:t>,</a:t>
            </a:r>
            <a:r>
              <a:rPr lang="en-US" sz="1900" i="1" spc="50" dirty="0">
                <a:latin typeface="Trebuchet MS"/>
                <a:cs typeface="Trebuchet MS"/>
              </a:rPr>
              <a:t> </a:t>
            </a:r>
            <a:r>
              <a:rPr lang="en-US" sz="1900" spc="-10" dirty="0" err="1">
                <a:latin typeface="Trebuchet MS"/>
                <a:cs typeface="Trebuchet MS"/>
              </a:rPr>
              <a:t>ie</a:t>
            </a:r>
            <a:r>
              <a:rPr lang="en-US" sz="1900" spc="-10" dirty="0">
                <a:latin typeface="Trebuchet MS"/>
                <a:cs typeface="Trebuchet MS"/>
              </a:rPr>
              <a:t>.,</a:t>
            </a:r>
            <a:r>
              <a:rPr lang="en-US" sz="1900" spc="10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the</a:t>
            </a:r>
            <a:r>
              <a:rPr lang="en-US" sz="1900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number</a:t>
            </a:r>
            <a:r>
              <a:rPr lang="en-US" sz="1900" spc="25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of</a:t>
            </a:r>
            <a:r>
              <a:rPr lang="en-US" sz="1900" spc="10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polls,</a:t>
            </a:r>
            <a:r>
              <a:rPr lang="en-US" sz="1900" spc="15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can</a:t>
            </a:r>
            <a:r>
              <a:rPr lang="en-US" sz="1900" spc="10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be</a:t>
            </a:r>
            <a:r>
              <a:rPr lang="en-US" sz="1900" spc="10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used</a:t>
            </a:r>
            <a:r>
              <a:rPr lang="en-US" sz="1900" spc="15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to</a:t>
            </a:r>
            <a:r>
              <a:rPr lang="en-US" sz="1900" dirty="0">
                <a:latin typeface="Trebuchet MS"/>
                <a:cs typeface="Trebuchet MS"/>
              </a:rPr>
              <a:t> </a:t>
            </a:r>
            <a:r>
              <a:rPr lang="en-US" sz="1900" spc="-5" dirty="0">
                <a:latin typeface="Trebuchet MS"/>
                <a:cs typeface="Trebuchet MS"/>
              </a:rPr>
              <a:t>reduce </a:t>
            </a:r>
            <a:r>
              <a:rPr lang="en-US" sz="1900" spc="-555" dirty="0">
                <a:latin typeface="Trebuchet MS"/>
                <a:cs typeface="Trebuchet MS"/>
              </a:rPr>
              <a:t> </a:t>
            </a:r>
            <a:r>
              <a:rPr lang="en-US" sz="1900" spc="-10" dirty="0">
                <a:latin typeface="Trebuchet MS"/>
                <a:cs typeface="Trebuchet MS"/>
              </a:rPr>
              <a:t>overhead.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900" spc="-5" dirty="0">
                <a:solidFill>
                  <a:srgbClr val="6C6C6C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Shortest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:	</a:t>
            </a:r>
            <a:r>
              <a:rPr lang="en-US" sz="1900" spc="-25" dirty="0">
                <a:solidFill>
                  <a:srgbClr val="6C6C6C"/>
                </a:solidFill>
                <a:latin typeface="Trebuchet MS"/>
                <a:cs typeface="Trebuchet MS"/>
              </a:rPr>
              <a:t>Poll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set</a:t>
            </a:r>
            <a:r>
              <a:rPr lang="en-US"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of nodes.</a:t>
            </a:r>
            <a:r>
              <a:rPr lang="en-US" sz="1900" spc="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Select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the</a:t>
            </a:r>
            <a:r>
              <a:rPr lang="en-US"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receiver</a:t>
            </a:r>
            <a:r>
              <a:rPr lang="en-US"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with</a:t>
            </a:r>
            <a:r>
              <a:rPr lang="en-US" sz="19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shortest</a:t>
            </a:r>
            <a:br>
              <a:rPr lang="en-US" sz="1900" dirty="0">
                <a:latin typeface="Trebuchet MS"/>
                <a:cs typeface="Trebuchet MS"/>
              </a:rPr>
            </a:b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task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10" dirty="0">
                <a:solidFill>
                  <a:srgbClr val="6C6C6C"/>
                </a:solidFill>
                <a:latin typeface="Trebuchet MS"/>
                <a:cs typeface="Trebuchet MS"/>
              </a:rPr>
              <a:t>queue</a:t>
            </a:r>
            <a:r>
              <a:rPr lang="en-US"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lang="en-US" sz="1900" spc="-5" dirty="0">
                <a:solidFill>
                  <a:srgbClr val="6C6C6C"/>
                </a:solidFill>
                <a:latin typeface="Trebuchet MS"/>
                <a:cs typeface="Trebuchet MS"/>
              </a:rPr>
              <a:t>length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1D852-8ACE-4F53-AD0C-5AC3415602FC}"/>
              </a:ext>
            </a:extLst>
          </p:cNvPr>
          <p:cNvSpPr txBox="1"/>
          <p:nvPr/>
        </p:nvSpPr>
        <p:spPr>
          <a:xfrm>
            <a:off x="2697255" y="15894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spc="-17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lang="en-IN" sz="1200" spc="15" dirty="0">
                <a:solidFill>
                  <a:srgbClr val="B03E9A"/>
                </a:solidFill>
                <a:latin typeface="Cambria"/>
                <a:cs typeface="Cambria"/>
              </a:rPr>
              <a:t>  </a:t>
            </a:r>
            <a:r>
              <a:rPr lang="en-IN" i="1" spc="-35" dirty="0">
                <a:latin typeface="Trebuchet MS"/>
                <a:cs typeface="Trebuchet MS"/>
              </a:rPr>
              <a:t>Transfer</a:t>
            </a:r>
            <a:r>
              <a:rPr lang="en-IN" i="1" spc="20" dirty="0">
                <a:latin typeface="Trebuchet MS"/>
                <a:cs typeface="Trebuchet MS"/>
              </a:rPr>
              <a:t> </a:t>
            </a:r>
            <a:r>
              <a:rPr lang="en-IN" i="1" spc="-10" dirty="0">
                <a:latin typeface="Trebuchet MS"/>
                <a:cs typeface="Trebuchet MS"/>
              </a:rPr>
              <a:t>Policy</a:t>
            </a:r>
            <a:r>
              <a:rPr lang="en-IN" spc="-10" dirty="0"/>
              <a:t>:	Use</a:t>
            </a:r>
            <a:r>
              <a:rPr lang="en-IN" spc="-40" dirty="0"/>
              <a:t> </a:t>
            </a:r>
            <a:r>
              <a:rPr lang="en-IN" spc="-10" dirty="0"/>
              <a:t>thresholds based on CPU Queue length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6303" y="679323"/>
            <a:ext cx="1858645" cy="359410"/>
            <a:chOff x="492302" y="679323"/>
            <a:chExt cx="185864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191" y="680212"/>
              <a:ext cx="1711655" cy="35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399" y="737362"/>
              <a:ext cx="132968" cy="240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2027" y="737235"/>
              <a:ext cx="101726" cy="100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3191" y="680212"/>
              <a:ext cx="1711960" cy="357505"/>
            </a:xfrm>
            <a:custGeom>
              <a:avLst/>
              <a:gdLst/>
              <a:ahLst/>
              <a:cxnLst/>
              <a:rect l="l" t="t" r="r" b="b"/>
              <a:pathLst>
                <a:path w="1711960" h="357505">
                  <a:moveTo>
                    <a:pt x="1171651" y="5968"/>
                  </a:moveTo>
                  <a:lnTo>
                    <a:pt x="1392250" y="5968"/>
                  </a:lnTo>
                  <a:lnTo>
                    <a:pt x="1392250" y="60451"/>
                  </a:lnTo>
                  <a:lnTo>
                    <a:pt x="1232992" y="60451"/>
                  </a:lnTo>
                  <a:lnTo>
                    <a:pt x="1232992" y="141350"/>
                  </a:lnTo>
                  <a:lnTo>
                    <a:pt x="1347165" y="141350"/>
                  </a:lnTo>
                  <a:lnTo>
                    <a:pt x="1347165" y="193548"/>
                  </a:lnTo>
                  <a:lnTo>
                    <a:pt x="1232992" y="193548"/>
                  </a:lnTo>
                  <a:lnTo>
                    <a:pt x="1232992" y="297052"/>
                  </a:lnTo>
                  <a:lnTo>
                    <a:pt x="1389710" y="297052"/>
                  </a:lnTo>
                  <a:lnTo>
                    <a:pt x="1389710" y="351536"/>
                  </a:lnTo>
                  <a:lnTo>
                    <a:pt x="1171651" y="351536"/>
                  </a:lnTo>
                  <a:lnTo>
                    <a:pt x="1171651" y="5968"/>
                  </a:lnTo>
                  <a:close/>
                </a:path>
                <a:path w="1711960" h="357505">
                  <a:moveTo>
                    <a:pt x="537718" y="5968"/>
                  </a:moveTo>
                  <a:lnTo>
                    <a:pt x="567207" y="5968"/>
                  </a:lnTo>
                  <a:lnTo>
                    <a:pt x="730440" y="214502"/>
                  </a:lnTo>
                  <a:lnTo>
                    <a:pt x="730440" y="5968"/>
                  </a:lnTo>
                  <a:lnTo>
                    <a:pt x="789381" y="5968"/>
                  </a:lnTo>
                  <a:lnTo>
                    <a:pt x="789381" y="356235"/>
                  </a:lnTo>
                  <a:lnTo>
                    <a:pt x="764413" y="356235"/>
                  </a:lnTo>
                  <a:lnTo>
                    <a:pt x="596684" y="137540"/>
                  </a:lnTo>
                  <a:lnTo>
                    <a:pt x="596684" y="351789"/>
                  </a:lnTo>
                  <a:lnTo>
                    <a:pt x="537718" y="351789"/>
                  </a:lnTo>
                  <a:lnTo>
                    <a:pt x="537718" y="5968"/>
                  </a:lnTo>
                  <a:close/>
                </a:path>
                <a:path w="1711960" h="357505">
                  <a:moveTo>
                    <a:pt x="263397" y="5968"/>
                  </a:moveTo>
                  <a:lnTo>
                    <a:pt x="483958" y="5968"/>
                  </a:lnTo>
                  <a:lnTo>
                    <a:pt x="483958" y="60451"/>
                  </a:lnTo>
                  <a:lnTo>
                    <a:pt x="324726" y="60451"/>
                  </a:lnTo>
                  <a:lnTo>
                    <a:pt x="324726" y="141350"/>
                  </a:lnTo>
                  <a:lnTo>
                    <a:pt x="438899" y="141350"/>
                  </a:lnTo>
                  <a:lnTo>
                    <a:pt x="438899" y="193548"/>
                  </a:lnTo>
                  <a:lnTo>
                    <a:pt x="324726" y="193548"/>
                  </a:lnTo>
                  <a:lnTo>
                    <a:pt x="324726" y="297052"/>
                  </a:lnTo>
                  <a:lnTo>
                    <a:pt x="481355" y="297052"/>
                  </a:lnTo>
                  <a:lnTo>
                    <a:pt x="481355" y="351536"/>
                  </a:lnTo>
                  <a:lnTo>
                    <a:pt x="263397" y="351536"/>
                  </a:lnTo>
                  <a:lnTo>
                    <a:pt x="263397" y="5968"/>
                  </a:lnTo>
                  <a:close/>
                </a:path>
                <a:path w="1711960" h="357505">
                  <a:moveTo>
                    <a:pt x="953084" y="3555"/>
                  </a:moveTo>
                  <a:lnTo>
                    <a:pt x="1020711" y="14620"/>
                  </a:lnTo>
                  <a:lnTo>
                    <a:pt x="1072718" y="47878"/>
                  </a:lnTo>
                  <a:lnTo>
                    <a:pt x="1105928" y="99313"/>
                  </a:lnTo>
                  <a:lnTo>
                    <a:pt x="1117041" y="165226"/>
                  </a:lnTo>
                  <a:lnTo>
                    <a:pt x="1112047" y="222154"/>
                  </a:lnTo>
                  <a:lnTo>
                    <a:pt x="1097069" y="268732"/>
                  </a:lnTo>
                  <a:lnTo>
                    <a:pt x="1072114" y="304958"/>
                  </a:lnTo>
                  <a:lnTo>
                    <a:pt x="1037191" y="330835"/>
                  </a:lnTo>
                  <a:lnTo>
                    <a:pt x="992304" y="346360"/>
                  </a:lnTo>
                  <a:lnTo>
                    <a:pt x="937463" y="351536"/>
                  </a:lnTo>
                  <a:lnTo>
                    <a:pt x="860755" y="351536"/>
                  </a:lnTo>
                  <a:lnTo>
                    <a:pt x="860755" y="6223"/>
                  </a:lnTo>
                  <a:lnTo>
                    <a:pt x="894041" y="5056"/>
                  </a:lnTo>
                  <a:lnTo>
                    <a:pt x="920540" y="4222"/>
                  </a:lnTo>
                  <a:lnTo>
                    <a:pt x="940229" y="3722"/>
                  </a:lnTo>
                  <a:lnTo>
                    <a:pt x="953084" y="3555"/>
                  </a:lnTo>
                  <a:close/>
                </a:path>
                <a:path w="1711960" h="357505">
                  <a:moveTo>
                    <a:pt x="1541729" y="2412"/>
                  </a:moveTo>
                  <a:lnTo>
                    <a:pt x="1599329" y="8772"/>
                  </a:lnTo>
                  <a:lnTo>
                    <a:pt x="1640487" y="27860"/>
                  </a:lnTo>
                  <a:lnTo>
                    <a:pt x="1665191" y="59688"/>
                  </a:lnTo>
                  <a:lnTo>
                    <a:pt x="1673428" y="104266"/>
                  </a:lnTo>
                  <a:lnTo>
                    <a:pt x="1672287" y="119268"/>
                  </a:lnTo>
                  <a:lnTo>
                    <a:pt x="1655267" y="160274"/>
                  </a:lnTo>
                  <a:lnTo>
                    <a:pt x="1622709" y="189741"/>
                  </a:lnTo>
                  <a:lnTo>
                    <a:pt x="1609547" y="195834"/>
                  </a:lnTo>
                  <a:lnTo>
                    <a:pt x="1711655" y="351536"/>
                  </a:lnTo>
                  <a:lnTo>
                    <a:pt x="1640916" y="351536"/>
                  </a:lnTo>
                  <a:lnTo>
                    <a:pt x="1548587" y="208787"/>
                  </a:lnTo>
                  <a:lnTo>
                    <a:pt x="1540943" y="208619"/>
                  </a:lnTo>
                  <a:lnTo>
                    <a:pt x="1531918" y="208295"/>
                  </a:lnTo>
                  <a:lnTo>
                    <a:pt x="1521512" y="207805"/>
                  </a:lnTo>
                  <a:lnTo>
                    <a:pt x="1509725" y="207137"/>
                  </a:lnTo>
                  <a:lnTo>
                    <a:pt x="1509725" y="351536"/>
                  </a:lnTo>
                  <a:lnTo>
                    <a:pt x="1445971" y="351536"/>
                  </a:lnTo>
                  <a:lnTo>
                    <a:pt x="1445971" y="5968"/>
                  </a:lnTo>
                  <a:lnTo>
                    <a:pt x="1450451" y="5851"/>
                  </a:lnTo>
                  <a:lnTo>
                    <a:pt x="1458575" y="5508"/>
                  </a:lnTo>
                  <a:lnTo>
                    <a:pt x="1470367" y="4951"/>
                  </a:lnTo>
                  <a:lnTo>
                    <a:pt x="1485849" y="4190"/>
                  </a:lnTo>
                  <a:lnTo>
                    <a:pt x="1502349" y="3430"/>
                  </a:lnTo>
                  <a:lnTo>
                    <a:pt x="1517170" y="2873"/>
                  </a:lnTo>
                  <a:lnTo>
                    <a:pt x="1530301" y="2530"/>
                  </a:lnTo>
                  <a:lnTo>
                    <a:pt x="1541729" y="2412"/>
                  </a:lnTo>
                  <a:close/>
                </a:path>
                <a:path w="1711960" h="357505">
                  <a:moveTo>
                    <a:pt x="105435" y="0"/>
                  </a:moveTo>
                  <a:lnTo>
                    <a:pt x="133408" y="1404"/>
                  </a:lnTo>
                  <a:lnTo>
                    <a:pt x="157397" y="5619"/>
                  </a:lnTo>
                  <a:lnTo>
                    <a:pt x="177405" y="12644"/>
                  </a:lnTo>
                  <a:lnTo>
                    <a:pt x="193433" y="22478"/>
                  </a:lnTo>
                  <a:lnTo>
                    <a:pt x="174790" y="75311"/>
                  </a:lnTo>
                  <a:lnTo>
                    <a:pt x="158412" y="65216"/>
                  </a:lnTo>
                  <a:lnTo>
                    <a:pt x="141589" y="57991"/>
                  </a:lnTo>
                  <a:lnTo>
                    <a:pt x="124323" y="53647"/>
                  </a:lnTo>
                  <a:lnTo>
                    <a:pt x="106616" y="52197"/>
                  </a:lnTo>
                  <a:lnTo>
                    <a:pt x="96601" y="52889"/>
                  </a:lnTo>
                  <a:lnTo>
                    <a:pt x="64955" y="76263"/>
                  </a:lnTo>
                  <a:lnTo>
                    <a:pt x="62039" y="92583"/>
                  </a:lnTo>
                  <a:lnTo>
                    <a:pt x="66152" y="107584"/>
                  </a:lnTo>
                  <a:lnTo>
                    <a:pt x="78490" y="122872"/>
                  </a:lnTo>
                  <a:lnTo>
                    <a:pt x="99056" y="138445"/>
                  </a:lnTo>
                  <a:lnTo>
                    <a:pt x="127850" y="154304"/>
                  </a:lnTo>
                  <a:lnTo>
                    <a:pt x="143978" y="162615"/>
                  </a:lnTo>
                  <a:lnTo>
                    <a:pt x="157691" y="170592"/>
                  </a:lnTo>
                  <a:lnTo>
                    <a:pt x="191358" y="201041"/>
                  </a:lnTo>
                  <a:lnTo>
                    <a:pt x="207224" y="238934"/>
                  </a:lnTo>
                  <a:lnTo>
                    <a:pt x="209232" y="261238"/>
                  </a:lnTo>
                  <a:lnTo>
                    <a:pt x="207160" y="281267"/>
                  </a:lnTo>
                  <a:lnTo>
                    <a:pt x="190587" y="315799"/>
                  </a:lnTo>
                  <a:lnTo>
                    <a:pt x="158110" y="342161"/>
                  </a:lnTo>
                  <a:lnTo>
                    <a:pt x="113700" y="355687"/>
                  </a:lnTo>
                  <a:lnTo>
                    <a:pt x="87274" y="357377"/>
                  </a:lnTo>
                  <a:lnTo>
                    <a:pt x="63688" y="355828"/>
                  </a:lnTo>
                  <a:lnTo>
                    <a:pt x="41279" y="351170"/>
                  </a:lnTo>
                  <a:lnTo>
                    <a:pt x="20049" y="343394"/>
                  </a:lnTo>
                  <a:lnTo>
                    <a:pt x="0" y="332486"/>
                  </a:lnTo>
                  <a:lnTo>
                    <a:pt x="22644" y="277495"/>
                  </a:lnTo>
                  <a:lnTo>
                    <a:pt x="40734" y="288643"/>
                  </a:lnTo>
                  <a:lnTo>
                    <a:pt x="58677" y="296576"/>
                  </a:lnTo>
                  <a:lnTo>
                    <a:pt x="76472" y="301319"/>
                  </a:lnTo>
                  <a:lnTo>
                    <a:pt x="94119" y="302895"/>
                  </a:lnTo>
                  <a:lnTo>
                    <a:pt x="117748" y="300537"/>
                  </a:lnTo>
                  <a:lnTo>
                    <a:pt x="134627" y="293465"/>
                  </a:lnTo>
                  <a:lnTo>
                    <a:pt x="144756" y="281678"/>
                  </a:lnTo>
                  <a:lnTo>
                    <a:pt x="148132" y="265175"/>
                  </a:lnTo>
                  <a:lnTo>
                    <a:pt x="147337" y="256434"/>
                  </a:lnTo>
                  <a:lnTo>
                    <a:pt x="127341" y="223206"/>
                  </a:lnTo>
                  <a:lnTo>
                    <a:pt x="82905" y="195452"/>
                  </a:lnTo>
                  <a:lnTo>
                    <a:pt x="64657" y="185975"/>
                  </a:lnTo>
                  <a:lnTo>
                    <a:pt x="49652" y="177355"/>
                  </a:lnTo>
                  <a:lnTo>
                    <a:pt x="17159" y="148637"/>
                  </a:lnTo>
                  <a:lnTo>
                    <a:pt x="1162" y="103489"/>
                  </a:lnTo>
                  <a:lnTo>
                    <a:pt x="698" y="92963"/>
                  </a:lnTo>
                  <a:lnTo>
                    <a:pt x="2534" y="73796"/>
                  </a:lnTo>
                  <a:lnTo>
                    <a:pt x="30073" y="26415"/>
                  </a:lnTo>
                  <a:lnTo>
                    <a:pt x="63601" y="6635"/>
                  </a:lnTo>
                  <a:lnTo>
                    <a:pt x="83480" y="1662"/>
                  </a:lnTo>
                  <a:lnTo>
                    <a:pt x="10543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166" y="864045"/>
              <a:ext cx="124787" cy="554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25166" y="864045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4" h="55880">
                  <a:moveTo>
                    <a:pt x="0" y="55434"/>
                  </a:moveTo>
                  <a:lnTo>
                    <a:pt x="124787" y="55434"/>
                  </a:lnTo>
                  <a:lnTo>
                    <a:pt x="124787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935984" y="679195"/>
            <a:ext cx="4896485" cy="359410"/>
            <a:chOff x="2411983" y="679195"/>
            <a:chExt cx="4896485" cy="35941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2872" y="680084"/>
              <a:ext cx="4894580" cy="3575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08247" y="787145"/>
              <a:ext cx="1342390" cy="127635"/>
            </a:xfrm>
            <a:custGeom>
              <a:avLst/>
              <a:gdLst/>
              <a:ahLst/>
              <a:cxnLst/>
              <a:rect l="l" t="t" r="r" b="b"/>
              <a:pathLst>
                <a:path w="1342389" h="127634">
                  <a:moveTo>
                    <a:pt x="1300352" y="0"/>
                  </a:moveTo>
                  <a:lnTo>
                    <a:pt x="1258824" y="127634"/>
                  </a:lnTo>
                  <a:lnTo>
                    <a:pt x="1341881" y="127634"/>
                  </a:lnTo>
                  <a:lnTo>
                    <a:pt x="1300352" y="0"/>
                  </a:lnTo>
                  <a:close/>
                </a:path>
                <a:path w="1342389" h="127634">
                  <a:moveTo>
                    <a:pt x="41528" y="0"/>
                  </a:moveTo>
                  <a:lnTo>
                    <a:pt x="0" y="127634"/>
                  </a:lnTo>
                  <a:lnTo>
                    <a:pt x="83057" y="127634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3714" y="737361"/>
              <a:ext cx="132969" cy="2407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1860" y="737234"/>
              <a:ext cx="101726" cy="1005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5498" y="733678"/>
              <a:ext cx="176275" cy="25031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12872" y="680084"/>
              <a:ext cx="4894580" cy="357505"/>
            </a:xfrm>
            <a:custGeom>
              <a:avLst/>
              <a:gdLst/>
              <a:ahLst/>
              <a:cxnLst/>
              <a:rect l="l" t="t" r="r" b="b"/>
              <a:pathLst>
                <a:path w="4894580" h="357505">
                  <a:moveTo>
                    <a:pt x="4611243" y="6095"/>
                  </a:moveTo>
                  <a:lnTo>
                    <a:pt x="4643755" y="6095"/>
                  </a:lnTo>
                  <a:lnTo>
                    <a:pt x="4718558" y="238887"/>
                  </a:lnTo>
                  <a:lnTo>
                    <a:pt x="4791709" y="6095"/>
                  </a:lnTo>
                  <a:lnTo>
                    <a:pt x="4823968" y="6095"/>
                  </a:lnTo>
                  <a:lnTo>
                    <a:pt x="4894580" y="351916"/>
                  </a:lnTo>
                  <a:lnTo>
                    <a:pt x="4835144" y="351916"/>
                  </a:lnTo>
                  <a:lnTo>
                    <a:pt x="4799203" y="165480"/>
                  </a:lnTo>
                  <a:lnTo>
                    <a:pt x="4729607" y="356362"/>
                  </a:lnTo>
                  <a:lnTo>
                    <a:pt x="4707762" y="356362"/>
                  </a:lnTo>
                  <a:lnTo>
                    <a:pt x="4638167" y="165480"/>
                  </a:lnTo>
                  <a:lnTo>
                    <a:pt x="4600829" y="351916"/>
                  </a:lnTo>
                  <a:lnTo>
                    <a:pt x="4541647" y="351916"/>
                  </a:lnTo>
                  <a:lnTo>
                    <a:pt x="4611243" y="6095"/>
                  </a:lnTo>
                  <a:close/>
                </a:path>
                <a:path w="4894580" h="357505">
                  <a:moveTo>
                    <a:pt x="4241546" y="6095"/>
                  </a:moveTo>
                  <a:lnTo>
                    <a:pt x="4302886" y="6095"/>
                  </a:lnTo>
                  <a:lnTo>
                    <a:pt x="4302886" y="141477"/>
                  </a:lnTo>
                  <a:lnTo>
                    <a:pt x="4440428" y="141477"/>
                  </a:lnTo>
                  <a:lnTo>
                    <a:pt x="4440428" y="6095"/>
                  </a:lnTo>
                  <a:lnTo>
                    <a:pt x="4501133" y="6095"/>
                  </a:lnTo>
                  <a:lnTo>
                    <a:pt x="4501133" y="351663"/>
                  </a:lnTo>
                  <a:lnTo>
                    <a:pt x="4440428" y="351663"/>
                  </a:lnTo>
                  <a:lnTo>
                    <a:pt x="4440428" y="195961"/>
                  </a:lnTo>
                  <a:lnTo>
                    <a:pt x="4302886" y="195961"/>
                  </a:lnTo>
                  <a:lnTo>
                    <a:pt x="4302886" y="351663"/>
                  </a:lnTo>
                  <a:lnTo>
                    <a:pt x="4241546" y="351663"/>
                  </a:lnTo>
                  <a:lnTo>
                    <a:pt x="4241546" y="6095"/>
                  </a:lnTo>
                  <a:close/>
                </a:path>
                <a:path w="4894580" h="357505">
                  <a:moveTo>
                    <a:pt x="3915282" y="6095"/>
                  </a:moveTo>
                  <a:lnTo>
                    <a:pt x="4201413" y="6095"/>
                  </a:lnTo>
                  <a:lnTo>
                    <a:pt x="4201413" y="60578"/>
                  </a:lnTo>
                  <a:lnTo>
                    <a:pt x="4086479" y="60578"/>
                  </a:lnTo>
                  <a:lnTo>
                    <a:pt x="4086479" y="351663"/>
                  </a:lnTo>
                  <a:lnTo>
                    <a:pt x="4025138" y="351663"/>
                  </a:lnTo>
                  <a:lnTo>
                    <a:pt x="4025138" y="60578"/>
                  </a:lnTo>
                  <a:lnTo>
                    <a:pt x="3915282" y="60578"/>
                  </a:lnTo>
                  <a:lnTo>
                    <a:pt x="3915282" y="6095"/>
                  </a:lnTo>
                  <a:close/>
                </a:path>
                <a:path w="4894580" h="357505">
                  <a:moveTo>
                    <a:pt x="3813048" y="6095"/>
                  </a:moveTo>
                  <a:lnTo>
                    <a:pt x="3874389" y="6095"/>
                  </a:lnTo>
                  <a:lnTo>
                    <a:pt x="3874389" y="351663"/>
                  </a:lnTo>
                  <a:lnTo>
                    <a:pt x="3813048" y="351663"/>
                  </a:lnTo>
                  <a:lnTo>
                    <a:pt x="3813048" y="6095"/>
                  </a:lnTo>
                  <a:close/>
                </a:path>
                <a:path w="4894580" h="357505">
                  <a:moveTo>
                    <a:pt x="2584957" y="6095"/>
                  </a:moveTo>
                  <a:lnTo>
                    <a:pt x="2646299" y="6095"/>
                  </a:lnTo>
                  <a:lnTo>
                    <a:pt x="2646299" y="297179"/>
                  </a:lnTo>
                  <a:lnTo>
                    <a:pt x="2802509" y="297179"/>
                  </a:lnTo>
                  <a:lnTo>
                    <a:pt x="2802509" y="351663"/>
                  </a:lnTo>
                  <a:lnTo>
                    <a:pt x="2584957" y="351663"/>
                  </a:lnTo>
                  <a:lnTo>
                    <a:pt x="2584957" y="6095"/>
                  </a:lnTo>
                  <a:close/>
                </a:path>
                <a:path w="4894580" h="357505">
                  <a:moveTo>
                    <a:pt x="1576069" y="6095"/>
                  </a:moveTo>
                  <a:lnTo>
                    <a:pt x="1796668" y="6095"/>
                  </a:lnTo>
                  <a:lnTo>
                    <a:pt x="1796668" y="60578"/>
                  </a:lnTo>
                  <a:lnTo>
                    <a:pt x="1637411" y="60578"/>
                  </a:lnTo>
                  <a:lnTo>
                    <a:pt x="1637411" y="141477"/>
                  </a:lnTo>
                  <a:lnTo>
                    <a:pt x="1751584" y="141477"/>
                  </a:lnTo>
                  <a:lnTo>
                    <a:pt x="1751584" y="193675"/>
                  </a:lnTo>
                  <a:lnTo>
                    <a:pt x="1637411" y="193675"/>
                  </a:lnTo>
                  <a:lnTo>
                    <a:pt x="1637411" y="297179"/>
                  </a:lnTo>
                  <a:lnTo>
                    <a:pt x="1794128" y="297179"/>
                  </a:lnTo>
                  <a:lnTo>
                    <a:pt x="1794128" y="351663"/>
                  </a:lnTo>
                  <a:lnTo>
                    <a:pt x="1576069" y="351663"/>
                  </a:lnTo>
                  <a:lnTo>
                    <a:pt x="1576069" y="6095"/>
                  </a:lnTo>
                  <a:close/>
                </a:path>
                <a:path w="4894580" h="357505">
                  <a:moveTo>
                    <a:pt x="1249806" y="6095"/>
                  </a:moveTo>
                  <a:lnTo>
                    <a:pt x="1535938" y="6095"/>
                  </a:lnTo>
                  <a:lnTo>
                    <a:pt x="1535938" y="60578"/>
                  </a:lnTo>
                  <a:lnTo>
                    <a:pt x="1421002" y="60578"/>
                  </a:lnTo>
                  <a:lnTo>
                    <a:pt x="1421002" y="351663"/>
                  </a:lnTo>
                  <a:lnTo>
                    <a:pt x="1359662" y="351663"/>
                  </a:lnTo>
                  <a:lnTo>
                    <a:pt x="1359662" y="60578"/>
                  </a:lnTo>
                  <a:lnTo>
                    <a:pt x="1249806" y="60578"/>
                  </a:lnTo>
                  <a:lnTo>
                    <a:pt x="1249806" y="6095"/>
                  </a:lnTo>
                  <a:close/>
                </a:path>
                <a:path w="4894580" h="357505">
                  <a:moveTo>
                    <a:pt x="886967" y="6095"/>
                  </a:moveTo>
                  <a:lnTo>
                    <a:pt x="948309" y="6095"/>
                  </a:lnTo>
                  <a:lnTo>
                    <a:pt x="948309" y="351663"/>
                  </a:lnTo>
                  <a:lnTo>
                    <a:pt x="886967" y="351663"/>
                  </a:lnTo>
                  <a:lnTo>
                    <a:pt x="886967" y="6095"/>
                  </a:lnTo>
                  <a:close/>
                </a:path>
                <a:path w="4894580" h="357505">
                  <a:moveTo>
                    <a:pt x="559434" y="6095"/>
                  </a:moveTo>
                  <a:lnTo>
                    <a:pt x="845565" y="6095"/>
                  </a:lnTo>
                  <a:lnTo>
                    <a:pt x="845565" y="60578"/>
                  </a:lnTo>
                  <a:lnTo>
                    <a:pt x="730631" y="60578"/>
                  </a:lnTo>
                  <a:lnTo>
                    <a:pt x="730631" y="351663"/>
                  </a:lnTo>
                  <a:lnTo>
                    <a:pt x="669289" y="351663"/>
                  </a:lnTo>
                  <a:lnTo>
                    <a:pt x="669289" y="60578"/>
                  </a:lnTo>
                  <a:lnTo>
                    <a:pt x="559434" y="60578"/>
                  </a:lnTo>
                  <a:lnTo>
                    <a:pt x="559434" y="6095"/>
                  </a:lnTo>
                  <a:close/>
                </a:path>
                <a:path w="4894580" h="357505">
                  <a:moveTo>
                    <a:pt x="457200" y="6095"/>
                  </a:moveTo>
                  <a:lnTo>
                    <a:pt x="518540" y="6095"/>
                  </a:lnTo>
                  <a:lnTo>
                    <a:pt x="518540" y="351663"/>
                  </a:lnTo>
                  <a:lnTo>
                    <a:pt x="457200" y="351663"/>
                  </a:lnTo>
                  <a:lnTo>
                    <a:pt x="457200" y="6095"/>
                  </a:lnTo>
                  <a:close/>
                </a:path>
                <a:path w="4894580" h="357505">
                  <a:moveTo>
                    <a:pt x="132841" y="6095"/>
                  </a:moveTo>
                  <a:lnTo>
                    <a:pt x="162432" y="6095"/>
                  </a:lnTo>
                  <a:lnTo>
                    <a:pt x="325627" y="214629"/>
                  </a:lnTo>
                  <a:lnTo>
                    <a:pt x="325627" y="6095"/>
                  </a:lnTo>
                  <a:lnTo>
                    <a:pt x="384556" y="6095"/>
                  </a:lnTo>
                  <a:lnTo>
                    <a:pt x="384556" y="356362"/>
                  </a:lnTo>
                  <a:lnTo>
                    <a:pt x="359537" y="356362"/>
                  </a:lnTo>
                  <a:lnTo>
                    <a:pt x="191896" y="137667"/>
                  </a:lnTo>
                  <a:lnTo>
                    <a:pt x="191896" y="351916"/>
                  </a:lnTo>
                  <a:lnTo>
                    <a:pt x="132841" y="351916"/>
                  </a:lnTo>
                  <a:lnTo>
                    <a:pt x="132841" y="6095"/>
                  </a:lnTo>
                  <a:close/>
                </a:path>
                <a:path w="4894580" h="357505">
                  <a:moveTo>
                    <a:pt x="0" y="6095"/>
                  </a:moveTo>
                  <a:lnTo>
                    <a:pt x="61340" y="6095"/>
                  </a:lnTo>
                  <a:lnTo>
                    <a:pt x="61340" y="351663"/>
                  </a:lnTo>
                  <a:lnTo>
                    <a:pt x="0" y="351663"/>
                  </a:lnTo>
                  <a:lnTo>
                    <a:pt x="0" y="6095"/>
                  </a:lnTo>
                  <a:close/>
                </a:path>
                <a:path w="4894580" h="357505">
                  <a:moveTo>
                    <a:pt x="1942718" y="3682"/>
                  </a:moveTo>
                  <a:lnTo>
                    <a:pt x="2010346" y="14747"/>
                  </a:lnTo>
                  <a:lnTo>
                    <a:pt x="2062352" y="48005"/>
                  </a:lnTo>
                  <a:lnTo>
                    <a:pt x="2095563" y="99440"/>
                  </a:lnTo>
                  <a:lnTo>
                    <a:pt x="2106676" y="165353"/>
                  </a:lnTo>
                  <a:lnTo>
                    <a:pt x="2101681" y="222281"/>
                  </a:lnTo>
                  <a:lnTo>
                    <a:pt x="2086704" y="268859"/>
                  </a:lnTo>
                  <a:lnTo>
                    <a:pt x="2061749" y="305085"/>
                  </a:lnTo>
                  <a:lnTo>
                    <a:pt x="2026825" y="330962"/>
                  </a:lnTo>
                  <a:lnTo>
                    <a:pt x="1981939" y="346487"/>
                  </a:lnTo>
                  <a:lnTo>
                    <a:pt x="1927098" y="351663"/>
                  </a:lnTo>
                  <a:lnTo>
                    <a:pt x="1850389" y="351663"/>
                  </a:lnTo>
                  <a:lnTo>
                    <a:pt x="1850389" y="6350"/>
                  </a:lnTo>
                  <a:lnTo>
                    <a:pt x="1883675" y="5183"/>
                  </a:lnTo>
                  <a:lnTo>
                    <a:pt x="1910175" y="4349"/>
                  </a:lnTo>
                  <a:lnTo>
                    <a:pt x="1929864" y="3849"/>
                  </a:lnTo>
                  <a:lnTo>
                    <a:pt x="1942718" y="3682"/>
                  </a:lnTo>
                  <a:close/>
                </a:path>
                <a:path w="4894580" h="357505">
                  <a:moveTo>
                    <a:pt x="3611879" y="2539"/>
                  </a:moveTo>
                  <a:lnTo>
                    <a:pt x="3669480" y="8899"/>
                  </a:lnTo>
                  <a:lnTo>
                    <a:pt x="3710638" y="27987"/>
                  </a:lnTo>
                  <a:lnTo>
                    <a:pt x="3735341" y="59815"/>
                  </a:lnTo>
                  <a:lnTo>
                    <a:pt x="3743579" y="104393"/>
                  </a:lnTo>
                  <a:lnTo>
                    <a:pt x="3742437" y="119395"/>
                  </a:lnTo>
                  <a:lnTo>
                    <a:pt x="3725417" y="160400"/>
                  </a:lnTo>
                  <a:lnTo>
                    <a:pt x="3692860" y="189868"/>
                  </a:lnTo>
                  <a:lnTo>
                    <a:pt x="3679698" y="195961"/>
                  </a:lnTo>
                  <a:lnTo>
                    <a:pt x="3781805" y="351663"/>
                  </a:lnTo>
                  <a:lnTo>
                    <a:pt x="3711066" y="351663"/>
                  </a:lnTo>
                  <a:lnTo>
                    <a:pt x="3618738" y="208914"/>
                  </a:lnTo>
                  <a:lnTo>
                    <a:pt x="3611094" y="208746"/>
                  </a:lnTo>
                  <a:lnTo>
                    <a:pt x="3602069" y="208422"/>
                  </a:lnTo>
                  <a:lnTo>
                    <a:pt x="3591663" y="207932"/>
                  </a:lnTo>
                  <a:lnTo>
                    <a:pt x="3579876" y="207263"/>
                  </a:lnTo>
                  <a:lnTo>
                    <a:pt x="3579876" y="351663"/>
                  </a:lnTo>
                  <a:lnTo>
                    <a:pt x="3516122" y="351663"/>
                  </a:lnTo>
                  <a:lnTo>
                    <a:pt x="3516122" y="6095"/>
                  </a:lnTo>
                  <a:lnTo>
                    <a:pt x="3520602" y="5978"/>
                  </a:lnTo>
                  <a:lnTo>
                    <a:pt x="3528726" y="5635"/>
                  </a:lnTo>
                  <a:lnTo>
                    <a:pt x="3540517" y="5078"/>
                  </a:lnTo>
                  <a:lnTo>
                    <a:pt x="3556000" y="4317"/>
                  </a:lnTo>
                  <a:lnTo>
                    <a:pt x="3572500" y="3557"/>
                  </a:lnTo>
                  <a:lnTo>
                    <a:pt x="3587321" y="3000"/>
                  </a:lnTo>
                  <a:lnTo>
                    <a:pt x="3600451" y="2657"/>
                  </a:lnTo>
                  <a:lnTo>
                    <a:pt x="3611879" y="2539"/>
                  </a:lnTo>
                  <a:close/>
                </a:path>
                <a:path w="4894580" h="357505">
                  <a:moveTo>
                    <a:pt x="2382266" y="1397"/>
                  </a:moveTo>
                  <a:lnTo>
                    <a:pt x="2409190" y="1397"/>
                  </a:lnTo>
                  <a:lnTo>
                    <a:pt x="2548128" y="351663"/>
                  </a:lnTo>
                  <a:lnTo>
                    <a:pt x="2480310" y="351663"/>
                  </a:lnTo>
                  <a:lnTo>
                    <a:pt x="2455164" y="281559"/>
                  </a:lnTo>
                  <a:lnTo>
                    <a:pt x="2336673" y="281559"/>
                  </a:lnTo>
                  <a:lnTo>
                    <a:pt x="2312669" y="351663"/>
                  </a:lnTo>
                  <a:lnTo>
                    <a:pt x="2244471" y="351663"/>
                  </a:lnTo>
                  <a:lnTo>
                    <a:pt x="2382266" y="1397"/>
                  </a:lnTo>
                  <a:close/>
                </a:path>
                <a:path w="4894580" h="357505">
                  <a:moveTo>
                    <a:pt x="1123441" y="1397"/>
                  </a:moveTo>
                  <a:lnTo>
                    <a:pt x="1150365" y="1397"/>
                  </a:lnTo>
                  <a:lnTo>
                    <a:pt x="1289303" y="351663"/>
                  </a:lnTo>
                  <a:lnTo>
                    <a:pt x="1221486" y="351663"/>
                  </a:lnTo>
                  <a:lnTo>
                    <a:pt x="1196339" y="281559"/>
                  </a:lnTo>
                  <a:lnTo>
                    <a:pt x="1077849" y="281559"/>
                  </a:lnTo>
                  <a:lnTo>
                    <a:pt x="1053846" y="351663"/>
                  </a:lnTo>
                  <a:lnTo>
                    <a:pt x="985647" y="351663"/>
                  </a:lnTo>
                  <a:lnTo>
                    <a:pt x="1123441" y="1397"/>
                  </a:lnTo>
                  <a:close/>
                </a:path>
                <a:path w="4894580" h="357505">
                  <a:moveTo>
                    <a:pt x="3010280" y="126"/>
                  </a:moveTo>
                  <a:lnTo>
                    <a:pt x="3037615" y="2266"/>
                  </a:lnTo>
                  <a:lnTo>
                    <a:pt x="3062843" y="8667"/>
                  </a:lnTo>
                  <a:lnTo>
                    <a:pt x="3085951" y="19307"/>
                  </a:lnTo>
                  <a:lnTo>
                    <a:pt x="3106928" y="34162"/>
                  </a:lnTo>
                  <a:lnTo>
                    <a:pt x="3081274" y="83438"/>
                  </a:lnTo>
                  <a:lnTo>
                    <a:pt x="3075106" y="78603"/>
                  </a:lnTo>
                  <a:lnTo>
                    <a:pt x="3067462" y="73802"/>
                  </a:lnTo>
                  <a:lnTo>
                    <a:pt x="3026679" y="57118"/>
                  </a:lnTo>
                  <a:lnTo>
                    <a:pt x="3008756" y="54737"/>
                  </a:lnTo>
                  <a:lnTo>
                    <a:pt x="2984658" y="56884"/>
                  </a:lnTo>
                  <a:lnTo>
                    <a:pt x="2944463" y="74132"/>
                  </a:lnTo>
                  <a:lnTo>
                    <a:pt x="2915457" y="107997"/>
                  </a:lnTo>
                  <a:lnTo>
                    <a:pt x="2900737" y="154289"/>
                  </a:lnTo>
                  <a:lnTo>
                    <a:pt x="2898902" y="181863"/>
                  </a:lnTo>
                  <a:lnTo>
                    <a:pt x="2900709" y="208029"/>
                  </a:lnTo>
                  <a:lnTo>
                    <a:pt x="2915136" y="252122"/>
                  </a:lnTo>
                  <a:lnTo>
                    <a:pt x="2943516" y="284483"/>
                  </a:lnTo>
                  <a:lnTo>
                    <a:pt x="2982898" y="300970"/>
                  </a:lnTo>
                  <a:lnTo>
                    <a:pt x="3006471" y="303022"/>
                  </a:lnTo>
                  <a:lnTo>
                    <a:pt x="3022137" y="301902"/>
                  </a:lnTo>
                  <a:lnTo>
                    <a:pt x="3060446" y="285114"/>
                  </a:lnTo>
                  <a:lnTo>
                    <a:pt x="3060446" y="217169"/>
                  </a:lnTo>
                  <a:lnTo>
                    <a:pt x="3012566" y="217169"/>
                  </a:lnTo>
                  <a:lnTo>
                    <a:pt x="3012566" y="164845"/>
                  </a:lnTo>
                  <a:lnTo>
                    <a:pt x="3121787" y="164845"/>
                  </a:lnTo>
                  <a:lnTo>
                    <a:pt x="3121787" y="319531"/>
                  </a:lnTo>
                  <a:lnTo>
                    <a:pt x="3081799" y="341999"/>
                  </a:lnTo>
                  <a:lnTo>
                    <a:pt x="3030823" y="355012"/>
                  </a:lnTo>
                  <a:lnTo>
                    <a:pt x="2996565" y="357504"/>
                  </a:lnTo>
                  <a:lnTo>
                    <a:pt x="2961344" y="354476"/>
                  </a:lnTo>
                  <a:lnTo>
                    <a:pt x="2902428" y="330180"/>
                  </a:lnTo>
                  <a:lnTo>
                    <a:pt x="2859686" y="282529"/>
                  </a:lnTo>
                  <a:lnTo>
                    <a:pt x="2837882" y="218191"/>
                  </a:lnTo>
                  <a:lnTo>
                    <a:pt x="2835148" y="180212"/>
                  </a:lnTo>
                  <a:lnTo>
                    <a:pt x="2838122" y="142087"/>
                  </a:lnTo>
                  <a:lnTo>
                    <a:pt x="2861883" y="77075"/>
                  </a:lnTo>
                  <a:lnTo>
                    <a:pt x="2908411" y="28309"/>
                  </a:lnTo>
                  <a:lnTo>
                    <a:pt x="2972228" y="3266"/>
                  </a:lnTo>
                  <a:lnTo>
                    <a:pt x="3010280" y="126"/>
                  </a:lnTo>
                  <a:close/>
                </a:path>
                <a:path w="4894580" h="357505">
                  <a:moveTo>
                    <a:pt x="3308477" y="0"/>
                  </a:moveTo>
                  <a:lnTo>
                    <a:pt x="3374199" y="11541"/>
                  </a:lnTo>
                  <a:lnTo>
                    <a:pt x="3422396" y="46227"/>
                  </a:lnTo>
                  <a:lnTo>
                    <a:pt x="3451891" y="101726"/>
                  </a:lnTo>
                  <a:lnTo>
                    <a:pt x="3461766" y="175894"/>
                  </a:lnTo>
                  <a:lnTo>
                    <a:pt x="3459194" y="215542"/>
                  </a:lnTo>
                  <a:lnTo>
                    <a:pt x="3438620" y="281836"/>
                  </a:lnTo>
                  <a:lnTo>
                    <a:pt x="3397877" y="329965"/>
                  </a:lnTo>
                  <a:lnTo>
                    <a:pt x="3339393" y="354453"/>
                  </a:lnTo>
                  <a:lnTo>
                    <a:pt x="3303651" y="357504"/>
                  </a:lnTo>
                  <a:lnTo>
                    <a:pt x="3270908" y="354478"/>
                  </a:lnTo>
                  <a:lnTo>
                    <a:pt x="3217568" y="330233"/>
                  </a:lnTo>
                  <a:lnTo>
                    <a:pt x="3180709" y="282461"/>
                  </a:lnTo>
                  <a:lnTo>
                    <a:pt x="3162091" y="215925"/>
                  </a:lnTo>
                  <a:lnTo>
                    <a:pt x="3159760" y="175894"/>
                  </a:lnTo>
                  <a:lnTo>
                    <a:pt x="3162303" y="140440"/>
                  </a:lnTo>
                  <a:lnTo>
                    <a:pt x="3182584" y="78007"/>
                  </a:lnTo>
                  <a:lnTo>
                    <a:pt x="3222180" y="28717"/>
                  </a:lnTo>
                  <a:lnTo>
                    <a:pt x="3276282" y="3190"/>
                  </a:lnTo>
                  <a:lnTo>
                    <a:pt x="330847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218944" y="4722876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0" y="342900"/>
                </a:moveTo>
                <a:lnTo>
                  <a:pt x="952500" y="0"/>
                </a:lnTo>
                <a:lnTo>
                  <a:pt x="1905000" y="342900"/>
                </a:lnTo>
                <a:lnTo>
                  <a:pt x="952500" y="685800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87752" y="3689604"/>
            <a:ext cx="1219200" cy="34753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14300">
              <a:spcBef>
                <a:spcPts val="790"/>
              </a:spcBef>
            </a:pPr>
            <a:r>
              <a:rPr sz="1600" spc="-5" dirty="0">
                <a:latin typeface="Times New Roman"/>
                <a:cs typeface="Times New Roman"/>
              </a:rPr>
              <a:t>Poll-set=Nil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8796" y="2409444"/>
            <a:ext cx="1295400" cy="54822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26060" marR="148590" indent="-139065">
              <a:spcBef>
                <a:spcPts val="434"/>
              </a:spcBef>
            </a:pPr>
            <a:r>
              <a:rPr sz="1600" spc="-5" dirty="0">
                <a:latin typeface="Times New Roman"/>
                <a:cs typeface="Times New Roman"/>
              </a:rPr>
              <a:t>Select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randomly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6253" y="2507742"/>
            <a:ext cx="9626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Poll-set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48555" y="2388107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876299" y="0"/>
                </a:lnTo>
                <a:lnTo>
                  <a:pt x="1752599" y="266700"/>
                </a:lnTo>
                <a:lnTo>
                  <a:pt x="876299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57239" y="2404998"/>
            <a:ext cx="9537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Poll-set =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Poll-set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20840" y="23622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600"/>
                </a:moveTo>
                <a:lnTo>
                  <a:pt x="1219200" y="609600"/>
                </a:lnTo>
                <a:lnTo>
                  <a:pt x="1219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40495" y="2305812"/>
            <a:ext cx="1143000" cy="6251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3175" algn="ctr">
              <a:spcBef>
                <a:spcPts val="1035"/>
              </a:spcBef>
            </a:pPr>
            <a:r>
              <a:rPr sz="1600" spc="-5" dirty="0">
                <a:latin typeface="Times New Roman"/>
                <a:cs typeface="Times New Roman"/>
              </a:rPr>
              <a:t>Poll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97595" y="3552444"/>
            <a:ext cx="1851660" cy="670560"/>
          </a:xfrm>
          <a:custGeom>
            <a:avLst/>
            <a:gdLst/>
            <a:ahLst/>
            <a:cxnLst/>
            <a:rect l="l" t="t" r="r" b="b"/>
            <a:pathLst>
              <a:path w="1851659" h="670560">
                <a:moveTo>
                  <a:pt x="0" y="335279"/>
                </a:moveTo>
                <a:lnTo>
                  <a:pt x="925829" y="0"/>
                </a:lnTo>
                <a:lnTo>
                  <a:pt x="1851659" y="335279"/>
                </a:lnTo>
                <a:lnTo>
                  <a:pt x="925829" y="670559"/>
                </a:lnTo>
                <a:lnTo>
                  <a:pt x="0" y="335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79209" y="3637026"/>
            <a:ext cx="1085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480" marR="5080" indent="-399415"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Transfer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task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8400" y="3578352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600"/>
                </a:move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614919" y="4843653"/>
            <a:ext cx="1003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polls</a:t>
            </a:r>
            <a:endParaRPr sz="1600">
              <a:latin typeface="Times New Roman"/>
              <a:cs typeface="Times New Roman"/>
            </a:endParaRPr>
          </a:p>
          <a:p>
            <a:pPr marL="50800"/>
            <a:r>
              <a:rPr sz="1600" spc="-5" dirty="0">
                <a:latin typeface="Times New Roman"/>
                <a:cs typeface="Times New Roman"/>
              </a:rPr>
              <a:t>&lt;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PollLi</a:t>
            </a:r>
            <a:r>
              <a:rPr sz="1600" spc="-4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91500" y="4616196"/>
            <a:ext cx="1905000" cy="914400"/>
          </a:xfrm>
          <a:custGeom>
            <a:avLst/>
            <a:gdLst/>
            <a:ahLst/>
            <a:cxnLst/>
            <a:rect l="l" t="t" r="r" b="b"/>
            <a:pathLst>
              <a:path w="1905000" h="914400">
                <a:moveTo>
                  <a:pt x="0" y="457199"/>
                </a:moveTo>
                <a:lnTo>
                  <a:pt x="952500" y="0"/>
                </a:lnTo>
                <a:lnTo>
                  <a:pt x="1905000" y="457199"/>
                </a:lnTo>
                <a:lnTo>
                  <a:pt x="952500" y="914399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2703" y="5530597"/>
            <a:ext cx="1143000" cy="54886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69850" marR="133350" indent="51435">
              <a:spcBef>
                <a:spcPts val="439"/>
              </a:spcBef>
            </a:pPr>
            <a:r>
              <a:rPr sz="1600" spc="-5" dirty="0">
                <a:latin typeface="Times New Roman"/>
                <a:cs typeface="Times New Roman"/>
              </a:rPr>
              <a:t>Queue 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task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locally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24200" y="3080004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4450" y="63500"/>
                </a:moveTo>
                <a:lnTo>
                  <a:pt x="31750" y="635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8508" y="1837689"/>
            <a:ext cx="7412990" cy="3991610"/>
          </a:xfrm>
          <a:custGeom>
            <a:avLst/>
            <a:gdLst/>
            <a:ahLst/>
            <a:cxnLst/>
            <a:rect l="l" t="t" r="r" b="b"/>
            <a:pathLst>
              <a:path w="7412990" h="3991610">
                <a:moveTo>
                  <a:pt x="457200" y="3223514"/>
                </a:moveTo>
                <a:lnTo>
                  <a:pt x="444500" y="3217164"/>
                </a:lnTo>
                <a:lnTo>
                  <a:pt x="381000" y="3185414"/>
                </a:lnTo>
                <a:lnTo>
                  <a:pt x="381000" y="3217164"/>
                </a:lnTo>
                <a:lnTo>
                  <a:pt x="0" y="3217164"/>
                </a:lnTo>
                <a:lnTo>
                  <a:pt x="0" y="3229864"/>
                </a:lnTo>
                <a:lnTo>
                  <a:pt x="381000" y="3229864"/>
                </a:lnTo>
                <a:lnTo>
                  <a:pt x="381000" y="3261614"/>
                </a:lnTo>
                <a:lnTo>
                  <a:pt x="444500" y="3229864"/>
                </a:lnTo>
                <a:lnTo>
                  <a:pt x="457200" y="3223514"/>
                </a:lnTo>
                <a:close/>
              </a:path>
              <a:path w="7412990" h="3991610">
                <a:moveTo>
                  <a:pt x="1437132" y="2429510"/>
                </a:moveTo>
                <a:lnTo>
                  <a:pt x="1430782" y="2416810"/>
                </a:lnTo>
                <a:lnTo>
                  <a:pt x="1399019" y="2353310"/>
                </a:lnTo>
                <a:lnTo>
                  <a:pt x="1360932" y="2429510"/>
                </a:lnTo>
                <a:lnTo>
                  <a:pt x="1392669" y="2429510"/>
                </a:lnTo>
                <a:lnTo>
                  <a:pt x="1392669" y="2886710"/>
                </a:lnTo>
                <a:lnTo>
                  <a:pt x="1405369" y="2886710"/>
                </a:lnTo>
                <a:lnTo>
                  <a:pt x="1405369" y="2429510"/>
                </a:lnTo>
                <a:lnTo>
                  <a:pt x="1437132" y="2429510"/>
                </a:lnTo>
                <a:close/>
              </a:path>
              <a:path w="7412990" h="3991610">
                <a:moveTo>
                  <a:pt x="2634996" y="814070"/>
                </a:moveTo>
                <a:lnTo>
                  <a:pt x="2622296" y="807720"/>
                </a:lnTo>
                <a:lnTo>
                  <a:pt x="2558796" y="775970"/>
                </a:lnTo>
                <a:lnTo>
                  <a:pt x="2558796" y="807720"/>
                </a:lnTo>
                <a:lnTo>
                  <a:pt x="2101596" y="807720"/>
                </a:lnTo>
                <a:lnTo>
                  <a:pt x="2101596" y="820420"/>
                </a:lnTo>
                <a:lnTo>
                  <a:pt x="2558796" y="820420"/>
                </a:lnTo>
                <a:lnTo>
                  <a:pt x="2558796" y="852170"/>
                </a:lnTo>
                <a:lnTo>
                  <a:pt x="2622296" y="820420"/>
                </a:lnTo>
                <a:lnTo>
                  <a:pt x="2634996" y="814070"/>
                </a:lnTo>
                <a:close/>
              </a:path>
              <a:path w="7412990" h="3991610">
                <a:moveTo>
                  <a:pt x="3555746" y="2794"/>
                </a:moveTo>
                <a:lnTo>
                  <a:pt x="3552952" y="0"/>
                </a:lnTo>
                <a:lnTo>
                  <a:pt x="1412240" y="0"/>
                </a:lnTo>
                <a:lnTo>
                  <a:pt x="1409446" y="2794"/>
                </a:lnTo>
                <a:lnTo>
                  <a:pt x="1409446" y="463550"/>
                </a:lnTo>
                <a:lnTo>
                  <a:pt x="1377696" y="463550"/>
                </a:lnTo>
                <a:lnTo>
                  <a:pt x="1415796" y="539750"/>
                </a:lnTo>
                <a:lnTo>
                  <a:pt x="1447546" y="476250"/>
                </a:lnTo>
                <a:lnTo>
                  <a:pt x="1453896" y="463550"/>
                </a:lnTo>
                <a:lnTo>
                  <a:pt x="1422146" y="463550"/>
                </a:lnTo>
                <a:lnTo>
                  <a:pt x="1422146" y="12700"/>
                </a:lnTo>
                <a:lnTo>
                  <a:pt x="3543046" y="12700"/>
                </a:lnTo>
                <a:lnTo>
                  <a:pt x="3543046" y="539750"/>
                </a:lnTo>
                <a:lnTo>
                  <a:pt x="3555746" y="539750"/>
                </a:lnTo>
                <a:lnTo>
                  <a:pt x="3555746" y="12700"/>
                </a:lnTo>
                <a:lnTo>
                  <a:pt x="3555746" y="6350"/>
                </a:lnTo>
                <a:lnTo>
                  <a:pt x="3555746" y="2794"/>
                </a:lnTo>
                <a:close/>
              </a:path>
              <a:path w="7412990" h="3991610">
                <a:moveTo>
                  <a:pt x="3837432" y="3953510"/>
                </a:moveTo>
                <a:lnTo>
                  <a:pt x="3824732" y="3947160"/>
                </a:lnTo>
                <a:lnTo>
                  <a:pt x="3761232" y="3915410"/>
                </a:lnTo>
                <a:lnTo>
                  <a:pt x="3761232" y="3947160"/>
                </a:lnTo>
                <a:lnTo>
                  <a:pt x="1405369" y="3947160"/>
                </a:lnTo>
                <a:lnTo>
                  <a:pt x="1405369" y="3572510"/>
                </a:lnTo>
                <a:lnTo>
                  <a:pt x="1392669" y="3572510"/>
                </a:lnTo>
                <a:lnTo>
                  <a:pt x="1392669" y="3957015"/>
                </a:lnTo>
                <a:lnTo>
                  <a:pt x="1395463" y="3959860"/>
                </a:lnTo>
                <a:lnTo>
                  <a:pt x="3761232" y="3959860"/>
                </a:lnTo>
                <a:lnTo>
                  <a:pt x="3761232" y="3991610"/>
                </a:lnTo>
                <a:lnTo>
                  <a:pt x="3824732" y="3959860"/>
                </a:lnTo>
                <a:lnTo>
                  <a:pt x="3837432" y="3953510"/>
                </a:lnTo>
                <a:close/>
              </a:path>
              <a:path w="7412990" h="3991610">
                <a:moveTo>
                  <a:pt x="4936236" y="829310"/>
                </a:moveTo>
                <a:lnTo>
                  <a:pt x="4923536" y="822960"/>
                </a:lnTo>
                <a:lnTo>
                  <a:pt x="4860036" y="791210"/>
                </a:lnTo>
                <a:lnTo>
                  <a:pt x="4860036" y="822960"/>
                </a:lnTo>
                <a:lnTo>
                  <a:pt x="4402836" y="822960"/>
                </a:lnTo>
                <a:lnTo>
                  <a:pt x="4402836" y="835660"/>
                </a:lnTo>
                <a:lnTo>
                  <a:pt x="4860036" y="835660"/>
                </a:lnTo>
                <a:lnTo>
                  <a:pt x="4860036" y="867410"/>
                </a:lnTo>
                <a:lnTo>
                  <a:pt x="4923536" y="835660"/>
                </a:lnTo>
                <a:lnTo>
                  <a:pt x="4936236" y="829310"/>
                </a:lnTo>
                <a:close/>
              </a:path>
              <a:path w="7412990" h="3991610">
                <a:moveTo>
                  <a:pt x="6460236" y="3229356"/>
                </a:moveTo>
                <a:lnTo>
                  <a:pt x="3266186" y="3229356"/>
                </a:lnTo>
                <a:lnTo>
                  <a:pt x="3266186" y="1108456"/>
                </a:lnTo>
                <a:lnTo>
                  <a:pt x="3266186" y="1102106"/>
                </a:lnTo>
                <a:lnTo>
                  <a:pt x="3266186" y="1098550"/>
                </a:lnTo>
                <a:lnTo>
                  <a:pt x="3263392" y="1095756"/>
                </a:lnTo>
                <a:lnTo>
                  <a:pt x="2193036" y="1095756"/>
                </a:lnTo>
                <a:lnTo>
                  <a:pt x="2193036" y="1064006"/>
                </a:lnTo>
                <a:lnTo>
                  <a:pt x="2116836" y="1102106"/>
                </a:lnTo>
                <a:lnTo>
                  <a:pt x="2193036" y="1140206"/>
                </a:lnTo>
                <a:lnTo>
                  <a:pt x="2193036" y="1108456"/>
                </a:lnTo>
                <a:lnTo>
                  <a:pt x="3253486" y="1108456"/>
                </a:lnTo>
                <a:lnTo>
                  <a:pt x="3253486" y="3239262"/>
                </a:lnTo>
                <a:lnTo>
                  <a:pt x="3256280" y="3242056"/>
                </a:lnTo>
                <a:lnTo>
                  <a:pt x="6460236" y="3242056"/>
                </a:lnTo>
                <a:lnTo>
                  <a:pt x="6460236" y="3235706"/>
                </a:lnTo>
                <a:lnTo>
                  <a:pt x="6460236" y="3229356"/>
                </a:lnTo>
                <a:close/>
              </a:path>
              <a:path w="7412990" h="3991610">
                <a:moveTo>
                  <a:pt x="6460236" y="2042160"/>
                </a:moveTo>
                <a:lnTo>
                  <a:pt x="5926836" y="2042160"/>
                </a:lnTo>
                <a:lnTo>
                  <a:pt x="5926836" y="2010410"/>
                </a:lnTo>
                <a:lnTo>
                  <a:pt x="5850636" y="2048510"/>
                </a:lnTo>
                <a:lnTo>
                  <a:pt x="5926836" y="2086610"/>
                </a:lnTo>
                <a:lnTo>
                  <a:pt x="5926836" y="2054860"/>
                </a:lnTo>
                <a:lnTo>
                  <a:pt x="6460236" y="2054860"/>
                </a:lnTo>
                <a:lnTo>
                  <a:pt x="6460236" y="2042160"/>
                </a:lnTo>
                <a:close/>
              </a:path>
              <a:path w="7412990" h="3991610">
                <a:moveTo>
                  <a:pt x="6765036" y="829310"/>
                </a:moveTo>
                <a:lnTo>
                  <a:pt x="6752336" y="822960"/>
                </a:lnTo>
                <a:lnTo>
                  <a:pt x="6688836" y="791210"/>
                </a:lnTo>
                <a:lnTo>
                  <a:pt x="6688836" y="822960"/>
                </a:lnTo>
                <a:lnTo>
                  <a:pt x="6155436" y="822960"/>
                </a:lnTo>
                <a:lnTo>
                  <a:pt x="6155436" y="835660"/>
                </a:lnTo>
                <a:lnTo>
                  <a:pt x="6688836" y="835660"/>
                </a:lnTo>
                <a:lnTo>
                  <a:pt x="6688836" y="867410"/>
                </a:lnTo>
                <a:lnTo>
                  <a:pt x="6752336" y="835660"/>
                </a:lnTo>
                <a:lnTo>
                  <a:pt x="6765036" y="829310"/>
                </a:lnTo>
                <a:close/>
              </a:path>
              <a:path w="7412990" h="3991610">
                <a:moveTo>
                  <a:pt x="7365746" y="3709670"/>
                </a:moveTo>
                <a:lnTo>
                  <a:pt x="7353046" y="3709670"/>
                </a:lnTo>
                <a:lnTo>
                  <a:pt x="7353046" y="3931920"/>
                </a:lnTo>
                <a:lnTo>
                  <a:pt x="5073396" y="3931920"/>
                </a:lnTo>
                <a:lnTo>
                  <a:pt x="5073396" y="3900170"/>
                </a:lnTo>
                <a:lnTo>
                  <a:pt x="4997196" y="3938270"/>
                </a:lnTo>
                <a:lnTo>
                  <a:pt x="5073396" y="3976370"/>
                </a:lnTo>
                <a:lnTo>
                  <a:pt x="5073396" y="3944620"/>
                </a:lnTo>
                <a:lnTo>
                  <a:pt x="7362952" y="3944620"/>
                </a:lnTo>
                <a:lnTo>
                  <a:pt x="7365746" y="3941775"/>
                </a:lnTo>
                <a:lnTo>
                  <a:pt x="7365746" y="3938270"/>
                </a:lnTo>
                <a:lnTo>
                  <a:pt x="7365746" y="3931920"/>
                </a:lnTo>
                <a:lnTo>
                  <a:pt x="7365746" y="3709670"/>
                </a:lnTo>
                <a:close/>
              </a:path>
              <a:path w="7412990" h="3991610">
                <a:moveTo>
                  <a:pt x="7397496" y="2690114"/>
                </a:moveTo>
                <a:lnTo>
                  <a:pt x="7365746" y="2690114"/>
                </a:lnTo>
                <a:lnTo>
                  <a:pt x="7365746" y="2385314"/>
                </a:lnTo>
                <a:lnTo>
                  <a:pt x="7353046" y="2385314"/>
                </a:lnTo>
                <a:lnTo>
                  <a:pt x="7353046" y="2690114"/>
                </a:lnTo>
                <a:lnTo>
                  <a:pt x="7321296" y="2690114"/>
                </a:lnTo>
                <a:lnTo>
                  <a:pt x="7359396" y="2766314"/>
                </a:lnTo>
                <a:lnTo>
                  <a:pt x="7391146" y="2702814"/>
                </a:lnTo>
                <a:lnTo>
                  <a:pt x="7397496" y="2690114"/>
                </a:lnTo>
                <a:close/>
              </a:path>
              <a:path w="7412990" h="3991610">
                <a:moveTo>
                  <a:pt x="7412736" y="1638554"/>
                </a:moveTo>
                <a:lnTo>
                  <a:pt x="7380986" y="1638554"/>
                </a:lnTo>
                <a:lnTo>
                  <a:pt x="7380986" y="1181354"/>
                </a:lnTo>
                <a:lnTo>
                  <a:pt x="7368286" y="1181354"/>
                </a:lnTo>
                <a:lnTo>
                  <a:pt x="7368286" y="1638554"/>
                </a:lnTo>
                <a:lnTo>
                  <a:pt x="7336536" y="1638554"/>
                </a:lnTo>
                <a:lnTo>
                  <a:pt x="7374636" y="1714766"/>
                </a:lnTo>
                <a:lnTo>
                  <a:pt x="7406386" y="1651254"/>
                </a:lnTo>
                <a:lnTo>
                  <a:pt x="7412736" y="1638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74699" y="4797678"/>
            <a:ext cx="633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2395">
              <a:spcBef>
                <a:spcPts val="95"/>
              </a:spcBef>
            </a:pPr>
            <a:r>
              <a:rPr sz="1600" spc="-35" dirty="0">
                <a:latin typeface="Times New Roman"/>
                <a:cs typeface="Times New Roman"/>
              </a:rPr>
              <a:t>Task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ives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36722" y="4400550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1427" y="4858003"/>
            <a:ext cx="1065530" cy="88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QLength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&gt;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569595">
              <a:spcBef>
                <a:spcPts val="985"/>
              </a:spcBef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74004" y="1992833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28410" y="2688717"/>
            <a:ext cx="2736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49032" y="3622294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13141" y="3703702"/>
            <a:ext cx="1052195" cy="81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QLength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2540" algn="ctr"/>
            <a:r>
              <a:rPr sz="1600" spc="-5" dirty="0">
                <a:latin typeface="Times New Roman"/>
                <a:cs typeface="Times New Roman"/>
              </a:rPr>
              <a:t>&lt;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341630" algn="ctr">
              <a:spcBef>
                <a:spcPts val="445"/>
              </a:spcBef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21293" y="5515152"/>
            <a:ext cx="273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84033" y="4813172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52596" y="679323"/>
            <a:ext cx="1858645" cy="359410"/>
            <a:chOff x="2228595" y="679323"/>
            <a:chExt cx="185864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484" y="680212"/>
              <a:ext cx="1711705" cy="35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0742" y="737362"/>
              <a:ext cx="132969" cy="240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8371" y="737235"/>
              <a:ext cx="101726" cy="100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29484" y="680212"/>
              <a:ext cx="1711960" cy="357505"/>
            </a:xfrm>
            <a:custGeom>
              <a:avLst/>
              <a:gdLst/>
              <a:ahLst/>
              <a:cxnLst/>
              <a:rect l="l" t="t" r="r" b="b"/>
              <a:pathLst>
                <a:path w="1711960" h="357505">
                  <a:moveTo>
                    <a:pt x="1171702" y="5968"/>
                  </a:moveTo>
                  <a:lnTo>
                    <a:pt x="1392301" y="5968"/>
                  </a:lnTo>
                  <a:lnTo>
                    <a:pt x="1392301" y="60451"/>
                  </a:lnTo>
                  <a:lnTo>
                    <a:pt x="1233042" y="60451"/>
                  </a:lnTo>
                  <a:lnTo>
                    <a:pt x="1233042" y="141350"/>
                  </a:lnTo>
                  <a:lnTo>
                    <a:pt x="1347215" y="141350"/>
                  </a:lnTo>
                  <a:lnTo>
                    <a:pt x="1347215" y="193548"/>
                  </a:lnTo>
                  <a:lnTo>
                    <a:pt x="1233042" y="193548"/>
                  </a:lnTo>
                  <a:lnTo>
                    <a:pt x="1233042" y="297052"/>
                  </a:lnTo>
                  <a:lnTo>
                    <a:pt x="1389761" y="297052"/>
                  </a:lnTo>
                  <a:lnTo>
                    <a:pt x="1389761" y="351536"/>
                  </a:lnTo>
                  <a:lnTo>
                    <a:pt x="1171702" y="351536"/>
                  </a:lnTo>
                  <a:lnTo>
                    <a:pt x="1171702" y="5968"/>
                  </a:lnTo>
                  <a:close/>
                </a:path>
                <a:path w="1711960" h="357505">
                  <a:moveTo>
                    <a:pt x="537717" y="5968"/>
                  </a:moveTo>
                  <a:lnTo>
                    <a:pt x="567308" y="5968"/>
                  </a:lnTo>
                  <a:lnTo>
                    <a:pt x="730503" y="214502"/>
                  </a:lnTo>
                  <a:lnTo>
                    <a:pt x="730503" y="5968"/>
                  </a:lnTo>
                  <a:lnTo>
                    <a:pt x="789432" y="5968"/>
                  </a:lnTo>
                  <a:lnTo>
                    <a:pt x="789432" y="356235"/>
                  </a:lnTo>
                  <a:lnTo>
                    <a:pt x="764413" y="356235"/>
                  </a:lnTo>
                  <a:lnTo>
                    <a:pt x="596772" y="137540"/>
                  </a:lnTo>
                  <a:lnTo>
                    <a:pt x="596772" y="351789"/>
                  </a:lnTo>
                  <a:lnTo>
                    <a:pt x="537717" y="351789"/>
                  </a:lnTo>
                  <a:lnTo>
                    <a:pt x="537717" y="5968"/>
                  </a:lnTo>
                  <a:close/>
                </a:path>
                <a:path w="1711960" h="357505">
                  <a:moveTo>
                    <a:pt x="263397" y="5968"/>
                  </a:moveTo>
                  <a:lnTo>
                    <a:pt x="483996" y="5968"/>
                  </a:lnTo>
                  <a:lnTo>
                    <a:pt x="483996" y="60451"/>
                  </a:lnTo>
                  <a:lnTo>
                    <a:pt x="324738" y="60451"/>
                  </a:lnTo>
                  <a:lnTo>
                    <a:pt x="324738" y="141350"/>
                  </a:lnTo>
                  <a:lnTo>
                    <a:pt x="438912" y="141350"/>
                  </a:lnTo>
                  <a:lnTo>
                    <a:pt x="438912" y="193548"/>
                  </a:lnTo>
                  <a:lnTo>
                    <a:pt x="324738" y="193548"/>
                  </a:lnTo>
                  <a:lnTo>
                    <a:pt x="324738" y="297052"/>
                  </a:lnTo>
                  <a:lnTo>
                    <a:pt x="481456" y="297052"/>
                  </a:lnTo>
                  <a:lnTo>
                    <a:pt x="481456" y="351536"/>
                  </a:lnTo>
                  <a:lnTo>
                    <a:pt x="263397" y="351536"/>
                  </a:lnTo>
                  <a:lnTo>
                    <a:pt x="263397" y="5968"/>
                  </a:lnTo>
                  <a:close/>
                </a:path>
                <a:path w="1711960" h="357505">
                  <a:moveTo>
                    <a:pt x="953134" y="3555"/>
                  </a:moveTo>
                  <a:lnTo>
                    <a:pt x="1020762" y="14620"/>
                  </a:lnTo>
                  <a:lnTo>
                    <a:pt x="1072768" y="47878"/>
                  </a:lnTo>
                  <a:lnTo>
                    <a:pt x="1105979" y="99313"/>
                  </a:lnTo>
                  <a:lnTo>
                    <a:pt x="1117091" y="165226"/>
                  </a:lnTo>
                  <a:lnTo>
                    <a:pt x="1112097" y="222154"/>
                  </a:lnTo>
                  <a:lnTo>
                    <a:pt x="1097120" y="268732"/>
                  </a:lnTo>
                  <a:lnTo>
                    <a:pt x="1072165" y="304958"/>
                  </a:lnTo>
                  <a:lnTo>
                    <a:pt x="1037241" y="330835"/>
                  </a:lnTo>
                  <a:lnTo>
                    <a:pt x="992355" y="346360"/>
                  </a:lnTo>
                  <a:lnTo>
                    <a:pt x="937513" y="351536"/>
                  </a:lnTo>
                  <a:lnTo>
                    <a:pt x="860806" y="351536"/>
                  </a:lnTo>
                  <a:lnTo>
                    <a:pt x="860806" y="6223"/>
                  </a:lnTo>
                  <a:lnTo>
                    <a:pt x="894091" y="5056"/>
                  </a:lnTo>
                  <a:lnTo>
                    <a:pt x="920591" y="4222"/>
                  </a:lnTo>
                  <a:lnTo>
                    <a:pt x="940280" y="3722"/>
                  </a:lnTo>
                  <a:lnTo>
                    <a:pt x="953134" y="3555"/>
                  </a:lnTo>
                  <a:close/>
                </a:path>
                <a:path w="1711960" h="357505">
                  <a:moveTo>
                    <a:pt x="1541779" y="2412"/>
                  </a:moveTo>
                  <a:lnTo>
                    <a:pt x="1599380" y="8772"/>
                  </a:lnTo>
                  <a:lnTo>
                    <a:pt x="1640538" y="27860"/>
                  </a:lnTo>
                  <a:lnTo>
                    <a:pt x="1665241" y="59688"/>
                  </a:lnTo>
                  <a:lnTo>
                    <a:pt x="1673478" y="104266"/>
                  </a:lnTo>
                  <a:lnTo>
                    <a:pt x="1672337" y="119268"/>
                  </a:lnTo>
                  <a:lnTo>
                    <a:pt x="1655317" y="160274"/>
                  </a:lnTo>
                  <a:lnTo>
                    <a:pt x="1622760" y="189741"/>
                  </a:lnTo>
                  <a:lnTo>
                    <a:pt x="1609598" y="195834"/>
                  </a:lnTo>
                  <a:lnTo>
                    <a:pt x="1711705" y="351536"/>
                  </a:lnTo>
                  <a:lnTo>
                    <a:pt x="1640966" y="351536"/>
                  </a:lnTo>
                  <a:lnTo>
                    <a:pt x="1548638" y="208787"/>
                  </a:lnTo>
                  <a:lnTo>
                    <a:pt x="1540994" y="208619"/>
                  </a:lnTo>
                  <a:lnTo>
                    <a:pt x="1531969" y="208295"/>
                  </a:lnTo>
                  <a:lnTo>
                    <a:pt x="1521563" y="207805"/>
                  </a:lnTo>
                  <a:lnTo>
                    <a:pt x="1509776" y="207137"/>
                  </a:lnTo>
                  <a:lnTo>
                    <a:pt x="1509776" y="351536"/>
                  </a:lnTo>
                  <a:lnTo>
                    <a:pt x="1446022" y="351536"/>
                  </a:lnTo>
                  <a:lnTo>
                    <a:pt x="1446022" y="5968"/>
                  </a:lnTo>
                  <a:lnTo>
                    <a:pt x="1450502" y="5851"/>
                  </a:lnTo>
                  <a:lnTo>
                    <a:pt x="1458626" y="5508"/>
                  </a:lnTo>
                  <a:lnTo>
                    <a:pt x="1470417" y="4951"/>
                  </a:lnTo>
                  <a:lnTo>
                    <a:pt x="1485900" y="4190"/>
                  </a:lnTo>
                  <a:lnTo>
                    <a:pt x="1502400" y="3430"/>
                  </a:lnTo>
                  <a:lnTo>
                    <a:pt x="1517221" y="2873"/>
                  </a:lnTo>
                  <a:lnTo>
                    <a:pt x="1530351" y="2530"/>
                  </a:lnTo>
                  <a:lnTo>
                    <a:pt x="1541779" y="2412"/>
                  </a:lnTo>
                  <a:close/>
                </a:path>
                <a:path w="1711960" h="357505">
                  <a:moveTo>
                    <a:pt x="105537" y="0"/>
                  </a:moveTo>
                  <a:lnTo>
                    <a:pt x="133467" y="1404"/>
                  </a:lnTo>
                  <a:lnTo>
                    <a:pt x="157432" y="5619"/>
                  </a:lnTo>
                  <a:lnTo>
                    <a:pt x="177420" y="12644"/>
                  </a:lnTo>
                  <a:lnTo>
                    <a:pt x="193420" y="22478"/>
                  </a:lnTo>
                  <a:lnTo>
                    <a:pt x="174878" y="75311"/>
                  </a:lnTo>
                  <a:lnTo>
                    <a:pt x="158472" y="65216"/>
                  </a:lnTo>
                  <a:lnTo>
                    <a:pt x="141636" y="57991"/>
                  </a:lnTo>
                  <a:lnTo>
                    <a:pt x="124372" y="53647"/>
                  </a:lnTo>
                  <a:lnTo>
                    <a:pt x="106679" y="52197"/>
                  </a:lnTo>
                  <a:lnTo>
                    <a:pt x="96629" y="52889"/>
                  </a:lnTo>
                  <a:lnTo>
                    <a:pt x="65039" y="76263"/>
                  </a:lnTo>
                  <a:lnTo>
                    <a:pt x="62102" y="92583"/>
                  </a:lnTo>
                  <a:lnTo>
                    <a:pt x="66220" y="107584"/>
                  </a:lnTo>
                  <a:lnTo>
                    <a:pt x="78565" y="122872"/>
                  </a:lnTo>
                  <a:lnTo>
                    <a:pt x="99125" y="138445"/>
                  </a:lnTo>
                  <a:lnTo>
                    <a:pt x="127888" y="154304"/>
                  </a:lnTo>
                  <a:lnTo>
                    <a:pt x="144012" y="162615"/>
                  </a:lnTo>
                  <a:lnTo>
                    <a:pt x="157718" y="170592"/>
                  </a:lnTo>
                  <a:lnTo>
                    <a:pt x="191420" y="201041"/>
                  </a:lnTo>
                  <a:lnTo>
                    <a:pt x="207295" y="238934"/>
                  </a:lnTo>
                  <a:lnTo>
                    <a:pt x="209295" y="261238"/>
                  </a:lnTo>
                  <a:lnTo>
                    <a:pt x="207224" y="281267"/>
                  </a:lnTo>
                  <a:lnTo>
                    <a:pt x="190650" y="315799"/>
                  </a:lnTo>
                  <a:lnTo>
                    <a:pt x="158170" y="342161"/>
                  </a:lnTo>
                  <a:lnTo>
                    <a:pt x="113784" y="355687"/>
                  </a:lnTo>
                  <a:lnTo>
                    <a:pt x="87375" y="357377"/>
                  </a:lnTo>
                  <a:lnTo>
                    <a:pt x="63775" y="355828"/>
                  </a:lnTo>
                  <a:lnTo>
                    <a:pt x="41354" y="351170"/>
                  </a:lnTo>
                  <a:lnTo>
                    <a:pt x="20099" y="343394"/>
                  </a:lnTo>
                  <a:lnTo>
                    <a:pt x="0" y="332486"/>
                  </a:lnTo>
                  <a:lnTo>
                    <a:pt x="22732" y="277495"/>
                  </a:lnTo>
                  <a:lnTo>
                    <a:pt x="40778" y="288643"/>
                  </a:lnTo>
                  <a:lnTo>
                    <a:pt x="58705" y="296576"/>
                  </a:lnTo>
                  <a:lnTo>
                    <a:pt x="76489" y="301319"/>
                  </a:lnTo>
                  <a:lnTo>
                    <a:pt x="94106" y="302895"/>
                  </a:lnTo>
                  <a:lnTo>
                    <a:pt x="117776" y="300537"/>
                  </a:lnTo>
                  <a:lnTo>
                    <a:pt x="134683" y="293465"/>
                  </a:lnTo>
                  <a:lnTo>
                    <a:pt x="144827" y="281678"/>
                  </a:lnTo>
                  <a:lnTo>
                    <a:pt x="148208" y="265175"/>
                  </a:lnTo>
                  <a:lnTo>
                    <a:pt x="147403" y="256434"/>
                  </a:lnTo>
                  <a:lnTo>
                    <a:pt x="127436" y="223206"/>
                  </a:lnTo>
                  <a:lnTo>
                    <a:pt x="82931" y="195452"/>
                  </a:lnTo>
                  <a:lnTo>
                    <a:pt x="64718" y="185975"/>
                  </a:lnTo>
                  <a:lnTo>
                    <a:pt x="49720" y="177355"/>
                  </a:lnTo>
                  <a:lnTo>
                    <a:pt x="17176" y="148637"/>
                  </a:lnTo>
                  <a:lnTo>
                    <a:pt x="1216" y="103489"/>
                  </a:lnTo>
                  <a:lnTo>
                    <a:pt x="762" y="92963"/>
                  </a:lnTo>
                  <a:lnTo>
                    <a:pt x="2595" y="73796"/>
                  </a:lnTo>
                  <a:lnTo>
                    <a:pt x="30098" y="26415"/>
                  </a:lnTo>
                  <a:lnTo>
                    <a:pt x="63626" y="6635"/>
                  </a:lnTo>
                  <a:lnTo>
                    <a:pt x="83534" y="1662"/>
                  </a:lnTo>
                  <a:lnTo>
                    <a:pt x="10553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1510" y="864045"/>
              <a:ext cx="124786" cy="554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61510" y="864045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5" h="55880">
                  <a:moveTo>
                    <a:pt x="0" y="55434"/>
                  </a:moveTo>
                  <a:lnTo>
                    <a:pt x="124786" y="55434"/>
                  </a:lnTo>
                  <a:lnTo>
                    <a:pt x="124786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72329" y="680593"/>
            <a:ext cx="2108835" cy="356870"/>
            <a:chOff x="4148328" y="680593"/>
            <a:chExt cx="2108835" cy="3568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9217" y="681482"/>
              <a:ext cx="2106676" cy="3549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44592" y="787146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9" y="0"/>
                  </a:moveTo>
                  <a:lnTo>
                    <a:pt x="0" y="127634"/>
                  </a:lnTo>
                  <a:lnTo>
                    <a:pt x="83058" y="127634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0059" y="737361"/>
              <a:ext cx="132968" cy="2407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49217" y="681482"/>
              <a:ext cx="2106930" cy="354965"/>
            </a:xfrm>
            <a:custGeom>
              <a:avLst/>
              <a:gdLst/>
              <a:ahLst/>
              <a:cxnLst/>
              <a:rect l="l" t="t" r="r" b="b"/>
              <a:pathLst>
                <a:path w="2106929" h="354965">
                  <a:moveTo>
                    <a:pt x="1576070" y="4698"/>
                  </a:moveTo>
                  <a:lnTo>
                    <a:pt x="1796669" y="4698"/>
                  </a:lnTo>
                  <a:lnTo>
                    <a:pt x="1796669" y="59181"/>
                  </a:lnTo>
                  <a:lnTo>
                    <a:pt x="1637411" y="59181"/>
                  </a:lnTo>
                  <a:lnTo>
                    <a:pt x="1637411" y="140080"/>
                  </a:lnTo>
                  <a:lnTo>
                    <a:pt x="1751584" y="140080"/>
                  </a:lnTo>
                  <a:lnTo>
                    <a:pt x="1751584" y="192277"/>
                  </a:lnTo>
                  <a:lnTo>
                    <a:pt x="1637411" y="192277"/>
                  </a:lnTo>
                  <a:lnTo>
                    <a:pt x="1637411" y="295782"/>
                  </a:lnTo>
                  <a:lnTo>
                    <a:pt x="1794129" y="295782"/>
                  </a:lnTo>
                  <a:lnTo>
                    <a:pt x="1794129" y="350265"/>
                  </a:lnTo>
                  <a:lnTo>
                    <a:pt x="1576070" y="350265"/>
                  </a:lnTo>
                  <a:lnTo>
                    <a:pt x="1576070" y="4698"/>
                  </a:lnTo>
                  <a:close/>
                </a:path>
                <a:path w="2106929" h="354965">
                  <a:moveTo>
                    <a:pt x="1249807" y="4698"/>
                  </a:moveTo>
                  <a:lnTo>
                    <a:pt x="1535938" y="4698"/>
                  </a:lnTo>
                  <a:lnTo>
                    <a:pt x="1535938" y="59181"/>
                  </a:lnTo>
                  <a:lnTo>
                    <a:pt x="1421003" y="59181"/>
                  </a:lnTo>
                  <a:lnTo>
                    <a:pt x="1421003" y="350265"/>
                  </a:lnTo>
                  <a:lnTo>
                    <a:pt x="1359662" y="350265"/>
                  </a:lnTo>
                  <a:lnTo>
                    <a:pt x="1359662" y="59181"/>
                  </a:lnTo>
                  <a:lnTo>
                    <a:pt x="1249807" y="59181"/>
                  </a:lnTo>
                  <a:lnTo>
                    <a:pt x="1249807" y="4698"/>
                  </a:lnTo>
                  <a:close/>
                </a:path>
                <a:path w="2106929" h="354965">
                  <a:moveTo>
                    <a:pt x="886968" y="4698"/>
                  </a:moveTo>
                  <a:lnTo>
                    <a:pt x="948309" y="4698"/>
                  </a:lnTo>
                  <a:lnTo>
                    <a:pt x="948309" y="350265"/>
                  </a:lnTo>
                  <a:lnTo>
                    <a:pt x="886968" y="350265"/>
                  </a:lnTo>
                  <a:lnTo>
                    <a:pt x="886968" y="4698"/>
                  </a:lnTo>
                  <a:close/>
                </a:path>
                <a:path w="2106929" h="354965">
                  <a:moveTo>
                    <a:pt x="559435" y="4698"/>
                  </a:moveTo>
                  <a:lnTo>
                    <a:pt x="845566" y="4698"/>
                  </a:lnTo>
                  <a:lnTo>
                    <a:pt x="845566" y="59181"/>
                  </a:lnTo>
                  <a:lnTo>
                    <a:pt x="730631" y="59181"/>
                  </a:lnTo>
                  <a:lnTo>
                    <a:pt x="730631" y="350265"/>
                  </a:lnTo>
                  <a:lnTo>
                    <a:pt x="669290" y="350265"/>
                  </a:lnTo>
                  <a:lnTo>
                    <a:pt x="669290" y="59181"/>
                  </a:lnTo>
                  <a:lnTo>
                    <a:pt x="559435" y="59181"/>
                  </a:lnTo>
                  <a:lnTo>
                    <a:pt x="559435" y="4698"/>
                  </a:lnTo>
                  <a:close/>
                </a:path>
                <a:path w="2106929" h="354965">
                  <a:moveTo>
                    <a:pt x="457200" y="4698"/>
                  </a:moveTo>
                  <a:lnTo>
                    <a:pt x="518541" y="4698"/>
                  </a:lnTo>
                  <a:lnTo>
                    <a:pt x="518541" y="350265"/>
                  </a:lnTo>
                  <a:lnTo>
                    <a:pt x="457200" y="350265"/>
                  </a:lnTo>
                  <a:lnTo>
                    <a:pt x="457200" y="4698"/>
                  </a:lnTo>
                  <a:close/>
                </a:path>
                <a:path w="2106929" h="354965">
                  <a:moveTo>
                    <a:pt x="132842" y="4698"/>
                  </a:moveTo>
                  <a:lnTo>
                    <a:pt x="162433" y="4698"/>
                  </a:lnTo>
                  <a:lnTo>
                    <a:pt x="325628" y="213232"/>
                  </a:lnTo>
                  <a:lnTo>
                    <a:pt x="325628" y="4698"/>
                  </a:lnTo>
                  <a:lnTo>
                    <a:pt x="384556" y="4698"/>
                  </a:lnTo>
                  <a:lnTo>
                    <a:pt x="384556" y="354964"/>
                  </a:lnTo>
                  <a:lnTo>
                    <a:pt x="359537" y="354964"/>
                  </a:lnTo>
                  <a:lnTo>
                    <a:pt x="191897" y="136270"/>
                  </a:lnTo>
                  <a:lnTo>
                    <a:pt x="191897" y="350519"/>
                  </a:lnTo>
                  <a:lnTo>
                    <a:pt x="132842" y="350519"/>
                  </a:lnTo>
                  <a:lnTo>
                    <a:pt x="132842" y="4698"/>
                  </a:lnTo>
                  <a:close/>
                </a:path>
                <a:path w="2106929" h="354965">
                  <a:moveTo>
                    <a:pt x="0" y="4698"/>
                  </a:moveTo>
                  <a:lnTo>
                    <a:pt x="61341" y="4698"/>
                  </a:lnTo>
                  <a:lnTo>
                    <a:pt x="61341" y="350265"/>
                  </a:lnTo>
                  <a:lnTo>
                    <a:pt x="0" y="350265"/>
                  </a:lnTo>
                  <a:lnTo>
                    <a:pt x="0" y="4698"/>
                  </a:lnTo>
                  <a:close/>
                </a:path>
                <a:path w="2106929" h="354965">
                  <a:moveTo>
                    <a:pt x="1942719" y="2285"/>
                  </a:moveTo>
                  <a:lnTo>
                    <a:pt x="2010346" y="13350"/>
                  </a:lnTo>
                  <a:lnTo>
                    <a:pt x="2062353" y="46608"/>
                  </a:lnTo>
                  <a:lnTo>
                    <a:pt x="2095563" y="98043"/>
                  </a:lnTo>
                  <a:lnTo>
                    <a:pt x="2106676" y="163956"/>
                  </a:lnTo>
                  <a:lnTo>
                    <a:pt x="2101681" y="220884"/>
                  </a:lnTo>
                  <a:lnTo>
                    <a:pt x="2086704" y="267462"/>
                  </a:lnTo>
                  <a:lnTo>
                    <a:pt x="2061749" y="303688"/>
                  </a:lnTo>
                  <a:lnTo>
                    <a:pt x="2026825" y="329565"/>
                  </a:lnTo>
                  <a:lnTo>
                    <a:pt x="1981939" y="345090"/>
                  </a:lnTo>
                  <a:lnTo>
                    <a:pt x="1927098" y="350265"/>
                  </a:lnTo>
                  <a:lnTo>
                    <a:pt x="1850390" y="350265"/>
                  </a:lnTo>
                  <a:lnTo>
                    <a:pt x="1850390" y="4952"/>
                  </a:lnTo>
                  <a:lnTo>
                    <a:pt x="1883675" y="3786"/>
                  </a:lnTo>
                  <a:lnTo>
                    <a:pt x="1910175" y="2952"/>
                  </a:lnTo>
                  <a:lnTo>
                    <a:pt x="1929864" y="2452"/>
                  </a:lnTo>
                  <a:lnTo>
                    <a:pt x="1942719" y="2285"/>
                  </a:lnTo>
                  <a:close/>
                </a:path>
                <a:path w="2106929" h="354965">
                  <a:moveTo>
                    <a:pt x="1123442" y="0"/>
                  </a:moveTo>
                  <a:lnTo>
                    <a:pt x="1150366" y="0"/>
                  </a:lnTo>
                  <a:lnTo>
                    <a:pt x="1289304" y="350265"/>
                  </a:lnTo>
                  <a:lnTo>
                    <a:pt x="1221486" y="350265"/>
                  </a:lnTo>
                  <a:lnTo>
                    <a:pt x="1196340" y="280162"/>
                  </a:lnTo>
                  <a:lnTo>
                    <a:pt x="1077849" y="280162"/>
                  </a:lnTo>
                  <a:lnTo>
                    <a:pt x="1053846" y="350265"/>
                  </a:lnTo>
                  <a:lnTo>
                    <a:pt x="985647" y="350265"/>
                  </a:lnTo>
                  <a:lnTo>
                    <a:pt x="11234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17015" y="1310132"/>
            <a:ext cx="5200015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9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750" spc="19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Information</a:t>
            </a:r>
            <a:r>
              <a:rPr sz="2400" i="1" spc="1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Policy</a:t>
            </a:r>
            <a:r>
              <a:rPr sz="2400" spc="-5" dirty="0"/>
              <a:t>:</a:t>
            </a:r>
            <a:r>
              <a:rPr sz="2400" dirty="0"/>
              <a:t> </a:t>
            </a:r>
            <a:r>
              <a:rPr sz="2400" spc="-10" dirty="0"/>
              <a:t>demand-driven.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7014" y="1675436"/>
            <a:ext cx="7436484" cy="2185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1750" spc="-19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750" spc="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Stability</a:t>
            </a:r>
            <a:r>
              <a:rPr sz="2400" spc="-5" dirty="0">
                <a:latin typeface="Trebuchet MS"/>
                <a:cs typeface="Trebuchet MS"/>
              </a:rPr>
              <a:t>: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become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unstable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</a:t>
            </a:r>
            <a:r>
              <a:rPr sz="2400" spc="-10" dirty="0">
                <a:latin typeface="Trebuchet MS"/>
                <a:cs typeface="Trebuchet MS"/>
              </a:rPr>
              <a:t> high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loads.</a:t>
            </a:r>
            <a:endParaRPr sz="2400">
              <a:latin typeface="Trebuchet MS"/>
              <a:cs typeface="Trebuchet MS"/>
            </a:endParaRPr>
          </a:p>
          <a:p>
            <a:pPr marL="534035" marR="405130" indent="-229235">
              <a:spcBef>
                <a:spcPts val="509"/>
              </a:spcBef>
              <a:buClr>
                <a:srgbClr val="F8B639"/>
              </a:buClr>
              <a:buSzPct val="80000"/>
              <a:buFont typeface="Cambria"/>
              <a:buChar char="◾"/>
              <a:tabLst>
                <a:tab pos="534670" algn="l"/>
              </a:tabLst>
            </a:pP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At</a:t>
            </a:r>
            <a:r>
              <a:rPr sz="20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high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loads,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it</a:t>
            </a:r>
            <a:r>
              <a:rPr sz="20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may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become</a:t>
            </a:r>
            <a:r>
              <a:rPr sz="2000" spc="-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difficult</a:t>
            </a:r>
            <a:r>
              <a:rPr sz="2000" spc="-4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for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senders</a:t>
            </a:r>
            <a:r>
              <a:rPr sz="2000" spc="-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to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find </a:t>
            </a:r>
            <a:r>
              <a:rPr sz="2000" spc="-58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receivers.</a:t>
            </a:r>
            <a:endParaRPr sz="2000">
              <a:latin typeface="Trebuchet MS"/>
              <a:cs typeface="Trebuchet MS"/>
            </a:endParaRPr>
          </a:p>
          <a:p>
            <a:pPr marL="534035" marR="292100" indent="-229235">
              <a:spcBef>
                <a:spcPts val="505"/>
              </a:spcBef>
              <a:buClr>
                <a:srgbClr val="F8B639"/>
              </a:buClr>
              <a:buSzPct val="80000"/>
              <a:buFont typeface="Cambria"/>
              <a:buChar char="◾"/>
              <a:tabLst>
                <a:tab pos="534670" algn="l"/>
              </a:tabLst>
            </a:pP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Also,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the</a:t>
            </a:r>
            <a:r>
              <a:rPr sz="2000" spc="-3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number</a:t>
            </a:r>
            <a:r>
              <a:rPr sz="2000" spc="-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of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senders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increase</a:t>
            </a:r>
            <a:r>
              <a:rPr sz="2000" spc="-4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at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high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system</a:t>
            </a:r>
            <a:r>
              <a:rPr sz="20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loads </a:t>
            </a:r>
            <a:r>
              <a:rPr sz="2000" spc="-58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thereby</a:t>
            </a:r>
            <a:r>
              <a:rPr sz="2000" spc="-4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increasing</a:t>
            </a:r>
            <a:r>
              <a:rPr sz="2000" spc="-5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polling</a:t>
            </a:r>
            <a:r>
              <a:rPr sz="2000" spc="-30" dirty="0">
                <a:solidFill>
                  <a:srgbClr val="6C6C6C"/>
                </a:solidFill>
                <a:latin typeface="Trebuchet MS"/>
                <a:cs typeface="Trebuchet MS"/>
              </a:rPr>
              <a:t> activity.</a:t>
            </a:r>
            <a:endParaRPr sz="2000">
              <a:latin typeface="Trebuchet MS"/>
              <a:cs typeface="Trebuchet MS"/>
            </a:endParaRPr>
          </a:p>
          <a:p>
            <a:pPr marL="534035" indent="-229870">
              <a:spcBef>
                <a:spcPts val="505"/>
              </a:spcBef>
              <a:buClr>
                <a:srgbClr val="F8B639"/>
              </a:buClr>
              <a:buSzPct val="80000"/>
              <a:buFont typeface="Cambria"/>
              <a:buChar char="◾"/>
              <a:tabLst>
                <a:tab pos="534670" algn="l"/>
              </a:tabLst>
            </a:pP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Polling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activity</a:t>
            </a:r>
            <a:r>
              <a:rPr sz="2000" spc="-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may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make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system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unstable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at</a:t>
            </a:r>
            <a:r>
              <a:rPr sz="20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high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loads.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CD5D-F562-46B3-AED6-ADBFDFA0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1.Mounting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1888-DF03-4ACC-90A3-5D0F46ED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Mount point-A node onto which a namespace is mounted is called a mount point.</a:t>
            </a:r>
          </a:p>
          <a:p>
            <a:pPr marL="0" indent="0">
              <a:buNone/>
            </a:pPr>
            <a:r>
              <a:rPr lang="en-US" dirty="0"/>
              <a:t>In the case of distributed file system the file systems maintained by remote servers are mounted at the clients.</a:t>
            </a:r>
          </a:p>
          <a:p>
            <a:pPr marL="0" indent="0">
              <a:buNone/>
            </a:pPr>
            <a:r>
              <a:rPr lang="en-US" dirty="0"/>
              <a:t>There are two approaches to maintain the mount information</a:t>
            </a:r>
          </a:p>
          <a:p>
            <a:pPr marL="0" indent="0">
              <a:buNone/>
            </a:pPr>
            <a:r>
              <a:rPr lang="en-US" dirty="0"/>
              <a:t>1.Mount info can be maintained at the clients.in which case each client has to individually mount every required file system.</a:t>
            </a:r>
          </a:p>
          <a:p>
            <a:pPr marL="0" indent="0">
              <a:buNone/>
            </a:pPr>
            <a:r>
              <a:rPr lang="en-US" dirty="0"/>
              <a:t>2.Mount information can be maintained at </a:t>
            </a:r>
            <a:r>
              <a:rPr lang="en-US" dirty="0" err="1"/>
              <a:t>servers,in</a:t>
            </a:r>
            <a:r>
              <a:rPr lang="en-US" dirty="0"/>
              <a:t> which case it is possible that every client sees an identical filename </a:t>
            </a:r>
            <a:r>
              <a:rPr lang="en-US" dirty="0" err="1"/>
              <a:t>space.If</a:t>
            </a:r>
            <a:r>
              <a:rPr lang="en-US" dirty="0"/>
              <a:t> files are moved to a different </a:t>
            </a:r>
            <a:r>
              <a:rPr lang="en-US" dirty="0" err="1"/>
              <a:t>server,then</a:t>
            </a:r>
            <a:r>
              <a:rPr lang="en-US" dirty="0"/>
              <a:t> mount inform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993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0930" y="787526"/>
            <a:ext cx="2261235" cy="359410"/>
            <a:chOff x="2107819" y="965072"/>
            <a:chExt cx="226123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8708" y="965961"/>
              <a:ext cx="2114169" cy="35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058" y="1022857"/>
              <a:ext cx="101853" cy="1007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446" y="1022857"/>
              <a:ext cx="101853" cy="1007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08708" y="965961"/>
              <a:ext cx="2114550" cy="357505"/>
            </a:xfrm>
            <a:custGeom>
              <a:avLst/>
              <a:gdLst/>
              <a:ahLst/>
              <a:cxnLst/>
              <a:rect l="l" t="t" r="r" b="b"/>
              <a:pathLst>
                <a:path w="2114550" h="357505">
                  <a:moveTo>
                    <a:pt x="1574292" y="5968"/>
                  </a:moveTo>
                  <a:lnTo>
                    <a:pt x="1794891" y="5968"/>
                  </a:lnTo>
                  <a:lnTo>
                    <a:pt x="1794891" y="60451"/>
                  </a:lnTo>
                  <a:lnTo>
                    <a:pt x="1635633" y="60451"/>
                  </a:lnTo>
                  <a:lnTo>
                    <a:pt x="1635633" y="141350"/>
                  </a:lnTo>
                  <a:lnTo>
                    <a:pt x="1749806" y="141350"/>
                  </a:lnTo>
                  <a:lnTo>
                    <a:pt x="1749806" y="193421"/>
                  </a:lnTo>
                  <a:lnTo>
                    <a:pt x="1635633" y="193421"/>
                  </a:lnTo>
                  <a:lnTo>
                    <a:pt x="1635633" y="297052"/>
                  </a:lnTo>
                  <a:lnTo>
                    <a:pt x="1792224" y="297052"/>
                  </a:lnTo>
                  <a:lnTo>
                    <a:pt x="1792224" y="351536"/>
                  </a:lnTo>
                  <a:lnTo>
                    <a:pt x="1574292" y="351536"/>
                  </a:lnTo>
                  <a:lnTo>
                    <a:pt x="1574292" y="5968"/>
                  </a:lnTo>
                  <a:close/>
                </a:path>
                <a:path w="2114550" h="357505">
                  <a:moveTo>
                    <a:pt x="1239901" y="5968"/>
                  </a:moveTo>
                  <a:lnTo>
                    <a:pt x="1307338" y="5968"/>
                  </a:lnTo>
                  <a:lnTo>
                    <a:pt x="1387220" y="239522"/>
                  </a:lnTo>
                  <a:lnTo>
                    <a:pt x="1471676" y="5968"/>
                  </a:lnTo>
                  <a:lnTo>
                    <a:pt x="1537716" y="5968"/>
                  </a:lnTo>
                  <a:lnTo>
                    <a:pt x="1402842" y="356235"/>
                  </a:lnTo>
                  <a:lnTo>
                    <a:pt x="1369059" y="356235"/>
                  </a:lnTo>
                  <a:lnTo>
                    <a:pt x="1239901" y="5968"/>
                  </a:lnTo>
                  <a:close/>
                </a:path>
                <a:path w="2114550" h="357505">
                  <a:moveTo>
                    <a:pt x="1141095" y="5968"/>
                  </a:moveTo>
                  <a:lnTo>
                    <a:pt x="1202436" y="5968"/>
                  </a:lnTo>
                  <a:lnTo>
                    <a:pt x="1202436" y="351536"/>
                  </a:lnTo>
                  <a:lnTo>
                    <a:pt x="1141095" y="351536"/>
                  </a:lnTo>
                  <a:lnTo>
                    <a:pt x="1141095" y="5968"/>
                  </a:lnTo>
                  <a:close/>
                </a:path>
                <a:path w="2114550" h="357505">
                  <a:moveTo>
                    <a:pt x="865632" y="5968"/>
                  </a:moveTo>
                  <a:lnTo>
                    <a:pt x="1086231" y="5968"/>
                  </a:lnTo>
                  <a:lnTo>
                    <a:pt x="1086231" y="60451"/>
                  </a:lnTo>
                  <a:lnTo>
                    <a:pt x="926973" y="60451"/>
                  </a:lnTo>
                  <a:lnTo>
                    <a:pt x="926973" y="141350"/>
                  </a:lnTo>
                  <a:lnTo>
                    <a:pt x="1041146" y="141350"/>
                  </a:lnTo>
                  <a:lnTo>
                    <a:pt x="1041146" y="193421"/>
                  </a:lnTo>
                  <a:lnTo>
                    <a:pt x="926973" y="193421"/>
                  </a:lnTo>
                  <a:lnTo>
                    <a:pt x="926973" y="297052"/>
                  </a:lnTo>
                  <a:lnTo>
                    <a:pt x="1083564" y="297052"/>
                  </a:lnTo>
                  <a:lnTo>
                    <a:pt x="1083564" y="351536"/>
                  </a:lnTo>
                  <a:lnTo>
                    <a:pt x="865632" y="351536"/>
                  </a:lnTo>
                  <a:lnTo>
                    <a:pt x="865632" y="5968"/>
                  </a:lnTo>
                  <a:close/>
                </a:path>
                <a:path w="2114550" h="357505">
                  <a:moveTo>
                    <a:pt x="295656" y="5968"/>
                  </a:moveTo>
                  <a:lnTo>
                    <a:pt x="516255" y="5968"/>
                  </a:lnTo>
                  <a:lnTo>
                    <a:pt x="516255" y="60451"/>
                  </a:lnTo>
                  <a:lnTo>
                    <a:pt x="356997" y="60451"/>
                  </a:lnTo>
                  <a:lnTo>
                    <a:pt x="356997" y="141350"/>
                  </a:lnTo>
                  <a:lnTo>
                    <a:pt x="471169" y="141350"/>
                  </a:lnTo>
                  <a:lnTo>
                    <a:pt x="471169" y="193421"/>
                  </a:lnTo>
                  <a:lnTo>
                    <a:pt x="356997" y="193421"/>
                  </a:lnTo>
                  <a:lnTo>
                    <a:pt x="356997" y="297052"/>
                  </a:lnTo>
                  <a:lnTo>
                    <a:pt x="513588" y="297052"/>
                  </a:lnTo>
                  <a:lnTo>
                    <a:pt x="513588" y="351536"/>
                  </a:lnTo>
                  <a:lnTo>
                    <a:pt x="295656" y="351536"/>
                  </a:lnTo>
                  <a:lnTo>
                    <a:pt x="295656" y="5968"/>
                  </a:lnTo>
                  <a:close/>
                </a:path>
                <a:path w="2114550" h="357505">
                  <a:moveTo>
                    <a:pt x="1944370" y="2412"/>
                  </a:moveTo>
                  <a:lnTo>
                    <a:pt x="2001950" y="8772"/>
                  </a:lnTo>
                  <a:lnTo>
                    <a:pt x="2043064" y="27860"/>
                  </a:lnTo>
                  <a:lnTo>
                    <a:pt x="2067724" y="59688"/>
                  </a:lnTo>
                  <a:lnTo>
                    <a:pt x="2075942" y="104266"/>
                  </a:lnTo>
                  <a:lnTo>
                    <a:pt x="2074818" y="119266"/>
                  </a:lnTo>
                  <a:lnTo>
                    <a:pt x="2057781" y="160147"/>
                  </a:lnTo>
                  <a:lnTo>
                    <a:pt x="2025276" y="189686"/>
                  </a:lnTo>
                  <a:lnTo>
                    <a:pt x="2012061" y="195834"/>
                  </a:lnTo>
                  <a:lnTo>
                    <a:pt x="2114169" y="351536"/>
                  </a:lnTo>
                  <a:lnTo>
                    <a:pt x="2043430" y="351536"/>
                  </a:lnTo>
                  <a:lnTo>
                    <a:pt x="1951228" y="208787"/>
                  </a:lnTo>
                  <a:lnTo>
                    <a:pt x="1943582" y="208619"/>
                  </a:lnTo>
                  <a:lnTo>
                    <a:pt x="1934543" y="208295"/>
                  </a:lnTo>
                  <a:lnTo>
                    <a:pt x="1924099" y="207805"/>
                  </a:lnTo>
                  <a:lnTo>
                    <a:pt x="1912239" y="207137"/>
                  </a:lnTo>
                  <a:lnTo>
                    <a:pt x="1912239" y="351536"/>
                  </a:lnTo>
                  <a:lnTo>
                    <a:pt x="1848612" y="351536"/>
                  </a:lnTo>
                  <a:lnTo>
                    <a:pt x="1848612" y="5968"/>
                  </a:lnTo>
                  <a:lnTo>
                    <a:pt x="1853039" y="5851"/>
                  </a:lnTo>
                  <a:lnTo>
                    <a:pt x="1861169" y="5508"/>
                  </a:lnTo>
                  <a:lnTo>
                    <a:pt x="1872990" y="4951"/>
                  </a:lnTo>
                  <a:lnTo>
                    <a:pt x="1888490" y="4190"/>
                  </a:lnTo>
                  <a:lnTo>
                    <a:pt x="1904990" y="3377"/>
                  </a:lnTo>
                  <a:lnTo>
                    <a:pt x="1919811" y="2825"/>
                  </a:lnTo>
                  <a:lnTo>
                    <a:pt x="1932941" y="2512"/>
                  </a:lnTo>
                  <a:lnTo>
                    <a:pt x="1944370" y="2412"/>
                  </a:lnTo>
                  <a:close/>
                </a:path>
                <a:path w="2114550" h="357505">
                  <a:moveTo>
                    <a:pt x="95758" y="2412"/>
                  </a:moveTo>
                  <a:lnTo>
                    <a:pt x="153338" y="8772"/>
                  </a:lnTo>
                  <a:lnTo>
                    <a:pt x="194452" y="27860"/>
                  </a:lnTo>
                  <a:lnTo>
                    <a:pt x="219112" y="59688"/>
                  </a:lnTo>
                  <a:lnTo>
                    <a:pt x="227330" y="104266"/>
                  </a:lnTo>
                  <a:lnTo>
                    <a:pt x="226206" y="119266"/>
                  </a:lnTo>
                  <a:lnTo>
                    <a:pt x="209169" y="160147"/>
                  </a:lnTo>
                  <a:lnTo>
                    <a:pt x="176664" y="189686"/>
                  </a:lnTo>
                  <a:lnTo>
                    <a:pt x="163449" y="195834"/>
                  </a:lnTo>
                  <a:lnTo>
                    <a:pt x="265556" y="351536"/>
                  </a:lnTo>
                  <a:lnTo>
                    <a:pt x="194818" y="351536"/>
                  </a:lnTo>
                  <a:lnTo>
                    <a:pt x="102616" y="208787"/>
                  </a:lnTo>
                  <a:lnTo>
                    <a:pt x="94970" y="208619"/>
                  </a:lnTo>
                  <a:lnTo>
                    <a:pt x="85931" y="208295"/>
                  </a:lnTo>
                  <a:lnTo>
                    <a:pt x="75487" y="207805"/>
                  </a:lnTo>
                  <a:lnTo>
                    <a:pt x="63627" y="207137"/>
                  </a:lnTo>
                  <a:lnTo>
                    <a:pt x="63627" y="351536"/>
                  </a:lnTo>
                  <a:lnTo>
                    <a:pt x="0" y="351536"/>
                  </a:lnTo>
                  <a:lnTo>
                    <a:pt x="0" y="5968"/>
                  </a:lnTo>
                  <a:lnTo>
                    <a:pt x="4427" y="5851"/>
                  </a:lnTo>
                  <a:lnTo>
                    <a:pt x="12557" y="5508"/>
                  </a:lnTo>
                  <a:lnTo>
                    <a:pt x="24378" y="4951"/>
                  </a:lnTo>
                  <a:lnTo>
                    <a:pt x="39878" y="4190"/>
                  </a:lnTo>
                  <a:lnTo>
                    <a:pt x="56378" y="3377"/>
                  </a:lnTo>
                  <a:lnTo>
                    <a:pt x="71199" y="2825"/>
                  </a:lnTo>
                  <a:lnTo>
                    <a:pt x="84329" y="2512"/>
                  </a:lnTo>
                  <a:lnTo>
                    <a:pt x="95758" y="2412"/>
                  </a:lnTo>
                  <a:close/>
                </a:path>
                <a:path w="2114550" h="357505">
                  <a:moveTo>
                    <a:pt x="711708" y="0"/>
                  </a:moveTo>
                  <a:lnTo>
                    <a:pt x="739947" y="1524"/>
                  </a:lnTo>
                  <a:lnTo>
                    <a:pt x="765222" y="6096"/>
                  </a:lnTo>
                  <a:lnTo>
                    <a:pt x="787521" y="13716"/>
                  </a:lnTo>
                  <a:lnTo>
                    <a:pt x="806831" y="24384"/>
                  </a:lnTo>
                  <a:lnTo>
                    <a:pt x="781558" y="75057"/>
                  </a:lnTo>
                  <a:lnTo>
                    <a:pt x="769721" y="66055"/>
                  </a:lnTo>
                  <a:lnTo>
                    <a:pt x="754776" y="59626"/>
                  </a:lnTo>
                  <a:lnTo>
                    <a:pt x="736713" y="55768"/>
                  </a:lnTo>
                  <a:lnTo>
                    <a:pt x="715518" y="54483"/>
                  </a:lnTo>
                  <a:lnTo>
                    <a:pt x="694892" y="56745"/>
                  </a:lnTo>
                  <a:lnTo>
                    <a:pt x="659546" y="74842"/>
                  </a:lnTo>
                  <a:lnTo>
                    <a:pt x="632684" y="110041"/>
                  </a:lnTo>
                  <a:lnTo>
                    <a:pt x="618829" y="155864"/>
                  </a:lnTo>
                  <a:lnTo>
                    <a:pt x="617093" y="182372"/>
                  </a:lnTo>
                  <a:lnTo>
                    <a:pt x="618708" y="208661"/>
                  </a:lnTo>
                  <a:lnTo>
                    <a:pt x="631559" y="252666"/>
                  </a:lnTo>
                  <a:lnTo>
                    <a:pt x="656584" y="284624"/>
                  </a:lnTo>
                  <a:lnTo>
                    <a:pt x="711073" y="302895"/>
                  </a:lnTo>
                  <a:lnTo>
                    <a:pt x="734143" y="300724"/>
                  </a:lnTo>
                  <a:lnTo>
                    <a:pt x="754570" y="294195"/>
                  </a:lnTo>
                  <a:lnTo>
                    <a:pt x="772330" y="283285"/>
                  </a:lnTo>
                  <a:lnTo>
                    <a:pt x="787400" y="267970"/>
                  </a:lnTo>
                  <a:lnTo>
                    <a:pt x="815975" y="317500"/>
                  </a:lnTo>
                  <a:lnTo>
                    <a:pt x="795041" y="334982"/>
                  </a:lnTo>
                  <a:lnTo>
                    <a:pt x="769762" y="347440"/>
                  </a:lnTo>
                  <a:lnTo>
                    <a:pt x="740126" y="354897"/>
                  </a:lnTo>
                  <a:lnTo>
                    <a:pt x="706119" y="357377"/>
                  </a:lnTo>
                  <a:lnTo>
                    <a:pt x="671875" y="354401"/>
                  </a:lnTo>
                  <a:lnTo>
                    <a:pt x="615626" y="330588"/>
                  </a:lnTo>
                  <a:lnTo>
                    <a:pt x="576022" y="283773"/>
                  </a:lnTo>
                  <a:lnTo>
                    <a:pt x="555968" y="218813"/>
                  </a:lnTo>
                  <a:lnTo>
                    <a:pt x="553466" y="179832"/>
                  </a:lnTo>
                  <a:lnTo>
                    <a:pt x="556250" y="143037"/>
                  </a:lnTo>
                  <a:lnTo>
                    <a:pt x="578486" y="78926"/>
                  </a:lnTo>
                  <a:lnTo>
                    <a:pt x="621678" y="29039"/>
                  </a:lnTo>
                  <a:lnTo>
                    <a:pt x="678586" y="3234"/>
                  </a:lnTo>
                  <a:lnTo>
                    <a:pt x="71170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3323" y="1149795"/>
              <a:ext cx="124787" cy="554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3323" y="1149795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5" h="55880">
                  <a:moveTo>
                    <a:pt x="0" y="55434"/>
                  </a:moveTo>
                  <a:lnTo>
                    <a:pt x="124787" y="55434"/>
                  </a:lnTo>
                  <a:lnTo>
                    <a:pt x="124787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11286" y="795103"/>
            <a:ext cx="2108835" cy="356870"/>
            <a:chOff x="4430014" y="966342"/>
            <a:chExt cx="2108835" cy="35687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0903" y="967231"/>
              <a:ext cx="2106676" cy="3549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26278" y="1072895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9" y="0"/>
                  </a:moveTo>
                  <a:lnTo>
                    <a:pt x="0" y="127634"/>
                  </a:lnTo>
                  <a:lnTo>
                    <a:pt x="83058" y="127634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1872" y="1023111"/>
              <a:ext cx="132968" cy="2407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30903" y="967231"/>
              <a:ext cx="2106930" cy="354965"/>
            </a:xfrm>
            <a:custGeom>
              <a:avLst/>
              <a:gdLst/>
              <a:ahLst/>
              <a:cxnLst/>
              <a:rect l="l" t="t" r="r" b="b"/>
              <a:pathLst>
                <a:path w="2106929" h="354965">
                  <a:moveTo>
                    <a:pt x="1576197" y="4698"/>
                  </a:moveTo>
                  <a:lnTo>
                    <a:pt x="1796796" y="4698"/>
                  </a:lnTo>
                  <a:lnTo>
                    <a:pt x="1796796" y="59181"/>
                  </a:lnTo>
                  <a:lnTo>
                    <a:pt x="1637538" y="59181"/>
                  </a:lnTo>
                  <a:lnTo>
                    <a:pt x="1637538" y="140080"/>
                  </a:lnTo>
                  <a:lnTo>
                    <a:pt x="1751711" y="140080"/>
                  </a:lnTo>
                  <a:lnTo>
                    <a:pt x="1751711" y="192150"/>
                  </a:lnTo>
                  <a:lnTo>
                    <a:pt x="1637538" y="192150"/>
                  </a:lnTo>
                  <a:lnTo>
                    <a:pt x="1637538" y="295782"/>
                  </a:lnTo>
                  <a:lnTo>
                    <a:pt x="1794129" y="295782"/>
                  </a:lnTo>
                  <a:lnTo>
                    <a:pt x="1794129" y="350265"/>
                  </a:lnTo>
                  <a:lnTo>
                    <a:pt x="1576197" y="350265"/>
                  </a:lnTo>
                  <a:lnTo>
                    <a:pt x="1576197" y="4698"/>
                  </a:lnTo>
                  <a:close/>
                </a:path>
                <a:path w="2106929" h="354965">
                  <a:moveTo>
                    <a:pt x="1249807" y="4698"/>
                  </a:moveTo>
                  <a:lnTo>
                    <a:pt x="1535938" y="4698"/>
                  </a:lnTo>
                  <a:lnTo>
                    <a:pt x="1535938" y="59181"/>
                  </a:lnTo>
                  <a:lnTo>
                    <a:pt x="1421130" y="59181"/>
                  </a:lnTo>
                  <a:lnTo>
                    <a:pt x="1421130" y="350265"/>
                  </a:lnTo>
                  <a:lnTo>
                    <a:pt x="1359789" y="350265"/>
                  </a:lnTo>
                  <a:lnTo>
                    <a:pt x="1359789" y="59181"/>
                  </a:lnTo>
                  <a:lnTo>
                    <a:pt x="1249807" y="59181"/>
                  </a:lnTo>
                  <a:lnTo>
                    <a:pt x="1249807" y="4698"/>
                  </a:lnTo>
                  <a:close/>
                </a:path>
                <a:path w="2106929" h="354965">
                  <a:moveTo>
                    <a:pt x="886968" y="4698"/>
                  </a:moveTo>
                  <a:lnTo>
                    <a:pt x="948309" y="4698"/>
                  </a:lnTo>
                  <a:lnTo>
                    <a:pt x="948309" y="350265"/>
                  </a:lnTo>
                  <a:lnTo>
                    <a:pt x="886968" y="350265"/>
                  </a:lnTo>
                  <a:lnTo>
                    <a:pt x="886968" y="4698"/>
                  </a:lnTo>
                  <a:close/>
                </a:path>
                <a:path w="2106929" h="354965">
                  <a:moveTo>
                    <a:pt x="559435" y="4698"/>
                  </a:moveTo>
                  <a:lnTo>
                    <a:pt x="845566" y="4698"/>
                  </a:lnTo>
                  <a:lnTo>
                    <a:pt x="845566" y="59181"/>
                  </a:lnTo>
                  <a:lnTo>
                    <a:pt x="730758" y="59181"/>
                  </a:lnTo>
                  <a:lnTo>
                    <a:pt x="730758" y="350265"/>
                  </a:lnTo>
                  <a:lnTo>
                    <a:pt x="669417" y="350265"/>
                  </a:lnTo>
                  <a:lnTo>
                    <a:pt x="669417" y="59181"/>
                  </a:lnTo>
                  <a:lnTo>
                    <a:pt x="559435" y="59181"/>
                  </a:lnTo>
                  <a:lnTo>
                    <a:pt x="559435" y="4698"/>
                  </a:lnTo>
                  <a:close/>
                </a:path>
                <a:path w="2106929" h="354965">
                  <a:moveTo>
                    <a:pt x="457200" y="4698"/>
                  </a:moveTo>
                  <a:lnTo>
                    <a:pt x="518541" y="4698"/>
                  </a:lnTo>
                  <a:lnTo>
                    <a:pt x="518541" y="350265"/>
                  </a:lnTo>
                  <a:lnTo>
                    <a:pt x="457200" y="350265"/>
                  </a:lnTo>
                  <a:lnTo>
                    <a:pt x="457200" y="4698"/>
                  </a:lnTo>
                  <a:close/>
                </a:path>
                <a:path w="2106929" h="354965">
                  <a:moveTo>
                    <a:pt x="132969" y="4698"/>
                  </a:moveTo>
                  <a:lnTo>
                    <a:pt x="162433" y="4698"/>
                  </a:lnTo>
                  <a:lnTo>
                    <a:pt x="325627" y="213232"/>
                  </a:lnTo>
                  <a:lnTo>
                    <a:pt x="325627" y="4698"/>
                  </a:lnTo>
                  <a:lnTo>
                    <a:pt x="384683" y="4698"/>
                  </a:lnTo>
                  <a:lnTo>
                    <a:pt x="384683" y="354964"/>
                  </a:lnTo>
                  <a:lnTo>
                    <a:pt x="359663" y="354964"/>
                  </a:lnTo>
                  <a:lnTo>
                    <a:pt x="191897" y="136270"/>
                  </a:lnTo>
                  <a:lnTo>
                    <a:pt x="191897" y="350519"/>
                  </a:lnTo>
                  <a:lnTo>
                    <a:pt x="132969" y="350519"/>
                  </a:lnTo>
                  <a:lnTo>
                    <a:pt x="132969" y="4698"/>
                  </a:lnTo>
                  <a:close/>
                </a:path>
                <a:path w="2106929" h="354965">
                  <a:moveTo>
                    <a:pt x="0" y="4698"/>
                  </a:moveTo>
                  <a:lnTo>
                    <a:pt x="61341" y="4698"/>
                  </a:lnTo>
                  <a:lnTo>
                    <a:pt x="61341" y="350265"/>
                  </a:lnTo>
                  <a:lnTo>
                    <a:pt x="0" y="350265"/>
                  </a:lnTo>
                  <a:lnTo>
                    <a:pt x="0" y="4698"/>
                  </a:lnTo>
                  <a:close/>
                </a:path>
                <a:path w="2106929" h="354965">
                  <a:moveTo>
                    <a:pt x="1942719" y="2285"/>
                  </a:moveTo>
                  <a:lnTo>
                    <a:pt x="2010410" y="13335"/>
                  </a:lnTo>
                  <a:lnTo>
                    <a:pt x="2062480" y="46481"/>
                  </a:lnTo>
                  <a:lnTo>
                    <a:pt x="2095627" y="98012"/>
                  </a:lnTo>
                  <a:lnTo>
                    <a:pt x="2106676" y="163829"/>
                  </a:lnTo>
                  <a:lnTo>
                    <a:pt x="2101691" y="220811"/>
                  </a:lnTo>
                  <a:lnTo>
                    <a:pt x="2086736" y="267424"/>
                  </a:lnTo>
                  <a:lnTo>
                    <a:pt x="2061813" y="303672"/>
                  </a:lnTo>
                  <a:lnTo>
                    <a:pt x="2026919" y="329560"/>
                  </a:lnTo>
                  <a:lnTo>
                    <a:pt x="1982057" y="345090"/>
                  </a:lnTo>
                  <a:lnTo>
                    <a:pt x="1927225" y="350265"/>
                  </a:lnTo>
                  <a:lnTo>
                    <a:pt x="1850517" y="350265"/>
                  </a:lnTo>
                  <a:lnTo>
                    <a:pt x="1850517" y="4952"/>
                  </a:lnTo>
                  <a:lnTo>
                    <a:pt x="1883783" y="3786"/>
                  </a:lnTo>
                  <a:lnTo>
                    <a:pt x="1910238" y="2952"/>
                  </a:lnTo>
                  <a:lnTo>
                    <a:pt x="1929884" y="2452"/>
                  </a:lnTo>
                  <a:lnTo>
                    <a:pt x="1942719" y="2285"/>
                  </a:lnTo>
                  <a:close/>
                </a:path>
                <a:path w="2106929" h="354965">
                  <a:moveTo>
                    <a:pt x="1123442" y="0"/>
                  </a:moveTo>
                  <a:lnTo>
                    <a:pt x="1150366" y="0"/>
                  </a:lnTo>
                  <a:lnTo>
                    <a:pt x="1289304" y="350265"/>
                  </a:lnTo>
                  <a:lnTo>
                    <a:pt x="1221613" y="350265"/>
                  </a:lnTo>
                  <a:lnTo>
                    <a:pt x="1196339" y="280162"/>
                  </a:lnTo>
                  <a:lnTo>
                    <a:pt x="1077976" y="280162"/>
                  </a:lnTo>
                  <a:lnTo>
                    <a:pt x="1053846" y="350265"/>
                  </a:lnTo>
                  <a:lnTo>
                    <a:pt x="985774" y="350265"/>
                  </a:lnTo>
                  <a:lnTo>
                    <a:pt x="11234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62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2119745" y="1478216"/>
            <a:ext cx="10758055" cy="514499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i="1" spc="-35" dirty="0">
                <a:latin typeface="Trebuchet MS"/>
                <a:cs typeface="Trebuchet MS"/>
              </a:rPr>
              <a:t>Transfer</a:t>
            </a:r>
            <a:r>
              <a:rPr lang="en-US" i="1" spc="15" dirty="0">
                <a:latin typeface="Trebuchet MS"/>
                <a:cs typeface="Trebuchet MS"/>
              </a:rPr>
              <a:t> </a:t>
            </a:r>
            <a:r>
              <a:rPr lang="en-US" i="1" spc="-10" dirty="0">
                <a:latin typeface="Trebuchet MS"/>
                <a:cs typeface="Trebuchet MS"/>
              </a:rPr>
              <a:t>Policy</a:t>
            </a:r>
            <a:r>
              <a:rPr lang="en-US" spc="-10" dirty="0"/>
              <a:t>:</a:t>
            </a:r>
            <a:r>
              <a:rPr lang="en-US" spc="35" dirty="0"/>
              <a:t> </a:t>
            </a:r>
            <a:r>
              <a:rPr lang="en-US" spc="-10" dirty="0"/>
              <a:t>uses</a:t>
            </a:r>
            <a:r>
              <a:rPr lang="en-US" dirty="0"/>
              <a:t> </a:t>
            </a:r>
            <a:r>
              <a:rPr lang="en-US" spc="-10" dirty="0"/>
              <a:t>thresholds.</a:t>
            </a:r>
            <a:r>
              <a:rPr lang="en-US" spc="5" dirty="0"/>
              <a:t> </a:t>
            </a:r>
            <a:r>
              <a:rPr lang="en-US" spc="-5" dirty="0"/>
              <a:t>Queue</a:t>
            </a:r>
            <a:r>
              <a:rPr lang="en-US" spc="15" dirty="0"/>
              <a:t> </a:t>
            </a:r>
            <a:r>
              <a:rPr lang="en-US" spc="-5" dirty="0"/>
              <a:t>lengths</a:t>
            </a:r>
            <a:r>
              <a:rPr lang="en-US" spc="5" dirty="0"/>
              <a:t> </a:t>
            </a:r>
            <a:r>
              <a:rPr lang="en-US" spc="-10" dirty="0"/>
              <a:t>below</a:t>
            </a:r>
            <a:r>
              <a:rPr lang="en-US" spc="-40" dirty="0"/>
              <a:t> </a:t>
            </a:r>
            <a:r>
              <a:rPr lang="en-US" spc="-5" dirty="0"/>
              <a:t>T </a:t>
            </a:r>
            <a:r>
              <a:rPr lang="en-US" dirty="0"/>
              <a:t> </a:t>
            </a:r>
            <a:r>
              <a:rPr lang="en-US" spc="-5" dirty="0"/>
              <a:t>identifies receivers</a:t>
            </a:r>
            <a:r>
              <a:rPr lang="en-US" spc="-15" dirty="0"/>
              <a:t> </a:t>
            </a:r>
            <a:r>
              <a:rPr lang="en-US" spc="-10" dirty="0"/>
              <a:t>and</a:t>
            </a:r>
            <a:r>
              <a:rPr lang="en-US" dirty="0"/>
              <a:t> </a:t>
            </a:r>
            <a:r>
              <a:rPr lang="en-US" spc="-5" dirty="0"/>
              <a:t>those above</a:t>
            </a:r>
            <a:r>
              <a:rPr lang="en-US" spc="-30" dirty="0"/>
              <a:t> </a:t>
            </a:r>
            <a:r>
              <a:rPr lang="en-US" spc="-5" dirty="0"/>
              <a:t>T</a:t>
            </a:r>
            <a:r>
              <a:rPr lang="en-US" spc="-40" dirty="0"/>
              <a:t> </a:t>
            </a:r>
            <a:r>
              <a:rPr lang="en-US" spc="-5" dirty="0"/>
              <a:t>identifies</a:t>
            </a:r>
            <a:r>
              <a:rPr lang="en-US" dirty="0"/>
              <a:t> </a:t>
            </a:r>
            <a:r>
              <a:rPr lang="en-US" spc="-5" dirty="0"/>
              <a:t>senders.</a:t>
            </a:r>
            <a:endParaRPr lang="en-US" spc="-170" dirty="0">
              <a:solidFill>
                <a:srgbClr val="B03E9A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7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600" spc="1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/>
              <a:t>Selection</a:t>
            </a:r>
            <a:r>
              <a:rPr spc="25" dirty="0"/>
              <a:t> </a:t>
            </a:r>
            <a:r>
              <a:rPr spc="-10" dirty="0"/>
              <a:t>Policy</a:t>
            </a:r>
            <a:r>
              <a:rPr spc="-10" dirty="0">
                <a:latin typeface="Trebuchet MS"/>
                <a:cs typeface="Trebuchet MS"/>
              </a:rPr>
              <a:t>: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lang="en-US" spc="10" dirty="0" err="1">
                <a:latin typeface="Trebuchet MS"/>
                <a:cs typeface="Trebuchet MS"/>
              </a:rPr>
              <a:t>Random,Threshold,Shortest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455545" algn="l"/>
              </a:tabLst>
            </a:pPr>
            <a:r>
              <a:rPr sz="1600" spc="-17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600" spc="10" dirty="0">
                <a:solidFill>
                  <a:srgbClr val="B03E9A"/>
                </a:solidFill>
                <a:latin typeface="Cambria"/>
                <a:cs typeface="Cambria"/>
              </a:rPr>
              <a:t>  </a:t>
            </a:r>
            <a:r>
              <a:rPr spc="-5" dirty="0"/>
              <a:t>Location</a:t>
            </a:r>
            <a:r>
              <a:rPr spc="5" dirty="0"/>
              <a:t> </a:t>
            </a:r>
            <a:r>
              <a:rPr spc="-10" dirty="0" err="1"/>
              <a:t>Policy</a:t>
            </a:r>
            <a:r>
              <a:rPr spc="-10" dirty="0" err="1">
                <a:latin typeface="Trebuchet MS"/>
                <a:cs typeface="Trebuchet MS"/>
              </a:rPr>
              <a:t>:</a:t>
            </a:r>
            <a:r>
              <a:rPr spc="-20" dirty="0" err="1">
                <a:latin typeface="Trebuchet MS"/>
                <a:cs typeface="Trebuchet MS"/>
              </a:rPr>
              <a:t>Polling</a:t>
            </a:r>
            <a:r>
              <a:rPr spc="-2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534035" marR="5080" indent="-229235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78947"/>
              <a:buFont typeface="Cambria"/>
              <a:buChar char="◾"/>
              <a:tabLst>
                <a:tab pos="534670" algn="l"/>
              </a:tabLst>
            </a:pP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sz="1900" spc="-1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random</a:t>
            </a:r>
            <a:r>
              <a:rPr sz="1900" spc="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node</a:t>
            </a:r>
            <a:r>
              <a:rPr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is</a:t>
            </a:r>
            <a:r>
              <a:rPr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polled</a:t>
            </a:r>
            <a:r>
              <a:rPr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to</a:t>
            </a:r>
            <a:r>
              <a:rPr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check</a:t>
            </a:r>
            <a:r>
              <a:rPr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if a</a:t>
            </a:r>
            <a:r>
              <a:rPr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task</a:t>
            </a:r>
            <a:r>
              <a:rPr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transfer</a:t>
            </a:r>
            <a:r>
              <a:rPr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would</a:t>
            </a:r>
            <a:r>
              <a:rPr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place</a:t>
            </a:r>
            <a:r>
              <a:rPr sz="1900" spc="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its </a:t>
            </a:r>
            <a:r>
              <a:rPr sz="1900" spc="-55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queue</a:t>
            </a:r>
            <a:r>
              <a:rPr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length</a:t>
            </a:r>
            <a:r>
              <a:rPr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below</a:t>
            </a:r>
            <a:r>
              <a:rPr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threshold.</a:t>
            </a:r>
            <a:endParaRPr sz="19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500"/>
              </a:spcBef>
              <a:buClr>
                <a:srgbClr val="F8B639"/>
              </a:buClr>
              <a:buSzPct val="78947"/>
              <a:buFont typeface="Cambria"/>
              <a:buChar char="◾"/>
              <a:tabLst>
                <a:tab pos="534670" algn="l"/>
              </a:tabLst>
            </a:pP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If</a:t>
            </a:r>
            <a:r>
              <a:rPr sz="19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not,</a:t>
            </a:r>
            <a:r>
              <a:rPr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the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polled</a:t>
            </a:r>
            <a:r>
              <a:rPr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node</a:t>
            </a:r>
            <a:r>
              <a:rPr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transfers</a:t>
            </a:r>
            <a:r>
              <a:rPr sz="1900" spc="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task.</a:t>
            </a:r>
            <a:endParaRPr sz="1900" dirty="0">
              <a:latin typeface="Trebuchet MS"/>
              <a:cs typeface="Trebuchet MS"/>
            </a:endParaRPr>
          </a:p>
          <a:p>
            <a:pPr marL="534035" indent="-229870">
              <a:lnSpc>
                <a:spcPct val="100000"/>
              </a:lnSpc>
              <a:spcBef>
                <a:spcPts val="509"/>
              </a:spcBef>
              <a:buClr>
                <a:srgbClr val="F8B639"/>
              </a:buClr>
              <a:buSzPct val="78947"/>
              <a:buFont typeface="Cambria"/>
              <a:buChar char="◾"/>
              <a:tabLst>
                <a:tab pos="534670" algn="l"/>
              </a:tabLst>
            </a:pP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Otherwise,</a:t>
            </a:r>
            <a:r>
              <a:rPr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poll</a:t>
            </a:r>
            <a:r>
              <a:rPr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another</a:t>
            </a:r>
            <a:r>
              <a:rPr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node</a:t>
            </a:r>
            <a:r>
              <a:rPr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till</a:t>
            </a:r>
            <a:r>
              <a:rPr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a</a:t>
            </a:r>
            <a:r>
              <a:rPr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static</a:t>
            </a:r>
            <a:r>
              <a:rPr sz="1900" spc="5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6C6C6C"/>
                </a:solidFill>
                <a:latin typeface="Trebuchet MS"/>
                <a:cs typeface="Trebuchet MS"/>
              </a:rPr>
              <a:t>PollLimit</a:t>
            </a:r>
            <a:r>
              <a:rPr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is</a:t>
            </a:r>
            <a:r>
              <a:rPr sz="19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reached.</a:t>
            </a:r>
            <a:endParaRPr sz="1900" dirty="0">
              <a:latin typeface="Trebuchet MS"/>
              <a:cs typeface="Trebuchet MS"/>
            </a:endParaRPr>
          </a:p>
          <a:p>
            <a:pPr marL="534035" marR="815975" indent="-229235">
              <a:lnSpc>
                <a:spcPct val="100000"/>
              </a:lnSpc>
              <a:spcBef>
                <a:spcPts val="490"/>
              </a:spcBef>
              <a:buClr>
                <a:srgbClr val="F8B639"/>
              </a:buClr>
              <a:buSzPct val="78947"/>
              <a:buFont typeface="Cambria"/>
              <a:buChar char="◾"/>
              <a:tabLst>
                <a:tab pos="534670" algn="l"/>
              </a:tabLst>
            </a:pP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If</a:t>
            </a:r>
            <a:r>
              <a:rPr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all</a:t>
            </a:r>
            <a:r>
              <a:rPr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polls</a:t>
            </a:r>
            <a:r>
              <a:rPr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fail,</a:t>
            </a:r>
            <a:r>
              <a:rPr sz="1900" spc="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wait</a:t>
            </a:r>
            <a:r>
              <a:rPr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until</a:t>
            </a:r>
            <a:r>
              <a:rPr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another</a:t>
            </a:r>
            <a:r>
              <a:rPr sz="1900" spc="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task</a:t>
            </a:r>
            <a:r>
              <a:rPr sz="1900" spc="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is</a:t>
            </a:r>
            <a:r>
              <a:rPr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completed</a:t>
            </a:r>
            <a:r>
              <a:rPr sz="1900" spc="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6C6C6C"/>
                </a:solidFill>
                <a:latin typeface="Trebuchet MS"/>
                <a:cs typeface="Trebuchet MS"/>
              </a:rPr>
              <a:t>before </a:t>
            </a:r>
            <a:r>
              <a:rPr sz="1900" spc="-55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starting</a:t>
            </a:r>
            <a:r>
              <a:rPr sz="19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polling</a:t>
            </a:r>
            <a:r>
              <a:rPr sz="1900" spc="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6C6C6C"/>
                </a:solidFill>
                <a:latin typeface="Trebuchet MS"/>
                <a:cs typeface="Trebuchet MS"/>
              </a:rPr>
              <a:t>operation.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7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600" spc="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>
                <a:latin typeface="Trebuchet MS"/>
                <a:cs typeface="Trebuchet MS"/>
              </a:rPr>
              <a:t>Information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policy: </a:t>
            </a:r>
            <a:r>
              <a:rPr spc="-10" dirty="0">
                <a:latin typeface="Trebuchet MS"/>
                <a:cs typeface="Trebuchet MS"/>
              </a:rPr>
              <a:t>demand-driven.</a:t>
            </a:r>
            <a:endParaRPr sz="1600" dirty="0">
              <a:latin typeface="Trebuchet MS"/>
              <a:cs typeface="Trebuchet MS"/>
            </a:endParaRPr>
          </a:p>
          <a:p>
            <a:pPr marL="286385" marR="860425" indent="-274320">
              <a:lnSpc>
                <a:spcPct val="100000"/>
              </a:lnSpc>
              <a:spcBef>
                <a:spcPts val="605"/>
              </a:spcBef>
            </a:pPr>
            <a:r>
              <a:rPr sz="1600" spc="-17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600" spc="15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pc="-5" dirty="0">
                <a:latin typeface="Trebuchet MS"/>
                <a:cs typeface="Trebuchet MS"/>
              </a:rPr>
              <a:t>Stability:</a:t>
            </a:r>
            <a:r>
              <a:rPr spc="1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Not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unstable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since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there</a:t>
            </a:r>
            <a:r>
              <a:rPr i="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are</a:t>
            </a:r>
            <a:r>
              <a:rPr spc="-5" dirty="0">
                <a:latin typeface="Trebuchet MS"/>
                <a:cs typeface="Trebuchet MS"/>
              </a:rPr>
              <a:t> lightly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loaded </a:t>
            </a:r>
            <a:r>
              <a:rPr spc="-65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systems</a:t>
            </a:r>
            <a:r>
              <a:rPr i="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that</a:t>
            </a:r>
            <a:r>
              <a:rPr i="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have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initiated</a:t>
            </a:r>
            <a:r>
              <a:rPr i="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the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algorithm.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1014" y="907922"/>
            <a:ext cx="2261235" cy="359410"/>
            <a:chOff x="1147013" y="907922"/>
            <a:chExt cx="226123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902" y="908811"/>
              <a:ext cx="2114219" cy="35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9303" y="965834"/>
              <a:ext cx="101853" cy="100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703" y="965834"/>
              <a:ext cx="101841" cy="100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7902" y="908811"/>
              <a:ext cx="2114550" cy="357505"/>
            </a:xfrm>
            <a:custGeom>
              <a:avLst/>
              <a:gdLst/>
              <a:ahLst/>
              <a:cxnLst/>
              <a:rect l="l" t="t" r="r" b="b"/>
              <a:pathLst>
                <a:path w="2114550" h="357505">
                  <a:moveTo>
                    <a:pt x="1574342" y="5968"/>
                  </a:moveTo>
                  <a:lnTo>
                    <a:pt x="1794814" y="5968"/>
                  </a:lnTo>
                  <a:lnTo>
                    <a:pt x="1794814" y="60451"/>
                  </a:lnTo>
                  <a:lnTo>
                    <a:pt x="1635683" y="60451"/>
                  </a:lnTo>
                  <a:lnTo>
                    <a:pt x="1635683" y="141350"/>
                  </a:lnTo>
                  <a:lnTo>
                    <a:pt x="1749856" y="141350"/>
                  </a:lnTo>
                  <a:lnTo>
                    <a:pt x="1749856" y="193548"/>
                  </a:lnTo>
                  <a:lnTo>
                    <a:pt x="1635683" y="193548"/>
                  </a:lnTo>
                  <a:lnTo>
                    <a:pt x="1635683" y="297052"/>
                  </a:lnTo>
                  <a:lnTo>
                    <a:pt x="1792274" y="297052"/>
                  </a:lnTo>
                  <a:lnTo>
                    <a:pt x="1792274" y="351536"/>
                  </a:lnTo>
                  <a:lnTo>
                    <a:pt x="1574342" y="351536"/>
                  </a:lnTo>
                  <a:lnTo>
                    <a:pt x="1574342" y="5968"/>
                  </a:lnTo>
                  <a:close/>
                </a:path>
                <a:path w="2114550" h="357505">
                  <a:moveTo>
                    <a:pt x="1239824" y="5968"/>
                  </a:moveTo>
                  <a:lnTo>
                    <a:pt x="1307388" y="5968"/>
                  </a:lnTo>
                  <a:lnTo>
                    <a:pt x="1387271" y="239522"/>
                  </a:lnTo>
                  <a:lnTo>
                    <a:pt x="1471726" y="5968"/>
                  </a:lnTo>
                  <a:lnTo>
                    <a:pt x="1537766" y="5968"/>
                  </a:lnTo>
                  <a:lnTo>
                    <a:pt x="1402892" y="356235"/>
                  </a:lnTo>
                  <a:lnTo>
                    <a:pt x="1369110" y="356235"/>
                  </a:lnTo>
                  <a:lnTo>
                    <a:pt x="1239824" y="5968"/>
                  </a:lnTo>
                  <a:close/>
                </a:path>
                <a:path w="2114550" h="357505">
                  <a:moveTo>
                    <a:pt x="1141145" y="5968"/>
                  </a:moveTo>
                  <a:lnTo>
                    <a:pt x="1202486" y="5968"/>
                  </a:lnTo>
                  <a:lnTo>
                    <a:pt x="1202486" y="351536"/>
                  </a:lnTo>
                  <a:lnTo>
                    <a:pt x="1141145" y="351536"/>
                  </a:lnTo>
                  <a:lnTo>
                    <a:pt x="1141145" y="5968"/>
                  </a:lnTo>
                  <a:close/>
                </a:path>
                <a:path w="2114550" h="357505">
                  <a:moveTo>
                    <a:pt x="865682" y="5968"/>
                  </a:moveTo>
                  <a:lnTo>
                    <a:pt x="1086154" y="5968"/>
                  </a:lnTo>
                  <a:lnTo>
                    <a:pt x="1086154" y="60451"/>
                  </a:lnTo>
                  <a:lnTo>
                    <a:pt x="927023" y="60451"/>
                  </a:lnTo>
                  <a:lnTo>
                    <a:pt x="927023" y="141350"/>
                  </a:lnTo>
                  <a:lnTo>
                    <a:pt x="1041196" y="141350"/>
                  </a:lnTo>
                  <a:lnTo>
                    <a:pt x="1041196" y="193548"/>
                  </a:lnTo>
                  <a:lnTo>
                    <a:pt x="927023" y="193548"/>
                  </a:lnTo>
                  <a:lnTo>
                    <a:pt x="927023" y="297052"/>
                  </a:lnTo>
                  <a:lnTo>
                    <a:pt x="1083614" y="297052"/>
                  </a:lnTo>
                  <a:lnTo>
                    <a:pt x="1083614" y="351536"/>
                  </a:lnTo>
                  <a:lnTo>
                    <a:pt x="865682" y="351536"/>
                  </a:lnTo>
                  <a:lnTo>
                    <a:pt x="865682" y="5968"/>
                  </a:lnTo>
                  <a:close/>
                </a:path>
                <a:path w="2114550" h="357505">
                  <a:moveTo>
                    <a:pt x="295706" y="5968"/>
                  </a:moveTo>
                  <a:lnTo>
                    <a:pt x="516178" y="5968"/>
                  </a:lnTo>
                  <a:lnTo>
                    <a:pt x="516178" y="60451"/>
                  </a:lnTo>
                  <a:lnTo>
                    <a:pt x="357047" y="60451"/>
                  </a:lnTo>
                  <a:lnTo>
                    <a:pt x="357047" y="141350"/>
                  </a:lnTo>
                  <a:lnTo>
                    <a:pt x="471220" y="141350"/>
                  </a:lnTo>
                  <a:lnTo>
                    <a:pt x="471220" y="193548"/>
                  </a:lnTo>
                  <a:lnTo>
                    <a:pt x="357047" y="193548"/>
                  </a:lnTo>
                  <a:lnTo>
                    <a:pt x="357047" y="297052"/>
                  </a:lnTo>
                  <a:lnTo>
                    <a:pt x="513638" y="297052"/>
                  </a:lnTo>
                  <a:lnTo>
                    <a:pt x="513638" y="351536"/>
                  </a:lnTo>
                  <a:lnTo>
                    <a:pt x="295706" y="351536"/>
                  </a:lnTo>
                  <a:lnTo>
                    <a:pt x="295706" y="5968"/>
                  </a:lnTo>
                  <a:close/>
                </a:path>
                <a:path w="2114550" h="357505">
                  <a:moveTo>
                    <a:pt x="1944420" y="2412"/>
                  </a:moveTo>
                  <a:lnTo>
                    <a:pt x="2002001" y="8772"/>
                  </a:lnTo>
                  <a:lnTo>
                    <a:pt x="2043115" y="27860"/>
                  </a:lnTo>
                  <a:lnTo>
                    <a:pt x="2067775" y="59688"/>
                  </a:lnTo>
                  <a:lnTo>
                    <a:pt x="2075992" y="104266"/>
                  </a:lnTo>
                  <a:lnTo>
                    <a:pt x="2074851" y="119268"/>
                  </a:lnTo>
                  <a:lnTo>
                    <a:pt x="2057831" y="160274"/>
                  </a:lnTo>
                  <a:lnTo>
                    <a:pt x="2025327" y="189741"/>
                  </a:lnTo>
                  <a:lnTo>
                    <a:pt x="2012111" y="195834"/>
                  </a:lnTo>
                  <a:lnTo>
                    <a:pt x="2114219" y="351536"/>
                  </a:lnTo>
                  <a:lnTo>
                    <a:pt x="2043480" y="351536"/>
                  </a:lnTo>
                  <a:lnTo>
                    <a:pt x="1951278" y="208787"/>
                  </a:lnTo>
                  <a:lnTo>
                    <a:pt x="1943615" y="208619"/>
                  </a:lnTo>
                  <a:lnTo>
                    <a:pt x="1934546" y="208295"/>
                  </a:lnTo>
                  <a:lnTo>
                    <a:pt x="1924096" y="207805"/>
                  </a:lnTo>
                  <a:lnTo>
                    <a:pt x="1912289" y="207137"/>
                  </a:lnTo>
                  <a:lnTo>
                    <a:pt x="1912289" y="351536"/>
                  </a:lnTo>
                  <a:lnTo>
                    <a:pt x="1848662" y="351536"/>
                  </a:lnTo>
                  <a:lnTo>
                    <a:pt x="1848662" y="5968"/>
                  </a:lnTo>
                  <a:lnTo>
                    <a:pt x="1853072" y="5851"/>
                  </a:lnTo>
                  <a:lnTo>
                    <a:pt x="1861172" y="5508"/>
                  </a:lnTo>
                  <a:lnTo>
                    <a:pt x="1872987" y="4951"/>
                  </a:lnTo>
                  <a:lnTo>
                    <a:pt x="1888540" y="4190"/>
                  </a:lnTo>
                  <a:lnTo>
                    <a:pt x="1905023" y="3430"/>
                  </a:lnTo>
                  <a:lnTo>
                    <a:pt x="1919814" y="2873"/>
                  </a:lnTo>
                  <a:lnTo>
                    <a:pt x="1932939" y="2530"/>
                  </a:lnTo>
                  <a:lnTo>
                    <a:pt x="1944420" y="2412"/>
                  </a:lnTo>
                  <a:close/>
                </a:path>
                <a:path w="2114550" h="357505">
                  <a:moveTo>
                    <a:pt x="95770" y="2412"/>
                  </a:moveTo>
                  <a:lnTo>
                    <a:pt x="153373" y="8772"/>
                  </a:lnTo>
                  <a:lnTo>
                    <a:pt x="194498" y="27860"/>
                  </a:lnTo>
                  <a:lnTo>
                    <a:pt x="219162" y="59688"/>
                  </a:lnTo>
                  <a:lnTo>
                    <a:pt x="227380" y="104266"/>
                  </a:lnTo>
                  <a:lnTo>
                    <a:pt x="226239" y="119268"/>
                  </a:lnTo>
                  <a:lnTo>
                    <a:pt x="209219" y="160274"/>
                  </a:lnTo>
                  <a:lnTo>
                    <a:pt x="176715" y="189741"/>
                  </a:lnTo>
                  <a:lnTo>
                    <a:pt x="163499" y="195834"/>
                  </a:lnTo>
                  <a:lnTo>
                    <a:pt x="265607" y="351536"/>
                  </a:lnTo>
                  <a:lnTo>
                    <a:pt x="194868" y="351536"/>
                  </a:lnTo>
                  <a:lnTo>
                    <a:pt x="102615" y="208787"/>
                  </a:lnTo>
                  <a:lnTo>
                    <a:pt x="94962" y="208619"/>
                  </a:lnTo>
                  <a:lnTo>
                    <a:pt x="85925" y="208295"/>
                  </a:lnTo>
                  <a:lnTo>
                    <a:pt x="75501" y="207805"/>
                  </a:lnTo>
                  <a:lnTo>
                    <a:pt x="63690" y="207137"/>
                  </a:lnTo>
                  <a:lnTo>
                    <a:pt x="63690" y="351536"/>
                  </a:lnTo>
                  <a:lnTo>
                    <a:pt x="0" y="351536"/>
                  </a:lnTo>
                  <a:lnTo>
                    <a:pt x="0" y="5968"/>
                  </a:lnTo>
                  <a:lnTo>
                    <a:pt x="4441" y="5851"/>
                  </a:lnTo>
                  <a:lnTo>
                    <a:pt x="12565" y="5508"/>
                  </a:lnTo>
                  <a:lnTo>
                    <a:pt x="24372" y="4951"/>
                  </a:lnTo>
                  <a:lnTo>
                    <a:pt x="39865" y="4190"/>
                  </a:lnTo>
                  <a:lnTo>
                    <a:pt x="56362" y="3430"/>
                  </a:lnTo>
                  <a:lnTo>
                    <a:pt x="71180" y="2873"/>
                  </a:lnTo>
                  <a:lnTo>
                    <a:pt x="84317" y="2530"/>
                  </a:lnTo>
                  <a:lnTo>
                    <a:pt x="95770" y="2412"/>
                  </a:lnTo>
                  <a:close/>
                </a:path>
                <a:path w="2114550" h="357505">
                  <a:moveTo>
                    <a:pt x="711758" y="0"/>
                  </a:moveTo>
                  <a:lnTo>
                    <a:pt x="739978" y="1524"/>
                  </a:lnTo>
                  <a:lnTo>
                    <a:pt x="765209" y="6096"/>
                  </a:lnTo>
                  <a:lnTo>
                    <a:pt x="787464" y="13716"/>
                  </a:lnTo>
                  <a:lnTo>
                    <a:pt x="806754" y="24384"/>
                  </a:lnTo>
                  <a:lnTo>
                    <a:pt x="781608" y="75057"/>
                  </a:lnTo>
                  <a:lnTo>
                    <a:pt x="769772" y="66075"/>
                  </a:lnTo>
                  <a:lnTo>
                    <a:pt x="754827" y="59689"/>
                  </a:lnTo>
                  <a:lnTo>
                    <a:pt x="736763" y="55876"/>
                  </a:lnTo>
                  <a:lnTo>
                    <a:pt x="715568" y="54610"/>
                  </a:lnTo>
                  <a:lnTo>
                    <a:pt x="694923" y="56872"/>
                  </a:lnTo>
                  <a:lnTo>
                    <a:pt x="659490" y="74969"/>
                  </a:lnTo>
                  <a:lnTo>
                    <a:pt x="632681" y="110095"/>
                  </a:lnTo>
                  <a:lnTo>
                    <a:pt x="618878" y="155866"/>
                  </a:lnTo>
                  <a:lnTo>
                    <a:pt x="617143" y="182372"/>
                  </a:lnTo>
                  <a:lnTo>
                    <a:pt x="618741" y="208661"/>
                  </a:lnTo>
                  <a:lnTo>
                    <a:pt x="631556" y="252666"/>
                  </a:lnTo>
                  <a:lnTo>
                    <a:pt x="656632" y="284624"/>
                  </a:lnTo>
                  <a:lnTo>
                    <a:pt x="710996" y="302895"/>
                  </a:lnTo>
                  <a:lnTo>
                    <a:pt x="734122" y="300724"/>
                  </a:lnTo>
                  <a:lnTo>
                    <a:pt x="754557" y="294195"/>
                  </a:lnTo>
                  <a:lnTo>
                    <a:pt x="772325" y="283285"/>
                  </a:lnTo>
                  <a:lnTo>
                    <a:pt x="787450" y="267970"/>
                  </a:lnTo>
                  <a:lnTo>
                    <a:pt x="816025" y="317626"/>
                  </a:lnTo>
                  <a:lnTo>
                    <a:pt x="795072" y="335035"/>
                  </a:lnTo>
                  <a:lnTo>
                    <a:pt x="769750" y="347456"/>
                  </a:lnTo>
                  <a:lnTo>
                    <a:pt x="740069" y="354899"/>
                  </a:lnTo>
                  <a:lnTo>
                    <a:pt x="706043" y="357377"/>
                  </a:lnTo>
                  <a:lnTo>
                    <a:pt x="671870" y="354401"/>
                  </a:lnTo>
                  <a:lnTo>
                    <a:pt x="615621" y="330588"/>
                  </a:lnTo>
                  <a:lnTo>
                    <a:pt x="576019" y="283773"/>
                  </a:lnTo>
                  <a:lnTo>
                    <a:pt x="556017" y="218813"/>
                  </a:lnTo>
                  <a:lnTo>
                    <a:pt x="553516" y="179832"/>
                  </a:lnTo>
                  <a:lnTo>
                    <a:pt x="556283" y="143037"/>
                  </a:lnTo>
                  <a:lnTo>
                    <a:pt x="578484" y="78926"/>
                  </a:lnTo>
                  <a:lnTo>
                    <a:pt x="621729" y="29039"/>
                  </a:lnTo>
                  <a:lnTo>
                    <a:pt x="678637" y="3234"/>
                  </a:lnTo>
                  <a:lnTo>
                    <a:pt x="71175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2441" y="1092645"/>
              <a:ext cx="124787" cy="554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82441" y="1092645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5" h="55880">
                  <a:moveTo>
                    <a:pt x="0" y="55434"/>
                  </a:moveTo>
                  <a:lnTo>
                    <a:pt x="124787" y="55434"/>
                  </a:lnTo>
                  <a:lnTo>
                    <a:pt x="124787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93260" y="909192"/>
            <a:ext cx="2108835" cy="356870"/>
            <a:chOff x="3469259" y="909192"/>
            <a:chExt cx="2108835" cy="3568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0148" y="910081"/>
              <a:ext cx="2106676" cy="3549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65523" y="1015745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8" y="0"/>
                  </a:moveTo>
                  <a:lnTo>
                    <a:pt x="0" y="127634"/>
                  </a:lnTo>
                  <a:lnTo>
                    <a:pt x="83057" y="127634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81117" y="965961"/>
              <a:ext cx="132842" cy="2407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70148" y="910081"/>
              <a:ext cx="2106930" cy="354965"/>
            </a:xfrm>
            <a:custGeom>
              <a:avLst/>
              <a:gdLst/>
              <a:ahLst/>
              <a:cxnLst/>
              <a:rect l="l" t="t" r="r" b="b"/>
              <a:pathLst>
                <a:path w="2106929" h="354965">
                  <a:moveTo>
                    <a:pt x="1576197" y="4698"/>
                  </a:moveTo>
                  <a:lnTo>
                    <a:pt x="1796668" y="4698"/>
                  </a:lnTo>
                  <a:lnTo>
                    <a:pt x="1796668" y="59181"/>
                  </a:lnTo>
                  <a:lnTo>
                    <a:pt x="1637538" y="59181"/>
                  </a:lnTo>
                  <a:lnTo>
                    <a:pt x="1637538" y="140080"/>
                  </a:lnTo>
                  <a:lnTo>
                    <a:pt x="1751711" y="140080"/>
                  </a:lnTo>
                  <a:lnTo>
                    <a:pt x="1751711" y="192277"/>
                  </a:lnTo>
                  <a:lnTo>
                    <a:pt x="1637538" y="192277"/>
                  </a:lnTo>
                  <a:lnTo>
                    <a:pt x="1637538" y="295782"/>
                  </a:lnTo>
                  <a:lnTo>
                    <a:pt x="1794128" y="295782"/>
                  </a:lnTo>
                  <a:lnTo>
                    <a:pt x="1794128" y="350265"/>
                  </a:lnTo>
                  <a:lnTo>
                    <a:pt x="1576197" y="350265"/>
                  </a:lnTo>
                  <a:lnTo>
                    <a:pt x="1576197" y="4698"/>
                  </a:lnTo>
                  <a:close/>
                </a:path>
                <a:path w="2106929" h="354965">
                  <a:moveTo>
                    <a:pt x="1249806" y="4698"/>
                  </a:moveTo>
                  <a:lnTo>
                    <a:pt x="1535938" y="4698"/>
                  </a:lnTo>
                  <a:lnTo>
                    <a:pt x="1535938" y="59181"/>
                  </a:lnTo>
                  <a:lnTo>
                    <a:pt x="1421129" y="59181"/>
                  </a:lnTo>
                  <a:lnTo>
                    <a:pt x="1421129" y="350265"/>
                  </a:lnTo>
                  <a:lnTo>
                    <a:pt x="1359789" y="350265"/>
                  </a:lnTo>
                  <a:lnTo>
                    <a:pt x="1359789" y="59181"/>
                  </a:lnTo>
                  <a:lnTo>
                    <a:pt x="1249806" y="59181"/>
                  </a:lnTo>
                  <a:lnTo>
                    <a:pt x="1249806" y="4698"/>
                  </a:lnTo>
                  <a:close/>
                </a:path>
                <a:path w="2106929" h="354965">
                  <a:moveTo>
                    <a:pt x="886967" y="4698"/>
                  </a:moveTo>
                  <a:lnTo>
                    <a:pt x="948309" y="4698"/>
                  </a:lnTo>
                  <a:lnTo>
                    <a:pt x="948309" y="350265"/>
                  </a:lnTo>
                  <a:lnTo>
                    <a:pt x="886967" y="350265"/>
                  </a:lnTo>
                  <a:lnTo>
                    <a:pt x="886967" y="4698"/>
                  </a:lnTo>
                  <a:close/>
                </a:path>
                <a:path w="2106929" h="354965">
                  <a:moveTo>
                    <a:pt x="559435" y="4698"/>
                  </a:moveTo>
                  <a:lnTo>
                    <a:pt x="845565" y="4698"/>
                  </a:lnTo>
                  <a:lnTo>
                    <a:pt x="845565" y="59181"/>
                  </a:lnTo>
                  <a:lnTo>
                    <a:pt x="730757" y="59181"/>
                  </a:lnTo>
                  <a:lnTo>
                    <a:pt x="730757" y="350265"/>
                  </a:lnTo>
                  <a:lnTo>
                    <a:pt x="669416" y="350265"/>
                  </a:lnTo>
                  <a:lnTo>
                    <a:pt x="669416" y="59181"/>
                  </a:lnTo>
                  <a:lnTo>
                    <a:pt x="559435" y="59181"/>
                  </a:lnTo>
                  <a:lnTo>
                    <a:pt x="559435" y="4698"/>
                  </a:lnTo>
                  <a:close/>
                </a:path>
                <a:path w="2106929" h="354965">
                  <a:moveTo>
                    <a:pt x="457200" y="4698"/>
                  </a:moveTo>
                  <a:lnTo>
                    <a:pt x="518540" y="4698"/>
                  </a:lnTo>
                  <a:lnTo>
                    <a:pt x="518540" y="350265"/>
                  </a:lnTo>
                  <a:lnTo>
                    <a:pt x="457200" y="350265"/>
                  </a:lnTo>
                  <a:lnTo>
                    <a:pt x="457200" y="4698"/>
                  </a:lnTo>
                  <a:close/>
                </a:path>
                <a:path w="2106929" h="354965">
                  <a:moveTo>
                    <a:pt x="132968" y="4698"/>
                  </a:moveTo>
                  <a:lnTo>
                    <a:pt x="162432" y="4698"/>
                  </a:lnTo>
                  <a:lnTo>
                    <a:pt x="325627" y="213232"/>
                  </a:lnTo>
                  <a:lnTo>
                    <a:pt x="325627" y="4698"/>
                  </a:lnTo>
                  <a:lnTo>
                    <a:pt x="384555" y="4698"/>
                  </a:lnTo>
                  <a:lnTo>
                    <a:pt x="384555" y="354964"/>
                  </a:lnTo>
                  <a:lnTo>
                    <a:pt x="359663" y="354964"/>
                  </a:lnTo>
                  <a:lnTo>
                    <a:pt x="191897" y="136270"/>
                  </a:lnTo>
                  <a:lnTo>
                    <a:pt x="191897" y="350519"/>
                  </a:lnTo>
                  <a:lnTo>
                    <a:pt x="132968" y="350519"/>
                  </a:lnTo>
                  <a:lnTo>
                    <a:pt x="132968" y="4698"/>
                  </a:lnTo>
                  <a:close/>
                </a:path>
                <a:path w="2106929" h="354965">
                  <a:moveTo>
                    <a:pt x="0" y="4698"/>
                  </a:moveTo>
                  <a:lnTo>
                    <a:pt x="61340" y="4698"/>
                  </a:lnTo>
                  <a:lnTo>
                    <a:pt x="61340" y="350265"/>
                  </a:lnTo>
                  <a:lnTo>
                    <a:pt x="0" y="350265"/>
                  </a:lnTo>
                  <a:lnTo>
                    <a:pt x="0" y="4698"/>
                  </a:lnTo>
                  <a:close/>
                </a:path>
                <a:path w="2106929" h="354965">
                  <a:moveTo>
                    <a:pt x="1942718" y="2285"/>
                  </a:moveTo>
                  <a:lnTo>
                    <a:pt x="2010362" y="13350"/>
                  </a:lnTo>
                  <a:lnTo>
                    <a:pt x="2062479" y="46608"/>
                  </a:lnTo>
                  <a:lnTo>
                    <a:pt x="2095627" y="98043"/>
                  </a:lnTo>
                  <a:lnTo>
                    <a:pt x="2106676" y="163956"/>
                  </a:lnTo>
                  <a:lnTo>
                    <a:pt x="2101690" y="220884"/>
                  </a:lnTo>
                  <a:lnTo>
                    <a:pt x="2086732" y="267462"/>
                  </a:lnTo>
                  <a:lnTo>
                    <a:pt x="2061797" y="303688"/>
                  </a:lnTo>
                  <a:lnTo>
                    <a:pt x="2026882" y="329565"/>
                  </a:lnTo>
                  <a:lnTo>
                    <a:pt x="1981983" y="345090"/>
                  </a:lnTo>
                  <a:lnTo>
                    <a:pt x="1927098" y="350265"/>
                  </a:lnTo>
                  <a:lnTo>
                    <a:pt x="1850516" y="350265"/>
                  </a:lnTo>
                  <a:lnTo>
                    <a:pt x="1850516" y="4952"/>
                  </a:lnTo>
                  <a:lnTo>
                    <a:pt x="1883783" y="3786"/>
                  </a:lnTo>
                  <a:lnTo>
                    <a:pt x="1910238" y="2952"/>
                  </a:lnTo>
                  <a:lnTo>
                    <a:pt x="1929884" y="2452"/>
                  </a:lnTo>
                  <a:lnTo>
                    <a:pt x="1942718" y="2285"/>
                  </a:lnTo>
                  <a:close/>
                </a:path>
                <a:path w="2106929" h="354965">
                  <a:moveTo>
                    <a:pt x="1123441" y="0"/>
                  </a:moveTo>
                  <a:lnTo>
                    <a:pt x="1150365" y="0"/>
                  </a:lnTo>
                  <a:lnTo>
                    <a:pt x="1289303" y="350265"/>
                  </a:lnTo>
                  <a:lnTo>
                    <a:pt x="1221613" y="350265"/>
                  </a:lnTo>
                  <a:lnTo>
                    <a:pt x="1196339" y="280162"/>
                  </a:lnTo>
                  <a:lnTo>
                    <a:pt x="1077976" y="280162"/>
                  </a:lnTo>
                  <a:lnTo>
                    <a:pt x="1053846" y="350265"/>
                  </a:lnTo>
                  <a:lnTo>
                    <a:pt x="985647" y="350265"/>
                  </a:lnTo>
                  <a:lnTo>
                    <a:pt x="112344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43301" y="4858003"/>
            <a:ext cx="74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QLength</a:t>
            </a:r>
            <a:endParaRPr sz="1600">
              <a:latin typeface="Times New Roman"/>
              <a:cs typeface="Times New Roman"/>
            </a:endParaRPr>
          </a:p>
          <a:p>
            <a:pPr marL="51435" algn="ctr"/>
            <a:r>
              <a:rPr sz="1600" spc="-5" dirty="0">
                <a:latin typeface="Times New Roman"/>
                <a:cs typeface="Times New Roman"/>
              </a:rPr>
              <a:t>&lt;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7316" y="4722876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0" y="342900"/>
                </a:moveTo>
                <a:lnTo>
                  <a:pt x="952500" y="0"/>
                </a:lnTo>
                <a:lnTo>
                  <a:pt x="1905000" y="342900"/>
                </a:lnTo>
                <a:lnTo>
                  <a:pt x="952500" y="685800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6124" y="3689604"/>
            <a:ext cx="1219200" cy="34753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14300">
              <a:spcBef>
                <a:spcPts val="790"/>
              </a:spcBef>
            </a:pPr>
            <a:r>
              <a:rPr sz="1600" spc="-5" dirty="0">
                <a:latin typeface="Times New Roman"/>
                <a:cs typeface="Times New Roman"/>
              </a:rPr>
              <a:t>Poll-set=Nil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7167" y="2409444"/>
            <a:ext cx="1295400" cy="54822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26695" marR="148590" indent="-139065">
              <a:spcBef>
                <a:spcPts val="434"/>
              </a:spcBef>
            </a:pPr>
            <a:r>
              <a:rPr sz="1600" spc="-5" dirty="0">
                <a:latin typeface="Times New Roman"/>
                <a:cs typeface="Times New Roman"/>
              </a:rPr>
              <a:t>Select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randomly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5007" y="2507742"/>
            <a:ext cx="9626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Poll-set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6927" y="2388107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876300" y="0"/>
                </a:lnTo>
                <a:lnTo>
                  <a:pt x="1752600" y="266700"/>
                </a:lnTo>
                <a:lnTo>
                  <a:pt x="8763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85865" y="2404998"/>
            <a:ext cx="9537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Poll-set =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Poll-set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50735" y="23622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600"/>
                </a:moveTo>
                <a:lnTo>
                  <a:pt x="1219200" y="609600"/>
                </a:lnTo>
                <a:lnTo>
                  <a:pt x="1219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68868" y="2305812"/>
            <a:ext cx="1143000" cy="62517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3175" algn="ctr">
              <a:spcBef>
                <a:spcPts val="1035"/>
              </a:spcBef>
            </a:pPr>
            <a:r>
              <a:rPr sz="1600" spc="-5" dirty="0">
                <a:latin typeface="Times New Roman"/>
                <a:cs typeface="Times New Roman"/>
              </a:rPr>
              <a:t>Poll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25968" y="3552444"/>
            <a:ext cx="1851660" cy="670560"/>
          </a:xfrm>
          <a:custGeom>
            <a:avLst/>
            <a:gdLst/>
            <a:ahLst/>
            <a:cxnLst/>
            <a:rect l="l" t="t" r="r" b="b"/>
            <a:pathLst>
              <a:path w="1851659" h="670560">
                <a:moveTo>
                  <a:pt x="0" y="335279"/>
                </a:moveTo>
                <a:lnTo>
                  <a:pt x="925829" y="0"/>
                </a:lnTo>
                <a:lnTo>
                  <a:pt x="1851659" y="335279"/>
                </a:lnTo>
                <a:lnTo>
                  <a:pt x="925829" y="670559"/>
                </a:lnTo>
                <a:lnTo>
                  <a:pt x="0" y="335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07582" y="3637026"/>
            <a:ext cx="1085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5080" indent="-279400"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Transfer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task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76771" y="3578353"/>
            <a:ext cx="3848100" cy="1952625"/>
          </a:xfrm>
          <a:custGeom>
            <a:avLst/>
            <a:gdLst/>
            <a:ahLst/>
            <a:cxnLst/>
            <a:rect l="l" t="t" r="r" b="b"/>
            <a:pathLst>
              <a:path w="3848100" h="1952625">
                <a:moveTo>
                  <a:pt x="0" y="609600"/>
                </a:move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  <a:path w="3848100" h="1952625">
                <a:moveTo>
                  <a:pt x="1943100" y="1495044"/>
                </a:moveTo>
                <a:lnTo>
                  <a:pt x="2895600" y="1037844"/>
                </a:lnTo>
                <a:lnTo>
                  <a:pt x="3848100" y="1495044"/>
                </a:lnTo>
                <a:lnTo>
                  <a:pt x="2895600" y="1952244"/>
                </a:lnTo>
                <a:lnTo>
                  <a:pt x="1943100" y="14950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61076" y="5530597"/>
            <a:ext cx="1143000" cy="54886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19380" marR="177800" indent="83820">
              <a:spcBef>
                <a:spcPts val="439"/>
              </a:spcBef>
            </a:pPr>
            <a:r>
              <a:rPr sz="1600" spc="-40" dirty="0">
                <a:latin typeface="Times New Roman"/>
                <a:cs typeface="Times New Roman"/>
              </a:rPr>
              <a:t>Wait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2572" y="3080004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4450" y="63500"/>
                </a:moveTo>
                <a:lnTo>
                  <a:pt x="31750" y="635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06880" y="1837689"/>
            <a:ext cx="7412990" cy="3976370"/>
          </a:xfrm>
          <a:custGeom>
            <a:avLst/>
            <a:gdLst/>
            <a:ahLst/>
            <a:cxnLst/>
            <a:rect l="l" t="t" r="r" b="b"/>
            <a:pathLst>
              <a:path w="7412990" h="3976370">
                <a:moveTo>
                  <a:pt x="457200" y="3223514"/>
                </a:moveTo>
                <a:lnTo>
                  <a:pt x="444500" y="3217164"/>
                </a:lnTo>
                <a:lnTo>
                  <a:pt x="381000" y="3185414"/>
                </a:lnTo>
                <a:lnTo>
                  <a:pt x="381000" y="3217164"/>
                </a:lnTo>
                <a:lnTo>
                  <a:pt x="0" y="3217164"/>
                </a:lnTo>
                <a:lnTo>
                  <a:pt x="0" y="3229864"/>
                </a:lnTo>
                <a:lnTo>
                  <a:pt x="381000" y="3229864"/>
                </a:lnTo>
                <a:lnTo>
                  <a:pt x="381000" y="3261614"/>
                </a:lnTo>
                <a:lnTo>
                  <a:pt x="444500" y="3229864"/>
                </a:lnTo>
                <a:lnTo>
                  <a:pt x="457200" y="3223514"/>
                </a:lnTo>
                <a:close/>
              </a:path>
              <a:path w="7412990" h="3976370">
                <a:moveTo>
                  <a:pt x="1438656" y="2429510"/>
                </a:moveTo>
                <a:lnTo>
                  <a:pt x="1432306" y="2416810"/>
                </a:lnTo>
                <a:lnTo>
                  <a:pt x="1400556" y="2353310"/>
                </a:lnTo>
                <a:lnTo>
                  <a:pt x="1362456" y="2429510"/>
                </a:lnTo>
                <a:lnTo>
                  <a:pt x="1394206" y="2429510"/>
                </a:lnTo>
                <a:lnTo>
                  <a:pt x="1394206" y="2886710"/>
                </a:lnTo>
                <a:lnTo>
                  <a:pt x="1406906" y="2886710"/>
                </a:lnTo>
                <a:lnTo>
                  <a:pt x="1406906" y="2429510"/>
                </a:lnTo>
                <a:lnTo>
                  <a:pt x="1438656" y="2429510"/>
                </a:lnTo>
                <a:close/>
              </a:path>
              <a:path w="7412990" h="3976370">
                <a:moveTo>
                  <a:pt x="2634996" y="814070"/>
                </a:moveTo>
                <a:lnTo>
                  <a:pt x="2622296" y="807720"/>
                </a:lnTo>
                <a:lnTo>
                  <a:pt x="2558796" y="775970"/>
                </a:lnTo>
                <a:lnTo>
                  <a:pt x="2558796" y="807720"/>
                </a:lnTo>
                <a:lnTo>
                  <a:pt x="2101596" y="807720"/>
                </a:lnTo>
                <a:lnTo>
                  <a:pt x="2101596" y="820420"/>
                </a:lnTo>
                <a:lnTo>
                  <a:pt x="2558796" y="820420"/>
                </a:lnTo>
                <a:lnTo>
                  <a:pt x="2558796" y="852170"/>
                </a:lnTo>
                <a:lnTo>
                  <a:pt x="2622296" y="820420"/>
                </a:lnTo>
                <a:lnTo>
                  <a:pt x="2634996" y="814070"/>
                </a:lnTo>
                <a:close/>
              </a:path>
              <a:path w="7412990" h="3976370">
                <a:moveTo>
                  <a:pt x="3555746" y="2794"/>
                </a:moveTo>
                <a:lnTo>
                  <a:pt x="3552952" y="0"/>
                </a:lnTo>
                <a:lnTo>
                  <a:pt x="1412240" y="0"/>
                </a:lnTo>
                <a:lnTo>
                  <a:pt x="1409446" y="2794"/>
                </a:lnTo>
                <a:lnTo>
                  <a:pt x="1409446" y="463550"/>
                </a:lnTo>
                <a:lnTo>
                  <a:pt x="1377696" y="463550"/>
                </a:lnTo>
                <a:lnTo>
                  <a:pt x="1415796" y="539750"/>
                </a:lnTo>
                <a:lnTo>
                  <a:pt x="1447546" y="476250"/>
                </a:lnTo>
                <a:lnTo>
                  <a:pt x="1453896" y="463550"/>
                </a:lnTo>
                <a:lnTo>
                  <a:pt x="1422146" y="463550"/>
                </a:lnTo>
                <a:lnTo>
                  <a:pt x="1422146" y="12700"/>
                </a:lnTo>
                <a:lnTo>
                  <a:pt x="3543046" y="12700"/>
                </a:lnTo>
                <a:lnTo>
                  <a:pt x="3543046" y="539750"/>
                </a:lnTo>
                <a:lnTo>
                  <a:pt x="3555746" y="539750"/>
                </a:lnTo>
                <a:lnTo>
                  <a:pt x="3555746" y="12700"/>
                </a:lnTo>
                <a:lnTo>
                  <a:pt x="3555746" y="6350"/>
                </a:lnTo>
                <a:lnTo>
                  <a:pt x="3555746" y="2794"/>
                </a:lnTo>
                <a:close/>
              </a:path>
              <a:path w="7412990" h="3976370">
                <a:moveTo>
                  <a:pt x="4936236" y="829310"/>
                </a:moveTo>
                <a:lnTo>
                  <a:pt x="4923536" y="822960"/>
                </a:lnTo>
                <a:lnTo>
                  <a:pt x="4860036" y="791210"/>
                </a:lnTo>
                <a:lnTo>
                  <a:pt x="4860036" y="822960"/>
                </a:lnTo>
                <a:lnTo>
                  <a:pt x="4402836" y="822960"/>
                </a:lnTo>
                <a:lnTo>
                  <a:pt x="4402836" y="835660"/>
                </a:lnTo>
                <a:lnTo>
                  <a:pt x="4860036" y="835660"/>
                </a:lnTo>
                <a:lnTo>
                  <a:pt x="4860036" y="867410"/>
                </a:lnTo>
                <a:lnTo>
                  <a:pt x="4923536" y="835660"/>
                </a:lnTo>
                <a:lnTo>
                  <a:pt x="4936236" y="829310"/>
                </a:lnTo>
                <a:close/>
              </a:path>
              <a:path w="7412990" h="3976370">
                <a:moveTo>
                  <a:pt x="6460236" y="3229356"/>
                </a:moveTo>
                <a:lnTo>
                  <a:pt x="3266186" y="3229356"/>
                </a:lnTo>
                <a:lnTo>
                  <a:pt x="3266186" y="1108456"/>
                </a:lnTo>
                <a:lnTo>
                  <a:pt x="3266186" y="1102106"/>
                </a:lnTo>
                <a:lnTo>
                  <a:pt x="3266186" y="1098550"/>
                </a:lnTo>
                <a:lnTo>
                  <a:pt x="3263392" y="1095756"/>
                </a:lnTo>
                <a:lnTo>
                  <a:pt x="2193036" y="1095756"/>
                </a:lnTo>
                <a:lnTo>
                  <a:pt x="2193036" y="1064006"/>
                </a:lnTo>
                <a:lnTo>
                  <a:pt x="2116836" y="1102106"/>
                </a:lnTo>
                <a:lnTo>
                  <a:pt x="2193036" y="1140206"/>
                </a:lnTo>
                <a:lnTo>
                  <a:pt x="2193036" y="1108456"/>
                </a:lnTo>
                <a:lnTo>
                  <a:pt x="3253486" y="1108456"/>
                </a:lnTo>
                <a:lnTo>
                  <a:pt x="3253486" y="3239262"/>
                </a:lnTo>
                <a:lnTo>
                  <a:pt x="3256280" y="3242056"/>
                </a:lnTo>
                <a:lnTo>
                  <a:pt x="6460236" y="3242056"/>
                </a:lnTo>
                <a:lnTo>
                  <a:pt x="6460236" y="3235706"/>
                </a:lnTo>
                <a:lnTo>
                  <a:pt x="6460236" y="3229356"/>
                </a:lnTo>
                <a:close/>
              </a:path>
              <a:path w="7412990" h="3976370">
                <a:moveTo>
                  <a:pt x="6460236" y="2042160"/>
                </a:moveTo>
                <a:lnTo>
                  <a:pt x="5926836" y="2042160"/>
                </a:lnTo>
                <a:lnTo>
                  <a:pt x="5926836" y="2010410"/>
                </a:lnTo>
                <a:lnTo>
                  <a:pt x="5850636" y="2048510"/>
                </a:lnTo>
                <a:lnTo>
                  <a:pt x="5926836" y="2086610"/>
                </a:lnTo>
                <a:lnTo>
                  <a:pt x="5926836" y="2054860"/>
                </a:lnTo>
                <a:lnTo>
                  <a:pt x="6460236" y="2054860"/>
                </a:lnTo>
                <a:lnTo>
                  <a:pt x="6460236" y="2042160"/>
                </a:lnTo>
                <a:close/>
              </a:path>
              <a:path w="7412990" h="3976370">
                <a:moveTo>
                  <a:pt x="6765036" y="829310"/>
                </a:moveTo>
                <a:lnTo>
                  <a:pt x="6752336" y="822960"/>
                </a:lnTo>
                <a:lnTo>
                  <a:pt x="6688836" y="791210"/>
                </a:lnTo>
                <a:lnTo>
                  <a:pt x="6688836" y="822960"/>
                </a:lnTo>
                <a:lnTo>
                  <a:pt x="6155436" y="822960"/>
                </a:lnTo>
                <a:lnTo>
                  <a:pt x="6155436" y="835660"/>
                </a:lnTo>
                <a:lnTo>
                  <a:pt x="6688836" y="835660"/>
                </a:lnTo>
                <a:lnTo>
                  <a:pt x="6688836" y="867410"/>
                </a:lnTo>
                <a:lnTo>
                  <a:pt x="6752336" y="835660"/>
                </a:lnTo>
                <a:lnTo>
                  <a:pt x="6765036" y="829310"/>
                </a:lnTo>
                <a:close/>
              </a:path>
              <a:path w="7412990" h="3976370">
                <a:moveTo>
                  <a:pt x="7365746" y="3709670"/>
                </a:moveTo>
                <a:lnTo>
                  <a:pt x="7353046" y="3709670"/>
                </a:lnTo>
                <a:lnTo>
                  <a:pt x="7353046" y="3931920"/>
                </a:lnTo>
                <a:lnTo>
                  <a:pt x="5073396" y="3931920"/>
                </a:lnTo>
                <a:lnTo>
                  <a:pt x="5073396" y="3900170"/>
                </a:lnTo>
                <a:lnTo>
                  <a:pt x="4997196" y="3938270"/>
                </a:lnTo>
                <a:lnTo>
                  <a:pt x="5073396" y="3976370"/>
                </a:lnTo>
                <a:lnTo>
                  <a:pt x="5073396" y="3944620"/>
                </a:lnTo>
                <a:lnTo>
                  <a:pt x="7362952" y="3944620"/>
                </a:lnTo>
                <a:lnTo>
                  <a:pt x="7365746" y="3941775"/>
                </a:lnTo>
                <a:lnTo>
                  <a:pt x="7365746" y="3938270"/>
                </a:lnTo>
                <a:lnTo>
                  <a:pt x="7365746" y="3931920"/>
                </a:lnTo>
                <a:lnTo>
                  <a:pt x="7365746" y="3709670"/>
                </a:lnTo>
                <a:close/>
              </a:path>
              <a:path w="7412990" h="3976370">
                <a:moveTo>
                  <a:pt x="7397496" y="2690114"/>
                </a:moveTo>
                <a:lnTo>
                  <a:pt x="7365746" y="2690114"/>
                </a:lnTo>
                <a:lnTo>
                  <a:pt x="7365746" y="2385314"/>
                </a:lnTo>
                <a:lnTo>
                  <a:pt x="7353046" y="2385314"/>
                </a:lnTo>
                <a:lnTo>
                  <a:pt x="7353046" y="2690114"/>
                </a:lnTo>
                <a:lnTo>
                  <a:pt x="7321296" y="2690114"/>
                </a:lnTo>
                <a:lnTo>
                  <a:pt x="7359396" y="2766314"/>
                </a:lnTo>
                <a:lnTo>
                  <a:pt x="7391146" y="2702814"/>
                </a:lnTo>
                <a:lnTo>
                  <a:pt x="7397496" y="2690114"/>
                </a:lnTo>
                <a:close/>
              </a:path>
              <a:path w="7412990" h="3976370">
                <a:moveTo>
                  <a:pt x="7412736" y="1638554"/>
                </a:moveTo>
                <a:lnTo>
                  <a:pt x="7380986" y="1638554"/>
                </a:lnTo>
                <a:lnTo>
                  <a:pt x="7380986" y="1181354"/>
                </a:lnTo>
                <a:lnTo>
                  <a:pt x="7368286" y="1181354"/>
                </a:lnTo>
                <a:lnTo>
                  <a:pt x="7368286" y="1638554"/>
                </a:lnTo>
                <a:lnTo>
                  <a:pt x="7336536" y="1638554"/>
                </a:lnTo>
                <a:lnTo>
                  <a:pt x="7374636" y="1714766"/>
                </a:lnTo>
                <a:lnTo>
                  <a:pt x="7406386" y="1651254"/>
                </a:lnTo>
                <a:lnTo>
                  <a:pt x="7412736" y="1638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18895" y="4797678"/>
            <a:ext cx="4057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2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ask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93927" y="5041519"/>
            <a:ext cx="6565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Departs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5475" y="4400550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02377" y="1992833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57035" y="2688717"/>
            <a:ext cx="273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77658" y="3622294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41767" y="3703702"/>
            <a:ext cx="1052195" cy="81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QLength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1905" algn="ctr"/>
            <a:r>
              <a:rPr sz="1600" spc="-5" dirty="0">
                <a:latin typeface="Times New Roman"/>
                <a:cs typeface="Times New Roman"/>
              </a:rPr>
              <a:t>&gt;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341630" algn="ctr">
              <a:spcBef>
                <a:spcPts val="445"/>
              </a:spcBef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43291" y="4843653"/>
            <a:ext cx="100393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polls</a:t>
            </a:r>
            <a:endParaRPr sz="1600">
              <a:latin typeface="Times New Roman"/>
              <a:cs typeface="Times New Roman"/>
            </a:endParaRPr>
          </a:p>
          <a:p>
            <a:pPr marL="50800"/>
            <a:r>
              <a:rPr sz="1600" spc="-5" dirty="0">
                <a:latin typeface="Times New Roman"/>
                <a:cs typeface="Times New Roman"/>
              </a:rPr>
              <a:t>&lt;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PollLi</a:t>
            </a:r>
            <a:r>
              <a:rPr sz="1600" spc="-4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225425">
              <a:spcBef>
                <a:spcPts val="1320"/>
              </a:spcBef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07884" y="4829047"/>
            <a:ext cx="32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41576" y="5073396"/>
            <a:ext cx="3619500" cy="768350"/>
          </a:xfrm>
          <a:custGeom>
            <a:avLst/>
            <a:gdLst/>
            <a:ahLst/>
            <a:cxnLst/>
            <a:rect l="l" t="t" r="r" b="b"/>
            <a:pathLst>
              <a:path w="3619500" h="768350">
                <a:moveTo>
                  <a:pt x="44450" y="63499"/>
                </a:moveTo>
                <a:lnTo>
                  <a:pt x="31750" y="63499"/>
                </a:lnTo>
                <a:lnTo>
                  <a:pt x="31750" y="765505"/>
                </a:lnTo>
                <a:lnTo>
                  <a:pt x="34594" y="768349"/>
                </a:lnTo>
                <a:lnTo>
                  <a:pt x="3619500" y="768349"/>
                </a:lnTo>
                <a:lnTo>
                  <a:pt x="3619500" y="761999"/>
                </a:lnTo>
                <a:lnTo>
                  <a:pt x="44450" y="761999"/>
                </a:lnTo>
                <a:lnTo>
                  <a:pt x="38100" y="755649"/>
                </a:lnTo>
                <a:lnTo>
                  <a:pt x="44450" y="755649"/>
                </a:lnTo>
                <a:lnTo>
                  <a:pt x="44450" y="63499"/>
                </a:lnTo>
                <a:close/>
              </a:path>
              <a:path w="3619500" h="768350">
                <a:moveTo>
                  <a:pt x="44450" y="755649"/>
                </a:moveTo>
                <a:lnTo>
                  <a:pt x="38100" y="755649"/>
                </a:lnTo>
                <a:lnTo>
                  <a:pt x="44450" y="761999"/>
                </a:lnTo>
                <a:lnTo>
                  <a:pt x="44450" y="755649"/>
                </a:lnTo>
                <a:close/>
              </a:path>
              <a:path w="3619500" h="768350">
                <a:moveTo>
                  <a:pt x="3619500" y="755649"/>
                </a:moveTo>
                <a:lnTo>
                  <a:pt x="44450" y="755649"/>
                </a:lnTo>
                <a:lnTo>
                  <a:pt x="44450" y="761999"/>
                </a:lnTo>
                <a:lnTo>
                  <a:pt x="3619500" y="761999"/>
                </a:lnTo>
                <a:lnTo>
                  <a:pt x="3619500" y="755649"/>
                </a:lnTo>
                <a:close/>
              </a:path>
              <a:path w="3619500" h="76835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3619500" h="76835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8943" y="907922"/>
            <a:ext cx="2261235" cy="359410"/>
            <a:chOff x="2464942" y="907922"/>
            <a:chExt cx="2261235" cy="35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5831" y="908811"/>
              <a:ext cx="2114296" cy="35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7308" y="965834"/>
              <a:ext cx="101726" cy="100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696" y="965834"/>
              <a:ext cx="101726" cy="100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65831" y="908811"/>
              <a:ext cx="2114550" cy="357505"/>
            </a:xfrm>
            <a:custGeom>
              <a:avLst/>
              <a:gdLst/>
              <a:ahLst/>
              <a:cxnLst/>
              <a:rect l="l" t="t" r="r" b="b"/>
              <a:pathLst>
                <a:path w="2114550" h="357505">
                  <a:moveTo>
                    <a:pt x="1574292" y="5968"/>
                  </a:moveTo>
                  <a:lnTo>
                    <a:pt x="1794891" y="5968"/>
                  </a:lnTo>
                  <a:lnTo>
                    <a:pt x="1794891" y="60451"/>
                  </a:lnTo>
                  <a:lnTo>
                    <a:pt x="1635633" y="60451"/>
                  </a:lnTo>
                  <a:lnTo>
                    <a:pt x="1635633" y="141350"/>
                  </a:lnTo>
                  <a:lnTo>
                    <a:pt x="1749806" y="141350"/>
                  </a:lnTo>
                  <a:lnTo>
                    <a:pt x="1749806" y="193548"/>
                  </a:lnTo>
                  <a:lnTo>
                    <a:pt x="1635633" y="193548"/>
                  </a:lnTo>
                  <a:lnTo>
                    <a:pt x="1635633" y="297052"/>
                  </a:lnTo>
                  <a:lnTo>
                    <a:pt x="1792351" y="297052"/>
                  </a:lnTo>
                  <a:lnTo>
                    <a:pt x="1792351" y="351536"/>
                  </a:lnTo>
                  <a:lnTo>
                    <a:pt x="1574292" y="351536"/>
                  </a:lnTo>
                  <a:lnTo>
                    <a:pt x="1574292" y="5968"/>
                  </a:lnTo>
                  <a:close/>
                </a:path>
                <a:path w="2114550" h="357505">
                  <a:moveTo>
                    <a:pt x="1239901" y="5968"/>
                  </a:moveTo>
                  <a:lnTo>
                    <a:pt x="1307338" y="5968"/>
                  </a:lnTo>
                  <a:lnTo>
                    <a:pt x="1387347" y="239522"/>
                  </a:lnTo>
                  <a:lnTo>
                    <a:pt x="1471803" y="5968"/>
                  </a:lnTo>
                  <a:lnTo>
                    <a:pt x="1537843" y="5968"/>
                  </a:lnTo>
                  <a:lnTo>
                    <a:pt x="1402969" y="356235"/>
                  </a:lnTo>
                  <a:lnTo>
                    <a:pt x="1369187" y="356235"/>
                  </a:lnTo>
                  <a:lnTo>
                    <a:pt x="1239901" y="5968"/>
                  </a:lnTo>
                  <a:close/>
                </a:path>
                <a:path w="2114550" h="357505">
                  <a:moveTo>
                    <a:pt x="1141221" y="5968"/>
                  </a:moveTo>
                  <a:lnTo>
                    <a:pt x="1202563" y="5968"/>
                  </a:lnTo>
                  <a:lnTo>
                    <a:pt x="1202563" y="351536"/>
                  </a:lnTo>
                  <a:lnTo>
                    <a:pt x="1141221" y="351536"/>
                  </a:lnTo>
                  <a:lnTo>
                    <a:pt x="1141221" y="5968"/>
                  </a:lnTo>
                  <a:close/>
                </a:path>
                <a:path w="2114550" h="357505">
                  <a:moveTo>
                    <a:pt x="865632" y="5968"/>
                  </a:moveTo>
                  <a:lnTo>
                    <a:pt x="1086231" y="5968"/>
                  </a:lnTo>
                  <a:lnTo>
                    <a:pt x="1086231" y="60451"/>
                  </a:lnTo>
                  <a:lnTo>
                    <a:pt x="926972" y="60451"/>
                  </a:lnTo>
                  <a:lnTo>
                    <a:pt x="926972" y="141350"/>
                  </a:lnTo>
                  <a:lnTo>
                    <a:pt x="1041145" y="141350"/>
                  </a:lnTo>
                  <a:lnTo>
                    <a:pt x="1041145" y="193548"/>
                  </a:lnTo>
                  <a:lnTo>
                    <a:pt x="926972" y="193548"/>
                  </a:lnTo>
                  <a:lnTo>
                    <a:pt x="926972" y="297052"/>
                  </a:lnTo>
                  <a:lnTo>
                    <a:pt x="1083691" y="297052"/>
                  </a:lnTo>
                  <a:lnTo>
                    <a:pt x="1083691" y="351536"/>
                  </a:lnTo>
                  <a:lnTo>
                    <a:pt x="865632" y="351536"/>
                  </a:lnTo>
                  <a:lnTo>
                    <a:pt x="865632" y="5968"/>
                  </a:lnTo>
                  <a:close/>
                </a:path>
                <a:path w="2114550" h="357505">
                  <a:moveTo>
                    <a:pt x="295656" y="5968"/>
                  </a:moveTo>
                  <a:lnTo>
                    <a:pt x="516255" y="5968"/>
                  </a:lnTo>
                  <a:lnTo>
                    <a:pt x="516255" y="60451"/>
                  </a:lnTo>
                  <a:lnTo>
                    <a:pt x="356997" y="60451"/>
                  </a:lnTo>
                  <a:lnTo>
                    <a:pt x="356997" y="141350"/>
                  </a:lnTo>
                  <a:lnTo>
                    <a:pt x="471169" y="141350"/>
                  </a:lnTo>
                  <a:lnTo>
                    <a:pt x="471169" y="193548"/>
                  </a:lnTo>
                  <a:lnTo>
                    <a:pt x="356997" y="193548"/>
                  </a:lnTo>
                  <a:lnTo>
                    <a:pt x="356997" y="297052"/>
                  </a:lnTo>
                  <a:lnTo>
                    <a:pt x="513715" y="297052"/>
                  </a:lnTo>
                  <a:lnTo>
                    <a:pt x="513715" y="351536"/>
                  </a:lnTo>
                  <a:lnTo>
                    <a:pt x="295656" y="351536"/>
                  </a:lnTo>
                  <a:lnTo>
                    <a:pt x="295656" y="5968"/>
                  </a:lnTo>
                  <a:close/>
                </a:path>
                <a:path w="2114550" h="357505">
                  <a:moveTo>
                    <a:pt x="1944496" y="2412"/>
                  </a:moveTo>
                  <a:lnTo>
                    <a:pt x="2002024" y="8772"/>
                  </a:lnTo>
                  <a:lnTo>
                    <a:pt x="2043144" y="27860"/>
                  </a:lnTo>
                  <a:lnTo>
                    <a:pt x="2067833" y="59688"/>
                  </a:lnTo>
                  <a:lnTo>
                    <a:pt x="2076069" y="104266"/>
                  </a:lnTo>
                  <a:lnTo>
                    <a:pt x="2074927" y="119268"/>
                  </a:lnTo>
                  <a:lnTo>
                    <a:pt x="2057908" y="160274"/>
                  </a:lnTo>
                  <a:lnTo>
                    <a:pt x="2025350" y="189741"/>
                  </a:lnTo>
                  <a:lnTo>
                    <a:pt x="2012188" y="195834"/>
                  </a:lnTo>
                  <a:lnTo>
                    <a:pt x="2114296" y="351536"/>
                  </a:lnTo>
                  <a:lnTo>
                    <a:pt x="2043557" y="351536"/>
                  </a:lnTo>
                  <a:lnTo>
                    <a:pt x="1951228" y="208787"/>
                  </a:lnTo>
                  <a:lnTo>
                    <a:pt x="1943584" y="208619"/>
                  </a:lnTo>
                  <a:lnTo>
                    <a:pt x="1934559" y="208295"/>
                  </a:lnTo>
                  <a:lnTo>
                    <a:pt x="1924153" y="207805"/>
                  </a:lnTo>
                  <a:lnTo>
                    <a:pt x="1912366" y="207137"/>
                  </a:lnTo>
                  <a:lnTo>
                    <a:pt x="1912366" y="351536"/>
                  </a:lnTo>
                  <a:lnTo>
                    <a:pt x="1848612" y="351536"/>
                  </a:lnTo>
                  <a:lnTo>
                    <a:pt x="1848612" y="5968"/>
                  </a:lnTo>
                  <a:lnTo>
                    <a:pt x="1853092" y="5851"/>
                  </a:lnTo>
                  <a:lnTo>
                    <a:pt x="1861216" y="5508"/>
                  </a:lnTo>
                  <a:lnTo>
                    <a:pt x="1873007" y="4951"/>
                  </a:lnTo>
                  <a:lnTo>
                    <a:pt x="1888490" y="4190"/>
                  </a:lnTo>
                  <a:lnTo>
                    <a:pt x="1904992" y="3430"/>
                  </a:lnTo>
                  <a:lnTo>
                    <a:pt x="1919827" y="2873"/>
                  </a:lnTo>
                  <a:lnTo>
                    <a:pt x="1932995" y="2530"/>
                  </a:lnTo>
                  <a:lnTo>
                    <a:pt x="1944496" y="2412"/>
                  </a:lnTo>
                  <a:close/>
                </a:path>
                <a:path w="2114550" h="357505">
                  <a:moveTo>
                    <a:pt x="95885" y="2412"/>
                  </a:moveTo>
                  <a:lnTo>
                    <a:pt x="153412" y="8772"/>
                  </a:lnTo>
                  <a:lnTo>
                    <a:pt x="194532" y="27860"/>
                  </a:lnTo>
                  <a:lnTo>
                    <a:pt x="219221" y="59688"/>
                  </a:lnTo>
                  <a:lnTo>
                    <a:pt x="227456" y="104266"/>
                  </a:lnTo>
                  <a:lnTo>
                    <a:pt x="226315" y="119268"/>
                  </a:lnTo>
                  <a:lnTo>
                    <a:pt x="209295" y="160274"/>
                  </a:lnTo>
                  <a:lnTo>
                    <a:pt x="176738" y="189741"/>
                  </a:lnTo>
                  <a:lnTo>
                    <a:pt x="163575" y="195834"/>
                  </a:lnTo>
                  <a:lnTo>
                    <a:pt x="265684" y="351536"/>
                  </a:lnTo>
                  <a:lnTo>
                    <a:pt x="194944" y="351536"/>
                  </a:lnTo>
                  <a:lnTo>
                    <a:pt x="102616" y="208787"/>
                  </a:lnTo>
                  <a:lnTo>
                    <a:pt x="94972" y="208619"/>
                  </a:lnTo>
                  <a:lnTo>
                    <a:pt x="85947" y="208295"/>
                  </a:lnTo>
                  <a:lnTo>
                    <a:pt x="75541" y="207805"/>
                  </a:lnTo>
                  <a:lnTo>
                    <a:pt x="63754" y="207137"/>
                  </a:lnTo>
                  <a:lnTo>
                    <a:pt x="63754" y="351536"/>
                  </a:lnTo>
                  <a:lnTo>
                    <a:pt x="0" y="351536"/>
                  </a:lnTo>
                  <a:lnTo>
                    <a:pt x="0" y="5968"/>
                  </a:lnTo>
                  <a:lnTo>
                    <a:pt x="4480" y="5851"/>
                  </a:lnTo>
                  <a:lnTo>
                    <a:pt x="12604" y="5508"/>
                  </a:lnTo>
                  <a:lnTo>
                    <a:pt x="24395" y="4951"/>
                  </a:lnTo>
                  <a:lnTo>
                    <a:pt x="39878" y="4190"/>
                  </a:lnTo>
                  <a:lnTo>
                    <a:pt x="56380" y="3430"/>
                  </a:lnTo>
                  <a:lnTo>
                    <a:pt x="71215" y="2873"/>
                  </a:lnTo>
                  <a:lnTo>
                    <a:pt x="84383" y="2530"/>
                  </a:lnTo>
                  <a:lnTo>
                    <a:pt x="95885" y="2412"/>
                  </a:lnTo>
                  <a:close/>
                </a:path>
                <a:path w="2114550" h="357505">
                  <a:moveTo>
                    <a:pt x="711835" y="0"/>
                  </a:moveTo>
                  <a:lnTo>
                    <a:pt x="740054" y="1524"/>
                  </a:lnTo>
                  <a:lnTo>
                    <a:pt x="765286" y="6096"/>
                  </a:lnTo>
                  <a:lnTo>
                    <a:pt x="787540" y="13716"/>
                  </a:lnTo>
                  <a:lnTo>
                    <a:pt x="806831" y="24384"/>
                  </a:lnTo>
                  <a:lnTo>
                    <a:pt x="781685" y="75057"/>
                  </a:lnTo>
                  <a:lnTo>
                    <a:pt x="769828" y="66075"/>
                  </a:lnTo>
                  <a:lnTo>
                    <a:pt x="754840" y="59689"/>
                  </a:lnTo>
                  <a:lnTo>
                    <a:pt x="736732" y="55876"/>
                  </a:lnTo>
                  <a:lnTo>
                    <a:pt x="715518" y="54610"/>
                  </a:lnTo>
                  <a:lnTo>
                    <a:pt x="694945" y="56872"/>
                  </a:lnTo>
                  <a:lnTo>
                    <a:pt x="659564" y="74969"/>
                  </a:lnTo>
                  <a:lnTo>
                    <a:pt x="632704" y="110095"/>
                  </a:lnTo>
                  <a:lnTo>
                    <a:pt x="618936" y="155866"/>
                  </a:lnTo>
                  <a:lnTo>
                    <a:pt x="617219" y="182372"/>
                  </a:lnTo>
                  <a:lnTo>
                    <a:pt x="618815" y="208661"/>
                  </a:lnTo>
                  <a:lnTo>
                    <a:pt x="631578" y="252666"/>
                  </a:lnTo>
                  <a:lnTo>
                    <a:pt x="656655" y="284624"/>
                  </a:lnTo>
                  <a:lnTo>
                    <a:pt x="711073" y="302895"/>
                  </a:lnTo>
                  <a:lnTo>
                    <a:pt x="734145" y="300724"/>
                  </a:lnTo>
                  <a:lnTo>
                    <a:pt x="754586" y="294195"/>
                  </a:lnTo>
                  <a:lnTo>
                    <a:pt x="772384" y="283285"/>
                  </a:lnTo>
                  <a:lnTo>
                    <a:pt x="787527" y="267970"/>
                  </a:lnTo>
                  <a:lnTo>
                    <a:pt x="816102" y="317626"/>
                  </a:lnTo>
                  <a:lnTo>
                    <a:pt x="795148" y="335035"/>
                  </a:lnTo>
                  <a:lnTo>
                    <a:pt x="769826" y="347456"/>
                  </a:lnTo>
                  <a:lnTo>
                    <a:pt x="740146" y="354899"/>
                  </a:lnTo>
                  <a:lnTo>
                    <a:pt x="706119" y="357377"/>
                  </a:lnTo>
                  <a:lnTo>
                    <a:pt x="671947" y="354401"/>
                  </a:lnTo>
                  <a:lnTo>
                    <a:pt x="615697" y="330588"/>
                  </a:lnTo>
                  <a:lnTo>
                    <a:pt x="576075" y="283773"/>
                  </a:lnTo>
                  <a:lnTo>
                    <a:pt x="555986" y="218813"/>
                  </a:lnTo>
                  <a:lnTo>
                    <a:pt x="553466" y="179832"/>
                  </a:lnTo>
                  <a:lnTo>
                    <a:pt x="556252" y="143037"/>
                  </a:lnTo>
                  <a:lnTo>
                    <a:pt x="578540" y="78926"/>
                  </a:lnTo>
                  <a:lnTo>
                    <a:pt x="621805" y="29039"/>
                  </a:lnTo>
                  <a:lnTo>
                    <a:pt x="678713" y="3234"/>
                  </a:lnTo>
                  <a:lnTo>
                    <a:pt x="71183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0447" y="1092645"/>
              <a:ext cx="124786" cy="554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00447" y="1092645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5" h="55880">
                  <a:moveTo>
                    <a:pt x="0" y="55434"/>
                  </a:moveTo>
                  <a:lnTo>
                    <a:pt x="124786" y="55434"/>
                  </a:lnTo>
                  <a:lnTo>
                    <a:pt x="124786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311266" y="909192"/>
            <a:ext cx="2108835" cy="356870"/>
            <a:chOff x="4787265" y="909192"/>
            <a:chExt cx="2108835" cy="35687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154" y="910081"/>
              <a:ext cx="2106676" cy="3549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83529" y="1015745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9" y="0"/>
                  </a:moveTo>
                  <a:lnTo>
                    <a:pt x="0" y="127634"/>
                  </a:lnTo>
                  <a:lnTo>
                    <a:pt x="83058" y="127634"/>
                  </a:lnTo>
                  <a:lnTo>
                    <a:pt x="4152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8996" y="965961"/>
              <a:ext cx="132969" cy="2407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88154" y="910081"/>
              <a:ext cx="2106930" cy="354965"/>
            </a:xfrm>
            <a:custGeom>
              <a:avLst/>
              <a:gdLst/>
              <a:ahLst/>
              <a:cxnLst/>
              <a:rect l="l" t="t" r="r" b="b"/>
              <a:pathLst>
                <a:path w="2106929" h="354965">
                  <a:moveTo>
                    <a:pt x="1576070" y="4698"/>
                  </a:moveTo>
                  <a:lnTo>
                    <a:pt x="1796669" y="4698"/>
                  </a:lnTo>
                  <a:lnTo>
                    <a:pt x="1796669" y="59181"/>
                  </a:lnTo>
                  <a:lnTo>
                    <a:pt x="1637411" y="59181"/>
                  </a:lnTo>
                  <a:lnTo>
                    <a:pt x="1637411" y="140080"/>
                  </a:lnTo>
                  <a:lnTo>
                    <a:pt x="1751584" y="140080"/>
                  </a:lnTo>
                  <a:lnTo>
                    <a:pt x="1751584" y="192277"/>
                  </a:lnTo>
                  <a:lnTo>
                    <a:pt x="1637411" y="192277"/>
                  </a:lnTo>
                  <a:lnTo>
                    <a:pt x="1637411" y="295782"/>
                  </a:lnTo>
                  <a:lnTo>
                    <a:pt x="1794128" y="295782"/>
                  </a:lnTo>
                  <a:lnTo>
                    <a:pt x="1794128" y="350265"/>
                  </a:lnTo>
                  <a:lnTo>
                    <a:pt x="1576070" y="350265"/>
                  </a:lnTo>
                  <a:lnTo>
                    <a:pt x="1576070" y="4698"/>
                  </a:lnTo>
                  <a:close/>
                </a:path>
                <a:path w="2106929" h="354965">
                  <a:moveTo>
                    <a:pt x="1249807" y="4698"/>
                  </a:moveTo>
                  <a:lnTo>
                    <a:pt x="1535938" y="4698"/>
                  </a:lnTo>
                  <a:lnTo>
                    <a:pt x="1535938" y="59181"/>
                  </a:lnTo>
                  <a:lnTo>
                    <a:pt x="1421003" y="59181"/>
                  </a:lnTo>
                  <a:lnTo>
                    <a:pt x="1421003" y="350265"/>
                  </a:lnTo>
                  <a:lnTo>
                    <a:pt x="1359662" y="350265"/>
                  </a:lnTo>
                  <a:lnTo>
                    <a:pt x="1359662" y="59181"/>
                  </a:lnTo>
                  <a:lnTo>
                    <a:pt x="1249807" y="59181"/>
                  </a:lnTo>
                  <a:lnTo>
                    <a:pt x="1249807" y="4698"/>
                  </a:lnTo>
                  <a:close/>
                </a:path>
                <a:path w="2106929" h="354965">
                  <a:moveTo>
                    <a:pt x="886968" y="4698"/>
                  </a:moveTo>
                  <a:lnTo>
                    <a:pt x="948309" y="4698"/>
                  </a:lnTo>
                  <a:lnTo>
                    <a:pt x="948309" y="350265"/>
                  </a:lnTo>
                  <a:lnTo>
                    <a:pt x="886968" y="350265"/>
                  </a:lnTo>
                  <a:lnTo>
                    <a:pt x="886968" y="4698"/>
                  </a:lnTo>
                  <a:close/>
                </a:path>
                <a:path w="2106929" h="354965">
                  <a:moveTo>
                    <a:pt x="559435" y="4698"/>
                  </a:moveTo>
                  <a:lnTo>
                    <a:pt x="845566" y="4698"/>
                  </a:lnTo>
                  <a:lnTo>
                    <a:pt x="845566" y="59181"/>
                  </a:lnTo>
                  <a:lnTo>
                    <a:pt x="730631" y="59181"/>
                  </a:lnTo>
                  <a:lnTo>
                    <a:pt x="730631" y="350265"/>
                  </a:lnTo>
                  <a:lnTo>
                    <a:pt x="669290" y="350265"/>
                  </a:lnTo>
                  <a:lnTo>
                    <a:pt x="669290" y="59181"/>
                  </a:lnTo>
                  <a:lnTo>
                    <a:pt x="559435" y="59181"/>
                  </a:lnTo>
                  <a:lnTo>
                    <a:pt x="559435" y="4698"/>
                  </a:lnTo>
                  <a:close/>
                </a:path>
                <a:path w="2106929" h="354965">
                  <a:moveTo>
                    <a:pt x="457200" y="4698"/>
                  </a:moveTo>
                  <a:lnTo>
                    <a:pt x="518541" y="4698"/>
                  </a:lnTo>
                  <a:lnTo>
                    <a:pt x="518541" y="350265"/>
                  </a:lnTo>
                  <a:lnTo>
                    <a:pt x="457200" y="350265"/>
                  </a:lnTo>
                  <a:lnTo>
                    <a:pt x="457200" y="4698"/>
                  </a:lnTo>
                  <a:close/>
                </a:path>
                <a:path w="2106929" h="354965">
                  <a:moveTo>
                    <a:pt x="132842" y="4698"/>
                  </a:moveTo>
                  <a:lnTo>
                    <a:pt x="162433" y="4698"/>
                  </a:lnTo>
                  <a:lnTo>
                    <a:pt x="325628" y="213232"/>
                  </a:lnTo>
                  <a:lnTo>
                    <a:pt x="325628" y="4698"/>
                  </a:lnTo>
                  <a:lnTo>
                    <a:pt x="384556" y="4698"/>
                  </a:lnTo>
                  <a:lnTo>
                    <a:pt x="384556" y="354964"/>
                  </a:lnTo>
                  <a:lnTo>
                    <a:pt x="359537" y="354964"/>
                  </a:lnTo>
                  <a:lnTo>
                    <a:pt x="191897" y="136270"/>
                  </a:lnTo>
                  <a:lnTo>
                    <a:pt x="191897" y="350519"/>
                  </a:lnTo>
                  <a:lnTo>
                    <a:pt x="132842" y="350519"/>
                  </a:lnTo>
                  <a:lnTo>
                    <a:pt x="132842" y="4698"/>
                  </a:lnTo>
                  <a:close/>
                </a:path>
                <a:path w="2106929" h="354965">
                  <a:moveTo>
                    <a:pt x="0" y="4698"/>
                  </a:moveTo>
                  <a:lnTo>
                    <a:pt x="61341" y="4698"/>
                  </a:lnTo>
                  <a:lnTo>
                    <a:pt x="61341" y="350265"/>
                  </a:lnTo>
                  <a:lnTo>
                    <a:pt x="0" y="350265"/>
                  </a:lnTo>
                  <a:lnTo>
                    <a:pt x="0" y="4698"/>
                  </a:lnTo>
                  <a:close/>
                </a:path>
                <a:path w="2106929" h="354965">
                  <a:moveTo>
                    <a:pt x="1942719" y="2285"/>
                  </a:moveTo>
                  <a:lnTo>
                    <a:pt x="2010346" y="13350"/>
                  </a:lnTo>
                  <a:lnTo>
                    <a:pt x="2062352" y="46608"/>
                  </a:lnTo>
                  <a:lnTo>
                    <a:pt x="2095563" y="98043"/>
                  </a:lnTo>
                  <a:lnTo>
                    <a:pt x="2106676" y="163956"/>
                  </a:lnTo>
                  <a:lnTo>
                    <a:pt x="2101681" y="220884"/>
                  </a:lnTo>
                  <a:lnTo>
                    <a:pt x="2086704" y="267462"/>
                  </a:lnTo>
                  <a:lnTo>
                    <a:pt x="2061749" y="303688"/>
                  </a:lnTo>
                  <a:lnTo>
                    <a:pt x="2026825" y="329565"/>
                  </a:lnTo>
                  <a:lnTo>
                    <a:pt x="1981939" y="345090"/>
                  </a:lnTo>
                  <a:lnTo>
                    <a:pt x="1927098" y="350265"/>
                  </a:lnTo>
                  <a:lnTo>
                    <a:pt x="1850390" y="350265"/>
                  </a:lnTo>
                  <a:lnTo>
                    <a:pt x="1850390" y="4952"/>
                  </a:lnTo>
                  <a:lnTo>
                    <a:pt x="1883729" y="3786"/>
                  </a:lnTo>
                  <a:lnTo>
                    <a:pt x="1910222" y="2952"/>
                  </a:lnTo>
                  <a:lnTo>
                    <a:pt x="1929882" y="2452"/>
                  </a:lnTo>
                  <a:lnTo>
                    <a:pt x="1942719" y="2285"/>
                  </a:lnTo>
                  <a:close/>
                </a:path>
                <a:path w="2106929" h="354965">
                  <a:moveTo>
                    <a:pt x="1123442" y="0"/>
                  </a:moveTo>
                  <a:lnTo>
                    <a:pt x="1150366" y="0"/>
                  </a:lnTo>
                  <a:lnTo>
                    <a:pt x="1289304" y="350265"/>
                  </a:lnTo>
                  <a:lnTo>
                    <a:pt x="1221486" y="350265"/>
                  </a:lnTo>
                  <a:lnTo>
                    <a:pt x="1196340" y="280162"/>
                  </a:lnTo>
                  <a:lnTo>
                    <a:pt x="1077849" y="280162"/>
                  </a:lnTo>
                  <a:lnTo>
                    <a:pt x="1053846" y="350265"/>
                  </a:lnTo>
                  <a:lnTo>
                    <a:pt x="985647" y="350265"/>
                  </a:lnTo>
                  <a:lnTo>
                    <a:pt x="11234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17014" y="1453134"/>
            <a:ext cx="173863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90" dirty="0">
                <a:solidFill>
                  <a:srgbClr val="B03E9A"/>
                </a:solidFill>
                <a:latin typeface="Cambria"/>
                <a:cs typeface="Cambria"/>
              </a:rPr>
              <a:t>⦿</a:t>
            </a:r>
            <a:r>
              <a:rPr sz="1750" spc="140" dirty="0">
                <a:solidFill>
                  <a:srgbClr val="B03E9A"/>
                </a:solidFill>
                <a:latin typeface="Cambria"/>
                <a:cs typeface="Cambria"/>
              </a:rPr>
              <a:t> </a:t>
            </a:r>
            <a:r>
              <a:rPr sz="2400" spc="-5" dirty="0"/>
              <a:t>Drawback: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9623" y="1882901"/>
            <a:ext cx="7420609" cy="2350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254635" indent="-229235">
              <a:spcBef>
                <a:spcPts val="105"/>
              </a:spcBef>
              <a:buClr>
                <a:srgbClr val="F8B639"/>
              </a:buClr>
              <a:buSzPct val="80000"/>
              <a:buFont typeface="Cambria"/>
              <a:buChar char="◾"/>
              <a:tabLst>
                <a:tab pos="241935" algn="l"/>
              </a:tabLst>
            </a:pP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Polling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initiated by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receiver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implies that it is difficult to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find </a:t>
            </a:r>
            <a:r>
              <a:rPr sz="2000" spc="-59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senders</a:t>
            </a:r>
            <a:r>
              <a:rPr sz="2000" spc="-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with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new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tasks.</a:t>
            </a:r>
            <a:endParaRPr sz="2000">
              <a:latin typeface="Trebuchet MS"/>
              <a:cs typeface="Trebuchet MS"/>
            </a:endParaRPr>
          </a:p>
          <a:p>
            <a:pPr marL="241300" indent="-229235">
              <a:spcBef>
                <a:spcPts val="500"/>
              </a:spcBef>
              <a:buClr>
                <a:srgbClr val="F8B639"/>
              </a:buClr>
              <a:buSzPct val="80000"/>
              <a:buFont typeface="Cambria"/>
              <a:buChar char="◾"/>
              <a:tabLst>
                <a:tab pos="241935" algn="l"/>
              </a:tabLst>
            </a:pP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Reason:</a:t>
            </a:r>
            <a:r>
              <a:rPr sz="20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systems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try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to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schedule</a:t>
            </a:r>
            <a:r>
              <a:rPr sz="2000" spc="-4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tasks as</a:t>
            </a:r>
            <a:r>
              <a:rPr sz="20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and</a:t>
            </a:r>
            <a:r>
              <a:rPr sz="20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when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they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arrive.</a:t>
            </a:r>
            <a:endParaRPr sz="2000">
              <a:latin typeface="Trebuchet MS"/>
              <a:cs typeface="Trebuchet MS"/>
            </a:endParaRPr>
          </a:p>
          <a:p>
            <a:pPr marL="241300" marR="62865" indent="-229235">
              <a:spcBef>
                <a:spcPts val="509"/>
              </a:spcBef>
              <a:buClr>
                <a:srgbClr val="F8B639"/>
              </a:buClr>
              <a:buSzPct val="80000"/>
              <a:buFont typeface="Cambria"/>
              <a:buChar char="◾"/>
              <a:tabLst>
                <a:tab pos="241935" algn="l"/>
              </a:tabLst>
            </a:pP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Effect:</a:t>
            </a:r>
            <a:r>
              <a:rPr sz="2000" spc="-3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receiver-initiated</a:t>
            </a:r>
            <a:r>
              <a:rPr sz="2000" spc="-4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approach</a:t>
            </a:r>
            <a:r>
              <a:rPr sz="2000" spc="-5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might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result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in</a:t>
            </a:r>
            <a:r>
              <a:rPr sz="2000" spc="-1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preemptive </a:t>
            </a:r>
            <a:r>
              <a:rPr sz="2000" spc="-58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transfers.</a:t>
            </a:r>
            <a:r>
              <a:rPr sz="2000" spc="-3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Hence</a:t>
            </a:r>
            <a:r>
              <a:rPr sz="2000" spc="-3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transfer</a:t>
            </a:r>
            <a:r>
              <a:rPr sz="2000" spc="-4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costs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are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more.</a:t>
            </a:r>
            <a:endParaRPr sz="2000">
              <a:latin typeface="Trebuchet MS"/>
              <a:cs typeface="Trebuchet MS"/>
            </a:endParaRPr>
          </a:p>
          <a:p>
            <a:pPr marL="241300" marR="842010" indent="-229235">
              <a:spcBef>
                <a:spcPts val="490"/>
              </a:spcBef>
              <a:buClr>
                <a:srgbClr val="F8B639"/>
              </a:buClr>
              <a:buSzPct val="80000"/>
              <a:buFont typeface="Cambria"/>
              <a:buChar char="◾"/>
              <a:tabLst>
                <a:tab pos="241935" algn="l"/>
              </a:tabLst>
            </a:pP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Sender-initiated: transfer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costs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are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low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as new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jobs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are </a:t>
            </a:r>
            <a:r>
              <a:rPr sz="2000" spc="-59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transferred</a:t>
            </a:r>
            <a:r>
              <a:rPr sz="2000" spc="-4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so</a:t>
            </a:r>
            <a:r>
              <a:rPr sz="2000" spc="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no</a:t>
            </a:r>
            <a:r>
              <a:rPr sz="2000" spc="-15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need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for</a:t>
            </a:r>
            <a:r>
              <a:rPr sz="2000" spc="-2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transferring</a:t>
            </a:r>
            <a:r>
              <a:rPr sz="2000" spc="-50" dirty="0">
                <a:solidFill>
                  <a:srgbClr val="6C6C6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6C6C6C"/>
                </a:solidFill>
                <a:latin typeface="Trebuchet MS"/>
                <a:cs typeface="Trebuchet MS"/>
              </a:rPr>
              <a:t>task</a:t>
            </a:r>
            <a:r>
              <a:rPr sz="2000" dirty="0">
                <a:solidFill>
                  <a:srgbClr val="6C6C6C"/>
                </a:solidFill>
                <a:latin typeface="Trebuchet MS"/>
                <a:cs typeface="Trebuchet MS"/>
              </a:rPr>
              <a:t> states.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487E-F824-4896-88B8-2EC2C65F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2.Caching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DC48-B9E5-4FC6-AA43-D275D5D3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employed in distributed file systems to reduce delays in accessing of data.</a:t>
            </a:r>
          </a:p>
          <a:p>
            <a:r>
              <a:rPr lang="en-US" dirty="0"/>
              <a:t>In file caching a copy of data stored at a remote server is brought to the client when referenced by the client.</a:t>
            </a:r>
          </a:p>
          <a:p>
            <a:r>
              <a:rPr lang="en-US" dirty="0"/>
              <a:t>Subsequent access to data is performed locally at the client.</a:t>
            </a:r>
          </a:p>
          <a:p>
            <a:r>
              <a:rPr lang="en-US" dirty="0"/>
              <a:t>Exploits temporary locality of reference.</a:t>
            </a:r>
          </a:p>
          <a:p>
            <a:r>
              <a:rPr lang="en-US" dirty="0"/>
              <a:t>Data can either be cached in main memory at the servers to reduce disk access latency.</a:t>
            </a:r>
          </a:p>
          <a:p>
            <a:r>
              <a:rPr lang="en-US" dirty="0"/>
              <a:t>Caching improves scalability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35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813F-6E7F-4B07-B3C4-9BC88529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3.Hints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CC15-5075-4FBC-A159-E614ADC4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Caching improves file system performance by reducing the delay in accessing data.</a:t>
            </a:r>
          </a:p>
          <a:p>
            <a:r>
              <a:rPr lang="en-US" dirty="0" err="1"/>
              <a:t>However,when</a:t>
            </a:r>
            <a:r>
              <a:rPr lang="en-US" dirty="0"/>
              <a:t> multiple clients cache &amp; modify shared </a:t>
            </a:r>
            <a:r>
              <a:rPr lang="en-US" dirty="0" err="1"/>
              <a:t>data,the</a:t>
            </a:r>
            <a:r>
              <a:rPr lang="en-US" dirty="0"/>
              <a:t> problem of cache consistency arises.</a:t>
            </a:r>
          </a:p>
          <a:p>
            <a:r>
              <a:rPr lang="en-US" dirty="0"/>
              <a:t>An alternative approach is to treat cache data as </a:t>
            </a:r>
            <a:r>
              <a:rPr lang="en-US" dirty="0">
                <a:highlight>
                  <a:srgbClr val="00FFFF"/>
                </a:highlight>
              </a:rPr>
              <a:t>hints.</a:t>
            </a:r>
          </a:p>
          <a:p>
            <a:r>
              <a:rPr lang="en-US" dirty="0">
                <a:highlight>
                  <a:srgbClr val="00FFFF"/>
                </a:highlight>
              </a:rPr>
              <a:t>In  this case cached data are not expected to be completely accurate.</a:t>
            </a:r>
          </a:p>
          <a:p>
            <a:r>
              <a:rPr lang="en-US" dirty="0"/>
              <a:t>The class of applications that can utilize hints are those which can recover after discovering that the cached data are invalid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endParaRPr lang="en-US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</a:t>
            </a:r>
          </a:p>
          <a:p>
            <a:endParaRPr lang="en-IN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88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CE19-E6D1-47C4-ACBB-9C96AEFB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data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633A-E227-434E-8648-0919D3C7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Bulk transfer is due to the high cost of executing communication protocols.</a:t>
            </a:r>
          </a:p>
          <a:p>
            <a:r>
              <a:rPr lang="en-US" dirty="0" err="1"/>
              <a:t>Infact</a:t>
            </a:r>
            <a:r>
              <a:rPr lang="en-US" dirty="0"/>
              <a:t> actual </a:t>
            </a:r>
            <a:r>
              <a:rPr lang="en-US" dirty="0" err="1"/>
              <a:t>tranit</a:t>
            </a:r>
            <a:r>
              <a:rPr lang="en-US" dirty="0"/>
              <a:t> time across a local area network can be insignificant.</a:t>
            </a:r>
          </a:p>
          <a:p>
            <a:r>
              <a:rPr lang="en-US" dirty="0"/>
              <a:t>Transferring data  into bulk reduces the protocol processing overhead at both servers and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85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56EF-B4D0-4A7C-A42B-6C7F06E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 OF DISTRIBUTED FILE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C66-8020-4618-88DA-EAB87FC3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1.Naming and Name Resolution</a:t>
            </a:r>
          </a:p>
          <a:p>
            <a:pPr marL="0" indent="0">
              <a:buNone/>
            </a:pPr>
            <a:r>
              <a:rPr lang="en-US" dirty="0"/>
              <a:t>2.Caches on Disk or Main Memory</a:t>
            </a:r>
          </a:p>
          <a:p>
            <a:pPr marL="0" indent="0">
              <a:buNone/>
            </a:pPr>
            <a:r>
              <a:rPr lang="en-US" dirty="0"/>
              <a:t>3.Writing Policy.</a:t>
            </a:r>
          </a:p>
          <a:p>
            <a:pPr marL="0" indent="0">
              <a:buNone/>
            </a:pPr>
            <a:r>
              <a:rPr lang="en-US" dirty="0"/>
              <a:t>4.Cache Consistency</a:t>
            </a:r>
          </a:p>
          <a:p>
            <a:pPr marL="0" indent="0">
              <a:buNone/>
            </a:pPr>
            <a:r>
              <a:rPr lang="en-US" dirty="0"/>
              <a:t>5.Availability</a:t>
            </a:r>
          </a:p>
          <a:p>
            <a:pPr marL="0" indent="0">
              <a:buNone/>
            </a:pPr>
            <a:r>
              <a:rPr lang="en-US" dirty="0"/>
              <a:t>6.Scalability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25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7445-69B8-4A3E-8E27-915DB6DC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1.Naming and Name Resolution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DA32-327C-412B-9343-1B596CE9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 in the file system is associated with an object.</a:t>
            </a:r>
          </a:p>
          <a:p>
            <a:r>
              <a:rPr lang="en-US" dirty="0"/>
              <a:t>Name Resolution refers to the process of mapping a name to an object or in the case of replication to multiple objects.</a:t>
            </a:r>
          </a:p>
          <a:p>
            <a:r>
              <a:rPr lang="en-US" dirty="0"/>
              <a:t>Namespace-Namespace is a collection of names which may or may not share an identical resolution mechanism.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6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2735</Words>
  <Application>Microsoft Office PowerPoint</Application>
  <PresentationFormat>Widescreen</PresentationFormat>
  <Paragraphs>246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MODULE-3</vt:lpstr>
      <vt:lpstr>DISTRIBUTED RESOURCE MANAGEMENT</vt:lpstr>
      <vt:lpstr>Mechanism for building distributed file system</vt:lpstr>
      <vt:lpstr>1.Mounting</vt:lpstr>
      <vt:lpstr>2.Caching</vt:lpstr>
      <vt:lpstr>3.Hints</vt:lpstr>
      <vt:lpstr>Bulk data transfer</vt:lpstr>
      <vt:lpstr>DESIGN ISSUES OF DISTRIBUTED FILE SYSTEM </vt:lpstr>
      <vt:lpstr>1.Naming and Name Resolution</vt:lpstr>
      <vt:lpstr>3 approaches to name the file</vt:lpstr>
      <vt:lpstr>The concept of contexts</vt:lpstr>
      <vt:lpstr>Name Server</vt:lpstr>
      <vt:lpstr>2.Caches on Disk or Main Memory</vt:lpstr>
      <vt:lpstr>PowerPoint Presentation</vt:lpstr>
      <vt:lpstr>3Writing Policy</vt:lpstr>
      <vt:lpstr>4.Cache Consitency</vt:lpstr>
      <vt:lpstr>PowerPoint Presentation</vt:lpstr>
      <vt:lpstr>Two potential problems</vt:lpstr>
      <vt:lpstr>AVAILABILITY</vt:lpstr>
      <vt:lpstr>PowerPoint Presentation</vt:lpstr>
      <vt:lpstr>UNIT OF REPLICATION</vt:lpstr>
      <vt:lpstr>REPLICA MANAGEMENT</vt:lpstr>
      <vt:lpstr>PowerPoint Presentation</vt:lpstr>
      <vt:lpstr>PowerPoint Presentation</vt:lpstr>
      <vt:lpstr>6.Scalability</vt:lpstr>
      <vt:lpstr>PowerPoint Presentation</vt:lpstr>
      <vt:lpstr>7.Semantics</vt:lpstr>
      <vt:lpstr>TASK IN DISTRIBUTED SYSTEM</vt:lpstr>
      <vt:lpstr>SYSTEM STATE</vt:lpstr>
      <vt:lpstr>Components of a load distributing algorithm</vt:lpstr>
      <vt:lpstr>1.Transfer Policy</vt:lpstr>
      <vt:lpstr>2.Selection Policy</vt:lpstr>
      <vt:lpstr>PowerPoint Presentation</vt:lpstr>
      <vt:lpstr>3.Location Policy</vt:lpstr>
      <vt:lpstr>4.Information Policy</vt:lpstr>
      <vt:lpstr>PowerPoint Presentation</vt:lpstr>
      <vt:lpstr>Sender if queue length exceeds T. Receiver if accepting a task will not make queue length exceed T. ⦿ Selection Policy: Only newly arrived tasks. ⦿ Location Policy: Random: Use no remote state information. Task transferred to a  node at random. No need for state collection. Unnecessary task transfers (processor thrashing) may occur. Threshold: poll a node to find out if it is a receiver. Receiver must  accept the task irrespective of when it (task) actually arrives. PollLimit, ie., the number of polls, can be used to reduce  overhead. Shortest: Poll a set of nodes. Select the receiver with shortest task queue length</vt:lpstr>
      <vt:lpstr>PowerPoint Presentation</vt:lpstr>
      <vt:lpstr>⦿ Information Policy: demand-driven.</vt:lpstr>
      <vt:lpstr>.</vt:lpstr>
      <vt:lpstr>PowerPoint Presentation</vt:lpstr>
      <vt:lpstr>⦿ Drawback: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RESOURCE MANAGEMENT</dc:title>
  <dc:creator>RAMYA MANMADHAN</dc:creator>
  <cp:lastModifiedBy>Unknown User</cp:lastModifiedBy>
  <cp:revision>23</cp:revision>
  <dcterms:created xsi:type="dcterms:W3CDTF">2021-08-04T17:08:06Z</dcterms:created>
  <dcterms:modified xsi:type="dcterms:W3CDTF">2021-09-02T07:26:04Z</dcterms:modified>
</cp:coreProperties>
</file>