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8.jpg" ContentType="image/jpg"/>
  <Override PartName="/ppt/media/image9.jpg" ContentType="image/jpg"/>
  <Override PartName="/ppt/media/image10.jpg" ContentType="image/jpg"/>
  <Override PartName="/ppt/media/image13.jpg" ContentType="image/jpg"/>
  <Override PartName="/ppt/media/image14.jpg" ContentType="image/jpg"/>
  <Override PartName="/ppt/media/image15.jpg" ContentType="image/jpg"/>
  <Override PartName="/ppt/media/image16.jpg" ContentType="image/jpg"/>
  <Override PartName="/ppt/media/image17.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85" r:id="rId35"/>
    <p:sldId id="290" r:id="rId36"/>
    <p:sldId id="291" r:id="rId37"/>
    <p:sldId id="292" r:id="rId38"/>
    <p:sldId id="293" r:id="rId39"/>
    <p:sldId id="294" r:id="rId40"/>
    <p:sldId id="295" r:id="rId41"/>
    <p:sldId id="296" r:id="rId42"/>
    <p:sldId id="297" r:id="rId43"/>
    <p:sldId id="299" r:id="rId44"/>
    <p:sldId id="298"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42" r:id="rId84"/>
    <p:sldId id="343" r:id="rId85"/>
    <p:sldId id="345" r:id="rId86"/>
    <p:sldId id="346" r:id="rId87"/>
    <p:sldId id="347" r:id="rId88"/>
    <p:sldId id="348" r:id="rId89"/>
    <p:sldId id="350" r:id="rId90"/>
    <p:sldId id="351" r:id="rId91"/>
    <p:sldId id="352" r:id="rId92"/>
    <p:sldId id="344" r:id="rId93"/>
    <p:sldId id="349"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6" r:id="rId117"/>
    <p:sldId id="375" r:id="rId118"/>
    <p:sldId id="377" r:id="rId119"/>
    <p:sldId id="378" r:id="rId120"/>
    <p:sldId id="379"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7" d="100"/>
          <a:sy n="67" d="100"/>
        </p:scale>
        <p:origin x="6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viewProps" Target="viewProps.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13" Type="http://schemas.openxmlformats.org/officeDocument/2006/relationships/slide" Target="slides/slide112.xml" /><Relationship Id="rId118" Type="http://schemas.openxmlformats.org/officeDocument/2006/relationships/slide" Target="slides/slide117.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124" Type="http://schemas.openxmlformats.org/officeDocument/2006/relationships/theme" Target="theme/theme1.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tableStyles" Target="tableStyles.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E733-CBEB-4F03-A04F-6AB74145B0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6FB62C-F3CC-4155-8AA8-5CEBC6F6A3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4B18A7-609E-4028-9BFA-BD2D492B82B9}"/>
              </a:ext>
            </a:extLst>
          </p:cNvPr>
          <p:cNvSpPr>
            <a:spLocks noGrp="1"/>
          </p:cNvSpPr>
          <p:nvPr>
            <p:ph type="dt" sz="half" idx="10"/>
          </p:nvPr>
        </p:nvSpPr>
        <p:spPr/>
        <p:txBody>
          <a:bodyPr/>
          <a:lstStyle/>
          <a:p>
            <a:fld id="{A3D1C1C8-6BD7-4C97-9A2B-E531339EBF7A}" type="datetimeFigureOut">
              <a:rPr lang="en-IN" smtClean="0"/>
              <a:t>02-09-2021</a:t>
            </a:fld>
            <a:endParaRPr lang="en-IN"/>
          </a:p>
        </p:txBody>
      </p:sp>
      <p:sp>
        <p:nvSpPr>
          <p:cNvPr id="5" name="Footer Placeholder 4">
            <a:extLst>
              <a:ext uri="{FF2B5EF4-FFF2-40B4-BE49-F238E27FC236}">
                <a16:creationId xmlns:a16="http://schemas.microsoft.com/office/drawing/2014/main" id="{A6B794C3-B460-40A2-99EF-CC1A983DB9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722D2A-AFCE-441E-BBC7-5F6066218D6E}"/>
              </a:ext>
            </a:extLst>
          </p:cNvPr>
          <p:cNvSpPr>
            <a:spLocks noGrp="1"/>
          </p:cNvSpPr>
          <p:nvPr>
            <p:ph type="sldNum" sz="quarter" idx="12"/>
          </p:nvPr>
        </p:nvSpPr>
        <p:spPr/>
        <p:txBody>
          <a:bodyPr/>
          <a:lstStyle/>
          <a:p>
            <a:fld id="{1E37A47B-14DF-4159-95A0-ADBFC5C7A27C}" type="slidenum">
              <a:rPr lang="en-IN" smtClean="0"/>
              <a:t>‹#›</a:t>
            </a:fld>
            <a:endParaRPr lang="en-IN"/>
          </a:p>
        </p:txBody>
      </p:sp>
    </p:spTree>
    <p:extLst>
      <p:ext uri="{BB962C8B-B14F-4D97-AF65-F5344CB8AC3E}">
        <p14:creationId xmlns:p14="http://schemas.microsoft.com/office/powerpoint/2010/main" val="1987233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FBE0-62A8-4902-8E13-05B3C7F8F3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FB72A6-3BA4-4400-B957-F696F1A197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F653F1-A1B9-4B65-94D1-6644AD3357B7}"/>
              </a:ext>
            </a:extLst>
          </p:cNvPr>
          <p:cNvSpPr>
            <a:spLocks noGrp="1"/>
          </p:cNvSpPr>
          <p:nvPr>
            <p:ph type="dt" sz="half" idx="10"/>
          </p:nvPr>
        </p:nvSpPr>
        <p:spPr/>
        <p:txBody>
          <a:bodyPr/>
          <a:lstStyle/>
          <a:p>
            <a:fld id="{A3D1C1C8-6BD7-4C97-9A2B-E531339EBF7A}" type="datetimeFigureOut">
              <a:rPr lang="en-IN" smtClean="0"/>
              <a:t>02-09-2021</a:t>
            </a:fld>
            <a:endParaRPr lang="en-IN"/>
          </a:p>
        </p:txBody>
      </p:sp>
      <p:sp>
        <p:nvSpPr>
          <p:cNvPr id="5" name="Footer Placeholder 4">
            <a:extLst>
              <a:ext uri="{FF2B5EF4-FFF2-40B4-BE49-F238E27FC236}">
                <a16:creationId xmlns:a16="http://schemas.microsoft.com/office/drawing/2014/main" id="{6507CB90-8FDB-4148-B4CC-F3AE3364D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9133C2-E81F-4D83-8DF1-2773A817EC2A}"/>
              </a:ext>
            </a:extLst>
          </p:cNvPr>
          <p:cNvSpPr>
            <a:spLocks noGrp="1"/>
          </p:cNvSpPr>
          <p:nvPr>
            <p:ph type="sldNum" sz="quarter" idx="12"/>
          </p:nvPr>
        </p:nvSpPr>
        <p:spPr/>
        <p:txBody>
          <a:bodyPr/>
          <a:lstStyle/>
          <a:p>
            <a:fld id="{1E37A47B-14DF-4159-95A0-ADBFC5C7A27C}" type="slidenum">
              <a:rPr lang="en-IN" smtClean="0"/>
              <a:t>‹#›</a:t>
            </a:fld>
            <a:endParaRPr lang="en-IN"/>
          </a:p>
        </p:txBody>
      </p:sp>
    </p:spTree>
    <p:extLst>
      <p:ext uri="{BB962C8B-B14F-4D97-AF65-F5344CB8AC3E}">
        <p14:creationId xmlns:p14="http://schemas.microsoft.com/office/powerpoint/2010/main" val="1218080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24D182-0B40-45E1-8E2F-2A74BF1392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4949F0-0EF3-4FFF-B6F9-925BD50DB1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1BDBAF-B59F-4118-AB13-E40F4DA188B5}"/>
              </a:ext>
            </a:extLst>
          </p:cNvPr>
          <p:cNvSpPr>
            <a:spLocks noGrp="1"/>
          </p:cNvSpPr>
          <p:nvPr>
            <p:ph type="dt" sz="half" idx="10"/>
          </p:nvPr>
        </p:nvSpPr>
        <p:spPr/>
        <p:txBody>
          <a:bodyPr/>
          <a:lstStyle/>
          <a:p>
            <a:fld id="{A3D1C1C8-6BD7-4C97-9A2B-E531339EBF7A}" type="datetimeFigureOut">
              <a:rPr lang="en-IN" smtClean="0"/>
              <a:t>02-09-2021</a:t>
            </a:fld>
            <a:endParaRPr lang="en-IN"/>
          </a:p>
        </p:txBody>
      </p:sp>
      <p:sp>
        <p:nvSpPr>
          <p:cNvPr id="5" name="Footer Placeholder 4">
            <a:extLst>
              <a:ext uri="{FF2B5EF4-FFF2-40B4-BE49-F238E27FC236}">
                <a16:creationId xmlns:a16="http://schemas.microsoft.com/office/drawing/2014/main" id="{36B33847-1BF9-40BE-9306-53219DFBD1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52A3AE-785F-4E41-8C58-12F7040DB38F}"/>
              </a:ext>
            </a:extLst>
          </p:cNvPr>
          <p:cNvSpPr>
            <a:spLocks noGrp="1"/>
          </p:cNvSpPr>
          <p:nvPr>
            <p:ph type="sldNum" sz="quarter" idx="12"/>
          </p:nvPr>
        </p:nvSpPr>
        <p:spPr/>
        <p:txBody>
          <a:bodyPr/>
          <a:lstStyle/>
          <a:p>
            <a:fld id="{1E37A47B-14DF-4159-95A0-ADBFC5C7A27C}" type="slidenum">
              <a:rPr lang="en-IN" smtClean="0"/>
              <a:t>‹#›</a:t>
            </a:fld>
            <a:endParaRPr lang="en-IN"/>
          </a:p>
        </p:txBody>
      </p:sp>
    </p:spTree>
    <p:extLst>
      <p:ext uri="{BB962C8B-B14F-4D97-AF65-F5344CB8AC3E}">
        <p14:creationId xmlns:p14="http://schemas.microsoft.com/office/powerpoint/2010/main" val="1114163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6777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18AC-8188-45BE-8A98-3E44F4E5EC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B798FB-B951-4C23-9FFD-DB86BF2622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C1ADD6-F365-4804-ACC9-D51E1192F12C}"/>
              </a:ext>
            </a:extLst>
          </p:cNvPr>
          <p:cNvSpPr>
            <a:spLocks noGrp="1"/>
          </p:cNvSpPr>
          <p:nvPr>
            <p:ph type="dt" sz="half" idx="10"/>
          </p:nvPr>
        </p:nvSpPr>
        <p:spPr/>
        <p:txBody>
          <a:bodyPr/>
          <a:lstStyle/>
          <a:p>
            <a:fld id="{A3D1C1C8-6BD7-4C97-9A2B-E531339EBF7A}" type="datetimeFigureOut">
              <a:rPr lang="en-IN" smtClean="0"/>
              <a:t>02-09-2021</a:t>
            </a:fld>
            <a:endParaRPr lang="en-IN"/>
          </a:p>
        </p:txBody>
      </p:sp>
      <p:sp>
        <p:nvSpPr>
          <p:cNvPr id="5" name="Footer Placeholder 4">
            <a:extLst>
              <a:ext uri="{FF2B5EF4-FFF2-40B4-BE49-F238E27FC236}">
                <a16:creationId xmlns:a16="http://schemas.microsoft.com/office/drawing/2014/main" id="{C64DD502-C559-47D0-8A7B-C2536177B2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CAA4F4-A937-4555-9DD0-E0178C3182DE}"/>
              </a:ext>
            </a:extLst>
          </p:cNvPr>
          <p:cNvSpPr>
            <a:spLocks noGrp="1"/>
          </p:cNvSpPr>
          <p:nvPr>
            <p:ph type="sldNum" sz="quarter" idx="12"/>
          </p:nvPr>
        </p:nvSpPr>
        <p:spPr/>
        <p:txBody>
          <a:bodyPr/>
          <a:lstStyle/>
          <a:p>
            <a:fld id="{1E37A47B-14DF-4159-95A0-ADBFC5C7A27C}" type="slidenum">
              <a:rPr lang="en-IN" smtClean="0"/>
              <a:t>‹#›</a:t>
            </a:fld>
            <a:endParaRPr lang="en-IN"/>
          </a:p>
        </p:txBody>
      </p:sp>
    </p:spTree>
    <p:extLst>
      <p:ext uri="{BB962C8B-B14F-4D97-AF65-F5344CB8AC3E}">
        <p14:creationId xmlns:p14="http://schemas.microsoft.com/office/powerpoint/2010/main" val="2171295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08F7-A00C-496F-80F7-BC93089F56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5D3E1C-2CB3-4E61-89A0-65FF4B6104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ECDFBA-1304-43F1-8E8F-AE09BC29C2FE}"/>
              </a:ext>
            </a:extLst>
          </p:cNvPr>
          <p:cNvSpPr>
            <a:spLocks noGrp="1"/>
          </p:cNvSpPr>
          <p:nvPr>
            <p:ph type="dt" sz="half" idx="10"/>
          </p:nvPr>
        </p:nvSpPr>
        <p:spPr/>
        <p:txBody>
          <a:bodyPr/>
          <a:lstStyle/>
          <a:p>
            <a:fld id="{A3D1C1C8-6BD7-4C97-9A2B-E531339EBF7A}" type="datetimeFigureOut">
              <a:rPr lang="en-IN" smtClean="0"/>
              <a:t>02-09-2021</a:t>
            </a:fld>
            <a:endParaRPr lang="en-IN"/>
          </a:p>
        </p:txBody>
      </p:sp>
      <p:sp>
        <p:nvSpPr>
          <p:cNvPr id="5" name="Footer Placeholder 4">
            <a:extLst>
              <a:ext uri="{FF2B5EF4-FFF2-40B4-BE49-F238E27FC236}">
                <a16:creationId xmlns:a16="http://schemas.microsoft.com/office/drawing/2014/main" id="{C6400553-37C3-4E73-8AEE-CA703E583C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A2710A-E349-470A-B007-DDA2C27B2B17}"/>
              </a:ext>
            </a:extLst>
          </p:cNvPr>
          <p:cNvSpPr>
            <a:spLocks noGrp="1"/>
          </p:cNvSpPr>
          <p:nvPr>
            <p:ph type="sldNum" sz="quarter" idx="12"/>
          </p:nvPr>
        </p:nvSpPr>
        <p:spPr/>
        <p:txBody>
          <a:bodyPr/>
          <a:lstStyle/>
          <a:p>
            <a:fld id="{1E37A47B-14DF-4159-95A0-ADBFC5C7A27C}" type="slidenum">
              <a:rPr lang="en-IN" smtClean="0"/>
              <a:t>‹#›</a:t>
            </a:fld>
            <a:endParaRPr lang="en-IN"/>
          </a:p>
        </p:txBody>
      </p:sp>
    </p:spTree>
    <p:extLst>
      <p:ext uri="{BB962C8B-B14F-4D97-AF65-F5344CB8AC3E}">
        <p14:creationId xmlns:p14="http://schemas.microsoft.com/office/powerpoint/2010/main" val="4282384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930E-C24D-4312-9879-B1EB3D94DE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675A22-43B6-4B33-B06E-04306019BE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71500B-F6D6-4075-B15E-D3FB0491BD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5BAACD-E1AF-4DEF-925C-900397DBF944}"/>
              </a:ext>
            </a:extLst>
          </p:cNvPr>
          <p:cNvSpPr>
            <a:spLocks noGrp="1"/>
          </p:cNvSpPr>
          <p:nvPr>
            <p:ph type="dt" sz="half" idx="10"/>
          </p:nvPr>
        </p:nvSpPr>
        <p:spPr/>
        <p:txBody>
          <a:bodyPr/>
          <a:lstStyle/>
          <a:p>
            <a:fld id="{A3D1C1C8-6BD7-4C97-9A2B-E531339EBF7A}" type="datetimeFigureOut">
              <a:rPr lang="en-IN" smtClean="0"/>
              <a:t>02-09-2021</a:t>
            </a:fld>
            <a:endParaRPr lang="en-IN"/>
          </a:p>
        </p:txBody>
      </p:sp>
      <p:sp>
        <p:nvSpPr>
          <p:cNvPr id="6" name="Footer Placeholder 5">
            <a:extLst>
              <a:ext uri="{FF2B5EF4-FFF2-40B4-BE49-F238E27FC236}">
                <a16:creationId xmlns:a16="http://schemas.microsoft.com/office/drawing/2014/main" id="{7F54C8DC-5F6F-4E7F-B59E-3D2F6528E2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1F4B73-6458-4FA3-85A2-310CB7BBDF0A}"/>
              </a:ext>
            </a:extLst>
          </p:cNvPr>
          <p:cNvSpPr>
            <a:spLocks noGrp="1"/>
          </p:cNvSpPr>
          <p:nvPr>
            <p:ph type="sldNum" sz="quarter" idx="12"/>
          </p:nvPr>
        </p:nvSpPr>
        <p:spPr/>
        <p:txBody>
          <a:bodyPr/>
          <a:lstStyle/>
          <a:p>
            <a:fld id="{1E37A47B-14DF-4159-95A0-ADBFC5C7A27C}" type="slidenum">
              <a:rPr lang="en-IN" smtClean="0"/>
              <a:t>‹#›</a:t>
            </a:fld>
            <a:endParaRPr lang="en-IN"/>
          </a:p>
        </p:txBody>
      </p:sp>
    </p:spTree>
    <p:extLst>
      <p:ext uri="{BB962C8B-B14F-4D97-AF65-F5344CB8AC3E}">
        <p14:creationId xmlns:p14="http://schemas.microsoft.com/office/powerpoint/2010/main" val="3273357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E08A3-108B-4DB1-A3D4-FFE6639AA1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C018C8-4DCF-4CE3-8B7B-8D62C4739F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D37F70-D9F7-4B34-AF17-FF5391396A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64FFF1-0168-496A-94CD-57AFAE631C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77416C-6905-4321-9D32-8053B5B8A7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F0ACCE-4F54-4792-B385-3DB721374BB7}"/>
              </a:ext>
            </a:extLst>
          </p:cNvPr>
          <p:cNvSpPr>
            <a:spLocks noGrp="1"/>
          </p:cNvSpPr>
          <p:nvPr>
            <p:ph type="dt" sz="half" idx="10"/>
          </p:nvPr>
        </p:nvSpPr>
        <p:spPr/>
        <p:txBody>
          <a:bodyPr/>
          <a:lstStyle/>
          <a:p>
            <a:fld id="{A3D1C1C8-6BD7-4C97-9A2B-E531339EBF7A}" type="datetimeFigureOut">
              <a:rPr lang="en-IN" smtClean="0"/>
              <a:t>02-09-2021</a:t>
            </a:fld>
            <a:endParaRPr lang="en-IN"/>
          </a:p>
        </p:txBody>
      </p:sp>
      <p:sp>
        <p:nvSpPr>
          <p:cNvPr id="8" name="Footer Placeholder 7">
            <a:extLst>
              <a:ext uri="{FF2B5EF4-FFF2-40B4-BE49-F238E27FC236}">
                <a16:creationId xmlns:a16="http://schemas.microsoft.com/office/drawing/2014/main" id="{6CEF6181-0F0B-4121-AA4E-1E5B7F9537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D6A0C9-82D8-45D0-B271-F9B56B902A46}"/>
              </a:ext>
            </a:extLst>
          </p:cNvPr>
          <p:cNvSpPr>
            <a:spLocks noGrp="1"/>
          </p:cNvSpPr>
          <p:nvPr>
            <p:ph type="sldNum" sz="quarter" idx="12"/>
          </p:nvPr>
        </p:nvSpPr>
        <p:spPr/>
        <p:txBody>
          <a:bodyPr/>
          <a:lstStyle/>
          <a:p>
            <a:fld id="{1E37A47B-14DF-4159-95A0-ADBFC5C7A27C}" type="slidenum">
              <a:rPr lang="en-IN" smtClean="0"/>
              <a:t>‹#›</a:t>
            </a:fld>
            <a:endParaRPr lang="en-IN"/>
          </a:p>
        </p:txBody>
      </p:sp>
    </p:spTree>
    <p:extLst>
      <p:ext uri="{BB962C8B-B14F-4D97-AF65-F5344CB8AC3E}">
        <p14:creationId xmlns:p14="http://schemas.microsoft.com/office/powerpoint/2010/main" val="1750679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AC3A9-AA41-4C08-89AE-781C5B4AA5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84691C-D254-403C-BA67-F3FAE39E2370}"/>
              </a:ext>
            </a:extLst>
          </p:cNvPr>
          <p:cNvSpPr>
            <a:spLocks noGrp="1"/>
          </p:cNvSpPr>
          <p:nvPr>
            <p:ph type="dt" sz="half" idx="10"/>
          </p:nvPr>
        </p:nvSpPr>
        <p:spPr/>
        <p:txBody>
          <a:bodyPr/>
          <a:lstStyle/>
          <a:p>
            <a:fld id="{A3D1C1C8-6BD7-4C97-9A2B-E531339EBF7A}" type="datetimeFigureOut">
              <a:rPr lang="en-IN" smtClean="0"/>
              <a:t>02-09-2021</a:t>
            </a:fld>
            <a:endParaRPr lang="en-IN"/>
          </a:p>
        </p:txBody>
      </p:sp>
      <p:sp>
        <p:nvSpPr>
          <p:cNvPr id="4" name="Footer Placeholder 3">
            <a:extLst>
              <a:ext uri="{FF2B5EF4-FFF2-40B4-BE49-F238E27FC236}">
                <a16:creationId xmlns:a16="http://schemas.microsoft.com/office/drawing/2014/main" id="{C3C03C33-7AC3-4867-B7C8-D6DDF2EEDC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38E568-2DC8-47F5-8834-851809AE8197}"/>
              </a:ext>
            </a:extLst>
          </p:cNvPr>
          <p:cNvSpPr>
            <a:spLocks noGrp="1"/>
          </p:cNvSpPr>
          <p:nvPr>
            <p:ph type="sldNum" sz="quarter" idx="12"/>
          </p:nvPr>
        </p:nvSpPr>
        <p:spPr/>
        <p:txBody>
          <a:bodyPr/>
          <a:lstStyle/>
          <a:p>
            <a:fld id="{1E37A47B-14DF-4159-95A0-ADBFC5C7A27C}" type="slidenum">
              <a:rPr lang="en-IN" smtClean="0"/>
              <a:t>‹#›</a:t>
            </a:fld>
            <a:endParaRPr lang="en-IN"/>
          </a:p>
        </p:txBody>
      </p:sp>
    </p:spTree>
    <p:extLst>
      <p:ext uri="{BB962C8B-B14F-4D97-AF65-F5344CB8AC3E}">
        <p14:creationId xmlns:p14="http://schemas.microsoft.com/office/powerpoint/2010/main" val="3480010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31C676-0C0F-4B2D-B833-70DD974424E6}"/>
              </a:ext>
            </a:extLst>
          </p:cNvPr>
          <p:cNvSpPr>
            <a:spLocks noGrp="1"/>
          </p:cNvSpPr>
          <p:nvPr>
            <p:ph type="dt" sz="half" idx="10"/>
          </p:nvPr>
        </p:nvSpPr>
        <p:spPr/>
        <p:txBody>
          <a:bodyPr/>
          <a:lstStyle/>
          <a:p>
            <a:fld id="{A3D1C1C8-6BD7-4C97-9A2B-E531339EBF7A}" type="datetimeFigureOut">
              <a:rPr lang="en-IN" smtClean="0"/>
              <a:t>02-09-2021</a:t>
            </a:fld>
            <a:endParaRPr lang="en-IN"/>
          </a:p>
        </p:txBody>
      </p:sp>
      <p:sp>
        <p:nvSpPr>
          <p:cNvPr id="3" name="Footer Placeholder 2">
            <a:extLst>
              <a:ext uri="{FF2B5EF4-FFF2-40B4-BE49-F238E27FC236}">
                <a16:creationId xmlns:a16="http://schemas.microsoft.com/office/drawing/2014/main" id="{47041E12-972E-4732-81D0-C6B98A5225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7F514A-9B3E-4AD1-A619-95B1CF7C6934}"/>
              </a:ext>
            </a:extLst>
          </p:cNvPr>
          <p:cNvSpPr>
            <a:spLocks noGrp="1"/>
          </p:cNvSpPr>
          <p:nvPr>
            <p:ph type="sldNum" sz="quarter" idx="12"/>
          </p:nvPr>
        </p:nvSpPr>
        <p:spPr/>
        <p:txBody>
          <a:bodyPr/>
          <a:lstStyle/>
          <a:p>
            <a:fld id="{1E37A47B-14DF-4159-95A0-ADBFC5C7A27C}" type="slidenum">
              <a:rPr lang="en-IN" smtClean="0"/>
              <a:t>‹#›</a:t>
            </a:fld>
            <a:endParaRPr lang="en-IN"/>
          </a:p>
        </p:txBody>
      </p:sp>
    </p:spTree>
    <p:extLst>
      <p:ext uri="{BB962C8B-B14F-4D97-AF65-F5344CB8AC3E}">
        <p14:creationId xmlns:p14="http://schemas.microsoft.com/office/powerpoint/2010/main" val="888668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5FCC-B74C-49AD-BA68-302CC79429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5CBD5A-CE4B-455D-AF27-4B9F7C0DA7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49E406-694D-4F13-BF0D-2A101A176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97D3A6-4916-4262-BADF-71374BB1D873}"/>
              </a:ext>
            </a:extLst>
          </p:cNvPr>
          <p:cNvSpPr>
            <a:spLocks noGrp="1"/>
          </p:cNvSpPr>
          <p:nvPr>
            <p:ph type="dt" sz="half" idx="10"/>
          </p:nvPr>
        </p:nvSpPr>
        <p:spPr/>
        <p:txBody>
          <a:bodyPr/>
          <a:lstStyle/>
          <a:p>
            <a:fld id="{A3D1C1C8-6BD7-4C97-9A2B-E531339EBF7A}" type="datetimeFigureOut">
              <a:rPr lang="en-IN" smtClean="0"/>
              <a:t>02-09-2021</a:t>
            </a:fld>
            <a:endParaRPr lang="en-IN"/>
          </a:p>
        </p:txBody>
      </p:sp>
      <p:sp>
        <p:nvSpPr>
          <p:cNvPr id="6" name="Footer Placeholder 5">
            <a:extLst>
              <a:ext uri="{FF2B5EF4-FFF2-40B4-BE49-F238E27FC236}">
                <a16:creationId xmlns:a16="http://schemas.microsoft.com/office/drawing/2014/main" id="{216E56D1-99B8-45D1-BD34-548CBE6C60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B1A9BC-FBD9-4994-B943-B9423DB41D29}"/>
              </a:ext>
            </a:extLst>
          </p:cNvPr>
          <p:cNvSpPr>
            <a:spLocks noGrp="1"/>
          </p:cNvSpPr>
          <p:nvPr>
            <p:ph type="sldNum" sz="quarter" idx="12"/>
          </p:nvPr>
        </p:nvSpPr>
        <p:spPr/>
        <p:txBody>
          <a:bodyPr/>
          <a:lstStyle/>
          <a:p>
            <a:fld id="{1E37A47B-14DF-4159-95A0-ADBFC5C7A27C}" type="slidenum">
              <a:rPr lang="en-IN" smtClean="0"/>
              <a:t>‹#›</a:t>
            </a:fld>
            <a:endParaRPr lang="en-IN"/>
          </a:p>
        </p:txBody>
      </p:sp>
    </p:spTree>
    <p:extLst>
      <p:ext uri="{BB962C8B-B14F-4D97-AF65-F5344CB8AC3E}">
        <p14:creationId xmlns:p14="http://schemas.microsoft.com/office/powerpoint/2010/main" val="144354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C8E6F-5665-45CB-A5F7-35B9F91DF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8D792B-ECA4-4568-B857-0CAEBC053C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0C9D99-E3EC-4DA8-810E-024878E81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7C9B1A-5DE7-4126-B24B-2A51DBBE7582}"/>
              </a:ext>
            </a:extLst>
          </p:cNvPr>
          <p:cNvSpPr>
            <a:spLocks noGrp="1"/>
          </p:cNvSpPr>
          <p:nvPr>
            <p:ph type="dt" sz="half" idx="10"/>
          </p:nvPr>
        </p:nvSpPr>
        <p:spPr/>
        <p:txBody>
          <a:bodyPr/>
          <a:lstStyle/>
          <a:p>
            <a:fld id="{A3D1C1C8-6BD7-4C97-9A2B-E531339EBF7A}" type="datetimeFigureOut">
              <a:rPr lang="en-IN" smtClean="0"/>
              <a:t>02-09-2021</a:t>
            </a:fld>
            <a:endParaRPr lang="en-IN"/>
          </a:p>
        </p:txBody>
      </p:sp>
      <p:sp>
        <p:nvSpPr>
          <p:cNvPr id="6" name="Footer Placeholder 5">
            <a:extLst>
              <a:ext uri="{FF2B5EF4-FFF2-40B4-BE49-F238E27FC236}">
                <a16:creationId xmlns:a16="http://schemas.microsoft.com/office/drawing/2014/main" id="{91B15ED2-9929-430B-A3CB-94366F3196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44F877-2021-41D2-9597-1B4004EE47F7}"/>
              </a:ext>
            </a:extLst>
          </p:cNvPr>
          <p:cNvSpPr>
            <a:spLocks noGrp="1"/>
          </p:cNvSpPr>
          <p:nvPr>
            <p:ph type="sldNum" sz="quarter" idx="12"/>
          </p:nvPr>
        </p:nvSpPr>
        <p:spPr/>
        <p:txBody>
          <a:bodyPr/>
          <a:lstStyle/>
          <a:p>
            <a:fld id="{1E37A47B-14DF-4159-95A0-ADBFC5C7A27C}" type="slidenum">
              <a:rPr lang="en-IN" smtClean="0"/>
              <a:t>‹#›</a:t>
            </a:fld>
            <a:endParaRPr lang="en-IN"/>
          </a:p>
        </p:txBody>
      </p:sp>
    </p:spTree>
    <p:extLst>
      <p:ext uri="{BB962C8B-B14F-4D97-AF65-F5344CB8AC3E}">
        <p14:creationId xmlns:p14="http://schemas.microsoft.com/office/powerpoint/2010/main" val="1939934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E2F829-7E4D-4C04-878E-604E8AC8F0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A2F01C-75AF-4C9F-8D5A-3C500BDDD5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294AEC-F69B-4846-9D48-20C5BB5FE5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1C1C8-6BD7-4C97-9A2B-E531339EBF7A}" type="datetimeFigureOut">
              <a:rPr lang="en-IN" smtClean="0"/>
              <a:t>02-09-2021</a:t>
            </a:fld>
            <a:endParaRPr lang="en-IN"/>
          </a:p>
        </p:txBody>
      </p:sp>
      <p:sp>
        <p:nvSpPr>
          <p:cNvPr id="5" name="Footer Placeholder 4">
            <a:extLst>
              <a:ext uri="{FF2B5EF4-FFF2-40B4-BE49-F238E27FC236}">
                <a16:creationId xmlns:a16="http://schemas.microsoft.com/office/drawing/2014/main" id="{1F792726-8712-4EF5-9E92-54927B8E72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BB9FC9-5082-46C9-8D8C-E30B4242C4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7A47B-14DF-4159-95A0-ADBFC5C7A27C}" type="slidenum">
              <a:rPr lang="en-IN" smtClean="0"/>
              <a:t>‹#›</a:t>
            </a:fld>
            <a:endParaRPr lang="en-IN"/>
          </a:p>
        </p:txBody>
      </p:sp>
    </p:spTree>
    <p:extLst>
      <p:ext uri="{BB962C8B-B14F-4D97-AF65-F5344CB8AC3E}">
        <p14:creationId xmlns:p14="http://schemas.microsoft.com/office/powerpoint/2010/main" val="1251806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0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7.xml" /></Relationships>
</file>

<file path=ppt/slides/_rels/slide107.xml.rels><?xml version="1.0" encoding="UTF-8" standalone="yes"?>
<Relationships xmlns="http://schemas.openxmlformats.org/package/2006/relationships"><Relationship Id="rId2" Type="http://schemas.openxmlformats.org/officeDocument/2006/relationships/image" Target="../media/image16.jpg"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2" Type="http://schemas.openxmlformats.org/officeDocument/2006/relationships/image" Target="../media/image17.jpg"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2" Type="http://schemas.openxmlformats.org/officeDocument/2006/relationships/hyperlink" Target="https://en.wikipedia.org/wiki/Virtual_machine_monitor" TargetMode="Externa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3" Type="http://schemas.openxmlformats.org/officeDocument/2006/relationships/hyperlink" Target="https://www.javatpoint.com/os-tutorial" TargetMode="External" /><Relationship Id="rId2" Type="http://schemas.openxmlformats.org/officeDocument/2006/relationships/hyperlink" Target="https://www.javatpoint.com/central-processing-unit" TargetMode="External"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Message-passing" TargetMode="Externa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7.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7.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8" Type="http://schemas.openxmlformats.org/officeDocument/2006/relationships/hyperlink" Target="https://en.wikipedia.org/wiki/Chroot_jail" TargetMode="External" /><Relationship Id="rId3" Type="http://schemas.openxmlformats.org/officeDocument/2006/relationships/hyperlink" Target="https://en.wikipedia.org/wiki/Solaris_Containers" TargetMode="External" /><Relationship Id="rId7" Type="http://schemas.openxmlformats.org/officeDocument/2006/relationships/hyperlink" Target="https://en.wikipedia.org/wiki/FreeBSD_jail" TargetMode="External" /><Relationship Id="rId2" Type="http://schemas.openxmlformats.org/officeDocument/2006/relationships/hyperlink" Target="https://en.wikipedia.org/wiki/LXC" TargetMode="External" /><Relationship Id="rId1" Type="http://schemas.openxmlformats.org/officeDocument/2006/relationships/slideLayout" Target="../slideLayouts/slideLayout2.xml" /><Relationship Id="rId6" Type="http://schemas.openxmlformats.org/officeDocument/2006/relationships/hyperlink" Target="https://en.wikipedia.org/wiki/Vkernel" TargetMode="External" /><Relationship Id="rId5" Type="http://schemas.openxmlformats.org/officeDocument/2006/relationships/hyperlink" Target="https://en.wikipedia.org/wiki/OpenVZ" TargetMode="External" /><Relationship Id="rId10" Type="http://schemas.openxmlformats.org/officeDocument/2006/relationships/hyperlink" Target="https://en.wikipedia.org/wiki/Shared_resource" TargetMode="External" /><Relationship Id="rId4" Type="http://schemas.openxmlformats.org/officeDocument/2006/relationships/hyperlink" Target="https://en.wikipedia.org/wiki/Docker_(software)" TargetMode="External" /><Relationship Id="rId9" Type="http://schemas.openxmlformats.org/officeDocument/2006/relationships/hyperlink" Target="https://en.wikipedia.org/wiki/OS-level_virtualization#cite_note-1" TargetMode="Externa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8.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ED46-6814-4DE3-B26F-1E5F1AA95836}"/>
              </a:ext>
            </a:extLst>
          </p:cNvPr>
          <p:cNvSpPr>
            <a:spLocks noGrp="1"/>
          </p:cNvSpPr>
          <p:nvPr>
            <p:ph type="ctrTitle"/>
          </p:nvPr>
        </p:nvSpPr>
        <p:spPr/>
        <p:txBody>
          <a:bodyPr/>
          <a:lstStyle/>
          <a:p>
            <a:r>
              <a:rPr lang="en-US" dirty="0"/>
              <a:t>MODULE 4</a:t>
            </a:r>
            <a:endParaRPr lang="en-IN" dirty="0"/>
          </a:p>
        </p:txBody>
      </p:sp>
      <p:sp>
        <p:nvSpPr>
          <p:cNvPr id="3" name="Subtitle 2">
            <a:extLst>
              <a:ext uri="{FF2B5EF4-FFF2-40B4-BE49-F238E27FC236}">
                <a16:creationId xmlns:a16="http://schemas.microsoft.com/office/drawing/2014/main" id="{DE21624E-340A-4587-AF52-F2C2B373899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26020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901F5B-64EF-4CB1-8028-734EB563E5C8}"/>
              </a:ext>
            </a:extLst>
          </p:cNvPr>
          <p:cNvPicPr>
            <a:picLocks noChangeAspect="1"/>
          </p:cNvPicPr>
          <p:nvPr/>
        </p:nvPicPr>
        <p:blipFill>
          <a:blip r:embed="rId2"/>
          <a:stretch>
            <a:fillRect/>
          </a:stretch>
        </p:blipFill>
        <p:spPr>
          <a:xfrm>
            <a:off x="1623388" y="1147444"/>
            <a:ext cx="8945223" cy="4563112"/>
          </a:xfrm>
          <a:prstGeom prst="rect">
            <a:avLst/>
          </a:prstGeom>
        </p:spPr>
      </p:pic>
    </p:spTree>
    <p:extLst>
      <p:ext uri="{BB962C8B-B14F-4D97-AF65-F5344CB8AC3E}">
        <p14:creationId xmlns:p14="http://schemas.microsoft.com/office/powerpoint/2010/main" val="40154051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9158"/>
            <a:ext cx="615696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90C225"/>
                </a:solidFill>
              </a:rPr>
              <a:t>Importance </a:t>
            </a:r>
            <a:r>
              <a:rPr sz="3600" dirty="0">
                <a:solidFill>
                  <a:srgbClr val="90C225"/>
                </a:solidFill>
              </a:rPr>
              <a:t>of </a:t>
            </a:r>
            <a:r>
              <a:rPr sz="3600" spc="-15" dirty="0">
                <a:solidFill>
                  <a:srgbClr val="90C225"/>
                </a:solidFill>
              </a:rPr>
              <a:t>Virtual</a:t>
            </a:r>
            <a:r>
              <a:rPr sz="3600" spc="-80" dirty="0">
                <a:solidFill>
                  <a:srgbClr val="90C225"/>
                </a:solidFill>
              </a:rPr>
              <a:t> </a:t>
            </a:r>
            <a:r>
              <a:rPr sz="3600" spc="-5" dirty="0">
                <a:solidFill>
                  <a:srgbClr val="90C225"/>
                </a:solidFill>
              </a:rPr>
              <a:t>Memory</a:t>
            </a:r>
            <a:endParaRPr sz="3600"/>
          </a:p>
        </p:txBody>
      </p:sp>
      <p:sp>
        <p:nvSpPr>
          <p:cNvPr id="3" name="object 3"/>
          <p:cNvSpPr txBox="1"/>
          <p:nvPr/>
        </p:nvSpPr>
        <p:spPr>
          <a:xfrm>
            <a:off x="756310" y="1913636"/>
            <a:ext cx="5293995" cy="2468245"/>
          </a:xfrm>
          <a:prstGeom prst="rect">
            <a:avLst/>
          </a:prstGeom>
        </p:spPr>
        <p:txBody>
          <a:bodyPr vert="horz" wrap="square" lIns="0" tIns="12065" rIns="0" bIns="0" rtlCol="0">
            <a:spAutoFit/>
          </a:bodyPr>
          <a:lstStyle/>
          <a:p>
            <a:pPr marL="355600" marR="51435" indent="-342900">
              <a:lnSpc>
                <a:spcPct val="100000"/>
              </a:lnSpc>
              <a:spcBef>
                <a:spcPts val="95"/>
              </a:spcBef>
              <a:tabLst>
                <a:tab pos="354965" algn="l"/>
              </a:tabLst>
            </a:pPr>
            <a:r>
              <a:rPr sz="1500" spc="285" dirty="0">
                <a:solidFill>
                  <a:srgbClr val="90C225"/>
                </a:solidFill>
                <a:latin typeface="Arial"/>
                <a:cs typeface="Arial"/>
              </a:rPr>
              <a:t>	</a:t>
            </a:r>
            <a:r>
              <a:rPr sz="1900" spc="-10" dirty="0">
                <a:solidFill>
                  <a:srgbClr val="404040"/>
                </a:solidFill>
                <a:latin typeface="Trebuchet MS"/>
                <a:cs typeface="Trebuchet MS"/>
              </a:rPr>
              <a:t>When the computer runs </a:t>
            </a:r>
            <a:r>
              <a:rPr sz="1900" spc="-5" dirty="0">
                <a:solidFill>
                  <a:srgbClr val="404040"/>
                </a:solidFill>
                <a:latin typeface="Trebuchet MS"/>
                <a:cs typeface="Trebuchet MS"/>
              </a:rPr>
              <a:t>out of </a:t>
            </a:r>
            <a:r>
              <a:rPr sz="1900" spc="-10" dirty="0">
                <a:solidFill>
                  <a:srgbClr val="404040"/>
                </a:solidFill>
                <a:latin typeface="Trebuchet MS"/>
                <a:cs typeface="Trebuchet MS"/>
              </a:rPr>
              <a:t>physical  memory </a:t>
            </a:r>
            <a:r>
              <a:rPr sz="1900" spc="-5" dirty="0">
                <a:solidFill>
                  <a:srgbClr val="404040"/>
                </a:solidFill>
                <a:latin typeface="Trebuchet MS"/>
                <a:cs typeface="Trebuchet MS"/>
              </a:rPr>
              <a:t>it </a:t>
            </a:r>
            <a:r>
              <a:rPr sz="1900" spc="-10" dirty="0">
                <a:solidFill>
                  <a:srgbClr val="404040"/>
                </a:solidFill>
                <a:latin typeface="Trebuchet MS"/>
                <a:cs typeface="Trebuchet MS"/>
              </a:rPr>
              <a:t>writes what </a:t>
            </a:r>
            <a:r>
              <a:rPr sz="1900" spc="-5" dirty="0">
                <a:solidFill>
                  <a:srgbClr val="404040"/>
                </a:solidFill>
                <a:latin typeface="Trebuchet MS"/>
                <a:cs typeface="Trebuchet MS"/>
              </a:rPr>
              <a:t>it </a:t>
            </a:r>
            <a:r>
              <a:rPr sz="1900" spc="-10" dirty="0">
                <a:solidFill>
                  <a:srgbClr val="404040"/>
                </a:solidFill>
                <a:latin typeface="Trebuchet MS"/>
                <a:cs typeface="Trebuchet MS"/>
              </a:rPr>
              <a:t>needs </a:t>
            </a:r>
            <a:r>
              <a:rPr sz="1900" spc="-5" dirty="0">
                <a:solidFill>
                  <a:srgbClr val="404040"/>
                </a:solidFill>
                <a:latin typeface="Trebuchet MS"/>
                <a:cs typeface="Trebuchet MS"/>
              </a:rPr>
              <a:t>to </a:t>
            </a:r>
            <a:r>
              <a:rPr sz="1900" spc="-10" dirty="0">
                <a:solidFill>
                  <a:srgbClr val="404040"/>
                </a:solidFill>
                <a:latin typeface="Trebuchet MS"/>
                <a:cs typeface="Trebuchet MS"/>
              </a:rPr>
              <a:t>remember  </a:t>
            </a:r>
            <a:r>
              <a:rPr sz="1900" spc="-5" dirty="0">
                <a:solidFill>
                  <a:srgbClr val="404040"/>
                </a:solidFill>
                <a:latin typeface="Trebuchet MS"/>
                <a:cs typeface="Trebuchet MS"/>
              </a:rPr>
              <a:t>to the </a:t>
            </a:r>
            <a:r>
              <a:rPr sz="1900" spc="-10" dirty="0">
                <a:solidFill>
                  <a:srgbClr val="404040"/>
                </a:solidFill>
                <a:latin typeface="Trebuchet MS"/>
                <a:cs typeface="Trebuchet MS"/>
              </a:rPr>
              <a:t>hard disk </a:t>
            </a:r>
            <a:r>
              <a:rPr sz="1900" spc="-5" dirty="0">
                <a:solidFill>
                  <a:srgbClr val="404040"/>
                </a:solidFill>
                <a:latin typeface="Trebuchet MS"/>
                <a:cs typeface="Trebuchet MS"/>
              </a:rPr>
              <a:t>in a swap file as </a:t>
            </a:r>
            <a:r>
              <a:rPr sz="1900" spc="-10" dirty="0">
                <a:solidFill>
                  <a:srgbClr val="404040"/>
                </a:solidFill>
                <a:latin typeface="Trebuchet MS"/>
                <a:cs typeface="Trebuchet MS"/>
              </a:rPr>
              <a:t>virtual  </a:t>
            </a:r>
            <a:r>
              <a:rPr sz="1900" spc="-40" dirty="0">
                <a:solidFill>
                  <a:srgbClr val="404040"/>
                </a:solidFill>
                <a:latin typeface="Trebuchet MS"/>
                <a:cs typeface="Trebuchet MS"/>
              </a:rPr>
              <a:t>memory.</a:t>
            </a:r>
            <a:endParaRPr sz="1900">
              <a:latin typeface="Trebuchet MS"/>
              <a:cs typeface="Trebuchet MS"/>
            </a:endParaRPr>
          </a:p>
          <a:p>
            <a:pPr marL="355600" marR="5080" indent="-342900">
              <a:lnSpc>
                <a:spcPct val="100000"/>
              </a:lnSpc>
              <a:spcBef>
                <a:spcPts val="994"/>
              </a:spcBef>
              <a:tabLst>
                <a:tab pos="354965" algn="l"/>
              </a:tabLst>
            </a:pPr>
            <a:r>
              <a:rPr sz="1500" spc="285" dirty="0">
                <a:solidFill>
                  <a:srgbClr val="90C225"/>
                </a:solidFill>
                <a:latin typeface="Arial"/>
                <a:cs typeface="Arial"/>
              </a:rPr>
              <a:t>	</a:t>
            </a:r>
            <a:r>
              <a:rPr sz="1900" spc="-5" dirty="0">
                <a:solidFill>
                  <a:srgbClr val="404040"/>
                </a:solidFill>
                <a:latin typeface="Trebuchet MS"/>
                <a:cs typeface="Trebuchet MS"/>
              </a:rPr>
              <a:t>If a </a:t>
            </a:r>
            <a:r>
              <a:rPr sz="1900" spc="-10" dirty="0">
                <a:solidFill>
                  <a:srgbClr val="404040"/>
                </a:solidFill>
                <a:latin typeface="Trebuchet MS"/>
                <a:cs typeface="Trebuchet MS"/>
              </a:rPr>
              <a:t>computer running </a:t>
            </a:r>
            <a:r>
              <a:rPr sz="1900" spc="-5" dirty="0">
                <a:solidFill>
                  <a:srgbClr val="404040"/>
                </a:solidFill>
                <a:latin typeface="Trebuchet MS"/>
                <a:cs typeface="Trebuchet MS"/>
              </a:rPr>
              <a:t>windows </a:t>
            </a:r>
            <a:r>
              <a:rPr sz="1900" spc="-10" dirty="0">
                <a:solidFill>
                  <a:srgbClr val="404040"/>
                </a:solidFill>
                <a:latin typeface="Trebuchet MS"/>
                <a:cs typeface="Trebuchet MS"/>
              </a:rPr>
              <a:t>requires more  memory </a:t>
            </a:r>
            <a:r>
              <a:rPr sz="1900" spc="-5" dirty="0">
                <a:solidFill>
                  <a:srgbClr val="404040"/>
                </a:solidFill>
                <a:latin typeface="Trebuchet MS"/>
                <a:cs typeface="Trebuchet MS"/>
              </a:rPr>
              <a:t>or </a:t>
            </a:r>
            <a:r>
              <a:rPr sz="1900" spc="-10" dirty="0">
                <a:solidFill>
                  <a:srgbClr val="404040"/>
                </a:solidFill>
                <a:latin typeface="Trebuchet MS"/>
                <a:cs typeface="Trebuchet MS"/>
              </a:rPr>
              <a:t>RAM, then </a:t>
            </a:r>
            <a:r>
              <a:rPr sz="1900" spc="-5" dirty="0">
                <a:solidFill>
                  <a:srgbClr val="404040"/>
                </a:solidFill>
                <a:latin typeface="Trebuchet MS"/>
                <a:cs typeface="Trebuchet MS"/>
              </a:rPr>
              <a:t>it is installed in </a:t>
            </a:r>
            <a:r>
              <a:rPr sz="1900" spc="-10" dirty="0">
                <a:solidFill>
                  <a:srgbClr val="404040"/>
                </a:solidFill>
                <a:latin typeface="Trebuchet MS"/>
                <a:cs typeface="Trebuchet MS"/>
              </a:rPr>
              <a:t>the  </a:t>
            </a:r>
            <a:r>
              <a:rPr sz="1900" spc="-5" dirty="0">
                <a:solidFill>
                  <a:srgbClr val="404040"/>
                </a:solidFill>
                <a:latin typeface="Trebuchet MS"/>
                <a:cs typeface="Trebuchet MS"/>
              </a:rPr>
              <a:t>system to run a </a:t>
            </a:r>
            <a:r>
              <a:rPr sz="1900" spc="-10" dirty="0">
                <a:solidFill>
                  <a:srgbClr val="404040"/>
                </a:solidFill>
                <a:latin typeface="Trebuchet MS"/>
                <a:cs typeface="Trebuchet MS"/>
              </a:rPr>
              <a:t>program </a:t>
            </a:r>
            <a:r>
              <a:rPr sz="1900" spc="-5" dirty="0">
                <a:solidFill>
                  <a:srgbClr val="404040"/>
                </a:solidFill>
                <a:latin typeface="Trebuchet MS"/>
                <a:cs typeface="Trebuchet MS"/>
              </a:rPr>
              <a:t>, it </a:t>
            </a:r>
            <a:r>
              <a:rPr sz="1900" spc="-10" dirty="0">
                <a:solidFill>
                  <a:srgbClr val="404040"/>
                </a:solidFill>
                <a:latin typeface="Trebuchet MS"/>
                <a:cs typeface="Trebuchet MS"/>
              </a:rPr>
              <a:t>uses </a:t>
            </a:r>
            <a:r>
              <a:rPr sz="1900" spc="-5" dirty="0">
                <a:solidFill>
                  <a:srgbClr val="404040"/>
                </a:solidFill>
                <a:latin typeface="Trebuchet MS"/>
                <a:cs typeface="Trebuchet MS"/>
              </a:rPr>
              <a:t>a small  section of </a:t>
            </a:r>
            <a:r>
              <a:rPr sz="1900" spc="-10" dirty="0">
                <a:solidFill>
                  <a:srgbClr val="404040"/>
                </a:solidFill>
                <a:latin typeface="Trebuchet MS"/>
                <a:cs typeface="Trebuchet MS"/>
              </a:rPr>
              <a:t>hard drive </a:t>
            </a:r>
            <a:r>
              <a:rPr sz="1900" spc="-5" dirty="0">
                <a:solidFill>
                  <a:srgbClr val="404040"/>
                </a:solidFill>
                <a:latin typeface="Trebuchet MS"/>
                <a:cs typeface="Trebuchet MS"/>
              </a:rPr>
              <a:t>for </a:t>
            </a:r>
            <a:r>
              <a:rPr sz="1900" spc="-10" dirty="0">
                <a:solidFill>
                  <a:srgbClr val="404040"/>
                </a:solidFill>
                <a:latin typeface="Trebuchet MS"/>
                <a:cs typeface="Trebuchet MS"/>
              </a:rPr>
              <a:t>this</a:t>
            </a:r>
            <a:r>
              <a:rPr sz="1900" spc="80" dirty="0">
                <a:solidFill>
                  <a:srgbClr val="404040"/>
                </a:solidFill>
                <a:latin typeface="Trebuchet MS"/>
                <a:cs typeface="Trebuchet MS"/>
              </a:rPr>
              <a:t> </a:t>
            </a:r>
            <a:r>
              <a:rPr sz="1900" spc="-10" dirty="0">
                <a:solidFill>
                  <a:srgbClr val="404040"/>
                </a:solidFill>
                <a:latin typeface="Trebuchet MS"/>
                <a:cs typeface="Trebuchet MS"/>
              </a:rPr>
              <a:t>purpose.</a:t>
            </a:r>
            <a:endParaRPr sz="1900">
              <a:latin typeface="Trebuchet MS"/>
              <a:cs typeface="Trebuchet MS"/>
            </a:endParaRPr>
          </a:p>
        </p:txBody>
      </p:sp>
      <p:sp>
        <p:nvSpPr>
          <p:cNvPr id="4" name="object 4"/>
          <p:cNvSpPr/>
          <p:nvPr/>
        </p:nvSpPr>
        <p:spPr>
          <a:xfrm>
            <a:off x="6531864" y="1967483"/>
            <a:ext cx="5268468" cy="317906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310" y="629158"/>
            <a:ext cx="175958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90C225"/>
                </a:solidFill>
                <a:latin typeface="Trebuchet MS"/>
                <a:cs typeface="Trebuchet MS"/>
              </a:rPr>
              <a:t>Example</a:t>
            </a:r>
            <a:endParaRPr sz="3600">
              <a:latin typeface="Trebuchet MS"/>
              <a:cs typeface="Trebuchet MS"/>
            </a:endParaRPr>
          </a:p>
        </p:txBody>
      </p:sp>
      <p:sp>
        <p:nvSpPr>
          <p:cNvPr id="3" name="object 3"/>
          <p:cNvSpPr txBox="1"/>
          <p:nvPr/>
        </p:nvSpPr>
        <p:spPr>
          <a:xfrm>
            <a:off x="756310" y="2134494"/>
            <a:ext cx="8308340" cy="1328420"/>
          </a:xfrm>
          <a:prstGeom prst="rect">
            <a:avLst/>
          </a:prstGeom>
        </p:spPr>
        <p:txBody>
          <a:bodyPr vert="horz" wrap="square" lIns="0" tIns="12065" rIns="0" bIns="0" rtlCol="0">
            <a:spAutoFit/>
          </a:bodyPr>
          <a:lstStyle/>
          <a:p>
            <a:pPr marL="355600" marR="5080" indent="-342900">
              <a:lnSpc>
                <a:spcPct val="150000"/>
              </a:lnSpc>
              <a:spcBef>
                <a:spcPts val="95"/>
              </a:spcBef>
              <a:tabLst>
                <a:tab pos="354965" algn="l"/>
                <a:tab pos="2310130" algn="l"/>
              </a:tabLst>
            </a:pPr>
            <a:r>
              <a:rPr sz="1500" spc="285" dirty="0">
                <a:solidFill>
                  <a:srgbClr val="90C225"/>
                </a:solidFill>
                <a:latin typeface="Arial"/>
                <a:cs typeface="Arial"/>
              </a:rPr>
              <a:t>	</a:t>
            </a:r>
            <a:r>
              <a:rPr sz="1900" spc="-5" dirty="0">
                <a:solidFill>
                  <a:srgbClr val="404040"/>
                </a:solidFill>
                <a:latin typeface="Trebuchet MS"/>
                <a:cs typeface="Trebuchet MS"/>
              </a:rPr>
              <a:t>A 16</a:t>
            </a:r>
            <a:r>
              <a:rPr sz="1900" spc="-75" dirty="0">
                <a:solidFill>
                  <a:srgbClr val="404040"/>
                </a:solidFill>
                <a:latin typeface="Trebuchet MS"/>
                <a:cs typeface="Trebuchet MS"/>
              </a:rPr>
              <a:t> </a:t>
            </a:r>
            <a:r>
              <a:rPr sz="1900" spc="-10" dirty="0">
                <a:solidFill>
                  <a:srgbClr val="404040"/>
                </a:solidFill>
                <a:latin typeface="Trebuchet MS"/>
                <a:cs typeface="Trebuchet MS"/>
              </a:rPr>
              <a:t>MB</a:t>
            </a:r>
            <a:r>
              <a:rPr sz="1900" spc="20" dirty="0">
                <a:solidFill>
                  <a:srgbClr val="404040"/>
                </a:solidFill>
                <a:latin typeface="Trebuchet MS"/>
                <a:cs typeface="Trebuchet MS"/>
              </a:rPr>
              <a:t> </a:t>
            </a:r>
            <a:r>
              <a:rPr sz="1900" spc="-10" dirty="0">
                <a:solidFill>
                  <a:srgbClr val="404040"/>
                </a:solidFill>
                <a:latin typeface="Trebuchet MS"/>
                <a:cs typeface="Trebuchet MS"/>
              </a:rPr>
              <a:t>program	can run </a:t>
            </a:r>
            <a:r>
              <a:rPr sz="1900" spc="-5" dirty="0">
                <a:solidFill>
                  <a:srgbClr val="404040"/>
                </a:solidFill>
                <a:latin typeface="Trebuchet MS"/>
                <a:cs typeface="Trebuchet MS"/>
              </a:rPr>
              <a:t>in 4 </a:t>
            </a:r>
            <a:r>
              <a:rPr sz="1900" spc="-10" dirty="0">
                <a:solidFill>
                  <a:srgbClr val="404040"/>
                </a:solidFill>
                <a:latin typeface="Trebuchet MS"/>
                <a:cs typeface="Trebuchet MS"/>
              </a:rPr>
              <a:t>MB </a:t>
            </a:r>
            <a:r>
              <a:rPr sz="1900" spc="-5" dirty="0">
                <a:solidFill>
                  <a:srgbClr val="404040"/>
                </a:solidFill>
                <a:latin typeface="Trebuchet MS"/>
                <a:cs typeface="Trebuchet MS"/>
              </a:rPr>
              <a:t>space by </a:t>
            </a:r>
            <a:r>
              <a:rPr sz="1900" spc="-10" dirty="0">
                <a:solidFill>
                  <a:srgbClr val="404040"/>
                </a:solidFill>
                <a:latin typeface="Trebuchet MS"/>
                <a:cs typeface="Trebuchet MS"/>
              </a:rPr>
              <a:t>carefully </a:t>
            </a:r>
            <a:r>
              <a:rPr sz="1900" spc="-5" dirty="0">
                <a:solidFill>
                  <a:srgbClr val="404040"/>
                </a:solidFill>
                <a:latin typeface="Trebuchet MS"/>
                <a:cs typeface="Trebuchet MS"/>
              </a:rPr>
              <a:t>choosing </a:t>
            </a:r>
            <a:r>
              <a:rPr sz="1900" spc="-10" dirty="0">
                <a:solidFill>
                  <a:srgbClr val="404040"/>
                </a:solidFill>
                <a:latin typeface="Trebuchet MS"/>
                <a:cs typeface="Trebuchet MS"/>
              </a:rPr>
              <a:t>which </a:t>
            </a:r>
            <a:r>
              <a:rPr sz="1900" spc="-5" dirty="0">
                <a:solidFill>
                  <a:srgbClr val="404040"/>
                </a:solidFill>
                <a:latin typeface="Trebuchet MS"/>
                <a:cs typeface="Trebuchet MS"/>
              </a:rPr>
              <a:t>4 </a:t>
            </a:r>
            <a:r>
              <a:rPr sz="1900" spc="-10" dirty="0">
                <a:solidFill>
                  <a:srgbClr val="404040"/>
                </a:solidFill>
                <a:latin typeface="Trebuchet MS"/>
                <a:cs typeface="Trebuchet MS"/>
              </a:rPr>
              <a:t>MB  </a:t>
            </a:r>
            <a:r>
              <a:rPr sz="1900" spc="-5" dirty="0">
                <a:solidFill>
                  <a:srgbClr val="404040"/>
                </a:solidFill>
                <a:latin typeface="Trebuchet MS"/>
                <a:cs typeface="Trebuchet MS"/>
              </a:rPr>
              <a:t>to keep in </a:t>
            </a:r>
            <a:r>
              <a:rPr sz="1900" spc="-10" dirty="0">
                <a:solidFill>
                  <a:srgbClr val="404040"/>
                </a:solidFill>
                <a:latin typeface="Trebuchet MS"/>
                <a:cs typeface="Trebuchet MS"/>
              </a:rPr>
              <a:t>memory </a:t>
            </a:r>
            <a:r>
              <a:rPr sz="1900" spc="-5" dirty="0">
                <a:solidFill>
                  <a:srgbClr val="404040"/>
                </a:solidFill>
                <a:latin typeface="Trebuchet MS"/>
                <a:cs typeface="Trebuchet MS"/>
              </a:rPr>
              <a:t>at </a:t>
            </a:r>
            <a:r>
              <a:rPr sz="1900" spc="-10" dirty="0">
                <a:solidFill>
                  <a:srgbClr val="404040"/>
                </a:solidFill>
                <a:latin typeface="Trebuchet MS"/>
                <a:cs typeface="Trebuchet MS"/>
              </a:rPr>
              <a:t>each instance, </a:t>
            </a:r>
            <a:r>
              <a:rPr sz="1900" spc="-5" dirty="0">
                <a:solidFill>
                  <a:srgbClr val="404040"/>
                </a:solidFill>
                <a:latin typeface="Trebuchet MS"/>
                <a:cs typeface="Trebuchet MS"/>
              </a:rPr>
              <a:t>with </a:t>
            </a:r>
            <a:r>
              <a:rPr sz="1900" spc="-10" dirty="0">
                <a:solidFill>
                  <a:srgbClr val="404040"/>
                </a:solidFill>
                <a:latin typeface="Trebuchet MS"/>
                <a:cs typeface="Trebuchet MS"/>
              </a:rPr>
              <a:t>pieces </a:t>
            </a:r>
            <a:r>
              <a:rPr sz="1900" spc="-5" dirty="0">
                <a:solidFill>
                  <a:srgbClr val="404040"/>
                </a:solidFill>
                <a:latin typeface="Trebuchet MS"/>
                <a:cs typeface="Trebuchet MS"/>
              </a:rPr>
              <a:t>of the </a:t>
            </a:r>
            <a:r>
              <a:rPr sz="1900" spc="-10" dirty="0">
                <a:solidFill>
                  <a:srgbClr val="404040"/>
                </a:solidFill>
                <a:latin typeface="Trebuchet MS"/>
                <a:cs typeface="Trebuchet MS"/>
              </a:rPr>
              <a:t>program being  </a:t>
            </a:r>
            <a:r>
              <a:rPr sz="1900" spc="-5" dirty="0">
                <a:solidFill>
                  <a:srgbClr val="404040"/>
                </a:solidFill>
                <a:latin typeface="Trebuchet MS"/>
                <a:cs typeface="Trebuchet MS"/>
              </a:rPr>
              <a:t>swapped </a:t>
            </a:r>
            <a:r>
              <a:rPr sz="1900" spc="-10" dirty="0">
                <a:solidFill>
                  <a:srgbClr val="404040"/>
                </a:solidFill>
                <a:latin typeface="Trebuchet MS"/>
                <a:cs typeface="Trebuchet MS"/>
              </a:rPr>
              <a:t>between disk and memory </a:t>
            </a:r>
            <a:r>
              <a:rPr sz="1900" spc="-5" dirty="0">
                <a:solidFill>
                  <a:srgbClr val="404040"/>
                </a:solidFill>
                <a:latin typeface="Trebuchet MS"/>
                <a:cs typeface="Trebuchet MS"/>
              </a:rPr>
              <a:t>as</a:t>
            </a:r>
            <a:r>
              <a:rPr sz="1900" spc="145" dirty="0">
                <a:solidFill>
                  <a:srgbClr val="404040"/>
                </a:solidFill>
                <a:latin typeface="Trebuchet MS"/>
                <a:cs typeface="Trebuchet MS"/>
              </a:rPr>
              <a:t> </a:t>
            </a:r>
            <a:r>
              <a:rPr sz="1900" spc="-10" dirty="0">
                <a:solidFill>
                  <a:srgbClr val="404040"/>
                </a:solidFill>
                <a:latin typeface="Trebuchet MS"/>
                <a:cs typeface="Trebuchet MS"/>
              </a:rPr>
              <a:t>needed.</a:t>
            </a:r>
            <a:endParaRPr sz="1900">
              <a:latin typeface="Trebuchet MS"/>
              <a:cs typeface="Trebuchet MS"/>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199132" y="294131"/>
            <a:ext cx="6510655" cy="2940050"/>
            <a:chOff x="2199132" y="294131"/>
            <a:chExt cx="6510655" cy="2940050"/>
          </a:xfrm>
        </p:grpSpPr>
        <p:sp>
          <p:nvSpPr>
            <p:cNvPr id="3" name="object 3"/>
            <p:cNvSpPr/>
            <p:nvPr/>
          </p:nvSpPr>
          <p:spPr>
            <a:xfrm>
              <a:off x="2343531" y="398027"/>
              <a:ext cx="6103381" cy="263725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203704" y="298703"/>
              <a:ext cx="6501765" cy="2931160"/>
            </a:xfrm>
            <a:custGeom>
              <a:avLst/>
              <a:gdLst/>
              <a:ahLst/>
              <a:cxnLst/>
              <a:rect l="l" t="t" r="r" b="b"/>
              <a:pathLst>
                <a:path w="6501765" h="2931160">
                  <a:moveTo>
                    <a:pt x="0" y="2930652"/>
                  </a:moveTo>
                  <a:lnTo>
                    <a:pt x="6501384" y="2930652"/>
                  </a:lnTo>
                  <a:lnTo>
                    <a:pt x="6501384" y="0"/>
                  </a:lnTo>
                  <a:lnTo>
                    <a:pt x="0" y="0"/>
                  </a:lnTo>
                  <a:lnTo>
                    <a:pt x="0" y="2930652"/>
                  </a:lnTo>
                  <a:close/>
                </a:path>
              </a:pathLst>
            </a:custGeom>
            <a:ln w="9144">
              <a:solidFill>
                <a:srgbClr val="90C225"/>
              </a:solidFill>
            </a:ln>
          </p:spPr>
          <p:txBody>
            <a:bodyPr wrap="square" lIns="0" tIns="0" rIns="0" bIns="0" rtlCol="0"/>
            <a:lstStyle/>
            <a:p>
              <a:endParaRPr/>
            </a:p>
          </p:txBody>
        </p:sp>
      </p:grpSp>
      <p:grpSp>
        <p:nvGrpSpPr>
          <p:cNvPr id="5" name="object 5"/>
          <p:cNvGrpSpPr/>
          <p:nvPr/>
        </p:nvGrpSpPr>
        <p:grpSpPr>
          <a:xfrm>
            <a:off x="2197607" y="3781044"/>
            <a:ext cx="6494145" cy="2615565"/>
            <a:chOff x="2197607" y="3781044"/>
            <a:chExt cx="6494145" cy="2615565"/>
          </a:xfrm>
        </p:grpSpPr>
        <p:sp>
          <p:nvSpPr>
            <p:cNvPr id="6" name="object 6"/>
            <p:cNvSpPr/>
            <p:nvPr/>
          </p:nvSpPr>
          <p:spPr>
            <a:xfrm>
              <a:off x="2206751" y="3790188"/>
              <a:ext cx="6475476" cy="259689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202179" y="3785616"/>
              <a:ext cx="6484620" cy="2606040"/>
            </a:xfrm>
            <a:custGeom>
              <a:avLst/>
              <a:gdLst/>
              <a:ahLst/>
              <a:cxnLst/>
              <a:rect l="l" t="t" r="r" b="b"/>
              <a:pathLst>
                <a:path w="6484620" h="2606040">
                  <a:moveTo>
                    <a:pt x="0" y="2606039"/>
                  </a:moveTo>
                  <a:lnTo>
                    <a:pt x="6484620" y="2606039"/>
                  </a:lnTo>
                  <a:lnTo>
                    <a:pt x="6484620" y="0"/>
                  </a:lnTo>
                  <a:lnTo>
                    <a:pt x="0" y="0"/>
                  </a:lnTo>
                  <a:lnTo>
                    <a:pt x="0" y="2606039"/>
                  </a:lnTo>
                  <a:close/>
                </a:path>
              </a:pathLst>
            </a:custGeom>
            <a:ln w="9143">
              <a:solidFill>
                <a:srgbClr val="90C225"/>
              </a:solidFill>
            </a:ln>
          </p:spPr>
          <p:txBody>
            <a:bodyPr wrap="square" lIns="0" tIns="0" rIns="0" bIns="0" rtlCol="0"/>
            <a:lstStyle/>
            <a:p>
              <a:endParaRPr/>
            </a:p>
          </p:txBody>
        </p:sp>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9112" y="420115"/>
            <a:ext cx="627761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90C225"/>
                </a:solidFill>
              </a:rPr>
              <a:t>Demand </a:t>
            </a:r>
            <a:r>
              <a:rPr sz="3600" spc="-40" dirty="0">
                <a:solidFill>
                  <a:srgbClr val="90C225"/>
                </a:solidFill>
              </a:rPr>
              <a:t>Paged </a:t>
            </a:r>
            <a:r>
              <a:rPr sz="3600" spc="-10" dirty="0">
                <a:solidFill>
                  <a:srgbClr val="90C225"/>
                </a:solidFill>
              </a:rPr>
              <a:t>Virtual</a:t>
            </a:r>
            <a:r>
              <a:rPr sz="3600" spc="-20" dirty="0">
                <a:solidFill>
                  <a:srgbClr val="90C225"/>
                </a:solidFill>
              </a:rPr>
              <a:t> </a:t>
            </a:r>
            <a:r>
              <a:rPr sz="3600" spc="-5" dirty="0">
                <a:solidFill>
                  <a:srgbClr val="90C225"/>
                </a:solidFill>
              </a:rPr>
              <a:t>Memory</a:t>
            </a:r>
            <a:endParaRPr sz="3600"/>
          </a:p>
        </p:txBody>
      </p:sp>
      <p:sp>
        <p:nvSpPr>
          <p:cNvPr id="3" name="object 3"/>
          <p:cNvSpPr txBox="1"/>
          <p:nvPr/>
        </p:nvSpPr>
        <p:spPr>
          <a:xfrm>
            <a:off x="743204" y="1534794"/>
            <a:ext cx="8303895" cy="3540125"/>
          </a:xfrm>
          <a:prstGeom prst="rect">
            <a:avLst/>
          </a:prstGeom>
        </p:spPr>
        <p:txBody>
          <a:bodyPr vert="horz" wrap="square" lIns="0" tIns="12065" rIns="0" bIns="0" rtlCol="0">
            <a:spAutoFit/>
          </a:bodyPr>
          <a:lstStyle/>
          <a:p>
            <a:pPr marL="12700">
              <a:lnSpc>
                <a:spcPct val="100000"/>
              </a:lnSpc>
              <a:spcBef>
                <a:spcPts val="95"/>
              </a:spcBef>
              <a:tabLst>
                <a:tab pos="354965" algn="l"/>
              </a:tabLst>
            </a:pPr>
            <a:r>
              <a:rPr sz="1500" spc="285" dirty="0">
                <a:solidFill>
                  <a:srgbClr val="90C225"/>
                </a:solidFill>
                <a:latin typeface="Arial"/>
                <a:cs typeface="Arial"/>
              </a:rPr>
              <a:t>	</a:t>
            </a:r>
            <a:r>
              <a:rPr sz="1900" spc="-5" dirty="0">
                <a:solidFill>
                  <a:srgbClr val="404040"/>
                </a:solidFill>
                <a:latin typeface="Trebuchet MS"/>
                <a:cs typeface="Trebuchet MS"/>
              </a:rPr>
              <a:t>The </a:t>
            </a:r>
            <a:r>
              <a:rPr sz="1900" spc="-10" dirty="0">
                <a:solidFill>
                  <a:srgbClr val="404040"/>
                </a:solidFill>
                <a:latin typeface="Trebuchet MS"/>
                <a:cs typeface="Trebuchet MS"/>
              </a:rPr>
              <a:t>fundamental approach </a:t>
            </a:r>
            <a:r>
              <a:rPr sz="1900" spc="-5" dirty="0">
                <a:solidFill>
                  <a:srgbClr val="404040"/>
                </a:solidFill>
                <a:latin typeface="Trebuchet MS"/>
                <a:cs typeface="Trebuchet MS"/>
              </a:rPr>
              <a:t>in </a:t>
            </a:r>
            <a:r>
              <a:rPr sz="1900" spc="-10" dirty="0">
                <a:solidFill>
                  <a:srgbClr val="404040"/>
                </a:solidFill>
                <a:latin typeface="Trebuchet MS"/>
                <a:cs typeface="Trebuchet MS"/>
              </a:rPr>
              <a:t>implementing virtual memory </a:t>
            </a:r>
            <a:r>
              <a:rPr sz="1900" spc="-5" dirty="0">
                <a:solidFill>
                  <a:srgbClr val="404040"/>
                </a:solidFill>
                <a:latin typeface="Trebuchet MS"/>
                <a:cs typeface="Trebuchet MS"/>
              </a:rPr>
              <a:t>is</a:t>
            </a:r>
            <a:r>
              <a:rPr sz="1900" spc="220" dirty="0">
                <a:solidFill>
                  <a:srgbClr val="404040"/>
                </a:solidFill>
                <a:latin typeface="Trebuchet MS"/>
                <a:cs typeface="Trebuchet MS"/>
              </a:rPr>
              <a:t> </a:t>
            </a:r>
            <a:r>
              <a:rPr sz="1900" spc="-10" dirty="0">
                <a:solidFill>
                  <a:srgbClr val="404040"/>
                </a:solidFill>
                <a:latin typeface="Trebuchet MS"/>
                <a:cs typeface="Trebuchet MS"/>
              </a:rPr>
              <a:t>paging.</a:t>
            </a:r>
            <a:endParaRPr sz="1900">
              <a:latin typeface="Trebuchet MS"/>
              <a:cs typeface="Trebuchet MS"/>
            </a:endParaRPr>
          </a:p>
          <a:p>
            <a:pPr marL="354965" marR="5080" indent="-342900">
              <a:lnSpc>
                <a:spcPct val="150000"/>
              </a:lnSpc>
              <a:spcBef>
                <a:spcPts val="994"/>
              </a:spcBef>
              <a:tabLst>
                <a:tab pos="354965" algn="l"/>
              </a:tabLst>
            </a:pPr>
            <a:r>
              <a:rPr sz="1500" spc="285" dirty="0">
                <a:solidFill>
                  <a:srgbClr val="90C225"/>
                </a:solidFill>
                <a:latin typeface="Arial"/>
                <a:cs typeface="Arial"/>
              </a:rPr>
              <a:t>	</a:t>
            </a:r>
            <a:r>
              <a:rPr sz="1900" spc="-125" dirty="0">
                <a:solidFill>
                  <a:srgbClr val="404040"/>
                </a:solidFill>
                <a:latin typeface="Trebuchet MS"/>
                <a:cs typeface="Trebuchet MS"/>
              </a:rPr>
              <a:t>To </a:t>
            </a:r>
            <a:r>
              <a:rPr sz="1900" spc="-5" dirty="0">
                <a:solidFill>
                  <a:srgbClr val="404040"/>
                </a:solidFill>
                <a:latin typeface="Trebuchet MS"/>
                <a:cs typeface="Trebuchet MS"/>
              </a:rPr>
              <a:t>facilitate </a:t>
            </a:r>
            <a:r>
              <a:rPr sz="1900" spc="-10" dirty="0">
                <a:solidFill>
                  <a:srgbClr val="404040"/>
                </a:solidFill>
                <a:latin typeface="Trebuchet MS"/>
                <a:cs typeface="Trebuchet MS"/>
              </a:rPr>
              <a:t>copying virtual memory into real </a:t>
            </a:r>
            <a:r>
              <a:rPr sz="1900" spc="-40" dirty="0">
                <a:solidFill>
                  <a:srgbClr val="404040"/>
                </a:solidFill>
                <a:latin typeface="Trebuchet MS"/>
                <a:cs typeface="Trebuchet MS"/>
              </a:rPr>
              <a:t>memory, </a:t>
            </a:r>
            <a:r>
              <a:rPr sz="1900" spc="-10" dirty="0">
                <a:solidFill>
                  <a:srgbClr val="404040"/>
                </a:solidFill>
                <a:latin typeface="Trebuchet MS"/>
                <a:cs typeface="Trebuchet MS"/>
              </a:rPr>
              <a:t>the </a:t>
            </a:r>
            <a:r>
              <a:rPr sz="1900" spc="-5" dirty="0">
                <a:solidFill>
                  <a:srgbClr val="404040"/>
                </a:solidFill>
                <a:latin typeface="Trebuchet MS"/>
                <a:cs typeface="Trebuchet MS"/>
              </a:rPr>
              <a:t>operating  system </a:t>
            </a:r>
            <a:r>
              <a:rPr sz="1900" spc="-10" dirty="0">
                <a:solidFill>
                  <a:srgbClr val="404040"/>
                </a:solidFill>
                <a:latin typeface="Trebuchet MS"/>
                <a:cs typeface="Trebuchet MS"/>
              </a:rPr>
              <a:t>divides virtual memory into </a:t>
            </a:r>
            <a:r>
              <a:rPr sz="1900" i="1" spc="-5" dirty="0">
                <a:solidFill>
                  <a:srgbClr val="404040"/>
                </a:solidFill>
                <a:latin typeface="Trebuchet MS"/>
                <a:cs typeface="Trebuchet MS"/>
              </a:rPr>
              <a:t>pages</a:t>
            </a:r>
            <a:r>
              <a:rPr sz="1900" spc="-5" dirty="0">
                <a:solidFill>
                  <a:srgbClr val="404040"/>
                </a:solidFill>
                <a:latin typeface="Trebuchet MS"/>
                <a:cs typeface="Trebuchet MS"/>
              </a:rPr>
              <a:t>, </a:t>
            </a:r>
            <a:r>
              <a:rPr sz="1900" spc="-10" dirty="0">
                <a:solidFill>
                  <a:srgbClr val="404040"/>
                </a:solidFill>
                <a:latin typeface="Trebuchet MS"/>
                <a:cs typeface="Trebuchet MS"/>
              </a:rPr>
              <a:t>each </a:t>
            </a:r>
            <a:r>
              <a:rPr sz="1900" spc="-5" dirty="0">
                <a:solidFill>
                  <a:srgbClr val="404040"/>
                </a:solidFill>
                <a:latin typeface="Trebuchet MS"/>
                <a:cs typeface="Trebuchet MS"/>
              </a:rPr>
              <a:t>of </a:t>
            </a:r>
            <a:r>
              <a:rPr sz="1900" spc="-10" dirty="0">
                <a:solidFill>
                  <a:srgbClr val="404040"/>
                </a:solidFill>
                <a:latin typeface="Trebuchet MS"/>
                <a:cs typeface="Trebuchet MS"/>
              </a:rPr>
              <a:t>which contains </a:t>
            </a:r>
            <a:r>
              <a:rPr sz="1900" spc="-5" dirty="0">
                <a:solidFill>
                  <a:srgbClr val="404040"/>
                </a:solidFill>
                <a:latin typeface="Trebuchet MS"/>
                <a:cs typeface="Trebuchet MS"/>
              </a:rPr>
              <a:t>a fixed  </a:t>
            </a:r>
            <a:r>
              <a:rPr sz="1900" spc="-10" dirty="0">
                <a:solidFill>
                  <a:srgbClr val="404040"/>
                </a:solidFill>
                <a:latin typeface="Trebuchet MS"/>
                <a:cs typeface="Trebuchet MS"/>
              </a:rPr>
              <a:t>number </a:t>
            </a:r>
            <a:r>
              <a:rPr sz="1900" spc="-5" dirty="0">
                <a:solidFill>
                  <a:srgbClr val="404040"/>
                </a:solidFill>
                <a:latin typeface="Trebuchet MS"/>
                <a:cs typeface="Trebuchet MS"/>
              </a:rPr>
              <a:t>of</a:t>
            </a:r>
            <a:r>
              <a:rPr sz="1900" spc="25" dirty="0">
                <a:solidFill>
                  <a:srgbClr val="404040"/>
                </a:solidFill>
                <a:latin typeface="Trebuchet MS"/>
                <a:cs typeface="Trebuchet MS"/>
              </a:rPr>
              <a:t> </a:t>
            </a:r>
            <a:r>
              <a:rPr sz="1900" spc="-10" dirty="0">
                <a:solidFill>
                  <a:srgbClr val="404040"/>
                </a:solidFill>
                <a:latin typeface="Trebuchet MS"/>
                <a:cs typeface="Trebuchet MS"/>
              </a:rPr>
              <a:t>addresses.</a:t>
            </a:r>
            <a:endParaRPr sz="1900">
              <a:latin typeface="Trebuchet MS"/>
              <a:cs typeface="Trebuchet MS"/>
            </a:endParaRPr>
          </a:p>
          <a:p>
            <a:pPr marL="12700">
              <a:lnSpc>
                <a:spcPct val="100000"/>
              </a:lnSpc>
              <a:spcBef>
                <a:spcPts val="1370"/>
              </a:spcBef>
              <a:tabLst>
                <a:tab pos="354965" algn="l"/>
              </a:tabLst>
            </a:pPr>
            <a:r>
              <a:rPr sz="1500" spc="285" dirty="0">
                <a:solidFill>
                  <a:srgbClr val="90C225"/>
                </a:solidFill>
                <a:latin typeface="Arial"/>
                <a:cs typeface="Arial"/>
              </a:rPr>
              <a:t>	</a:t>
            </a:r>
            <a:r>
              <a:rPr sz="1900" spc="-110" dirty="0">
                <a:solidFill>
                  <a:srgbClr val="404040"/>
                </a:solidFill>
                <a:latin typeface="Arial"/>
                <a:cs typeface="Arial"/>
              </a:rPr>
              <a:t>To </a:t>
            </a:r>
            <a:r>
              <a:rPr sz="1900" spc="-5" dirty="0">
                <a:solidFill>
                  <a:srgbClr val="404040"/>
                </a:solidFill>
                <a:latin typeface="Arial"/>
                <a:cs typeface="Arial"/>
              </a:rPr>
              <a:t>accomplish this, the virtual address is divided into </a:t>
            </a:r>
            <a:r>
              <a:rPr sz="1900" spc="-10" dirty="0">
                <a:solidFill>
                  <a:srgbClr val="404040"/>
                </a:solidFill>
                <a:latin typeface="Arial"/>
                <a:cs typeface="Arial"/>
              </a:rPr>
              <a:t>two </a:t>
            </a:r>
            <a:r>
              <a:rPr sz="1900" spc="-5" dirty="0">
                <a:solidFill>
                  <a:srgbClr val="404040"/>
                </a:solidFill>
                <a:latin typeface="Arial"/>
                <a:cs typeface="Arial"/>
              </a:rPr>
              <a:t>fields: A</a:t>
            </a:r>
            <a:r>
              <a:rPr sz="1900" spc="215" dirty="0">
                <a:solidFill>
                  <a:srgbClr val="404040"/>
                </a:solidFill>
                <a:latin typeface="Arial"/>
                <a:cs typeface="Arial"/>
              </a:rPr>
              <a:t> </a:t>
            </a:r>
            <a:r>
              <a:rPr sz="1900" i="1" spc="-5" dirty="0">
                <a:solidFill>
                  <a:srgbClr val="404040"/>
                </a:solidFill>
                <a:latin typeface="Arial"/>
                <a:cs typeface="Arial"/>
              </a:rPr>
              <a:t>page</a:t>
            </a:r>
            <a:endParaRPr sz="1900">
              <a:latin typeface="Arial"/>
              <a:cs typeface="Arial"/>
            </a:endParaRPr>
          </a:p>
          <a:p>
            <a:pPr marL="354965">
              <a:lnSpc>
                <a:spcPct val="100000"/>
              </a:lnSpc>
              <a:spcBef>
                <a:spcPts val="1140"/>
              </a:spcBef>
            </a:pPr>
            <a:r>
              <a:rPr sz="1900" spc="-5" dirty="0">
                <a:solidFill>
                  <a:srgbClr val="404040"/>
                </a:solidFill>
                <a:latin typeface="Arial"/>
                <a:cs typeface="Arial"/>
              </a:rPr>
              <a:t>field, and an </a:t>
            </a:r>
            <a:r>
              <a:rPr sz="1900" i="1" spc="-5" dirty="0">
                <a:solidFill>
                  <a:srgbClr val="404040"/>
                </a:solidFill>
                <a:latin typeface="Arial"/>
                <a:cs typeface="Arial"/>
              </a:rPr>
              <a:t>offset</a:t>
            </a:r>
            <a:r>
              <a:rPr sz="1900" i="1" spc="60" dirty="0">
                <a:solidFill>
                  <a:srgbClr val="404040"/>
                </a:solidFill>
                <a:latin typeface="Arial"/>
                <a:cs typeface="Arial"/>
              </a:rPr>
              <a:t> </a:t>
            </a:r>
            <a:r>
              <a:rPr sz="1900" spc="-5" dirty="0">
                <a:solidFill>
                  <a:srgbClr val="404040"/>
                </a:solidFill>
                <a:latin typeface="Arial"/>
                <a:cs typeface="Arial"/>
              </a:rPr>
              <a:t>field.</a:t>
            </a:r>
            <a:endParaRPr sz="1900">
              <a:latin typeface="Arial"/>
              <a:cs typeface="Arial"/>
            </a:endParaRPr>
          </a:p>
          <a:p>
            <a:pPr marL="354965" marR="40640" indent="-342900">
              <a:lnSpc>
                <a:spcPct val="150000"/>
              </a:lnSpc>
              <a:spcBef>
                <a:spcPts val="229"/>
              </a:spcBef>
              <a:tabLst>
                <a:tab pos="354965" algn="l"/>
              </a:tabLst>
            </a:pPr>
            <a:r>
              <a:rPr sz="1500" spc="285" dirty="0">
                <a:solidFill>
                  <a:srgbClr val="90C225"/>
                </a:solidFill>
                <a:latin typeface="Arial"/>
                <a:cs typeface="Arial"/>
              </a:rPr>
              <a:t>	</a:t>
            </a:r>
            <a:r>
              <a:rPr sz="1900" spc="-5" dirty="0">
                <a:solidFill>
                  <a:srgbClr val="404040"/>
                </a:solidFill>
                <a:latin typeface="Arial"/>
                <a:cs typeface="Arial"/>
              </a:rPr>
              <a:t>The page field determines the page location of the address, and the </a:t>
            </a:r>
            <a:r>
              <a:rPr sz="1900" spc="-10" dirty="0">
                <a:solidFill>
                  <a:srgbClr val="404040"/>
                </a:solidFill>
                <a:latin typeface="Arial"/>
                <a:cs typeface="Arial"/>
              </a:rPr>
              <a:t>offset  </a:t>
            </a:r>
            <a:r>
              <a:rPr sz="1900" spc="-5" dirty="0">
                <a:solidFill>
                  <a:srgbClr val="404040"/>
                </a:solidFill>
                <a:latin typeface="Arial"/>
                <a:cs typeface="Arial"/>
              </a:rPr>
              <a:t>indicates the location of the address within the</a:t>
            </a:r>
            <a:r>
              <a:rPr sz="1900" spc="170" dirty="0">
                <a:solidFill>
                  <a:srgbClr val="404040"/>
                </a:solidFill>
                <a:latin typeface="Arial"/>
                <a:cs typeface="Arial"/>
              </a:rPr>
              <a:t> </a:t>
            </a:r>
            <a:r>
              <a:rPr sz="1900" spc="-5" dirty="0">
                <a:solidFill>
                  <a:srgbClr val="404040"/>
                </a:solidFill>
                <a:latin typeface="Arial"/>
                <a:cs typeface="Arial"/>
              </a:rPr>
              <a:t>page.</a:t>
            </a:r>
            <a:endParaRPr sz="1900">
              <a:latin typeface="Arial"/>
              <a:cs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7672" y="1312649"/>
            <a:ext cx="8952865" cy="2256790"/>
          </a:xfrm>
          <a:prstGeom prst="rect">
            <a:avLst/>
          </a:prstGeom>
        </p:spPr>
        <p:txBody>
          <a:bodyPr vert="horz" wrap="square" lIns="0" tIns="158115" rIns="0" bIns="0" rtlCol="0">
            <a:spAutoFit/>
          </a:bodyPr>
          <a:lstStyle/>
          <a:p>
            <a:pPr marL="12700">
              <a:lnSpc>
                <a:spcPct val="100000"/>
              </a:lnSpc>
              <a:spcBef>
                <a:spcPts val="1245"/>
              </a:spcBef>
              <a:tabLst>
                <a:tab pos="355600" algn="l"/>
              </a:tabLst>
            </a:pPr>
            <a:r>
              <a:rPr sz="1500" spc="285" dirty="0">
                <a:solidFill>
                  <a:srgbClr val="90C225"/>
                </a:solidFill>
                <a:latin typeface="Arial"/>
                <a:cs typeface="Arial"/>
              </a:rPr>
              <a:t>	</a:t>
            </a:r>
            <a:r>
              <a:rPr sz="1900" spc="-5" dirty="0">
                <a:solidFill>
                  <a:srgbClr val="404040"/>
                </a:solidFill>
                <a:latin typeface="Arial"/>
                <a:cs typeface="Arial"/>
              </a:rPr>
              <a:t>The logical page number is translated into a physical page </a:t>
            </a:r>
            <a:r>
              <a:rPr sz="1900" dirty="0">
                <a:solidFill>
                  <a:srgbClr val="404040"/>
                </a:solidFill>
                <a:latin typeface="Arial"/>
                <a:cs typeface="Arial"/>
              </a:rPr>
              <a:t>frame </a:t>
            </a:r>
            <a:r>
              <a:rPr sz="1900" spc="-5" dirty="0">
                <a:solidFill>
                  <a:srgbClr val="404040"/>
                </a:solidFill>
                <a:latin typeface="Arial"/>
                <a:cs typeface="Arial"/>
              </a:rPr>
              <a:t>through</a:t>
            </a:r>
            <a:r>
              <a:rPr sz="1900" spc="320" dirty="0">
                <a:solidFill>
                  <a:srgbClr val="404040"/>
                </a:solidFill>
                <a:latin typeface="Arial"/>
                <a:cs typeface="Arial"/>
              </a:rPr>
              <a:t> </a:t>
            </a:r>
            <a:r>
              <a:rPr sz="1900" spc="-5" dirty="0">
                <a:solidFill>
                  <a:srgbClr val="404040"/>
                </a:solidFill>
                <a:latin typeface="Arial"/>
                <a:cs typeface="Arial"/>
              </a:rPr>
              <a:t>a</a:t>
            </a:r>
            <a:endParaRPr sz="1900">
              <a:latin typeface="Arial"/>
              <a:cs typeface="Arial"/>
            </a:endParaRPr>
          </a:p>
          <a:p>
            <a:pPr marL="355600">
              <a:lnSpc>
                <a:spcPct val="100000"/>
              </a:lnSpc>
              <a:spcBef>
                <a:spcPts val="1145"/>
              </a:spcBef>
            </a:pPr>
            <a:r>
              <a:rPr sz="1900" spc="-5" dirty="0">
                <a:solidFill>
                  <a:srgbClr val="404040"/>
                </a:solidFill>
                <a:latin typeface="Arial"/>
                <a:cs typeface="Arial"/>
              </a:rPr>
              <a:t>lookup in the page</a:t>
            </a:r>
            <a:r>
              <a:rPr sz="1900" spc="80" dirty="0">
                <a:solidFill>
                  <a:srgbClr val="404040"/>
                </a:solidFill>
                <a:latin typeface="Arial"/>
                <a:cs typeface="Arial"/>
              </a:rPr>
              <a:t> </a:t>
            </a:r>
            <a:r>
              <a:rPr sz="1900" spc="-5" dirty="0">
                <a:solidFill>
                  <a:srgbClr val="404040"/>
                </a:solidFill>
                <a:latin typeface="Arial"/>
                <a:cs typeface="Arial"/>
              </a:rPr>
              <a:t>table</a:t>
            </a:r>
            <a:endParaRPr sz="1900">
              <a:latin typeface="Arial"/>
              <a:cs typeface="Arial"/>
            </a:endParaRPr>
          </a:p>
          <a:p>
            <a:pPr marL="355600" marR="5080" indent="-343535">
              <a:lnSpc>
                <a:spcPct val="150000"/>
              </a:lnSpc>
              <a:spcBef>
                <a:spcPts val="225"/>
              </a:spcBef>
              <a:tabLst>
                <a:tab pos="355600" algn="l"/>
              </a:tabLst>
            </a:pPr>
            <a:r>
              <a:rPr sz="1500" spc="285" dirty="0">
                <a:solidFill>
                  <a:srgbClr val="90C225"/>
                </a:solidFill>
                <a:latin typeface="Arial"/>
                <a:cs typeface="Arial"/>
              </a:rPr>
              <a:t>	</a:t>
            </a:r>
            <a:r>
              <a:rPr sz="1900" spc="-5" dirty="0">
                <a:solidFill>
                  <a:srgbClr val="404040"/>
                </a:solidFill>
                <a:latin typeface="Arial"/>
                <a:cs typeface="Arial"/>
              </a:rPr>
              <a:t>Information concerning the location of each page, whether on disk or in </a:t>
            </a:r>
            <a:r>
              <a:rPr sz="1900" spc="-25" dirty="0">
                <a:solidFill>
                  <a:srgbClr val="404040"/>
                </a:solidFill>
                <a:latin typeface="Arial"/>
                <a:cs typeface="Arial"/>
              </a:rPr>
              <a:t>memory,  </a:t>
            </a:r>
            <a:r>
              <a:rPr sz="1900" spc="-5" dirty="0">
                <a:solidFill>
                  <a:srgbClr val="404040"/>
                </a:solidFill>
                <a:latin typeface="Arial"/>
                <a:cs typeface="Arial"/>
              </a:rPr>
              <a:t>is maintained in a data structure called a </a:t>
            </a:r>
            <a:r>
              <a:rPr sz="1900" i="1" spc="-5" dirty="0">
                <a:solidFill>
                  <a:srgbClr val="404040"/>
                </a:solidFill>
                <a:latin typeface="Arial"/>
                <a:cs typeface="Arial"/>
              </a:rPr>
              <a:t>page table </a:t>
            </a:r>
            <a:r>
              <a:rPr sz="1900" spc="-5" dirty="0">
                <a:solidFill>
                  <a:srgbClr val="404040"/>
                </a:solidFill>
                <a:latin typeface="Arial"/>
                <a:cs typeface="Arial"/>
              </a:rPr>
              <a:t>(shown</a:t>
            </a:r>
            <a:r>
              <a:rPr sz="1900" spc="280" dirty="0">
                <a:solidFill>
                  <a:srgbClr val="404040"/>
                </a:solidFill>
                <a:latin typeface="Arial"/>
                <a:cs typeface="Arial"/>
              </a:rPr>
              <a:t> </a:t>
            </a:r>
            <a:r>
              <a:rPr sz="1900" spc="-5" dirty="0">
                <a:solidFill>
                  <a:srgbClr val="404040"/>
                </a:solidFill>
                <a:latin typeface="Arial"/>
                <a:cs typeface="Arial"/>
              </a:rPr>
              <a:t>below).</a:t>
            </a:r>
            <a:endParaRPr sz="1900">
              <a:latin typeface="Arial"/>
              <a:cs typeface="Arial"/>
            </a:endParaRPr>
          </a:p>
          <a:p>
            <a:pPr marL="12700">
              <a:lnSpc>
                <a:spcPct val="100000"/>
              </a:lnSpc>
              <a:spcBef>
                <a:spcPts val="1370"/>
              </a:spcBef>
              <a:tabLst>
                <a:tab pos="355600" algn="l"/>
              </a:tabLst>
            </a:pPr>
            <a:r>
              <a:rPr sz="1500" spc="285" dirty="0">
                <a:solidFill>
                  <a:srgbClr val="90C225"/>
                </a:solidFill>
                <a:latin typeface="Arial"/>
                <a:cs typeface="Arial"/>
              </a:rPr>
              <a:t>	</a:t>
            </a:r>
            <a:r>
              <a:rPr sz="1900" spc="-5" dirty="0">
                <a:solidFill>
                  <a:srgbClr val="404040"/>
                </a:solidFill>
                <a:latin typeface="Arial"/>
                <a:cs typeface="Arial"/>
              </a:rPr>
              <a:t>There is one page table for each active</a:t>
            </a:r>
            <a:r>
              <a:rPr sz="1900" spc="150" dirty="0">
                <a:solidFill>
                  <a:srgbClr val="404040"/>
                </a:solidFill>
                <a:latin typeface="Arial"/>
                <a:cs typeface="Arial"/>
              </a:rPr>
              <a:t> </a:t>
            </a:r>
            <a:r>
              <a:rPr sz="1900" dirty="0">
                <a:solidFill>
                  <a:srgbClr val="404040"/>
                </a:solidFill>
                <a:latin typeface="Arial"/>
                <a:cs typeface="Arial"/>
              </a:rPr>
              <a:t>process.</a:t>
            </a:r>
            <a:endParaRPr sz="1900">
              <a:latin typeface="Arial"/>
              <a:cs typeface="Arial"/>
            </a:endParaRPr>
          </a:p>
        </p:txBody>
      </p:sp>
      <p:sp>
        <p:nvSpPr>
          <p:cNvPr id="3" name="object 3"/>
          <p:cNvSpPr/>
          <p:nvPr/>
        </p:nvSpPr>
        <p:spPr>
          <a:xfrm>
            <a:off x="1810511" y="4081271"/>
            <a:ext cx="5910072" cy="258775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56310" y="420115"/>
            <a:ext cx="627062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90C225"/>
                </a:solidFill>
              </a:rPr>
              <a:t>Demand </a:t>
            </a:r>
            <a:r>
              <a:rPr sz="3600" spc="-40" dirty="0">
                <a:solidFill>
                  <a:srgbClr val="90C225"/>
                </a:solidFill>
              </a:rPr>
              <a:t>Paged </a:t>
            </a:r>
            <a:r>
              <a:rPr sz="3600" spc="-15" dirty="0">
                <a:solidFill>
                  <a:srgbClr val="90C225"/>
                </a:solidFill>
              </a:rPr>
              <a:t>Virtual</a:t>
            </a:r>
            <a:r>
              <a:rPr sz="3600" spc="-35" dirty="0">
                <a:solidFill>
                  <a:srgbClr val="90C225"/>
                </a:solidFill>
              </a:rPr>
              <a:t> </a:t>
            </a:r>
            <a:r>
              <a:rPr sz="3600" spc="-5" dirty="0">
                <a:solidFill>
                  <a:srgbClr val="90C225"/>
                </a:solidFill>
              </a:rPr>
              <a:t>Memory</a:t>
            </a:r>
            <a:endParaRPr sz="36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0604" y="2025395"/>
            <a:ext cx="4977384" cy="300380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56310" y="629158"/>
            <a:ext cx="627062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90C225"/>
                </a:solidFill>
              </a:rPr>
              <a:t>Demand </a:t>
            </a:r>
            <a:r>
              <a:rPr sz="3600" spc="-40" dirty="0">
                <a:solidFill>
                  <a:srgbClr val="90C225"/>
                </a:solidFill>
              </a:rPr>
              <a:t>Paged </a:t>
            </a:r>
            <a:r>
              <a:rPr sz="3600" spc="-15" dirty="0">
                <a:solidFill>
                  <a:srgbClr val="90C225"/>
                </a:solidFill>
              </a:rPr>
              <a:t>Virtual</a:t>
            </a:r>
            <a:r>
              <a:rPr sz="3600" spc="-35" dirty="0">
                <a:solidFill>
                  <a:srgbClr val="90C225"/>
                </a:solidFill>
              </a:rPr>
              <a:t> </a:t>
            </a:r>
            <a:r>
              <a:rPr sz="3600" spc="-5" dirty="0">
                <a:solidFill>
                  <a:srgbClr val="90C225"/>
                </a:solidFill>
              </a:rPr>
              <a:t>Memory</a:t>
            </a:r>
            <a:endParaRPr sz="3600"/>
          </a:p>
        </p:txBody>
      </p:sp>
      <p:sp>
        <p:nvSpPr>
          <p:cNvPr id="4" name="object 4"/>
          <p:cNvSpPr txBox="1"/>
          <p:nvPr/>
        </p:nvSpPr>
        <p:spPr>
          <a:xfrm>
            <a:off x="5456935" y="1741830"/>
            <a:ext cx="3679190" cy="3754120"/>
          </a:xfrm>
          <a:prstGeom prst="rect">
            <a:avLst/>
          </a:prstGeom>
        </p:spPr>
        <p:txBody>
          <a:bodyPr vert="horz" wrap="square" lIns="0" tIns="12700" rIns="0" bIns="0" rtlCol="0">
            <a:spAutoFit/>
          </a:bodyPr>
          <a:lstStyle/>
          <a:p>
            <a:pPr marL="355600" marR="5080" indent="-342900" algn="just">
              <a:lnSpc>
                <a:spcPct val="150000"/>
              </a:lnSpc>
              <a:spcBef>
                <a:spcPts val="100"/>
              </a:spcBef>
            </a:pPr>
            <a:r>
              <a:rPr sz="1500" spc="285" dirty="0">
                <a:solidFill>
                  <a:srgbClr val="90C225"/>
                </a:solidFill>
                <a:latin typeface="Arial"/>
                <a:cs typeface="Arial"/>
              </a:rPr>
              <a:t> </a:t>
            </a:r>
            <a:r>
              <a:rPr sz="1900" spc="-10" dirty="0">
                <a:solidFill>
                  <a:srgbClr val="404040"/>
                </a:solidFill>
                <a:latin typeface="Trebuchet MS"/>
                <a:cs typeface="Trebuchet MS"/>
              </a:rPr>
              <a:t>When the pages are needed </a:t>
            </a:r>
            <a:r>
              <a:rPr sz="1900" spc="-210" dirty="0">
                <a:solidFill>
                  <a:srgbClr val="404040"/>
                </a:solidFill>
                <a:latin typeface="Trebuchet MS"/>
                <a:cs typeface="Trebuchet MS"/>
              </a:rPr>
              <a:t>to  </a:t>
            </a:r>
            <a:r>
              <a:rPr sz="1900" spc="-10" dirty="0">
                <a:solidFill>
                  <a:srgbClr val="404040"/>
                </a:solidFill>
                <a:latin typeface="Trebuchet MS"/>
                <a:cs typeface="Trebuchet MS"/>
              </a:rPr>
              <a:t>execute </a:t>
            </a:r>
            <a:r>
              <a:rPr sz="1900" spc="-5" dirty="0">
                <a:solidFill>
                  <a:srgbClr val="404040"/>
                </a:solidFill>
                <a:latin typeface="Trebuchet MS"/>
                <a:cs typeface="Trebuchet MS"/>
              </a:rPr>
              <a:t>a </a:t>
            </a:r>
            <a:r>
              <a:rPr sz="1900" spc="-10" dirty="0">
                <a:solidFill>
                  <a:srgbClr val="404040"/>
                </a:solidFill>
                <a:latin typeface="Trebuchet MS"/>
                <a:cs typeface="Trebuchet MS"/>
              </a:rPr>
              <a:t>particular program,  they are</a:t>
            </a:r>
            <a:r>
              <a:rPr sz="1900" spc="20" dirty="0">
                <a:solidFill>
                  <a:srgbClr val="404040"/>
                </a:solidFill>
                <a:latin typeface="Trebuchet MS"/>
                <a:cs typeface="Trebuchet MS"/>
              </a:rPr>
              <a:t> </a:t>
            </a:r>
            <a:r>
              <a:rPr sz="1900" spc="-10" dirty="0">
                <a:solidFill>
                  <a:srgbClr val="404040"/>
                </a:solidFill>
                <a:latin typeface="Trebuchet MS"/>
                <a:cs typeface="Trebuchet MS"/>
              </a:rPr>
              <a:t>loaded.</a:t>
            </a:r>
            <a:endParaRPr sz="1900">
              <a:latin typeface="Trebuchet MS"/>
              <a:cs typeface="Trebuchet MS"/>
            </a:endParaRPr>
          </a:p>
          <a:p>
            <a:pPr marL="355600" marR="21590" indent="-342900" algn="just">
              <a:lnSpc>
                <a:spcPct val="150000"/>
              </a:lnSpc>
              <a:spcBef>
                <a:spcPts val="994"/>
              </a:spcBef>
            </a:pPr>
            <a:r>
              <a:rPr sz="1500" spc="285" dirty="0">
                <a:solidFill>
                  <a:srgbClr val="90C225"/>
                </a:solidFill>
                <a:latin typeface="Arial"/>
                <a:cs typeface="Arial"/>
              </a:rPr>
              <a:t> </a:t>
            </a:r>
            <a:r>
              <a:rPr sz="1900" spc="-25" dirty="0">
                <a:solidFill>
                  <a:srgbClr val="404040"/>
                </a:solidFill>
                <a:latin typeface="Trebuchet MS"/>
                <a:cs typeface="Trebuchet MS"/>
              </a:rPr>
              <a:t>Pages </a:t>
            </a:r>
            <a:r>
              <a:rPr sz="1900" spc="-10" dirty="0">
                <a:solidFill>
                  <a:srgbClr val="404040"/>
                </a:solidFill>
                <a:latin typeface="Trebuchet MS"/>
                <a:cs typeface="Trebuchet MS"/>
              </a:rPr>
              <a:t>that are never </a:t>
            </a:r>
            <a:r>
              <a:rPr sz="1900" spc="-25" dirty="0">
                <a:solidFill>
                  <a:srgbClr val="404040"/>
                </a:solidFill>
                <a:latin typeface="Trebuchet MS"/>
                <a:cs typeface="Trebuchet MS"/>
              </a:rPr>
              <a:t>accessed  </a:t>
            </a:r>
            <a:r>
              <a:rPr sz="1900" spc="-10" dirty="0">
                <a:solidFill>
                  <a:srgbClr val="404040"/>
                </a:solidFill>
                <a:latin typeface="Trebuchet MS"/>
                <a:cs typeface="Trebuchet MS"/>
              </a:rPr>
              <a:t>are </a:t>
            </a:r>
            <a:r>
              <a:rPr sz="1900" spc="-5" dirty="0">
                <a:solidFill>
                  <a:srgbClr val="404040"/>
                </a:solidFill>
                <a:latin typeface="Trebuchet MS"/>
                <a:cs typeface="Trebuchet MS"/>
              </a:rPr>
              <a:t>thus </a:t>
            </a:r>
            <a:r>
              <a:rPr sz="1900" spc="-10" dirty="0">
                <a:solidFill>
                  <a:srgbClr val="404040"/>
                </a:solidFill>
                <a:latin typeface="Trebuchet MS"/>
                <a:cs typeface="Trebuchet MS"/>
              </a:rPr>
              <a:t>never </a:t>
            </a:r>
            <a:r>
              <a:rPr sz="1900" spc="-5" dirty="0">
                <a:solidFill>
                  <a:srgbClr val="404040"/>
                </a:solidFill>
                <a:latin typeface="Trebuchet MS"/>
                <a:cs typeface="Trebuchet MS"/>
              </a:rPr>
              <a:t>loaded into the  </a:t>
            </a:r>
            <a:r>
              <a:rPr sz="1900" spc="-40" dirty="0">
                <a:solidFill>
                  <a:srgbClr val="404040"/>
                </a:solidFill>
                <a:latin typeface="Trebuchet MS"/>
                <a:cs typeface="Trebuchet MS"/>
              </a:rPr>
              <a:t>memory.</a:t>
            </a:r>
            <a:endParaRPr sz="1900">
              <a:latin typeface="Trebuchet MS"/>
              <a:cs typeface="Trebuchet MS"/>
            </a:endParaRPr>
          </a:p>
          <a:p>
            <a:pPr marL="355600" marR="424180" indent="-342900" algn="just">
              <a:lnSpc>
                <a:spcPct val="150000"/>
              </a:lnSpc>
              <a:spcBef>
                <a:spcPts val="1000"/>
              </a:spcBef>
            </a:pPr>
            <a:r>
              <a:rPr sz="1500" spc="285" dirty="0">
                <a:solidFill>
                  <a:srgbClr val="90C225"/>
                </a:solidFill>
                <a:latin typeface="Arial"/>
                <a:cs typeface="Arial"/>
              </a:rPr>
              <a:t> </a:t>
            </a:r>
            <a:r>
              <a:rPr sz="1900" spc="-5" dirty="0">
                <a:solidFill>
                  <a:srgbClr val="404040"/>
                </a:solidFill>
                <a:latin typeface="Trebuchet MS"/>
                <a:cs typeface="Trebuchet MS"/>
              </a:rPr>
              <a:t>This </a:t>
            </a:r>
            <a:r>
              <a:rPr sz="1900" spc="-10" dirty="0">
                <a:solidFill>
                  <a:srgbClr val="404040"/>
                </a:solidFill>
                <a:latin typeface="Trebuchet MS"/>
                <a:cs typeface="Trebuchet MS"/>
              </a:rPr>
              <a:t>technique </a:t>
            </a:r>
            <a:r>
              <a:rPr sz="1900" spc="-5" dirty="0">
                <a:solidFill>
                  <a:srgbClr val="404040"/>
                </a:solidFill>
                <a:latin typeface="Trebuchet MS"/>
                <a:cs typeface="Trebuchet MS"/>
              </a:rPr>
              <a:t>is known </a:t>
            </a:r>
            <a:r>
              <a:rPr sz="1900" spc="-215" dirty="0">
                <a:solidFill>
                  <a:srgbClr val="404040"/>
                </a:solidFill>
                <a:latin typeface="Trebuchet MS"/>
                <a:cs typeface="Trebuchet MS"/>
              </a:rPr>
              <a:t>as  </a:t>
            </a:r>
            <a:r>
              <a:rPr sz="1900" spc="-10" dirty="0">
                <a:solidFill>
                  <a:srgbClr val="404040"/>
                </a:solidFill>
                <a:latin typeface="Trebuchet MS"/>
                <a:cs typeface="Trebuchet MS"/>
              </a:rPr>
              <a:t>Demand</a:t>
            </a:r>
            <a:r>
              <a:rPr sz="1900" spc="15" dirty="0">
                <a:solidFill>
                  <a:srgbClr val="404040"/>
                </a:solidFill>
                <a:latin typeface="Trebuchet MS"/>
                <a:cs typeface="Trebuchet MS"/>
              </a:rPr>
              <a:t> </a:t>
            </a:r>
            <a:r>
              <a:rPr sz="1900" spc="-10" dirty="0">
                <a:solidFill>
                  <a:srgbClr val="404040"/>
                </a:solidFill>
                <a:latin typeface="Trebuchet MS"/>
                <a:cs typeface="Trebuchet MS"/>
              </a:rPr>
              <a:t>paging.</a:t>
            </a:r>
            <a:endParaRPr sz="1900">
              <a:latin typeface="Trebuchet MS"/>
              <a:cs typeface="Trebuchet MS"/>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7031" y="963167"/>
            <a:ext cx="8686800" cy="50398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778890"/>
            <a:ext cx="476631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90C225"/>
                </a:solidFill>
              </a:rPr>
              <a:t>Internal</a:t>
            </a:r>
            <a:r>
              <a:rPr sz="3600" spc="-55" dirty="0">
                <a:solidFill>
                  <a:srgbClr val="90C225"/>
                </a:solidFill>
              </a:rPr>
              <a:t> </a:t>
            </a:r>
            <a:r>
              <a:rPr sz="3600" spc="-5" dirty="0">
                <a:solidFill>
                  <a:srgbClr val="90C225"/>
                </a:solidFill>
              </a:rPr>
              <a:t>Fragmentation</a:t>
            </a:r>
            <a:endParaRPr sz="3600"/>
          </a:p>
        </p:txBody>
      </p:sp>
      <p:sp>
        <p:nvSpPr>
          <p:cNvPr id="3" name="object 3"/>
          <p:cNvSpPr txBox="1"/>
          <p:nvPr/>
        </p:nvSpPr>
        <p:spPr>
          <a:xfrm>
            <a:off x="756310" y="2187955"/>
            <a:ext cx="5741670" cy="1123315"/>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235" dirty="0">
                <a:solidFill>
                  <a:srgbClr val="90C225"/>
                </a:solidFill>
                <a:latin typeface="Arial"/>
                <a:cs typeface="Arial"/>
              </a:rPr>
              <a:t>	</a:t>
            </a:r>
            <a:r>
              <a:rPr sz="1800" spc="-5" dirty="0">
                <a:solidFill>
                  <a:srgbClr val="404040"/>
                </a:solidFill>
                <a:latin typeface="Arial"/>
                <a:cs typeface="Arial"/>
              </a:rPr>
              <a:t>Paging is subject </a:t>
            </a:r>
            <a:r>
              <a:rPr sz="1800" dirty="0">
                <a:solidFill>
                  <a:srgbClr val="404040"/>
                </a:solidFill>
                <a:latin typeface="Arial"/>
                <a:cs typeface="Arial"/>
              </a:rPr>
              <a:t>to </a:t>
            </a:r>
            <a:r>
              <a:rPr sz="1800" i="1" spc="-5" dirty="0">
                <a:solidFill>
                  <a:srgbClr val="404040"/>
                </a:solidFill>
                <a:latin typeface="Arial"/>
                <a:cs typeface="Arial"/>
              </a:rPr>
              <a:t>internal </a:t>
            </a:r>
            <a:r>
              <a:rPr sz="1800" spc="-5" dirty="0">
                <a:solidFill>
                  <a:srgbClr val="404040"/>
                </a:solidFill>
                <a:latin typeface="Arial"/>
                <a:cs typeface="Arial"/>
              </a:rPr>
              <a:t>fragmentation because a  process may not need </a:t>
            </a:r>
            <a:r>
              <a:rPr sz="1800" dirty="0">
                <a:solidFill>
                  <a:srgbClr val="404040"/>
                </a:solidFill>
                <a:latin typeface="Arial"/>
                <a:cs typeface="Arial"/>
              </a:rPr>
              <a:t>the </a:t>
            </a:r>
            <a:r>
              <a:rPr sz="1800" spc="-5" dirty="0">
                <a:solidFill>
                  <a:srgbClr val="404040"/>
                </a:solidFill>
                <a:latin typeface="Arial"/>
                <a:cs typeface="Arial"/>
              </a:rPr>
              <a:t>entire range </a:t>
            </a:r>
            <a:r>
              <a:rPr sz="1800" dirty="0">
                <a:solidFill>
                  <a:srgbClr val="404040"/>
                </a:solidFill>
                <a:latin typeface="Arial"/>
                <a:cs typeface="Arial"/>
              </a:rPr>
              <a:t>of </a:t>
            </a:r>
            <a:r>
              <a:rPr sz="1800" spc="-5" dirty="0">
                <a:solidFill>
                  <a:srgbClr val="404040"/>
                </a:solidFill>
                <a:latin typeface="Arial"/>
                <a:cs typeface="Arial"/>
              </a:rPr>
              <a:t>addresses  contained </a:t>
            </a:r>
            <a:r>
              <a:rPr sz="1800" spc="-10" dirty="0">
                <a:solidFill>
                  <a:srgbClr val="404040"/>
                </a:solidFill>
                <a:latin typeface="Arial"/>
                <a:cs typeface="Arial"/>
              </a:rPr>
              <a:t>within </a:t>
            </a:r>
            <a:r>
              <a:rPr sz="1800" dirty="0">
                <a:solidFill>
                  <a:srgbClr val="404040"/>
                </a:solidFill>
                <a:latin typeface="Arial"/>
                <a:cs typeface="Arial"/>
              </a:rPr>
              <a:t>the </a:t>
            </a:r>
            <a:r>
              <a:rPr sz="1800" spc="-5" dirty="0">
                <a:solidFill>
                  <a:srgbClr val="404040"/>
                </a:solidFill>
                <a:latin typeface="Arial"/>
                <a:cs typeface="Arial"/>
              </a:rPr>
              <a:t>page. Thus, there </a:t>
            </a:r>
            <a:r>
              <a:rPr sz="1800" dirty="0">
                <a:solidFill>
                  <a:srgbClr val="404040"/>
                </a:solidFill>
                <a:latin typeface="Arial"/>
                <a:cs typeface="Arial"/>
              </a:rPr>
              <a:t>may </a:t>
            </a:r>
            <a:r>
              <a:rPr sz="1800" spc="-5" dirty="0">
                <a:solidFill>
                  <a:srgbClr val="404040"/>
                </a:solidFill>
                <a:latin typeface="Arial"/>
                <a:cs typeface="Arial"/>
              </a:rPr>
              <a:t>be many  pages containing unused fragments </a:t>
            </a:r>
            <a:r>
              <a:rPr sz="1800" dirty="0">
                <a:solidFill>
                  <a:srgbClr val="404040"/>
                </a:solidFill>
                <a:latin typeface="Arial"/>
                <a:cs typeface="Arial"/>
              </a:rPr>
              <a:t>of</a:t>
            </a:r>
            <a:r>
              <a:rPr sz="1800" spc="45" dirty="0">
                <a:solidFill>
                  <a:srgbClr val="404040"/>
                </a:solidFill>
                <a:latin typeface="Arial"/>
                <a:cs typeface="Arial"/>
              </a:rPr>
              <a:t> </a:t>
            </a:r>
            <a:r>
              <a:rPr sz="1800" spc="-25" dirty="0">
                <a:solidFill>
                  <a:srgbClr val="404040"/>
                </a:solidFill>
                <a:latin typeface="Arial"/>
                <a:cs typeface="Arial"/>
              </a:rPr>
              <a:t>memory.</a:t>
            </a:r>
            <a:endParaRPr sz="1800">
              <a:latin typeface="Arial"/>
              <a:cs typeface="Arial"/>
            </a:endParaRPr>
          </a:p>
        </p:txBody>
      </p:sp>
      <p:sp>
        <p:nvSpPr>
          <p:cNvPr id="4" name="object 4"/>
          <p:cNvSpPr/>
          <p:nvPr/>
        </p:nvSpPr>
        <p:spPr>
          <a:xfrm>
            <a:off x="6713219" y="1754123"/>
            <a:ext cx="2805683" cy="325069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9158"/>
            <a:ext cx="732599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90C225"/>
                </a:solidFill>
              </a:rPr>
              <a:t>Demand </a:t>
            </a:r>
            <a:r>
              <a:rPr sz="3600" dirty="0">
                <a:solidFill>
                  <a:srgbClr val="90C225"/>
                </a:solidFill>
              </a:rPr>
              <a:t>Segmented </a:t>
            </a:r>
            <a:r>
              <a:rPr sz="3600" spc="-15" dirty="0">
                <a:solidFill>
                  <a:srgbClr val="90C225"/>
                </a:solidFill>
              </a:rPr>
              <a:t>Virtual</a:t>
            </a:r>
            <a:r>
              <a:rPr sz="3600" spc="-105" dirty="0">
                <a:solidFill>
                  <a:srgbClr val="90C225"/>
                </a:solidFill>
              </a:rPr>
              <a:t> </a:t>
            </a:r>
            <a:r>
              <a:rPr sz="3600" spc="-5" dirty="0">
                <a:solidFill>
                  <a:srgbClr val="90C225"/>
                </a:solidFill>
              </a:rPr>
              <a:t>Memory</a:t>
            </a:r>
            <a:endParaRPr sz="3600"/>
          </a:p>
        </p:txBody>
      </p:sp>
      <p:sp>
        <p:nvSpPr>
          <p:cNvPr id="3" name="object 3"/>
          <p:cNvSpPr txBox="1"/>
          <p:nvPr/>
        </p:nvSpPr>
        <p:spPr>
          <a:xfrm>
            <a:off x="730097" y="1809114"/>
            <a:ext cx="8232140" cy="3555365"/>
          </a:xfrm>
          <a:prstGeom prst="rect">
            <a:avLst/>
          </a:prstGeom>
        </p:spPr>
        <p:txBody>
          <a:bodyPr vert="horz" wrap="square" lIns="0" tIns="12065" rIns="0" bIns="0" rtlCol="0">
            <a:spAutoFit/>
          </a:bodyPr>
          <a:lstStyle/>
          <a:p>
            <a:pPr marL="12700">
              <a:lnSpc>
                <a:spcPct val="100000"/>
              </a:lnSpc>
              <a:spcBef>
                <a:spcPts val="95"/>
              </a:spcBef>
              <a:tabLst>
                <a:tab pos="354965" algn="l"/>
              </a:tabLst>
            </a:pPr>
            <a:r>
              <a:rPr sz="1500" spc="285" dirty="0">
                <a:solidFill>
                  <a:srgbClr val="90C225"/>
                </a:solidFill>
                <a:latin typeface="Arial"/>
                <a:cs typeface="Arial"/>
              </a:rPr>
              <a:t>	</a:t>
            </a:r>
            <a:r>
              <a:rPr sz="1900" spc="-10" dirty="0">
                <a:solidFill>
                  <a:srgbClr val="404040"/>
                </a:solidFill>
                <a:latin typeface="Trebuchet MS"/>
                <a:cs typeface="Trebuchet MS"/>
              </a:rPr>
              <a:t>Memory </a:t>
            </a:r>
            <a:r>
              <a:rPr sz="1900" spc="-5" dirty="0">
                <a:solidFill>
                  <a:srgbClr val="404040"/>
                </a:solidFill>
                <a:latin typeface="Trebuchet MS"/>
                <a:cs typeface="Trebuchet MS"/>
              </a:rPr>
              <a:t>is </a:t>
            </a:r>
            <a:r>
              <a:rPr sz="1900" spc="-10" dirty="0">
                <a:solidFill>
                  <a:srgbClr val="404040"/>
                </a:solidFill>
                <a:latin typeface="Trebuchet MS"/>
                <a:cs typeface="Trebuchet MS"/>
              </a:rPr>
              <a:t>divided into variable </a:t>
            </a:r>
            <a:r>
              <a:rPr sz="1900" spc="-5" dirty="0">
                <a:solidFill>
                  <a:srgbClr val="404040"/>
                </a:solidFill>
                <a:latin typeface="Trebuchet MS"/>
                <a:cs typeface="Trebuchet MS"/>
              </a:rPr>
              <a:t>length</a:t>
            </a:r>
            <a:r>
              <a:rPr sz="1900" spc="130" dirty="0">
                <a:solidFill>
                  <a:srgbClr val="404040"/>
                </a:solidFill>
                <a:latin typeface="Trebuchet MS"/>
                <a:cs typeface="Trebuchet MS"/>
              </a:rPr>
              <a:t> </a:t>
            </a:r>
            <a:r>
              <a:rPr sz="1900" spc="-10" dirty="0">
                <a:solidFill>
                  <a:srgbClr val="404040"/>
                </a:solidFill>
                <a:latin typeface="Trebuchet MS"/>
                <a:cs typeface="Trebuchet MS"/>
              </a:rPr>
              <a:t>segments.</a:t>
            </a:r>
            <a:endParaRPr sz="1900">
              <a:latin typeface="Trebuchet MS"/>
              <a:cs typeface="Trebuchet MS"/>
            </a:endParaRPr>
          </a:p>
          <a:p>
            <a:pPr>
              <a:lnSpc>
                <a:spcPct val="100000"/>
              </a:lnSpc>
              <a:spcBef>
                <a:spcPts val="45"/>
              </a:spcBef>
            </a:pPr>
            <a:endParaRPr sz="1800">
              <a:latin typeface="Trebuchet MS"/>
              <a:cs typeface="Trebuchet MS"/>
            </a:endParaRPr>
          </a:p>
          <a:p>
            <a:pPr marL="12700">
              <a:lnSpc>
                <a:spcPct val="100000"/>
              </a:lnSpc>
              <a:tabLst>
                <a:tab pos="354965" algn="l"/>
              </a:tabLst>
            </a:pPr>
            <a:r>
              <a:rPr sz="1500" spc="285" dirty="0">
                <a:solidFill>
                  <a:srgbClr val="90C225"/>
                </a:solidFill>
                <a:latin typeface="Arial"/>
                <a:cs typeface="Arial"/>
              </a:rPr>
              <a:t>	</a:t>
            </a:r>
            <a:r>
              <a:rPr sz="1900" spc="-5" dirty="0">
                <a:solidFill>
                  <a:srgbClr val="404040"/>
                </a:solidFill>
                <a:latin typeface="Trebuchet MS"/>
                <a:cs typeface="Trebuchet MS"/>
              </a:rPr>
              <a:t>Each segment has a base </a:t>
            </a:r>
            <a:r>
              <a:rPr sz="1900" spc="-10" dirty="0">
                <a:solidFill>
                  <a:srgbClr val="404040"/>
                </a:solidFill>
                <a:latin typeface="Trebuchet MS"/>
                <a:cs typeface="Trebuchet MS"/>
              </a:rPr>
              <a:t>physical address </a:t>
            </a:r>
            <a:r>
              <a:rPr sz="1900" spc="-5" dirty="0">
                <a:solidFill>
                  <a:srgbClr val="404040"/>
                </a:solidFill>
                <a:latin typeface="Trebuchet MS"/>
                <a:cs typeface="Trebuchet MS"/>
              </a:rPr>
              <a:t>and</a:t>
            </a:r>
            <a:r>
              <a:rPr sz="1900" spc="145" dirty="0">
                <a:solidFill>
                  <a:srgbClr val="404040"/>
                </a:solidFill>
                <a:latin typeface="Trebuchet MS"/>
                <a:cs typeface="Trebuchet MS"/>
              </a:rPr>
              <a:t> </a:t>
            </a:r>
            <a:r>
              <a:rPr sz="1900" spc="-5" dirty="0">
                <a:solidFill>
                  <a:srgbClr val="404040"/>
                </a:solidFill>
                <a:latin typeface="Trebuchet MS"/>
                <a:cs typeface="Trebuchet MS"/>
              </a:rPr>
              <a:t>length.</a:t>
            </a:r>
            <a:endParaRPr sz="1900">
              <a:latin typeface="Trebuchet MS"/>
              <a:cs typeface="Trebuchet MS"/>
            </a:endParaRPr>
          </a:p>
          <a:p>
            <a:pPr>
              <a:lnSpc>
                <a:spcPct val="100000"/>
              </a:lnSpc>
              <a:spcBef>
                <a:spcPts val="45"/>
              </a:spcBef>
            </a:pPr>
            <a:endParaRPr sz="1800">
              <a:latin typeface="Trebuchet MS"/>
              <a:cs typeface="Trebuchet MS"/>
            </a:endParaRPr>
          </a:p>
          <a:p>
            <a:pPr marL="12700">
              <a:lnSpc>
                <a:spcPct val="100000"/>
              </a:lnSpc>
              <a:spcBef>
                <a:spcPts val="5"/>
              </a:spcBef>
              <a:tabLst>
                <a:tab pos="354965" algn="l"/>
              </a:tabLst>
            </a:pPr>
            <a:r>
              <a:rPr sz="1500" spc="285" dirty="0">
                <a:solidFill>
                  <a:srgbClr val="90C225"/>
                </a:solidFill>
                <a:latin typeface="Arial"/>
                <a:cs typeface="Arial"/>
              </a:rPr>
              <a:t>	</a:t>
            </a:r>
            <a:r>
              <a:rPr sz="1900" spc="-10" dirty="0">
                <a:solidFill>
                  <a:srgbClr val="404040"/>
                </a:solidFill>
                <a:latin typeface="Trebuchet MS"/>
                <a:cs typeface="Trebuchet MS"/>
              </a:rPr>
              <a:t>Used when insufficient hardware </a:t>
            </a:r>
            <a:r>
              <a:rPr sz="1900" spc="-5" dirty="0">
                <a:solidFill>
                  <a:srgbClr val="404040"/>
                </a:solidFill>
                <a:latin typeface="Trebuchet MS"/>
                <a:cs typeface="Trebuchet MS"/>
              </a:rPr>
              <a:t>is </a:t>
            </a:r>
            <a:r>
              <a:rPr sz="1900" spc="-10" dirty="0">
                <a:solidFill>
                  <a:srgbClr val="404040"/>
                </a:solidFill>
                <a:latin typeface="Trebuchet MS"/>
                <a:cs typeface="Trebuchet MS"/>
              </a:rPr>
              <a:t>there </a:t>
            </a:r>
            <a:r>
              <a:rPr sz="1900" spc="-5" dirty="0">
                <a:solidFill>
                  <a:srgbClr val="404040"/>
                </a:solidFill>
                <a:latin typeface="Trebuchet MS"/>
                <a:cs typeface="Trebuchet MS"/>
              </a:rPr>
              <a:t>to </a:t>
            </a:r>
            <a:r>
              <a:rPr sz="1900" spc="-10" dirty="0">
                <a:solidFill>
                  <a:srgbClr val="404040"/>
                </a:solidFill>
                <a:latin typeface="Trebuchet MS"/>
                <a:cs typeface="Trebuchet MS"/>
              </a:rPr>
              <a:t>implement demand</a:t>
            </a:r>
            <a:r>
              <a:rPr sz="1900" spc="295" dirty="0">
                <a:solidFill>
                  <a:srgbClr val="404040"/>
                </a:solidFill>
                <a:latin typeface="Trebuchet MS"/>
                <a:cs typeface="Trebuchet MS"/>
              </a:rPr>
              <a:t> </a:t>
            </a:r>
            <a:r>
              <a:rPr sz="1900" spc="-10" dirty="0">
                <a:solidFill>
                  <a:srgbClr val="404040"/>
                </a:solidFill>
                <a:latin typeface="Trebuchet MS"/>
                <a:cs typeface="Trebuchet MS"/>
              </a:rPr>
              <a:t>paging.</a:t>
            </a:r>
            <a:endParaRPr sz="1900">
              <a:latin typeface="Trebuchet MS"/>
              <a:cs typeface="Trebuchet MS"/>
            </a:endParaRPr>
          </a:p>
          <a:p>
            <a:pPr>
              <a:lnSpc>
                <a:spcPct val="100000"/>
              </a:lnSpc>
              <a:spcBef>
                <a:spcPts val="55"/>
              </a:spcBef>
            </a:pPr>
            <a:endParaRPr sz="1800">
              <a:latin typeface="Trebuchet MS"/>
              <a:cs typeface="Trebuchet MS"/>
            </a:endParaRPr>
          </a:p>
          <a:p>
            <a:pPr marL="12700">
              <a:lnSpc>
                <a:spcPct val="100000"/>
              </a:lnSpc>
              <a:tabLst>
                <a:tab pos="354965" algn="l"/>
              </a:tabLst>
            </a:pPr>
            <a:r>
              <a:rPr sz="1500" spc="285" dirty="0">
                <a:solidFill>
                  <a:srgbClr val="90C225"/>
                </a:solidFill>
                <a:latin typeface="Arial"/>
                <a:cs typeface="Arial"/>
              </a:rPr>
              <a:t>	</a:t>
            </a:r>
            <a:r>
              <a:rPr sz="1900" spc="-10" dirty="0">
                <a:solidFill>
                  <a:srgbClr val="404040"/>
                </a:solidFill>
                <a:latin typeface="Trebuchet MS"/>
                <a:cs typeface="Trebuchet MS"/>
              </a:rPr>
              <a:t>Segment descriptor contains </a:t>
            </a:r>
            <a:r>
              <a:rPr sz="1900" spc="-5" dirty="0">
                <a:solidFill>
                  <a:srgbClr val="404040"/>
                </a:solidFill>
                <a:latin typeface="Trebuchet MS"/>
                <a:cs typeface="Trebuchet MS"/>
              </a:rPr>
              <a:t>a valid bit </a:t>
            </a:r>
            <a:r>
              <a:rPr sz="1900" dirty="0">
                <a:solidFill>
                  <a:srgbClr val="404040"/>
                </a:solidFill>
                <a:latin typeface="Trebuchet MS"/>
                <a:cs typeface="Trebuchet MS"/>
              </a:rPr>
              <a:t>to </a:t>
            </a:r>
            <a:r>
              <a:rPr sz="1900" spc="-10" dirty="0">
                <a:solidFill>
                  <a:srgbClr val="404040"/>
                </a:solidFill>
                <a:latin typeface="Trebuchet MS"/>
                <a:cs typeface="Trebuchet MS"/>
              </a:rPr>
              <a:t>indicate whether the</a:t>
            </a:r>
            <a:r>
              <a:rPr sz="1900" spc="270" dirty="0">
                <a:solidFill>
                  <a:srgbClr val="404040"/>
                </a:solidFill>
                <a:latin typeface="Trebuchet MS"/>
                <a:cs typeface="Trebuchet MS"/>
              </a:rPr>
              <a:t> </a:t>
            </a:r>
            <a:r>
              <a:rPr sz="1900" spc="-10" dirty="0">
                <a:solidFill>
                  <a:srgbClr val="404040"/>
                </a:solidFill>
                <a:latin typeface="Trebuchet MS"/>
                <a:cs typeface="Trebuchet MS"/>
              </a:rPr>
              <a:t>segment</a:t>
            </a:r>
            <a:endParaRPr sz="1900">
              <a:latin typeface="Trebuchet MS"/>
              <a:cs typeface="Trebuchet MS"/>
            </a:endParaRPr>
          </a:p>
          <a:p>
            <a:pPr marL="355600">
              <a:lnSpc>
                <a:spcPct val="100000"/>
              </a:lnSpc>
              <a:spcBef>
                <a:spcPts val="1140"/>
              </a:spcBef>
            </a:pPr>
            <a:r>
              <a:rPr sz="1900" spc="-5" dirty="0">
                <a:solidFill>
                  <a:srgbClr val="404040"/>
                </a:solidFill>
                <a:latin typeface="Trebuchet MS"/>
                <a:cs typeface="Trebuchet MS"/>
              </a:rPr>
              <a:t>is </a:t>
            </a:r>
            <a:r>
              <a:rPr sz="1900" spc="-10" dirty="0">
                <a:solidFill>
                  <a:srgbClr val="404040"/>
                </a:solidFill>
                <a:latin typeface="Trebuchet MS"/>
                <a:cs typeface="Trebuchet MS"/>
              </a:rPr>
              <a:t>currently </a:t>
            </a:r>
            <a:r>
              <a:rPr sz="1900" spc="-5" dirty="0">
                <a:solidFill>
                  <a:srgbClr val="404040"/>
                </a:solidFill>
                <a:latin typeface="Trebuchet MS"/>
                <a:cs typeface="Trebuchet MS"/>
              </a:rPr>
              <a:t>in</a:t>
            </a:r>
            <a:r>
              <a:rPr sz="1900" spc="25" dirty="0">
                <a:solidFill>
                  <a:srgbClr val="404040"/>
                </a:solidFill>
                <a:latin typeface="Trebuchet MS"/>
                <a:cs typeface="Trebuchet MS"/>
              </a:rPr>
              <a:t> </a:t>
            </a:r>
            <a:r>
              <a:rPr sz="1900" spc="-40" dirty="0">
                <a:solidFill>
                  <a:srgbClr val="404040"/>
                </a:solidFill>
                <a:latin typeface="Trebuchet MS"/>
                <a:cs typeface="Trebuchet MS"/>
              </a:rPr>
              <a:t>memory.</a:t>
            </a:r>
            <a:endParaRPr sz="1900">
              <a:latin typeface="Trebuchet MS"/>
              <a:cs typeface="Trebuchet MS"/>
            </a:endParaRPr>
          </a:p>
          <a:p>
            <a:pPr>
              <a:lnSpc>
                <a:spcPct val="100000"/>
              </a:lnSpc>
              <a:spcBef>
                <a:spcPts val="50"/>
              </a:spcBef>
            </a:pPr>
            <a:endParaRPr sz="1800">
              <a:latin typeface="Trebuchet MS"/>
              <a:cs typeface="Trebuchet MS"/>
            </a:endParaRPr>
          </a:p>
          <a:p>
            <a:pPr marL="12700">
              <a:lnSpc>
                <a:spcPct val="100000"/>
              </a:lnSpc>
              <a:tabLst>
                <a:tab pos="354965" algn="l"/>
              </a:tabLst>
            </a:pPr>
            <a:r>
              <a:rPr sz="1500" spc="285" dirty="0">
                <a:solidFill>
                  <a:srgbClr val="90C225"/>
                </a:solidFill>
                <a:latin typeface="Arial"/>
                <a:cs typeface="Arial"/>
              </a:rPr>
              <a:t>	</a:t>
            </a:r>
            <a:r>
              <a:rPr sz="1900" spc="-5" dirty="0">
                <a:solidFill>
                  <a:srgbClr val="404040"/>
                </a:solidFill>
                <a:latin typeface="Trebuchet MS"/>
                <a:cs typeface="Trebuchet MS"/>
              </a:rPr>
              <a:t>If segment is in </a:t>
            </a:r>
            <a:r>
              <a:rPr sz="1900" spc="-10" dirty="0">
                <a:solidFill>
                  <a:srgbClr val="404040"/>
                </a:solidFill>
                <a:latin typeface="Trebuchet MS"/>
                <a:cs typeface="Trebuchet MS"/>
              </a:rPr>
              <a:t>main </a:t>
            </a:r>
            <a:r>
              <a:rPr sz="1900" spc="-40" dirty="0">
                <a:solidFill>
                  <a:srgbClr val="404040"/>
                </a:solidFill>
                <a:latin typeface="Trebuchet MS"/>
                <a:cs typeface="Trebuchet MS"/>
              </a:rPr>
              <a:t>memory, </a:t>
            </a:r>
            <a:r>
              <a:rPr sz="1900" spc="-10" dirty="0">
                <a:solidFill>
                  <a:srgbClr val="404040"/>
                </a:solidFill>
                <a:latin typeface="Trebuchet MS"/>
                <a:cs typeface="Trebuchet MS"/>
              </a:rPr>
              <a:t>access</a:t>
            </a:r>
            <a:r>
              <a:rPr sz="1900" spc="135" dirty="0">
                <a:solidFill>
                  <a:srgbClr val="404040"/>
                </a:solidFill>
                <a:latin typeface="Trebuchet MS"/>
                <a:cs typeface="Trebuchet MS"/>
              </a:rPr>
              <a:t> </a:t>
            </a:r>
            <a:r>
              <a:rPr sz="1900" spc="-10" dirty="0">
                <a:solidFill>
                  <a:srgbClr val="404040"/>
                </a:solidFill>
                <a:latin typeface="Trebuchet MS"/>
                <a:cs typeface="Trebuchet MS"/>
              </a:rPr>
              <a:t>continues,</a:t>
            </a:r>
            <a:endParaRPr sz="1900">
              <a:latin typeface="Trebuchet MS"/>
              <a:cs typeface="Trebuchet MS"/>
            </a:endParaRPr>
          </a:p>
          <a:p>
            <a:pPr>
              <a:lnSpc>
                <a:spcPct val="100000"/>
              </a:lnSpc>
              <a:spcBef>
                <a:spcPts val="45"/>
              </a:spcBef>
            </a:pPr>
            <a:endParaRPr sz="1800">
              <a:latin typeface="Trebuchet MS"/>
              <a:cs typeface="Trebuchet MS"/>
            </a:endParaRPr>
          </a:p>
          <a:p>
            <a:pPr marL="12700">
              <a:lnSpc>
                <a:spcPct val="100000"/>
              </a:lnSpc>
              <a:tabLst>
                <a:tab pos="354965" algn="l"/>
              </a:tabLst>
            </a:pPr>
            <a:r>
              <a:rPr sz="1500" spc="285" dirty="0">
                <a:solidFill>
                  <a:srgbClr val="90C225"/>
                </a:solidFill>
                <a:latin typeface="Arial"/>
                <a:cs typeface="Arial"/>
              </a:rPr>
              <a:t>	</a:t>
            </a:r>
            <a:r>
              <a:rPr sz="1900" spc="-5" dirty="0">
                <a:solidFill>
                  <a:srgbClr val="404040"/>
                </a:solidFill>
                <a:latin typeface="Trebuchet MS"/>
                <a:cs typeface="Trebuchet MS"/>
              </a:rPr>
              <a:t>If </a:t>
            </a:r>
            <a:r>
              <a:rPr sz="1900" spc="-10" dirty="0">
                <a:solidFill>
                  <a:srgbClr val="404040"/>
                </a:solidFill>
                <a:latin typeface="Trebuchet MS"/>
                <a:cs typeface="Trebuchet MS"/>
              </a:rPr>
              <a:t>not </a:t>
            </a:r>
            <a:r>
              <a:rPr sz="1900" spc="-5" dirty="0">
                <a:solidFill>
                  <a:srgbClr val="404040"/>
                </a:solidFill>
                <a:latin typeface="Trebuchet MS"/>
                <a:cs typeface="Trebuchet MS"/>
              </a:rPr>
              <a:t>in </a:t>
            </a:r>
            <a:r>
              <a:rPr sz="1900" spc="-40" dirty="0">
                <a:solidFill>
                  <a:srgbClr val="404040"/>
                </a:solidFill>
                <a:latin typeface="Trebuchet MS"/>
                <a:cs typeface="Trebuchet MS"/>
              </a:rPr>
              <a:t>memory, </a:t>
            </a:r>
            <a:r>
              <a:rPr sz="1900" spc="-5" dirty="0">
                <a:solidFill>
                  <a:srgbClr val="404040"/>
                </a:solidFill>
                <a:latin typeface="Trebuchet MS"/>
                <a:cs typeface="Trebuchet MS"/>
              </a:rPr>
              <a:t>segment fault</a:t>
            </a:r>
            <a:r>
              <a:rPr sz="1900" spc="114" dirty="0">
                <a:solidFill>
                  <a:srgbClr val="404040"/>
                </a:solidFill>
                <a:latin typeface="Trebuchet MS"/>
                <a:cs typeface="Trebuchet MS"/>
              </a:rPr>
              <a:t> </a:t>
            </a:r>
            <a:r>
              <a:rPr sz="1900" spc="-5" dirty="0">
                <a:solidFill>
                  <a:srgbClr val="404040"/>
                </a:solidFill>
                <a:latin typeface="Trebuchet MS"/>
                <a:cs typeface="Trebuchet MS"/>
              </a:rPr>
              <a:t>occurs.</a:t>
            </a:r>
            <a:endParaRPr sz="1900">
              <a:latin typeface="Trebuchet MS"/>
              <a:cs typeface="Trebuchet M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9158"/>
            <a:ext cx="732599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90C225"/>
                </a:solidFill>
              </a:rPr>
              <a:t>Demand </a:t>
            </a:r>
            <a:r>
              <a:rPr sz="3600" dirty="0">
                <a:solidFill>
                  <a:srgbClr val="90C225"/>
                </a:solidFill>
              </a:rPr>
              <a:t>Segmented </a:t>
            </a:r>
            <a:r>
              <a:rPr sz="3600" spc="-15" dirty="0">
                <a:solidFill>
                  <a:srgbClr val="90C225"/>
                </a:solidFill>
              </a:rPr>
              <a:t>Virtual</a:t>
            </a:r>
            <a:r>
              <a:rPr sz="3600" spc="-105" dirty="0">
                <a:solidFill>
                  <a:srgbClr val="90C225"/>
                </a:solidFill>
              </a:rPr>
              <a:t> </a:t>
            </a:r>
            <a:r>
              <a:rPr sz="3600" spc="-5" dirty="0">
                <a:solidFill>
                  <a:srgbClr val="90C225"/>
                </a:solidFill>
              </a:rPr>
              <a:t>Memory</a:t>
            </a:r>
            <a:endParaRPr sz="3600"/>
          </a:p>
        </p:txBody>
      </p:sp>
      <p:sp>
        <p:nvSpPr>
          <p:cNvPr id="3" name="object 3"/>
          <p:cNvSpPr txBox="1"/>
          <p:nvPr/>
        </p:nvSpPr>
        <p:spPr>
          <a:xfrm>
            <a:off x="730097" y="1819506"/>
            <a:ext cx="8366759" cy="3223260"/>
          </a:xfrm>
          <a:prstGeom prst="rect">
            <a:avLst/>
          </a:prstGeom>
        </p:spPr>
        <p:txBody>
          <a:bodyPr vert="horz" wrap="square" lIns="0" tIns="158115" rIns="0" bIns="0" rtlCol="0">
            <a:spAutoFit/>
          </a:bodyPr>
          <a:lstStyle/>
          <a:p>
            <a:pPr marL="12700">
              <a:lnSpc>
                <a:spcPct val="100000"/>
              </a:lnSpc>
              <a:spcBef>
                <a:spcPts val="1245"/>
              </a:spcBef>
              <a:tabLst>
                <a:tab pos="354965" algn="l"/>
              </a:tabLst>
            </a:pPr>
            <a:r>
              <a:rPr sz="1500" spc="285" dirty="0">
                <a:solidFill>
                  <a:srgbClr val="90C225"/>
                </a:solidFill>
                <a:latin typeface="Arial"/>
                <a:cs typeface="Arial"/>
              </a:rPr>
              <a:t>	</a:t>
            </a:r>
            <a:r>
              <a:rPr sz="1900" spc="-5" dirty="0">
                <a:solidFill>
                  <a:srgbClr val="404040"/>
                </a:solidFill>
                <a:latin typeface="Arial"/>
                <a:cs typeface="Arial"/>
              </a:rPr>
              <a:t>A segment is located through its entry in a segment table, which</a:t>
            </a:r>
            <a:r>
              <a:rPr sz="1900" spc="190" dirty="0">
                <a:solidFill>
                  <a:srgbClr val="404040"/>
                </a:solidFill>
                <a:latin typeface="Arial"/>
                <a:cs typeface="Arial"/>
              </a:rPr>
              <a:t> </a:t>
            </a:r>
            <a:r>
              <a:rPr sz="1900" spc="-5" dirty="0">
                <a:solidFill>
                  <a:srgbClr val="404040"/>
                </a:solidFill>
                <a:latin typeface="Arial"/>
                <a:cs typeface="Arial"/>
              </a:rPr>
              <a:t>contains</a:t>
            </a:r>
            <a:endParaRPr sz="1900">
              <a:latin typeface="Arial"/>
              <a:cs typeface="Arial"/>
            </a:endParaRPr>
          </a:p>
          <a:p>
            <a:pPr marL="355600">
              <a:lnSpc>
                <a:spcPct val="100000"/>
              </a:lnSpc>
              <a:spcBef>
                <a:spcPts val="1145"/>
              </a:spcBef>
            </a:pPr>
            <a:r>
              <a:rPr sz="1900" spc="-5" dirty="0">
                <a:solidFill>
                  <a:srgbClr val="404040"/>
                </a:solidFill>
                <a:latin typeface="Arial"/>
                <a:cs typeface="Arial"/>
              </a:rPr>
              <a:t>the </a:t>
            </a:r>
            <a:r>
              <a:rPr sz="1900" spc="-10" dirty="0">
                <a:solidFill>
                  <a:srgbClr val="404040"/>
                </a:solidFill>
                <a:latin typeface="Arial"/>
                <a:cs typeface="Arial"/>
              </a:rPr>
              <a:t>segment’s </a:t>
            </a:r>
            <a:r>
              <a:rPr sz="1900" spc="-5" dirty="0">
                <a:solidFill>
                  <a:srgbClr val="404040"/>
                </a:solidFill>
                <a:latin typeface="Arial"/>
                <a:cs typeface="Arial"/>
              </a:rPr>
              <a:t>memory </a:t>
            </a:r>
            <a:r>
              <a:rPr sz="1900" spc="-10" dirty="0">
                <a:solidFill>
                  <a:srgbClr val="404040"/>
                </a:solidFill>
                <a:latin typeface="Arial"/>
                <a:cs typeface="Arial"/>
              </a:rPr>
              <a:t>location and </a:t>
            </a:r>
            <a:r>
              <a:rPr sz="1900" spc="-5" dirty="0">
                <a:solidFill>
                  <a:srgbClr val="404040"/>
                </a:solidFill>
                <a:latin typeface="Arial"/>
                <a:cs typeface="Arial"/>
              </a:rPr>
              <a:t>a </a:t>
            </a:r>
            <a:r>
              <a:rPr sz="1900" spc="-10" dirty="0">
                <a:solidFill>
                  <a:srgbClr val="404040"/>
                </a:solidFill>
                <a:latin typeface="Arial"/>
                <a:cs typeface="Arial"/>
              </a:rPr>
              <a:t>bounds limit </a:t>
            </a:r>
            <a:r>
              <a:rPr sz="1900" spc="-5" dirty="0">
                <a:solidFill>
                  <a:srgbClr val="404040"/>
                </a:solidFill>
                <a:latin typeface="Arial"/>
                <a:cs typeface="Arial"/>
              </a:rPr>
              <a:t>that </a:t>
            </a:r>
            <a:r>
              <a:rPr sz="1900" spc="-10" dirty="0">
                <a:solidFill>
                  <a:srgbClr val="404040"/>
                </a:solidFill>
                <a:latin typeface="Arial"/>
                <a:cs typeface="Arial"/>
              </a:rPr>
              <a:t>indicates </a:t>
            </a:r>
            <a:r>
              <a:rPr sz="1900" spc="-5" dirty="0">
                <a:solidFill>
                  <a:srgbClr val="404040"/>
                </a:solidFill>
                <a:latin typeface="Arial"/>
                <a:cs typeface="Arial"/>
              </a:rPr>
              <a:t>its</a:t>
            </a:r>
            <a:r>
              <a:rPr sz="1900" spc="340" dirty="0">
                <a:solidFill>
                  <a:srgbClr val="404040"/>
                </a:solidFill>
                <a:latin typeface="Arial"/>
                <a:cs typeface="Arial"/>
              </a:rPr>
              <a:t> </a:t>
            </a:r>
            <a:r>
              <a:rPr sz="1900" spc="-5" dirty="0">
                <a:solidFill>
                  <a:srgbClr val="404040"/>
                </a:solidFill>
                <a:latin typeface="Arial"/>
                <a:cs typeface="Arial"/>
              </a:rPr>
              <a:t>size.</a:t>
            </a:r>
            <a:endParaRPr sz="1900">
              <a:latin typeface="Arial"/>
              <a:cs typeface="Arial"/>
            </a:endParaRPr>
          </a:p>
          <a:p>
            <a:pPr marL="355600" marR="90805" indent="-342900">
              <a:lnSpc>
                <a:spcPct val="150000"/>
              </a:lnSpc>
              <a:spcBef>
                <a:spcPts val="225"/>
              </a:spcBef>
              <a:tabLst>
                <a:tab pos="354965" algn="l"/>
              </a:tabLst>
            </a:pPr>
            <a:r>
              <a:rPr sz="1500" spc="285" dirty="0">
                <a:solidFill>
                  <a:srgbClr val="90C225"/>
                </a:solidFill>
                <a:latin typeface="Arial"/>
                <a:cs typeface="Arial"/>
              </a:rPr>
              <a:t>	</a:t>
            </a:r>
            <a:r>
              <a:rPr sz="1900" spc="-5" dirty="0">
                <a:solidFill>
                  <a:srgbClr val="404040"/>
                </a:solidFill>
                <a:latin typeface="Arial"/>
                <a:cs typeface="Arial"/>
              </a:rPr>
              <a:t>After a page fault, the operating system searches for a location in memory  large enough to hold the segment that is retrieved from</a:t>
            </a:r>
            <a:r>
              <a:rPr sz="1900" spc="200" dirty="0">
                <a:solidFill>
                  <a:srgbClr val="404040"/>
                </a:solidFill>
                <a:latin typeface="Arial"/>
                <a:cs typeface="Arial"/>
              </a:rPr>
              <a:t> </a:t>
            </a:r>
            <a:r>
              <a:rPr sz="1900" spc="-5" dirty="0">
                <a:solidFill>
                  <a:srgbClr val="404040"/>
                </a:solidFill>
                <a:latin typeface="Arial"/>
                <a:cs typeface="Arial"/>
              </a:rPr>
              <a:t>disk.</a:t>
            </a:r>
            <a:endParaRPr sz="1900">
              <a:latin typeface="Arial"/>
              <a:cs typeface="Arial"/>
            </a:endParaRPr>
          </a:p>
          <a:p>
            <a:pPr marL="355600" marR="5080" indent="-342900">
              <a:lnSpc>
                <a:spcPct val="150000"/>
              </a:lnSpc>
              <a:spcBef>
                <a:spcPts val="1000"/>
              </a:spcBef>
              <a:tabLst>
                <a:tab pos="354965" algn="l"/>
              </a:tabLst>
            </a:pPr>
            <a:r>
              <a:rPr sz="1500" spc="285" dirty="0">
                <a:solidFill>
                  <a:srgbClr val="90C225"/>
                </a:solidFill>
                <a:latin typeface="Arial"/>
                <a:cs typeface="Arial"/>
              </a:rPr>
              <a:t>	</a:t>
            </a:r>
            <a:r>
              <a:rPr sz="1900" spc="-5" dirty="0">
                <a:solidFill>
                  <a:srgbClr val="404040"/>
                </a:solidFill>
                <a:latin typeface="Arial"/>
                <a:cs typeface="Arial"/>
              </a:rPr>
              <a:t>Each segment has a page table. This means that a memory address </a:t>
            </a:r>
            <a:r>
              <a:rPr sz="1900" spc="-10" dirty="0">
                <a:solidFill>
                  <a:srgbClr val="404040"/>
                </a:solidFill>
                <a:latin typeface="Arial"/>
                <a:cs typeface="Arial"/>
              </a:rPr>
              <a:t>will  </a:t>
            </a:r>
            <a:r>
              <a:rPr sz="1900" spc="-5" dirty="0">
                <a:solidFill>
                  <a:srgbClr val="404040"/>
                </a:solidFill>
                <a:latin typeface="Arial"/>
                <a:cs typeface="Arial"/>
              </a:rPr>
              <a:t>have three fields, one for the segment, another for the page, and a third for  the</a:t>
            </a:r>
            <a:r>
              <a:rPr sz="1900" spc="5" dirty="0">
                <a:solidFill>
                  <a:srgbClr val="404040"/>
                </a:solidFill>
                <a:latin typeface="Arial"/>
                <a:cs typeface="Arial"/>
              </a:rPr>
              <a:t> </a:t>
            </a:r>
            <a:r>
              <a:rPr sz="1900" spc="-10" dirty="0">
                <a:solidFill>
                  <a:srgbClr val="404040"/>
                </a:solidFill>
                <a:latin typeface="Arial"/>
                <a:cs typeface="Arial"/>
              </a:rPr>
              <a:t>offset.</a:t>
            </a:r>
            <a:endParaRPr sz="19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DE4A-275F-440C-A92A-52B66DB22D8C}"/>
              </a:ext>
            </a:extLst>
          </p:cNvPr>
          <p:cNvSpPr>
            <a:spLocks noGrp="1"/>
          </p:cNvSpPr>
          <p:nvPr>
            <p:ph type="title"/>
          </p:nvPr>
        </p:nvSpPr>
        <p:spPr/>
        <p:txBody>
          <a:bodyPr/>
          <a:lstStyle/>
          <a:p>
            <a:r>
              <a:rPr lang="en-US" dirty="0"/>
              <a:t>2.Cross bar Switch</a:t>
            </a:r>
            <a:endParaRPr lang="en-IN" dirty="0"/>
          </a:p>
        </p:txBody>
      </p:sp>
      <p:pic>
        <p:nvPicPr>
          <p:cNvPr id="1026" name="Picture 2" descr="Lightbox">
            <a:extLst>
              <a:ext uri="{FF2B5EF4-FFF2-40B4-BE49-F238E27FC236}">
                <a16:creationId xmlns:a16="http://schemas.microsoft.com/office/drawing/2014/main" id="{E0199471-8CE6-4D9B-B42D-8698F3B557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1487" y="2520156"/>
            <a:ext cx="3629025"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5838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9158"/>
            <a:ext cx="486346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90C225"/>
                </a:solidFill>
              </a:rPr>
              <a:t>External</a:t>
            </a:r>
            <a:r>
              <a:rPr sz="3600" spc="-45" dirty="0">
                <a:solidFill>
                  <a:srgbClr val="90C225"/>
                </a:solidFill>
              </a:rPr>
              <a:t> </a:t>
            </a:r>
            <a:r>
              <a:rPr sz="3600" spc="-5" dirty="0">
                <a:solidFill>
                  <a:srgbClr val="90C225"/>
                </a:solidFill>
              </a:rPr>
              <a:t>Fragmentation</a:t>
            </a:r>
            <a:endParaRPr sz="3600"/>
          </a:p>
        </p:txBody>
      </p:sp>
      <p:sp>
        <p:nvSpPr>
          <p:cNvPr id="3" name="object 3"/>
          <p:cNvSpPr txBox="1"/>
          <p:nvPr/>
        </p:nvSpPr>
        <p:spPr>
          <a:xfrm>
            <a:off x="612444" y="1651132"/>
            <a:ext cx="5742940" cy="2718435"/>
          </a:xfrm>
          <a:prstGeom prst="rect">
            <a:avLst/>
          </a:prstGeom>
        </p:spPr>
        <p:txBody>
          <a:bodyPr vert="horz" wrap="square" lIns="0" tIns="156845" rIns="0" bIns="0" rtlCol="0">
            <a:spAutoFit/>
          </a:bodyPr>
          <a:lstStyle/>
          <a:p>
            <a:pPr marL="12700">
              <a:lnSpc>
                <a:spcPct val="100000"/>
              </a:lnSpc>
              <a:spcBef>
                <a:spcPts val="1235"/>
              </a:spcBef>
              <a:tabLst>
                <a:tab pos="354965" algn="l"/>
              </a:tabLst>
            </a:pPr>
            <a:r>
              <a:rPr sz="1500" spc="285" dirty="0">
                <a:solidFill>
                  <a:srgbClr val="90C225"/>
                </a:solidFill>
                <a:latin typeface="Arial"/>
                <a:cs typeface="Arial"/>
              </a:rPr>
              <a:t>	</a:t>
            </a:r>
            <a:r>
              <a:rPr sz="1900" spc="-5" dirty="0">
                <a:solidFill>
                  <a:srgbClr val="404040"/>
                </a:solidFill>
                <a:latin typeface="Arial"/>
                <a:cs typeface="Arial"/>
              </a:rPr>
              <a:t>Both paging and segmentation can</a:t>
            </a:r>
            <a:r>
              <a:rPr sz="1900" spc="135" dirty="0">
                <a:solidFill>
                  <a:srgbClr val="404040"/>
                </a:solidFill>
                <a:latin typeface="Arial"/>
                <a:cs typeface="Arial"/>
              </a:rPr>
              <a:t> </a:t>
            </a:r>
            <a:r>
              <a:rPr sz="1900" spc="-5" dirty="0">
                <a:solidFill>
                  <a:srgbClr val="404040"/>
                </a:solidFill>
                <a:latin typeface="Arial"/>
                <a:cs typeface="Arial"/>
              </a:rPr>
              <a:t>cause</a:t>
            </a:r>
            <a:endParaRPr sz="1900">
              <a:latin typeface="Arial"/>
              <a:cs typeface="Arial"/>
            </a:endParaRPr>
          </a:p>
          <a:p>
            <a:pPr marL="355600">
              <a:lnSpc>
                <a:spcPct val="100000"/>
              </a:lnSpc>
              <a:spcBef>
                <a:spcPts val="1140"/>
              </a:spcBef>
            </a:pPr>
            <a:r>
              <a:rPr sz="1900" spc="-5" dirty="0">
                <a:solidFill>
                  <a:srgbClr val="404040"/>
                </a:solidFill>
                <a:latin typeface="Arial"/>
                <a:cs typeface="Arial"/>
              </a:rPr>
              <a:t>fragmentation.</a:t>
            </a:r>
            <a:endParaRPr sz="1900">
              <a:latin typeface="Arial"/>
              <a:cs typeface="Arial"/>
            </a:endParaRPr>
          </a:p>
          <a:p>
            <a:pPr marL="355600" marR="5080" indent="-342900" algn="just">
              <a:lnSpc>
                <a:spcPct val="150000"/>
              </a:lnSpc>
              <a:spcBef>
                <a:spcPts val="685"/>
              </a:spcBef>
            </a:pPr>
            <a:r>
              <a:rPr sz="1500" spc="285" dirty="0">
                <a:solidFill>
                  <a:srgbClr val="90C225"/>
                </a:solidFill>
                <a:latin typeface="Arial"/>
                <a:cs typeface="Arial"/>
              </a:rPr>
              <a:t> </a:t>
            </a:r>
            <a:r>
              <a:rPr sz="1900" spc="-5" dirty="0">
                <a:solidFill>
                  <a:srgbClr val="404040"/>
                </a:solidFill>
                <a:latin typeface="Arial"/>
                <a:cs typeface="Arial"/>
              </a:rPr>
              <a:t>Segmentation is subject to </a:t>
            </a:r>
            <a:r>
              <a:rPr sz="1900" i="1" spc="-5" dirty="0">
                <a:solidFill>
                  <a:srgbClr val="404040"/>
                </a:solidFill>
                <a:latin typeface="Arial"/>
                <a:cs typeface="Arial"/>
              </a:rPr>
              <a:t>external </a:t>
            </a:r>
            <a:r>
              <a:rPr sz="1900" spc="-40" dirty="0">
                <a:solidFill>
                  <a:srgbClr val="404040"/>
                </a:solidFill>
                <a:latin typeface="Arial"/>
                <a:cs typeface="Arial"/>
              </a:rPr>
              <a:t>fragmentation,  </a:t>
            </a:r>
            <a:r>
              <a:rPr sz="1900" spc="-10" dirty="0">
                <a:solidFill>
                  <a:srgbClr val="404040"/>
                </a:solidFill>
                <a:latin typeface="Arial"/>
                <a:cs typeface="Arial"/>
              </a:rPr>
              <a:t>which </a:t>
            </a:r>
            <a:r>
              <a:rPr sz="1900" spc="-5" dirty="0">
                <a:solidFill>
                  <a:srgbClr val="404040"/>
                </a:solidFill>
                <a:latin typeface="Arial"/>
                <a:cs typeface="Arial"/>
              </a:rPr>
              <a:t>occurs </a:t>
            </a:r>
            <a:r>
              <a:rPr sz="1900" spc="-10" dirty="0">
                <a:solidFill>
                  <a:srgbClr val="404040"/>
                </a:solidFill>
                <a:latin typeface="Arial"/>
                <a:cs typeface="Arial"/>
              </a:rPr>
              <a:t>when </a:t>
            </a:r>
            <a:r>
              <a:rPr sz="1900" spc="-5" dirty="0">
                <a:solidFill>
                  <a:srgbClr val="404040"/>
                </a:solidFill>
                <a:latin typeface="Arial"/>
                <a:cs typeface="Arial"/>
              </a:rPr>
              <a:t>contiguous chunks of memory  become broken up as segments are allocated and  deallocated over</a:t>
            </a:r>
            <a:r>
              <a:rPr sz="1900" spc="70" dirty="0">
                <a:solidFill>
                  <a:srgbClr val="404040"/>
                </a:solidFill>
                <a:latin typeface="Arial"/>
                <a:cs typeface="Arial"/>
              </a:rPr>
              <a:t> </a:t>
            </a:r>
            <a:r>
              <a:rPr sz="1900" spc="-5" dirty="0">
                <a:solidFill>
                  <a:srgbClr val="404040"/>
                </a:solidFill>
                <a:latin typeface="Arial"/>
                <a:cs typeface="Arial"/>
              </a:rPr>
              <a:t>time.</a:t>
            </a:r>
            <a:endParaRPr sz="1900">
              <a:latin typeface="Arial"/>
              <a:cs typeface="Arial"/>
            </a:endParaRPr>
          </a:p>
        </p:txBody>
      </p:sp>
      <p:sp>
        <p:nvSpPr>
          <p:cNvPr id="4" name="object 4"/>
          <p:cNvSpPr/>
          <p:nvPr/>
        </p:nvSpPr>
        <p:spPr>
          <a:xfrm>
            <a:off x="6569964" y="1802892"/>
            <a:ext cx="5452872" cy="339547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04" y="420115"/>
            <a:ext cx="200533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90C225"/>
                </a:solidFill>
              </a:rPr>
              <a:t>Thrashing</a:t>
            </a:r>
            <a:endParaRPr sz="3600"/>
          </a:p>
        </p:txBody>
      </p:sp>
      <p:sp>
        <p:nvSpPr>
          <p:cNvPr id="3" name="object 3"/>
          <p:cNvSpPr txBox="1"/>
          <p:nvPr/>
        </p:nvSpPr>
        <p:spPr>
          <a:xfrm>
            <a:off x="442671" y="1115085"/>
            <a:ext cx="8336280" cy="3754120"/>
          </a:xfrm>
          <a:prstGeom prst="rect">
            <a:avLst/>
          </a:prstGeom>
        </p:spPr>
        <p:txBody>
          <a:bodyPr vert="horz" wrap="square" lIns="0" tIns="12700" rIns="0" bIns="0" rtlCol="0">
            <a:spAutoFit/>
          </a:bodyPr>
          <a:lstStyle/>
          <a:p>
            <a:pPr marL="355600" marR="5080" indent="-342900" algn="just">
              <a:lnSpc>
                <a:spcPct val="150000"/>
              </a:lnSpc>
              <a:spcBef>
                <a:spcPts val="100"/>
              </a:spcBef>
            </a:pPr>
            <a:r>
              <a:rPr sz="1500" spc="285" dirty="0">
                <a:solidFill>
                  <a:srgbClr val="90C225"/>
                </a:solidFill>
                <a:latin typeface="Arial"/>
                <a:cs typeface="Arial"/>
              </a:rPr>
              <a:t> </a:t>
            </a:r>
            <a:r>
              <a:rPr sz="1900" spc="-10" dirty="0">
                <a:solidFill>
                  <a:srgbClr val="404040"/>
                </a:solidFill>
                <a:latin typeface="Trebuchet MS"/>
                <a:cs typeface="Trebuchet MS"/>
              </a:rPr>
              <a:t>When the hard drive </a:t>
            </a:r>
            <a:r>
              <a:rPr sz="1900" spc="-5" dirty="0">
                <a:solidFill>
                  <a:srgbClr val="404040"/>
                </a:solidFill>
                <a:latin typeface="Trebuchet MS"/>
                <a:cs typeface="Trebuchet MS"/>
              </a:rPr>
              <a:t>is </a:t>
            </a:r>
            <a:r>
              <a:rPr sz="1900" spc="-10" dirty="0">
                <a:solidFill>
                  <a:srgbClr val="404040"/>
                </a:solidFill>
                <a:latin typeface="Trebuchet MS"/>
                <a:cs typeface="Trebuchet MS"/>
              </a:rPr>
              <a:t>being </a:t>
            </a:r>
            <a:r>
              <a:rPr sz="1900" spc="-5" dirty="0">
                <a:solidFill>
                  <a:srgbClr val="404040"/>
                </a:solidFill>
                <a:latin typeface="Trebuchet MS"/>
                <a:cs typeface="Trebuchet MS"/>
              </a:rPr>
              <a:t>overworked by </a:t>
            </a:r>
            <a:r>
              <a:rPr sz="1900" spc="-10" dirty="0">
                <a:solidFill>
                  <a:srgbClr val="404040"/>
                </a:solidFill>
                <a:latin typeface="Trebuchet MS"/>
                <a:cs typeface="Trebuchet MS"/>
              </a:rPr>
              <a:t>moving </a:t>
            </a:r>
            <a:r>
              <a:rPr sz="1900" spc="-5" dirty="0">
                <a:solidFill>
                  <a:srgbClr val="404040"/>
                </a:solidFill>
                <a:latin typeface="Trebuchet MS"/>
                <a:cs typeface="Trebuchet MS"/>
              </a:rPr>
              <a:t>information </a:t>
            </a:r>
            <a:r>
              <a:rPr sz="1900" spc="-55" dirty="0">
                <a:solidFill>
                  <a:srgbClr val="404040"/>
                </a:solidFill>
                <a:latin typeface="Trebuchet MS"/>
                <a:cs typeface="Trebuchet MS"/>
              </a:rPr>
              <a:t>between  </a:t>
            </a:r>
            <a:r>
              <a:rPr sz="1900" spc="-10" dirty="0">
                <a:solidFill>
                  <a:srgbClr val="404040"/>
                </a:solidFill>
                <a:latin typeface="Trebuchet MS"/>
                <a:cs typeface="Trebuchet MS"/>
              </a:rPr>
              <a:t>the </a:t>
            </a:r>
            <a:r>
              <a:rPr sz="1900" spc="-5" dirty="0">
                <a:solidFill>
                  <a:srgbClr val="404040"/>
                </a:solidFill>
                <a:latin typeface="Trebuchet MS"/>
                <a:cs typeface="Trebuchet MS"/>
              </a:rPr>
              <a:t>system </a:t>
            </a:r>
            <a:r>
              <a:rPr sz="1900" spc="-10" dirty="0">
                <a:solidFill>
                  <a:srgbClr val="404040"/>
                </a:solidFill>
                <a:latin typeface="Trebuchet MS"/>
                <a:cs typeface="Trebuchet MS"/>
              </a:rPr>
              <a:t>memory and virtual memory </a:t>
            </a:r>
            <a:r>
              <a:rPr sz="1900" spc="-30" dirty="0">
                <a:solidFill>
                  <a:srgbClr val="404040"/>
                </a:solidFill>
                <a:latin typeface="Trebuchet MS"/>
                <a:cs typeface="Trebuchet MS"/>
              </a:rPr>
              <a:t>excessively, </a:t>
            </a:r>
            <a:r>
              <a:rPr sz="1900" spc="-10" dirty="0">
                <a:solidFill>
                  <a:srgbClr val="404040"/>
                </a:solidFill>
                <a:latin typeface="Trebuchet MS"/>
                <a:cs typeface="Trebuchet MS"/>
              </a:rPr>
              <a:t>thrashing </a:t>
            </a:r>
            <a:r>
              <a:rPr sz="1900" spc="-5" dirty="0">
                <a:solidFill>
                  <a:srgbClr val="404040"/>
                </a:solidFill>
                <a:latin typeface="Trebuchet MS"/>
                <a:cs typeface="Trebuchet MS"/>
              </a:rPr>
              <a:t>is</a:t>
            </a:r>
            <a:r>
              <a:rPr sz="1900" spc="325" dirty="0">
                <a:solidFill>
                  <a:srgbClr val="404040"/>
                </a:solidFill>
                <a:latin typeface="Trebuchet MS"/>
                <a:cs typeface="Trebuchet MS"/>
              </a:rPr>
              <a:t> </a:t>
            </a:r>
            <a:r>
              <a:rPr sz="1900" spc="-10" dirty="0">
                <a:solidFill>
                  <a:srgbClr val="404040"/>
                </a:solidFill>
                <a:latin typeface="Trebuchet MS"/>
                <a:cs typeface="Trebuchet MS"/>
              </a:rPr>
              <a:t>caused.</a:t>
            </a:r>
            <a:endParaRPr sz="1900">
              <a:latin typeface="Trebuchet MS"/>
              <a:cs typeface="Trebuchet MS"/>
            </a:endParaRPr>
          </a:p>
          <a:p>
            <a:pPr marL="355600" marR="239395" indent="-342900" algn="just">
              <a:lnSpc>
                <a:spcPct val="150000"/>
              </a:lnSpc>
              <a:spcBef>
                <a:spcPts val="994"/>
              </a:spcBef>
            </a:pPr>
            <a:r>
              <a:rPr sz="1500" spc="285" dirty="0">
                <a:solidFill>
                  <a:srgbClr val="90C225"/>
                </a:solidFill>
                <a:latin typeface="Arial"/>
                <a:cs typeface="Arial"/>
              </a:rPr>
              <a:t> </a:t>
            </a:r>
            <a:r>
              <a:rPr sz="1900" spc="-10" dirty="0">
                <a:solidFill>
                  <a:srgbClr val="404040"/>
                </a:solidFill>
                <a:latin typeface="Trebuchet MS"/>
                <a:cs typeface="Trebuchet MS"/>
              </a:rPr>
              <a:t>When the </a:t>
            </a:r>
            <a:r>
              <a:rPr sz="1900" spc="-5" dirty="0">
                <a:solidFill>
                  <a:srgbClr val="404040"/>
                </a:solidFill>
                <a:latin typeface="Trebuchet MS"/>
                <a:cs typeface="Trebuchet MS"/>
              </a:rPr>
              <a:t>system </a:t>
            </a:r>
            <a:r>
              <a:rPr sz="1900" spc="-10" dirty="0">
                <a:solidFill>
                  <a:srgbClr val="404040"/>
                </a:solidFill>
                <a:latin typeface="Trebuchet MS"/>
                <a:cs typeface="Trebuchet MS"/>
              </a:rPr>
              <a:t>doesn’t have enough </a:t>
            </a:r>
            <a:r>
              <a:rPr sz="1900" spc="-40" dirty="0">
                <a:solidFill>
                  <a:srgbClr val="404040"/>
                </a:solidFill>
                <a:latin typeface="Trebuchet MS"/>
                <a:cs typeface="Trebuchet MS"/>
              </a:rPr>
              <a:t>memory, </a:t>
            </a:r>
            <a:r>
              <a:rPr sz="1900" spc="-10" dirty="0">
                <a:solidFill>
                  <a:srgbClr val="404040"/>
                </a:solidFill>
                <a:latin typeface="Trebuchet MS"/>
                <a:cs typeface="Trebuchet MS"/>
              </a:rPr>
              <a:t>the </a:t>
            </a:r>
            <a:r>
              <a:rPr sz="1900" spc="-5" dirty="0">
                <a:solidFill>
                  <a:srgbClr val="404040"/>
                </a:solidFill>
                <a:latin typeface="Trebuchet MS"/>
                <a:cs typeface="Trebuchet MS"/>
              </a:rPr>
              <a:t>system swap file </a:t>
            </a:r>
            <a:r>
              <a:rPr sz="1900" spc="-75" dirty="0">
                <a:solidFill>
                  <a:srgbClr val="404040"/>
                </a:solidFill>
                <a:latin typeface="Trebuchet MS"/>
                <a:cs typeface="Trebuchet MS"/>
              </a:rPr>
              <a:t>is  </a:t>
            </a:r>
            <a:r>
              <a:rPr sz="1900" spc="-10" dirty="0">
                <a:solidFill>
                  <a:srgbClr val="404040"/>
                </a:solidFill>
                <a:latin typeface="Trebuchet MS"/>
                <a:cs typeface="Trebuchet MS"/>
              </a:rPr>
              <a:t>not properly configured, </a:t>
            </a:r>
            <a:r>
              <a:rPr sz="1900" spc="-5" dirty="0">
                <a:solidFill>
                  <a:srgbClr val="404040"/>
                </a:solidFill>
                <a:latin typeface="Trebuchet MS"/>
                <a:cs typeface="Trebuchet MS"/>
              </a:rPr>
              <a:t>or too </a:t>
            </a:r>
            <a:r>
              <a:rPr sz="1900" spc="-10" dirty="0">
                <a:solidFill>
                  <a:srgbClr val="404040"/>
                </a:solidFill>
                <a:latin typeface="Trebuchet MS"/>
                <a:cs typeface="Trebuchet MS"/>
              </a:rPr>
              <a:t>much </a:t>
            </a:r>
            <a:r>
              <a:rPr sz="1900" spc="-5" dirty="0">
                <a:solidFill>
                  <a:srgbClr val="404040"/>
                </a:solidFill>
                <a:latin typeface="Trebuchet MS"/>
                <a:cs typeface="Trebuchet MS"/>
              </a:rPr>
              <a:t>is </a:t>
            </a:r>
            <a:r>
              <a:rPr sz="1900" spc="-10" dirty="0">
                <a:solidFill>
                  <a:srgbClr val="404040"/>
                </a:solidFill>
                <a:latin typeface="Trebuchet MS"/>
                <a:cs typeface="Trebuchet MS"/>
              </a:rPr>
              <a:t>running </a:t>
            </a:r>
            <a:r>
              <a:rPr sz="1900" spc="-5" dirty="0">
                <a:solidFill>
                  <a:srgbClr val="404040"/>
                </a:solidFill>
                <a:latin typeface="Trebuchet MS"/>
                <a:cs typeface="Trebuchet MS"/>
              </a:rPr>
              <a:t>on </a:t>
            </a:r>
            <a:r>
              <a:rPr sz="1900" spc="-10" dirty="0">
                <a:solidFill>
                  <a:srgbClr val="404040"/>
                </a:solidFill>
                <a:latin typeface="Trebuchet MS"/>
                <a:cs typeface="Trebuchet MS"/>
              </a:rPr>
              <a:t>the computer and it  has </a:t>
            </a:r>
            <a:r>
              <a:rPr sz="1900" spc="-5" dirty="0">
                <a:solidFill>
                  <a:srgbClr val="404040"/>
                </a:solidFill>
                <a:latin typeface="Trebuchet MS"/>
                <a:cs typeface="Trebuchet MS"/>
              </a:rPr>
              <a:t>low system</a:t>
            </a:r>
            <a:r>
              <a:rPr sz="1900" spc="60" dirty="0">
                <a:solidFill>
                  <a:srgbClr val="404040"/>
                </a:solidFill>
                <a:latin typeface="Trebuchet MS"/>
                <a:cs typeface="Trebuchet MS"/>
              </a:rPr>
              <a:t> </a:t>
            </a:r>
            <a:r>
              <a:rPr sz="1900" spc="-10" dirty="0">
                <a:solidFill>
                  <a:srgbClr val="404040"/>
                </a:solidFill>
                <a:latin typeface="Trebuchet MS"/>
                <a:cs typeface="Trebuchet MS"/>
              </a:rPr>
              <a:t>resources.</a:t>
            </a:r>
            <a:endParaRPr sz="1900">
              <a:latin typeface="Trebuchet MS"/>
              <a:cs typeface="Trebuchet MS"/>
            </a:endParaRPr>
          </a:p>
          <a:p>
            <a:pPr marL="355600" marR="67945" indent="-342900">
              <a:lnSpc>
                <a:spcPct val="150100"/>
              </a:lnSpc>
              <a:spcBef>
                <a:spcPts val="994"/>
              </a:spcBef>
              <a:tabLst>
                <a:tab pos="354965" algn="l"/>
              </a:tabLst>
            </a:pPr>
            <a:r>
              <a:rPr sz="1500" spc="285" dirty="0">
                <a:solidFill>
                  <a:srgbClr val="90C225"/>
                </a:solidFill>
                <a:latin typeface="Arial"/>
                <a:cs typeface="Arial"/>
              </a:rPr>
              <a:t>	</a:t>
            </a:r>
            <a:r>
              <a:rPr sz="1900" spc="-10" dirty="0">
                <a:solidFill>
                  <a:srgbClr val="404040"/>
                </a:solidFill>
                <a:latin typeface="Trebuchet MS"/>
                <a:cs typeface="Trebuchet MS"/>
              </a:rPr>
              <a:t>Thrashing </a:t>
            </a:r>
            <a:r>
              <a:rPr sz="1900" spc="-5" dirty="0">
                <a:solidFill>
                  <a:srgbClr val="404040"/>
                </a:solidFill>
                <a:latin typeface="Trebuchet MS"/>
                <a:cs typeface="Trebuchet MS"/>
              </a:rPr>
              <a:t>is </a:t>
            </a:r>
            <a:r>
              <a:rPr sz="1900" spc="-10" dirty="0">
                <a:solidFill>
                  <a:srgbClr val="404040"/>
                </a:solidFill>
                <a:latin typeface="Trebuchet MS"/>
                <a:cs typeface="Trebuchet MS"/>
              </a:rPr>
              <a:t>bad </a:t>
            </a:r>
            <a:r>
              <a:rPr sz="1900" spc="-5" dirty="0">
                <a:solidFill>
                  <a:srgbClr val="404040"/>
                </a:solidFill>
                <a:latin typeface="Trebuchet MS"/>
                <a:cs typeface="Trebuchet MS"/>
              </a:rPr>
              <a:t>on a </a:t>
            </a:r>
            <a:r>
              <a:rPr sz="1900" spc="-10" dirty="0">
                <a:solidFill>
                  <a:srgbClr val="404040"/>
                </a:solidFill>
                <a:latin typeface="Trebuchet MS"/>
                <a:cs typeface="Trebuchet MS"/>
              </a:rPr>
              <a:t>hard drive because </a:t>
            </a:r>
            <a:r>
              <a:rPr sz="1900" spc="-5" dirty="0">
                <a:solidFill>
                  <a:srgbClr val="404040"/>
                </a:solidFill>
                <a:latin typeface="Trebuchet MS"/>
                <a:cs typeface="Trebuchet MS"/>
              </a:rPr>
              <a:t>of the </a:t>
            </a:r>
            <a:r>
              <a:rPr sz="1900" spc="-10" dirty="0">
                <a:solidFill>
                  <a:srgbClr val="404040"/>
                </a:solidFill>
                <a:latin typeface="Trebuchet MS"/>
                <a:cs typeface="Trebuchet MS"/>
              </a:rPr>
              <a:t>amount </a:t>
            </a:r>
            <a:r>
              <a:rPr sz="1900" spc="-5" dirty="0">
                <a:solidFill>
                  <a:srgbClr val="404040"/>
                </a:solidFill>
                <a:latin typeface="Trebuchet MS"/>
                <a:cs typeface="Trebuchet MS"/>
              </a:rPr>
              <a:t>of work </a:t>
            </a:r>
            <a:r>
              <a:rPr sz="1900" spc="-10" dirty="0">
                <a:solidFill>
                  <a:srgbClr val="404040"/>
                </a:solidFill>
                <a:latin typeface="Trebuchet MS"/>
                <a:cs typeface="Trebuchet MS"/>
              </a:rPr>
              <a:t>the hard  drive has </a:t>
            </a:r>
            <a:r>
              <a:rPr sz="1900" spc="-5" dirty="0">
                <a:solidFill>
                  <a:srgbClr val="404040"/>
                </a:solidFill>
                <a:latin typeface="Trebuchet MS"/>
                <a:cs typeface="Trebuchet MS"/>
              </a:rPr>
              <a:t>to do </a:t>
            </a:r>
            <a:r>
              <a:rPr sz="1900" spc="-10" dirty="0">
                <a:solidFill>
                  <a:srgbClr val="404040"/>
                </a:solidFill>
                <a:latin typeface="Trebuchet MS"/>
                <a:cs typeface="Trebuchet MS"/>
              </a:rPr>
              <a:t>and </a:t>
            </a:r>
            <a:r>
              <a:rPr sz="1900" spc="-5" dirty="0">
                <a:solidFill>
                  <a:srgbClr val="404040"/>
                </a:solidFill>
                <a:latin typeface="Trebuchet MS"/>
                <a:cs typeface="Trebuchet MS"/>
              </a:rPr>
              <a:t>if is left unfixed will likely </a:t>
            </a:r>
            <a:r>
              <a:rPr sz="1900" spc="-10" dirty="0">
                <a:solidFill>
                  <a:srgbClr val="404040"/>
                </a:solidFill>
                <a:latin typeface="Trebuchet MS"/>
                <a:cs typeface="Trebuchet MS"/>
              </a:rPr>
              <a:t>cause </a:t>
            </a:r>
            <a:r>
              <a:rPr sz="1900" spc="-5" dirty="0">
                <a:solidFill>
                  <a:srgbClr val="404040"/>
                </a:solidFill>
                <a:latin typeface="Trebuchet MS"/>
                <a:cs typeface="Trebuchet MS"/>
              </a:rPr>
              <a:t>an </a:t>
            </a:r>
            <a:r>
              <a:rPr sz="1900" spc="-10" dirty="0">
                <a:solidFill>
                  <a:srgbClr val="404040"/>
                </a:solidFill>
                <a:latin typeface="Trebuchet MS"/>
                <a:cs typeface="Trebuchet MS"/>
              </a:rPr>
              <a:t>early </a:t>
            </a:r>
            <a:r>
              <a:rPr sz="1900" spc="-5" dirty="0">
                <a:solidFill>
                  <a:srgbClr val="404040"/>
                </a:solidFill>
                <a:latin typeface="Trebuchet MS"/>
                <a:cs typeface="Trebuchet MS"/>
              </a:rPr>
              <a:t>failure of  </a:t>
            </a:r>
            <a:r>
              <a:rPr sz="1900" spc="-10" dirty="0">
                <a:solidFill>
                  <a:srgbClr val="404040"/>
                </a:solidFill>
                <a:latin typeface="Trebuchet MS"/>
                <a:cs typeface="Trebuchet MS"/>
              </a:rPr>
              <a:t>the hard</a:t>
            </a:r>
            <a:r>
              <a:rPr sz="1900" spc="25" dirty="0">
                <a:solidFill>
                  <a:srgbClr val="404040"/>
                </a:solidFill>
                <a:latin typeface="Trebuchet MS"/>
                <a:cs typeface="Trebuchet MS"/>
              </a:rPr>
              <a:t> </a:t>
            </a:r>
            <a:r>
              <a:rPr sz="1900" spc="-10" dirty="0">
                <a:solidFill>
                  <a:srgbClr val="404040"/>
                </a:solidFill>
                <a:latin typeface="Trebuchet MS"/>
                <a:cs typeface="Trebuchet MS"/>
              </a:rPr>
              <a:t>drive.</a:t>
            </a:r>
            <a:endParaRPr sz="1900">
              <a:latin typeface="Trebuchet MS"/>
              <a:cs typeface="Trebuchet MS"/>
            </a:endParaRPr>
          </a:p>
        </p:txBody>
      </p:sp>
      <p:grpSp>
        <p:nvGrpSpPr>
          <p:cNvPr id="4" name="object 4"/>
          <p:cNvGrpSpPr/>
          <p:nvPr/>
        </p:nvGrpSpPr>
        <p:grpSpPr>
          <a:xfrm>
            <a:off x="3307079" y="4515610"/>
            <a:ext cx="3625850" cy="2273935"/>
            <a:chOff x="3307079" y="4515610"/>
            <a:chExt cx="3625850" cy="2273935"/>
          </a:xfrm>
        </p:grpSpPr>
        <p:sp>
          <p:nvSpPr>
            <p:cNvPr id="5" name="object 5"/>
            <p:cNvSpPr/>
            <p:nvPr/>
          </p:nvSpPr>
          <p:spPr>
            <a:xfrm>
              <a:off x="3316223" y="4524754"/>
              <a:ext cx="3607308" cy="225552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311651" y="4520182"/>
              <a:ext cx="3616960" cy="2265045"/>
            </a:xfrm>
            <a:custGeom>
              <a:avLst/>
              <a:gdLst/>
              <a:ahLst/>
              <a:cxnLst/>
              <a:rect l="l" t="t" r="r" b="b"/>
              <a:pathLst>
                <a:path w="3616959" h="2265045">
                  <a:moveTo>
                    <a:pt x="0" y="2264664"/>
                  </a:moveTo>
                  <a:lnTo>
                    <a:pt x="3616452" y="2264664"/>
                  </a:lnTo>
                  <a:lnTo>
                    <a:pt x="3616452" y="0"/>
                  </a:lnTo>
                  <a:lnTo>
                    <a:pt x="0" y="0"/>
                  </a:lnTo>
                  <a:lnTo>
                    <a:pt x="0" y="2264664"/>
                  </a:lnTo>
                  <a:close/>
                </a:path>
              </a:pathLst>
            </a:custGeom>
            <a:ln w="9144">
              <a:solidFill>
                <a:srgbClr val="90C225"/>
              </a:solidFill>
            </a:ln>
          </p:spPr>
          <p:txBody>
            <a:bodyPr wrap="square" lIns="0" tIns="0" rIns="0" bIns="0" rtlCol="0"/>
            <a:lstStyle/>
            <a:p>
              <a:endParaRPr/>
            </a:p>
          </p:txBody>
        </p:sp>
      </p:gr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9158"/>
            <a:ext cx="2352040"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90C225"/>
                </a:solidFill>
              </a:rPr>
              <a:t>Advant</a:t>
            </a:r>
            <a:r>
              <a:rPr sz="3600" spc="10" dirty="0">
                <a:solidFill>
                  <a:srgbClr val="90C225"/>
                </a:solidFill>
              </a:rPr>
              <a:t>a</a:t>
            </a:r>
            <a:r>
              <a:rPr sz="3600" dirty="0">
                <a:solidFill>
                  <a:srgbClr val="90C225"/>
                </a:solidFill>
              </a:rPr>
              <a:t>g</a:t>
            </a:r>
            <a:r>
              <a:rPr sz="3600" spc="5" dirty="0">
                <a:solidFill>
                  <a:srgbClr val="90C225"/>
                </a:solidFill>
              </a:rPr>
              <a:t>e</a:t>
            </a:r>
            <a:r>
              <a:rPr sz="3600" dirty="0">
                <a:solidFill>
                  <a:srgbClr val="90C225"/>
                </a:solidFill>
              </a:rPr>
              <a:t>s</a:t>
            </a:r>
            <a:endParaRPr sz="3600"/>
          </a:p>
        </p:txBody>
      </p:sp>
      <p:sp>
        <p:nvSpPr>
          <p:cNvPr id="3" name="object 3"/>
          <p:cNvSpPr txBox="1"/>
          <p:nvPr/>
        </p:nvSpPr>
        <p:spPr>
          <a:xfrm>
            <a:off x="743204" y="1816354"/>
            <a:ext cx="8321040" cy="3302635"/>
          </a:xfrm>
          <a:prstGeom prst="rect">
            <a:avLst/>
          </a:prstGeom>
        </p:spPr>
        <p:txBody>
          <a:bodyPr vert="horz" wrap="square" lIns="0" tIns="12065" rIns="0" bIns="0" rtlCol="0">
            <a:spAutoFit/>
          </a:bodyPr>
          <a:lstStyle/>
          <a:p>
            <a:pPr marL="12700">
              <a:lnSpc>
                <a:spcPct val="100000"/>
              </a:lnSpc>
              <a:spcBef>
                <a:spcPts val="95"/>
              </a:spcBef>
              <a:tabLst>
                <a:tab pos="354965" algn="l"/>
              </a:tabLst>
            </a:pPr>
            <a:r>
              <a:rPr sz="1500" spc="285" dirty="0">
                <a:solidFill>
                  <a:srgbClr val="90C225"/>
                </a:solidFill>
                <a:latin typeface="Arial"/>
                <a:cs typeface="Arial"/>
              </a:rPr>
              <a:t>	</a:t>
            </a:r>
            <a:r>
              <a:rPr sz="1900" spc="-10" dirty="0">
                <a:solidFill>
                  <a:srgbClr val="404040"/>
                </a:solidFill>
                <a:latin typeface="Trebuchet MS"/>
                <a:cs typeface="Trebuchet MS"/>
              </a:rPr>
              <a:t>More applications can run </a:t>
            </a:r>
            <a:r>
              <a:rPr sz="1900" spc="-5" dirty="0">
                <a:solidFill>
                  <a:srgbClr val="404040"/>
                </a:solidFill>
                <a:latin typeface="Trebuchet MS"/>
                <a:cs typeface="Trebuchet MS"/>
              </a:rPr>
              <a:t>at</a:t>
            </a:r>
            <a:r>
              <a:rPr sz="1900" spc="85" dirty="0">
                <a:solidFill>
                  <a:srgbClr val="404040"/>
                </a:solidFill>
                <a:latin typeface="Trebuchet MS"/>
                <a:cs typeface="Trebuchet MS"/>
              </a:rPr>
              <a:t> </a:t>
            </a:r>
            <a:r>
              <a:rPr sz="1900" spc="-10" dirty="0">
                <a:solidFill>
                  <a:srgbClr val="404040"/>
                </a:solidFill>
                <a:latin typeface="Trebuchet MS"/>
                <a:cs typeface="Trebuchet MS"/>
              </a:rPr>
              <a:t>once.</a:t>
            </a:r>
            <a:endParaRPr sz="1900">
              <a:latin typeface="Trebuchet MS"/>
              <a:cs typeface="Trebuchet MS"/>
            </a:endParaRPr>
          </a:p>
          <a:p>
            <a:pPr marL="354965" marR="5080" indent="-342900">
              <a:lnSpc>
                <a:spcPct val="150100"/>
              </a:lnSpc>
              <a:spcBef>
                <a:spcPts val="995"/>
              </a:spcBef>
              <a:tabLst>
                <a:tab pos="428625" algn="l"/>
              </a:tabLst>
            </a:pPr>
            <a:r>
              <a:rPr sz="1500" spc="285" dirty="0">
                <a:solidFill>
                  <a:srgbClr val="90C225"/>
                </a:solidFill>
                <a:latin typeface="Arial"/>
                <a:cs typeface="Arial"/>
              </a:rPr>
              <a:t>		</a:t>
            </a:r>
            <a:r>
              <a:rPr sz="1900" spc="-10" dirty="0">
                <a:solidFill>
                  <a:srgbClr val="404040"/>
                </a:solidFill>
                <a:latin typeface="Trebuchet MS"/>
                <a:cs typeface="Trebuchet MS"/>
              </a:rPr>
              <a:t>Larger applications can run </a:t>
            </a:r>
            <a:r>
              <a:rPr sz="1900" spc="-5" dirty="0">
                <a:solidFill>
                  <a:srgbClr val="404040"/>
                </a:solidFill>
                <a:latin typeface="Trebuchet MS"/>
                <a:cs typeface="Trebuchet MS"/>
              </a:rPr>
              <a:t>with less </a:t>
            </a:r>
            <a:r>
              <a:rPr sz="1900" spc="-10" dirty="0">
                <a:solidFill>
                  <a:srgbClr val="404040"/>
                </a:solidFill>
                <a:latin typeface="Trebuchet MS"/>
                <a:cs typeface="Trebuchet MS"/>
              </a:rPr>
              <a:t>real RAM </a:t>
            </a:r>
            <a:r>
              <a:rPr sz="1900" spc="-5" dirty="0">
                <a:solidFill>
                  <a:srgbClr val="404040"/>
                </a:solidFill>
                <a:latin typeface="Trebuchet MS"/>
                <a:cs typeface="Trebuchet MS"/>
              </a:rPr>
              <a:t>without </a:t>
            </a:r>
            <a:r>
              <a:rPr sz="1900" spc="-10" dirty="0">
                <a:solidFill>
                  <a:srgbClr val="404040"/>
                </a:solidFill>
                <a:latin typeface="Trebuchet MS"/>
                <a:cs typeface="Trebuchet MS"/>
              </a:rPr>
              <a:t>need </a:t>
            </a:r>
            <a:r>
              <a:rPr sz="1900" spc="-5" dirty="0">
                <a:solidFill>
                  <a:srgbClr val="404040"/>
                </a:solidFill>
                <a:latin typeface="Trebuchet MS"/>
                <a:cs typeface="Trebuchet MS"/>
              </a:rPr>
              <a:t>to </a:t>
            </a:r>
            <a:r>
              <a:rPr sz="1900" spc="-10" dirty="0">
                <a:solidFill>
                  <a:srgbClr val="404040"/>
                </a:solidFill>
                <a:latin typeface="Trebuchet MS"/>
                <a:cs typeface="Trebuchet MS"/>
              </a:rPr>
              <a:t>buy more  </a:t>
            </a:r>
            <a:r>
              <a:rPr sz="1900" spc="-40" dirty="0">
                <a:solidFill>
                  <a:srgbClr val="404040"/>
                </a:solidFill>
                <a:latin typeface="Trebuchet MS"/>
                <a:cs typeface="Trebuchet MS"/>
              </a:rPr>
              <a:t>memory.</a:t>
            </a:r>
            <a:endParaRPr sz="1900">
              <a:latin typeface="Trebuchet MS"/>
              <a:cs typeface="Trebuchet MS"/>
            </a:endParaRPr>
          </a:p>
          <a:p>
            <a:pPr marL="354965" marR="613410" indent="-342900">
              <a:lnSpc>
                <a:spcPct val="150000"/>
              </a:lnSpc>
              <a:spcBef>
                <a:spcPts val="994"/>
              </a:spcBef>
              <a:tabLst>
                <a:tab pos="354965" algn="l"/>
              </a:tabLst>
            </a:pPr>
            <a:r>
              <a:rPr sz="1500" spc="285" dirty="0">
                <a:solidFill>
                  <a:srgbClr val="90C225"/>
                </a:solidFill>
                <a:latin typeface="Arial"/>
                <a:cs typeface="Arial"/>
              </a:rPr>
              <a:t>	</a:t>
            </a:r>
            <a:r>
              <a:rPr sz="1900" spc="-5" dirty="0">
                <a:solidFill>
                  <a:srgbClr val="404040"/>
                </a:solidFill>
                <a:latin typeface="Trebuchet MS"/>
                <a:cs typeface="Trebuchet MS"/>
              </a:rPr>
              <a:t>Allows speed gain when only a </a:t>
            </a:r>
            <a:r>
              <a:rPr sz="1900" spc="-10" dirty="0">
                <a:solidFill>
                  <a:srgbClr val="404040"/>
                </a:solidFill>
                <a:latin typeface="Trebuchet MS"/>
                <a:cs typeface="Trebuchet MS"/>
              </a:rPr>
              <a:t>particular </a:t>
            </a:r>
            <a:r>
              <a:rPr sz="1900" spc="-5" dirty="0">
                <a:solidFill>
                  <a:srgbClr val="404040"/>
                </a:solidFill>
                <a:latin typeface="Trebuchet MS"/>
                <a:cs typeface="Trebuchet MS"/>
              </a:rPr>
              <a:t>segment of </a:t>
            </a:r>
            <a:r>
              <a:rPr sz="1900" spc="-10" dirty="0">
                <a:solidFill>
                  <a:srgbClr val="404040"/>
                </a:solidFill>
                <a:latin typeface="Trebuchet MS"/>
                <a:cs typeface="Trebuchet MS"/>
              </a:rPr>
              <a:t>the program is  required </a:t>
            </a:r>
            <a:r>
              <a:rPr sz="1900" spc="-5" dirty="0">
                <a:solidFill>
                  <a:srgbClr val="404040"/>
                </a:solidFill>
                <a:latin typeface="Trebuchet MS"/>
                <a:cs typeface="Trebuchet MS"/>
              </a:rPr>
              <a:t>for </a:t>
            </a:r>
            <a:r>
              <a:rPr sz="1900" spc="-10" dirty="0">
                <a:solidFill>
                  <a:srgbClr val="404040"/>
                </a:solidFill>
                <a:latin typeface="Trebuchet MS"/>
                <a:cs typeface="Trebuchet MS"/>
              </a:rPr>
              <a:t>the execution </a:t>
            </a:r>
            <a:r>
              <a:rPr sz="1900" spc="-5" dirty="0">
                <a:solidFill>
                  <a:srgbClr val="404040"/>
                </a:solidFill>
                <a:latin typeface="Trebuchet MS"/>
                <a:cs typeface="Trebuchet MS"/>
              </a:rPr>
              <a:t>of </a:t>
            </a:r>
            <a:r>
              <a:rPr sz="1900" spc="-10" dirty="0">
                <a:solidFill>
                  <a:srgbClr val="404040"/>
                </a:solidFill>
                <a:latin typeface="Trebuchet MS"/>
                <a:cs typeface="Trebuchet MS"/>
              </a:rPr>
              <a:t>the</a:t>
            </a:r>
            <a:r>
              <a:rPr sz="1900" spc="100" dirty="0">
                <a:solidFill>
                  <a:srgbClr val="404040"/>
                </a:solidFill>
                <a:latin typeface="Trebuchet MS"/>
                <a:cs typeface="Trebuchet MS"/>
              </a:rPr>
              <a:t> </a:t>
            </a:r>
            <a:r>
              <a:rPr sz="1900" spc="-10" dirty="0">
                <a:solidFill>
                  <a:srgbClr val="404040"/>
                </a:solidFill>
                <a:latin typeface="Trebuchet MS"/>
                <a:cs typeface="Trebuchet MS"/>
              </a:rPr>
              <a:t>program.</a:t>
            </a:r>
            <a:endParaRPr sz="1900">
              <a:latin typeface="Trebuchet MS"/>
              <a:cs typeface="Trebuchet MS"/>
            </a:endParaRPr>
          </a:p>
          <a:p>
            <a:pPr marL="354965" marR="319405" indent="-342900">
              <a:lnSpc>
                <a:spcPct val="150000"/>
              </a:lnSpc>
              <a:spcBef>
                <a:spcPts val="1010"/>
              </a:spcBef>
              <a:tabLst>
                <a:tab pos="354965" algn="l"/>
              </a:tabLst>
            </a:pPr>
            <a:r>
              <a:rPr sz="1500" spc="285" dirty="0">
                <a:solidFill>
                  <a:srgbClr val="90C225"/>
                </a:solidFill>
                <a:latin typeface="Arial"/>
                <a:cs typeface="Arial"/>
              </a:rPr>
              <a:t>	</a:t>
            </a:r>
            <a:r>
              <a:rPr sz="1900" spc="-5" dirty="0">
                <a:solidFill>
                  <a:srgbClr val="404040"/>
                </a:solidFill>
                <a:latin typeface="Trebuchet MS"/>
                <a:cs typeface="Trebuchet MS"/>
              </a:rPr>
              <a:t>This </a:t>
            </a:r>
            <a:r>
              <a:rPr sz="1900" spc="-10" dirty="0">
                <a:solidFill>
                  <a:srgbClr val="404040"/>
                </a:solidFill>
                <a:latin typeface="Trebuchet MS"/>
                <a:cs typeface="Trebuchet MS"/>
              </a:rPr>
              <a:t>frees programmers from concern </a:t>
            </a:r>
            <a:r>
              <a:rPr sz="1900" spc="-5" dirty="0">
                <a:solidFill>
                  <a:srgbClr val="404040"/>
                </a:solidFill>
                <a:latin typeface="Trebuchet MS"/>
                <a:cs typeface="Trebuchet MS"/>
              </a:rPr>
              <a:t>of </a:t>
            </a:r>
            <a:r>
              <a:rPr sz="1900" spc="-10" dirty="0">
                <a:solidFill>
                  <a:srgbClr val="404040"/>
                </a:solidFill>
                <a:latin typeface="Trebuchet MS"/>
                <a:cs typeface="Trebuchet MS"/>
              </a:rPr>
              <a:t>memory </a:t>
            </a:r>
            <a:r>
              <a:rPr sz="1900" spc="-5" dirty="0">
                <a:solidFill>
                  <a:srgbClr val="404040"/>
                </a:solidFill>
                <a:latin typeface="Trebuchet MS"/>
                <a:cs typeface="Trebuchet MS"/>
              </a:rPr>
              <a:t>limitations </a:t>
            </a:r>
            <a:r>
              <a:rPr sz="1900" spc="-10" dirty="0">
                <a:solidFill>
                  <a:srgbClr val="404040"/>
                </a:solidFill>
                <a:latin typeface="Trebuchet MS"/>
                <a:cs typeface="Trebuchet MS"/>
              </a:rPr>
              <a:t>and helps  implementing multiprogramming</a:t>
            </a:r>
            <a:r>
              <a:rPr sz="1900" spc="55" dirty="0">
                <a:solidFill>
                  <a:srgbClr val="404040"/>
                </a:solidFill>
                <a:latin typeface="Trebuchet MS"/>
                <a:cs typeface="Trebuchet MS"/>
              </a:rPr>
              <a:t> </a:t>
            </a:r>
            <a:r>
              <a:rPr sz="1900" spc="-10" dirty="0">
                <a:solidFill>
                  <a:srgbClr val="404040"/>
                </a:solidFill>
                <a:latin typeface="Trebuchet MS"/>
                <a:cs typeface="Trebuchet MS"/>
              </a:rPr>
              <a:t>environment.</a:t>
            </a:r>
            <a:endParaRPr sz="1900">
              <a:latin typeface="Trebuchet MS"/>
              <a:cs typeface="Trebuchet M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9158"/>
            <a:ext cx="291719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90C225"/>
                </a:solidFill>
              </a:rPr>
              <a:t>Disadvantages</a:t>
            </a:r>
            <a:endParaRPr sz="3600"/>
          </a:p>
        </p:txBody>
      </p:sp>
      <p:sp>
        <p:nvSpPr>
          <p:cNvPr id="3" name="object 3"/>
          <p:cNvSpPr txBox="1"/>
          <p:nvPr/>
        </p:nvSpPr>
        <p:spPr>
          <a:xfrm>
            <a:off x="730097" y="2018156"/>
            <a:ext cx="7684770" cy="1998980"/>
          </a:xfrm>
          <a:prstGeom prst="rect">
            <a:avLst/>
          </a:prstGeom>
        </p:spPr>
        <p:txBody>
          <a:bodyPr vert="horz" wrap="square" lIns="0" tIns="12065" rIns="0" bIns="0" rtlCol="0">
            <a:spAutoFit/>
          </a:bodyPr>
          <a:lstStyle/>
          <a:p>
            <a:pPr marL="12700">
              <a:lnSpc>
                <a:spcPct val="100000"/>
              </a:lnSpc>
              <a:spcBef>
                <a:spcPts val="95"/>
              </a:spcBef>
              <a:tabLst>
                <a:tab pos="354965" algn="l"/>
              </a:tabLst>
            </a:pPr>
            <a:r>
              <a:rPr sz="1500" spc="285" dirty="0">
                <a:solidFill>
                  <a:srgbClr val="90C225"/>
                </a:solidFill>
                <a:latin typeface="Arial"/>
                <a:cs typeface="Arial"/>
              </a:rPr>
              <a:t>	</a:t>
            </a:r>
            <a:r>
              <a:rPr sz="1900" spc="-5" dirty="0">
                <a:solidFill>
                  <a:srgbClr val="404040"/>
                </a:solidFill>
                <a:latin typeface="Trebuchet MS"/>
                <a:cs typeface="Trebuchet MS"/>
              </a:rPr>
              <a:t>Applications </a:t>
            </a:r>
            <a:r>
              <a:rPr sz="1900" spc="-10" dirty="0">
                <a:solidFill>
                  <a:srgbClr val="404040"/>
                </a:solidFill>
                <a:latin typeface="Trebuchet MS"/>
                <a:cs typeface="Trebuchet MS"/>
              </a:rPr>
              <a:t>may </a:t>
            </a:r>
            <a:r>
              <a:rPr sz="1900" spc="-5" dirty="0">
                <a:solidFill>
                  <a:srgbClr val="404040"/>
                </a:solidFill>
                <a:latin typeface="Trebuchet MS"/>
                <a:cs typeface="Trebuchet MS"/>
              </a:rPr>
              <a:t>run</a:t>
            </a:r>
            <a:r>
              <a:rPr sz="1900" spc="50" dirty="0">
                <a:solidFill>
                  <a:srgbClr val="404040"/>
                </a:solidFill>
                <a:latin typeface="Trebuchet MS"/>
                <a:cs typeface="Trebuchet MS"/>
              </a:rPr>
              <a:t> </a:t>
            </a:r>
            <a:r>
              <a:rPr sz="1900" spc="-40" dirty="0">
                <a:solidFill>
                  <a:srgbClr val="404040"/>
                </a:solidFill>
                <a:latin typeface="Trebuchet MS"/>
                <a:cs typeface="Trebuchet MS"/>
              </a:rPr>
              <a:t>slower.</a:t>
            </a:r>
            <a:endParaRPr sz="1900">
              <a:latin typeface="Trebuchet MS"/>
              <a:cs typeface="Trebuchet MS"/>
            </a:endParaRPr>
          </a:p>
          <a:p>
            <a:pPr>
              <a:lnSpc>
                <a:spcPct val="100000"/>
              </a:lnSpc>
              <a:spcBef>
                <a:spcPts val="45"/>
              </a:spcBef>
            </a:pPr>
            <a:endParaRPr sz="1800">
              <a:latin typeface="Trebuchet MS"/>
              <a:cs typeface="Trebuchet MS"/>
            </a:endParaRPr>
          </a:p>
          <a:p>
            <a:pPr marL="12700">
              <a:lnSpc>
                <a:spcPct val="100000"/>
              </a:lnSpc>
              <a:tabLst>
                <a:tab pos="354965" algn="l"/>
              </a:tabLst>
            </a:pPr>
            <a:r>
              <a:rPr sz="1500" spc="285" dirty="0">
                <a:solidFill>
                  <a:srgbClr val="90C225"/>
                </a:solidFill>
                <a:latin typeface="Arial"/>
                <a:cs typeface="Arial"/>
              </a:rPr>
              <a:t>	</a:t>
            </a:r>
            <a:r>
              <a:rPr sz="1900" spc="-5" dirty="0">
                <a:solidFill>
                  <a:srgbClr val="404040"/>
                </a:solidFill>
                <a:latin typeface="Trebuchet MS"/>
                <a:cs typeface="Trebuchet MS"/>
              </a:rPr>
              <a:t>It takes </a:t>
            </a:r>
            <a:r>
              <a:rPr sz="1900" spc="-10" dirty="0">
                <a:solidFill>
                  <a:srgbClr val="404040"/>
                </a:solidFill>
                <a:latin typeface="Trebuchet MS"/>
                <a:cs typeface="Trebuchet MS"/>
              </a:rPr>
              <a:t>more time </a:t>
            </a:r>
            <a:r>
              <a:rPr sz="1900" spc="-5" dirty="0">
                <a:solidFill>
                  <a:srgbClr val="404040"/>
                </a:solidFill>
                <a:latin typeface="Trebuchet MS"/>
                <a:cs typeface="Trebuchet MS"/>
              </a:rPr>
              <a:t>to switch </a:t>
            </a:r>
            <a:r>
              <a:rPr sz="1900" spc="-10" dirty="0">
                <a:solidFill>
                  <a:srgbClr val="404040"/>
                </a:solidFill>
                <a:latin typeface="Trebuchet MS"/>
                <a:cs typeface="Trebuchet MS"/>
              </a:rPr>
              <a:t>between</a:t>
            </a:r>
            <a:r>
              <a:rPr sz="1900" spc="70" dirty="0">
                <a:solidFill>
                  <a:srgbClr val="404040"/>
                </a:solidFill>
                <a:latin typeface="Trebuchet MS"/>
                <a:cs typeface="Trebuchet MS"/>
              </a:rPr>
              <a:t> </a:t>
            </a:r>
            <a:r>
              <a:rPr sz="1900" spc="-10" dirty="0">
                <a:solidFill>
                  <a:srgbClr val="404040"/>
                </a:solidFill>
                <a:latin typeface="Trebuchet MS"/>
                <a:cs typeface="Trebuchet MS"/>
              </a:rPr>
              <a:t>applications.</a:t>
            </a:r>
            <a:endParaRPr sz="1900">
              <a:latin typeface="Trebuchet MS"/>
              <a:cs typeface="Trebuchet MS"/>
            </a:endParaRPr>
          </a:p>
          <a:p>
            <a:pPr>
              <a:lnSpc>
                <a:spcPct val="100000"/>
              </a:lnSpc>
              <a:spcBef>
                <a:spcPts val="50"/>
              </a:spcBef>
            </a:pPr>
            <a:endParaRPr sz="1800">
              <a:latin typeface="Trebuchet MS"/>
              <a:cs typeface="Trebuchet MS"/>
            </a:endParaRPr>
          </a:p>
          <a:p>
            <a:pPr marL="12700">
              <a:lnSpc>
                <a:spcPct val="100000"/>
              </a:lnSpc>
              <a:tabLst>
                <a:tab pos="354965" algn="l"/>
              </a:tabLst>
            </a:pPr>
            <a:r>
              <a:rPr sz="1500" spc="285" dirty="0">
                <a:solidFill>
                  <a:srgbClr val="90C225"/>
                </a:solidFill>
                <a:latin typeface="Arial"/>
                <a:cs typeface="Arial"/>
              </a:rPr>
              <a:t>	</a:t>
            </a:r>
            <a:r>
              <a:rPr sz="1900" spc="-10" dirty="0">
                <a:solidFill>
                  <a:srgbClr val="404040"/>
                </a:solidFill>
                <a:latin typeface="Trebuchet MS"/>
                <a:cs typeface="Trebuchet MS"/>
              </a:rPr>
              <a:t>Less available hard drive </a:t>
            </a:r>
            <a:r>
              <a:rPr sz="1900" spc="-5" dirty="0">
                <a:solidFill>
                  <a:srgbClr val="404040"/>
                </a:solidFill>
                <a:latin typeface="Trebuchet MS"/>
                <a:cs typeface="Trebuchet MS"/>
              </a:rPr>
              <a:t>space for </a:t>
            </a:r>
            <a:r>
              <a:rPr sz="1900" spc="-10" dirty="0">
                <a:solidFill>
                  <a:srgbClr val="404040"/>
                </a:solidFill>
                <a:latin typeface="Trebuchet MS"/>
                <a:cs typeface="Trebuchet MS"/>
              </a:rPr>
              <a:t>the </a:t>
            </a:r>
            <a:r>
              <a:rPr sz="1900" spc="-35" dirty="0">
                <a:solidFill>
                  <a:srgbClr val="404040"/>
                </a:solidFill>
                <a:latin typeface="Trebuchet MS"/>
                <a:cs typeface="Trebuchet MS"/>
              </a:rPr>
              <a:t>user’s</a:t>
            </a:r>
            <a:r>
              <a:rPr sz="1900" spc="180" dirty="0">
                <a:solidFill>
                  <a:srgbClr val="404040"/>
                </a:solidFill>
                <a:latin typeface="Trebuchet MS"/>
                <a:cs typeface="Trebuchet MS"/>
              </a:rPr>
              <a:t> </a:t>
            </a:r>
            <a:r>
              <a:rPr sz="1900" spc="-10" dirty="0">
                <a:solidFill>
                  <a:srgbClr val="404040"/>
                </a:solidFill>
                <a:latin typeface="Trebuchet MS"/>
                <a:cs typeface="Trebuchet MS"/>
              </a:rPr>
              <a:t>use.</a:t>
            </a:r>
            <a:endParaRPr sz="1900">
              <a:latin typeface="Trebuchet MS"/>
              <a:cs typeface="Trebuchet MS"/>
            </a:endParaRPr>
          </a:p>
          <a:p>
            <a:pPr>
              <a:lnSpc>
                <a:spcPct val="100000"/>
              </a:lnSpc>
            </a:pPr>
            <a:endParaRPr sz="1850">
              <a:latin typeface="Trebuchet MS"/>
              <a:cs typeface="Trebuchet MS"/>
            </a:endParaRPr>
          </a:p>
          <a:p>
            <a:pPr marL="12700">
              <a:lnSpc>
                <a:spcPct val="100000"/>
              </a:lnSpc>
              <a:tabLst>
                <a:tab pos="354965" algn="l"/>
              </a:tabLst>
            </a:pPr>
            <a:r>
              <a:rPr sz="1500" spc="285" dirty="0">
                <a:solidFill>
                  <a:srgbClr val="90C225"/>
                </a:solidFill>
                <a:latin typeface="Arial"/>
                <a:cs typeface="Arial"/>
              </a:rPr>
              <a:t>	</a:t>
            </a:r>
            <a:r>
              <a:rPr sz="1900" spc="-5" dirty="0">
                <a:solidFill>
                  <a:srgbClr val="404040"/>
                </a:solidFill>
                <a:latin typeface="Trebuchet MS"/>
                <a:cs typeface="Trebuchet MS"/>
              </a:rPr>
              <a:t>The </a:t>
            </a:r>
            <a:r>
              <a:rPr sz="1900" spc="-10" dirty="0">
                <a:solidFill>
                  <a:srgbClr val="404040"/>
                </a:solidFill>
                <a:latin typeface="Trebuchet MS"/>
                <a:cs typeface="Trebuchet MS"/>
              </a:rPr>
              <a:t>possibility </a:t>
            </a:r>
            <a:r>
              <a:rPr sz="1900" spc="-5" dirty="0">
                <a:solidFill>
                  <a:srgbClr val="404040"/>
                </a:solidFill>
                <a:latin typeface="Trebuchet MS"/>
                <a:cs typeface="Trebuchet MS"/>
              </a:rPr>
              <a:t>of </a:t>
            </a:r>
            <a:r>
              <a:rPr sz="1900" spc="-10" dirty="0">
                <a:solidFill>
                  <a:srgbClr val="404040"/>
                </a:solidFill>
                <a:latin typeface="Trebuchet MS"/>
                <a:cs typeface="Trebuchet MS"/>
              </a:rPr>
              <a:t>Thrashing due </a:t>
            </a:r>
            <a:r>
              <a:rPr sz="1900" spc="-5" dirty="0">
                <a:solidFill>
                  <a:srgbClr val="404040"/>
                </a:solidFill>
                <a:latin typeface="Trebuchet MS"/>
                <a:cs typeface="Trebuchet MS"/>
              </a:rPr>
              <a:t>to </a:t>
            </a:r>
            <a:r>
              <a:rPr sz="1900" spc="-10" dirty="0">
                <a:solidFill>
                  <a:srgbClr val="404040"/>
                </a:solidFill>
                <a:latin typeface="Trebuchet MS"/>
                <a:cs typeface="Trebuchet MS"/>
              </a:rPr>
              <a:t>excessive </a:t>
            </a:r>
            <a:r>
              <a:rPr sz="1900" spc="-25" dirty="0">
                <a:solidFill>
                  <a:srgbClr val="404040"/>
                </a:solidFill>
                <a:latin typeface="Trebuchet MS"/>
                <a:cs typeface="Trebuchet MS"/>
              </a:rPr>
              <a:t>Paging </a:t>
            </a:r>
            <a:r>
              <a:rPr sz="1900" spc="-10" dirty="0">
                <a:solidFill>
                  <a:srgbClr val="404040"/>
                </a:solidFill>
                <a:latin typeface="Trebuchet MS"/>
                <a:cs typeface="Trebuchet MS"/>
              </a:rPr>
              <a:t>and </a:t>
            </a:r>
            <a:r>
              <a:rPr sz="1900" spc="-30" dirty="0">
                <a:solidFill>
                  <a:srgbClr val="404040"/>
                </a:solidFill>
                <a:latin typeface="Trebuchet MS"/>
                <a:cs typeface="Trebuchet MS"/>
              </a:rPr>
              <a:t>Page</a:t>
            </a:r>
            <a:r>
              <a:rPr sz="1900" spc="270" dirty="0">
                <a:solidFill>
                  <a:srgbClr val="404040"/>
                </a:solidFill>
                <a:latin typeface="Trebuchet MS"/>
                <a:cs typeface="Trebuchet MS"/>
              </a:rPr>
              <a:t> </a:t>
            </a:r>
            <a:r>
              <a:rPr sz="1900" spc="-5" dirty="0">
                <a:solidFill>
                  <a:srgbClr val="404040"/>
                </a:solidFill>
                <a:latin typeface="Trebuchet MS"/>
                <a:cs typeface="Trebuchet MS"/>
              </a:rPr>
              <a:t>faults</a:t>
            </a:r>
            <a:endParaRPr sz="1900">
              <a:latin typeface="Trebuchet MS"/>
              <a:cs typeface="Trebuchet M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B304-F0B9-4DA9-96B8-8F008E2C7C82}"/>
              </a:ext>
            </a:extLst>
          </p:cNvPr>
          <p:cNvSpPr>
            <a:spLocks noGrp="1"/>
          </p:cNvSpPr>
          <p:nvPr>
            <p:ph type="title"/>
          </p:nvPr>
        </p:nvSpPr>
        <p:spPr/>
        <p:txBody>
          <a:bodyPr/>
          <a:lstStyle/>
          <a:p>
            <a:r>
              <a:rPr lang="en-US" dirty="0"/>
              <a:t>I/O VIRTUALIZATION</a:t>
            </a:r>
            <a:endParaRPr lang="en-IN" dirty="0"/>
          </a:p>
        </p:txBody>
      </p:sp>
      <p:sp>
        <p:nvSpPr>
          <p:cNvPr id="3" name="Content Placeholder 2">
            <a:extLst>
              <a:ext uri="{FF2B5EF4-FFF2-40B4-BE49-F238E27FC236}">
                <a16:creationId xmlns:a16="http://schemas.microsoft.com/office/drawing/2014/main" id="{A57F7C2A-4B15-4C80-BC12-E559FCD610E8}"/>
              </a:ext>
            </a:extLst>
          </p:cNvPr>
          <p:cNvSpPr>
            <a:spLocks noGrp="1"/>
          </p:cNvSpPr>
          <p:nvPr>
            <p:ph idx="1"/>
          </p:nvPr>
        </p:nvSpPr>
        <p:spPr/>
        <p:txBody>
          <a:bodyPr/>
          <a:lstStyle/>
          <a:p>
            <a:pPr marL="0" indent="0">
              <a:buNone/>
            </a:pPr>
            <a:r>
              <a:rPr lang="en-US" b="0" i="0" dirty="0" err="1">
                <a:solidFill>
                  <a:srgbClr val="333333"/>
                </a:solidFill>
                <a:effectLst/>
                <a:latin typeface="Times New Roman" panose="02020603050405020304" pitchFamily="18" charset="0"/>
              </a:rPr>
              <a:t>i</a:t>
            </a:r>
            <a:r>
              <a:rPr lang="en-US" b="0" i="0" dirty="0">
                <a:solidFill>
                  <a:srgbClr val="333333"/>
                </a:solidFill>
                <a:effectLst/>
                <a:latin typeface="Times New Roman" panose="02020603050405020304" pitchFamily="18" charset="0"/>
              </a:rPr>
              <a:t>/O virtualization involves managing the routing of I/O requests between virtual devices and the shared physical hardware. At the time of this writing, there are three ways to implement I/O virtualization: full device emulation, para-virtualization, and direct I/O. Full device emulation is the first approach for I/O virtualization. </a:t>
            </a:r>
          </a:p>
          <a:p>
            <a:pPr marL="0" indent="0">
              <a:buNone/>
            </a:pPr>
            <a:r>
              <a:rPr lang="en-US" b="0" i="0" dirty="0">
                <a:solidFill>
                  <a:srgbClr val="333333"/>
                </a:solidFill>
                <a:effectLst/>
                <a:latin typeface="Times New Roman" panose="02020603050405020304" pitchFamily="18" charset="0"/>
              </a:rPr>
              <a:t>Generally, this approach emulates well-known, real-world devices.</a:t>
            </a:r>
            <a:endParaRPr lang="en-IN" dirty="0"/>
          </a:p>
        </p:txBody>
      </p:sp>
    </p:spTree>
    <p:extLst>
      <p:ext uri="{BB962C8B-B14F-4D97-AF65-F5344CB8AC3E}">
        <p14:creationId xmlns:p14="http://schemas.microsoft.com/office/powerpoint/2010/main" val="399733938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4DE4-A18B-4E6E-BD52-ED76712B78C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BD6935A-47C5-4160-8830-6B352204564B}"/>
              </a:ext>
            </a:extLst>
          </p:cNvPr>
          <p:cNvPicPr>
            <a:picLocks noGrp="1" noChangeAspect="1"/>
          </p:cNvPicPr>
          <p:nvPr>
            <p:ph idx="1"/>
          </p:nvPr>
        </p:nvPicPr>
        <p:blipFill>
          <a:blip r:embed="rId2"/>
          <a:stretch>
            <a:fillRect/>
          </a:stretch>
        </p:blipFill>
        <p:spPr>
          <a:xfrm>
            <a:off x="1781175" y="1709738"/>
            <a:ext cx="6727949" cy="3380636"/>
          </a:xfrm>
        </p:spPr>
      </p:pic>
    </p:spTree>
    <p:extLst>
      <p:ext uri="{BB962C8B-B14F-4D97-AF65-F5344CB8AC3E}">
        <p14:creationId xmlns:p14="http://schemas.microsoft.com/office/powerpoint/2010/main" val="207486094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C30553-84F6-4C26-B8B5-6A4EE9989F64}"/>
              </a:ext>
            </a:extLst>
          </p:cNvPr>
          <p:cNvSpPr txBox="1"/>
          <p:nvPr/>
        </p:nvSpPr>
        <p:spPr>
          <a:xfrm>
            <a:off x="866775" y="609600"/>
            <a:ext cx="11525250" cy="1200329"/>
          </a:xfrm>
          <a:prstGeom prst="rect">
            <a:avLst/>
          </a:prstGeom>
          <a:noFill/>
        </p:spPr>
        <p:txBody>
          <a:bodyPr wrap="square">
            <a:spAutoFit/>
          </a:bodyPr>
          <a:lstStyle/>
          <a:p>
            <a:r>
              <a:rPr lang="en-US" b="0" i="0" dirty="0">
                <a:solidFill>
                  <a:srgbClr val="333333"/>
                </a:solidFill>
                <a:effectLst/>
                <a:latin typeface="Times New Roman" panose="02020603050405020304" pitchFamily="18" charset="0"/>
              </a:rPr>
              <a:t>All the functions of a device or bus infrastructure, such as device enumeration, identification, interrupts, and DMA, are replicated in software. This software is located in the VMM and acts as a virtual device. The I/O access requests of the guest OS are trapped in the VMM which interacts with the I/O devices. The full device emulation approach is shown in Figure</a:t>
            </a:r>
            <a:endParaRPr lang="en-IN" dirty="0"/>
          </a:p>
        </p:txBody>
      </p:sp>
      <p:sp>
        <p:nvSpPr>
          <p:cNvPr id="7" name="TextBox 6">
            <a:extLst>
              <a:ext uri="{FF2B5EF4-FFF2-40B4-BE49-F238E27FC236}">
                <a16:creationId xmlns:a16="http://schemas.microsoft.com/office/drawing/2014/main" id="{FDB6C303-08E8-4E52-A1E2-1605BDF07FB6}"/>
              </a:ext>
            </a:extLst>
          </p:cNvPr>
          <p:cNvSpPr txBox="1"/>
          <p:nvPr/>
        </p:nvSpPr>
        <p:spPr>
          <a:xfrm>
            <a:off x="954880" y="2077641"/>
            <a:ext cx="10722769" cy="3693319"/>
          </a:xfrm>
          <a:prstGeom prst="rect">
            <a:avLst/>
          </a:prstGeom>
          <a:noFill/>
        </p:spPr>
        <p:txBody>
          <a:bodyPr wrap="square">
            <a:spAutoFit/>
          </a:bodyPr>
          <a:lstStyle/>
          <a:p>
            <a:r>
              <a:rPr lang="en-US" b="0" i="0" dirty="0">
                <a:solidFill>
                  <a:srgbClr val="333333"/>
                </a:solidFill>
                <a:effectLst/>
                <a:latin typeface="Times New Roman" panose="02020603050405020304" pitchFamily="18" charset="0"/>
              </a:rPr>
              <a:t>A single hardware device can be shared by multiple VMs that run concurrently. However, software emulation runs much slower than the hardware it emulates  </a:t>
            </a:r>
          </a:p>
          <a:p>
            <a:endParaRPr lang="en-US" dirty="0">
              <a:solidFill>
                <a:srgbClr val="333333"/>
              </a:solidFill>
              <a:latin typeface="Times New Roman" panose="02020603050405020304" pitchFamily="18" charset="0"/>
            </a:endParaRPr>
          </a:p>
          <a:p>
            <a:endParaRPr lang="en-US" b="0" i="0" dirty="0">
              <a:solidFill>
                <a:srgbClr val="333333"/>
              </a:solidFill>
              <a:effectLst/>
              <a:latin typeface="Times New Roman" panose="02020603050405020304" pitchFamily="18" charset="0"/>
            </a:endParaRPr>
          </a:p>
          <a:p>
            <a:endParaRPr lang="en-US" dirty="0">
              <a:solidFill>
                <a:srgbClr val="333333"/>
              </a:solidFill>
              <a:latin typeface="Times New Roman" panose="02020603050405020304" pitchFamily="18" charset="0"/>
            </a:endParaRPr>
          </a:p>
          <a:p>
            <a:endParaRPr lang="en-US" b="0" i="0" dirty="0">
              <a:solidFill>
                <a:srgbClr val="333333"/>
              </a:solidFill>
              <a:effectLst/>
              <a:latin typeface="Times New Roman" panose="02020603050405020304" pitchFamily="18" charset="0"/>
            </a:endParaRPr>
          </a:p>
          <a:p>
            <a:endParaRPr lang="en-US" dirty="0">
              <a:solidFill>
                <a:srgbClr val="333333"/>
              </a:solidFill>
              <a:latin typeface="Times New Roman" panose="02020603050405020304" pitchFamily="18" charset="0"/>
            </a:endParaRPr>
          </a:p>
          <a:p>
            <a:r>
              <a:rPr lang="en-US" b="0" i="0" dirty="0">
                <a:solidFill>
                  <a:srgbClr val="333333"/>
                </a:solidFill>
                <a:effectLst/>
                <a:latin typeface="Times New Roman" panose="02020603050405020304" pitchFamily="18" charset="0"/>
              </a:rPr>
              <a:t>The para-virtualization method of I/O virtualization is typically used in Xen. It is also known as the split driver model consisting of a frontend driver and a backend driver. The frontend driver is running in Domain U and the backend </a:t>
            </a:r>
            <a:r>
              <a:rPr lang="en-US" b="0" i="0" dirty="0" err="1">
                <a:solidFill>
                  <a:srgbClr val="333333"/>
                </a:solidFill>
                <a:effectLst/>
                <a:latin typeface="Times New Roman" panose="02020603050405020304" pitchFamily="18" charset="0"/>
              </a:rPr>
              <a:t>dri-ver</a:t>
            </a:r>
            <a:r>
              <a:rPr lang="en-US" b="0" i="0" dirty="0">
                <a:solidFill>
                  <a:srgbClr val="333333"/>
                </a:solidFill>
                <a:effectLst/>
                <a:latin typeface="Times New Roman" panose="02020603050405020304" pitchFamily="18" charset="0"/>
              </a:rPr>
              <a:t> is running in Domain 0. They interact with each other via a block of shared memory. The frontend driver manages the I/O requests of the guest OSes and the backend driver is responsible for managing the real I/O devices and multiplexing the I/O data of different VMs. Although para-I/O-virtualization achieves better device performance than full device emulation, it comes with a higher CPU overhead.</a:t>
            </a:r>
            <a:endParaRPr lang="en-IN" dirty="0"/>
          </a:p>
        </p:txBody>
      </p:sp>
    </p:spTree>
    <p:extLst>
      <p:ext uri="{BB962C8B-B14F-4D97-AF65-F5344CB8AC3E}">
        <p14:creationId xmlns:p14="http://schemas.microsoft.com/office/powerpoint/2010/main" val="6076363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F443872-500A-4D0B-9CA3-2DBF381EC117}"/>
              </a:ext>
            </a:extLst>
          </p:cNvPr>
          <p:cNvSpPr txBox="1"/>
          <p:nvPr/>
        </p:nvSpPr>
        <p:spPr>
          <a:xfrm>
            <a:off x="893385" y="966318"/>
            <a:ext cx="8600578" cy="3416320"/>
          </a:xfrm>
          <a:prstGeom prst="rect">
            <a:avLst/>
          </a:prstGeom>
          <a:noFill/>
        </p:spPr>
        <p:txBody>
          <a:bodyPr wrap="square">
            <a:spAutoFit/>
          </a:bodyPr>
          <a:lstStyle/>
          <a:p>
            <a:r>
              <a:rPr lang="en-US" sz="1800" b="0" i="0" dirty="0">
                <a:solidFill>
                  <a:srgbClr val="333333"/>
                </a:solidFill>
                <a:effectLst/>
                <a:latin typeface="Times New Roman" panose="02020603050405020304" pitchFamily="18" charset="0"/>
              </a:rPr>
              <a:t>Direct I/O virtualization lets the VM access devices directly. It can achieve close-to-native performance without high CPU costs. However, current direct I/O virtualization implementations focus on networking for mainframes. There are a lot of challenges for commodity hardware devices.</a:t>
            </a:r>
          </a:p>
          <a:p>
            <a:r>
              <a:rPr lang="en-US" sz="1800" b="0" i="0" dirty="0">
                <a:solidFill>
                  <a:srgbClr val="333333"/>
                </a:solidFill>
                <a:effectLst/>
                <a:latin typeface="Times New Roman" panose="02020603050405020304" pitchFamily="18" charset="0"/>
              </a:rPr>
              <a:t> For example, when a physical device is reclaimed (required by workload migration) for later reassign-</a:t>
            </a:r>
            <a:r>
              <a:rPr lang="en-US" sz="1800" b="0" i="0" dirty="0" err="1">
                <a:solidFill>
                  <a:srgbClr val="333333"/>
                </a:solidFill>
                <a:effectLst/>
                <a:latin typeface="Times New Roman" panose="02020603050405020304" pitchFamily="18" charset="0"/>
              </a:rPr>
              <a:t>ment</a:t>
            </a:r>
            <a:r>
              <a:rPr lang="en-US" sz="1800" b="0" i="0" dirty="0">
                <a:solidFill>
                  <a:srgbClr val="333333"/>
                </a:solidFill>
                <a:effectLst/>
                <a:latin typeface="Times New Roman" panose="02020603050405020304" pitchFamily="18" charset="0"/>
              </a:rPr>
              <a:t>, it may have been set to an arbitrary state (e.g., DMA to some arbitrary memory locations) that can function incorrectly or even crash the whole system. Since software-based I/O virtualization requires a very high overhead of device emulation, hardware-assisted I/O virtualization is critical. Intel VT-d supports the remapping of I/O DMA transfers and device-generated interrupts. The architecture of VT-d provides the flexibility to support multiple usage models that may run unmodified, special-purpose, or </a:t>
            </a:r>
            <a:r>
              <a:rPr lang="en-US" sz="1800" b="0" i="0" dirty="0">
                <a:solidFill>
                  <a:srgbClr val="333333"/>
                </a:solidFill>
                <a:effectLst/>
                <a:latin typeface="Arial" panose="020B0604020202020204" pitchFamily="34" charset="0"/>
              </a:rPr>
              <a:t>“</a:t>
            </a:r>
            <a:r>
              <a:rPr lang="en-US" sz="1800" b="0" i="0" dirty="0">
                <a:solidFill>
                  <a:srgbClr val="333333"/>
                </a:solidFill>
                <a:effectLst/>
                <a:latin typeface="Times New Roman" panose="02020603050405020304" pitchFamily="18" charset="0"/>
              </a:rPr>
              <a:t>virtualization-aware</a:t>
            </a:r>
            <a:r>
              <a:rPr lang="en-US" sz="1800" b="0" i="0" dirty="0">
                <a:solidFill>
                  <a:srgbClr val="333333"/>
                </a:solidFill>
                <a:effectLst/>
                <a:latin typeface="Arial" panose="020B0604020202020204" pitchFamily="34" charset="0"/>
              </a:rPr>
              <a:t>”</a:t>
            </a:r>
            <a:r>
              <a:rPr lang="en-US" sz="1800" b="0" i="0" dirty="0">
                <a:solidFill>
                  <a:srgbClr val="333333"/>
                </a:solidFill>
                <a:effectLst/>
                <a:latin typeface="Times New Roman" panose="02020603050405020304" pitchFamily="18" charset="0"/>
              </a:rPr>
              <a:t> guest OSes.</a:t>
            </a:r>
            <a:endParaRPr lang="en-IN" dirty="0"/>
          </a:p>
        </p:txBody>
      </p:sp>
    </p:spTree>
    <p:extLst>
      <p:ext uri="{BB962C8B-B14F-4D97-AF65-F5344CB8AC3E}">
        <p14:creationId xmlns:p14="http://schemas.microsoft.com/office/powerpoint/2010/main" val="75460242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3AAF38-4D13-4EB4-869B-C5B9499C337B}"/>
              </a:ext>
            </a:extLst>
          </p:cNvPr>
          <p:cNvSpPr txBox="1"/>
          <p:nvPr/>
        </p:nvSpPr>
        <p:spPr>
          <a:xfrm>
            <a:off x="695325" y="1582341"/>
            <a:ext cx="11039475" cy="2585323"/>
          </a:xfrm>
          <a:prstGeom prst="rect">
            <a:avLst/>
          </a:prstGeom>
          <a:noFill/>
        </p:spPr>
        <p:txBody>
          <a:bodyPr wrap="square">
            <a:spAutoFit/>
          </a:bodyPr>
          <a:lstStyle/>
          <a:p>
            <a:r>
              <a:rPr lang="en-US" b="0" i="0" dirty="0">
                <a:solidFill>
                  <a:srgbClr val="333333"/>
                </a:solidFill>
                <a:effectLst/>
                <a:latin typeface="Times New Roman" panose="02020603050405020304" pitchFamily="18" charset="0"/>
              </a:rPr>
              <a:t>Another way to help I/O virtualization is via self-virtualized I/O (SV-IO) </a:t>
            </a:r>
          </a:p>
          <a:p>
            <a:r>
              <a:rPr lang="en-US" b="0" i="0" dirty="0">
                <a:solidFill>
                  <a:srgbClr val="333333"/>
                </a:solidFill>
                <a:effectLst/>
                <a:latin typeface="Times New Roman" panose="02020603050405020304" pitchFamily="18" charset="0"/>
              </a:rPr>
              <a:t>The key idea of SV-IO is to harness the rich resources of a multicore processor. </a:t>
            </a:r>
          </a:p>
          <a:p>
            <a:r>
              <a:rPr lang="en-US" b="0" i="0" dirty="0">
                <a:solidFill>
                  <a:srgbClr val="333333"/>
                </a:solidFill>
                <a:effectLst/>
                <a:latin typeface="Times New Roman" panose="02020603050405020304" pitchFamily="18" charset="0"/>
              </a:rPr>
              <a:t>All tasks associated with virtualizing an I/O device are encapsulated in SV-IO. </a:t>
            </a:r>
          </a:p>
          <a:p>
            <a:r>
              <a:rPr lang="en-US" b="0" i="0" dirty="0">
                <a:solidFill>
                  <a:srgbClr val="333333"/>
                </a:solidFill>
                <a:effectLst/>
                <a:latin typeface="Times New Roman" panose="02020603050405020304" pitchFamily="18" charset="0"/>
              </a:rPr>
              <a:t>It provides virtual devices and an associated access API to VMs and a management API to the VMM. SV-IO defines one virtual interface (VIF) for every kind of </a:t>
            </a:r>
            <a:r>
              <a:rPr lang="en-US" b="0" i="0" dirty="0" err="1">
                <a:solidFill>
                  <a:srgbClr val="333333"/>
                </a:solidFill>
                <a:effectLst/>
                <a:latin typeface="Times New Roman" panose="02020603050405020304" pitchFamily="18" charset="0"/>
              </a:rPr>
              <a:t>virtua-lized</a:t>
            </a:r>
            <a:r>
              <a:rPr lang="en-US" b="0" i="0" dirty="0">
                <a:solidFill>
                  <a:srgbClr val="333333"/>
                </a:solidFill>
                <a:effectLst/>
                <a:latin typeface="Times New Roman" panose="02020603050405020304" pitchFamily="18" charset="0"/>
              </a:rPr>
              <a:t> I/O device, such as virtual network interfaces, virtual block devices (disk), virtual camera devices, and others. </a:t>
            </a:r>
          </a:p>
          <a:p>
            <a:r>
              <a:rPr lang="en-US" b="0" i="0" dirty="0">
                <a:solidFill>
                  <a:srgbClr val="333333"/>
                </a:solidFill>
                <a:effectLst/>
                <a:latin typeface="Times New Roman" panose="02020603050405020304" pitchFamily="18" charset="0"/>
              </a:rPr>
              <a:t>The guest OS interacts with the VIFs via VIF device drivers. Each VIF consists of two </a:t>
            </a:r>
            <a:r>
              <a:rPr lang="en-US" b="0" i="0" dirty="0" err="1">
                <a:solidFill>
                  <a:srgbClr val="333333"/>
                </a:solidFill>
                <a:effectLst/>
                <a:latin typeface="Times New Roman" panose="02020603050405020304" pitchFamily="18" charset="0"/>
              </a:rPr>
              <a:t>mes</a:t>
            </a:r>
            <a:r>
              <a:rPr lang="en-US" b="0" i="0" dirty="0">
                <a:solidFill>
                  <a:srgbClr val="333333"/>
                </a:solidFill>
                <a:effectLst/>
                <a:latin typeface="Times New Roman" panose="02020603050405020304" pitchFamily="18" charset="0"/>
              </a:rPr>
              <a:t>-sage queues. One is for outgoing messages to the devices and the other is for incoming messages from the devices. In addition, each VIF has a unique ID for identifying it in SV-IO.</a:t>
            </a:r>
            <a:endParaRPr lang="en-IN" dirty="0"/>
          </a:p>
        </p:txBody>
      </p:sp>
    </p:spTree>
    <p:extLst>
      <p:ext uri="{BB962C8B-B14F-4D97-AF65-F5344CB8AC3E}">
        <p14:creationId xmlns:p14="http://schemas.microsoft.com/office/powerpoint/2010/main" val="19033964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FFE4-E8A4-4648-960E-099B6A1925B1}"/>
              </a:ext>
            </a:extLst>
          </p:cNvPr>
          <p:cNvSpPr>
            <a:spLocks noGrp="1"/>
          </p:cNvSpPr>
          <p:nvPr>
            <p:ph type="title"/>
          </p:nvPr>
        </p:nvSpPr>
        <p:spPr/>
        <p:txBody>
          <a:bodyPr/>
          <a:lstStyle/>
          <a:p>
            <a:r>
              <a:rPr lang="en-US" dirty="0"/>
              <a:t>PARA VIRTUALIZATION</a:t>
            </a:r>
            <a:endParaRPr lang="en-IN" dirty="0"/>
          </a:p>
        </p:txBody>
      </p:sp>
      <p:sp>
        <p:nvSpPr>
          <p:cNvPr id="3" name="Content Placeholder 2">
            <a:extLst>
              <a:ext uri="{FF2B5EF4-FFF2-40B4-BE49-F238E27FC236}">
                <a16:creationId xmlns:a16="http://schemas.microsoft.com/office/drawing/2014/main" id="{8618CAA8-A85F-4037-B6F6-C0E956CB7768}"/>
              </a:ext>
            </a:extLst>
          </p:cNvPr>
          <p:cNvSpPr>
            <a:spLocks noGrp="1"/>
          </p:cNvSpPr>
          <p:nvPr>
            <p:ph idx="1"/>
          </p:nvPr>
        </p:nvSpPr>
        <p:spPr/>
        <p:txBody>
          <a:bodyPr/>
          <a:lstStyle/>
          <a:p>
            <a:pPr marL="0" indent="0">
              <a:buNone/>
            </a:pPr>
            <a:r>
              <a:rPr lang="en-US" b="0" i="0" dirty="0">
                <a:solidFill>
                  <a:srgbClr val="202124"/>
                </a:solidFill>
                <a:effectLst/>
                <a:latin typeface="arial" panose="020B0604020202020204" pitchFamily="34" charset="0"/>
              </a:rPr>
              <a:t>In computing, paravirtualization or para-virtualization is </a:t>
            </a:r>
            <a:r>
              <a:rPr lang="en-US" b="1" i="0" dirty="0">
                <a:solidFill>
                  <a:srgbClr val="202124"/>
                </a:solidFill>
                <a:effectLst/>
                <a:latin typeface="arial" panose="020B0604020202020204" pitchFamily="34" charset="0"/>
              </a:rPr>
              <a:t>a virtualization technique that presents a software interface to the virtual machines</a:t>
            </a:r>
            <a:r>
              <a:rPr lang="en-US" b="0" i="0" dirty="0">
                <a:solidFill>
                  <a:srgbClr val="202124"/>
                </a:solidFill>
                <a:effectLst/>
                <a:latin typeface="arial" panose="020B0604020202020204" pitchFamily="34" charset="0"/>
              </a:rPr>
              <a:t> which is similar, yet not identical to the underlying hardware–software interface</a:t>
            </a:r>
            <a:endParaRPr lang="en-IN" dirty="0"/>
          </a:p>
        </p:txBody>
      </p:sp>
    </p:spTree>
    <p:extLst>
      <p:ext uri="{BB962C8B-B14F-4D97-AF65-F5344CB8AC3E}">
        <p14:creationId xmlns:p14="http://schemas.microsoft.com/office/powerpoint/2010/main" val="1749690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A1E5-5CB8-4A14-922B-4342899F31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CB9D1A-67F5-4865-B58C-638980866867}"/>
              </a:ext>
            </a:extLst>
          </p:cNvPr>
          <p:cNvSpPr>
            <a:spLocks noGrp="1"/>
          </p:cNvSpPr>
          <p:nvPr>
            <p:ph idx="1"/>
          </p:nvPr>
        </p:nvSpPr>
        <p:spPr/>
        <p:txBody>
          <a:bodyPr/>
          <a:lstStyle/>
          <a:p>
            <a:r>
              <a:rPr lang="en-US" dirty="0"/>
              <a:t>It’s a matrix which has a cross point</a:t>
            </a:r>
          </a:p>
          <a:p>
            <a:r>
              <a:rPr lang="en-US" dirty="0"/>
              <a:t>Provides exclusive connection between any processor memory pair.</a:t>
            </a:r>
          </a:p>
          <a:p>
            <a:r>
              <a:rPr lang="en-US" dirty="0"/>
              <a:t>Thus all n processors can concurrently access memory modules provided that each processor is accessing a different memory module.(n&lt;=m)</a:t>
            </a:r>
          </a:p>
          <a:p>
            <a:r>
              <a:rPr lang="en-US" dirty="0"/>
              <a:t>A cross bar does not face contention at the interconnection network level.</a:t>
            </a:r>
          </a:p>
          <a:p>
            <a:r>
              <a:rPr lang="en-US" dirty="0"/>
              <a:t>A contention can occur only at the memory module level.</a:t>
            </a:r>
            <a:endParaRPr lang="en-IN" dirty="0"/>
          </a:p>
        </p:txBody>
      </p:sp>
    </p:spTree>
    <p:extLst>
      <p:ext uri="{BB962C8B-B14F-4D97-AF65-F5344CB8AC3E}">
        <p14:creationId xmlns:p14="http://schemas.microsoft.com/office/powerpoint/2010/main" val="158690148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0F949-74DB-4752-9DC4-7DB6738300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1205D6-C4A1-47AC-9325-0397A18F6083}"/>
              </a:ext>
            </a:extLst>
          </p:cNvPr>
          <p:cNvSpPr>
            <a:spLocks noGrp="1"/>
          </p:cNvSpPr>
          <p:nvPr>
            <p:ph idx="1"/>
          </p:nvPr>
        </p:nvSpPr>
        <p:spPr/>
        <p:txBody>
          <a:bodyPr>
            <a:normAutofit fontScale="92500" lnSpcReduction="20000"/>
          </a:bodyPr>
          <a:lstStyle/>
          <a:p>
            <a:pPr algn="l"/>
            <a:r>
              <a:rPr lang="en-US" b="0" i="0" dirty="0">
                <a:solidFill>
                  <a:srgbClr val="202122"/>
                </a:solidFill>
                <a:effectLst/>
                <a:latin typeface="Arial" panose="020B0604020202020204" pitchFamily="34" charset="0"/>
              </a:rPr>
              <a:t>The intent of the modified interface is to reduce the portion of the guest's execution time spent performing operations which are substantially more difficult to run in a virtual environment compared to a non-virtualized environment. </a:t>
            </a:r>
          </a:p>
          <a:p>
            <a:pPr algn="l"/>
            <a:r>
              <a:rPr lang="en-US" b="0" i="0" dirty="0">
                <a:solidFill>
                  <a:srgbClr val="202122"/>
                </a:solidFill>
                <a:effectLst/>
                <a:latin typeface="Arial" panose="020B0604020202020204" pitchFamily="34" charset="0"/>
              </a:rPr>
              <a:t>The paravirtualization provides specially defined 'hooks' to allow the guest(s) and host to request and acknowledge these tasks, which would otherwise be executed in the virtual domain (where execution performance is worse). </a:t>
            </a:r>
          </a:p>
          <a:p>
            <a:pPr algn="l"/>
            <a:r>
              <a:rPr lang="en-US" b="0" i="0" dirty="0">
                <a:solidFill>
                  <a:srgbClr val="202122"/>
                </a:solidFill>
                <a:effectLst/>
                <a:latin typeface="Arial" panose="020B0604020202020204" pitchFamily="34" charset="0"/>
              </a:rPr>
              <a:t>A successful </a:t>
            </a:r>
            <a:r>
              <a:rPr lang="en-US" b="0" i="0" dirty="0" err="1">
                <a:solidFill>
                  <a:srgbClr val="202122"/>
                </a:solidFill>
                <a:effectLst/>
                <a:latin typeface="Arial" panose="020B0604020202020204" pitchFamily="34" charset="0"/>
              </a:rPr>
              <a:t>paravirtualized</a:t>
            </a:r>
            <a:r>
              <a:rPr lang="en-US" b="0" i="0" dirty="0">
                <a:solidFill>
                  <a:srgbClr val="202122"/>
                </a:solidFill>
                <a:effectLst/>
                <a:latin typeface="Arial" panose="020B0604020202020204" pitchFamily="34" charset="0"/>
              </a:rPr>
              <a:t> platform may allow the </a:t>
            </a:r>
            <a:r>
              <a:rPr lang="en-US" b="0" i="0" u="none" strike="noStrike" dirty="0">
                <a:solidFill>
                  <a:srgbClr val="0645AD"/>
                </a:solidFill>
                <a:effectLst/>
                <a:latin typeface="Arial" panose="020B0604020202020204" pitchFamily="34" charset="0"/>
                <a:hlinkClick r:id="rId2" tooltip="Virtual machine monitor"/>
              </a:rPr>
              <a:t>virtual machine monitor</a:t>
            </a:r>
            <a:r>
              <a:rPr lang="en-US" b="0" i="0" dirty="0">
                <a:solidFill>
                  <a:srgbClr val="202122"/>
                </a:solidFill>
                <a:effectLst/>
                <a:latin typeface="Arial" panose="020B0604020202020204" pitchFamily="34" charset="0"/>
              </a:rPr>
              <a:t> (VMM) to be simpler (by relocating execution of critical tasks from the virtual domain to the host domain), and/or reduce the overall performance degradation of machine execution inside the virtual guest.</a:t>
            </a:r>
          </a:p>
          <a:p>
            <a:endParaRPr lang="en-IN" dirty="0"/>
          </a:p>
        </p:txBody>
      </p:sp>
    </p:spTree>
    <p:extLst>
      <p:ext uri="{BB962C8B-B14F-4D97-AF65-F5344CB8AC3E}">
        <p14:creationId xmlns:p14="http://schemas.microsoft.com/office/powerpoint/2010/main" val="2193820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33F8-744D-40C3-95F4-BE5E94C7CFAC}"/>
              </a:ext>
            </a:extLst>
          </p:cNvPr>
          <p:cNvSpPr>
            <a:spLocks noGrp="1"/>
          </p:cNvSpPr>
          <p:nvPr>
            <p:ph type="title"/>
          </p:nvPr>
        </p:nvSpPr>
        <p:spPr/>
        <p:txBody>
          <a:bodyPr/>
          <a:lstStyle/>
          <a:p>
            <a:r>
              <a:rPr lang="en-US" dirty="0"/>
              <a:t>3.MultiStage Interconnection Network</a:t>
            </a:r>
            <a:endParaRPr lang="en-IN" dirty="0"/>
          </a:p>
        </p:txBody>
      </p:sp>
      <p:sp>
        <p:nvSpPr>
          <p:cNvPr id="3" name="Content Placeholder 2">
            <a:extLst>
              <a:ext uri="{FF2B5EF4-FFF2-40B4-BE49-F238E27FC236}">
                <a16:creationId xmlns:a16="http://schemas.microsoft.com/office/drawing/2014/main" id="{3F467969-E01B-4237-A092-961232688192}"/>
              </a:ext>
            </a:extLst>
          </p:cNvPr>
          <p:cNvSpPr>
            <a:spLocks noGrp="1"/>
          </p:cNvSpPr>
          <p:nvPr>
            <p:ph idx="1"/>
          </p:nvPr>
        </p:nvSpPr>
        <p:spPr/>
        <p:txBody>
          <a:bodyPr>
            <a:normAutofit lnSpcReduction="10000"/>
          </a:bodyPr>
          <a:lstStyle/>
          <a:p>
            <a:r>
              <a:rPr lang="en-US" dirty="0"/>
              <a:t>It’s a compromise between a bus and a cross bar.</a:t>
            </a:r>
          </a:p>
          <a:p>
            <a:r>
              <a:rPr lang="en-US" dirty="0"/>
              <a:t>Permits simultaneous connections between several processor memory pairs and more cost-effective than a cross bar.</a:t>
            </a:r>
          </a:p>
          <a:p>
            <a:r>
              <a:rPr lang="en-US" dirty="0"/>
              <a:t>A typical multistage interconnection network consists of several stages of switches.</a:t>
            </a:r>
          </a:p>
          <a:p>
            <a:r>
              <a:rPr lang="en-US" dirty="0"/>
              <a:t>The output of the switches in  a stage is connected to the inputs of the switches in the next stage.</a:t>
            </a:r>
          </a:p>
          <a:p>
            <a:r>
              <a:rPr lang="en-US" dirty="0"/>
              <a:t>The routing path between a processor and a memory module pair is given by a binary string that is derived from the binary </a:t>
            </a:r>
            <a:r>
              <a:rPr lang="en-US" dirty="0" err="1"/>
              <a:t>sddress</a:t>
            </a:r>
            <a:r>
              <a:rPr lang="en-US" dirty="0"/>
              <a:t> of the processor and memory  module.</a:t>
            </a:r>
            <a:endParaRPr lang="en-IN" dirty="0"/>
          </a:p>
        </p:txBody>
      </p:sp>
    </p:spTree>
    <p:extLst>
      <p:ext uri="{BB962C8B-B14F-4D97-AF65-F5344CB8AC3E}">
        <p14:creationId xmlns:p14="http://schemas.microsoft.com/office/powerpoint/2010/main" val="2355707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6009F-6B23-494B-A492-6391CFF753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516E07-8AC4-4E38-8762-0B40886922D1}"/>
              </a:ext>
            </a:extLst>
          </p:cNvPr>
          <p:cNvSpPr>
            <a:spLocks noGrp="1"/>
          </p:cNvSpPr>
          <p:nvPr>
            <p:ph idx="1"/>
          </p:nvPr>
        </p:nvSpPr>
        <p:spPr/>
        <p:txBody>
          <a:bodyPr/>
          <a:lstStyle/>
          <a:p>
            <a:pPr marL="0" indent="0">
              <a:buNone/>
            </a:pPr>
            <a:r>
              <a:rPr lang="en-US" dirty="0">
                <a:solidFill>
                  <a:srgbClr val="0070C0"/>
                </a:solidFill>
                <a:highlight>
                  <a:srgbClr val="FFFF00"/>
                </a:highlight>
              </a:rPr>
              <a:t>In an </a:t>
            </a:r>
            <a:r>
              <a:rPr lang="en-US" dirty="0" err="1">
                <a:solidFill>
                  <a:srgbClr val="0070C0"/>
                </a:solidFill>
                <a:highlight>
                  <a:srgbClr val="FFFF00"/>
                </a:highlight>
              </a:rPr>
              <a:t>NxN</a:t>
            </a:r>
            <a:r>
              <a:rPr lang="en-US" dirty="0">
                <a:solidFill>
                  <a:srgbClr val="0070C0"/>
                </a:solidFill>
                <a:highlight>
                  <a:srgbClr val="FFFF00"/>
                </a:highlight>
              </a:rPr>
              <a:t>  multistage interconnection n/w requires only (N/2) x log N switches as compared to N^2 switches in an </a:t>
            </a:r>
            <a:r>
              <a:rPr lang="en-US" dirty="0" err="1">
                <a:solidFill>
                  <a:srgbClr val="0070C0"/>
                </a:solidFill>
                <a:highlight>
                  <a:srgbClr val="FFFF00"/>
                </a:highlight>
              </a:rPr>
              <a:t>NxN</a:t>
            </a:r>
            <a:r>
              <a:rPr lang="en-US" dirty="0">
                <a:solidFill>
                  <a:srgbClr val="0070C0"/>
                </a:solidFill>
                <a:highlight>
                  <a:srgbClr val="FFFF00"/>
                </a:highlight>
              </a:rPr>
              <a:t> crossbar</a:t>
            </a:r>
            <a:endParaRPr lang="en-IN" dirty="0">
              <a:solidFill>
                <a:srgbClr val="0070C0"/>
              </a:solidFill>
              <a:highlight>
                <a:srgbClr val="FFFF00"/>
              </a:highlight>
            </a:endParaRPr>
          </a:p>
        </p:txBody>
      </p:sp>
    </p:spTree>
    <p:extLst>
      <p:ext uri="{BB962C8B-B14F-4D97-AF65-F5344CB8AC3E}">
        <p14:creationId xmlns:p14="http://schemas.microsoft.com/office/powerpoint/2010/main" val="2636250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B4CAB-A777-4028-A5EB-A564565DD55B}"/>
              </a:ext>
            </a:extLst>
          </p:cNvPr>
          <p:cNvSpPr>
            <a:spLocks noGrp="1"/>
          </p:cNvSpPr>
          <p:nvPr>
            <p:ph type="title"/>
          </p:nvPr>
        </p:nvSpPr>
        <p:spPr/>
        <p:txBody>
          <a:bodyPr/>
          <a:lstStyle/>
          <a:p>
            <a:r>
              <a:rPr lang="en-US" dirty="0"/>
              <a:t>Design issues in multiprocessor systems</a:t>
            </a:r>
            <a:endParaRPr lang="en-IN" dirty="0"/>
          </a:p>
        </p:txBody>
      </p:sp>
      <p:sp>
        <p:nvSpPr>
          <p:cNvPr id="3" name="Content Placeholder 2">
            <a:extLst>
              <a:ext uri="{FF2B5EF4-FFF2-40B4-BE49-F238E27FC236}">
                <a16:creationId xmlns:a16="http://schemas.microsoft.com/office/drawing/2014/main" id="{9CE623B3-B452-4E97-BBDB-BC744A74DD5C}"/>
              </a:ext>
            </a:extLst>
          </p:cNvPr>
          <p:cNvSpPr>
            <a:spLocks noGrp="1"/>
          </p:cNvSpPr>
          <p:nvPr>
            <p:ph idx="1"/>
          </p:nvPr>
        </p:nvSpPr>
        <p:spPr/>
        <p:txBody>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Cache coherency</a:t>
            </a:r>
          </a:p>
          <a:p>
            <a:pPr algn="l">
              <a:buFont typeface="Arial" panose="020B0604020202020204" pitchFamily="34" charset="0"/>
              <a:buChar char="•"/>
            </a:pPr>
            <a:r>
              <a:rPr lang="en-US" b="0" i="0" dirty="0">
                <a:solidFill>
                  <a:srgbClr val="202124"/>
                </a:solidFill>
                <a:effectLst/>
                <a:latin typeface="arial" panose="020B0604020202020204" pitchFamily="34" charset="0"/>
              </a:rPr>
              <a:t>Snooping</a:t>
            </a:r>
          </a:p>
          <a:p>
            <a:pPr algn="l">
              <a:buFont typeface="Arial" panose="020B0604020202020204" pitchFamily="34" charset="0"/>
              <a:buChar char="•"/>
            </a:pPr>
            <a:r>
              <a:rPr lang="en-US" b="0" i="0" dirty="0">
                <a:solidFill>
                  <a:srgbClr val="202124"/>
                </a:solidFill>
                <a:effectLst/>
                <a:latin typeface="arial" panose="020B0604020202020204" pitchFamily="34" charset="0"/>
              </a:rPr>
              <a:t>False Sharing</a:t>
            </a:r>
          </a:p>
          <a:p>
            <a:pPr algn="l">
              <a:buFont typeface="Arial" panose="020B0604020202020204" pitchFamily="34" charset="0"/>
              <a:buChar char="•"/>
            </a:pPr>
            <a:r>
              <a:rPr lang="en-US" b="0" i="0" dirty="0">
                <a:solidFill>
                  <a:srgbClr val="202124"/>
                </a:solidFill>
                <a:effectLst/>
                <a:latin typeface="arial" panose="020B0604020202020204" pitchFamily="34" charset="0"/>
              </a:rPr>
              <a:t>Processor affinity</a:t>
            </a:r>
          </a:p>
          <a:p>
            <a:pPr algn="l">
              <a:buFont typeface="Arial" panose="020B0604020202020204" pitchFamily="34" charset="0"/>
              <a:buChar char="•"/>
            </a:pPr>
            <a:r>
              <a:rPr lang="en-US" b="0" i="0" dirty="0">
                <a:solidFill>
                  <a:srgbClr val="202124"/>
                </a:solidFill>
                <a:effectLst/>
                <a:latin typeface="arial" panose="020B0604020202020204" pitchFamily="34" charset="0"/>
              </a:rPr>
              <a:t>Programming Models</a:t>
            </a:r>
          </a:p>
          <a:p>
            <a:endParaRPr lang="en-IN" dirty="0"/>
          </a:p>
        </p:txBody>
      </p:sp>
    </p:spTree>
    <p:extLst>
      <p:ext uri="{BB962C8B-B14F-4D97-AF65-F5344CB8AC3E}">
        <p14:creationId xmlns:p14="http://schemas.microsoft.com/office/powerpoint/2010/main" val="3223999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B4CAB-A777-4028-A5EB-A564565DD55B}"/>
              </a:ext>
            </a:extLst>
          </p:cNvPr>
          <p:cNvSpPr>
            <a:spLocks noGrp="1"/>
          </p:cNvSpPr>
          <p:nvPr>
            <p:ph type="title"/>
          </p:nvPr>
        </p:nvSpPr>
        <p:spPr/>
        <p:txBody>
          <a:bodyPr/>
          <a:lstStyle/>
          <a:p>
            <a:r>
              <a:rPr lang="en-US" dirty="0"/>
              <a:t>Design issues in multiprocessor systems</a:t>
            </a:r>
            <a:endParaRPr lang="en-IN" dirty="0"/>
          </a:p>
        </p:txBody>
      </p:sp>
      <p:sp>
        <p:nvSpPr>
          <p:cNvPr id="3" name="Content Placeholder 2">
            <a:extLst>
              <a:ext uri="{FF2B5EF4-FFF2-40B4-BE49-F238E27FC236}">
                <a16:creationId xmlns:a16="http://schemas.microsoft.com/office/drawing/2014/main" id="{9CE623B3-B452-4E97-BBDB-BC744A74DD5C}"/>
              </a:ext>
            </a:extLst>
          </p:cNvPr>
          <p:cNvSpPr>
            <a:spLocks noGrp="1"/>
          </p:cNvSpPr>
          <p:nvPr>
            <p:ph idx="1"/>
          </p:nvPr>
        </p:nvSpPr>
        <p:spPr/>
        <p:txBody>
          <a:bodyPr/>
          <a:lstStyle/>
          <a:p>
            <a:pPr marL="0" indent="0" algn="l">
              <a:buNone/>
            </a:pPr>
            <a:r>
              <a:rPr lang="en-US" b="0" i="0" dirty="0">
                <a:solidFill>
                  <a:srgbClr val="202124"/>
                </a:solidFill>
                <a:effectLst/>
                <a:latin typeface="arial" panose="020B0604020202020204" pitchFamily="34" charset="0"/>
              </a:rPr>
              <a:t>1.Cache coherency</a:t>
            </a:r>
          </a:p>
          <a:p>
            <a:pPr marL="0" indent="0" algn="l">
              <a:buNone/>
            </a:pPr>
            <a:r>
              <a:rPr lang="en-US" b="0" i="0" dirty="0">
                <a:solidFill>
                  <a:srgbClr val="333333"/>
                </a:solidFill>
                <a:effectLst/>
                <a:latin typeface="Source Sans Pro" panose="020B0503030403020204" pitchFamily="34" charset="0"/>
              </a:rPr>
              <a:t>If thread one in the first processor is operating on the same data as thread one in the second processor, each processor will have its own copy of the data in its cache. </a:t>
            </a:r>
          </a:p>
          <a:p>
            <a:pPr marL="0" indent="0" algn="l">
              <a:buNone/>
            </a:pPr>
            <a:r>
              <a:rPr lang="en-US" b="0" i="0" dirty="0">
                <a:solidFill>
                  <a:srgbClr val="333333"/>
                </a:solidFill>
                <a:effectLst/>
                <a:latin typeface="Source Sans Pro" panose="020B0503030403020204" pitchFamily="34" charset="0"/>
              </a:rPr>
              <a:t>The system must ensure that in case of changes done by any processor must be reflected accurately to whole copies by the threads. This is called maintaining </a:t>
            </a:r>
            <a:r>
              <a:rPr lang="en-US" b="1" i="0" dirty="0">
                <a:solidFill>
                  <a:srgbClr val="333333"/>
                </a:solidFill>
                <a:effectLst/>
                <a:latin typeface="Source Sans Pro" panose="020B0503030403020204" pitchFamily="34" charset="0"/>
              </a:rPr>
              <a:t>cache coherency</a:t>
            </a:r>
            <a:r>
              <a:rPr lang="en-US" b="0" i="0" dirty="0">
                <a:solidFill>
                  <a:srgbClr val="333333"/>
                </a:solidFill>
                <a:effectLst/>
                <a:latin typeface="Source Sans Pro" panose="020B0503030403020204" pitchFamily="34" charset="0"/>
              </a:rPr>
              <a:t>.</a:t>
            </a:r>
          </a:p>
          <a:p>
            <a:pPr marL="0" indent="0" algn="l">
              <a:buNone/>
            </a:pPr>
            <a:r>
              <a:rPr lang="en-US" b="0" i="0" dirty="0">
                <a:solidFill>
                  <a:srgbClr val="333333"/>
                </a:solidFill>
                <a:effectLst/>
                <a:latin typeface="Source Sans Pro" panose="020B0503030403020204" pitchFamily="34" charset="0"/>
              </a:rPr>
              <a:t> These operations are performed by the system hardware.</a:t>
            </a:r>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698659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A01E-061E-49C2-BC1A-F4FAA719C0AB}"/>
              </a:ext>
            </a:extLst>
          </p:cNvPr>
          <p:cNvSpPr>
            <a:spLocks noGrp="1"/>
          </p:cNvSpPr>
          <p:nvPr>
            <p:ph type="title" idx="4294967295"/>
          </p:nvPr>
        </p:nvSpPr>
        <p:spPr>
          <a:xfrm>
            <a:off x="0" y="365125"/>
            <a:ext cx="10515600" cy="1325563"/>
          </a:xfrm>
        </p:spPr>
        <p:txBody>
          <a:bodyPr/>
          <a:lstStyle/>
          <a:p>
            <a:r>
              <a:rPr lang="en-US" dirty="0"/>
              <a:t>	</a:t>
            </a:r>
            <a:endParaRPr lang="en-IN" dirty="0"/>
          </a:p>
        </p:txBody>
      </p:sp>
      <p:sp>
        <p:nvSpPr>
          <p:cNvPr id="5" name="TextBox 4">
            <a:extLst>
              <a:ext uri="{FF2B5EF4-FFF2-40B4-BE49-F238E27FC236}">
                <a16:creationId xmlns:a16="http://schemas.microsoft.com/office/drawing/2014/main" id="{5263D2F5-D1BA-49F9-8522-E33BC583332B}"/>
              </a:ext>
            </a:extLst>
          </p:cNvPr>
          <p:cNvSpPr txBox="1"/>
          <p:nvPr/>
        </p:nvSpPr>
        <p:spPr>
          <a:xfrm>
            <a:off x="838200" y="2551837"/>
            <a:ext cx="8305800" cy="2308324"/>
          </a:xfrm>
          <a:prstGeom prst="rect">
            <a:avLst/>
          </a:prstGeom>
          <a:noFill/>
        </p:spPr>
        <p:txBody>
          <a:bodyPr wrap="square">
            <a:spAutoFit/>
          </a:bodyPr>
          <a:lstStyle/>
          <a:p>
            <a:r>
              <a:rPr lang="en-US" sz="2400" b="0" i="0" dirty="0">
                <a:solidFill>
                  <a:srgbClr val="333333"/>
                </a:solidFill>
                <a:effectLst/>
                <a:latin typeface="Source Sans Pro" panose="020B0503030403020204" pitchFamily="34" charset="0"/>
              </a:rPr>
              <a:t>So, at a given point in time, the value of a data item may be different between a processor’s cache and System Memory.</a:t>
            </a:r>
          </a:p>
          <a:p>
            <a:r>
              <a:rPr lang="en-US" sz="2400" b="0" i="0" dirty="0">
                <a:solidFill>
                  <a:srgbClr val="333333"/>
                </a:solidFill>
                <a:effectLst/>
                <a:latin typeface="Source Sans Pro" panose="020B0503030403020204" pitchFamily="34" charset="0"/>
              </a:rPr>
              <a:t> The system maintains cache coherency by detecting when a data item is about to be accessed and performing the operations needed to update the data item with the correct value before allowing access to complete.</a:t>
            </a:r>
            <a:endParaRPr lang="en-IN" sz="2400" dirty="0"/>
          </a:p>
        </p:txBody>
      </p:sp>
    </p:spTree>
    <p:extLst>
      <p:ext uri="{BB962C8B-B14F-4D97-AF65-F5344CB8AC3E}">
        <p14:creationId xmlns:p14="http://schemas.microsoft.com/office/powerpoint/2010/main" val="3968848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CF23-3C82-47F5-9838-8C0B2F3332ED}"/>
              </a:ext>
            </a:extLst>
          </p:cNvPr>
          <p:cNvSpPr>
            <a:spLocks noGrp="1"/>
          </p:cNvSpPr>
          <p:nvPr>
            <p:ph type="title"/>
          </p:nvPr>
        </p:nvSpPr>
        <p:spPr/>
        <p:txBody>
          <a:bodyPr/>
          <a:lstStyle/>
          <a:p>
            <a:r>
              <a:rPr lang="en-US" dirty="0"/>
              <a:t>Design issues in multiprocessor systems</a:t>
            </a:r>
            <a:endParaRPr lang="en-IN" dirty="0"/>
          </a:p>
        </p:txBody>
      </p:sp>
      <p:sp>
        <p:nvSpPr>
          <p:cNvPr id="3" name="Content Placeholder 2">
            <a:extLst>
              <a:ext uri="{FF2B5EF4-FFF2-40B4-BE49-F238E27FC236}">
                <a16:creationId xmlns:a16="http://schemas.microsoft.com/office/drawing/2014/main" id="{5F260304-42CA-42EC-A963-935BF021F761}"/>
              </a:ext>
            </a:extLst>
          </p:cNvPr>
          <p:cNvSpPr>
            <a:spLocks noGrp="1"/>
          </p:cNvSpPr>
          <p:nvPr>
            <p:ph idx="1"/>
          </p:nvPr>
        </p:nvSpPr>
        <p:spPr/>
        <p:txBody>
          <a:bodyPr/>
          <a:lstStyle/>
          <a:p>
            <a:pPr marL="0" indent="0">
              <a:buNone/>
            </a:pPr>
            <a:r>
              <a:rPr lang="en-US" dirty="0"/>
              <a:t>2.Snooping</a:t>
            </a:r>
          </a:p>
          <a:p>
            <a:pPr marL="0" indent="0">
              <a:buNone/>
            </a:pPr>
            <a:r>
              <a:rPr lang="en-US" b="0" i="0" dirty="0">
                <a:solidFill>
                  <a:srgbClr val="333333"/>
                </a:solidFill>
                <a:effectLst/>
                <a:latin typeface="Source Sans Pro" panose="020B0503030403020204" pitchFamily="34" charset="0"/>
              </a:rPr>
              <a:t>Snooping is used to keep the track of cache subsystem and each of its cache lines. </a:t>
            </a:r>
          </a:p>
          <a:p>
            <a:pPr marL="0" indent="0">
              <a:buNone/>
            </a:pPr>
            <a:r>
              <a:rPr lang="en-US" b="0" i="0" dirty="0">
                <a:solidFill>
                  <a:srgbClr val="333333"/>
                </a:solidFill>
                <a:effectLst/>
                <a:latin typeface="Source Sans Pro" panose="020B0503030403020204" pitchFamily="34" charset="0"/>
              </a:rPr>
              <a:t>This technique monitors all transactions that take place on the system bus and detects when a read or write operation takes place on an address that is in its cache. </a:t>
            </a:r>
          </a:p>
          <a:p>
            <a:pPr marL="0" indent="0">
              <a:buNone/>
            </a:pPr>
            <a:r>
              <a:rPr lang="en-US" b="0" i="0" dirty="0">
                <a:solidFill>
                  <a:srgbClr val="333333"/>
                </a:solidFill>
                <a:effectLst/>
                <a:latin typeface="Source Sans Pro" panose="020B0503030403020204" pitchFamily="34" charset="0"/>
              </a:rPr>
              <a:t>When the cache subsystem “snoops” a read on the system bus to an address in its cache, it changes the state of the cache line to “shared”. If it snoops a write to that address, it will change the state of the cache line to “invalid”.</a:t>
            </a:r>
            <a:endParaRPr lang="en-IN" dirty="0"/>
          </a:p>
        </p:txBody>
      </p:sp>
    </p:spTree>
    <p:extLst>
      <p:ext uri="{BB962C8B-B14F-4D97-AF65-F5344CB8AC3E}">
        <p14:creationId xmlns:p14="http://schemas.microsoft.com/office/powerpoint/2010/main" val="1292986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9A1BD9-2E3E-4F8B-80B6-DD4B8848E4D8}"/>
              </a:ext>
            </a:extLst>
          </p:cNvPr>
          <p:cNvSpPr>
            <a:spLocks noGrp="1"/>
          </p:cNvSpPr>
          <p:nvPr>
            <p:ph idx="4294967295"/>
          </p:nvPr>
        </p:nvSpPr>
        <p:spPr>
          <a:xfrm>
            <a:off x="629920" y="992505"/>
            <a:ext cx="10515600" cy="4351338"/>
          </a:xfrm>
        </p:spPr>
        <p:txBody>
          <a:bodyPr/>
          <a:lstStyle/>
          <a:p>
            <a:r>
              <a:rPr lang="en-US" b="0" i="0" dirty="0">
                <a:solidFill>
                  <a:srgbClr val="333333"/>
                </a:solidFill>
                <a:effectLst/>
                <a:latin typeface="Source Sans Pro" panose="020B0503030403020204" pitchFamily="34" charset="0"/>
              </a:rPr>
              <a:t>Because it is snooping the system bus, the cache subsystem will know if it has the only copy of a data item in its cache. </a:t>
            </a:r>
          </a:p>
          <a:p>
            <a:r>
              <a:rPr lang="en-US" b="0" i="0" dirty="0">
                <a:solidFill>
                  <a:srgbClr val="333333"/>
                </a:solidFill>
                <a:effectLst/>
                <a:latin typeface="Source Sans Pro" panose="020B0503030403020204" pitchFamily="34" charset="0"/>
              </a:rPr>
              <a:t>If such a data item is updated by its own CPU, the cache subsystem will change the state of the cache line from “exclusive” to “modified”. If the cache subsystem snoops access to that data item by another processor, it can stop that access from occurring, update the data item in System Memory, and then allow the other processor’s access to proceed.</a:t>
            </a:r>
          </a:p>
          <a:p>
            <a:r>
              <a:rPr lang="en-US" b="0" i="0" dirty="0">
                <a:solidFill>
                  <a:srgbClr val="333333"/>
                </a:solidFill>
                <a:effectLst/>
                <a:latin typeface="Source Sans Pro" panose="020B0503030403020204" pitchFamily="34" charset="0"/>
              </a:rPr>
              <a:t> It will also change the state of the cache line with the data item to “shared</a:t>
            </a:r>
            <a:endParaRPr lang="en-IN" dirty="0"/>
          </a:p>
        </p:txBody>
      </p:sp>
    </p:spTree>
    <p:extLst>
      <p:ext uri="{BB962C8B-B14F-4D97-AF65-F5344CB8AC3E}">
        <p14:creationId xmlns:p14="http://schemas.microsoft.com/office/powerpoint/2010/main" val="4229030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C181F-8D4E-47B1-81F0-12C2073456F1}"/>
              </a:ext>
            </a:extLst>
          </p:cNvPr>
          <p:cNvSpPr>
            <a:spLocks noGrp="1"/>
          </p:cNvSpPr>
          <p:nvPr>
            <p:ph type="title"/>
          </p:nvPr>
        </p:nvSpPr>
        <p:spPr/>
        <p:txBody>
          <a:bodyPr/>
          <a:lstStyle/>
          <a:p>
            <a:r>
              <a:rPr lang="en-US" dirty="0"/>
              <a:t>MULTIPROCESSOR SYSTEM</a:t>
            </a:r>
            <a:br>
              <a:rPr lang="en-US" dirty="0"/>
            </a:br>
            <a:endParaRPr lang="en-IN" dirty="0"/>
          </a:p>
        </p:txBody>
      </p:sp>
      <p:sp>
        <p:nvSpPr>
          <p:cNvPr id="3" name="Content Placeholder 2">
            <a:extLst>
              <a:ext uri="{FF2B5EF4-FFF2-40B4-BE49-F238E27FC236}">
                <a16:creationId xmlns:a16="http://schemas.microsoft.com/office/drawing/2014/main" id="{9D68265A-FCB3-4F04-BF77-978DC1416F8E}"/>
              </a:ext>
            </a:extLst>
          </p:cNvPr>
          <p:cNvSpPr>
            <a:spLocks noGrp="1"/>
          </p:cNvSpPr>
          <p:nvPr>
            <p:ph idx="1"/>
          </p:nvPr>
        </p:nvSpPr>
        <p:spPr/>
        <p:txBody>
          <a:bodyPr/>
          <a:lstStyle/>
          <a:p>
            <a:r>
              <a:rPr lang="en-US" dirty="0"/>
              <a:t>Consists of several processors that share the same physical  memory.</a:t>
            </a:r>
          </a:p>
          <a:p>
            <a:pPr marL="0" indent="0">
              <a:buNone/>
            </a:pPr>
            <a:r>
              <a:rPr lang="en-US" dirty="0"/>
              <a:t>MOTIVATIONS FOR MULTIPROCESSOR SYSTEM</a:t>
            </a:r>
          </a:p>
          <a:p>
            <a:pPr marL="0" indent="0">
              <a:buNone/>
            </a:pPr>
            <a:r>
              <a:rPr lang="en-US" dirty="0"/>
              <a:t>1.Enhanced performance</a:t>
            </a:r>
          </a:p>
          <a:p>
            <a:pPr marL="0" indent="0">
              <a:buNone/>
            </a:pPr>
            <a:r>
              <a:rPr lang="en-US" dirty="0"/>
              <a:t>2.Fault tolerance</a:t>
            </a:r>
          </a:p>
          <a:p>
            <a:endParaRPr lang="en-IN" dirty="0"/>
          </a:p>
        </p:txBody>
      </p:sp>
    </p:spTree>
    <p:extLst>
      <p:ext uri="{BB962C8B-B14F-4D97-AF65-F5344CB8AC3E}">
        <p14:creationId xmlns:p14="http://schemas.microsoft.com/office/powerpoint/2010/main" val="785530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401F07-F475-4A1B-9F0B-2C2B421EDDEE}"/>
              </a:ext>
            </a:extLst>
          </p:cNvPr>
          <p:cNvSpPr txBox="1"/>
          <p:nvPr/>
        </p:nvSpPr>
        <p:spPr>
          <a:xfrm>
            <a:off x="995680" y="416560"/>
            <a:ext cx="10454640" cy="523220"/>
          </a:xfrm>
          <a:prstGeom prst="rect">
            <a:avLst/>
          </a:prstGeom>
          <a:noFill/>
        </p:spPr>
        <p:txBody>
          <a:bodyPr wrap="square" rtlCol="0">
            <a:spAutoFit/>
          </a:bodyPr>
          <a:lstStyle/>
          <a:p>
            <a:r>
              <a:rPr lang="en-US" sz="2800" dirty="0"/>
              <a:t>3.False Sharing</a:t>
            </a:r>
            <a:endParaRPr lang="en-IN" sz="2800" dirty="0"/>
          </a:p>
        </p:txBody>
      </p:sp>
      <p:sp>
        <p:nvSpPr>
          <p:cNvPr id="6" name="TextBox 5">
            <a:extLst>
              <a:ext uri="{FF2B5EF4-FFF2-40B4-BE49-F238E27FC236}">
                <a16:creationId xmlns:a16="http://schemas.microsoft.com/office/drawing/2014/main" id="{779EE07C-96FF-49E0-9021-BF2B57456721}"/>
              </a:ext>
            </a:extLst>
          </p:cNvPr>
          <p:cNvSpPr txBox="1"/>
          <p:nvPr/>
        </p:nvSpPr>
        <p:spPr>
          <a:xfrm>
            <a:off x="629920" y="785892"/>
            <a:ext cx="11389360" cy="1200329"/>
          </a:xfrm>
          <a:prstGeom prst="rect">
            <a:avLst/>
          </a:prstGeom>
          <a:noFill/>
        </p:spPr>
        <p:txBody>
          <a:bodyPr wrap="square" rtlCol="0">
            <a:spAutoFit/>
          </a:bodyPr>
          <a:lstStyle/>
          <a:p>
            <a:r>
              <a:rPr lang="en-US" b="0" i="0" dirty="0">
                <a:solidFill>
                  <a:srgbClr val="333333"/>
                </a:solidFill>
                <a:effectLst/>
                <a:latin typeface="Source Sans Pro" panose="020B0503030403020204" pitchFamily="34" charset="0"/>
              </a:rPr>
              <a:t>The selection of a programming model looks at cases where the designer knows that data is shared between threads. False sharing occurs when separate data items that are accessed by separate threads are allocated to the same cache line.</a:t>
            </a:r>
          </a:p>
          <a:p>
            <a:endParaRPr lang="en-IN" dirty="0"/>
          </a:p>
        </p:txBody>
      </p:sp>
      <p:sp>
        <p:nvSpPr>
          <p:cNvPr id="8" name="TextBox 7">
            <a:extLst>
              <a:ext uri="{FF2B5EF4-FFF2-40B4-BE49-F238E27FC236}">
                <a16:creationId xmlns:a16="http://schemas.microsoft.com/office/drawing/2014/main" id="{B2225DC8-CD42-4328-9A77-80BA2B58353A}"/>
              </a:ext>
            </a:extLst>
          </p:cNvPr>
          <p:cNvSpPr txBox="1"/>
          <p:nvPr/>
        </p:nvSpPr>
        <p:spPr>
          <a:xfrm>
            <a:off x="629920" y="1625600"/>
            <a:ext cx="11562080" cy="1754326"/>
          </a:xfrm>
          <a:prstGeom prst="rect">
            <a:avLst/>
          </a:prstGeom>
          <a:noFill/>
        </p:spPr>
        <p:txBody>
          <a:bodyPr wrap="square">
            <a:spAutoFit/>
          </a:bodyPr>
          <a:lstStyle/>
          <a:p>
            <a:r>
              <a:rPr lang="en-US" b="0" i="0" dirty="0">
                <a:solidFill>
                  <a:srgbClr val="333333"/>
                </a:solidFill>
                <a:effectLst/>
                <a:latin typeface="Source Sans Pro" panose="020B0503030403020204" pitchFamily="34" charset="0"/>
              </a:rPr>
              <a:t>Since data access causes an entire cache line to be read into the cache from System memory, if one data item in the cache line is shared, all of the data items in that cache line will be treated as shared by the cache subsystem. </a:t>
            </a:r>
          </a:p>
          <a:p>
            <a:endParaRPr lang="en-US" b="0" i="0" dirty="0">
              <a:solidFill>
                <a:srgbClr val="333333"/>
              </a:solidFill>
              <a:effectLst/>
              <a:latin typeface="Source Sans Pro" panose="020B0503030403020204" pitchFamily="34" charset="0"/>
            </a:endParaRPr>
          </a:p>
          <a:p>
            <a:r>
              <a:rPr lang="en-US" b="0" i="0" dirty="0">
                <a:solidFill>
                  <a:srgbClr val="333333"/>
                </a:solidFill>
                <a:effectLst/>
                <a:latin typeface="Source Sans Pro" panose="020B0503030403020204" pitchFamily="34" charset="0"/>
              </a:rPr>
              <a:t>Two data items could be updated in unrelated transactions by two threads running on different cores but, if the two items are in the same cache line, the cache subsystem will have to update the System Memory in order to maintain cache coherency setting up a condition where pin ponging can occur.</a:t>
            </a:r>
            <a:endParaRPr lang="en-IN" dirty="0"/>
          </a:p>
        </p:txBody>
      </p:sp>
    </p:spTree>
    <p:extLst>
      <p:ext uri="{BB962C8B-B14F-4D97-AF65-F5344CB8AC3E}">
        <p14:creationId xmlns:p14="http://schemas.microsoft.com/office/powerpoint/2010/main" val="335896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7EEB93-1BF8-4F7C-AF15-929C44AAE14D}"/>
              </a:ext>
            </a:extLst>
          </p:cNvPr>
          <p:cNvSpPr txBox="1"/>
          <p:nvPr/>
        </p:nvSpPr>
        <p:spPr>
          <a:xfrm>
            <a:off x="1026160" y="660400"/>
            <a:ext cx="10271760" cy="2585323"/>
          </a:xfrm>
          <a:prstGeom prst="rect">
            <a:avLst/>
          </a:prstGeom>
          <a:noFill/>
        </p:spPr>
        <p:txBody>
          <a:bodyPr wrap="square" rtlCol="0">
            <a:spAutoFit/>
          </a:bodyPr>
          <a:lstStyle/>
          <a:p>
            <a:pPr algn="l"/>
            <a:r>
              <a:rPr lang="en-US" dirty="0"/>
              <a:t>4.</a:t>
            </a:r>
            <a:r>
              <a:rPr lang="en-US" b="1" i="0" dirty="0">
                <a:solidFill>
                  <a:srgbClr val="333333"/>
                </a:solidFill>
                <a:effectLst/>
                <a:latin typeface="Source Sans Pro" panose="020B0503030403020204" pitchFamily="34" charset="0"/>
              </a:rPr>
              <a:t> Processor affinity</a:t>
            </a:r>
            <a:endParaRPr lang="en-US" b="0" i="0" dirty="0">
              <a:solidFill>
                <a:srgbClr val="333333"/>
              </a:solidFill>
              <a:effectLst/>
              <a:latin typeface="Source Sans Pro" panose="020B0503030403020204" pitchFamily="34" charset="0"/>
            </a:endParaRPr>
          </a:p>
          <a:p>
            <a:pPr algn="l"/>
            <a:r>
              <a:rPr lang="en-US" b="0" i="0" dirty="0">
                <a:solidFill>
                  <a:srgbClr val="333333"/>
                </a:solidFill>
                <a:effectLst/>
                <a:latin typeface="Source Sans Pro" panose="020B0503030403020204" pitchFamily="34" charset="0"/>
              </a:rPr>
              <a:t>Processor affinity also called as CPU pinning. It allows allocating or de-allocating of threads or processes to the same CPU. </a:t>
            </a:r>
          </a:p>
          <a:p>
            <a:pPr algn="l"/>
            <a:r>
              <a:rPr lang="en-US" b="0" i="0" dirty="0">
                <a:solidFill>
                  <a:srgbClr val="333333"/>
                </a:solidFill>
                <a:effectLst/>
                <a:latin typeface="Source Sans Pro" panose="020B0503030403020204" pitchFamily="34" charset="0"/>
              </a:rPr>
              <a:t>By using this technique, the CPU can manage its tasks in a given time. This happens when either CPU has multiple processors or multiple cores.</a:t>
            </a:r>
          </a:p>
          <a:p>
            <a:pPr algn="l"/>
            <a:r>
              <a:rPr lang="en-US" b="0" i="0" dirty="0">
                <a:solidFill>
                  <a:srgbClr val="333333"/>
                </a:solidFill>
                <a:effectLst/>
                <a:latin typeface="Source Sans Pro" panose="020B0503030403020204" pitchFamily="34" charset="0"/>
              </a:rPr>
              <a:t>In the figure below, processes of interrupts are mapped to a single CPU, it means no affinity at all. But on another side of the diagram, two CPU’s are sharing the processes to manage the workload. This is the case of processor affinity. In this way, a process or interrupt will be assigned to only designated CPU or core.</a:t>
            </a:r>
          </a:p>
          <a:p>
            <a:endParaRPr lang="en-IN" dirty="0"/>
          </a:p>
        </p:txBody>
      </p:sp>
      <p:pic>
        <p:nvPicPr>
          <p:cNvPr id="4" name="Picture 3">
            <a:extLst>
              <a:ext uri="{FF2B5EF4-FFF2-40B4-BE49-F238E27FC236}">
                <a16:creationId xmlns:a16="http://schemas.microsoft.com/office/drawing/2014/main" id="{3D907356-564A-47E5-9B4A-E398CD4EB95D}"/>
              </a:ext>
            </a:extLst>
          </p:cNvPr>
          <p:cNvPicPr>
            <a:picLocks noChangeAspect="1"/>
          </p:cNvPicPr>
          <p:nvPr/>
        </p:nvPicPr>
        <p:blipFill>
          <a:blip r:embed="rId2"/>
          <a:stretch>
            <a:fillRect/>
          </a:stretch>
        </p:blipFill>
        <p:spPr>
          <a:xfrm>
            <a:off x="2430645" y="3016086"/>
            <a:ext cx="5258070" cy="3181514"/>
          </a:xfrm>
          <a:prstGeom prst="rect">
            <a:avLst/>
          </a:prstGeom>
        </p:spPr>
      </p:pic>
    </p:spTree>
    <p:extLst>
      <p:ext uri="{BB962C8B-B14F-4D97-AF65-F5344CB8AC3E}">
        <p14:creationId xmlns:p14="http://schemas.microsoft.com/office/powerpoint/2010/main" val="20204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87D24-24F8-4B7C-BCDB-6EBC7333CB92}"/>
              </a:ext>
            </a:extLst>
          </p:cNvPr>
          <p:cNvSpPr txBox="1"/>
          <p:nvPr/>
        </p:nvSpPr>
        <p:spPr>
          <a:xfrm>
            <a:off x="1402080" y="711200"/>
            <a:ext cx="10190480" cy="2339102"/>
          </a:xfrm>
          <a:prstGeom prst="rect">
            <a:avLst/>
          </a:prstGeom>
          <a:noFill/>
        </p:spPr>
        <p:txBody>
          <a:bodyPr wrap="square" rtlCol="0">
            <a:spAutoFit/>
          </a:bodyPr>
          <a:lstStyle/>
          <a:p>
            <a:pPr algn="l"/>
            <a:r>
              <a:rPr lang="en-US" sz="2000" b="1" i="0" dirty="0">
                <a:solidFill>
                  <a:srgbClr val="333333"/>
                </a:solidFill>
                <a:effectLst/>
                <a:latin typeface="Source Sans Pro" panose="020B0503030403020204" pitchFamily="34" charset="0"/>
              </a:rPr>
              <a:t>5.Programming Models</a:t>
            </a:r>
            <a:endParaRPr lang="en-US" sz="2000" b="0" i="0" dirty="0">
              <a:solidFill>
                <a:srgbClr val="333333"/>
              </a:solidFill>
              <a:effectLst/>
              <a:latin typeface="Source Sans Pro" panose="020B0503030403020204" pitchFamily="34" charset="0"/>
            </a:endParaRPr>
          </a:p>
          <a:p>
            <a:pPr algn="l"/>
            <a:r>
              <a:rPr lang="en-US" b="0" i="0" dirty="0">
                <a:solidFill>
                  <a:srgbClr val="333333"/>
                </a:solidFill>
                <a:effectLst/>
                <a:latin typeface="Source Sans Pro" panose="020B0503030403020204" pitchFamily="34" charset="0"/>
              </a:rPr>
              <a:t>There are two programming models in software designing, functional decomposition, and data (domain) decomposition. </a:t>
            </a:r>
          </a:p>
          <a:p>
            <a:pPr algn="l"/>
            <a:r>
              <a:rPr lang="en-US" b="0" i="0" dirty="0">
                <a:solidFill>
                  <a:srgbClr val="333333"/>
                </a:solidFill>
                <a:effectLst/>
                <a:latin typeface="Source Sans Pro" panose="020B0503030403020204" pitchFamily="34" charset="0"/>
              </a:rPr>
              <a:t>These help in assigning the work to threads. </a:t>
            </a:r>
          </a:p>
          <a:p>
            <a:pPr algn="l"/>
            <a:r>
              <a:rPr lang="en-US" b="0" i="0" dirty="0">
                <a:solidFill>
                  <a:srgbClr val="333333"/>
                </a:solidFill>
                <a:effectLst/>
                <a:latin typeface="Source Sans Pro" panose="020B0503030403020204" pitchFamily="34" charset="0"/>
              </a:rPr>
              <a:t>The task of functional decomposition is to divide the software work into small units or threads. One thread holds the multiple operations but each thread has given a particular function to perform fast. In data decomposition, data sets are decomposed into parts and software works on it independently. </a:t>
            </a:r>
          </a:p>
          <a:p>
            <a:pPr algn="l"/>
            <a:r>
              <a:rPr lang="en-US" b="0" i="0" dirty="0">
                <a:solidFill>
                  <a:srgbClr val="333333"/>
                </a:solidFill>
                <a:effectLst/>
                <a:latin typeface="Source Sans Pro" panose="020B0503030403020204" pitchFamily="34" charset="0"/>
              </a:rPr>
              <a:t>Each thread operates on separate data component parallel.</a:t>
            </a:r>
          </a:p>
        </p:txBody>
      </p:sp>
    </p:spTree>
    <p:extLst>
      <p:ext uri="{BB962C8B-B14F-4D97-AF65-F5344CB8AC3E}">
        <p14:creationId xmlns:p14="http://schemas.microsoft.com/office/powerpoint/2010/main" val="2549125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3EF3F2-661D-4710-B4D2-5BE76695C147}"/>
              </a:ext>
            </a:extLst>
          </p:cNvPr>
          <p:cNvSpPr txBox="1"/>
          <p:nvPr/>
        </p:nvSpPr>
        <p:spPr>
          <a:xfrm>
            <a:off x="528320" y="751840"/>
            <a:ext cx="10668000" cy="584775"/>
          </a:xfrm>
          <a:prstGeom prst="rect">
            <a:avLst/>
          </a:prstGeom>
          <a:noFill/>
        </p:spPr>
        <p:txBody>
          <a:bodyPr wrap="square" rtlCol="0">
            <a:spAutoFit/>
          </a:bodyPr>
          <a:lstStyle/>
          <a:p>
            <a:r>
              <a:rPr lang="en-US" sz="3200" dirty="0"/>
              <a:t>1.THE SEPARATE SUPERVISOR CONFIGURATION</a:t>
            </a:r>
            <a:endParaRPr lang="en-IN" sz="3200" dirty="0"/>
          </a:p>
        </p:txBody>
      </p:sp>
      <p:sp>
        <p:nvSpPr>
          <p:cNvPr id="3" name="TextBox 2">
            <a:extLst>
              <a:ext uri="{FF2B5EF4-FFF2-40B4-BE49-F238E27FC236}">
                <a16:creationId xmlns:a16="http://schemas.microsoft.com/office/drawing/2014/main" id="{A7F26E51-1BA0-41E8-8299-EB3CFEE9DACB}"/>
              </a:ext>
            </a:extLst>
          </p:cNvPr>
          <p:cNvSpPr txBox="1"/>
          <p:nvPr/>
        </p:nvSpPr>
        <p:spPr>
          <a:xfrm>
            <a:off x="335280" y="2001520"/>
            <a:ext cx="11856720" cy="6555641"/>
          </a:xfrm>
          <a:prstGeom prst="rect">
            <a:avLst/>
          </a:prstGeom>
          <a:noFill/>
        </p:spPr>
        <p:txBody>
          <a:bodyPr wrap="square" rtlCol="0">
            <a:spAutoFit/>
          </a:bodyPr>
          <a:lstStyle/>
          <a:p>
            <a:r>
              <a:rPr lang="en-US" sz="2400" dirty="0"/>
              <a:t>In separate supervisor </a:t>
            </a:r>
            <a:r>
              <a:rPr lang="en-US" sz="2400" dirty="0" err="1"/>
              <a:t>configuration,all</a:t>
            </a:r>
            <a:r>
              <a:rPr lang="en-US" sz="2400" dirty="0"/>
              <a:t> processors have their own copy of the </a:t>
            </a:r>
            <a:r>
              <a:rPr lang="en-US" sz="2400" dirty="0" err="1"/>
              <a:t>kernel,supervisor</a:t>
            </a:r>
            <a:r>
              <a:rPr lang="en-US" sz="2400" dirty="0"/>
              <a:t> and data structures.</a:t>
            </a:r>
          </a:p>
          <a:p>
            <a:r>
              <a:rPr lang="en-US" sz="2400" dirty="0"/>
              <a:t>There are some common data structures for the interaction among </a:t>
            </a:r>
            <a:r>
              <a:rPr lang="en-US" sz="2400" dirty="0" err="1"/>
              <a:t>processors,the</a:t>
            </a:r>
            <a:r>
              <a:rPr lang="en-US" sz="2400" dirty="0"/>
              <a:t> access to which it is protected by the synchronization mechanism.</a:t>
            </a:r>
          </a:p>
          <a:p>
            <a:pPr marL="285750" indent="-285750">
              <a:buFont typeface="Arial" panose="020B0604020202020204" pitchFamily="34" charset="0"/>
              <a:buChar char="•"/>
            </a:pPr>
            <a:r>
              <a:rPr lang="en-US" sz="2400" dirty="0"/>
              <a:t>Each. processor has its own I/O devices and file system.</a:t>
            </a:r>
          </a:p>
          <a:p>
            <a:pPr marL="285750" indent="-285750">
              <a:buFont typeface="Arial" panose="020B0604020202020204" pitchFamily="34" charset="0"/>
              <a:buChar char="•"/>
            </a:pPr>
            <a:r>
              <a:rPr lang="en-US" sz="2400" dirty="0"/>
              <a:t>Very little coupling among processors and each processor acts as an autonomous independent system</a:t>
            </a:r>
          </a:p>
          <a:p>
            <a:pPr marL="285750" indent="-285750">
              <a:buFont typeface="Arial" panose="020B0604020202020204" pitchFamily="34" charset="0"/>
              <a:buChar char="•"/>
            </a:pPr>
            <a:r>
              <a:rPr lang="en-US" sz="2400" dirty="0"/>
              <a:t>It is difficult to perform parallel execution at a single task.</a:t>
            </a:r>
          </a:p>
          <a:p>
            <a:pPr marL="285750" indent="-285750">
              <a:buFont typeface="Arial" panose="020B0604020202020204" pitchFamily="34" charset="0"/>
              <a:buChar char="•"/>
            </a:pPr>
            <a:r>
              <a:rPr lang="en-US" sz="2400" dirty="0"/>
              <a:t>This configuration is inefficient because the supervisor/kernel/data structure code is replicated for each processor.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875204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5A65DC-6DAC-4DAD-AA12-75D6AEDC3CED}"/>
              </a:ext>
            </a:extLst>
          </p:cNvPr>
          <p:cNvSpPr txBox="1"/>
          <p:nvPr/>
        </p:nvSpPr>
        <p:spPr>
          <a:xfrm>
            <a:off x="924560" y="782320"/>
            <a:ext cx="9763760" cy="584775"/>
          </a:xfrm>
          <a:prstGeom prst="rect">
            <a:avLst/>
          </a:prstGeom>
          <a:noFill/>
        </p:spPr>
        <p:txBody>
          <a:bodyPr wrap="square" rtlCol="0">
            <a:spAutoFit/>
          </a:bodyPr>
          <a:lstStyle/>
          <a:p>
            <a:r>
              <a:rPr lang="en-US" sz="3200" dirty="0"/>
              <a:t>2.THE MASTER-SLAVE CONFIGUARTION</a:t>
            </a:r>
            <a:endParaRPr lang="en-IN" sz="3200" dirty="0"/>
          </a:p>
        </p:txBody>
      </p:sp>
      <p:sp>
        <p:nvSpPr>
          <p:cNvPr id="3" name="TextBox 2">
            <a:extLst>
              <a:ext uri="{FF2B5EF4-FFF2-40B4-BE49-F238E27FC236}">
                <a16:creationId xmlns:a16="http://schemas.microsoft.com/office/drawing/2014/main" id="{A39F9D84-984C-4CC9-B788-B66C29F5F24B}"/>
              </a:ext>
            </a:extLst>
          </p:cNvPr>
          <p:cNvSpPr txBox="1"/>
          <p:nvPr/>
        </p:nvSpPr>
        <p:spPr>
          <a:xfrm>
            <a:off x="802640" y="1270000"/>
            <a:ext cx="1083056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In the master slave </a:t>
            </a:r>
            <a:r>
              <a:rPr lang="en-US" dirty="0" err="1"/>
              <a:t>configuration,one</a:t>
            </a:r>
            <a:r>
              <a:rPr lang="en-US" dirty="0"/>
              <a:t> processor called the </a:t>
            </a:r>
            <a:r>
              <a:rPr lang="en-US" dirty="0" err="1"/>
              <a:t>master,monitors</a:t>
            </a:r>
            <a:r>
              <a:rPr lang="en-US" dirty="0"/>
              <a:t> the status and assigns works to all the processors and the slaves.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Slaves are treated as a schedulable pool of resources by the </a:t>
            </a:r>
            <a:r>
              <a:rPr lang="en-US" dirty="0" err="1"/>
              <a:t>master.Such</a:t>
            </a:r>
            <a:r>
              <a:rPr lang="en-US" dirty="0"/>
              <a:t> an OS is simple because it runs only on the master processor.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the OS is executed by a single processor it is </a:t>
            </a:r>
            <a:r>
              <a:rPr lang="en-US" dirty="0" err="1"/>
              <a:t>effiecient</a:t>
            </a:r>
            <a:r>
              <a:rPr lang="en-US" dirty="0"/>
              <a:t> and its implementation is easy.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master slave configuration permits the parallel execution of a single </a:t>
            </a:r>
            <a:r>
              <a:rPr lang="en-US" dirty="0" err="1"/>
              <a:t>task,where</a:t>
            </a:r>
            <a:r>
              <a:rPr lang="en-US" dirty="0"/>
              <a:t>  a task can be broken into several subtasks and the subtasks can be scheduled on multiple processors concurrently.</a:t>
            </a:r>
            <a:endParaRPr lang="en-IN" dirty="0"/>
          </a:p>
        </p:txBody>
      </p:sp>
    </p:spTree>
    <p:extLst>
      <p:ext uri="{BB962C8B-B14F-4D97-AF65-F5344CB8AC3E}">
        <p14:creationId xmlns:p14="http://schemas.microsoft.com/office/powerpoint/2010/main" val="3086469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5E9F03-2E9F-4EF5-AC81-DAE13A083EA9}"/>
              </a:ext>
            </a:extLst>
          </p:cNvPr>
          <p:cNvSpPr txBox="1"/>
          <p:nvPr/>
        </p:nvSpPr>
        <p:spPr>
          <a:xfrm>
            <a:off x="1219200" y="883920"/>
            <a:ext cx="8981440" cy="369332"/>
          </a:xfrm>
          <a:prstGeom prst="rect">
            <a:avLst/>
          </a:prstGeom>
          <a:noFill/>
        </p:spPr>
        <p:txBody>
          <a:bodyPr wrap="square" rtlCol="0">
            <a:spAutoFit/>
          </a:bodyPr>
          <a:lstStyle/>
          <a:p>
            <a:r>
              <a:rPr lang="en-US" dirty="0"/>
              <a:t>3.THE SYMMETRIC CONFIGURATION</a:t>
            </a:r>
            <a:endParaRPr lang="en-IN" dirty="0"/>
          </a:p>
        </p:txBody>
      </p:sp>
      <p:sp>
        <p:nvSpPr>
          <p:cNvPr id="3" name="TextBox 2">
            <a:extLst>
              <a:ext uri="{FF2B5EF4-FFF2-40B4-BE49-F238E27FC236}">
                <a16:creationId xmlns:a16="http://schemas.microsoft.com/office/drawing/2014/main" id="{FE8BD046-A7E9-4782-90CF-E7D6B39F4DA8}"/>
              </a:ext>
            </a:extLst>
          </p:cNvPr>
          <p:cNvSpPr txBox="1"/>
          <p:nvPr/>
        </p:nvSpPr>
        <p:spPr>
          <a:xfrm>
            <a:off x="934720" y="1615440"/>
            <a:ext cx="9743440" cy="4801314"/>
          </a:xfrm>
          <a:prstGeom prst="rect">
            <a:avLst/>
          </a:prstGeom>
          <a:noFill/>
        </p:spPr>
        <p:txBody>
          <a:bodyPr wrap="square" rtlCol="0">
            <a:spAutoFit/>
          </a:bodyPr>
          <a:lstStyle/>
          <a:p>
            <a:pPr algn="just"/>
            <a:r>
              <a:rPr lang="en-US" b="0" i="0" dirty="0">
                <a:solidFill>
                  <a:srgbClr val="333333"/>
                </a:solidFill>
                <a:effectLst/>
                <a:latin typeface="inter-regular"/>
              </a:rPr>
              <a:t>In a Symmetrical multiprocessing system, each processor executes the same copy of the operating system, takes its own decisions, and cooperates with other processes to smooth the entire functioning of the system. The </a:t>
            </a:r>
            <a:r>
              <a:rPr lang="en-US" b="0" i="0" u="none" strike="noStrike" dirty="0">
                <a:solidFill>
                  <a:srgbClr val="008000"/>
                </a:solidFill>
                <a:effectLst/>
                <a:latin typeface="inter-regular"/>
                <a:hlinkClick r:id="rId2"/>
              </a:rPr>
              <a:t>CPU</a:t>
            </a:r>
            <a:r>
              <a:rPr lang="en-US" b="0" i="0" dirty="0">
                <a:solidFill>
                  <a:srgbClr val="333333"/>
                </a:solidFill>
                <a:effectLst/>
                <a:latin typeface="inter-regular"/>
              </a:rPr>
              <a:t> scheduling policies are very simple. Any new job submitted by a user can be assigned to any processor that is least burdened. It also results in a system in which all processors are equally burdened at any time.</a:t>
            </a:r>
          </a:p>
          <a:p>
            <a:pPr algn="just"/>
            <a:r>
              <a:rPr lang="en-US" b="0" i="0" dirty="0">
                <a:solidFill>
                  <a:srgbClr val="333333"/>
                </a:solidFill>
                <a:effectLst/>
                <a:latin typeface="inter-regular"/>
              </a:rPr>
              <a:t>The symmetric multiprocessing </a:t>
            </a:r>
            <a:r>
              <a:rPr lang="en-US" b="0" i="0" u="none" strike="noStrike" dirty="0">
                <a:solidFill>
                  <a:srgbClr val="008000"/>
                </a:solidFill>
                <a:effectLst/>
                <a:latin typeface="inter-regular"/>
                <a:hlinkClick r:id="rId3"/>
              </a:rPr>
              <a:t>operating system</a:t>
            </a:r>
            <a:r>
              <a:rPr lang="en-US" b="0" i="0" dirty="0">
                <a:solidFill>
                  <a:srgbClr val="333333"/>
                </a:solidFill>
                <a:effectLst/>
                <a:latin typeface="inter-regular"/>
              </a:rPr>
              <a:t> is also known as a "shared every-thing" system, because the processors share memory and the Input output bus or data path. In this system processors do not usually exceed more than 16.</a:t>
            </a:r>
          </a:p>
          <a:p>
            <a:r>
              <a:rPr lang="en-US" dirty="0"/>
              <a:t>However the concurrent access to the shared data structures of the supervisor needs to be controlled </a:t>
            </a:r>
            <a:r>
              <a:rPr lang="en-US" dirty="0" err="1"/>
              <a:t>inorder</a:t>
            </a:r>
            <a:r>
              <a:rPr lang="en-US" dirty="0"/>
              <a:t> to maintain their integrity.</a:t>
            </a:r>
          </a:p>
          <a:p>
            <a:endParaRPr lang="en-US" dirty="0"/>
          </a:p>
          <a:p>
            <a:r>
              <a:rPr lang="en-US" dirty="0"/>
              <a:t>The simplest way to achieve this is to treat the entire operating system as a critical section and allow only one processor to execute the operating system at one time.</a:t>
            </a:r>
          </a:p>
          <a:p>
            <a:endParaRPr lang="en-US" dirty="0"/>
          </a:p>
          <a:p>
            <a:endParaRPr lang="en-US" dirty="0"/>
          </a:p>
          <a:p>
            <a:r>
              <a:rPr lang="en-US" dirty="0">
                <a:highlight>
                  <a:srgbClr val="FFFF00"/>
                </a:highlight>
              </a:rPr>
              <a:t>This method is called the floating master method because it can be viewed as a master slave configuration where the master “floats” from one processor  to another.</a:t>
            </a:r>
            <a:endParaRPr lang="en-IN" dirty="0">
              <a:highlight>
                <a:srgbClr val="FFFF00"/>
              </a:highlight>
            </a:endParaRPr>
          </a:p>
        </p:txBody>
      </p:sp>
    </p:spTree>
    <p:extLst>
      <p:ext uri="{BB962C8B-B14F-4D97-AF65-F5344CB8AC3E}">
        <p14:creationId xmlns:p14="http://schemas.microsoft.com/office/powerpoint/2010/main" val="2821315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5E404E-70C4-46FE-9AD0-79722C05A0CB}"/>
              </a:ext>
            </a:extLst>
          </p:cNvPr>
          <p:cNvSpPr>
            <a:spLocks noGrp="1"/>
          </p:cNvSpPr>
          <p:nvPr>
            <p:ph type="title"/>
          </p:nvPr>
        </p:nvSpPr>
        <p:spPr/>
        <p:txBody>
          <a:bodyPr/>
          <a:lstStyle/>
          <a:p>
            <a:r>
              <a:rPr lang="en-US" dirty="0"/>
              <a:t>THREADS</a:t>
            </a:r>
            <a:endParaRPr lang="en-IN" dirty="0"/>
          </a:p>
        </p:txBody>
      </p:sp>
      <p:sp>
        <p:nvSpPr>
          <p:cNvPr id="4" name="Content Placeholder 3">
            <a:extLst>
              <a:ext uri="{FF2B5EF4-FFF2-40B4-BE49-F238E27FC236}">
                <a16:creationId xmlns:a16="http://schemas.microsoft.com/office/drawing/2014/main" id="{B1690D7F-CF85-4BB1-80F8-5CCD6C6E1D14}"/>
              </a:ext>
            </a:extLst>
          </p:cNvPr>
          <p:cNvSpPr>
            <a:spLocks noGrp="1"/>
          </p:cNvSpPr>
          <p:nvPr>
            <p:ph idx="1"/>
          </p:nvPr>
        </p:nvSpPr>
        <p:spPr/>
        <p:txBody>
          <a:bodyPr/>
          <a:lstStyle/>
          <a:p>
            <a:r>
              <a:rPr lang="en-US" dirty="0"/>
              <a:t>User-level Threads</a:t>
            </a:r>
          </a:p>
          <a:p>
            <a:r>
              <a:rPr lang="en-US" dirty="0" err="1"/>
              <a:t>Kernal</a:t>
            </a:r>
            <a:r>
              <a:rPr lang="en-US" dirty="0"/>
              <a:t>-level Threads</a:t>
            </a:r>
          </a:p>
          <a:p>
            <a:r>
              <a:rPr lang="en-US" dirty="0"/>
              <a:t>First-Class Threads.</a:t>
            </a:r>
          </a:p>
          <a:p>
            <a:r>
              <a:rPr lang="en-US" dirty="0"/>
              <a:t>Scheduler Activation</a:t>
            </a:r>
            <a:endParaRPr lang="en-IN" dirty="0"/>
          </a:p>
        </p:txBody>
      </p:sp>
    </p:spTree>
    <p:extLst>
      <p:ext uri="{BB962C8B-B14F-4D97-AF65-F5344CB8AC3E}">
        <p14:creationId xmlns:p14="http://schemas.microsoft.com/office/powerpoint/2010/main" val="142620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DC22-6AC9-4832-B4F6-441489F75F0F}"/>
              </a:ext>
            </a:extLst>
          </p:cNvPr>
          <p:cNvSpPr>
            <a:spLocks noGrp="1"/>
          </p:cNvSpPr>
          <p:nvPr>
            <p:ph type="title"/>
          </p:nvPr>
        </p:nvSpPr>
        <p:spPr/>
        <p:txBody>
          <a:bodyPr/>
          <a:lstStyle/>
          <a:p>
            <a:r>
              <a:rPr lang="en-US" dirty="0"/>
              <a:t>1.User level Threads</a:t>
            </a:r>
            <a:endParaRPr lang="en-IN" dirty="0"/>
          </a:p>
        </p:txBody>
      </p:sp>
      <p:sp>
        <p:nvSpPr>
          <p:cNvPr id="3" name="Content Placeholder 2">
            <a:extLst>
              <a:ext uri="{FF2B5EF4-FFF2-40B4-BE49-F238E27FC236}">
                <a16:creationId xmlns:a16="http://schemas.microsoft.com/office/drawing/2014/main" id="{4C5B34A6-9540-4623-B988-E4D7F519C22B}"/>
              </a:ext>
            </a:extLst>
          </p:cNvPr>
          <p:cNvSpPr>
            <a:spLocks noGrp="1"/>
          </p:cNvSpPr>
          <p:nvPr>
            <p:ph idx="1"/>
          </p:nvPr>
        </p:nvSpPr>
        <p:spPr/>
        <p:txBody>
          <a:bodyPr/>
          <a:lstStyle/>
          <a:p>
            <a:pPr marL="0" indent="0">
              <a:buNone/>
            </a:pPr>
            <a:r>
              <a:rPr lang="en-US" dirty="0"/>
              <a:t>In user level </a:t>
            </a:r>
            <a:r>
              <a:rPr lang="en-US" dirty="0" err="1"/>
              <a:t>threads,a</a:t>
            </a:r>
            <a:r>
              <a:rPr lang="en-US" dirty="0"/>
              <a:t> run time library package provides the routines necessary for thread management operations.</a:t>
            </a:r>
          </a:p>
          <a:p>
            <a:pPr marL="0" indent="0">
              <a:buNone/>
            </a:pPr>
            <a:r>
              <a:rPr lang="en-US" dirty="0"/>
              <a:t>These routines are linked at runtime to applications </a:t>
            </a:r>
            <a:r>
              <a:rPr lang="en-US" dirty="0" err="1"/>
              <a:t>Kernal</a:t>
            </a:r>
            <a:r>
              <a:rPr lang="en-US" dirty="0"/>
              <a:t> intervention  is not required for the management of threads</a:t>
            </a:r>
            <a:endParaRPr lang="en-IN" dirty="0"/>
          </a:p>
        </p:txBody>
      </p:sp>
    </p:spTree>
    <p:extLst>
      <p:ext uri="{BB962C8B-B14F-4D97-AF65-F5344CB8AC3E}">
        <p14:creationId xmlns:p14="http://schemas.microsoft.com/office/powerpoint/2010/main" val="3016681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660D-5DDA-44C9-A8FE-CDBE00FE16B2}"/>
              </a:ext>
            </a:extLst>
          </p:cNvPr>
          <p:cNvSpPr>
            <a:spLocks noGrp="1"/>
          </p:cNvSpPr>
          <p:nvPr>
            <p:ph type="title"/>
          </p:nvPr>
        </p:nvSpPr>
        <p:spPr/>
        <p:txBody>
          <a:bodyPr/>
          <a:lstStyle/>
          <a:p>
            <a:r>
              <a:rPr lang="en-US" dirty="0"/>
              <a:t>2.Kernel level Threads</a:t>
            </a:r>
            <a:endParaRPr lang="en-IN" dirty="0"/>
          </a:p>
        </p:txBody>
      </p:sp>
      <p:sp>
        <p:nvSpPr>
          <p:cNvPr id="3" name="Content Placeholder 2">
            <a:extLst>
              <a:ext uri="{FF2B5EF4-FFF2-40B4-BE49-F238E27FC236}">
                <a16:creationId xmlns:a16="http://schemas.microsoft.com/office/drawing/2014/main" id="{D780AB24-8479-47F5-A323-AD56A2A1AE45}"/>
              </a:ext>
            </a:extLst>
          </p:cNvPr>
          <p:cNvSpPr>
            <a:spLocks noGrp="1"/>
          </p:cNvSpPr>
          <p:nvPr>
            <p:ph idx="1"/>
          </p:nvPr>
        </p:nvSpPr>
        <p:spPr/>
        <p:txBody>
          <a:bodyPr>
            <a:normAutofit fontScale="62500" lnSpcReduction="20000"/>
          </a:bodyPr>
          <a:lstStyle/>
          <a:p>
            <a:pPr algn="just"/>
            <a:r>
              <a:rPr lang="en-US" b="0" i="0" dirty="0">
                <a:solidFill>
                  <a:srgbClr val="000000"/>
                </a:solidFill>
                <a:effectLst/>
                <a:latin typeface="Arial" panose="020B0604020202020204" pitchFamily="34" charset="0"/>
              </a:rPr>
              <a:t>Kernel-level threads are handled by the operating system directly and the thread management is done by the kernel. The context information for the process as well as the process threads is all managed by the kernel. Because of this, kernel-level threads are slower than user-level threads.</a:t>
            </a:r>
          </a:p>
          <a:p>
            <a:pPr algn="l"/>
            <a:r>
              <a:rPr lang="en-US" b="1" i="0" dirty="0">
                <a:effectLst/>
                <a:latin typeface="Arial" panose="020B0604020202020204" pitchFamily="34" charset="0"/>
              </a:rPr>
              <a:t>Advantages of Kernel-Level Threads</a:t>
            </a:r>
          </a:p>
          <a:p>
            <a:pPr algn="just"/>
            <a:r>
              <a:rPr lang="en-US" b="0" i="0" dirty="0">
                <a:solidFill>
                  <a:srgbClr val="000000"/>
                </a:solidFill>
                <a:effectLst/>
                <a:latin typeface="Arial" panose="020B0604020202020204" pitchFamily="34" charset="0"/>
              </a:rPr>
              <a:t>Some of the advantages of kernel-level threads are as follows −</a:t>
            </a:r>
          </a:p>
          <a:p>
            <a:pPr algn="l">
              <a:buFont typeface="Arial" panose="020B0604020202020204" pitchFamily="34" charset="0"/>
              <a:buChar char="•"/>
            </a:pPr>
            <a:r>
              <a:rPr lang="en-US" b="0" i="0" dirty="0">
                <a:solidFill>
                  <a:srgbClr val="000000"/>
                </a:solidFill>
                <a:effectLst/>
                <a:latin typeface="Arial" panose="020B0604020202020204" pitchFamily="34" charset="0"/>
              </a:rPr>
              <a:t>Multiple threads of the same process can be scheduled on different processors in kernel-level threads.</a:t>
            </a:r>
          </a:p>
          <a:p>
            <a:pPr algn="l">
              <a:buFont typeface="Arial" panose="020B0604020202020204" pitchFamily="34" charset="0"/>
              <a:buChar char="•"/>
            </a:pPr>
            <a:r>
              <a:rPr lang="en-US" b="0" i="0" dirty="0">
                <a:solidFill>
                  <a:srgbClr val="000000"/>
                </a:solidFill>
                <a:effectLst/>
                <a:latin typeface="Arial" panose="020B0604020202020204" pitchFamily="34" charset="0"/>
              </a:rPr>
              <a:t>The kernel routines can also be multithreaded.</a:t>
            </a:r>
          </a:p>
          <a:p>
            <a:pPr algn="l">
              <a:buFont typeface="Arial" panose="020B0604020202020204" pitchFamily="34" charset="0"/>
              <a:buChar char="•"/>
            </a:pPr>
            <a:r>
              <a:rPr lang="en-US" b="0" i="0" dirty="0">
                <a:solidFill>
                  <a:srgbClr val="000000"/>
                </a:solidFill>
                <a:effectLst/>
                <a:latin typeface="Arial" panose="020B0604020202020204" pitchFamily="34" charset="0"/>
              </a:rPr>
              <a:t>If a kernel-level thread is blocked, another thread of the same process can be scheduled by the kernel.</a:t>
            </a:r>
          </a:p>
          <a:p>
            <a:pPr algn="l"/>
            <a:r>
              <a:rPr lang="en-US" b="1" i="0" dirty="0">
                <a:effectLst/>
                <a:latin typeface="Arial" panose="020B0604020202020204" pitchFamily="34" charset="0"/>
              </a:rPr>
              <a:t>Disadvantages of Kernel-Level Threads</a:t>
            </a:r>
          </a:p>
          <a:p>
            <a:pPr algn="just"/>
            <a:r>
              <a:rPr lang="en-US" b="0" i="0" dirty="0">
                <a:solidFill>
                  <a:srgbClr val="000000"/>
                </a:solidFill>
                <a:effectLst/>
                <a:latin typeface="Arial" panose="020B0604020202020204" pitchFamily="34" charset="0"/>
              </a:rPr>
              <a:t>Some of the disadvantages of kernel-level threads are as follows −</a:t>
            </a:r>
          </a:p>
          <a:p>
            <a:pPr algn="l">
              <a:buFont typeface="Arial" panose="020B0604020202020204" pitchFamily="34" charset="0"/>
              <a:buChar char="•"/>
            </a:pPr>
            <a:r>
              <a:rPr lang="en-US" b="0" i="0" dirty="0">
                <a:solidFill>
                  <a:srgbClr val="000000"/>
                </a:solidFill>
                <a:effectLst/>
                <a:latin typeface="Arial" panose="020B0604020202020204" pitchFamily="34" charset="0"/>
              </a:rPr>
              <a:t>A mode switch to kernel mode is required to transfer control from one thread to another in a process.</a:t>
            </a:r>
          </a:p>
          <a:p>
            <a:pPr algn="l">
              <a:buFont typeface="Arial" panose="020B0604020202020204" pitchFamily="34" charset="0"/>
              <a:buChar char="•"/>
            </a:pPr>
            <a:r>
              <a:rPr lang="en-US" b="0" i="0" dirty="0">
                <a:solidFill>
                  <a:srgbClr val="000000"/>
                </a:solidFill>
                <a:effectLst/>
                <a:latin typeface="Arial" panose="020B0604020202020204" pitchFamily="34" charset="0"/>
              </a:rPr>
              <a:t>Kernel-level threads are slower to create as well as manage as compared to user-level threads.</a:t>
            </a:r>
          </a:p>
          <a:p>
            <a:endParaRPr lang="en-IN" dirty="0"/>
          </a:p>
        </p:txBody>
      </p:sp>
    </p:spTree>
    <p:extLst>
      <p:ext uri="{BB962C8B-B14F-4D97-AF65-F5344CB8AC3E}">
        <p14:creationId xmlns:p14="http://schemas.microsoft.com/office/powerpoint/2010/main" val="2406207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3929C-38BE-44E9-912B-9B60A5E038E8}"/>
              </a:ext>
            </a:extLst>
          </p:cNvPr>
          <p:cNvSpPr>
            <a:spLocks noGrp="1"/>
          </p:cNvSpPr>
          <p:nvPr>
            <p:ph type="title"/>
          </p:nvPr>
        </p:nvSpPr>
        <p:spPr/>
        <p:txBody>
          <a:bodyPr/>
          <a:lstStyle/>
          <a:p>
            <a:r>
              <a:rPr lang="en-US" dirty="0"/>
              <a:t>3.First class Threads</a:t>
            </a:r>
            <a:endParaRPr lang="en-IN" dirty="0"/>
          </a:p>
        </p:txBody>
      </p:sp>
      <p:sp>
        <p:nvSpPr>
          <p:cNvPr id="3" name="Content Placeholder 2">
            <a:extLst>
              <a:ext uri="{FF2B5EF4-FFF2-40B4-BE49-F238E27FC236}">
                <a16:creationId xmlns:a16="http://schemas.microsoft.com/office/drawing/2014/main" id="{41799076-7E3C-46A9-B146-AEC405F07D95}"/>
              </a:ext>
            </a:extLst>
          </p:cNvPr>
          <p:cNvSpPr>
            <a:spLocks noGrp="1"/>
          </p:cNvSpPr>
          <p:nvPr>
            <p:ph idx="1"/>
          </p:nvPr>
        </p:nvSpPr>
        <p:spPr/>
        <p:txBody>
          <a:bodyPr>
            <a:normAutofit lnSpcReduction="10000"/>
          </a:bodyPr>
          <a:lstStyle/>
          <a:p>
            <a:r>
              <a:rPr lang="en-US" dirty="0"/>
              <a:t>Was developed as part of the Psyche parallel OS.</a:t>
            </a:r>
          </a:p>
          <a:p>
            <a:r>
              <a:rPr lang="en-US" dirty="0" err="1"/>
              <a:t>Kernal</a:t>
            </a:r>
            <a:r>
              <a:rPr lang="en-US" dirty="0"/>
              <a:t> processors are used to implement the virtual processor that execute user level threads.</a:t>
            </a:r>
          </a:p>
          <a:p>
            <a:r>
              <a:rPr lang="en-US" dirty="0"/>
              <a:t>Creating many virtual processors in the same address space and assigning them to different physical processors provide parallelism.</a:t>
            </a:r>
          </a:p>
          <a:p>
            <a:r>
              <a:rPr lang="en-US" dirty="0"/>
              <a:t>In </a:t>
            </a:r>
            <a:r>
              <a:rPr lang="en-US" dirty="0" err="1"/>
              <a:t>Psyche,a</a:t>
            </a:r>
            <a:r>
              <a:rPr lang="en-US" dirty="0"/>
              <a:t> thread package creates and maintains the state of the threads in user space.</a:t>
            </a:r>
          </a:p>
          <a:p>
            <a:r>
              <a:rPr lang="en-US" dirty="0"/>
              <a:t>Most of the thread </a:t>
            </a:r>
            <a:r>
              <a:rPr lang="en-US" dirty="0" err="1"/>
              <a:t>operations,such</a:t>
            </a:r>
            <a:r>
              <a:rPr lang="en-US" dirty="0"/>
              <a:t> as </a:t>
            </a:r>
            <a:r>
              <a:rPr lang="en-US" dirty="0" err="1"/>
              <a:t>creation,destruction,synchronization</a:t>
            </a:r>
            <a:r>
              <a:rPr lang="en-US" dirty="0"/>
              <a:t> and the context switching of threads are handled by the thread package</a:t>
            </a:r>
            <a:endParaRPr lang="en-IN" dirty="0"/>
          </a:p>
        </p:txBody>
      </p:sp>
    </p:spTree>
    <p:extLst>
      <p:ext uri="{BB962C8B-B14F-4D97-AF65-F5344CB8AC3E}">
        <p14:creationId xmlns:p14="http://schemas.microsoft.com/office/powerpoint/2010/main" val="158307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3CD93-E02D-4872-A5F6-D462F1628818}"/>
              </a:ext>
            </a:extLst>
          </p:cNvPr>
          <p:cNvSpPr>
            <a:spLocks noGrp="1"/>
          </p:cNvSpPr>
          <p:nvPr>
            <p:ph type="title"/>
          </p:nvPr>
        </p:nvSpPr>
        <p:spPr/>
        <p:txBody>
          <a:bodyPr/>
          <a:lstStyle/>
          <a:p>
            <a:r>
              <a:rPr lang="en-US" dirty="0"/>
              <a:t>BASIC MULTIPROCESSOR  SYSTEM ARCHITECTURE</a:t>
            </a:r>
            <a:endParaRPr lang="en-IN" dirty="0"/>
          </a:p>
        </p:txBody>
      </p:sp>
      <p:sp>
        <p:nvSpPr>
          <p:cNvPr id="3" name="Content Placeholder 2">
            <a:extLst>
              <a:ext uri="{FF2B5EF4-FFF2-40B4-BE49-F238E27FC236}">
                <a16:creationId xmlns:a16="http://schemas.microsoft.com/office/drawing/2014/main" id="{3A3435CA-D820-4D13-9E0D-5A24E410D2AE}"/>
              </a:ext>
            </a:extLst>
          </p:cNvPr>
          <p:cNvSpPr>
            <a:spLocks noGrp="1"/>
          </p:cNvSpPr>
          <p:nvPr>
            <p:ph idx="1"/>
          </p:nvPr>
        </p:nvSpPr>
        <p:spPr/>
        <p:txBody>
          <a:bodyPr/>
          <a:lstStyle/>
          <a:p>
            <a:r>
              <a:rPr lang="en-US" dirty="0"/>
              <a:t>Based on whether a memory can be directly accessed by a processor or </a:t>
            </a:r>
            <a:r>
              <a:rPr lang="en-US" dirty="0" err="1"/>
              <a:t>not,there</a:t>
            </a:r>
            <a:r>
              <a:rPr lang="en-US" dirty="0"/>
              <a:t> are two types of multiprocessor systems</a:t>
            </a:r>
          </a:p>
          <a:p>
            <a:pPr marL="0" indent="0">
              <a:buNone/>
            </a:pPr>
            <a:r>
              <a:rPr lang="en-US" dirty="0"/>
              <a:t>1.Tightly coupled vs loosely coupled system</a:t>
            </a:r>
          </a:p>
          <a:p>
            <a:pPr marL="0" indent="0">
              <a:buNone/>
            </a:pPr>
            <a:r>
              <a:rPr lang="en-US" dirty="0"/>
              <a:t>2.UMA vs NUMA vs NORMA Architecture</a:t>
            </a:r>
            <a:endParaRPr lang="en-IN" dirty="0"/>
          </a:p>
        </p:txBody>
      </p:sp>
    </p:spTree>
    <p:extLst>
      <p:ext uri="{BB962C8B-B14F-4D97-AF65-F5344CB8AC3E}">
        <p14:creationId xmlns:p14="http://schemas.microsoft.com/office/powerpoint/2010/main" val="3195219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2879-667D-4542-9985-34CBFE7F8A75}"/>
              </a:ext>
            </a:extLst>
          </p:cNvPr>
          <p:cNvSpPr>
            <a:spLocks noGrp="1"/>
          </p:cNvSpPr>
          <p:nvPr>
            <p:ph type="title"/>
          </p:nvPr>
        </p:nvSpPr>
        <p:spPr/>
        <p:txBody>
          <a:bodyPr/>
          <a:lstStyle/>
          <a:p>
            <a:r>
              <a:rPr lang="en-US" b="1" i="0" dirty="0">
                <a:solidFill>
                  <a:srgbClr val="000000"/>
                </a:solidFill>
                <a:effectLst/>
                <a:latin typeface="Arial" panose="020B0604020202020204" pitchFamily="34" charset="0"/>
              </a:rPr>
              <a:t>Coarse-grained parallelism</a:t>
            </a:r>
            <a:br>
              <a:rPr lang="en-US" b="1" i="0" dirty="0">
                <a:solidFill>
                  <a:srgbClr val="000000"/>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7E397540-3DBC-402C-ABDC-B0FF5852B09D}"/>
              </a:ext>
            </a:extLst>
          </p:cNvPr>
          <p:cNvSpPr>
            <a:spLocks noGrp="1"/>
          </p:cNvSpPr>
          <p:nvPr>
            <p:ph idx="1"/>
          </p:nvPr>
        </p:nvSpPr>
        <p:spPr/>
        <p:txBody>
          <a:bodyPr>
            <a:normAutofit lnSpcReduction="10000"/>
          </a:bodyPr>
          <a:lstStyle/>
          <a:p>
            <a:pPr algn="l"/>
            <a:r>
              <a:rPr lang="en-US" b="0" i="0" dirty="0">
                <a:solidFill>
                  <a:srgbClr val="202122"/>
                </a:solidFill>
                <a:effectLst/>
                <a:latin typeface="Arial" panose="020B0604020202020204" pitchFamily="34" charset="0"/>
              </a:rPr>
              <a:t>In coarse-grained parallelism, a program is split into large tasks. Due to this, a large amount of computation takes place in processors. This might result in load imbalance, wherein certain tasks process the bulk of the data while others might be idle. Further, coarse-grained parallelism fails to exploit the parallelism in the program as most of the computation is performed sequentially on a processor. The advantage of this type of parallelism is low communication and synchronization overhead.</a:t>
            </a:r>
          </a:p>
          <a:p>
            <a:pPr algn="l"/>
            <a:r>
              <a:rPr lang="en-US" b="0" i="0" u="none" strike="noStrike" dirty="0">
                <a:solidFill>
                  <a:srgbClr val="0645AD"/>
                </a:solidFill>
                <a:effectLst/>
                <a:latin typeface="Arial" panose="020B0604020202020204" pitchFamily="34" charset="0"/>
                <a:hlinkClick r:id="rId2" tooltip="Message-passing"/>
              </a:rPr>
              <a:t>Message-passing</a:t>
            </a:r>
            <a:r>
              <a:rPr lang="en-US" b="0" i="0" dirty="0">
                <a:solidFill>
                  <a:srgbClr val="202122"/>
                </a:solidFill>
                <a:effectLst/>
                <a:latin typeface="Arial" panose="020B0604020202020204" pitchFamily="34" charset="0"/>
              </a:rPr>
              <a:t> architecture takes a long time to communicate data among processes which makes it suitable for coarse-grained parallelism</a:t>
            </a:r>
          </a:p>
          <a:p>
            <a:endParaRPr lang="en-IN" dirty="0"/>
          </a:p>
        </p:txBody>
      </p:sp>
    </p:spTree>
    <p:extLst>
      <p:ext uri="{BB962C8B-B14F-4D97-AF65-F5344CB8AC3E}">
        <p14:creationId xmlns:p14="http://schemas.microsoft.com/office/powerpoint/2010/main" val="3077047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8797-4E1E-49A3-90ED-DEF2E33E4B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94C0C0-5D49-4E31-AD72-A88B55E96413}"/>
              </a:ext>
            </a:extLst>
          </p:cNvPr>
          <p:cNvSpPr>
            <a:spLocks noGrp="1"/>
          </p:cNvSpPr>
          <p:nvPr>
            <p:ph idx="1"/>
          </p:nvPr>
        </p:nvSpPr>
        <p:spPr/>
        <p:txBody>
          <a:bodyPr/>
          <a:lstStyle/>
          <a:p>
            <a:r>
              <a:rPr lang="en-US" dirty="0"/>
              <a:t>However coarse grain resource allocation and protection is in the domain of the kernel.</a:t>
            </a:r>
          </a:p>
          <a:p>
            <a:r>
              <a:rPr lang="en-US" dirty="0"/>
              <a:t>Under first class threads to overcome the problems associated with the user level </a:t>
            </a:r>
            <a:r>
              <a:rPr lang="en-US" dirty="0" err="1"/>
              <a:t>threads,three</a:t>
            </a:r>
            <a:r>
              <a:rPr lang="en-US" dirty="0"/>
              <a:t> mechanism are provided to communicate between the kernel and the user package.</a:t>
            </a:r>
          </a:p>
          <a:p>
            <a:r>
              <a:rPr lang="en-US" dirty="0"/>
              <a:t>These communication occur without any kernel traps</a:t>
            </a:r>
            <a:endParaRPr lang="en-IN" dirty="0"/>
          </a:p>
        </p:txBody>
      </p:sp>
    </p:spTree>
    <p:extLst>
      <p:ext uri="{BB962C8B-B14F-4D97-AF65-F5344CB8AC3E}">
        <p14:creationId xmlns:p14="http://schemas.microsoft.com/office/powerpoint/2010/main" val="804988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42FC-DCF7-4FC2-9214-34ED22DAE312}"/>
              </a:ext>
            </a:extLst>
          </p:cNvPr>
          <p:cNvSpPr>
            <a:spLocks noGrp="1"/>
          </p:cNvSpPr>
          <p:nvPr>
            <p:ph type="title"/>
          </p:nvPr>
        </p:nvSpPr>
        <p:spPr/>
        <p:txBody>
          <a:bodyPr/>
          <a:lstStyle/>
          <a:p>
            <a:r>
              <a:rPr lang="en-US" dirty="0"/>
              <a:t>Description of these mechanisms follows</a:t>
            </a:r>
            <a:endParaRPr lang="en-IN" dirty="0"/>
          </a:p>
        </p:txBody>
      </p:sp>
      <p:sp>
        <p:nvSpPr>
          <p:cNvPr id="3" name="Content Placeholder 2">
            <a:extLst>
              <a:ext uri="{FF2B5EF4-FFF2-40B4-BE49-F238E27FC236}">
                <a16:creationId xmlns:a16="http://schemas.microsoft.com/office/drawing/2014/main" id="{99584A49-ADD3-4FC9-B707-E7975BC8A741}"/>
              </a:ext>
            </a:extLst>
          </p:cNvPr>
          <p:cNvSpPr>
            <a:spLocks noGrp="1"/>
          </p:cNvSpPr>
          <p:nvPr>
            <p:ph idx="1"/>
          </p:nvPr>
        </p:nvSpPr>
        <p:spPr/>
        <p:txBody>
          <a:bodyPr/>
          <a:lstStyle/>
          <a:p>
            <a:pPr marL="0" indent="0">
              <a:buNone/>
            </a:pPr>
            <a:r>
              <a:rPr lang="en-US" dirty="0"/>
              <a:t>1.The kernel and the thread package share important data </a:t>
            </a:r>
            <a:r>
              <a:rPr lang="en-US" dirty="0" err="1"/>
              <a:t>structures.The</a:t>
            </a:r>
            <a:r>
              <a:rPr lang="en-US" dirty="0"/>
              <a:t> kernel managed data is made available to the thread package through read-only access</a:t>
            </a:r>
          </a:p>
          <a:p>
            <a:pPr marL="0" indent="0">
              <a:buNone/>
            </a:pPr>
            <a:r>
              <a:rPr lang="en-US" dirty="0"/>
              <a:t>2.The kernel provides the thread package with software interrupts(</a:t>
            </a:r>
            <a:r>
              <a:rPr lang="en-US" dirty="0" err="1"/>
              <a:t>signals,upcalls</a:t>
            </a:r>
            <a:r>
              <a:rPr lang="en-US" dirty="0"/>
              <a:t>) whenever a scheduling decision is required.</a:t>
            </a:r>
          </a:p>
          <a:p>
            <a:pPr marL="0" indent="0">
              <a:buNone/>
            </a:pPr>
            <a:r>
              <a:rPr lang="en-US" dirty="0"/>
              <a:t>3.Scheduler interfaces are provided to enable the sharing of data abstractions between dissimilar thread packages.</a:t>
            </a:r>
            <a:endParaRPr lang="en-IN" dirty="0"/>
          </a:p>
        </p:txBody>
      </p:sp>
    </p:spTree>
    <p:extLst>
      <p:ext uri="{BB962C8B-B14F-4D97-AF65-F5344CB8AC3E}">
        <p14:creationId xmlns:p14="http://schemas.microsoft.com/office/powerpoint/2010/main" val="281085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5CFB-627A-45D5-A888-15DAF4159950}"/>
              </a:ext>
            </a:extLst>
          </p:cNvPr>
          <p:cNvSpPr>
            <a:spLocks noGrp="1"/>
          </p:cNvSpPr>
          <p:nvPr>
            <p:ph type="title"/>
          </p:nvPr>
        </p:nvSpPr>
        <p:spPr/>
        <p:txBody>
          <a:bodyPr/>
          <a:lstStyle/>
          <a:p>
            <a:r>
              <a:rPr lang="en-US" dirty="0"/>
              <a:t>4.Scheduler Activations</a:t>
            </a:r>
            <a:endParaRPr lang="en-IN" dirty="0"/>
          </a:p>
        </p:txBody>
      </p:sp>
      <p:sp>
        <p:nvSpPr>
          <p:cNvPr id="3" name="Content Placeholder 2">
            <a:extLst>
              <a:ext uri="{FF2B5EF4-FFF2-40B4-BE49-F238E27FC236}">
                <a16:creationId xmlns:a16="http://schemas.microsoft.com/office/drawing/2014/main" id="{65E90C0E-2B1F-4E9B-978E-5543FEAA407F}"/>
              </a:ext>
            </a:extLst>
          </p:cNvPr>
          <p:cNvSpPr>
            <a:spLocks noGrp="1"/>
          </p:cNvSpPr>
          <p:nvPr>
            <p:ph idx="1"/>
          </p:nvPr>
        </p:nvSpPr>
        <p:spPr/>
        <p:txBody>
          <a:bodyPr>
            <a:normAutofit lnSpcReduction="10000"/>
          </a:bodyPr>
          <a:lstStyle/>
          <a:p>
            <a:pPr marL="0" indent="0">
              <a:buNone/>
            </a:pPr>
            <a:r>
              <a:rPr lang="en-US" dirty="0"/>
              <a:t>Used to overcome the disadvantages of user-level threads has been developed .</a:t>
            </a:r>
          </a:p>
          <a:p>
            <a:pPr marL="0" indent="0">
              <a:buNone/>
            </a:pPr>
            <a:r>
              <a:rPr lang="en-US" dirty="0"/>
              <a:t>Under this </a:t>
            </a:r>
            <a:r>
              <a:rPr lang="en-US" dirty="0" err="1"/>
              <a:t>scheme,communication</a:t>
            </a:r>
            <a:r>
              <a:rPr lang="en-US" dirty="0"/>
              <a:t> between the kernel and a user level thread package is structured in terms of scheduler ACTIVATIONS.</a:t>
            </a:r>
          </a:p>
          <a:p>
            <a:pPr marL="0" indent="0">
              <a:buNone/>
            </a:pPr>
            <a:r>
              <a:rPr lang="en-US" dirty="0"/>
              <a:t>A scheduler activation has three roles.</a:t>
            </a:r>
          </a:p>
          <a:p>
            <a:pPr marL="0" indent="0">
              <a:buNone/>
            </a:pPr>
            <a:r>
              <a:rPr lang="en-US" dirty="0"/>
              <a:t>1.It serves as an execution context for running user level threads.</a:t>
            </a:r>
          </a:p>
          <a:p>
            <a:pPr marL="0" indent="0">
              <a:buNone/>
            </a:pPr>
            <a:r>
              <a:rPr lang="en-US" dirty="0"/>
              <a:t>2.It notifies the user level thread system of kernel events</a:t>
            </a:r>
          </a:p>
          <a:p>
            <a:pPr marL="0" indent="0">
              <a:buNone/>
            </a:pPr>
            <a:r>
              <a:rPr lang="en-US" dirty="0"/>
              <a:t>3.It provides space in the kernel for saving the processor context of the activation’s current user level thread when the thread is stopped by the </a:t>
            </a:r>
            <a:r>
              <a:rPr lang="en-US" dirty="0" err="1"/>
              <a:t>kernal</a:t>
            </a:r>
            <a:endParaRPr lang="en-IN" dirty="0"/>
          </a:p>
        </p:txBody>
      </p:sp>
    </p:spTree>
    <p:extLst>
      <p:ext uri="{BB962C8B-B14F-4D97-AF65-F5344CB8AC3E}">
        <p14:creationId xmlns:p14="http://schemas.microsoft.com/office/powerpoint/2010/main" val="536506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F7C4-70FF-459F-B2FE-7BC025006DE6}"/>
              </a:ext>
            </a:extLst>
          </p:cNvPr>
          <p:cNvSpPr>
            <a:spLocks noGrp="1"/>
          </p:cNvSpPr>
          <p:nvPr>
            <p:ph type="title"/>
          </p:nvPr>
        </p:nvSpPr>
        <p:spPr/>
        <p:txBody>
          <a:bodyPr/>
          <a:lstStyle/>
          <a:p>
            <a:r>
              <a:rPr lang="en-US" dirty="0"/>
              <a:t>Notifying </a:t>
            </a:r>
            <a:r>
              <a:rPr lang="en-US" dirty="0" err="1"/>
              <a:t>Kernal</a:t>
            </a:r>
            <a:r>
              <a:rPr lang="en-US" dirty="0"/>
              <a:t> level Events to the User level thread system</a:t>
            </a:r>
            <a:endParaRPr lang="en-IN" dirty="0"/>
          </a:p>
        </p:txBody>
      </p:sp>
      <p:sp>
        <p:nvSpPr>
          <p:cNvPr id="3" name="Content Placeholder 2">
            <a:extLst>
              <a:ext uri="{FF2B5EF4-FFF2-40B4-BE49-F238E27FC236}">
                <a16:creationId xmlns:a16="http://schemas.microsoft.com/office/drawing/2014/main" id="{80578780-7FCB-4109-B8AC-FE1AACC7F423}"/>
              </a:ext>
            </a:extLst>
          </p:cNvPr>
          <p:cNvSpPr>
            <a:spLocks noGrp="1"/>
          </p:cNvSpPr>
          <p:nvPr>
            <p:ph idx="1"/>
          </p:nvPr>
        </p:nvSpPr>
        <p:spPr/>
        <p:txBody>
          <a:bodyPr/>
          <a:lstStyle/>
          <a:p>
            <a:r>
              <a:rPr lang="en-US" dirty="0"/>
              <a:t>To notify the thread system of kernel level </a:t>
            </a:r>
            <a:r>
              <a:rPr lang="en-US" dirty="0" err="1"/>
              <a:t>events,the</a:t>
            </a:r>
            <a:r>
              <a:rPr lang="en-US" dirty="0"/>
              <a:t> kernel creates a new scheduler activation assigns it to a processor and then upcalls into the user space.</a:t>
            </a:r>
          </a:p>
          <a:p>
            <a:r>
              <a:rPr lang="en-US" dirty="0"/>
              <a:t>When the user level thread blocks in the kernel </a:t>
            </a:r>
            <a:r>
              <a:rPr lang="en-US" dirty="0" err="1"/>
              <a:t>space,the</a:t>
            </a:r>
            <a:r>
              <a:rPr lang="en-US" dirty="0"/>
              <a:t> kernel creates a new scheduler activation to inform the thread system that the thread has blocked.</a:t>
            </a:r>
            <a:endParaRPr lang="en-IN" dirty="0"/>
          </a:p>
        </p:txBody>
      </p:sp>
    </p:spTree>
    <p:extLst>
      <p:ext uri="{BB962C8B-B14F-4D97-AF65-F5344CB8AC3E}">
        <p14:creationId xmlns:p14="http://schemas.microsoft.com/office/powerpoint/2010/main" val="3241149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0AE9-C116-4196-8325-9B11294FC966}"/>
              </a:ext>
            </a:extLst>
          </p:cNvPr>
          <p:cNvSpPr>
            <a:spLocks noGrp="1"/>
          </p:cNvSpPr>
          <p:nvPr>
            <p:ph type="title"/>
          </p:nvPr>
        </p:nvSpPr>
        <p:spPr/>
        <p:txBody>
          <a:bodyPr/>
          <a:lstStyle/>
          <a:p>
            <a:r>
              <a:rPr lang="en-US" dirty="0"/>
              <a:t>Notifying User level Events to the </a:t>
            </a:r>
            <a:r>
              <a:rPr lang="en-US" dirty="0" err="1"/>
              <a:t>Kernal</a:t>
            </a:r>
            <a:r>
              <a:rPr lang="en-US" dirty="0"/>
              <a:t> level thread system</a:t>
            </a:r>
            <a:endParaRPr lang="en-IN" dirty="0"/>
          </a:p>
        </p:txBody>
      </p:sp>
      <p:sp>
        <p:nvSpPr>
          <p:cNvPr id="3" name="Content Placeholder 2">
            <a:extLst>
              <a:ext uri="{FF2B5EF4-FFF2-40B4-BE49-F238E27FC236}">
                <a16:creationId xmlns:a16="http://schemas.microsoft.com/office/drawing/2014/main" id="{BE98C731-921B-43BF-876A-6491F9FD2ABC}"/>
              </a:ext>
            </a:extLst>
          </p:cNvPr>
          <p:cNvSpPr>
            <a:spLocks noGrp="1"/>
          </p:cNvSpPr>
          <p:nvPr>
            <p:ph idx="1"/>
          </p:nvPr>
        </p:nvSpPr>
        <p:spPr/>
        <p:txBody>
          <a:bodyPr/>
          <a:lstStyle/>
          <a:p>
            <a:r>
              <a:rPr lang="en-US" dirty="0"/>
              <a:t>The thread system notifies the kernel whenever the thread system  enters a state wherein it has more processors than runnable threads or has more runnable threads than the number of assigned processors.</a:t>
            </a:r>
            <a:endParaRPr lang="en-IN" dirty="0"/>
          </a:p>
        </p:txBody>
      </p:sp>
    </p:spTree>
    <p:extLst>
      <p:ext uri="{BB962C8B-B14F-4D97-AF65-F5344CB8AC3E}">
        <p14:creationId xmlns:p14="http://schemas.microsoft.com/office/powerpoint/2010/main" val="1768411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0E15D-5635-4E53-949E-C4C239D78F73}"/>
              </a:ext>
            </a:extLst>
          </p:cNvPr>
          <p:cNvSpPr>
            <a:spLocks noGrp="1"/>
          </p:cNvSpPr>
          <p:nvPr>
            <p:ph type="title"/>
          </p:nvPr>
        </p:nvSpPr>
        <p:spPr/>
        <p:txBody>
          <a:bodyPr/>
          <a:lstStyle/>
          <a:p>
            <a:r>
              <a:rPr lang="en-US" dirty="0"/>
              <a:t>PROCESS SYNCHRONIZATION</a:t>
            </a:r>
            <a:endParaRPr lang="en-IN" dirty="0"/>
          </a:p>
        </p:txBody>
      </p:sp>
      <p:sp>
        <p:nvSpPr>
          <p:cNvPr id="3" name="Content Placeholder 2">
            <a:extLst>
              <a:ext uri="{FF2B5EF4-FFF2-40B4-BE49-F238E27FC236}">
                <a16:creationId xmlns:a16="http://schemas.microsoft.com/office/drawing/2014/main" id="{4F917B6E-61D2-4F2E-BFF4-1A5FD3508637}"/>
              </a:ext>
            </a:extLst>
          </p:cNvPr>
          <p:cNvSpPr>
            <a:spLocks noGrp="1"/>
          </p:cNvSpPr>
          <p:nvPr>
            <p:ph idx="1"/>
          </p:nvPr>
        </p:nvSpPr>
        <p:spPr/>
        <p:txBody>
          <a:bodyPr/>
          <a:lstStyle/>
          <a:p>
            <a:r>
              <a:rPr lang="en-US" dirty="0"/>
              <a:t>Issues in processor Synchronization</a:t>
            </a:r>
          </a:p>
          <a:p>
            <a:r>
              <a:rPr lang="en-US" dirty="0"/>
              <a:t>The Test and Set Instruction</a:t>
            </a:r>
          </a:p>
          <a:p>
            <a:r>
              <a:rPr lang="en-US" dirty="0"/>
              <a:t>The Swap Instructions</a:t>
            </a:r>
          </a:p>
          <a:p>
            <a:r>
              <a:rPr lang="en-US" dirty="0"/>
              <a:t>The Fetch and ADD Instruction of the </a:t>
            </a:r>
            <a:r>
              <a:rPr lang="en-US" dirty="0" err="1"/>
              <a:t>UltraComputer</a:t>
            </a:r>
            <a:endParaRPr lang="en-US" dirty="0"/>
          </a:p>
          <a:p>
            <a:r>
              <a:rPr lang="en-US" dirty="0"/>
              <a:t>SLIC Chip of the Sequent</a:t>
            </a:r>
          </a:p>
          <a:p>
            <a:r>
              <a:rPr lang="en-US" dirty="0"/>
              <a:t>Implementation of Process Wait</a:t>
            </a:r>
          </a:p>
          <a:p>
            <a:r>
              <a:rPr lang="en-US" dirty="0"/>
              <a:t>The Compare and Swap Instruction</a:t>
            </a:r>
            <a:endParaRPr lang="en-IN" dirty="0"/>
          </a:p>
        </p:txBody>
      </p:sp>
    </p:spTree>
    <p:extLst>
      <p:ext uri="{BB962C8B-B14F-4D97-AF65-F5344CB8AC3E}">
        <p14:creationId xmlns:p14="http://schemas.microsoft.com/office/powerpoint/2010/main" val="3132062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19E2-B043-45FA-9D1E-7AE2EE5E9A01}"/>
              </a:ext>
            </a:extLst>
          </p:cNvPr>
          <p:cNvSpPr>
            <a:spLocks noGrp="1"/>
          </p:cNvSpPr>
          <p:nvPr>
            <p:ph type="title"/>
          </p:nvPr>
        </p:nvSpPr>
        <p:spPr/>
        <p:txBody>
          <a:bodyPr/>
          <a:lstStyle/>
          <a:p>
            <a:r>
              <a:rPr lang="en-US" dirty="0"/>
              <a:t>1.Issues In Processor Synchronization</a:t>
            </a:r>
            <a:endParaRPr lang="en-IN" dirty="0"/>
          </a:p>
        </p:txBody>
      </p:sp>
      <p:sp>
        <p:nvSpPr>
          <p:cNvPr id="3" name="Content Placeholder 2">
            <a:extLst>
              <a:ext uri="{FF2B5EF4-FFF2-40B4-BE49-F238E27FC236}">
                <a16:creationId xmlns:a16="http://schemas.microsoft.com/office/drawing/2014/main" id="{AF945024-CE5E-4326-91CC-D7C4CC4BF1FD}"/>
              </a:ext>
            </a:extLst>
          </p:cNvPr>
          <p:cNvSpPr>
            <a:spLocks noGrp="1"/>
          </p:cNvSpPr>
          <p:nvPr>
            <p:ph idx="1"/>
          </p:nvPr>
        </p:nvSpPr>
        <p:spPr/>
        <p:txBody>
          <a:bodyPr/>
          <a:lstStyle/>
          <a:p>
            <a:r>
              <a:rPr lang="en-US" dirty="0">
                <a:solidFill>
                  <a:srgbClr val="202124"/>
                </a:solidFill>
                <a:latin typeface="arial" panose="020B0604020202020204" pitchFamily="34" charset="0"/>
              </a:rPr>
              <a:t>B</a:t>
            </a:r>
            <a:r>
              <a:rPr lang="en-US" b="0" i="0" dirty="0">
                <a:solidFill>
                  <a:srgbClr val="202124"/>
                </a:solidFill>
                <a:effectLst/>
                <a:latin typeface="arial" panose="020B0604020202020204" pitchFamily="34" charset="0"/>
              </a:rPr>
              <a:t>usy-waiting, busy-looping or spinning is </a:t>
            </a:r>
            <a:r>
              <a:rPr lang="en-US" b="1" i="0" dirty="0">
                <a:solidFill>
                  <a:srgbClr val="202124"/>
                </a:solidFill>
                <a:effectLst/>
                <a:latin typeface="arial" panose="020B0604020202020204" pitchFamily="34" charset="0"/>
              </a:rPr>
              <a:t>a technique in which a process repeatedly checks to see if a condition is true</a:t>
            </a:r>
            <a:r>
              <a:rPr lang="en-US" b="0" i="0" dirty="0">
                <a:solidFill>
                  <a:srgbClr val="202124"/>
                </a:solidFill>
                <a:effectLst/>
                <a:latin typeface="arial" panose="020B0604020202020204" pitchFamily="34" charset="0"/>
              </a:rPr>
              <a:t>, such as whether keyboard input or a lock is available.</a:t>
            </a:r>
            <a:endParaRPr lang="en-US" dirty="0"/>
          </a:p>
          <a:p>
            <a:r>
              <a:rPr lang="en-US" dirty="0"/>
              <a:t>Busy waiting by processors can cause excessive traffic to the interconnection </a:t>
            </a:r>
            <a:r>
              <a:rPr lang="en-US" dirty="0" err="1"/>
              <a:t>network,thereby</a:t>
            </a:r>
            <a:r>
              <a:rPr lang="en-US" dirty="0"/>
              <a:t> degrading system performance.</a:t>
            </a:r>
          </a:p>
          <a:p>
            <a:r>
              <a:rPr lang="en-US" dirty="0"/>
              <a:t>It may also causes bandwidth consumption.</a:t>
            </a:r>
          </a:p>
          <a:p>
            <a:r>
              <a:rPr lang="en-US" dirty="0"/>
              <a:t>To overcome this </a:t>
            </a:r>
            <a:r>
              <a:rPr lang="en-US" dirty="0" err="1"/>
              <a:t>problem,multiprocessor</a:t>
            </a:r>
            <a:r>
              <a:rPr lang="en-US" dirty="0"/>
              <a:t> systems provide instructions to atomically read and write a single memory location(in main memory)</a:t>
            </a:r>
            <a:endParaRPr lang="en-IN" dirty="0"/>
          </a:p>
        </p:txBody>
      </p:sp>
    </p:spTree>
    <p:extLst>
      <p:ext uri="{BB962C8B-B14F-4D97-AF65-F5344CB8AC3E}">
        <p14:creationId xmlns:p14="http://schemas.microsoft.com/office/powerpoint/2010/main" val="1821113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D8D9-4674-4249-A767-C1003D540F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DD953A-4221-4C00-B619-7AC469FD333C}"/>
              </a:ext>
            </a:extLst>
          </p:cNvPr>
          <p:cNvSpPr>
            <a:spLocks noGrp="1"/>
          </p:cNvSpPr>
          <p:nvPr>
            <p:ph idx="1"/>
          </p:nvPr>
        </p:nvSpPr>
        <p:spPr/>
        <p:txBody>
          <a:bodyPr/>
          <a:lstStyle/>
          <a:p>
            <a:r>
              <a:rPr lang="en-US" dirty="0"/>
              <a:t>However if access to a shared data constitutes several instructions, then primitives such as lock and unlock are needed to ensure mutual exclusion</a:t>
            </a:r>
            <a:endParaRPr lang="en-IN" dirty="0"/>
          </a:p>
        </p:txBody>
      </p:sp>
    </p:spTree>
    <p:extLst>
      <p:ext uri="{BB962C8B-B14F-4D97-AF65-F5344CB8AC3E}">
        <p14:creationId xmlns:p14="http://schemas.microsoft.com/office/powerpoint/2010/main" val="1565984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C19D-C390-43B0-BD30-80440B70A738}"/>
              </a:ext>
            </a:extLst>
          </p:cNvPr>
          <p:cNvSpPr>
            <a:spLocks noGrp="1"/>
          </p:cNvSpPr>
          <p:nvPr>
            <p:ph type="title"/>
          </p:nvPr>
        </p:nvSpPr>
        <p:spPr/>
        <p:txBody>
          <a:bodyPr/>
          <a:lstStyle/>
          <a:p>
            <a:r>
              <a:rPr lang="en-US" dirty="0"/>
              <a:t>2.The Test and Set Instruction</a:t>
            </a:r>
            <a:endParaRPr lang="en-IN" dirty="0"/>
          </a:p>
        </p:txBody>
      </p:sp>
      <p:sp>
        <p:nvSpPr>
          <p:cNvPr id="3" name="Content Placeholder 2">
            <a:extLst>
              <a:ext uri="{FF2B5EF4-FFF2-40B4-BE49-F238E27FC236}">
                <a16:creationId xmlns:a16="http://schemas.microsoft.com/office/drawing/2014/main" id="{7CEE1D07-CFF0-4196-A40D-83BDB4B291F9}"/>
              </a:ext>
            </a:extLst>
          </p:cNvPr>
          <p:cNvSpPr>
            <a:spLocks noGrp="1"/>
          </p:cNvSpPr>
          <p:nvPr>
            <p:ph idx="1"/>
          </p:nvPr>
        </p:nvSpPr>
        <p:spPr/>
        <p:txBody>
          <a:bodyPr/>
          <a:lstStyle/>
          <a:p>
            <a:pPr marL="0" indent="0">
              <a:buNone/>
            </a:pPr>
            <a:r>
              <a:rPr lang="en-US" dirty="0"/>
              <a:t>The Test and Set instruction atomically reads and modifies the contents of a memory location in one memory </a:t>
            </a:r>
            <a:r>
              <a:rPr lang="en-US" dirty="0" err="1"/>
              <a:t>cycle.It</a:t>
            </a:r>
            <a:r>
              <a:rPr lang="en-US" dirty="0"/>
              <a:t> is defined as follows.</a:t>
            </a:r>
          </a:p>
          <a:p>
            <a:pPr marL="0" indent="0">
              <a:buNone/>
            </a:pPr>
            <a:r>
              <a:rPr lang="en-US" dirty="0"/>
              <a:t>Function Test-and-Set(var m:Boolean):Boolean;</a:t>
            </a:r>
          </a:p>
          <a:p>
            <a:pPr marL="0" indent="0">
              <a:buNone/>
            </a:pPr>
            <a:r>
              <a:rPr lang="en-US" dirty="0"/>
              <a:t>Begin</a:t>
            </a:r>
          </a:p>
          <a:p>
            <a:pPr marL="0" indent="0">
              <a:buNone/>
            </a:pPr>
            <a:r>
              <a:rPr lang="en-US" dirty="0"/>
              <a:t>          </a:t>
            </a:r>
            <a:r>
              <a:rPr lang="en-US" dirty="0">
                <a:highlight>
                  <a:srgbClr val="00FF00"/>
                </a:highlight>
              </a:rPr>
              <a:t>Test-and-Set:=m;</a:t>
            </a:r>
          </a:p>
          <a:p>
            <a:pPr marL="0" indent="0">
              <a:buNone/>
            </a:pPr>
            <a:r>
              <a:rPr lang="en-US" dirty="0">
                <a:highlight>
                  <a:srgbClr val="00FF00"/>
                </a:highlight>
              </a:rPr>
              <a:t>           m:=true</a:t>
            </a:r>
          </a:p>
          <a:p>
            <a:pPr marL="0" indent="0">
              <a:buNone/>
            </a:pPr>
            <a:r>
              <a:rPr lang="en-US" dirty="0">
                <a:highlight>
                  <a:srgbClr val="00FF00"/>
                </a:highlight>
              </a:rPr>
              <a:t>           end;</a:t>
            </a:r>
            <a:endParaRPr lang="en-IN" dirty="0">
              <a:highlight>
                <a:srgbClr val="00FF00"/>
              </a:highlight>
            </a:endParaRPr>
          </a:p>
        </p:txBody>
      </p:sp>
    </p:spTree>
    <p:extLst>
      <p:ext uri="{BB962C8B-B14F-4D97-AF65-F5344CB8AC3E}">
        <p14:creationId xmlns:p14="http://schemas.microsoft.com/office/powerpoint/2010/main" val="3509755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E55F-B24D-4615-BFD7-A8EAED9A1F15}"/>
              </a:ext>
            </a:extLst>
          </p:cNvPr>
          <p:cNvSpPr>
            <a:spLocks noGrp="1"/>
          </p:cNvSpPr>
          <p:nvPr>
            <p:ph type="title"/>
          </p:nvPr>
        </p:nvSpPr>
        <p:spPr/>
        <p:txBody>
          <a:bodyPr/>
          <a:lstStyle/>
          <a:p>
            <a:r>
              <a:rPr lang="en-US" dirty="0"/>
              <a:t>Tightly Coupled vs Loosely Coupled System</a:t>
            </a:r>
            <a:endParaRPr lang="en-IN" dirty="0"/>
          </a:p>
        </p:txBody>
      </p:sp>
      <p:sp>
        <p:nvSpPr>
          <p:cNvPr id="3" name="Content Placeholder 2">
            <a:extLst>
              <a:ext uri="{FF2B5EF4-FFF2-40B4-BE49-F238E27FC236}">
                <a16:creationId xmlns:a16="http://schemas.microsoft.com/office/drawing/2014/main" id="{65662832-3398-4E73-B026-1B6047FB2C33}"/>
              </a:ext>
            </a:extLst>
          </p:cNvPr>
          <p:cNvSpPr>
            <a:spLocks noGrp="1"/>
          </p:cNvSpPr>
          <p:nvPr>
            <p:ph idx="1"/>
          </p:nvPr>
        </p:nvSpPr>
        <p:spPr/>
        <p:txBody>
          <a:bodyPr/>
          <a:lstStyle/>
          <a:p>
            <a:r>
              <a:rPr lang="en-US" dirty="0"/>
              <a:t>All the processors share the same memory-tightly coupled</a:t>
            </a:r>
          </a:p>
          <a:p>
            <a:pPr marL="0" indent="0">
              <a:buNone/>
            </a:pPr>
            <a:r>
              <a:rPr lang="en-US" dirty="0" err="1">
                <a:highlight>
                  <a:srgbClr val="FFFF00"/>
                </a:highlight>
              </a:rPr>
              <a:t>Eg</a:t>
            </a:r>
            <a:r>
              <a:rPr lang="en-US" dirty="0">
                <a:highlight>
                  <a:srgbClr val="FFFF00"/>
                </a:highlight>
              </a:rPr>
              <a:t>:) </a:t>
            </a:r>
            <a:r>
              <a:rPr lang="en-US" dirty="0" err="1">
                <a:highlight>
                  <a:srgbClr val="FFFF00"/>
                </a:highlight>
              </a:rPr>
              <a:t>Multimax</a:t>
            </a:r>
            <a:r>
              <a:rPr lang="en-US" dirty="0">
                <a:highlight>
                  <a:srgbClr val="FFFF00"/>
                </a:highlight>
              </a:rPr>
              <a:t> of Encore </a:t>
            </a:r>
            <a:r>
              <a:rPr lang="en-US" dirty="0" err="1">
                <a:highlight>
                  <a:srgbClr val="FFFF00"/>
                </a:highlight>
              </a:rPr>
              <a:t>Coorporation,Flex</a:t>
            </a:r>
            <a:r>
              <a:rPr lang="en-US" dirty="0">
                <a:highlight>
                  <a:srgbClr val="FFFF00"/>
                </a:highlight>
              </a:rPr>
              <a:t>/32 of Flexible Corporation and FX  of Sequent Computers</a:t>
            </a:r>
          </a:p>
          <a:p>
            <a:r>
              <a:rPr lang="en-US" dirty="0"/>
              <a:t>Not only is the main memory is partitioned and attached to </a:t>
            </a:r>
            <a:r>
              <a:rPr lang="en-US" dirty="0" err="1"/>
              <a:t>processors,but</a:t>
            </a:r>
            <a:r>
              <a:rPr lang="en-US" dirty="0"/>
              <a:t> each processors has its own address space-loosely coupled</a:t>
            </a:r>
          </a:p>
          <a:p>
            <a:pPr marL="0" indent="0">
              <a:buNone/>
            </a:pPr>
            <a:r>
              <a:rPr lang="en-US" dirty="0" err="1">
                <a:highlight>
                  <a:srgbClr val="FFFF00"/>
                </a:highlight>
              </a:rPr>
              <a:t>Eg</a:t>
            </a:r>
            <a:r>
              <a:rPr lang="en-US" dirty="0">
                <a:highlight>
                  <a:srgbClr val="FFFF00"/>
                </a:highlight>
              </a:rPr>
              <a:t>) Intel’s Hypercube</a:t>
            </a:r>
          </a:p>
          <a:p>
            <a:pPr marL="0" indent="0">
              <a:buNone/>
            </a:pPr>
            <a:r>
              <a:rPr lang="en-US" dirty="0">
                <a:highlight>
                  <a:srgbClr val="00FFFF"/>
                </a:highlight>
              </a:rPr>
              <a:t>A memory contention occurs when two or more processors simultaneously try to access the same memory module</a:t>
            </a:r>
            <a:endParaRPr lang="en-IN" dirty="0">
              <a:highlight>
                <a:srgbClr val="00FFFF"/>
              </a:highlight>
            </a:endParaRPr>
          </a:p>
        </p:txBody>
      </p:sp>
    </p:spTree>
    <p:extLst>
      <p:ext uri="{BB962C8B-B14F-4D97-AF65-F5344CB8AC3E}">
        <p14:creationId xmlns:p14="http://schemas.microsoft.com/office/powerpoint/2010/main" val="27191858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C576C-59B8-4F4D-8B35-EB82E42AF911}"/>
              </a:ext>
            </a:extLst>
          </p:cNvPr>
          <p:cNvSpPr>
            <a:spLocks noGrp="1"/>
          </p:cNvSpPr>
          <p:nvPr>
            <p:ph idx="4294967295"/>
          </p:nvPr>
        </p:nvSpPr>
        <p:spPr>
          <a:xfrm>
            <a:off x="497840" y="-35560"/>
            <a:ext cx="10017760" cy="5943283"/>
          </a:xfrm>
        </p:spPr>
        <p:txBody>
          <a:bodyPr>
            <a:normAutofit/>
          </a:bodyPr>
          <a:lstStyle/>
          <a:p>
            <a:r>
              <a:rPr lang="en-US" dirty="0"/>
              <a:t>The test and set instructions returns the current value of variable m and sets it to true. This instruction can be used to implement P and V operations on a binary Semaphore </a:t>
            </a:r>
            <a:r>
              <a:rPr lang="en-US" dirty="0" err="1"/>
              <a:t>S,in</a:t>
            </a:r>
            <a:r>
              <a:rPr lang="en-US" dirty="0"/>
              <a:t> the following way(S is implemented as a memory location)</a:t>
            </a:r>
          </a:p>
          <a:p>
            <a:endParaRPr lang="en-US" dirty="0"/>
          </a:p>
          <a:p>
            <a:pPr marL="0" indent="0">
              <a:buNone/>
            </a:pPr>
            <a:r>
              <a:rPr lang="en-US" dirty="0">
                <a:highlight>
                  <a:srgbClr val="FFFF00"/>
                </a:highlight>
              </a:rPr>
              <a:t>P(S):while Test-and Set(S) </a:t>
            </a:r>
          </a:p>
          <a:p>
            <a:pPr marL="0" indent="0">
              <a:buNone/>
            </a:pPr>
            <a:r>
              <a:rPr lang="en-US" dirty="0">
                <a:highlight>
                  <a:srgbClr val="FFFF00"/>
                </a:highlight>
              </a:rPr>
              <a:t>do nothing</a:t>
            </a:r>
          </a:p>
          <a:p>
            <a:pPr marL="0" indent="0">
              <a:buNone/>
            </a:pPr>
            <a:r>
              <a:rPr lang="en-US" dirty="0">
                <a:highlight>
                  <a:srgbClr val="FFFF00"/>
                </a:highlight>
              </a:rPr>
              <a:t>V(S):S:=false;</a:t>
            </a:r>
          </a:p>
          <a:p>
            <a:pPr marL="0" indent="0">
              <a:buNone/>
            </a:pPr>
            <a:r>
              <a:rPr lang="en-US" dirty="0" err="1"/>
              <a:t>Initially,S</a:t>
            </a:r>
            <a:r>
              <a:rPr lang="en-US" dirty="0"/>
              <a:t> is set to </a:t>
            </a:r>
            <a:r>
              <a:rPr lang="en-US" dirty="0" err="1"/>
              <a:t>false.When</a:t>
            </a:r>
            <a:r>
              <a:rPr lang="en-US" dirty="0"/>
              <a:t> a P(S) operation is executed for the first </a:t>
            </a:r>
            <a:r>
              <a:rPr lang="en-US" dirty="0" err="1"/>
              <a:t>time,Test</a:t>
            </a:r>
            <a:r>
              <a:rPr lang="en-US" dirty="0"/>
              <a:t> and Set(S) returns a false value(and sets S to true) and the while loop of the P(S) operation </a:t>
            </a:r>
            <a:r>
              <a:rPr lang="en-US" dirty="0" err="1"/>
              <a:t>terminates.All</a:t>
            </a:r>
            <a:r>
              <a:rPr lang="en-US" dirty="0"/>
              <a:t> subsequent executions of P(S) keep looping because S is true until a V(S) operation is executed</a:t>
            </a:r>
            <a:endParaRPr lang="en-IN" dirty="0"/>
          </a:p>
        </p:txBody>
      </p:sp>
    </p:spTree>
    <p:extLst>
      <p:ext uri="{BB962C8B-B14F-4D97-AF65-F5344CB8AC3E}">
        <p14:creationId xmlns:p14="http://schemas.microsoft.com/office/powerpoint/2010/main" val="3983333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9C5B-F492-42FA-97B0-19E961D79D90}"/>
              </a:ext>
            </a:extLst>
          </p:cNvPr>
          <p:cNvSpPr>
            <a:spLocks noGrp="1"/>
          </p:cNvSpPr>
          <p:nvPr>
            <p:ph type="title"/>
          </p:nvPr>
        </p:nvSpPr>
        <p:spPr/>
        <p:txBody>
          <a:bodyPr/>
          <a:lstStyle/>
          <a:p>
            <a:r>
              <a:rPr lang="en-US" dirty="0"/>
              <a:t>2.The Swap Instruction</a:t>
            </a:r>
            <a:endParaRPr lang="en-IN" dirty="0"/>
          </a:p>
        </p:txBody>
      </p:sp>
      <p:sp>
        <p:nvSpPr>
          <p:cNvPr id="3" name="Content Placeholder 2">
            <a:extLst>
              <a:ext uri="{FF2B5EF4-FFF2-40B4-BE49-F238E27FC236}">
                <a16:creationId xmlns:a16="http://schemas.microsoft.com/office/drawing/2014/main" id="{3338E988-D224-47F2-A131-A1D13E27BBB5}"/>
              </a:ext>
            </a:extLst>
          </p:cNvPr>
          <p:cNvSpPr>
            <a:spLocks noGrp="1"/>
          </p:cNvSpPr>
          <p:nvPr>
            <p:ph idx="1"/>
          </p:nvPr>
        </p:nvSpPr>
        <p:spPr/>
        <p:txBody>
          <a:bodyPr>
            <a:normAutofit fontScale="92500" lnSpcReduction="20000"/>
          </a:bodyPr>
          <a:lstStyle/>
          <a:p>
            <a:r>
              <a:rPr lang="en-US" dirty="0"/>
              <a:t>The swap instruction atomically exchanges the contents of two variables(</a:t>
            </a:r>
            <a:r>
              <a:rPr lang="en-US" dirty="0" err="1"/>
              <a:t>eg,memory</a:t>
            </a:r>
            <a:r>
              <a:rPr lang="en-US" dirty="0"/>
              <a:t> locations).It is defined as follows(x and y are two variables)</a:t>
            </a:r>
          </a:p>
          <a:p>
            <a:pPr marL="0" indent="0">
              <a:buNone/>
            </a:pPr>
            <a:r>
              <a:rPr lang="en-US" dirty="0">
                <a:highlight>
                  <a:srgbClr val="00FF00"/>
                </a:highlight>
              </a:rPr>
              <a:t>Procedure swap(var </a:t>
            </a:r>
            <a:r>
              <a:rPr lang="en-US" dirty="0" err="1">
                <a:highlight>
                  <a:srgbClr val="00FF00"/>
                </a:highlight>
              </a:rPr>
              <a:t>x,y:Boolean</a:t>
            </a:r>
            <a:r>
              <a:rPr lang="en-US" dirty="0">
                <a:highlight>
                  <a:srgbClr val="00FF00"/>
                </a:highlight>
              </a:rPr>
              <a:t>);</a:t>
            </a:r>
          </a:p>
          <a:p>
            <a:pPr marL="0" indent="0">
              <a:buNone/>
            </a:pPr>
            <a:r>
              <a:rPr lang="en-US" dirty="0">
                <a:highlight>
                  <a:srgbClr val="00FF00"/>
                </a:highlight>
              </a:rPr>
              <a:t>Var </a:t>
            </a:r>
            <a:r>
              <a:rPr lang="en-US" dirty="0" err="1">
                <a:highlight>
                  <a:srgbClr val="00FF00"/>
                </a:highlight>
              </a:rPr>
              <a:t>temp:Boolean</a:t>
            </a:r>
            <a:r>
              <a:rPr lang="en-US" dirty="0">
                <a:highlight>
                  <a:srgbClr val="00FF00"/>
                </a:highlight>
              </a:rPr>
              <a:t>;</a:t>
            </a:r>
          </a:p>
          <a:p>
            <a:pPr marL="0" indent="0">
              <a:buNone/>
            </a:pPr>
            <a:r>
              <a:rPr lang="en-US" dirty="0">
                <a:highlight>
                  <a:srgbClr val="00FF00"/>
                </a:highlight>
              </a:rPr>
              <a:t>begin</a:t>
            </a:r>
          </a:p>
          <a:p>
            <a:pPr marL="0" indent="0">
              <a:buNone/>
            </a:pPr>
            <a:r>
              <a:rPr lang="en-US" dirty="0">
                <a:highlight>
                  <a:srgbClr val="00FF00"/>
                </a:highlight>
              </a:rPr>
              <a:t>    temp:=x;</a:t>
            </a:r>
          </a:p>
          <a:p>
            <a:pPr marL="0" indent="0">
              <a:buNone/>
            </a:pPr>
            <a:r>
              <a:rPr lang="en-US" dirty="0">
                <a:highlight>
                  <a:srgbClr val="00FF00"/>
                </a:highlight>
              </a:rPr>
              <a:t>    x=y;</a:t>
            </a:r>
          </a:p>
          <a:p>
            <a:pPr marL="0" indent="0">
              <a:buNone/>
            </a:pPr>
            <a:r>
              <a:rPr lang="en-US" dirty="0">
                <a:highlight>
                  <a:srgbClr val="00FF00"/>
                </a:highlight>
              </a:rPr>
              <a:t>    y=temp;</a:t>
            </a:r>
          </a:p>
          <a:p>
            <a:pPr marL="0" indent="0">
              <a:buNone/>
            </a:pPr>
            <a:r>
              <a:rPr lang="en-US" dirty="0">
                <a:highlight>
                  <a:srgbClr val="00FF00"/>
                </a:highlight>
              </a:rPr>
              <a:t>end;</a:t>
            </a:r>
          </a:p>
          <a:p>
            <a:pPr marL="0" indent="0">
              <a:buNone/>
            </a:pPr>
            <a:r>
              <a:rPr lang="en-US" dirty="0">
                <a:highlight>
                  <a:srgbClr val="00FF00"/>
                </a:highlight>
              </a:rPr>
              <a:t>   </a:t>
            </a:r>
            <a:endParaRPr lang="en-IN" dirty="0">
              <a:highlight>
                <a:srgbClr val="00FF00"/>
              </a:highlight>
            </a:endParaRPr>
          </a:p>
        </p:txBody>
      </p:sp>
    </p:spTree>
    <p:extLst>
      <p:ext uri="{BB962C8B-B14F-4D97-AF65-F5344CB8AC3E}">
        <p14:creationId xmlns:p14="http://schemas.microsoft.com/office/powerpoint/2010/main" val="4255995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5B0865-4292-4C46-8B79-3E6A0C2F242A}"/>
              </a:ext>
            </a:extLst>
          </p:cNvPr>
          <p:cNvSpPr txBox="1"/>
          <p:nvPr/>
        </p:nvSpPr>
        <p:spPr>
          <a:xfrm>
            <a:off x="558800" y="853440"/>
            <a:ext cx="10393680" cy="10279737"/>
          </a:xfrm>
          <a:prstGeom prst="rect">
            <a:avLst/>
          </a:prstGeom>
          <a:noFill/>
        </p:spPr>
        <p:txBody>
          <a:bodyPr wrap="square" rtlCol="0">
            <a:spAutoFit/>
          </a:bodyPr>
          <a:lstStyle/>
          <a:p>
            <a:r>
              <a:rPr lang="en-US" sz="3200" dirty="0"/>
              <a:t>P and V operations can be implemented using the swap instruction in the following way</a:t>
            </a:r>
          </a:p>
          <a:p>
            <a:r>
              <a:rPr lang="en-US" sz="3200" dirty="0"/>
              <a:t>(P is a variable private to the processor and S is a memory location);</a:t>
            </a:r>
          </a:p>
          <a:p>
            <a:endParaRPr lang="en-US" sz="3200" dirty="0"/>
          </a:p>
          <a:p>
            <a:r>
              <a:rPr lang="en-US" sz="3200" dirty="0">
                <a:highlight>
                  <a:srgbClr val="00FF00"/>
                </a:highlight>
              </a:rPr>
              <a:t>P(S): p:=true;</a:t>
            </a:r>
          </a:p>
          <a:p>
            <a:r>
              <a:rPr lang="en-US" sz="3200" dirty="0">
                <a:highlight>
                  <a:srgbClr val="00FF00"/>
                </a:highlight>
              </a:rPr>
              <a:t>Repeat swap(</a:t>
            </a:r>
            <a:r>
              <a:rPr lang="en-US" sz="3200" dirty="0" err="1">
                <a:highlight>
                  <a:srgbClr val="00FF00"/>
                </a:highlight>
              </a:rPr>
              <a:t>S,p</a:t>
            </a:r>
            <a:r>
              <a:rPr lang="en-US" sz="3200" dirty="0">
                <a:highlight>
                  <a:srgbClr val="00FF00"/>
                </a:highlight>
              </a:rPr>
              <a:t>) until p=false;</a:t>
            </a:r>
          </a:p>
          <a:p>
            <a:r>
              <a:rPr lang="en-US" sz="3200" dirty="0">
                <a:highlight>
                  <a:srgbClr val="00FF00"/>
                </a:highlight>
              </a:rPr>
              <a:t>V(S):S=false;</a:t>
            </a:r>
          </a:p>
          <a:p>
            <a:r>
              <a:rPr lang="en-US" sz="2000" dirty="0"/>
              <a:t>Clearly, the above two implementations of the P operation employ busy-waiting and therefore increase the traffic on the interconnection network.</a:t>
            </a:r>
          </a:p>
          <a:p>
            <a:r>
              <a:rPr lang="en-US" sz="2000" dirty="0"/>
              <a:t>Another problem with the test and set instructions is that if n processors execute any of these instructions in the same memory location, the main memory will perform n such operations on the location even though only one of these operations succeed.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20962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D005-E23C-47CC-8C3D-248D9A15A0BE}"/>
              </a:ext>
            </a:extLst>
          </p:cNvPr>
          <p:cNvSpPr>
            <a:spLocks noGrp="1"/>
          </p:cNvSpPr>
          <p:nvPr>
            <p:ph type="title"/>
          </p:nvPr>
        </p:nvSpPr>
        <p:spPr/>
        <p:txBody>
          <a:bodyPr/>
          <a:lstStyle/>
          <a:p>
            <a:r>
              <a:rPr lang="en-US" dirty="0"/>
              <a:t>4.The Fetch and Add Instruction of the </a:t>
            </a:r>
            <a:r>
              <a:rPr lang="en-US" dirty="0" err="1"/>
              <a:t>UltraComputer</a:t>
            </a:r>
            <a:endParaRPr lang="en-IN" dirty="0"/>
          </a:p>
        </p:txBody>
      </p:sp>
      <p:sp>
        <p:nvSpPr>
          <p:cNvPr id="3" name="Content Placeholder 2">
            <a:extLst>
              <a:ext uri="{FF2B5EF4-FFF2-40B4-BE49-F238E27FC236}">
                <a16:creationId xmlns:a16="http://schemas.microsoft.com/office/drawing/2014/main" id="{D189CF5B-EA34-4E9D-8FCF-1C65BE60C17B}"/>
              </a:ext>
            </a:extLst>
          </p:cNvPr>
          <p:cNvSpPr>
            <a:spLocks noGrp="1"/>
          </p:cNvSpPr>
          <p:nvPr>
            <p:ph idx="1"/>
          </p:nvPr>
        </p:nvSpPr>
        <p:spPr/>
        <p:txBody>
          <a:bodyPr/>
          <a:lstStyle/>
          <a:p>
            <a:r>
              <a:rPr lang="en-US" dirty="0"/>
              <a:t>It’s a multiple operation memory access  instruction that atomically adds a constant to a memory location and returns the previous content of the memory location.</a:t>
            </a:r>
          </a:p>
          <a:p>
            <a:r>
              <a:rPr lang="en-US" dirty="0"/>
              <a:t>The instruction is defined a s follows</a:t>
            </a:r>
          </a:p>
          <a:p>
            <a:r>
              <a:rPr lang="en-US" dirty="0"/>
              <a:t>Function Fetch-and-Add(</a:t>
            </a:r>
            <a:r>
              <a:rPr lang="en-US" dirty="0" err="1"/>
              <a:t>m:integer,c:integer</a:t>
            </a:r>
            <a:r>
              <a:rPr lang="en-US" dirty="0"/>
              <a:t>);</a:t>
            </a:r>
          </a:p>
          <a:p>
            <a:pPr marL="0" indent="0">
              <a:buNone/>
            </a:pPr>
            <a:r>
              <a:rPr lang="en-US" dirty="0">
                <a:highlight>
                  <a:srgbClr val="00FF00"/>
                </a:highlight>
              </a:rPr>
              <a:t>Var </a:t>
            </a:r>
            <a:r>
              <a:rPr lang="en-US" dirty="0" err="1">
                <a:highlight>
                  <a:srgbClr val="00FF00"/>
                </a:highlight>
              </a:rPr>
              <a:t>temp:integer</a:t>
            </a:r>
            <a:r>
              <a:rPr lang="en-US" dirty="0">
                <a:highlight>
                  <a:srgbClr val="00FF00"/>
                </a:highlight>
              </a:rPr>
              <a:t>;</a:t>
            </a:r>
          </a:p>
          <a:p>
            <a:pPr marL="0" indent="0">
              <a:buNone/>
            </a:pPr>
            <a:r>
              <a:rPr lang="en-US" dirty="0">
                <a:highlight>
                  <a:srgbClr val="00FF00"/>
                </a:highlight>
              </a:rPr>
              <a:t>Begin</a:t>
            </a:r>
          </a:p>
          <a:p>
            <a:pPr marL="0" indent="0">
              <a:buNone/>
            </a:pPr>
            <a:r>
              <a:rPr lang="en-US" dirty="0">
                <a:highlight>
                  <a:srgbClr val="00FF00"/>
                </a:highlight>
              </a:rPr>
              <a:t>Temp:=m;</a:t>
            </a:r>
          </a:p>
          <a:p>
            <a:pPr marL="0" indent="0">
              <a:buNone/>
            </a:pPr>
            <a:r>
              <a:rPr lang="en-US" dirty="0">
                <a:highlight>
                  <a:srgbClr val="00FF00"/>
                </a:highlight>
              </a:rPr>
              <a:t>m=</a:t>
            </a:r>
            <a:r>
              <a:rPr lang="en-US" dirty="0" err="1">
                <a:highlight>
                  <a:srgbClr val="00FF00"/>
                </a:highlight>
              </a:rPr>
              <a:t>m+c</a:t>
            </a:r>
            <a:r>
              <a:rPr lang="en-US" dirty="0">
                <a:highlight>
                  <a:srgbClr val="00FF00"/>
                </a:highlight>
              </a:rPr>
              <a:t>;</a:t>
            </a:r>
          </a:p>
          <a:p>
            <a:pPr marL="0" indent="0">
              <a:buNone/>
            </a:pPr>
            <a:endParaRPr lang="en-IN" dirty="0"/>
          </a:p>
        </p:txBody>
      </p:sp>
    </p:spTree>
    <p:extLst>
      <p:ext uri="{BB962C8B-B14F-4D97-AF65-F5344CB8AC3E}">
        <p14:creationId xmlns:p14="http://schemas.microsoft.com/office/powerpoint/2010/main" val="1703708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627AB4-769F-455E-B441-38DAE38EF8FD}"/>
              </a:ext>
            </a:extLst>
          </p:cNvPr>
          <p:cNvSpPr txBox="1"/>
          <p:nvPr/>
        </p:nvSpPr>
        <p:spPr>
          <a:xfrm>
            <a:off x="518160" y="863600"/>
            <a:ext cx="10129520" cy="10649069"/>
          </a:xfrm>
          <a:prstGeom prst="rect">
            <a:avLst/>
          </a:prstGeom>
          <a:noFill/>
        </p:spPr>
        <p:txBody>
          <a:bodyPr wrap="square" rtlCol="0">
            <a:spAutoFit/>
          </a:bodyPr>
          <a:lstStyle/>
          <a:p>
            <a:r>
              <a:rPr lang="en-US" sz="2800" dirty="0">
                <a:highlight>
                  <a:srgbClr val="00FF00"/>
                </a:highlight>
              </a:rPr>
              <a:t>return temp;</a:t>
            </a:r>
          </a:p>
          <a:p>
            <a:r>
              <a:rPr lang="en-US" sz="2800" dirty="0">
                <a:highlight>
                  <a:srgbClr val="00FF00"/>
                </a:highlight>
              </a:rPr>
              <a:t>end;</a:t>
            </a:r>
          </a:p>
          <a:p>
            <a:r>
              <a:rPr lang="en-US" sz="2800" dirty="0"/>
              <a:t>The fetch and add instruction is powerful and it allows the implementation of P and V operations on a general semaphore </a:t>
            </a:r>
            <a:r>
              <a:rPr lang="en-US" sz="2800" dirty="0" err="1"/>
              <a:t>S,in</a:t>
            </a:r>
            <a:r>
              <a:rPr lang="en-US" sz="2800" dirty="0"/>
              <a:t> the following manner.</a:t>
            </a:r>
          </a:p>
          <a:p>
            <a:r>
              <a:rPr lang="en-US" sz="2800" dirty="0">
                <a:highlight>
                  <a:srgbClr val="FFFF00"/>
                </a:highlight>
              </a:rPr>
              <a:t>P(S):while (Fetch- and-Add(S,-1)&lt;0) do</a:t>
            </a:r>
          </a:p>
          <a:p>
            <a:r>
              <a:rPr lang="en-US" sz="2800" dirty="0">
                <a:highlight>
                  <a:srgbClr val="FFFF00"/>
                </a:highlight>
              </a:rPr>
              <a:t>Begin</a:t>
            </a:r>
          </a:p>
          <a:p>
            <a:r>
              <a:rPr lang="en-US" sz="2800" dirty="0">
                <a:highlight>
                  <a:srgbClr val="FFFF00"/>
                </a:highlight>
              </a:rPr>
              <a:t>Fetch-and-Add(S,1)</a:t>
            </a:r>
          </a:p>
          <a:p>
            <a:r>
              <a:rPr lang="en-US" sz="2800" dirty="0">
                <a:highlight>
                  <a:srgbClr val="FFFF00"/>
                </a:highlight>
              </a:rPr>
              <a:t>While (S&lt;=0) do nothing;</a:t>
            </a:r>
          </a:p>
          <a:p>
            <a:r>
              <a:rPr lang="en-US" sz="2800" dirty="0">
                <a:highlight>
                  <a:srgbClr val="FFFF00"/>
                </a:highlight>
              </a:rPr>
              <a:t>end;</a:t>
            </a:r>
          </a:p>
          <a:p>
            <a:r>
              <a:rPr lang="en-US" sz="2800" dirty="0">
                <a:highlight>
                  <a:srgbClr val="FFFF00"/>
                </a:highlight>
              </a:rPr>
              <a:t>V(S):Fetch-and-Add(S,1)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8850881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72574-9C48-4B17-B1D9-CCC92155A4F9}"/>
              </a:ext>
            </a:extLst>
          </p:cNvPr>
          <p:cNvSpPr>
            <a:spLocks noGrp="1"/>
          </p:cNvSpPr>
          <p:nvPr>
            <p:ph type="title"/>
          </p:nvPr>
        </p:nvSpPr>
        <p:spPr/>
        <p:txBody>
          <a:bodyPr/>
          <a:lstStyle/>
          <a:p>
            <a:r>
              <a:rPr lang="en-US" dirty="0"/>
              <a:t>5.SLIC chip of the Sequent</a:t>
            </a:r>
            <a:br>
              <a:rPr lang="en-US" dirty="0"/>
            </a:br>
            <a:r>
              <a:rPr lang="en-US" dirty="0">
                <a:highlight>
                  <a:srgbClr val="FFFF00"/>
                </a:highlight>
              </a:rPr>
              <a:t>SLIC stands for  subscriber line interface card</a:t>
            </a:r>
            <a:endParaRPr lang="en-IN" dirty="0">
              <a:highlight>
                <a:srgbClr val="FFFF00"/>
              </a:highlight>
            </a:endParaRPr>
          </a:p>
        </p:txBody>
      </p:sp>
      <p:sp>
        <p:nvSpPr>
          <p:cNvPr id="3" name="Content Placeholder 2">
            <a:extLst>
              <a:ext uri="{FF2B5EF4-FFF2-40B4-BE49-F238E27FC236}">
                <a16:creationId xmlns:a16="http://schemas.microsoft.com/office/drawing/2014/main" id="{7E08D5B5-5E86-4E85-8D83-BEA5EA6EEEE1}"/>
              </a:ext>
            </a:extLst>
          </p:cNvPr>
          <p:cNvSpPr>
            <a:spLocks noGrp="1"/>
          </p:cNvSpPr>
          <p:nvPr>
            <p:ph idx="1"/>
          </p:nvPr>
        </p:nvSpPr>
        <p:spPr/>
        <p:txBody>
          <a:bodyPr/>
          <a:lstStyle/>
          <a:p>
            <a:pPr marL="0" indent="0">
              <a:buNone/>
            </a:pPr>
            <a:r>
              <a:rPr lang="en-US" dirty="0"/>
              <a:t>The Sequence Balance/21000 multiprocessor system supports a low level mutual exclusion in hardware using a technique that is totally different from the previously discussed techniques, which use atomic multi-operation machine language instructions.</a:t>
            </a:r>
          </a:p>
          <a:p>
            <a:pPr marL="0" indent="0">
              <a:buNone/>
            </a:pPr>
            <a:r>
              <a:rPr lang="en-US" dirty="0"/>
              <a:t>The main component of a Balance/21000 is a SLIC chip that supports many other functions in addition to low level mutual exclusion</a:t>
            </a:r>
            <a:endParaRPr lang="en-IN" dirty="0"/>
          </a:p>
        </p:txBody>
      </p:sp>
    </p:spTree>
    <p:extLst>
      <p:ext uri="{BB962C8B-B14F-4D97-AF65-F5344CB8AC3E}">
        <p14:creationId xmlns:p14="http://schemas.microsoft.com/office/powerpoint/2010/main" val="21681900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B023AE-8AF1-4B27-9C78-E5C5F7F7114C}"/>
              </a:ext>
            </a:extLst>
          </p:cNvPr>
          <p:cNvSpPr>
            <a:spLocks noGrp="1"/>
          </p:cNvSpPr>
          <p:nvPr>
            <p:ph idx="4294967295"/>
          </p:nvPr>
        </p:nvSpPr>
        <p:spPr>
          <a:xfrm>
            <a:off x="0" y="1825625"/>
            <a:ext cx="10515600" cy="4351338"/>
          </a:xfrm>
        </p:spPr>
        <p:txBody>
          <a:bodyPr/>
          <a:lstStyle/>
          <a:p>
            <a:r>
              <a:rPr lang="en-US" dirty="0"/>
              <a:t>A SLIC chip contains 64 registers and supports the operations necessary for process synchronization.</a:t>
            </a:r>
          </a:p>
          <a:p>
            <a:r>
              <a:rPr lang="en-US" dirty="0"/>
              <a:t>Each processor has a SLIC chip and all the SLIC chips are connected by a separate SLIC bus.</a:t>
            </a:r>
          </a:p>
          <a:p>
            <a:r>
              <a:rPr lang="en-US" dirty="0"/>
              <a:t>Each bit in the SLIC chip is called a gate act as a separate lock and stores the status of the corresponding lock</a:t>
            </a:r>
            <a:endParaRPr lang="en-IN" dirty="0"/>
          </a:p>
        </p:txBody>
      </p:sp>
    </p:spTree>
    <p:extLst>
      <p:ext uri="{BB962C8B-B14F-4D97-AF65-F5344CB8AC3E}">
        <p14:creationId xmlns:p14="http://schemas.microsoft.com/office/powerpoint/2010/main" val="3462731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20B4-C8CA-422F-BB6E-66B9B2C100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84CE2F-1BFD-49D3-A3A4-0DC839E18910}"/>
              </a:ext>
            </a:extLst>
          </p:cNvPr>
          <p:cNvSpPr>
            <a:spLocks noGrp="1"/>
          </p:cNvSpPr>
          <p:nvPr>
            <p:ph idx="1"/>
          </p:nvPr>
        </p:nvSpPr>
        <p:spPr/>
        <p:txBody>
          <a:bodyPr/>
          <a:lstStyle/>
          <a:p>
            <a:r>
              <a:rPr lang="en-US" dirty="0"/>
              <a:t>To lock a gate in the SLIC chip, a processor executes a lock-gate instruction.</a:t>
            </a:r>
          </a:p>
          <a:p>
            <a:r>
              <a:rPr lang="en-US" dirty="0"/>
              <a:t>A lock-gate instruction is executed in the following manner.</a:t>
            </a:r>
          </a:p>
          <a:p>
            <a:r>
              <a:rPr lang="en-US" dirty="0"/>
              <a:t>If the local copy indicates that the gate is closed, the instruction fails.</a:t>
            </a:r>
          </a:p>
          <a:p>
            <a:r>
              <a:rPr lang="en-US" dirty="0"/>
              <a:t>Otherwise, the local SLIC of the processor attempts to close the gate by sending messages to SLIC chips over the SLIC bus</a:t>
            </a:r>
            <a:endParaRPr lang="en-IN" dirty="0"/>
          </a:p>
        </p:txBody>
      </p:sp>
    </p:spTree>
    <p:extLst>
      <p:ext uri="{BB962C8B-B14F-4D97-AF65-F5344CB8AC3E}">
        <p14:creationId xmlns:p14="http://schemas.microsoft.com/office/powerpoint/2010/main" val="1892542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5734-DB33-4F9B-B394-991D8C0EFA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E64FC8-ABD6-4114-B962-873511B32007}"/>
              </a:ext>
            </a:extLst>
          </p:cNvPr>
          <p:cNvSpPr>
            <a:spLocks noGrp="1"/>
          </p:cNvSpPr>
          <p:nvPr>
            <p:ph idx="1"/>
          </p:nvPr>
        </p:nvSpPr>
        <p:spPr/>
        <p:txBody>
          <a:bodyPr/>
          <a:lstStyle/>
          <a:p>
            <a:pPr marL="0" indent="0">
              <a:buNone/>
            </a:pPr>
            <a:r>
              <a:rPr lang="en-US" dirty="0"/>
              <a:t>The following code implements P and V operations on a semaphore S;</a:t>
            </a:r>
          </a:p>
          <a:p>
            <a:pPr marL="0" indent="0">
              <a:buNone/>
            </a:pPr>
            <a:endParaRPr lang="en-US" dirty="0"/>
          </a:p>
          <a:p>
            <a:pPr marL="0" indent="0">
              <a:buNone/>
            </a:pPr>
            <a:r>
              <a:rPr lang="en-US" dirty="0">
                <a:highlight>
                  <a:srgbClr val="FFFF00"/>
                </a:highlight>
              </a:rPr>
              <a:t>P(S):while (lock-gate(S)=failed) do nothing;</a:t>
            </a:r>
          </a:p>
          <a:p>
            <a:pPr marL="0" indent="0">
              <a:buNone/>
            </a:pPr>
            <a:endParaRPr lang="en-US" dirty="0">
              <a:highlight>
                <a:srgbClr val="FFFF00"/>
              </a:highlight>
            </a:endParaRPr>
          </a:p>
          <a:p>
            <a:pPr marL="0" indent="0">
              <a:buNone/>
            </a:pPr>
            <a:r>
              <a:rPr lang="en-US" dirty="0">
                <a:highlight>
                  <a:srgbClr val="FFFF00"/>
                </a:highlight>
              </a:rPr>
              <a:t>V(S):unlock-gate(S)</a:t>
            </a:r>
            <a:endParaRPr lang="en-IN" dirty="0">
              <a:highlight>
                <a:srgbClr val="FFFF00"/>
              </a:highlight>
            </a:endParaRPr>
          </a:p>
        </p:txBody>
      </p:sp>
    </p:spTree>
    <p:extLst>
      <p:ext uri="{BB962C8B-B14F-4D97-AF65-F5344CB8AC3E}">
        <p14:creationId xmlns:p14="http://schemas.microsoft.com/office/powerpoint/2010/main" val="791627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8655-9A49-487C-8911-4B96249CD525}"/>
              </a:ext>
            </a:extLst>
          </p:cNvPr>
          <p:cNvSpPr>
            <a:spLocks noGrp="1"/>
          </p:cNvSpPr>
          <p:nvPr>
            <p:ph type="title"/>
          </p:nvPr>
        </p:nvSpPr>
        <p:spPr/>
        <p:txBody>
          <a:bodyPr/>
          <a:lstStyle/>
          <a:p>
            <a:r>
              <a:rPr lang="en-US" dirty="0"/>
              <a:t>6.Implementation of Process Wait</a:t>
            </a:r>
            <a:endParaRPr lang="en-IN" dirty="0"/>
          </a:p>
        </p:txBody>
      </p:sp>
      <p:sp>
        <p:nvSpPr>
          <p:cNvPr id="3" name="Content Placeholder 2">
            <a:extLst>
              <a:ext uri="{FF2B5EF4-FFF2-40B4-BE49-F238E27FC236}">
                <a16:creationId xmlns:a16="http://schemas.microsoft.com/office/drawing/2014/main" id="{3567F397-E536-4D52-8A8A-4730B1F9ED6E}"/>
              </a:ext>
            </a:extLst>
          </p:cNvPr>
          <p:cNvSpPr>
            <a:spLocks noGrp="1"/>
          </p:cNvSpPr>
          <p:nvPr>
            <p:ph idx="1"/>
          </p:nvPr>
        </p:nvSpPr>
        <p:spPr/>
        <p:txBody>
          <a:bodyPr/>
          <a:lstStyle/>
          <a:p>
            <a:r>
              <a:rPr lang="en-US" dirty="0"/>
              <a:t>Busy Waiting</a:t>
            </a:r>
          </a:p>
          <a:p>
            <a:r>
              <a:rPr lang="en-US" dirty="0"/>
              <a:t>Sleep-Lock</a:t>
            </a:r>
          </a:p>
          <a:p>
            <a:r>
              <a:rPr lang="en-US" dirty="0"/>
              <a:t>Queuing</a:t>
            </a:r>
            <a:endParaRPr lang="en-IN" dirty="0"/>
          </a:p>
        </p:txBody>
      </p:sp>
    </p:spTree>
    <p:extLst>
      <p:ext uri="{BB962C8B-B14F-4D97-AF65-F5344CB8AC3E}">
        <p14:creationId xmlns:p14="http://schemas.microsoft.com/office/powerpoint/2010/main" val="1023452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27407-37AB-482E-96AC-AE4B3B37C108}"/>
              </a:ext>
            </a:extLst>
          </p:cNvPr>
          <p:cNvSpPr>
            <a:spLocks noGrp="1"/>
          </p:cNvSpPr>
          <p:nvPr>
            <p:ph type="title"/>
          </p:nvPr>
        </p:nvSpPr>
        <p:spPr/>
        <p:txBody>
          <a:bodyPr/>
          <a:lstStyle/>
          <a:p>
            <a:r>
              <a:rPr lang="en-US" dirty="0"/>
              <a:t>UMA vs NUMA vs NORMA Architecture</a:t>
            </a:r>
            <a:endParaRPr lang="en-IN" dirty="0"/>
          </a:p>
        </p:txBody>
      </p:sp>
      <p:sp>
        <p:nvSpPr>
          <p:cNvPr id="3" name="Content Placeholder 2">
            <a:extLst>
              <a:ext uri="{FF2B5EF4-FFF2-40B4-BE49-F238E27FC236}">
                <a16:creationId xmlns:a16="http://schemas.microsoft.com/office/drawing/2014/main" id="{1A8BA8DC-CF68-41E2-B090-1D80173B11AB}"/>
              </a:ext>
            </a:extLst>
          </p:cNvPr>
          <p:cNvSpPr>
            <a:spLocks noGrp="1"/>
          </p:cNvSpPr>
          <p:nvPr>
            <p:ph idx="1"/>
          </p:nvPr>
        </p:nvSpPr>
        <p:spPr/>
        <p:txBody>
          <a:bodyPr/>
          <a:lstStyle/>
          <a:p>
            <a:r>
              <a:rPr lang="en-US" dirty="0">
                <a:solidFill>
                  <a:srgbClr val="FF0000"/>
                </a:solidFill>
              </a:rPr>
              <a:t>UMA(UNIFORM MEMORY ACCESS)</a:t>
            </a:r>
          </a:p>
          <a:p>
            <a:pPr marL="0" indent="0">
              <a:buNone/>
            </a:pPr>
            <a:r>
              <a:rPr lang="en-US" dirty="0"/>
              <a:t>Main memory is located at a central location such that it is equidistant from all the processors in terms of access time</a:t>
            </a:r>
          </a:p>
          <a:p>
            <a:r>
              <a:rPr lang="en-US" dirty="0"/>
              <a:t>All the processors have same access time to main memory</a:t>
            </a:r>
          </a:p>
          <a:p>
            <a:r>
              <a:rPr lang="en-US" dirty="0"/>
              <a:t>Processors may also have private memories to cache data for better performance</a:t>
            </a:r>
          </a:p>
          <a:p>
            <a:pPr marL="0" indent="0">
              <a:buNone/>
            </a:pPr>
            <a:r>
              <a:rPr lang="en-US" dirty="0" err="1"/>
              <a:t>Eg</a:t>
            </a:r>
            <a:endParaRPr lang="en-US" dirty="0">
              <a:sym typeface="Wingdings" panose="05000000000000000000" pitchFamily="2" charset="2"/>
            </a:endParaRPr>
          </a:p>
          <a:p>
            <a:pPr marL="0" indent="0">
              <a:buNone/>
            </a:pPr>
            <a:r>
              <a:rPr lang="en-US" dirty="0" err="1">
                <a:sym typeface="Wingdings" panose="05000000000000000000" pitchFamily="2" charset="2"/>
              </a:rPr>
              <a:t>Multimax</a:t>
            </a:r>
            <a:r>
              <a:rPr lang="en-US" dirty="0">
                <a:sym typeface="Wingdings" panose="05000000000000000000" pitchFamily="2" charset="2"/>
              </a:rPr>
              <a:t> of Encore </a:t>
            </a:r>
            <a:r>
              <a:rPr lang="en-US" dirty="0" err="1">
                <a:sym typeface="Wingdings" panose="05000000000000000000" pitchFamily="2" charset="2"/>
              </a:rPr>
              <a:t>Corporation,Balance</a:t>
            </a:r>
            <a:r>
              <a:rPr lang="en-US" dirty="0">
                <a:sym typeface="Wingdings" panose="05000000000000000000" pitchFamily="2" charset="2"/>
              </a:rPr>
              <a:t> of Sequent and VAX 8800 of Digital Equipment</a:t>
            </a:r>
            <a:endParaRPr lang="en-IN" dirty="0"/>
          </a:p>
        </p:txBody>
      </p:sp>
    </p:spTree>
    <p:extLst>
      <p:ext uri="{BB962C8B-B14F-4D97-AF65-F5344CB8AC3E}">
        <p14:creationId xmlns:p14="http://schemas.microsoft.com/office/powerpoint/2010/main" val="22902546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DE38-873A-47CA-87FF-A39B962B822C}"/>
              </a:ext>
            </a:extLst>
          </p:cNvPr>
          <p:cNvSpPr>
            <a:spLocks noGrp="1"/>
          </p:cNvSpPr>
          <p:nvPr>
            <p:ph type="title"/>
          </p:nvPr>
        </p:nvSpPr>
        <p:spPr/>
        <p:txBody>
          <a:bodyPr/>
          <a:lstStyle/>
          <a:p>
            <a:r>
              <a:rPr lang="en-US" dirty="0"/>
              <a:t>7.The Compare and Swap Instruction</a:t>
            </a:r>
            <a:endParaRPr lang="en-IN" dirty="0"/>
          </a:p>
        </p:txBody>
      </p:sp>
      <p:sp>
        <p:nvSpPr>
          <p:cNvPr id="3" name="Content Placeholder 2">
            <a:extLst>
              <a:ext uri="{FF2B5EF4-FFF2-40B4-BE49-F238E27FC236}">
                <a16:creationId xmlns:a16="http://schemas.microsoft.com/office/drawing/2014/main" id="{4190C4A1-FEAA-4F36-818F-2FE794ABFCC6}"/>
              </a:ext>
            </a:extLst>
          </p:cNvPr>
          <p:cNvSpPr>
            <a:spLocks noGrp="1"/>
          </p:cNvSpPr>
          <p:nvPr>
            <p:ph idx="1"/>
          </p:nvPr>
        </p:nvSpPr>
        <p:spPr/>
        <p:txBody>
          <a:bodyPr/>
          <a:lstStyle/>
          <a:p>
            <a:r>
              <a:rPr lang="en-US" dirty="0"/>
              <a:t>The compare-and-swap instruction of IBM 370 is used in the optimistic synchronization of concurrent updates to a memory location.</a:t>
            </a:r>
          </a:p>
          <a:p>
            <a:r>
              <a:rPr lang="en-US" dirty="0"/>
              <a:t>The instruction is defined as follows</a:t>
            </a:r>
          </a:p>
          <a:p>
            <a:r>
              <a:rPr lang="en-US" dirty="0"/>
              <a:t>Compare-and-Swap(var r1,r2,m:integer);</a:t>
            </a:r>
          </a:p>
          <a:p>
            <a:pPr marL="0" indent="0">
              <a:buNone/>
            </a:pPr>
            <a:r>
              <a:rPr lang="en-US" dirty="0"/>
              <a:t> </a:t>
            </a:r>
            <a:r>
              <a:rPr lang="en-US" dirty="0">
                <a:highlight>
                  <a:srgbClr val="00FFFF"/>
                </a:highlight>
              </a:rPr>
              <a:t>var </a:t>
            </a:r>
            <a:r>
              <a:rPr lang="en-US" dirty="0" err="1">
                <a:highlight>
                  <a:srgbClr val="00FFFF"/>
                </a:highlight>
              </a:rPr>
              <a:t>temp:integer</a:t>
            </a:r>
            <a:r>
              <a:rPr lang="en-US" dirty="0">
                <a:highlight>
                  <a:srgbClr val="00FFFF"/>
                </a:highlight>
              </a:rPr>
              <a:t>;</a:t>
            </a:r>
          </a:p>
          <a:p>
            <a:pPr marL="0" indent="0">
              <a:buNone/>
            </a:pPr>
            <a:r>
              <a:rPr lang="en-US" dirty="0">
                <a:highlight>
                  <a:srgbClr val="00FFFF"/>
                </a:highlight>
              </a:rPr>
              <a:t>Begin</a:t>
            </a:r>
          </a:p>
          <a:p>
            <a:pPr marL="0" indent="0">
              <a:buNone/>
            </a:pPr>
            <a:r>
              <a:rPr lang="en-US" dirty="0">
                <a:highlight>
                  <a:srgbClr val="00FFFF"/>
                </a:highlight>
              </a:rPr>
              <a:t>temp:=m;</a:t>
            </a:r>
          </a:p>
          <a:p>
            <a:pPr marL="0" indent="0">
              <a:buNone/>
            </a:pPr>
            <a:r>
              <a:rPr lang="en-US" dirty="0">
                <a:highlight>
                  <a:srgbClr val="00FFFF"/>
                </a:highlight>
              </a:rPr>
              <a:t>If temp=r1 then {m:=r2;z:=1}</a:t>
            </a:r>
            <a:endParaRPr lang="en-IN" dirty="0">
              <a:highlight>
                <a:srgbClr val="00FFFF"/>
              </a:highlight>
            </a:endParaRPr>
          </a:p>
        </p:txBody>
      </p:sp>
    </p:spTree>
    <p:extLst>
      <p:ext uri="{BB962C8B-B14F-4D97-AF65-F5344CB8AC3E}">
        <p14:creationId xmlns:p14="http://schemas.microsoft.com/office/powerpoint/2010/main" val="41661598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FA0C-2DC6-4955-ACF5-E89EB2D0B6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73CFAD-C9D2-4F2F-9103-763C53128892}"/>
              </a:ext>
            </a:extLst>
          </p:cNvPr>
          <p:cNvSpPr>
            <a:spLocks noGrp="1"/>
          </p:cNvSpPr>
          <p:nvPr>
            <p:ph idx="1"/>
          </p:nvPr>
        </p:nvSpPr>
        <p:spPr/>
        <p:txBody>
          <a:bodyPr/>
          <a:lstStyle/>
          <a:p>
            <a:pPr marL="0" indent="0">
              <a:buNone/>
            </a:pPr>
            <a:r>
              <a:rPr lang="en-US" dirty="0">
                <a:highlight>
                  <a:srgbClr val="00FFFF"/>
                </a:highlight>
              </a:rPr>
              <a:t>else {r1:=</a:t>
            </a:r>
            <a:r>
              <a:rPr lang="en-US" dirty="0" err="1">
                <a:highlight>
                  <a:srgbClr val="00FFFF"/>
                </a:highlight>
              </a:rPr>
              <a:t>temp;z</a:t>
            </a:r>
            <a:r>
              <a:rPr lang="en-US" dirty="0">
                <a:highlight>
                  <a:srgbClr val="00FFFF"/>
                </a:highlight>
              </a:rPr>
              <a:t>:=0}</a:t>
            </a:r>
          </a:p>
          <a:p>
            <a:pPr marL="0" indent="0">
              <a:buNone/>
            </a:pPr>
            <a:r>
              <a:rPr lang="en-US" dirty="0">
                <a:highlight>
                  <a:srgbClr val="00FFFF"/>
                </a:highlight>
              </a:rPr>
              <a:t>End;</a:t>
            </a:r>
          </a:p>
          <a:p>
            <a:pPr marL="0" indent="0">
              <a:buNone/>
            </a:pPr>
            <a:r>
              <a:rPr lang="en-US" dirty="0"/>
              <a:t>The compare and swap instruction can be used to synchronize concurrent access to a shared </a:t>
            </a:r>
            <a:r>
              <a:rPr lang="en-US" dirty="0" err="1"/>
              <a:t>variable,say</a:t>
            </a:r>
            <a:r>
              <a:rPr lang="en-US" dirty="0"/>
              <a:t> m in the following manner.</a:t>
            </a:r>
          </a:p>
          <a:p>
            <a:pPr marL="0" indent="0">
              <a:buNone/>
            </a:pPr>
            <a:r>
              <a:rPr lang="en-US" dirty="0">
                <a:highlight>
                  <a:srgbClr val="00FFFF"/>
                </a:highlight>
              </a:rPr>
              <a:t>r1:=m</a:t>
            </a:r>
          </a:p>
          <a:p>
            <a:pPr marL="0" indent="0">
              <a:buNone/>
            </a:pPr>
            <a:r>
              <a:rPr lang="en-US" dirty="0">
                <a:highlight>
                  <a:srgbClr val="00FFFF"/>
                </a:highlight>
              </a:rPr>
              <a:t>label:r2:=r1+x</a:t>
            </a:r>
          </a:p>
          <a:p>
            <a:pPr marL="0" indent="0">
              <a:buNone/>
            </a:pPr>
            <a:r>
              <a:rPr lang="en-US" dirty="0">
                <a:highlight>
                  <a:srgbClr val="00FFFF"/>
                </a:highlight>
              </a:rPr>
              <a:t>Compare-and swap(r1,r2,m)</a:t>
            </a:r>
          </a:p>
          <a:p>
            <a:pPr marL="0" indent="0">
              <a:buNone/>
            </a:pPr>
            <a:r>
              <a:rPr lang="en-US" dirty="0">
                <a:highlight>
                  <a:srgbClr val="00FFFF"/>
                </a:highlight>
              </a:rPr>
              <a:t>If z=0 then go to label</a:t>
            </a:r>
          </a:p>
          <a:p>
            <a:pPr marL="0" indent="0">
              <a:buNone/>
            </a:pPr>
            <a:endParaRPr lang="en-IN" dirty="0"/>
          </a:p>
        </p:txBody>
      </p:sp>
    </p:spTree>
    <p:extLst>
      <p:ext uri="{BB962C8B-B14F-4D97-AF65-F5344CB8AC3E}">
        <p14:creationId xmlns:p14="http://schemas.microsoft.com/office/powerpoint/2010/main" val="4253172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54A4-ECC7-4818-AE1B-B52B33869162}"/>
              </a:ext>
            </a:extLst>
          </p:cNvPr>
          <p:cNvSpPr>
            <a:spLocks noGrp="1"/>
          </p:cNvSpPr>
          <p:nvPr>
            <p:ph type="title"/>
          </p:nvPr>
        </p:nvSpPr>
        <p:spPr/>
        <p:txBody>
          <a:bodyPr/>
          <a:lstStyle/>
          <a:p>
            <a:r>
              <a:rPr lang="en-US" dirty="0"/>
              <a:t>Processor Scheduling</a:t>
            </a:r>
            <a:endParaRPr lang="en-IN" dirty="0"/>
          </a:p>
        </p:txBody>
      </p:sp>
      <p:sp>
        <p:nvSpPr>
          <p:cNvPr id="3" name="Content Placeholder 2">
            <a:extLst>
              <a:ext uri="{FF2B5EF4-FFF2-40B4-BE49-F238E27FC236}">
                <a16:creationId xmlns:a16="http://schemas.microsoft.com/office/drawing/2014/main" id="{EAE78AFA-9018-4010-BE5F-2483FA3E7940}"/>
              </a:ext>
            </a:extLst>
          </p:cNvPr>
          <p:cNvSpPr>
            <a:spLocks noGrp="1"/>
          </p:cNvSpPr>
          <p:nvPr>
            <p:ph idx="1"/>
          </p:nvPr>
        </p:nvSpPr>
        <p:spPr/>
        <p:txBody>
          <a:bodyPr/>
          <a:lstStyle/>
          <a:p>
            <a:r>
              <a:rPr lang="en-US" dirty="0"/>
              <a:t>Issues in Processor Scheduling</a:t>
            </a:r>
          </a:p>
          <a:p>
            <a:r>
              <a:rPr lang="en-US" dirty="0"/>
              <a:t>Co-Scheduling of the Medusa OS</a:t>
            </a:r>
          </a:p>
          <a:p>
            <a:r>
              <a:rPr lang="en-US" dirty="0"/>
              <a:t>Smart Scheduling</a:t>
            </a:r>
          </a:p>
          <a:p>
            <a:r>
              <a:rPr lang="en-US" dirty="0"/>
              <a:t>Scheduling in the NYU Ultra computer</a:t>
            </a:r>
          </a:p>
          <a:p>
            <a:r>
              <a:rPr lang="en-US" dirty="0"/>
              <a:t>Affinity Based Scheduling</a:t>
            </a:r>
          </a:p>
          <a:p>
            <a:r>
              <a:rPr lang="en-US" dirty="0"/>
              <a:t>Scheduling in Mach OS</a:t>
            </a:r>
            <a:endParaRPr lang="en-IN" dirty="0"/>
          </a:p>
        </p:txBody>
      </p:sp>
    </p:spTree>
    <p:extLst>
      <p:ext uri="{BB962C8B-B14F-4D97-AF65-F5344CB8AC3E}">
        <p14:creationId xmlns:p14="http://schemas.microsoft.com/office/powerpoint/2010/main" val="20859482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3FF6-3D80-46E0-BECF-12850DCD0217}"/>
              </a:ext>
            </a:extLst>
          </p:cNvPr>
          <p:cNvSpPr>
            <a:spLocks noGrp="1"/>
          </p:cNvSpPr>
          <p:nvPr>
            <p:ph type="title"/>
          </p:nvPr>
        </p:nvSpPr>
        <p:spPr/>
        <p:txBody>
          <a:bodyPr/>
          <a:lstStyle/>
          <a:p>
            <a:r>
              <a:rPr lang="en-US" dirty="0"/>
              <a:t>1.Issues In Processor Scheduling</a:t>
            </a:r>
            <a:endParaRPr lang="en-IN" dirty="0"/>
          </a:p>
        </p:txBody>
      </p:sp>
      <p:sp>
        <p:nvSpPr>
          <p:cNvPr id="3" name="Content Placeholder 2">
            <a:extLst>
              <a:ext uri="{FF2B5EF4-FFF2-40B4-BE49-F238E27FC236}">
                <a16:creationId xmlns:a16="http://schemas.microsoft.com/office/drawing/2014/main" id="{04FA06E1-FC06-4DD8-BCD7-8442624B12C4}"/>
              </a:ext>
            </a:extLst>
          </p:cNvPr>
          <p:cNvSpPr>
            <a:spLocks noGrp="1"/>
          </p:cNvSpPr>
          <p:nvPr>
            <p:ph idx="1"/>
          </p:nvPr>
        </p:nvSpPr>
        <p:spPr/>
        <p:txBody>
          <a:bodyPr/>
          <a:lstStyle/>
          <a:p>
            <a:r>
              <a:rPr lang="en-US" dirty="0"/>
              <a:t>3 major causes</a:t>
            </a:r>
          </a:p>
          <a:p>
            <a:r>
              <a:rPr lang="en-US" dirty="0"/>
              <a:t>Preemption inside Spinlock controlled Critical Sections</a:t>
            </a:r>
          </a:p>
          <a:p>
            <a:r>
              <a:rPr lang="en-US" dirty="0"/>
              <a:t>Cache Corruption</a:t>
            </a:r>
          </a:p>
          <a:p>
            <a:r>
              <a:rPr lang="en-US" dirty="0"/>
              <a:t>Context Switching Overheads</a:t>
            </a:r>
            <a:endParaRPr lang="en-IN" dirty="0"/>
          </a:p>
        </p:txBody>
      </p:sp>
    </p:spTree>
    <p:extLst>
      <p:ext uri="{BB962C8B-B14F-4D97-AF65-F5344CB8AC3E}">
        <p14:creationId xmlns:p14="http://schemas.microsoft.com/office/powerpoint/2010/main" val="25697916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410E4-9BCA-40BE-B772-726C41CB2578}"/>
              </a:ext>
            </a:extLst>
          </p:cNvPr>
          <p:cNvSpPr>
            <a:spLocks noGrp="1"/>
          </p:cNvSpPr>
          <p:nvPr>
            <p:ph type="title"/>
          </p:nvPr>
        </p:nvSpPr>
        <p:spPr/>
        <p:txBody>
          <a:bodyPr/>
          <a:lstStyle/>
          <a:p>
            <a:r>
              <a:rPr lang="en-US" dirty="0"/>
              <a:t>2.Co-Scheduling of the Medusa OS</a:t>
            </a:r>
            <a:endParaRPr lang="en-IN" dirty="0"/>
          </a:p>
        </p:txBody>
      </p:sp>
      <p:sp>
        <p:nvSpPr>
          <p:cNvPr id="3" name="Content Placeholder 2">
            <a:extLst>
              <a:ext uri="{FF2B5EF4-FFF2-40B4-BE49-F238E27FC236}">
                <a16:creationId xmlns:a16="http://schemas.microsoft.com/office/drawing/2014/main" id="{7AF97E6A-9474-4E15-9C56-EEC3B8B5C41B}"/>
              </a:ext>
            </a:extLst>
          </p:cNvPr>
          <p:cNvSpPr>
            <a:spLocks noGrp="1"/>
          </p:cNvSpPr>
          <p:nvPr>
            <p:ph idx="1"/>
          </p:nvPr>
        </p:nvSpPr>
        <p:spPr/>
        <p:txBody>
          <a:bodyPr>
            <a:normAutofit lnSpcReduction="10000"/>
          </a:bodyPr>
          <a:lstStyle/>
          <a:p>
            <a:r>
              <a:rPr lang="en-US" dirty="0"/>
              <a:t>In co –scheduling all the runnable tasks of an application needs to be </a:t>
            </a:r>
            <a:r>
              <a:rPr lang="en-US" dirty="0" err="1"/>
              <a:t>preempted,all</a:t>
            </a:r>
            <a:r>
              <a:rPr lang="en-US" dirty="0"/>
              <a:t> the tasks of that applications are preempted.</a:t>
            </a:r>
          </a:p>
          <a:p>
            <a:r>
              <a:rPr lang="en-US" dirty="0"/>
              <a:t>Effectively co scheduling does context switching between applications rather than between tasks of several different applications.</a:t>
            </a:r>
          </a:p>
          <a:p>
            <a:r>
              <a:rPr lang="en-US" dirty="0"/>
              <a:t>That </a:t>
            </a:r>
            <a:r>
              <a:rPr lang="en-US" dirty="0" err="1"/>
              <a:t>is,all</a:t>
            </a:r>
            <a:r>
              <a:rPr lang="en-US" dirty="0"/>
              <a:t> the tasks in an application are run for a </a:t>
            </a:r>
            <a:r>
              <a:rPr lang="en-US" dirty="0" err="1"/>
              <a:t>timeslice,then</a:t>
            </a:r>
            <a:r>
              <a:rPr lang="en-US" dirty="0"/>
              <a:t> all the tasks in another application are run for a </a:t>
            </a:r>
            <a:r>
              <a:rPr lang="en-US" dirty="0" err="1"/>
              <a:t>timeslice</a:t>
            </a:r>
            <a:r>
              <a:rPr lang="en-US" dirty="0"/>
              <a:t> and so on.</a:t>
            </a:r>
          </a:p>
          <a:p>
            <a:r>
              <a:rPr lang="en-US" dirty="0"/>
              <a:t>Co scheduling alleviates the problem of tasks wasting resources in lock-spinning while they wait for a preempted task to release the critical </a:t>
            </a:r>
            <a:r>
              <a:rPr lang="en-US" dirty="0" err="1"/>
              <a:t>section.However,it</a:t>
            </a:r>
            <a:r>
              <a:rPr lang="en-US" dirty="0"/>
              <a:t> does not alleviate the overhead due to the context switching nor performance degradation due to cache corruption</a:t>
            </a:r>
            <a:endParaRPr lang="en-IN" dirty="0"/>
          </a:p>
        </p:txBody>
      </p:sp>
    </p:spTree>
    <p:extLst>
      <p:ext uri="{BB962C8B-B14F-4D97-AF65-F5344CB8AC3E}">
        <p14:creationId xmlns:p14="http://schemas.microsoft.com/office/powerpoint/2010/main" val="20838678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1A31A-FDA5-4775-9CED-AAEB84461318}"/>
              </a:ext>
            </a:extLst>
          </p:cNvPr>
          <p:cNvSpPr>
            <a:spLocks noGrp="1"/>
          </p:cNvSpPr>
          <p:nvPr>
            <p:ph type="title"/>
          </p:nvPr>
        </p:nvSpPr>
        <p:spPr/>
        <p:txBody>
          <a:bodyPr/>
          <a:lstStyle/>
          <a:p>
            <a:r>
              <a:rPr lang="en-US" dirty="0"/>
              <a:t>3.Smart Scheduling</a:t>
            </a:r>
            <a:endParaRPr lang="en-IN" dirty="0"/>
          </a:p>
        </p:txBody>
      </p:sp>
      <p:sp>
        <p:nvSpPr>
          <p:cNvPr id="3" name="Content Placeholder 2">
            <a:extLst>
              <a:ext uri="{FF2B5EF4-FFF2-40B4-BE49-F238E27FC236}">
                <a16:creationId xmlns:a16="http://schemas.microsoft.com/office/drawing/2014/main" id="{0180418D-84CA-4CC3-8384-9C938F1DFD75}"/>
              </a:ext>
            </a:extLst>
          </p:cNvPr>
          <p:cNvSpPr>
            <a:spLocks noGrp="1"/>
          </p:cNvSpPr>
          <p:nvPr>
            <p:ph idx="1"/>
          </p:nvPr>
        </p:nvSpPr>
        <p:spPr/>
        <p:txBody>
          <a:bodyPr>
            <a:normAutofit fontScale="92500" lnSpcReduction="10000"/>
          </a:bodyPr>
          <a:lstStyle/>
          <a:p>
            <a:r>
              <a:rPr lang="en-US" dirty="0"/>
              <a:t>The smart scheduler has two nice features.</a:t>
            </a:r>
          </a:p>
          <a:p>
            <a:r>
              <a:rPr lang="en-US" dirty="0"/>
              <a:t>First it avoids preempting a task when the task is inside its critical section.</a:t>
            </a:r>
          </a:p>
          <a:p>
            <a:r>
              <a:rPr lang="en-US" dirty="0"/>
              <a:t>Second it avoids the rescheduling of tasks that were busy waiting at the time of their preemption until the task that is executing the corresponding critical section releases it.When a task enters a critical </a:t>
            </a:r>
            <a:r>
              <a:rPr lang="en-US" dirty="0" err="1"/>
              <a:t>section,it</a:t>
            </a:r>
            <a:r>
              <a:rPr lang="en-US" dirty="0"/>
              <a:t> sets a </a:t>
            </a:r>
            <a:r>
              <a:rPr lang="en-US" dirty="0" err="1"/>
              <a:t>flag.On</a:t>
            </a:r>
            <a:r>
              <a:rPr lang="en-US" dirty="0"/>
              <a:t> the exit from the critical </a:t>
            </a:r>
            <a:r>
              <a:rPr lang="en-US" dirty="0" err="1"/>
              <a:t>section,a</a:t>
            </a:r>
            <a:r>
              <a:rPr lang="en-US" dirty="0"/>
              <a:t> task resets the flag.</a:t>
            </a:r>
          </a:p>
          <a:p>
            <a:r>
              <a:rPr lang="en-US" dirty="0"/>
              <a:t>The smart scheduler </a:t>
            </a:r>
            <a:r>
              <a:rPr lang="en-US" dirty="0" err="1"/>
              <a:t>eliminatedsthe</a:t>
            </a:r>
            <a:r>
              <a:rPr lang="en-US" dirty="0"/>
              <a:t> resource wastage due to a processor spinning a lock that is held by a  task preempted inside its critical </a:t>
            </a:r>
            <a:r>
              <a:rPr lang="en-US" dirty="0" err="1"/>
              <a:t>section.However</a:t>
            </a:r>
            <a:r>
              <a:rPr lang="en-US" dirty="0"/>
              <a:t> it does not make any attempt to reduce the overhead due to the context switching nor to reduce the performance degradation due to cache corruption</a:t>
            </a:r>
          </a:p>
          <a:p>
            <a:endParaRPr lang="en-US" dirty="0"/>
          </a:p>
          <a:p>
            <a:endParaRPr lang="en-IN" dirty="0"/>
          </a:p>
        </p:txBody>
      </p:sp>
    </p:spTree>
    <p:extLst>
      <p:ext uri="{BB962C8B-B14F-4D97-AF65-F5344CB8AC3E}">
        <p14:creationId xmlns:p14="http://schemas.microsoft.com/office/powerpoint/2010/main" val="42004095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8F84B-8253-4544-AB12-0DB16DF0407C}"/>
              </a:ext>
            </a:extLst>
          </p:cNvPr>
          <p:cNvSpPr>
            <a:spLocks noGrp="1"/>
          </p:cNvSpPr>
          <p:nvPr>
            <p:ph type="title"/>
          </p:nvPr>
        </p:nvSpPr>
        <p:spPr/>
        <p:txBody>
          <a:bodyPr/>
          <a:lstStyle/>
          <a:p>
            <a:r>
              <a:rPr lang="en-US" dirty="0"/>
              <a:t>4.Scheduling in the NYU Ultra Computer</a:t>
            </a:r>
            <a:endParaRPr lang="en-IN" dirty="0"/>
          </a:p>
        </p:txBody>
      </p:sp>
      <p:sp>
        <p:nvSpPr>
          <p:cNvPr id="3" name="Content Placeholder 2">
            <a:extLst>
              <a:ext uri="{FF2B5EF4-FFF2-40B4-BE49-F238E27FC236}">
                <a16:creationId xmlns:a16="http://schemas.microsoft.com/office/drawing/2014/main" id="{8E176F43-331E-4D38-B98F-C5603FEF39F3}"/>
              </a:ext>
            </a:extLst>
          </p:cNvPr>
          <p:cNvSpPr>
            <a:spLocks noGrp="1"/>
          </p:cNvSpPr>
          <p:nvPr>
            <p:ph idx="1"/>
          </p:nvPr>
        </p:nvSpPr>
        <p:spPr/>
        <p:txBody>
          <a:bodyPr/>
          <a:lstStyle/>
          <a:p>
            <a:r>
              <a:rPr lang="en-US" dirty="0"/>
              <a:t>Combines the strategies of the previous two scheduling </a:t>
            </a:r>
            <a:r>
              <a:rPr lang="en-US" dirty="0" err="1"/>
              <a:t>techniques.In</a:t>
            </a:r>
            <a:r>
              <a:rPr lang="en-US" dirty="0"/>
              <a:t> this </a:t>
            </a:r>
            <a:r>
              <a:rPr lang="en-US" dirty="0" err="1"/>
              <a:t>technique,tasks</a:t>
            </a:r>
            <a:r>
              <a:rPr lang="en-US" dirty="0"/>
              <a:t> can be formed into groups and the tasks in a group can be scheduled in any of the following ways.</a:t>
            </a:r>
          </a:p>
          <a:p>
            <a:r>
              <a:rPr lang="en-US" dirty="0"/>
              <a:t>A task can be scheduled or preempted in the normal manner.</a:t>
            </a:r>
          </a:p>
          <a:p>
            <a:r>
              <a:rPr lang="en-US" dirty="0"/>
              <a:t>All the tasks in a group are scheduled or preempted simultaneously</a:t>
            </a:r>
          </a:p>
          <a:p>
            <a:r>
              <a:rPr lang="en-US" dirty="0"/>
              <a:t>Tasks in a group are never preempted.</a:t>
            </a:r>
            <a:endParaRPr lang="en-IN" dirty="0"/>
          </a:p>
        </p:txBody>
      </p:sp>
    </p:spTree>
    <p:extLst>
      <p:ext uri="{BB962C8B-B14F-4D97-AF65-F5344CB8AC3E}">
        <p14:creationId xmlns:p14="http://schemas.microsoft.com/office/powerpoint/2010/main" val="30703969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38F1-CFCA-4DA2-A0FD-4AC518B289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02CE94-40FA-480E-A5FC-E634FC8AAB61}"/>
              </a:ext>
            </a:extLst>
          </p:cNvPr>
          <p:cNvSpPr>
            <a:spLocks noGrp="1"/>
          </p:cNvSpPr>
          <p:nvPr>
            <p:ph idx="1"/>
          </p:nvPr>
        </p:nvSpPr>
        <p:spPr/>
        <p:txBody>
          <a:bodyPr/>
          <a:lstStyle/>
          <a:p>
            <a:r>
              <a:rPr lang="en-US" dirty="0"/>
              <a:t>In addition a task can prevent its preemption irrespective of the scheduling policy of its </a:t>
            </a:r>
            <a:r>
              <a:rPr lang="en-US" dirty="0" err="1"/>
              <a:t>group.This</a:t>
            </a:r>
            <a:r>
              <a:rPr lang="en-US" dirty="0"/>
              <a:t> provision can be used to effectively implement a spin lock</a:t>
            </a:r>
          </a:p>
          <a:p>
            <a:r>
              <a:rPr lang="en-US" dirty="0"/>
              <a:t>Flexible</a:t>
            </a:r>
            <a:endParaRPr lang="en-IN" dirty="0"/>
          </a:p>
        </p:txBody>
      </p:sp>
    </p:spTree>
    <p:extLst>
      <p:ext uri="{BB962C8B-B14F-4D97-AF65-F5344CB8AC3E}">
        <p14:creationId xmlns:p14="http://schemas.microsoft.com/office/powerpoint/2010/main" val="23061402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320B-F719-43E3-864C-71D201218F0E}"/>
              </a:ext>
            </a:extLst>
          </p:cNvPr>
          <p:cNvSpPr>
            <a:spLocks noGrp="1"/>
          </p:cNvSpPr>
          <p:nvPr>
            <p:ph type="title"/>
          </p:nvPr>
        </p:nvSpPr>
        <p:spPr/>
        <p:txBody>
          <a:bodyPr/>
          <a:lstStyle/>
          <a:p>
            <a:r>
              <a:rPr lang="en-US" dirty="0"/>
              <a:t>5.Affinity Based Scheduling</a:t>
            </a:r>
            <a:endParaRPr lang="en-IN" dirty="0"/>
          </a:p>
        </p:txBody>
      </p:sp>
      <p:sp>
        <p:nvSpPr>
          <p:cNvPr id="3" name="Content Placeholder 2">
            <a:extLst>
              <a:ext uri="{FF2B5EF4-FFF2-40B4-BE49-F238E27FC236}">
                <a16:creationId xmlns:a16="http://schemas.microsoft.com/office/drawing/2014/main" id="{EF52FB35-1B96-461B-8222-567C07E3D946}"/>
              </a:ext>
            </a:extLst>
          </p:cNvPr>
          <p:cNvSpPr>
            <a:spLocks noGrp="1"/>
          </p:cNvSpPr>
          <p:nvPr>
            <p:ph idx="1"/>
          </p:nvPr>
        </p:nvSpPr>
        <p:spPr/>
        <p:txBody>
          <a:bodyPr>
            <a:normAutofit fontScale="92500"/>
          </a:bodyPr>
          <a:lstStyle/>
          <a:p>
            <a:r>
              <a:rPr lang="en-US" dirty="0"/>
              <a:t>Is the first scheduling policy to address the problem of cache corruption.</a:t>
            </a:r>
          </a:p>
          <a:p>
            <a:r>
              <a:rPr lang="en-US" dirty="0"/>
              <a:t>In this </a:t>
            </a:r>
            <a:r>
              <a:rPr lang="en-US" dirty="0" err="1"/>
              <a:t>policy,a</a:t>
            </a:r>
            <a:r>
              <a:rPr lang="en-US" dirty="0"/>
              <a:t> task is scheduled on the processor where it is last executed.</a:t>
            </a:r>
          </a:p>
          <a:p>
            <a:r>
              <a:rPr lang="en-US" dirty="0"/>
              <a:t>This policy alleviates the problem of cache corruption because it is likely that a significant portion of the working set of that task is present in the cache of that processor when the task is rescheduled.</a:t>
            </a:r>
          </a:p>
          <a:p>
            <a:r>
              <a:rPr lang="en-US" dirty="0"/>
              <a:t>A task can save a significant amount of time that is normally spent in reloading its working set in the cache of the processor.</a:t>
            </a:r>
          </a:p>
          <a:p>
            <a:r>
              <a:rPr lang="en-US" dirty="0"/>
              <a:t>Affinity based scheduling also decreases bus traffic due to the cache reloading.</a:t>
            </a:r>
            <a:endParaRPr lang="en-IN" dirty="0"/>
          </a:p>
        </p:txBody>
      </p:sp>
    </p:spTree>
    <p:extLst>
      <p:ext uri="{BB962C8B-B14F-4D97-AF65-F5344CB8AC3E}">
        <p14:creationId xmlns:p14="http://schemas.microsoft.com/office/powerpoint/2010/main" val="25851887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33D3-D92D-46E8-BC3C-132CA20BAD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A06B31-7B7C-410E-BDE8-A85321F2167D}"/>
              </a:ext>
            </a:extLst>
          </p:cNvPr>
          <p:cNvSpPr>
            <a:spLocks noGrp="1"/>
          </p:cNvSpPr>
          <p:nvPr>
            <p:ph idx="1"/>
          </p:nvPr>
        </p:nvSpPr>
        <p:spPr/>
        <p:txBody>
          <a:bodyPr/>
          <a:lstStyle/>
          <a:p>
            <a:r>
              <a:rPr lang="en-US" dirty="0"/>
              <a:t>Affinity based </a:t>
            </a:r>
            <a:r>
              <a:rPr lang="en-US" dirty="0" err="1"/>
              <a:t>scheduling,however</a:t>
            </a:r>
            <a:r>
              <a:rPr lang="en-US" dirty="0"/>
              <a:t> restricts load balancing among processors because a task cannot be scheduled on any processor.</a:t>
            </a:r>
          </a:p>
          <a:p>
            <a:r>
              <a:rPr lang="en-US" dirty="0"/>
              <a:t>Since tasks are always executed on processors for which they have an </a:t>
            </a:r>
            <a:r>
              <a:rPr lang="en-US" dirty="0" err="1"/>
              <a:t>affinity,the</a:t>
            </a:r>
            <a:r>
              <a:rPr lang="en-US" dirty="0"/>
              <a:t> system suffers from load imbalance because a task may wait at a busy processor while other processors are idle.</a:t>
            </a:r>
            <a:endParaRPr lang="en-IN" dirty="0"/>
          </a:p>
        </p:txBody>
      </p:sp>
    </p:spTree>
    <p:extLst>
      <p:ext uri="{BB962C8B-B14F-4D97-AF65-F5344CB8AC3E}">
        <p14:creationId xmlns:p14="http://schemas.microsoft.com/office/powerpoint/2010/main" val="330326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8980-8124-44D2-B644-E295429BDAF0}"/>
              </a:ext>
            </a:extLst>
          </p:cNvPr>
          <p:cNvSpPr>
            <a:spLocks noGrp="1"/>
          </p:cNvSpPr>
          <p:nvPr>
            <p:ph type="title"/>
          </p:nvPr>
        </p:nvSpPr>
        <p:spPr/>
        <p:txBody>
          <a:bodyPr/>
          <a:lstStyle/>
          <a:p>
            <a:r>
              <a:rPr lang="en-US" dirty="0"/>
              <a:t>UMA vs NUMA vs NORMA Architecture</a:t>
            </a:r>
            <a:endParaRPr lang="en-IN" dirty="0"/>
          </a:p>
        </p:txBody>
      </p:sp>
      <p:sp>
        <p:nvSpPr>
          <p:cNvPr id="3" name="Content Placeholder 2">
            <a:extLst>
              <a:ext uri="{FF2B5EF4-FFF2-40B4-BE49-F238E27FC236}">
                <a16:creationId xmlns:a16="http://schemas.microsoft.com/office/drawing/2014/main" id="{746B3833-2045-4F66-9763-90FB0730AC46}"/>
              </a:ext>
            </a:extLst>
          </p:cNvPr>
          <p:cNvSpPr>
            <a:spLocks noGrp="1"/>
          </p:cNvSpPr>
          <p:nvPr>
            <p:ph idx="1"/>
          </p:nvPr>
        </p:nvSpPr>
        <p:spPr/>
        <p:txBody>
          <a:bodyPr/>
          <a:lstStyle/>
          <a:p>
            <a:r>
              <a:rPr lang="en-US" dirty="0">
                <a:solidFill>
                  <a:srgbClr val="FF0000"/>
                </a:solidFill>
              </a:rPr>
              <a:t>NUMA ARCHITECTURE</a:t>
            </a:r>
          </a:p>
          <a:p>
            <a:pPr marL="0" indent="0">
              <a:buNone/>
            </a:pPr>
            <a:r>
              <a:rPr lang="en-US" dirty="0"/>
              <a:t>Main Memory is partitioned and the partitions are attached to the processors. </a:t>
            </a:r>
          </a:p>
          <a:p>
            <a:pPr marL="0" indent="0">
              <a:buNone/>
            </a:pPr>
            <a:r>
              <a:rPr lang="en-US" dirty="0"/>
              <a:t>A processor can directly access the memory attached to any other </a:t>
            </a:r>
            <a:r>
              <a:rPr lang="en-US" dirty="0" err="1"/>
              <a:t>processor,but</a:t>
            </a:r>
            <a:r>
              <a:rPr lang="en-US" dirty="0"/>
              <a:t> the time to access the memory attached to other processors is much higher than the time to access its own memory partition.</a:t>
            </a:r>
          </a:p>
          <a:p>
            <a:pPr marL="0" indent="0">
              <a:buNone/>
            </a:pPr>
            <a:r>
              <a:rPr lang="en-US" dirty="0"/>
              <a:t>Example of </a:t>
            </a:r>
            <a:r>
              <a:rPr lang="en-US" dirty="0" err="1"/>
              <a:t>Numa</a:t>
            </a:r>
            <a:r>
              <a:rPr lang="en-US" dirty="0"/>
              <a:t> Architecture are Cm* of CMU and Butterfly machine of BBN </a:t>
            </a:r>
            <a:r>
              <a:rPr lang="en-US" dirty="0" err="1"/>
              <a:t>Laborataries</a:t>
            </a:r>
            <a:r>
              <a:rPr lang="en-US" dirty="0"/>
              <a:t>.</a:t>
            </a:r>
          </a:p>
        </p:txBody>
      </p:sp>
    </p:spTree>
    <p:extLst>
      <p:ext uri="{BB962C8B-B14F-4D97-AF65-F5344CB8AC3E}">
        <p14:creationId xmlns:p14="http://schemas.microsoft.com/office/powerpoint/2010/main" val="19459822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B943-A628-437B-996C-A676F63835E2}"/>
              </a:ext>
            </a:extLst>
          </p:cNvPr>
          <p:cNvSpPr>
            <a:spLocks noGrp="1"/>
          </p:cNvSpPr>
          <p:nvPr>
            <p:ph type="title"/>
          </p:nvPr>
        </p:nvSpPr>
        <p:spPr/>
        <p:txBody>
          <a:bodyPr/>
          <a:lstStyle/>
          <a:p>
            <a:r>
              <a:rPr lang="en-US" dirty="0"/>
              <a:t>6.Scheduling in the Mach OS</a:t>
            </a:r>
            <a:endParaRPr lang="en-IN" dirty="0"/>
          </a:p>
        </p:txBody>
      </p:sp>
      <p:sp>
        <p:nvSpPr>
          <p:cNvPr id="3" name="Content Placeholder 2">
            <a:extLst>
              <a:ext uri="{FF2B5EF4-FFF2-40B4-BE49-F238E27FC236}">
                <a16:creationId xmlns:a16="http://schemas.microsoft.com/office/drawing/2014/main" id="{17BFC642-8584-45F2-97A4-87A8F76BC48E}"/>
              </a:ext>
            </a:extLst>
          </p:cNvPr>
          <p:cNvSpPr>
            <a:spLocks noGrp="1"/>
          </p:cNvSpPr>
          <p:nvPr>
            <p:ph idx="1"/>
          </p:nvPr>
        </p:nvSpPr>
        <p:spPr/>
        <p:txBody>
          <a:bodyPr/>
          <a:lstStyle/>
          <a:p>
            <a:r>
              <a:rPr lang="en-US" dirty="0"/>
              <a:t>In the Mach OS an application or a task consists of several threads.</a:t>
            </a:r>
          </a:p>
          <a:p>
            <a:r>
              <a:rPr lang="en-US" dirty="0"/>
              <a:t>A thread is the smallest independent unit of execution and scheduling in Mach.</a:t>
            </a:r>
          </a:p>
          <a:p>
            <a:r>
              <a:rPr lang="en-US" dirty="0"/>
              <a:t>In the Mach OS all the processors of a multiprocessor are grouped in disjoint </a:t>
            </a:r>
            <a:r>
              <a:rPr lang="en-US" dirty="0" err="1"/>
              <a:t>sets,called</a:t>
            </a:r>
            <a:r>
              <a:rPr lang="en-US" dirty="0"/>
              <a:t> processors sets.</a:t>
            </a:r>
          </a:p>
          <a:p>
            <a:r>
              <a:rPr lang="en-US" dirty="0"/>
              <a:t>These processors uses priority scheduling to execute the threads assigned to their processor set.</a:t>
            </a:r>
          </a:p>
          <a:p>
            <a:r>
              <a:rPr lang="en-US" dirty="0"/>
              <a:t>When the processor is non </a:t>
            </a:r>
            <a:r>
              <a:rPr lang="en-US" dirty="0" err="1"/>
              <a:t>empty,it</a:t>
            </a:r>
            <a:r>
              <a:rPr lang="en-US" dirty="0"/>
              <a:t> selects the highest priority threads for </a:t>
            </a:r>
            <a:r>
              <a:rPr lang="en-US" dirty="0" err="1"/>
              <a:t>exectution</a:t>
            </a:r>
            <a:endParaRPr lang="en-US" dirty="0"/>
          </a:p>
          <a:p>
            <a:endParaRPr lang="en-US" dirty="0"/>
          </a:p>
          <a:p>
            <a:endParaRPr lang="en-US"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506536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A6C8-A745-44BF-9B05-877EDF5ED3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D511BB-B240-4948-8977-13026F3C8F9F}"/>
              </a:ext>
            </a:extLst>
          </p:cNvPr>
          <p:cNvSpPr>
            <a:spLocks noGrp="1"/>
          </p:cNvSpPr>
          <p:nvPr>
            <p:ph idx="1"/>
          </p:nvPr>
        </p:nvSpPr>
        <p:spPr/>
        <p:txBody>
          <a:bodyPr/>
          <a:lstStyle/>
          <a:p>
            <a:r>
              <a:rPr lang="en-US" dirty="0"/>
              <a:t>If the local ready queue of the processor is non </a:t>
            </a:r>
            <a:r>
              <a:rPr lang="en-US" dirty="0" err="1"/>
              <a:t>empty,it</a:t>
            </a:r>
            <a:r>
              <a:rPr lang="en-US" dirty="0"/>
              <a:t> selects the highest priority threads for execution.</a:t>
            </a:r>
          </a:p>
          <a:p>
            <a:r>
              <a:rPr lang="en-US" dirty="0"/>
              <a:t>Otherwise it selects the highest priority thread from the global ready queue for execution.</a:t>
            </a:r>
          </a:p>
          <a:p>
            <a:r>
              <a:rPr lang="en-US" dirty="0"/>
              <a:t>If both the queues are </a:t>
            </a:r>
            <a:r>
              <a:rPr lang="en-US" dirty="0" err="1"/>
              <a:t>empty,the</a:t>
            </a:r>
            <a:r>
              <a:rPr lang="en-US" dirty="0"/>
              <a:t> processor executes a special idle thread until a thread becomes ready.</a:t>
            </a:r>
          </a:p>
          <a:p>
            <a:r>
              <a:rPr lang="en-US" dirty="0"/>
              <a:t>When a thread runs out of </a:t>
            </a:r>
            <a:r>
              <a:rPr lang="en-US" dirty="0" err="1"/>
              <a:t>timeslice</a:t>
            </a:r>
            <a:r>
              <a:rPr lang="en-US" dirty="0"/>
              <a:t> of a processor it is preempted only if an equal or higher priority ready thread is present.</a:t>
            </a:r>
          </a:p>
          <a:p>
            <a:r>
              <a:rPr lang="en-US" dirty="0"/>
              <a:t>Otherwise thread receives another </a:t>
            </a:r>
            <a:r>
              <a:rPr lang="en-US" dirty="0" err="1"/>
              <a:t>timeslice</a:t>
            </a:r>
            <a:r>
              <a:rPr lang="en-US" dirty="0"/>
              <a:t> at the processor</a:t>
            </a:r>
            <a:endParaRPr lang="en-IN" dirty="0"/>
          </a:p>
        </p:txBody>
      </p:sp>
    </p:spTree>
    <p:extLst>
      <p:ext uri="{BB962C8B-B14F-4D97-AF65-F5344CB8AC3E}">
        <p14:creationId xmlns:p14="http://schemas.microsoft.com/office/powerpoint/2010/main" val="8222699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64BA7-1702-4EDA-9620-9880BB82509A}"/>
              </a:ext>
            </a:extLst>
          </p:cNvPr>
          <p:cNvSpPr>
            <a:spLocks noGrp="1"/>
          </p:cNvSpPr>
          <p:nvPr>
            <p:ph type="title"/>
          </p:nvPr>
        </p:nvSpPr>
        <p:spPr/>
        <p:txBody>
          <a:bodyPr/>
          <a:lstStyle/>
          <a:p>
            <a:r>
              <a:rPr lang="en-US" dirty="0"/>
              <a:t>Hints In Mach OS</a:t>
            </a:r>
            <a:endParaRPr lang="en-IN" dirty="0"/>
          </a:p>
        </p:txBody>
      </p:sp>
      <p:sp>
        <p:nvSpPr>
          <p:cNvPr id="3" name="Content Placeholder 2">
            <a:extLst>
              <a:ext uri="{FF2B5EF4-FFF2-40B4-BE49-F238E27FC236}">
                <a16:creationId xmlns:a16="http://schemas.microsoft.com/office/drawing/2014/main" id="{8F42E572-5C05-4B79-9A94-65F005A1BA41}"/>
              </a:ext>
            </a:extLst>
          </p:cNvPr>
          <p:cNvSpPr>
            <a:spLocks noGrp="1"/>
          </p:cNvSpPr>
          <p:nvPr>
            <p:ph idx="1"/>
          </p:nvPr>
        </p:nvSpPr>
        <p:spPr/>
        <p:txBody>
          <a:bodyPr/>
          <a:lstStyle/>
          <a:p>
            <a:r>
              <a:rPr lang="en-US" dirty="0"/>
              <a:t>Discouragement Hints-allows the scheduler to delay execution of the task.</a:t>
            </a:r>
          </a:p>
          <a:p>
            <a:r>
              <a:rPr lang="en-US" dirty="0"/>
              <a:t>Can be </a:t>
            </a:r>
            <a:r>
              <a:rPr lang="en-US" dirty="0" err="1"/>
              <a:t>mild,strong</a:t>
            </a:r>
            <a:r>
              <a:rPr lang="en-US" dirty="0"/>
              <a:t> or absolute</a:t>
            </a:r>
          </a:p>
          <a:p>
            <a:r>
              <a:rPr lang="en-US" dirty="0" err="1"/>
              <a:t>Handsoff</a:t>
            </a:r>
            <a:r>
              <a:rPr lang="en-US" dirty="0"/>
              <a:t> hints-indicates that a specific thread should be run instead of the currently executing thread.</a:t>
            </a:r>
          </a:p>
          <a:p>
            <a:r>
              <a:rPr lang="en-US" dirty="0" err="1"/>
              <a:t>Pririty</a:t>
            </a:r>
            <a:r>
              <a:rPr lang="en-US" dirty="0"/>
              <a:t> inversion problem</a:t>
            </a:r>
            <a:endParaRPr lang="en-IN" dirty="0"/>
          </a:p>
        </p:txBody>
      </p:sp>
    </p:spTree>
    <p:extLst>
      <p:ext uri="{BB962C8B-B14F-4D97-AF65-F5344CB8AC3E}">
        <p14:creationId xmlns:p14="http://schemas.microsoft.com/office/powerpoint/2010/main" val="39551662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4C9D-CF18-4621-ABCE-91007DD46BE0}"/>
              </a:ext>
            </a:extLst>
          </p:cNvPr>
          <p:cNvSpPr>
            <a:spLocks noGrp="1"/>
          </p:cNvSpPr>
          <p:nvPr>
            <p:ph type="title"/>
          </p:nvPr>
        </p:nvSpPr>
        <p:spPr/>
        <p:txBody>
          <a:bodyPr/>
          <a:lstStyle/>
          <a:p>
            <a:r>
              <a:rPr lang="en-US" dirty="0"/>
              <a:t>Memory Management: The Mach OS</a:t>
            </a:r>
            <a:endParaRPr lang="en-IN" dirty="0"/>
          </a:p>
        </p:txBody>
      </p:sp>
      <p:sp>
        <p:nvSpPr>
          <p:cNvPr id="3" name="Content Placeholder 2">
            <a:extLst>
              <a:ext uri="{FF2B5EF4-FFF2-40B4-BE49-F238E27FC236}">
                <a16:creationId xmlns:a16="http://schemas.microsoft.com/office/drawing/2014/main" id="{DC9A8307-6986-48C3-954E-C3383B55A0D7}"/>
              </a:ext>
            </a:extLst>
          </p:cNvPr>
          <p:cNvSpPr>
            <a:spLocks noGrp="1"/>
          </p:cNvSpPr>
          <p:nvPr>
            <p:ph idx="1"/>
          </p:nvPr>
        </p:nvSpPr>
        <p:spPr/>
        <p:txBody>
          <a:bodyPr/>
          <a:lstStyle/>
          <a:p>
            <a:r>
              <a:rPr lang="en-US" dirty="0"/>
              <a:t>Design Issues</a:t>
            </a:r>
          </a:p>
          <a:p>
            <a:r>
              <a:rPr lang="en-US" dirty="0"/>
              <a:t>The Mach Kernel</a:t>
            </a:r>
          </a:p>
          <a:p>
            <a:r>
              <a:rPr lang="en-US" dirty="0"/>
              <a:t>Task Address Space</a:t>
            </a:r>
          </a:p>
          <a:p>
            <a:r>
              <a:rPr lang="en-US" dirty="0"/>
              <a:t>Memory Protection</a:t>
            </a:r>
          </a:p>
          <a:p>
            <a:r>
              <a:rPr lang="en-US" dirty="0"/>
              <a:t>Machine Independence</a:t>
            </a:r>
          </a:p>
          <a:p>
            <a:r>
              <a:rPr lang="en-US" dirty="0"/>
              <a:t>Memory Sharing</a:t>
            </a:r>
          </a:p>
          <a:p>
            <a:r>
              <a:rPr lang="en-US" dirty="0"/>
              <a:t>Efficiency Considerations</a:t>
            </a:r>
            <a:endParaRPr lang="en-IN" dirty="0"/>
          </a:p>
        </p:txBody>
      </p:sp>
    </p:spTree>
    <p:extLst>
      <p:ext uri="{BB962C8B-B14F-4D97-AF65-F5344CB8AC3E}">
        <p14:creationId xmlns:p14="http://schemas.microsoft.com/office/powerpoint/2010/main" val="17738047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2558-33B8-45CF-A69D-A9C6959FDFE5}"/>
              </a:ext>
            </a:extLst>
          </p:cNvPr>
          <p:cNvSpPr>
            <a:spLocks noGrp="1"/>
          </p:cNvSpPr>
          <p:nvPr>
            <p:ph type="title"/>
          </p:nvPr>
        </p:nvSpPr>
        <p:spPr/>
        <p:txBody>
          <a:bodyPr/>
          <a:lstStyle/>
          <a:p>
            <a:r>
              <a:rPr lang="en-US" dirty="0"/>
              <a:t>1.Design Issues</a:t>
            </a:r>
            <a:endParaRPr lang="en-IN" dirty="0"/>
          </a:p>
        </p:txBody>
      </p:sp>
      <p:sp>
        <p:nvSpPr>
          <p:cNvPr id="3" name="Content Placeholder 2">
            <a:extLst>
              <a:ext uri="{FF2B5EF4-FFF2-40B4-BE49-F238E27FC236}">
                <a16:creationId xmlns:a16="http://schemas.microsoft.com/office/drawing/2014/main" id="{0E5CB21C-95AC-4B05-BDD2-408547AFA7AD}"/>
              </a:ext>
            </a:extLst>
          </p:cNvPr>
          <p:cNvSpPr>
            <a:spLocks noGrp="1"/>
          </p:cNvSpPr>
          <p:nvPr>
            <p:ph idx="1"/>
          </p:nvPr>
        </p:nvSpPr>
        <p:spPr/>
        <p:txBody>
          <a:bodyPr/>
          <a:lstStyle/>
          <a:p>
            <a:r>
              <a:rPr lang="en-US" dirty="0"/>
              <a:t>Portability</a:t>
            </a:r>
          </a:p>
          <a:p>
            <a:r>
              <a:rPr lang="en-US" dirty="0"/>
              <a:t>Data Sharing</a:t>
            </a:r>
          </a:p>
          <a:p>
            <a:r>
              <a:rPr lang="en-US" dirty="0"/>
              <a:t>Protection</a:t>
            </a:r>
          </a:p>
          <a:p>
            <a:r>
              <a:rPr lang="en-US" dirty="0"/>
              <a:t>Efficiency</a:t>
            </a:r>
            <a:endParaRPr lang="en-IN" dirty="0"/>
          </a:p>
        </p:txBody>
      </p:sp>
    </p:spTree>
    <p:extLst>
      <p:ext uri="{BB962C8B-B14F-4D97-AF65-F5344CB8AC3E}">
        <p14:creationId xmlns:p14="http://schemas.microsoft.com/office/powerpoint/2010/main" val="16575223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80FAA-9A9E-4403-BDEB-09E8AAC89E5C}"/>
              </a:ext>
            </a:extLst>
          </p:cNvPr>
          <p:cNvSpPr>
            <a:spLocks noGrp="1"/>
          </p:cNvSpPr>
          <p:nvPr>
            <p:ph type="title"/>
          </p:nvPr>
        </p:nvSpPr>
        <p:spPr/>
        <p:txBody>
          <a:bodyPr/>
          <a:lstStyle/>
          <a:p>
            <a:r>
              <a:rPr lang="en-US" dirty="0"/>
              <a:t>2.The Mach Kernel</a:t>
            </a:r>
            <a:endParaRPr lang="en-IN" dirty="0"/>
          </a:p>
        </p:txBody>
      </p:sp>
      <p:sp>
        <p:nvSpPr>
          <p:cNvPr id="3" name="Content Placeholder 2">
            <a:extLst>
              <a:ext uri="{FF2B5EF4-FFF2-40B4-BE49-F238E27FC236}">
                <a16:creationId xmlns:a16="http://schemas.microsoft.com/office/drawing/2014/main" id="{B14184D7-00FF-4DC2-A03B-67760BD75F91}"/>
              </a:ext>
            </a:extLst>
          </p:cNvPr>
          <p:cNvSpPr>
            <a:spLocks noGrp="1"/>
          </p:cNvSpPr>
          <p:nvPr>
            <p:ph idx="1"/>
          </p:nvPr>
        </p:nvSpPr>
        <p:spPr/>
        <p:txBody>
          <a:bodyPr/>
          <a:lstStyle/>
          <a:p>
            <a:r>
              <a:rPr lang="en-US" dirty="0"/>
              <a:t>Which provides only the basic primitives necessary for building parallel and distributed applications</a:t>
            </a:r>
          </a:p>
          <a:p>
            <a:r>
              <a:rPr lang="en-US" dirty="0"/>
              <a:t>Adaptable and portable to a wide array of architectures</a:t>
            </a:r>
            <a:endParaRPr lang="en-IN" dirty="0"/>
          </a:p>
        </p:txBody>
      </p:sp>
    </p:spTree>
    <p:extLst>
      <p:ext uri="{BB962C8B-B14F-4D97-AF65-F5344CB8AC3E}">
        <p14:creationId xmlns:p14="http://schemas.microsoft.com/office/powerpoint/2010/main" val="31153272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CB3F-286D-407E-89A1-A0C903372000}"/>
              </a:ext>
            </a:extLst>
          </p:cNvPr>
          <p:cNvSpPr>
            <a:spLocks noGrp="1"/>
          </p:cNvSpPr>
          <p:nvPr>
            <p:ph type="title"/>
          </p:nvPr>
        </p:nvSpPr>
        <p:spPr/>
        <p:txBody>
          <a:bodyPr>
            <a:normAutofit fontScale="90000"/>
          </a:bodyPr>
          <a:lstStyle/>
          <a:p>
            <a:r>
              <a:rPr lang="en-US" dirty="0"/>
              <a:t>The Mach kernel supports five abstractions:</a:t>
            </a:r>
            <a:br>
              <a:rPr lang="en-US" dirty="0"/>
            </a:br>
            <a:r>
              <a:rPr lang="en-US" dirty="0" err="1"/>
              <a:t>threads,tasks,ports,messages</a:t>
            </a:r>
            <a:r>
              <a:rPr lang="en-US" dirty="0"/>
              <a:t> and memory objects</a:t>
            </a:r>
            <a:endParaRPr lang="en-IN" dirty="0"/>
          </a:p>
        </p:txBody>
      </p:sp>
      <p:sp>
        <p:nvSpPr>
          <p:cNvPr id="3" name="Content Placeholder 2">
            <a:extLst>
              <a:ext uri="{FF2B5EF4-FFF2-40B4-BE49-F238E27FC236}">
                <a16:creationId xmlns:a16="http://schemas.microsoft.com/office/drawing/2014/main" id="{C602A94D-74E2-4FE5-A72E-C570BEFDF839}"/>
              </a:ext>
            </a:extLst>
          </p:cNvPr>
          <p:cNvSpPr>
            <a:spLocks noGrp="1"/>
          </p:cNvSpPr>
          <p:nvPr>
            <p:ph idx="1"/>
          </p:nvPr>
        </p:nvSpPr>
        <p:spPr/>
        <p:txBody>
          <a:bodyPr/>
          <a:lstStyle/>
          <a:p>
            <a:r>
              <a:rPr lang="en-US" dirty="0"/>
              <a:t>Tasks and Threads</a:t>
            </a:r>
          </a:p>
          <a:p>
            <a:r>
              <a:rPr lang="en-US" dirty="0"/>
              <a:t>Messages and Ports</a:t>
            </a:r>
          </a:p>
          <a:p>
            <a:r>
              <a:rPr lang="en-US" dirty="0"/>
              <a:t>Memory Objects</a:t>
            </a:r>
            <a:endParaRPr lang="en-IN" dirty="0"/>
          </a:p>
        </p:txBody>
      </p:sp>
    </p:spTree>
    <p:extLst>
      <p:ext uri="{BB962C8B-B14F-4D97-AF65-F5344CB8AC3E}">
        <p14:creationId xmlns:p14="http://schemas.microsoft.com/office/powerpoint/2010/main" val="14520731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8713-E9C4-4DB1-BA18-4AAD2B7CD324}"/>
              </a:ext>
            </a:extLst>
          </p:cNvPr>
          <p:cNvSpPr>
            <a:spLocks noGrp="1"/>
          </p:cNvSpPr>
          <p:nvPr>
            <p:ph type="title"/>
          </p:nvPr>
        </p:nvSpPr>
        <p:spPr/>
        <p:txBody>
          <a:bodyPr/>
          <a:lstStyle/>
          <a:p>
            <a:r>
              <a:rPr lang="en-US" dirty="0"/>
              <a:t>3.Task Address Space</a:t>
            </a:r>
            <a:endParaRPr lang="en-IN" dirty="0"/>
          </a:p>
        </p:txBody>
      </p:sp>
      <p:sp>
        <p:nvSpPr>
          <p:cNvPr id="3" name="Content Placeholder 2">
            <a:extLst>
              <a:ext uri="{FF2B5EF4-FFF2-40B4-BE49-F238E27FC236}">
                <a16:creationId xmlns:a16="http://schemas.microsoft.com/office/drawing/2014/main" id="{7E9828FC-9E9D-48AC-89DC-B95EDA921794}"/>
              </a:ext>
            </a:extLst>
          </p:cNvPr>
          <p:cNvSpPr>
            <a:spLocks noGrp="1"/>
          </p:cNvSpPr>
          <p:nvPr>
            <p:ph idx="1"/>
          </p:nvPr>
        </p:nvSpPr>
        <p:spPr/>
        <p:txBody>
          <a:bodyPr/>
          <a:lstStyle/>
          <a:p>
            <a:r>
              <a:rPr lang="en-US" dirty="0" err="1"/>
              <a:t>Ecah</a:t>
            </a:r>
            <a:r>
              <a:rPr lang="en-US" dirty="0"/>
              <a:t> task is assigned a single paged address space</a:t>
            </a:r>
          </a:p>
          <a:p>
            <a:r>
              <a:rPr lang="en-US" dirty="0"/>
              <a:t>Size is limited due to h/w</a:t>
            </a:r>
          </a:p>
          <a:p>
            <a:r>
              <a:rPr lang="en-US" dirty="0"/>
              <a:t>Mach treats address page as a sequence of bits.</a:t>
            </a:r>
          </a:p>
          <a:p>
            <a:r>
              <a:rPr lang="en-US" dirty="0"/>
              <a:t>A page in a task address space is either allocated or unallocated.</a:t>
            </a:r>
          </a:p>
          <a:p>
            <a:r>
              <a:rPr lang="en-US" dirty="0"/>
              <a:t>Regions</a:t>
            </a:r>
          </a:p>
          <a:p>
            <a:r>
              <a:rPr lang="en-US" dirty="0"/>
              <a:t>The Mach virtual memory system supports such </a:t>
            </a:r>
            <a:r>
              <a:rPr lang="en-US" dirty="0" err="1"/>
              <a:t>large,sparse</a:t>
            </a:r>
            <a:r>
              <a:rPr lang="en-US" dirty="0"/>
              <a:t> address space</a:t>
            </a:r>
          </a:p>
          <a:p>
            <a:r>
              <a:rPr lang="en-US" dirty="0"/>
              <a:t>Provides primitives for advance operations</a:t>
            </a:r>
            <a:endParaRPr lang="en-IN" dirty="0"/>
          </a:p>
        </p:txBody>
      </p:sp>
    </p:spTree>
    <p:extLst>
      <p:ext uri="{BB962C8B-B14F-4D97-AF65-F5344CB8AC3E}">
        <p14:creationId xmlns:p14="http://schemas.microsoft.com/office/powerpoint/2010/main" val="5847377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B52FA-8EB6-4160-A588-BE227E5A3EEE}"/>
              </a:ext>
            </a:extLst>
          </p:cNvPr>
          <p:cNvSpPr>
            <a:spLocks noGrp="1"/>
          </p:cNvSpPr>
          <p:nvPr>
            <p:ph type="title"/>
          </p:nvPr>
        </p:nvSpPr>
        <p:spPr/>
        <p:txBody>
          <a:bodyPr/>
          <a:lstStyle/>
          <a:p>
            <a:r>
              <a:rPr lang="en-US" dirty="0"/>
              <a:t>4.Memory Protection</a:t>
            </a:r>
            <a:endParaRPr lang="en-IN" dirty="0"/>
          </a:p>
        </p:txBody>
      </p:sp>
      <p:sp>
        <p:nvSpPr>
          <p:cNvPr id="3" name="Content Placeholder 2">
            <a:extLst>
              <a:ext uri="{FF2B5EF4-FFF2-40B4-BE49-F238E27FC236}">
                <a16:creationId xmlns:a16="http://schemas.microsoft.com/office/drawing/2014/main" id="{103805D9-6245-4768-A8B4-3957E6B7AC78}"/>
              </a:ext>
            </a:extLst>
          </p:cNvPr>
          <p:cNvSpPr>
            <a:spLocks noGrp="1"/>
          </p:cNvSpPr>
          <p:nvPr>
            <p:ph idx="1"/>
          </p:nvPr>
        </p:nvSpPr>
        <p:spPr/>
        <p:txBody>
          <a:bodyPr/>
          <a:lstStyle/>
          <a:p>
            <a:r>
              <a:rPr lang="en-US" dirty="0"/>
              <a:t>Protection is enforced at page level</a:t>
            </a:r>
          </a:p>
          <a:p>
            <a:r>
              <a:rPr lang="en-US" dirty="0"/>
              <a:t>Each allocated page has the following two protection codes associated with it viz current protection code and the maximum protection code</a:t>
            </a:r>
          </a:p>
        </p:txBody>
      </p:sp>
    </p:spTree>
    <p:extLst>
      <p:ext uri="{BB962C8B-B14F-4D97-AF65-F5344CB8AC3E}">
        <p14:creationId xmlns:p14="http://schemas.microsoft.com/office/powerpoint/2010/main" val="20730137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1417-3306-48B4-8E5A-B4313E28B38D}"/>
              </a:ext>
            </a:extLst>
          </p:cNvPr>
          <p:cNvSpPr>
            <a:spLocks noGrp="1"/>
          </p:cNvSpPr>
          <p:nvPr>
            <p:ph type="title"/>
          </p:nvPr>
        </p:nvSpPr>
        <p:spPr/>
        <p:txBody>
          <a:bodyPr/>
          <a:lstStyle/>
          <a:p>
            <a:r>
              <a:rPr lang="en-US" dirty="0"/>
              <a:t>5.Machine Independence</a:t>
            </a:r>
            <a:endParaRPr lang="en-IN" dirty="0"/>
          </a:p>
        </p:txBody>
      </p:sp>
      <p:sp>
        <p:nvSpPr>
          <p:cNvPr id="3" name="Content Placeholder 2">
            <a:extLst>
              <a:ext uri="{FF2B5EF4-FFF2-40B4-BE49-F238E27FC236}">
                <a16:creationId xmlns:a16="http://schemas.microsoft.com/office/drawing/2014/main" id="{DE5B6EBD-6BF4-4F1B-B985-4F6CC85A1BDC}"/>
              </a:ext>
            </a:extLst>
          </p:cNvPr>
          <p:cNvSpPr>
            <a:spLocks noGrp="1"/>
          </p:cNvSpPr>
          <p:nvPr>
            <p:ph idx="1"/>
          </p:nvPr>
        </p:nvSpPr>
        <p:spPr/>
        <p:txBody>
          <a:bodyPr>
            <a:normAutofit fontScale="92500"/>
          </a:bodyPr>
          <a:lstStyle/>
          <a:p>
            <a:r>
              <a:rPr lang="en-US" dirty="0"/>
              <a:t>Splits the implementation into two parts viz machine independent and machine dependent based on the assumption of MMU’s presence</a:t>
            </a:r>
          </a:p>
          <a:p>
            <a:r>
              <a:rPr lang="en-US" dirty="0"/>
              <a:t>No assumption is made about the type of data structure.</a:t>
            </a:r>
          </a:p>
          <a:p>
            <a:r>
              <a:rPr lang="en-US" dirty="0"/>
              <a:t>The machine independent part is responsible for maintaining high level machine independent data structures</a:t>
            </a:r>
          </a:p>
          <a:p>
            <a:r>
              <a:rPr lang="en-US" dirty="0" err="1"/>
              <a:t>pmap</a:t>
            </a:r>
            <a:r>
              <a:rPr lang="en-US" dirty="0"/>
              <a:t> module and </a:t>
            </a:r>
            <a:r>
              <a:rPr lang="en-US" dirty="0" err="1"/>
              <a:t>pmap</a:t>
            </a:r>
            <a:r>
              <a:rPr lang="en-US" dirty="0"/>
              <a:t> structures(machine dependent)</a:t>
            </a:r>
          </a:p>
          <a:p>
            <a:r>
              <a:rPr lang="en-US" dirty="0"/>
              <a:t>A </a:t>
            </a:r>
            <a:r>
              <a:rPr lang="en-US" dirty="0" err="1"/>
              <a:t>pmap</a:t>
            </a:r>
            <a:r>
              <a:rPr lang="en-US" dirty="0"/>
              <a:t> structure corresponds to a page table</a:t>
            </a:r>
          </a:p>
          <a:p>
            <a:r>
              <a:rPr lang="en-US" dirty="0"/>
              <a:t>The </a:t>
            </a:r>
            <a:r>
              <a:rPr lang="en-US" dirty="0" err="1"/>
              <a:t>pmap</a:t>
            </a:r>
            <a:r>
              <a:rPr lang="en-US" dirty="0"/>
              <a:t> module provides an interface to the machine independent part that are used by the machine independent part to notify the machine dependent part of any changes</a:t>
            </a:r>
            <a:endParaRPr lang="en-IN" dirty="0"/>
          </a:p>
        </p:txBody>
      </p:sp>
    </p:spTree>
    <p:extLst>
      <p:ext uri="{BB962C8B-B14F-4D97-AF65-F5344CB8AC3E}">
        <p14:creationId xmlns:p14="http://schemas.microsoft.com/office/powerpoint/2010/main" val="473970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9E509-22DF-4D68-BF68-64A6326C86BB}"/>
              </a:ext>
            </a:extLst>
          </p:cNvPr>
          <p:cNvSpPr>
            <a:spLocks noGrp="1"/>
          </p:cNvSpPr>
          <p:nvPr>
            <p:ph type="title"/>
          </p:nvPr>
        </p:nvSpPr>
        <p:spPr/>
        <p:txBody>
          <a:bodyPr/>
          <a:lstStyle/>
          <a:p>
            <a:r>
              <a:rPr lang="en-US" dirty="0"/>
              <a:t>UMA vs NUMA vs NORMA Architecture</a:t>
            </a:r>
            <a:endParaRPr lang="en-IN" dirty="0"/>
          </a:p>
        </p:txBody>
      </p:sp>
      <p:sp>
        <p:nvSpPr>
          <p:cNvPr id="3" name="Content Placeholder 2">
            <a:extLst>
              <a:ext uri="{FF2B5EF4-FFF2-40B4-BE49-F238E27FC236}">
                <a16:creationId xmlns:a16="http://schemas.microsoft.com/office/drawing/2014/main" id="{D30B5D4E-05AD-4155-87CE-822FB6D9C2E6}"/>
              </a:ext>
            </a:extLst>
          </p:cNvPr>
          <p:cNvSpPr>
            <a:spLocks noGrp="1"/>
          </p:cNvSpPr>
          <p:nvPr>
            <p:ph idx="1"/>
          </p:nvPr>
        </p:nvSpPr>
        <p:spPr/>
        <p:txBody>
          <a:bodyPr/>
          <a:lstStyle/>
          <a:p>
            <a:r>
              <a:rPr lang="en-US" dirty="0">
                <a:solidFill>
                  <a:srgbClr val="FF0000"/>
                </a:solidFill>
              </a:rPr>
              <a:t>NORMA ARCHITECTURE</a:t>
            </a:r>
          </a:p>
          <a:p>
            <a:pPr marL="0" indent="0">
              <a:buNone/>
            </a:pPr>
            <a:endParaRPr lang="en-US" dirty="0"/>
          </a:p>
          <a:p>
            <a:pPr marL="0" indent="0">
              <a:buNone/>
            </a:pPr>
            <a:r>
              <a:rPr lang="en-US" dirty="0"/>
              <a:t>Main Memory is partitioned and the partitions are attached to the processors. </a:t>
            </a:r>
          </a:p>
          <a:p>
            <a:pPr marL="0" indent="0">
              <a:buNone/>
            </a:pPr>
            <a:r>
              <a:rPr lang="en-US" dirty="0"/>
              <a:t>A processor cannot  directly access the memory attached to any other processor</a:t>
            </a:r>
          </a:p>
          <a:p>
            <a:pPr marL="0" indent="0">
              <a:buNone/>
            </a:pPr>
            <a:r>
              <a:rPr lang="en-US" dirty="0"/>
              <a:t>Messages are sent over the interconnection to exchange information.</a:t>
            </a:r>
          </a:p>
          <a:p>
            <a:pPr marL="0" indent="0">
              <a:buNone/>
            </a:pPr>
            <a:r>
              <a:rPr lang="en-US" dirty="0" err="1"/>
              <a:t>Eg</a:t>
            </a:r>
            <a:r>
              <a:rPr lang="en-US" dirty="0"/>
              <a:t>: Intel’s Hypercube</a:t>
            </a:r>
            <a:endParaRPr lang="en-IN" dirty="0"/>
          </a:p>
        </p:txBody>
      </p:sp>
    </p:spTree>
    <p:extLst>
      <p:ext uri="{BB962C8B-B14F-4D97-AF65-F5344CB8AC3E}">
        <p14:creationId xmlns:p14="http://schemas.microsoft.com/office/powerpoint/2010/main" val="20089815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D1221-CDE6-463E-8A13-667F7A995C92}"/>
              </a:ext>
            </a:extLst>
          </p:cNvPr>
          <p:cNvSpPr>
            <a:spLocks noGrp="1"/>
          </p:cNvSpPr>
          <p:nvPr>
            <p:ph type="title"/>
          </p:nvPr>
        </p:nvSpPr>
        <p:spPr/>
        <p:txBody>
          <a:bodyPr>
            <a:normAutofit/>
          </a:bodyPr>
          <a:lstStyle/>
          <a:p>
            <a:r>
              <a:rPr lang="en-US" dirty="0"/>
              <a:t>Two types of independence to higher layers</a:t>
            </a:r>
            <a:endParaRPr lang="en-IN" dirty="0"/>
          </a:p>
        </p:txBody>
      </p:sp>
      <p:sp>
        <p:nvSpPr>
          <p:cNvPr id="3" name="Content Placeholder 2">
            <a:extLst>
              <a:ext uri="{FF2B5EF4-FFF2-40B4-BE49-F238E27FC236}">
                <a16:creationId xmlns:a16="http://schemas.microsoft.com/office/drawing/2014/main" id="{1AC24B59-7419-4A44-B54A-9605B4224E18}"/>
              </a:ext>
            </a:extLst>
          </p:cNvPr>
          <p:cNvSpPr>
            <a:spLocks noGrp="1"/>
          </p:cNvSpPr>
          <p:nvPr>
            <p:ph idx="1"/>
          </p:nvPr>
        </p:nvSpPr>
        <p:spPr/>
        <p:txBody>
          <a:bodyPr/>
          <a:lstStyle/>
          <a:p>
            <a:r>
              <a:rPr lang="en-US" dirty="0"/>
              <a:t>operating system independence</a:t>
            </a:r>
          </a:p>
          <a:p>
            <a:r>
              <a:rPr lang="en-US" dirty="0"/>
              <a:t>paging store independence</a:t>
            </a:r>
            <a:endParaRPr lang="en-IN" dirty="0"/>
          </a:p>
        </p:txBody>
      </p:sp>
    </p:spTree>
    <p:extLst>
      <p:ext uri="{BB962C8B-B14F-4D97-AF65-F5344CB8AC3E}">
        <p14:creationId xmlns:p14="http://schemas.microsoft.com/office/powerpoint/2010/main" val="31744232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9B2C-3509-4F88-A49E-1B8CD5E90FB6}"/>
              </a:ext>
            </a:extLst>
          </p:cNvPr>
          <p:cNvSpPr>
            <a:spLocks noGrp="1"/>
          </p:cNvSpPr>
          <p:nvPr>
            <p:ph type="title"/>
          </p:nvPr>
        </p:nvSpPr>
        <p:spPr/>
        <p:txBody>
          <a:bodyPr/>
          <a:lstStyle/>
          <a:p>
            <a:r>
              <a:rPr lang="en-US" dirty="0"/>
              <a:t>6.Memory Sharing</a:t>
            </a:r>
            <a:endParaRPr lang="en-IN" dirty="0"/>
          </a:p>
        </p:txBody>
      </p:sp>
      <p:sp>
        <p:nvSpPr>
          <p:cNvPr id="3" name="Content Placeholder 2">
            <a:extLst>
              <a:ext uri="{FF2B5EF4-FFF2-40B4-BE49-F238E27FC236}">
                <a16:creationId xmlns:a16="http://schemas.microsoft.com/office/drawing/2014/main" id="{7D4E9BF6-303F-4DA6-8E92-E015D3583C6E}"/>
              </a:ext>
            </a:extLst>
          </p:cNvPr>
          <p:cNvSpPr>
            <a:spLocks noGrp="1"/>
          </p:cNvSpPr>
          <p:nvPr>
            <p:ph idx="1"/>
          </p:nvPr>
        </p:nvSpPr>
        <p:spPr/>
        <p:txBody>
          <a:bodyPr/>
          <a:lstStyle/>
          <a:p>
            <a:r>
              <a:rPr lang="en-US" dirty="0"/>
              <a:t>The Mach Virtual system allows sharing of memory via the inheritance mechanism</a:t>
            </a:r>
          </a:p>
          <a:p>
            <a:r>
              <a:rPr lang="en-US" dirty="0"/>
              <a:t>The inheritance attribute of a page can take three values:</a:t>
            </a:r>
          </a:p>
          <a:p>
            <a:pPr marL="0" indent="0">
              <a:buNone/>
            </a:pPr>
            <a:r>
              <a:rPr lang="en-US" dirty="0" err="1"/>
              <a:t>None,copy</a:t>
            </a:r>
            <a:r>
              <a:rPr lang="en-US" dirty="0"/>
              <a:t> and share.</a:t>
            </a:r>
          </a:p>
          <a:p>
            <a:pPr marL="0" indent="0">
              <a:buNone/>
            </a:pPr>
            <a:r>
              <a:rPr lang="en-US" dirty="0"/>
              <a:t>If the page is in the none inheritance </a:t>
            </a:r>
            <a:r>
              <a:rPr lang="en-US" dirty="0" err="1"/>
              <a:t>mode,the</a:t>
            </a:r>
            <a:r>
              <a:rPr lang="en-US" dirty="0"/>
              <a:t> child task does not inherit that page.</a:t>
            </a:r>
          </a:p>
          <a:p>
            <a:pPr marL="0" indent="0">
              <a:buNone/>
            </a:pPr>
            <a:r>
              <a:rPr lang="en-US" dirty="0"/>
              <a:t>Copy mode-the child receives a copy of the  page and the subsequent modifications to that page only affects the task making the modifications</a:t>
            </a:r>
            <a:endParaRPr lang="en-IN" dirty="0"/>
          </a:p>
        </p:txBody>
      </p:sp>
    </p:spTree>
    <p:extLst>
      <p:ext uri="{BB962C8B-B14F-4D97-AF65-F5344CB8AC3E}">
        <p14:creationId xmlns:p14="http://schemas.microsoft.com/office/powerpoint/2010/main" val="31764142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2B35-F643-4A7F-8A32-EECEC32AC8DD}"/>
              </a:ext>
            </a:extLst>
          </p:cNvPr>
          <p:cNvSpPr>
            <a:spLocks noGrp="1"/>
          </p:cNvSpPr>
          <p:nvPr>
            <p:ph type="title"/>
          </p:nvPr>
        </p:nvSpPr>
        <p:spPr/>
        <p:txBody>
          <a:bodyPr/>
          <a:lstStyle/>
          <a:p>
            <a:r>
              <a:rPr lang="en-US" dirty="0"/>
              <a:t>7.Efficiency Considerations</a:t>
            </a:r>
            <a:endParaRPr lang="en-IN" dirty="0"/>
          </a:p>
        </p:txBody>
      </p:sp>
      <p:sp>
        <p:nvSpPr>
          <p:cNvPr id="3" name="Content Placeholder 2">
            <a:extLst>
              <a:ext uri="{FF2B5EF4-FFF2-40B4-BE49-F238E27FC236}">
                <a16:creationId xmlns:a16="http://schemas.microsoft.com/office/drawing/2014/main" id="{23F33BFC-4211-4157-A190-1D7963B81369}"/>
              </a:ext>
            </a:extLst>
          </p:cNvPr>
          <p:cNvSpPr>
            <a:spLocks noGrp="1"/>
          </p:cNvSpPr>
          <p:nvPr>
            <p:ph idx="1"/>
          </p:nvPr>
        </p:nvSpPr>
        <p:spPr/>
        <p:txBody>
          <a:bodyPr/>
          <a:lstStyle/>
          <a:p>
            <a:r>
              <a:rPr lang="en-US" dirty="0"/>
              <a:t>Parallel implementation</a:t>
            </a:r>
          </a:p>
          <a:p>
            <a:r>
              <a:rPr lang="en-US" dirty="0"/>
              <a:t>Simplicity</a:t>
            </a:r>
          </a:p>
          <a:p>
            <a:r>
              <a:rPr lang="en-US" dirty="0"/>
              <a:t>Lazy Evaluation</a:t>
            </a:r>
            <a:endParaRPr lang="en-IN" dirty="0"/>
          </a:p>
        </p:txBody>
      </p:sp>
    </p:spTree>
    <p:extLst>
      <p:ext uri="{BB962C8B-B14F-4D97-AF65-F5344CB8AC3E}">
        <p14:creationId xmlns:p14="http://schemas.microsoft.com/office/powerpoint/2010/main" val="27983893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17307-1DD3-434F-98E5-668D3B3B3B0A}"/>
              </a:ext>
            </a:extLst>
          </p:cNvPr>
          <p:cNvSpPr>
            <a:spLocks noGrp="1"/>
          </p:cNvSpPr>
          <p:nvPr>
            <p:ph type="title"/>
          </p:nvPr>
        </p:nvSpPr>
        <p:spPr/>
        <p:txBody>
          <a:bodyPr/>
          <a:lstStyle/>
          <a:p>
            <a:r>
              <a:rPr lang="en-US" dirty="0"/>
              <a:t>The copy on write operations</a:t>
            </a:r>
            <a:endParaRPr lang="en-IN" dirty="0"/>
          </a:p>
        </p:txBody>
      </p:sp>
      <p:sp>
        <p:nvSpPr>
          <p:cNvPr id="3" name="Content Placeholder 2">
            <a:extLst>
              <a:ext uri="{FF2B5EF4-FFF2-40B4-BE49-F238E27FC236}">
                <a16:creationId xmlns:a16="http://schemas.microsoft.com/office/drawing/2014/main" id="{AEF97361-6557-47FA-9E57-3A152CE43371}"/>
              </a:ext>
            </a:extLst>
          </p:cNvPr>
          <p:cNvSpPr>
            <a:spLocks noGrp="1"/>
          </p:cNvSpPr>
          <p:nvPr>
            <p:ph idx="1"/>
          </p:nvPr>
        </p:nvSpPr>
        <p:spPr/>
        <p:txBody>
          <a:bodyPr/>
          <a:lstStyle/>
          <a:p>
            <a:r>
              <a:rPr lang="en-US" dirty="0"/>
              <a:t>Is an ex of lazy evaluation in Mach that optimizes memory space and CPU cycles</a:t>
            </a:r>
          </a:p>
          <a:p>
            <a:r>
              <a:rPr lang="en-US" dirty="0"/>
              <a:t>Reduces memory overhead</a:t>
            </a:r>
            <a:endParaRPr lang="en-IN" dirty="0"/>
          </a:p>
        </p:txBody>
      </p:sp>
    </p:spTree>
    <p:extLst>
      <p:ext uri="{BB962C8B-B14F-4D97-AF65-F5344CB8AC3E}">
        <p14:creationId xmlns:p14="http://schemas.microsoft.com/office/powerpoint/2010/main" val="34544574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625347D-E41E-4C47-BDC7-E98C474CB48C}"/>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571750" y="1463675"/>
            <a:ext cx="5032375" cy="4351338"/>
          </a:xfrm>
        </p:spPr>
      </p:pic>
    </p:spTree>
    <p:extLst>
      <p:ext uri="{BB962C8B-B14F-4D97-AF65-F5344CB8AC3E}">
        <p14:creationId xmlns:p14="http://schemas.microsoft.com/office/powerpoint/2010/main" val="2035805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5F07-3438-4DCF-9EEF-1838B0C47755}"/>
              </a:ext>
            </a:extLst>
          </p:cNvPr>
          <p:cNvSpPr>
            <a:spLocks noGrp="1"/>
          </p:cNvSpPr>
          <p:nvPr>
            <p:ph type="title"/>
          </p:nvPr>
        </p:nvSpPr>
        <p:spPr/>
        <p:txBody>
          <a:bodyPr/>
          <a:lstStyle/>
          <a:p>
            <a:r>
              <a:rPr lang="en-US" dirty="0"/>
              <a:t>8.Implementation:Data Structures and Algorithms</a:t>
            </a:r>
            <a:endParaRPr lang="en-IN" dirty="0"/>
          </a:p>
        </p:txBody>
      </p:sp>
      <p:sp>
        <p:nvSpPr>
          <p:cNvPr id="3" name="Content Placeholder 2">
            <a:extLst>
              <a:ext uri="{FF2B5EF4-FFF2-40B4-BE49-F238E27FC236}">
                <a16:creationId xmlns:a16="http://schemas.microsoft.com/office/drawing/2014/main" id="{52927AEE-A707-4881-9363-849E9290B7EB}"/>
              </a:ext>
            </a:extLst>
          </p:cNvPr>
          <p:cNvSpPr>
            <a:spLocks noGrp="1"/>
          </p:cNvSpPr>
          <p:nvPr>
            <p:ph idx="1"/>
          </p:nvPr>
        </p:nvSpPr>
        <p:spPr/>
        <p:txBody>
          <a:bodyPr/>
          <a:lstStyle/>
          <a:p>
            <a:r>
              <a:rPr lang="en-US" dirty="0"/>
              <a:t>Data Structures-has four basic data structures memory </a:t>
            </a:r>
            <a:r>
              <a:rPr lang="en-US" dirty="0" err="1"/>
              <a:t>obejcts,pmap</a:t>
            </a:r>
            <a:r>
              <a:rPr lang="en-US" dirty="0"/>
              <a:t> structures, resident page tables and address maps.</a:t>
            </a:r>
          </a:p>
          <a:p>
            <a:r>
              <a:rPr lang="en-US" dirty="0"/>
              <a:t>Resident Page tables</a:t>
            </a:r>
          </a:p>
          <a:p>
            <a:r>
              <a:rPr lang="en-US" dirty="0"/>
              <a:t>Address Maps</a:t>
            </a:r>
            <a:endParaRPr lang="en-IN" dirty="0"/>
          </a:p>
        </p:txBody>
      </p:sp>
    </p:spTree>
    <p:extLst>
      <p:ext uri="{BB962C8B-B14F-4D97-AF65-F5344CB8AC3E}">
        <p14:creationId xmlns:p14="http://schemas.microsoft.com/office/powerpoint/2010/main" val="6970966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31151-B283-4DD8-88C1-5441D24DE8FE}"/>
              </a:ext>
            </a:extLst>
          </p:cNvPr>
          <p:cNvSpPr>
            <a:spLocks noGrp="1"/>
          </p:cNvSpPr>
          <p:nvPr>
            <p:ph type="title"/>
          </p:nvPr>
        </p:nvSpPr>
        <p:spPr/>
        <p:txBody>
          <a:bodyPr/>
          <a:lstStyle/>
          <a:p>
            <a:r>
              <a:rPr lang="en-US" dirty="0"/>
              <a:t>1. Resident Page Tables</a:t>
            </a:r>
            <a:br>
              <a:rPr lang="en-US" dirty="0"/>
            </a:br>
            <a:endParaRPr lang="en-IN" dirty="0"/>
          </a:p>
        </p:txBody>
      </p:sp>
      <p:sp>
        <p:nvSpPr>
          <p:cNvPr id="3" name="Content Placeholder 2">
            <a:extLst>
              <a:ext uri="{FF2B5EF4-FFF2-40B4-BE49-F238E27FC236}">
                <a16:creationId xmlns:a16="http://schemas.microsoft.com/office/drawing/2014/main" id="{A88AB815-50DB-4B1B-B843-1CC9F8662FAA}"/>
              </a:ext>
            </a:extLst>
          </p:cNvPr>
          <p:cNvSpPr>
            <a:spLocks noGrp="1"/>
          </p:cNvSpPr>
          <p:nvPr>
            <p:ph idx="1"/>
          </p:nvPr>
        </p:nvSpPr>
        <p:spPr/>
        <p:txBody>
          <a:bodyPr/>
          <a:lstStyle/>
          <a:p>
            <a:pPr marL="0" indent="0">
              <a:buNone/>
            </a:pPr>
            <a:r>
              <a:rPr lang="en-US" dirty="0"/>
              <a:t>The Mach system treats physical memory as a cache for virtual memory </a:t>
            </a:r>
            <a:r>
              <a:rPr lang="en-US" dirty="0" err="1"/>
              <a:t>objetcs</a:t>
            </a:r>
            <a:endParaRPr lang="en-US" dirty="0"/>
          </a:p>
          <a:p>
            <a:pPr marL="0" indent="0">
              <a:buNone/>
            </a:pPr>
            <a:r>
              <a:rPr lang="en-US" dirty="0"/>
              <a:t>A page entry in the page table may be linked into the following lists.</a:t>
            </a:r>
          </a:p>
          <a:p>
            <a:pPr marL="0" indent="0">
              <a:buNone/>
            </a:pPr>
            <a:r>
              <a:rPr lang="en-US" dirty="0" err="1"/>
              <a:t>a.Memory</a:t>
            </a:r>
            <a:r>
              <a:rPr lang="en-US" dirty="0"/>
              <a:t> object list</a:t>
            </a:r>
          </a:p>
          <a:p>
            <a:pPr marL="0" indent="0">
              <a:buNone/>
            </a:pPr>
            <a:r>
              <a:rPr lang="en-US" dirty="0" err="1"/>
              <a:t>b.Memory</a:t>
            </a:r>
            <a:r>
              <a:rPr lang="en-US" dirty="0"/>
              <a:t> allocation queue</a:t>
            </a:r>
          </a:p>
          <a:p>
            <a:pPr marL="0" indent="0">
              <a:buNone/>
            </a:pPr>
            <a:r>
              <a:rPr lang="en-US" dirty="0" err="1"/>
              <a:t>c.Object</a:t>
            </a:r>
            <a:r>
              <a:rPr lang="en-US" dirty="0"/>
              <a:t>/offset hash bucket</a:t>
            </a:r>
            <a:endParaRPr lang="en-IN" dirty="0"/>
          </a:p>
        </p:txBody>
      </p:sp>
    </p:spTree>
    <p:extLst>
      <p:ext uri="{BB962C8B-B14F-4D97-AF65-F5344CB8AC3E}">
        <p14:creationId xmlns:p14="http://schemas.microsoft.com/office/powerpoint/2010/main" val="40727033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6135-521F-45CE-A26E-27AA9F77A2E1}"/>
              </a:ext>
            </a:extLst>
          </p:cNvPr>
          <p:cNvSpPr>
            <a:spLocks noGrp="1"/>
          </p:cNvSpPr>
          <p:nvPr>
            <p:ph type="title"/>
          </p:nvPr>
        </p:nvSpPr>
        <p:spPr/>
        <p:txBody>
          <a:bodyPr/>
          <a:lstStyle/>
          <a:p>
            <a:r>
              <a:rPr lang="en-US" dirty="0"/>
              <a:t>2.Address Maps</a:t>
            </a:r>
            <a:endParaRPr lang="en-IN" dirty="0"/>
          </a:p>
        </p:txBody>
      </p:sp>
      <p:sp>
        <p:nvSpPr>
          <p:cNvPr id="3" name="Content Placeholder 2">
            <a:extLst>
              <a:ext uri="{FF2B5EF4-FFF2-40B4-BE49-F238E27FC236}">
                <a16:creationId xmlns:a16="http://schemas.microsoft.com/office/drawing/2014/main" id="{54AF23A4-816E-47A2-BA4E-B51F66B0AB25}"/>
              </a:ext>
            </a:extLst>
          </p:cNvPr>
          <p:cNvSpPr>
            <a:spLocks noGrp="1"/>
          </p:cNvSpPr>
          <p:nvPr>
            <p:ph idx="1"/>
          </p:nvPr>
        </p:nvSpPr>
        <p:spPr/>
        <p:txBody>
          <a:bodyPr/>
          <a:lstStyle/>
          <a:p>
            <a:r>
              <a:rPr lang="en-US" dirty="0"/>
              <a:t>Is a </a:t>
            </a:r>
            <a:r>
              <a:rPr lang="en-US" dirty="0" err="1"/>
              <a:t>datastructure</a:t>
            </a:r>
            <a:r>
              <a:rPr lang="en-US" dirty="0"/>
              <a:t> that maps contiguous chunks of virtual addresses in the address space of a task to memory objects.</a:t>
            </a:r>
          </a:p>
          <a:p>
            <a:r>
              <a:rPr lang="en-US" dirty="0"/>
              <a:t>An address map is a doubly linked list of address map entries</a:t>
            </a:r>
          </a:p>
          <a:p>
            <a:r>
              <a:rPr lang="en-US" dirty="0"/>
              <a:t>Efficient implementation of the most frequently performed operations on the address </a:t>
            </a:r>
            <a:r>
              <a:rPr lang="en-US" dirty="0" err="1"/>
              <a:t>task,namely,page</a:t>
            </a:r>
            <a:r>
              <a:rPr lang="en-US" dirty="0"/>
              <a:t> fault look </a:t>
            </a:r>
            <a:r>
              <a:rPr lang="en-US" dirty="0" err="1"/>
              <a:t>ups,copy</a:t>
            </a:r>
            <a:r>
              <a:rPr lang="en-US" dirty="0"/>
              <a:t> protection operations on memory region, and the allocation and deallocation of memory regions and efficient maintenance of sparse address space</a:t>
            </a:r>
            <a:endParaRPr lang="en-IN" dirty="0"/>
          </a:p>
        </p:txBody>
      </p:sp>
    </p:spTree>
    <p:extLst>
      <p:ext uri="{BB962C8B-B14F-4D97-AF65-F5344CB8AC3E}">
        <p14:creationId xmlns:p14="http://schemas.microsoft.com/office/powerpoint/2010/main" val="9808016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E38670-5C1C-4ED9-839F-ED768F446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900" y="293951"/>
            <a:ext cx="4501792" cy="6415116"/>
          </a:xfrm>
          <a:prstGeom prst="rect">
            <a:avLst/>
          </a:prstGeom>
        </p:spPr>
      </p:pic>
    </p:spTree>
    <p:extLst>
      <p:ext uri="{BB962C8B-B14F-4D97-AF65-F5344CB8AC3E}">
        <p14:creationId xmlns:p14="http://schemas.microsoft.com/office/powerpoint/2010/main" val="29598358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B00E-3E8B-4D23-8111-118D511B3CAE}"/>
              </a:ext>
            </a:extLst>
          </p:cNvPr>
          <p:cNvSpPr>
            <a:spLocks noGrp="1"/>
          </p:cNvSpPr>
          <p:nvPr>
            <p:ph type="title"/>
          </p:nvPr>
        </p:nvSpPr>
        <p:spPr/>
        <p:txBody>
          <a:bodyPr/>
          <a:lstStyle/>
          <a:p>
            <a:r>
              <a:rPr lang="en-US" dirty="0"/>
              <a:t>Algorithms</a:t>
            </a:r>
            <a:endParaRPr lang="en-IN" dirty="0"/>
          </a:p>
        </p:txBody>
      </p:sp>
      <p:sp>
        <p:nvSpPr>
          <p:cNvPr id="3" name="Content Placeholder 2">
            <a:extLst>
              <a:ext uri="{FF2B5EF4-FFF2-40B4-BE49-F238E27FC236}">
                <a16:creationId xmlns:a16="http://schemas.microsoft.com/office/drawing/2014/main" id="{2240C156-CE4D-4BA8-A3C0-8AA6C9392F3B}"/>
              </a:ext>
            </a:extLst>
          </p:cNvPr>
          <p:cNvSpPr>
            <a:spLocks noGrp="1"/>
          </p:cNvSpPr>
          <p:nvPr>
            <p:ph idx="1"/>
          </p:nvPr>
        </p:nvSpPr>
        <p:spPr/>
        <p:txBody>
          <a:bodyPr/>
          <a:lstStyle/>
          <a:p>
            <a:r>
              <a:rPr lang="en-US" dirty="0"/>
              <a:t>The Page Replacement Algorithms-Replacement algorithms in Mach is a modified FIFO algorithm that keeps all the physical memory pages in one of the following three FIFO queues.</a:t>
            </a:r>
          </a:p>
          <a:p>
            <a:r>
              <a:rPr lang="en-US" dirty="0"/>
              <a:t>The free list</a:t>
            </a:r>
          </a:p>
          <a:p>
            <a:r>
              <a:rPr lang="en-US" dirty="0"/>
              <a:t>The active list</a:t>
            </a:r>
          </a:p>
          <a:p>
            <a:r>
              <a:rPr lang="en-US" dirty="0"/>
              <a:t>The inactive list</a:t>
            </a:r>
          </a:p>
          <a:p>
            <a:pPr marL="0" indent="0">
              <a:buNone/>
            </a:pPr>
            <a:r>
              <a:rPr lang="en-US" dirty="0"/>
              <a:t>Page out daemon performs page replacement and management of these list</a:t>
            </a:r>
            <a:endParaRPr lang="en-IN" dirty="0"/>
          </a:p>
        </p:txBody>
      </p:sp>
    </p:spTree>
    <p:extLst>
      <p:ext uri="{BB962C8B-B14F-4D97-AF65-F5344CB8AC3E}">
        <p14:creationId xmlns:p14="http://schemas.microsoft.com/office/powerpoint/2010/main" val="1761310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EFB4B-4C68-41EC-961D-0C0C186F1316}"/>
              </a:ext>
            </a:extLst>
          </p:cNvPr>
          <p:cNvSpPr>
            <a:spLocks noGrp="1"/>
          </p:cNvSpPr>
          <p:nvPr>
            <p:ph type="title"/>
          </p:nvPr>
        </p:nvSpPr>
        <p:spPr/>
        <p:txBody>
          <a:bodyPr/>
          <a:lstStyle/>
          <a:p>
            <a:r>
              <a:rPr lang="en-US" dirty="0"/>
              <a:t>INTERCONNECTION NETWORKS FOR MULTIPROCESSOR SYSTEMS</a:t>
            </a:r>
            <a:endParaRPr lang="en-IN" dirty="0"/>
          </a:p>
        </p:txBody>
      </p:sp>
      <p:sp>
        <p:nvSpPr>
          <p:cNvPr id="3" name="Content Placeholder 2">
            <a:extLst>
              <a:ext uri="{FF2B5EF4-FFF2-40B4-BE49-F238E27FC236}">
                <a16:creationId xmlns:a16="http://schemas.microsoft.com/office/drawing/2014/main" id="{BB6B57BC-590D-4341-A47D-04D5BD800C8B}"/>
              </a:ext>
            </a:extLst>
          </p:cNvPr>
          <p:cNvSpPr>
            <a:spLocks noGrp="1"/>
          </p:cNvSpPr>
          <p:nvPr>
            <p:ph idx="1"/>
          </p:nvPr>
        </p:nvSpPr>
        <p:spPr>
          <a:xfrm>
            <a:off x="838200" y="1825624"/>
            <a:ext cx="10515600" cy="4951095"/>
          </a:xfrm>
        </p:spPr>
        <p:txBody>
          <a:bodyPr/>
          <a:lstStyle/>
          <a:p>
            <a:r>
              <a:rPr lang="en-US" dirty="0"/>
              <a:t>Provides data transfer facility between processors and memory modules for memory access</a:t>
            </a:r>
          </a:p>
          <a:p>
            <a:r>
              <a:rPr lang="en-US" dirty="0"/>
              <a:t>The design of the interconnection network is the most crucial hardware issue in the design of multiprocessor systems</a:t>
            </a:r>
          </a:p>
          <a:p>
            <a:r>
              <a:rPr lang="en-US" dirty="0"/>
              <a:t>Generally circuit switching is used to  establish a connection between processors and memory modules.</a:t>
            </a:r>
          </a:p>
          <a:p>
            <a:pPr marL="0" indent="0">
              <a:buNone/>
            </a:pPr>
            <a:r>
              <a:rPr lang="en-US" dirty="0"/>
              <a:t>Various type of interconnection networks include</a:t>
            </a:r>
          </a:p>
          <a:p>
            <a:r>
              <a:rPr lang="en-US" dirty="0"/>
              <a:t>Bus</a:t>
            </a:r>
          </a:p>
          <a:p>
            <a:r>
              <a:rPr lang="en-US" dirty="0"/>
              <a:t>Cross –bar switch</a:t>
            </a:r>
          </a:p>
          <a:p>
            <a:r>
              <a:rPr lang="en-US" dirty="0"/>
              <a:t>Multistage Interconnection Network</a:t>
            </a:r>
          </a:p>
          <a:p>
            <a:endParaRPr lang="en-IN" dirty="0"/>
          </a:p>
        </p:txBody>
      </p:sp>
    </p:spTree>
    <p:extLst>
      <p:ext uri="{BB962C8B-B14F-4D97-AF65-F5344CB8AC3E}">
        <p14:creationId xmlns:p14="http://schemas.microsoft.com/office/powerpoint/2010/main" val="15595516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CDA613-807E-4D5F-82F1-5C4BD534F7F6}"/>
              </a:ext>
            </a:extLst>
          </p:cNvPr>
          <p:cNvSpPr>
            <a:spLocks noGrp="1"/>
          </p:cNvSpPr>
          <p:nvPr>
            <p:ph idx="4294967295"/>
          </p:nvPr>
        </p:nvSpPr>
        <p:spPr>
          <a:xfrm>
            <a:off x="0" y="1825625"/>
            <a:ext cx="10515600" cy="4351338"/>
          </a:xfrm>
        </p:spPr>
        <p:txBody>
          <a:bodyPr/>
          <a:lstStyle/>
          <a:p>
            <a:r>
              <a:rPr lang="en-US" dirty="0"/>
              <a:t>The Page Fault Handler</a:t>
            </a:r>
          </a:p>
          <a:p>
            <a:pPr marL="0" indent="0">
              <a:buNone/>
            </a:pPr>
            <a:r>
              <a:rPr lang="en-US" dirty="0"/>
              <a:t>The page fault handler is involved when a page is referenced for which there is either an invalid mapping or a protection </a:t>
            </a:r>
            <a:r>
              <a:rPr lang="en-US" dirty="0" err="1"/>
              <a:t>violation.The</a:t>
            </a:r>
            <a:r>
              <a:rPr lang="en-US" dirty="0"/>
              <a:t> page fault handler has the following responsibilities</a:t>
            </a:r>
          </a:p>
          <a:p>
            <a:pPr marL="0" indent="0">
              <a:buNone/>
            </a:pPr>
            <a:r>
              <a:rPr lang="en-US" dirty="0"/>
              <a:t>(1)Validity and protection: It determines if the faulting thread has the desired access to the address by performing a look up in its task’s address space</a:t>
            </a:r>
          </a:p>
          <a:p>
            <a:pPr marL="0" indent="0">
              <a:buNone/>
            </a:pPr>
            <a:r>
              <a:rPr lang="en-US" dirty="0"/>
              <a:t>(2) Page look </a:t>
            </a:r>
            <a:r>
              <a:rPr lang="en-US" dirty="0" err="1"/>
              <a:t>up:It</a:t>
            </a:r>
            <a:r>
              <a:rPr lang="en-US" dirty="0"/>
              <a:t> attempts to find an entry for a cached page in its virtual to physical hash table. If the page is not </a:t>
            </a:r>
            <a:r>
              <a:rPr lang="en-US" dirty="0" err="1"/>
              <a:t>reperesent,the</a:t>
            </a:r>
            <a:r>
              <a:rPr lang="en-US" dirty="0"/>
              <a:t> kernel requests the data from the pager</a:t>
            </a:r>
            <a:endParaRPr lang="en-IN" dirty="0"/>
          </a:p>
        </p:txBody>
      </p:sp>
    </p:spTree>
    <p:extLst>
      <p:ext uri="{BB962C8B-B14F-4D97-AF65-F5344CB8AC3E}">
        <p14:creationId xmlns:p14="http://schemas.microsoft.com/office/powerpoint/2010/main" val="19732293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C304C-360F-4353-A9FB-F5D2AE330A97}"/>
              </a:ext>
            </a:extLst>
          </p:cNvPr>
          <p:cNvSpPr>
            <a:spLocks noGrp="1"/>
          </p:cNvSpPr>
          <p:nvPr>
            <p:ph idx="4294967295"/>
          </p:nvPr>
        </p:nvSpPr>
        <p:spPr>
          <a:xfrm>
            <a:off x="0" y="1825625"/>
            <a:ext cx="10515600" cy="4351338"/>
          </a:xfrm>
        </p:spPr>
        <p:txBody>
          <a:bodyPr/>
          <a:lstStyle/>
          <a:p>
            <a:pPr marL="0" indent="0">
              <a:buNone/>
            </a:pPr>
            <a:r>
              <a:rPr lang="en-US" dirty="0"/>
              <a:t>(3)Hardware Validation: It informs the hardware physical map of the new virtual to physical mapping.</a:t>
            </a:r>
          </a:p>
          <a:p>
            <a:pPr marL="0" indent="0">
              <a:buNone/>
            </a:pPr>
            <a:r>
              <a:rPr lang="en-US" b="1" dirty="0"/>
              <a:t>Locking Protocols</a:t>
            </a:r>
          </a:p>
          <a:p>
            <a:pPr marL="0" indent="0">
              <a:buNone/>
            </a:pPr>
            <a:r>
              <a:rPr lang="en-US" dirty="0" err="1"/>
              <a:t>a.Map</a:t>
            </a:r>
            <a:r>
              <a:rPr lang="en-US" dirty="0"/>
              <a:t> locks</a:t>
            </a:r>
          </a:p>
          <a:p>
            <a:pPr marL="0" indent="0">
              <a:buNone/>
            </a:pPr>
            <a:r>
              <a:rPr lang="en-US" dirty="0" err="1"/>
              <a:t>b.Object</a:t>
            </a:r>
            <a:r>
              <a:rPr lang="en-US" dirty="0"/>
              <a:t> locks</a:t>
            </a:r>
          </a:p>
          <a:p>
            <a:pPr marL="0" indent="0">
              <a:buNone/>
            </a:pPr>
            <a:r>
              <a:rPr lang="en-US" dirty="0" err="1"/>
              <a:t>c.Hash</a:t>
            </a:r>
            <a:r>
              <a:rPr lang="en-US" dirty="0"/>
              <a:t> table bucket locks</a:t>
            </a:r>
          </a:p>
          <a:p>
            <a:pPr marL="0" indent="0">
              <a:buNone/>
            </a:pPr>
            <a:r>
              <a:rPr lang="en-US" dirty="0" err="1"/>
              <a:t>d.Busy</a:t>
            </a:r>
            <a:r>
              <a:rPr lang="en-US" dirty="0"/>
              <a:t> page locks</a:t>
            </a:r>
            <a:endParaRPr lang="en-IN" dirty="0"/>
          </a:p>
        </p:txBody>
      </p:sp>
    </p:spTree>
    <p:extLst>
      <p:ext uri="{BB962C8B-B14F-4D97-AF65-F5344CB8AC3E}">
        <p14:creationId xmlns:p14="http://schemas.microsoft.com/office/powerpoint/2010/main" val="32018230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43935-580A-4E37-8E89-79956A1A5D4E}"/>
              </a:ext>
            </a:extLst>
          </p:cNvPr>
          <p:cNvSpPr>
            <a:spLocks noGrp="1"/>
          </p:cNvSpPr>
          <p:nvPr>
            <p:ph type="title"/>
          </p:nvPr>
        </p:nvSpPr>
        <p:spPr/>
        <p:txBody>
          <a:bodyPr/>
          <a:lstStyle/>
          <a:p>
            <a:r>
              <a:rPr lang="en-US" dirty="0"/>
              <a:t>9.Sharing of the memory</a:t>
            </a:r>
            <a:endParaRPr lang="en-IN" dirty="0"/>
          </a:p>
        </p:txBody>
      </p:sp>
      <p:sp>
        <p:nvSpPr>
          <p:cNvPr id="3" name="Content Placeholder 2">
            <a:extLst>
              <a:ext uri="{FF2B5EF4-FFF2-40B4-BE49-F238E27FC236}">
                <a16:creationId xmlns:a16="http://schemas.microsoft.com/office/drawing/2014/main" id="{46A36EB9-79F4-4499-AB51-307E2EFED688}"/>
              </a:ext>
            </a:extLst>
          </p:cNvPr>
          <p:cNvSpPr>
            <a:spLocks noGrp="1"/>
          </p:cNvSpPr>
          <p:nvPr>
            <p:ph idx="1"/>
          </p:nvPr>
        </p:nvSpPr>
        <p:spPr/>
        <p:txBody>
          <a:bodyPr/>
          <a:lstStyle/>
          <a:p>
            <a:pPr marL="0" indent="0">
              <a:buNone/>
            </a:pPr>
            <a:r>
              <a:rPr lang="en-US" dirty="0"/>
              <a:t>Sharing the same copy of a memory object by several tasks as long as all the tasks only read the memory object</a:t>
            </a:r>
          </a:p>
          <a:p>
            <a:pPr marL="0" indent="0">
              <a:buNone/>
            </a:pPr>
            <a:r>
              <a:rPr lang="en-US" dirty="0"/>
              <a:t>Shadow objects</a:t>
            </a:r>
          </a:p>
          <a:p>
            <a:pPr marL="0" indent="0">
              <a:buNone/>
            </a:pPr>
            <a:r>
              <a:rPr lang="en-US" dirty="0"/>
              <a:t>Sharing map.</a:t>
            </a:r>
          </a:p>
          <a:p>
            <a:pPr marL="0" indent="0">
              <a:buNone/>
            </a:pPr>
            <a:endParaRPr lang="en-IN" dirty="0"/>
          </a:p>
        </p:txBody>
      </p:sp>
    </p:spTree>
    <p:extLst>
      <p:ext uri="{BB962C8B-B14F-4D97-AF65-F5344CB8AC3E}">
        <p14:creationId xmlns:p14="http://schemas.microsoft.com/office/powerpoint/2010/main" val="132023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F8A69-480A-4859-ADEF-EDF582B0FF74}"/>
              </a:ext>
            </a:extLst>
          </p:cNvPr>
          <p:cNvSpPr>
            <a:spLocks noGrp="1"/>
          </p:cNvSpPr>
          <p:nvPr>
            <p:ph type="title"/>
          </p:nvPr>
        </p:nvSpPr>
        <p:spPr/>
        <p:txBody>
          <a:bodyPr/>
          <a:lstStyle/>
          <a:p>
            <a:r>
              <a:rPr lang="en-US" dirty="0"/>
              <a:t>Virtualization</a:t>
            </a:r>
            <a:endParaRPr lang="en-IN" dirty="0"/>
          </a:p>
        </p:txBody>
      </p:sp>
      <p:sp>
        <p:nvSpPr>
          <p:cNvPr id="3" name="Content Placeholder 2">
            <a:extLst>
              <a:ext uri="{FF2B5EF4-FFF2-40B4-BE49-F238E27FC236}">
                <a16:creationId xmlns:a16="http://schemas.microsoft.com/office/drawing/2014/main" id="{780575E5-DB9A-4E0B-AA9A-563BD4F94503}"/>
              </a:ext>
            </a:extLst>
          </p:cNvPr>
          <p:cNvSpPr>
            <a:spLocks noGrp="1"/>
          </p:cNvSpPr>
          <p:nvPr>
            <p:ph idx="1"/>
          </p:nvPr>
        </p:nvSpPr>
        <p:spPr/>
        <p:txBody>
          <a:bodyPr/>
          <a:lstStyle/>
          <a:p>
            <a:r>
              <a:rPr lang="en-US" b="0" i="0" dirty="0">
                <a:solidFill>
                  <a:srgbClr val="000000"/>
                </a:solidFill>
                <a:effectLst/>
                <a:latin typeface="Inter"/>
              </a:rPr>
              <a:t>As in cloud technology, virtualization plays an important role to make things easy and efficiently done, virtualization also need to be done at the OS level also.</a:t>
            </a:r>
          </a:p>
          <a:p>
            <a:r>
              <a:rPr lang="en-US" b="0" i="0" dirty="0">
                <a:solidFill>
                  <a:srgbClr val="000000"/>
                </a:solidFill>
                <a:effectLst/>
                <a:latin typeface="Inter"/>
              </a:rPr>
              <a:t>It is also called OS-level virtualization is a type of virtualization technology which work on OS layer. Here the kernel of an OS allows more than one isolated user-space instances to exist. </a:t>
            </a:r>
          </a:p>
          <a:p>
            <a:r>
              <a:rPr lang="en-US" b="0" i="0" dirty="0">
                <a:solidFill>
                  <a:srgbClr val="000000"/>
                </a:solidFill>
                <a:effectLst/>
                <a:latin typeface="Inter"/>
              </a:rPr>
              <a:t>Such instances are called containers/software containers or virtualization engines. In other words, OS kernel will run a single operating system &amp; provide that operating system's functionality to replicate on each of the isolated partitions.</a:t>
            </a:r>
            <a:endParaRPr lang="en-IN" dirty="0"/>
          </a:p>
        </p:txBody>
      </p:sp>
    </p:spTree>
    <p:extLst>
      <p:ext uri="{BB962C8B-B14F-4D97-AF65-F5344CB8AC3E}">
        <p14:creationId xmlns:p14="http://schemas.microsoft.com/office/powerpoint/2010/main" val="8637552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E0776-0FD8-49A7-A87A-DCFBF4171B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46D567-639E-4E1A-90D7-E566BC0E7B60}"/>
              </a:ext>
            </a:extLst>
          </p:cNvPr>
          <p:cNvSpPr>
            <a:spLocks noGrp="1"/>
          </p:cNvSpPr>
          <p:nvPr>
            <p:ph idx="1"/>
          </p:nvPr>
        </p:nvSpPr>
        <p:spPr/>
        <p:txBody>
          <a:bodyPr>
            <a:normAutofit lnSpcReduction="10000"/>
          </a:bodyPr>
          <a:lstStyle/>
          <a:p>
            <a:r>
              <a:rPr lang="en-IN" b="0" i="0" dirty="0">
                <a:solidFill>
                  <a:srgbClr val="202122"/>
                </a:solidFill>
                <a:effectLst/>
                <a:latin typeface="Arial" panose="020B0604020202020204" pitchFamily="34" charset="0"/>
              </a:rPr>
              <a:t>Such instances, called </a:t>
            </a:r>
            <a:r>
              <a:rPr lang="en-IN" b="1" i="0" dirty="0">
                <a:solidFill>
                  <a:srgbClr val="202122"/>
                </a:solidFill>
                <a:effectLst/>
                <a:latin typeface="Arial" panose="020B0604020202020204" pitchFamily="34" charset="0"/>
              </a:rPr>
              <a:t>containers</a:t>
            </a:r>
            <a:r>
              <a:rPr lang="en-IN" b="0" i="0" dirty="0">
                <a:solidFill>
                  <a:srgbClr val="202122"/>
                </a:solidFill>
                <a:effectLst/>
                <a:latin typeface="Arial" panose="020B0604020202020204" pitchFamily="34" charset="0"/>
              </a:rPr>
              <a:t> (</a:t>
            </a:r>
            <a:r>
              <a:rPr lang="en-IN" b="0" i="0" u="none" strike="noStrike" dirty="0">
                <a:solidFill>
                  <a:srgbClr val="0645AD"/>
                </a:solidFill>
                <a:effectLst/>
                <a:latin typeface="Arial" panose="020B0604020202020204" pitchFamily="34" charset="0"/>
                <a:hlinkClick r:id="rId2" tooltip="LXC"/>
              </a:rPr>
              <a:t>LXC</a:t>
            </a:r>
            <a:r>
              <a:rPr lang="en-IN" b="0" i="0" dirty="0">
                <a:solidFill>
                  <a:srgbClr val="202122"/>
                </a:solidFill>
                <a:effectLst/>
                <a:latin typeface="Arial" panose="020B0604020202020204" pitchFamily="34" charset="0"/>
              </a:rPr>
              <a:t>, </a:t>
            </a:r>
            <a:r>
              <a:rPr lang="en-IN" b="0" i="0" u="none" strike="noStrike" dirty="0">
                <a:solidFill>
                  <a:srgbClr val="0645AD"/>
                </a:solidFill>
                <a:effectLst/>
                <a:latin typeface="Arial" panose="020B0604020202020204" pitchFamily="34" charset="0"/>
                <a:hlinkClick r:id="rId3" tooltip="Solaris Containers"/>
              </a:rPr>
              <a:t>Solaris containers</a:t>
            </a:r>
            <a:r>
              <a:rPr lang="en-IN" b="0" i="0" dirty="0">
                <a:solidFill>
                  <a:srgbClr val="202122"/>
                </a:solidFill>
                <a:effectLst/>
                <a:latin typeface="Arial" panose="020B0604020202020204" pitchFamily="34" charset="0"/>
              </a:rPr>
              <a:t>, </a:t>
            </a:r>
            <a:r>
              <a:rPr lang="en-IN" b="0" i="0" u="none" strike="noStrike" dirty="0">
                <a:solidFill>
                  <a:srgbClr val="0645AD"/>
                </a:solidFill>
                <a:effectLst/>
                <a:latin typeface="Arial" panose="020B0604020202020204" pitchFamily="34" charset="0"/>
                <a:hlinkClick r:id="rId4" tooltip="Docker (software)"/>
              </a:rPr>
              <a:t>Docker</a:t>
            </a:r>
            <a:r>
              <a:rPr lang="en-IN" b="0" i="0" dirty="0">
                <a:solidFill>
                  <a:srgbClr val="202122"/>
                </a:solidFill>
                <a:effectLst/>
                <a:latin typeface="Arial" panose="020B0604020202020204" pitchFamily="34" charset="0"/>
              </a:rPr>
              <a:t>), </a:t>
            </a:r>
            <a:r>
              <a:rPr lang="en-IN" b="1" i="0" dirty="0">
                <a:solidFill>
                  <a:srgbClr val="202122"/>
                </a:solidFill>
                <a:effectLst/>
                <a:latin typeface="Arial" panose="020B0604020202020204" pitchFamily="34" charset="0"/>
              </a:rPr>
              <a:t>Zones</a:t>
            </a:r>
            <a:r>
              <a:rPr lang="en-IN" b="0" i="0" dirty="0">
                <a:solidFill>
                  <a:srgbClr val="202122"/>
                </a:solidFill>
                <a:effectLst/>
                <a:latin typeface="Arial" panose="020B0604020202020204" pitchFamily="34" charset="0"/>
              </a:rPr>
              <a:t> (</a:t>
            </a:r>
            <a:r>
              <a:rPr lang="en-IN" b="0" i="0" u="none" strike="noStrike" dirty="0">
                <a:solidFill>
                  <a:srgbClr val="0645AD"/>
                </a:solidFill>
                <a:effectLst/>
                <a:latin typeface="Arial" panose="020B0604020202020204" pitchFamily="34" charset="0"/>
                <a:hlinkClick r:id="rId3" tooltip="Solaris Containers"/>
              </a:rPr>
              <a:t>Solaris containers</a:t>
            </a:r>
            <a:r>
              <a:rPr lang="en-IN" b="0" i="0" dirty="0">
                <a:solidFill>
                  <a:srgbClr val="202122"/>
                </a:solidFill>
                <a:effectLst/>
                <a:latin typeface="Arial" panose="020B0604020202020204" pitchFamily="34" charset="0"/>
              </a:rPr>
              <a:t>), </a:t>
            </a:r>
            <a:r>
              <a:rPr lang="en-IN" b="1" i="0" dirty="0">
                <a:solidFill>
                  <a:srgbClr val="202122"/>
                </a:solidFill>
                <a:effectLst/>
                <a:latin typeface="Arial" panose="020B0604020202020204" pitchFamily="34" charset="0"/>
              </a:rPr>
              <a:t>virtual private servers</a:t>
            </a:r>
            <a:r>
              <a:rPr lang="en-IN" b="0" i="0" dirty="0">
                <a:solidFill>
                  <a:srgbClr val="202122"/>
                </a:solidFill>
                <a:effectLst/>
                <a:latin typeface="Arial" panose="020B0604020202020204" pitchFamily="34" charset="0"/>
              </a:rPr>
              <a:t> (</a:t>
            </a:r>
            <a:r>
              <a:rPr lang="en-IN" b="0" i="0" u="none" strike="noStrike" dirty="0" err="1">
                <a:solidFill>
                  <a:srgbClr val="0645AD"/>
                </a:solidFill>
                <a:effectLst/>
                <a:latin typeface="Arial" panose="020B0604020202020204" pitchFamily="34" charset="0"/>
                <a:hlinkClick r:id="rId5" tooltip="OpenVZ"/>
              </a:rPr>
              <a:t>OpenVZ</a:t>
            </a:r>
            <a:r>
              <a:rPr lang="en-IN" b="0" i="0" dirty="0">
                <a:solidFill>
                  <a:srgbClr val="202122"/>
                </a:solidFill>
                <a:effectLst/>
                <a:latin typeface="Arial" panose="020B0604020202020204" pitchFamily="34" charset="0"/>
              </a:rPr>
              <a:t>), </a:t>
            </a:r>
            <a:r>
              <a:rPr lang="en-IN" b="1" i="0" dirty="0">
                <a:solidFill>
                  <a:srgbClr val="202122"/>
                </a:solidFill>
                <a:effectLst/>
                <a:latin typeface="Arial" panose="020B0604020202020204" pitchFamily="34" charset="0"/>
              </a:rPr>
              <a:t>partitions</a:t>
            </a:r>
            <a:r>
              <a:rPr lang="en-IN" b="0" i="0" dirty="0">
                <a:solidFill>
                  <a:srgbClr val="202122"/>
                </a:solidFill>
                <a:effectLst/>
                <a:latin typeface="Arial" panose="020B0604020202020204" pitchFamily="34" charset="0"/>
              </a:rPr>
              <a:t>, </a:t>
            </a:r>
            <a:r>
              <a:rPr lang="en-IN" b="1" i="0" dirty="0">
                <a:solidFill>
                  <a:srgbClr val="202122"/>
                </a:solidFill>
                <a:effectLst/>
                <a:latin typeface="Arial" panose="020B0604020202020204" pitchFamily="34" charset="0"/>
              </a:rPr>
              <a:t>virtual environments</a:t>
            </a:r>
            <a:r>
              <a:rPr lang="en-IN" b="0" i="0" dirty="0">
                <a:solidFill>
                  <a:srgbClr val="202122"/>
                </a:solidFill>
                <a:effectLst/>
                <a:latin typeface="Arial" panose="020B0604020202020204" pitchFamily="34" charset="0"/>
              </a:rPr>
              <a:t> (VEs), </a:t>
            </a:r>
            <a:r>
              <a:rPr lang="en-IN" b="1" i="0" dirty="0">
                <a:solidFill>
                  <a:srgbClr val="202122"/>
                </a:solidFill>
                <a:effectLst/>
                <a:latin typeface="Arial" panose="020B0604020202020204" pitchFamily="34" charset="0"/>
              </a:rPr>
              <a:t>virtual kernels</a:t>
            </a:r>
            <a:r>
              <a:rPr lang="en-IN" b="0" i="0" dirty="0">
                <a:solidFill>
                  <a:srgbClr val="202122"/>
                </a:solidFill>
                <a:effectLst/>
                <a:latin typeface="Arial" panose="020B0604020202020204" pitchFamily="34" charset="0"/>
              </a:rPr>
              <a:t> (</a:t>
            </a:r>
            <a:r>
              <a:rPr lang="en-IN" b="0" i="0" u="none" strike="noStrike" dirty="0">
                <a:solidFill>
                  <a:srgbClr val="0645AD"/>
                </a:solidFill>
                <a:effectLst/>
                <a:latin typeface="Arial" panose="020B0604020202020204" pitchFamily="34" charset="0"/>
                <a:hlinkClick r:id="rId6" tooltip="Vkernel"/>
              </a:rPr>
              <a:t>DragonFly BSD</a:t>
            </a:r>
            <a:r>
              <a:rPr lang="en-IN" b="0" i="0" dirty="0">
                <a:solidFill>
                  <a:srgbClr val="202122"/>
                </a:solidFill>
                <a:effectLst/>
                <a:latin typeface="Arial" panose="020B0604020202020204" pitchFamily="34" charset="0"/>
              </a:rPr>
              <a:t>), or </a:t>
            </a:r>
            <a:r>
              <a:rPr lang="en-IN" b="1" i="0" dirty="0">
                <a:solidFill>
                  <a:srgbClr val="202122"/>
                </a:solidFill>
                <a:effectLst/>
                <a:latin typeface="Arial" panose="020B0604020202020204" pitchFamily="34" charset="0"/>
              </a:rPr>
              <a:t>jails</a:t>
            </a:r>
            <a:r>
              <a:rPr lang="en-IN" b="0" i="0" dirty="0">
                <a:solidFill>
                  <a:srgbClr val="202122"/>
                </a:solidFill>
                <a:effectLst/>
                <a:latin typeface="Arial" panose="020B0604020202020204" pitchFamily="34" charset="0"/>
              </a:rPr>
              <a:t> (</a:t>
            </a:r>
            <a:r>
              <a:rPr lang="en-IN" b="0" i="0" u="none" strike="noStrike" dirty="0">
                <a:solidFill>
                  <a:srgbClr val="0645AD"/>
                </a:solidFill>
                <a:effectLst/>
                <a:latin typeface="Arial" panose="020B0604020202020204" pitchFamily="34" charset="0"/>
                <a:hlinkClick r:id="rId7" tooltip="FreeBSD jail"/>
              </a:rPr>
              <a:t>FreeBSD jail</a:t>
            </a:r>
            <a:r>
              <a:rPr lang="en-IN" b="0" i="0" dirty="0">
                <a:solidFill>
                  <a:srgbClr val="202122"/>
                </a:solidFill>
                <a:effectLst/>
                <a:latin typeface="Arial" panose="020B0604020202020204" pitchFamily="34" charset="0"/>
              </a:rPr>
              <a:t> or </a:t>
            </a:r>
            <a:r>
              <a:rPr lang="en-IN" b="0" i="0" u="none" strike="noStrike" dirty="0">
                <a:solidFill>
                  <a:srgbClr val="0645AD"/>
                </a:solidFill>
                <a:effectLst/>
                <a:latin typeface="Arial" panose="020B0604020202020204" pitchFamily="34" charset="0"/>
                <a:hlinkClick r:id="rId8" tooltip="Chroot jail"/>
              </a:rPr>
              <a:t>chroot jail</a:t>
            </a:r>
            <a:r>
              <a:rPr lang="en-IN" b="0" i="0" dirty="0">
                <a:solidFill>
                  <a:srgbClr val="202122"/>
                </a:solidFill>
                <a:effectLst/>
                <a:latin typeface="Arial" panose="020B0604020202020204" pitchFamily="34" charset="0"/>
              </a:rPr>
              <a:t>),</a:t>
            </a:r>
            <a:r>
              <a:rPr lang="en-IN" b="0" i="0" u="none" strike="noStrike" baseline="30000" dirty="0">
                <a:solidFill>
                  <a:srgbClr val="0645AD"/>
                </a:solidFill>
                <a:effectLst/>
                <a:latin typeface="Arial" panose="020B0604020202020204" pitchFamily="34" charset="0"/>
                <a:hlinkClick r:id="rId9"/>
              </a:rPr>
              <a:t>[1]</a:t>
            </a:r>
            <a:r>
              <a:rPr lang="en-IN" b="0" i="0" dirty="0">
                <a:solidFill>
                  <a:srgbClr val="202122"/>
                </a:solidFill>
                <a:effectLst/>
                <a:latin typeface="Arial" panose="020B0604020202020204" pitchFamily="34" charset="0"/>
              </a:rPr>
              <a:t> may look like real computers from the point of view of programs running in them.</a:t>
            </a:r>
          </a:p>
          <a:p>
            <a:r>
              <a:rPr lang="en-US" b="0" i="0" dirty="0">
                <a:solidFill>
                  <a:srgbClr val="202122"/>
                </a:solidFill>
                <a:effectLst/>
                <a:latin typeface="Arial" panose="020B0604020202020204" pitchFamily="34" charset="0"/>
              </a:rPr>
              <a:t>A computer program running on an ordinary operating system can see all resources (connected devices, files and folders, </a:t>
            </a:r>
            <a:r>
              <a:rPr lang="en-US" b="0" i="0" u="none" strike="noStrike" dirty="0">
                <a:solidFill>
                  <a:srgbClr val="0645AD"/>
                </a:solidFill>
                <a:effectLst/>
                <a:latin typeface="Arial" panose="020B0604020202020204" pitchFamily="34" charset="0"/>
                <a:hlinkClick r:id="rId10" tooltip="Shared resource"/>
              </a:rPr>
              <a:t>network shares</a:t>
            </a:r>
            <a:r>
              <a:rPr lang="en-US" b="0" i="0" dirty="0">
                <a:solidFill>
                  <a:srgbClr val="202122"/>
                </a:solidFill>
                <a:effectLst/>
                <a:latin typeface="Arial" panose="020B0604020202020204" pitchFamily="34" charset="0"/>
              </a:rPr>
              <a:t>, CPU power, quantifiable hardware capabilities) of that computer. However, programs running inside of a container can only see the container's contents and devices assigned to the container.</a:t>
            </a:r>
            <a:endParaRPr lang="en-IN" dirty="0"/>
          </a:p>
        </p:txBody>
      </p:sp>
    </p:spTree>
    <p:extLst>
      <p:ext uri="{BB962C8B-B14F-4D97-AF65-F5344CB8AC3E}">
        <p14:creationId xmlns:p14="http://schemas.microsoft.com/office/powerpoint/2010/main" val="17481719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17AC-4FA8-457F-84B2-9883F2770DEB}"/>
              </a:ext>
            </a:extLst>
          </p:cNvPr>
          <p:cNvSpPr>
            <a:spLocks noGrp="1"/>
          </p:cNvSpPr>
          <p:nvPr>
            <p:ph type="title"/>
          </p:nvPr>
        </p:nvSpPr>
        <p:spPr/>
        <p:txBody>
          <a:bodyPr/>
          <a:lstStyle/>
          <a:p>
            <a:r>
              <a:rPr lang="en-US" dirty="0"/>
              <a:t>The five levels of implementing Virtualization</a:t>
            </a:r>
            <a:endParaRPr lang="en-IN" dirty="0"/>
          </a:p>
        </p:txBody>
      </p:sp>
      <p:sp>
        <p:nvSpPr>
          <p:cNvPr id="3" name="Content Placeholder 2">
            <a:extLst>
              <a:ext uri="{FF2B5EF4-FFF2-40B4-BE49-F238E27FC236}">
                <a16:creationId xmlns:a16="http://schemas.microsoft.com/office/drawing/2014/main" id="{3CB849FB-BB3C-4E20-9924-9B54ADA4FD2D}"/>
              </a:ext>
            </a:extLst>
          </p:cNvPr>
          <p:cNvSpPr>
            <a:spLocks noGrp="1"/>
          </p:cNvSpPr>
          <p:nvPr>
            <p:ph idx="1"/>
          </p:nvPr>
        </p:nvSpPr>
        <p:spPr/>
        <p:txBody>
          <a:bodyPr/>
          <a:lstStyle/>
          <a:p>
            <a:pPr algn="l"/>
            <a:r>
              <a:rPr lang="en-US" b="0" i="0" dirty="0">
                <a:solidFill>
                  <a:srgbClr val="000000"/>
                </a:solidFill>
                <a:effectLst/>
                <a:latin typeface="Open Sans" panose="020B0606030504020204" pitchFamily="34" charset="0"/>
              </a:rPr>
              <a:t>Virtualization is not that easy to implement. A computer runs an OS that is configured to that particular hardware. Running a different OS on the same hardware is not exactly feasible.</a:t>
            </a:r>
          </a:p>
          <a:p>
            <a:pPr algn="l"/>
            <a:r>
              <a:rPr lang="en-US" b="0" i="0" dirty="0">
                <a:solidFill>
                  <a:srgbClr val="000000"/>
                </a:solidFill>
                <a:effectLst/>
                <a:latin typeface="Open Sans" panose="020B0606030504020204" pitchFamily="34" charset="0"/>
              </a:rPr>
              <a:t>To tackle this, there exists a hypervisor. What hypervisor does is, it acts as a bridge between virtual OS and hardware to enable its smooth functioning of the instance.</a:t>
            </a:r>
          </a:p>
          <a:p>
            <a:pPr algn="l"/>
            <a:r>
              <a:rPr lang="en-US" b="0" i="0" dirty="0">
                <a:solidFill>
                  <a:srgbClr val="000000"/>
                </a:solidFill>
                <a:effectLst/>
                <a:latin typeface="Open Sans" panose="020B0606030504020204" pitchFamily="34" charset="0"/>
              </a:rPr>
              <a:t>There are five levels of virtualizations available that are most commonly used in the industry. These are as follows</a:t>
            </a:r>
          </a:p>
          <a:p>
            <a:pPr marL="0" indent="0">
              <a:buNone/>
            </a:pPr>
            <a:endParaRPr lang="en-IN" dirty="0"/>
          </a:p>
        </p:txBody>
      </p:sp>
    </p:spTree>
    <p:extLst>
      <p:ext uri="{BB962C8B-B14F-4D97-AF65-F5344CB8AC3E}">
        <p14:creationId xmlns:p14="http://schemas.microsoft.com/office/powerpoint/2010/main" val="7673183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2AFA-B913-4A46-B29C-6D5E0027CC67}"/>
              </a:ext>
            </a:extLst>
          </p:cNvPr>
          <p:cNvSpPr>
            <a:spLocks noGrp="1"/>
          </p:cNvSpPr>
          <p:nvPr>
            <p:ph type="title"/>
          </p:nvPr>
        </p:nvSpPr>
        <p:spPr/>
        <p:txBody>
          <a:bodyPr>
            <a:normAutofit fontScale="90000"/>
          </a:bodyPr>
          <a:lstStyle/>
          <a:p>
            <a:r>
              <a:rPr lang="en-US" b="1" i="0" dirty="0">
                <a:solidFill>
                  <a:srgbClr val="333333"/>
                </a:solidFill>
                <a:effectLst/>
                <a:latin typeface="Lato"/>
              </a:rPr>
              <a:t>1.Instruction Set Architecture Level (ISA)</a:t>
            </a:r>
            <a:br>
              <a:rPr lang="en-US" b="1" i="0" dirty="0">
                <a:solidFill>
                  <a:srgbClr val="333333"/>
                </a:solidFill>
                <a:effectLst/>
                <a:latin typeface="Lato"/>
              </a:rPr>
            </a:br>
            <a:endParaRPr lang="en-IN" dirty="0"/>
          </a:p>
        </p:txBody>
      </p:sp>
      <p:sp>
        <p:nvSpPr>
          <p:cNvPr id="3" name="Content Placeholder 2">
            <a:extLst>
              <a:ext uri="{FF2B5EF4-FFF2-40B4-BE49-F238E27FC236}">
                <a16:creationId xmlns:a16="http://schemas.microsoft.com/office/drawing/2014/main" id="{FCCFE55A-023B-45A6-B68D-04B990DBEDDE}"/>
              </a:ext>
            </a:extLst>
          </p:cNvPr>
          <p:cNvSpPr>
            <a:spLocks noGrp="1"/>
          </p:cNvSpPr>
          <p:nvPr>
            <p:ph idx="1"/>
          </p:nvPr>
        </p:nvSpPr>
        <p:spPr/>
        <p:txBody>
          <a:bodyPr>
            <a:normAutofit fontScale="92500" lnSpcReduction="10000"/>
          </a:bodyPr>
          <a:lstStyle/>
          <a:p>
            <a:pPr algn="l"/>
            <a:r>
              <a:rPr lang="en-US" b="0" i="0" dirty="0">
                <a:solidFill>
                  <a:srgbClr val="000000"/>
                </a:solidFill>
                <a:effectLst/>
                <a:latin typeface="Open Sans" panose="020B0606030504020204" pitchFamily="34" charset="0"/>
              </a:rPr>
              <a:t>In ISA, virtualization works through an ISA emulation. This is helpful to run heaps of legacy code which was originally written for different hardware configurations.</a:t>
            </a:r>
          </a:p>
          <a:p>
            <a:pPr algn="l"/>
            <a:r>
              <a:rPr lang="en-US" b="0" i="0" dirty="0">
                <a:solidFill>
                  <a:srgbClr val="000000"/>
                </a:solidFill>
                <a:effectLst/>
                <a:latin typeface="Open Sans" panose="020B0606030504020204" pitchFamily="34" charset="0"/>
              </a:rPr>
              <a:t>These codes can be run on the virtual machine through an ISA.</a:t>
            </a:r>
          </a:p>
          <a:p>
            <a:pPr algn="l"/>
            <a:r>
              <a:rPr lang="en-US" b="0" i="0" dirty="0">
                <a:solidFill>
                  <a:srgbClr val="000000"/>
                </a:solidFill>
                <a:effectLst/>
                <a:latin typeface="Open Sans" panose="020B0606030504020204" pitchFamily="34" charset="0"/>
              </a:rPr>
              <a:t>A binary code that might need additional layers to run can now run on an x86 machine or with some tweaking, even on x64 machines. ISA helps make this a hardware-agnostic virtual machine.</a:t>
            </a:r>
          </a:p>
          <a:p>
            <a:pPr algn="l"/>
            <a:r>
              <a:rPr lang="en-US" b="0" i="0" dirty="0">
                <a:solidFill>
                  <a:srgbClr val="000000"/>
                </a:solidFill>
                <a:effectLst/>
                <a:latin typeface="Open Sans" panose="020B0606030504020204" pitchFamily="34" charset="0"/>
              </a:rPr>
              <a:t>The basic emulation, though, requires an interpreter. This interpreter interprets the source code and converts it to a hardware readable format for processing.</a:t>
            </a:r>
          </a:p>
          <a:p>
            <a:pPr marL="0" indent="0">
              <a:buNone/>
            </a:pPr>
            <a:endParaRPr lang="en-IN" dirty="0"/>
          </a:p>
        </p:txBody>
      </p:sp>
    </p:spTree>
    <p:extLst>
      <p:ext uri="{BB962C8B-B14F-4D97-AF65-F5344CB8AC3E}">
        <p14:creationId xmlns:p14="http://schemas.microsoft.com/office/powerpoint/2010/main" val="8373955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67D6-A4D7-4622-94C2-FFB6B781824F}"/>
              </a:ext>
            </a:extLst>
          </p:cNvPr>
          <p:cNvSpPr>
            <a:spLocks noGrp="1"/>
          </p:cNvSpPr>
          <p:nvPr>
            <p:ph type="title"/>
          </p:nvPr>
        </p:nvSpPr>
        <p:spPr/>
        <p:txBody>
          <a:bodyPr/>
          <a:lstStyle/>
          <a:p>
            <a:r>
              <a:rPr lang="en-IN" b="1" i="0" dirty="0">
                <a:solidFill>
                  <a:srgbClr val="333333"/>
                </a:solidFill>
                <a:effectLst/>
                <a:latin typeface="Lato"/>
              </a:rPr>
              <a:t>2.Hardware Abstraction Level (HAL)</a:t>
            </a:r>
            <a:br>
              <a:rPr lang="en-IN" b="1" i="0" dirty="0">
                <a:solidFill>
                  <a:srgbClr val="333333"/>
                </a:solidFill>
                <a:effectLst/>
                <a:latin typeface="Lato"/>
              </a:rPr>
            </a:br>
            <a:endParaRPr lang="en-IN" dirty="0"/>
          </a:p>
        </p:txBody>
      </p:sp>
      <p:sp>
        <p:nvSpPr>
          <p:cNvPr id="3" name="Content Placeholder 2">
            <a:extLst>
              <a:ext uri="{FF2B5EF4-FFF2-40B4-BE49-F238E27FC236}">
                <a16:creationId xmlns:a16="http://schemas.microsoft.com/office/drawing/2014/main" id="{5B031405-C2BE-4A60-A8E0-38C1B21E6CB6}"/>
              </a:ext>
            </a:extLst>
          </p:cNvPr>
          <p:cNvSpPr>
            <a:spLocks noGrp="1"/>
          </p:cNvSpPr>
          <p:nvPr>
            <p:ph idx="1"/>
          </p:nvPr>
        </p:nvSpPr>
        <p:spPr/>
        <p:txBody>
          <a:bodyPr>
            <a:normAutofit fontScale="92500" lnSpcReduction="20000"/>
          </a:bodyPr>
          <a:lstStyle/>
          <a:p>
            <a:pPr algn="l"/>
            <a:r>
              <a:rPr lang="en-US" b="0" i="0" dirty="0">
                <a:solidFill>
                  <a:srgbClr val="000000"/>
                </a:solidFill>
                <a:effectLst/>
                <a:latin typeface="Open Sans" panose="020B0606030504020204" pitchFamily="34" charset="0"/>
              </a:rPr>
              <a:t>As the name suggests, this level helps perform virtualization at the hardware level. It uses a bare hypervisor for its functioning.</a:t>
            </a:r>
          </a:p>
          <a:p>
            <a:pPr algn="l"/>
            <a:r>
              <a:rPr lang="en-US" b="0" i="0" dirty="0">
                <a:solidFill>
                  <a:srgbClr val="000000"/>
                </a:solidFill>
                <a:effectLst/>
                <a:latin typeface="Open Sans" panose="020B0606030504020204" pitchFamily="34" charset="0"/>
              </a:rPr>
              <a:t>This level helps form the virtual machine and manages the hardware through virtualization.</a:t>
            </a:r>
          </a:p>
          <a:p>
            <a:pPr algn="l"/>
            <a:r>
              <a:rPr lang="en-US" b="0" i="0" dirty="0">
                <a:solidFill>
                  <a:srgbClr val="000000"/>
                </a:solidFill>
                <a:effectLst/>
                <a:latin typeface="Open Sans" panose="020B0606030504020204" pitchFamily="34" charset="0"/>
              </a:rPr>
              <a:t>It enables virtualization of each hardware component such as I/O devices, processors, memory, etc.</a:t>
            </a:r>
          </a:p>
          <a:p>
            <a:pPr algn="l"/>
            <a:r>
              <a:rPr lang="en-US" b="0" i="0" dirty="0">
                <a:solidFill>
                  <a:srgbClr val="000000"/>
                </a:solidFill>
                <a:effectLst/>
                <a:latin typeface="Open Sans" panose="020B0606030504020204" pitchFamily="34" charset="0"/>
              </a:rPr>
              <a:t>This way multiple users can use the same hardware with numerous instances of virtualization at the same time.</a:t>
            </a:r>
          </a:p>
          <a:p>
            <a:pPr algn="l"/>
            <a:r>
              <a:rPr lang="en-US" b="0" i="0" dirty="0">
                <a:solidFill>
                  <a:srgbClr val="000000"/>
                </a:solidFill>
                <a:effectLst/>
                <a:latin typeface="Open Sans" panose="020B0606030504020204" pitchFamily="34" charset="0"/>
              </a:rPr>
              <a:t>IBM had first implemented this on the IBM VM/370 back in 1960. It is more usable for cloud-based infrastructure.</a:t>
            </a:r>
          </a:p>
          <a:p>
            <a:pPr algn="l"/>
            <a:r>
              <a:rPr lang="en-US" b="0" i="0" dirty="0">
                <a:solidFill>
                  <a:srgbClr val="000000"/>
                </a:solidFill>
                <a:effectLst/>
                <a:latin typeface="Open Sans" panose="020B0606030504020204" pitchFamily="34" charset="0"/>
              </a:rPr>
              <a:t>Thus, it is no surprise that currently, Xen hypervisors are using HAL to run Linux and other OS on x86 based machines.</a:t>
            </a:r>
          </a:p>
          <a:p>
            <a:pPr marL="0" indent="0">
              <a:buNone/>
            </a:pPr>
            <a:endParaRPr lang="en-IN" dirty="0"/>
          </a:p>
        </p:txBody>
      </p:sp>
    </p:spTree>
    <p:extLst>
      <p:ext uri="{BB962C8B-B14F-4D97-AF65-F5344CB8AC3E}">
        <p14:creationId xmlns:p14="http://schemas.microsoft.com/office/powerpoint/2010/main" val="15420491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66264-D60A-43BA-91AF-4C1F9D8451C4}"/>
              </a:ext>
            </a:extLst>
          </p:cNvPr>
          <p:cNvSpPr>
            <a:spLocks noGrp="1"/>
          </p:cNvSpPr>
          <p:nvPr>
            <p:ph idx="1"/>
          </p:nvPr>
        </p:nvSpPr>
        <p:spPr/>
        <p:txBody>
          <a:bodyPr>
            <a:normAutofit lnSpcReduction="10000"/>
          </a:bodyPr>
          <a:lstStyle/>
          <a:p>
            <a:pPr algn="l"/>
            <a:r>
              <a:rPr lang="en-US" b="0" i="0" dirty="0">
                <a:solidFill>
                  <a:srgbClr val="000000"/>
                </a:solidFill>
                <a:effectLst/>
                <a:latin typeface="Open Sans" panose="020B0606030504020204" pitchFamily="34" charset="0"/>
              </a:rPr>
              <a:t>At the operating system level, the virtualization model creates an abstract layer between the applications and the OS.</a:t>
            </a:r>
          </a:p>
          <a:p>
            <a:pPr algn="l"/>
            <a:r>
              <a:rPr lang="en-US" b="0" i="0" dirty="0">
                <a:solidFill>
                  <a:srgbClr val="000000"/>
                </a:solidFill>
                <a:effectLst/>
                <a:latin typeface="Open Sans" panose="020B0606030504020204" pitchFamily="34" charset="0"/>
              </a:rPr>
              <a:t>It is like an isolated container on the physical server and operating system that utilizes hardware and software. Each of these containers functions like servers.</a:t>
            </a:r>
          </a:p>
          <a:p>
            <a:pPr algn="l"/>
            <a:r>
              <a:rPr lang="en-US" b="0" i="0" dirty="0">
                <a:solidFill>
                  <a:srgbClr val="000000"/>
                </a:solidFill>
                <a:effectLst/>
                <a:latin typeface="Open Sans" panose="020B0606030504020204" pitchFamily="34" charset="0"/>
              </a:rPr>
              <a:t>When the number of users is high, and no one is willing to share hardware, this level of virtualization comes in handy.</a:t>
            </a:r>
          </a:p>
          <a:p>
            <a:pPr algn="l"/>
            <a:r>
              <a:rPr lang="en-US" b="0" i="0" dirty="0">
                <a:solidFill>
                  <a:srgbClr val="000000"/>
                </a:solidFill>
                <a:effectLst/>
                <a:latin typeface="Open Sans" panose="020B0606030504020204" pitchFamily="34" charset="0"/>
              </a:rPr>
              <a:t>Here, every user gets their own virtual environment with dedicated virtual hardware resources. This way, no conflicts arise.</a:t>
            </a:r>
          </a:p>
          <a:p>
            <a:pPr marL="0" indent="0">
              <a:buNone/>
            </a:pPr>
            <a:endParaRPr lang="en-IN" dirty="0"/>
          </a:p>
        </p:txBody>
      </p:sp>
      <p:sp>
        <p:nvSpPr>
          <p:cNvPr id="6" name="Rectangle 1">
            <a:extLst>
              <a:ext uri="{FF2B5EF4-FFF2-40B4-BE49-F238E27FC236}">
                <a16:creationId xmlns:a16="http://schemas.microsoft.com/office/drawing/2014/main" id="{609B9D00-4960-4459-BBBD-FB4407ED19D4}"/>
              </a:ext>
            </a:extLst>
          </p:cNvPr>
          <p:cNvSpPr>
            <a:spLocks noGrp="1" noChangeArrowheads="1"/>
          </p:cNvSpPr>
          <p:nvPr>
            <p:ph type="title"/>
          </p:nvPr>
        </p:nvSpPr>
        <p:spPr bwMode="auto">
          <a:xfrm>
            <a:off x="838200" y="345684"/>
            <a:ext cx="10725150" cy="1364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0784"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444444"/>
                </a:solidFill>
                <a:effectLst/>
                <a:latin typeface="Open Sans" panose="020B0606030504020204" pitchFamily="34" charset="0"/>
                <a:cs typeface="Open Sans" panose="020B0606030504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33333"/>
                </a:solidFill>
                <a:effectLst/>
                <a:latin typeface="Lato"/>
                <a:cs typeface="Open Sans" panose="020B0606030504020204" pitchFamily="34" charset="0"/>
              </a:rPr>
              <a:t>   </a:t>
            </a:r>
            <a:r>
              <a:rPr kumimoji="0" lang="en-US" altLang="en-US" b="1" i="0" u="none" strike="noStrike" cap="none" normalizeH="0" baseline="0" dirty="0">
                <a:ln>
                  <a:noFill/>
                </a:ln>
                <a:solidFill>
                  <a:srgbClr val="333333"/>
                </a:solidFill>
                <a:effectLst/>
                <a:latin typeface="Lato"/>
                <a:cs typeface="Open Sans" panose="020B0606030504020204" pitchFamily="34" charset="0"/>
              </a:rPr>
              <a:t>3.Operating System Level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73568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840AA-EDEA-421E-9EB9-195DAE1373E9}"/>
              </a:ext>
            </a:extLst>
          </p:cNvPr>
          <p:cNvSpPr>
            <a:spLocks noGrp="1"/>
          </p:cNvSpPr>
          <p:nvPr>
            <p:ph type="title"/>
          </p:nvPr>
        </p:nvSpPr>
        <p:spPr/>
        <p:txBody>
          <a:bodyPr/>
          <a:lstStyle/>
          <a:p>
            <a:r>
              <a:rPr lang="en-IN" b="1" i="0" dirty="0">
                <a:solidFill>
                  <a:srgbClr val="333333"/>
                </a:solidFill>
                <a:effectLst/>
                <a:latin typeface="Lato"/>
              </a:rPr>
              <a:t>4.Library Level</a:t>
            </a:r>
            <a:br>
              <a:rPr lang="en-IN" b="1" i="0" dirty="0">
                <a:solidFill>
                  <a:srgbClr val="333333"/>
                </a:solidFill>
                <a:effectLst/>
                <a:latin typeface="Lato"/>
              </a:rPr>
            </a:br>
            <a:endParaRPr lang="en-IN" dirty="0"/>
          </a:p>
        </p:txBody>
      </p:sp>
      <p:sp>
        <p:nvSpPr>
          <p:cNvPr id="3" name="Content Placeholder 2">
            <a:extLst>
              <a:ext uri="{FF2B5EF4-FFF2-40B4-BE49-F238E27FC236}">
                <a16:creationId xmlns:a16="http://schemas.microsoft.com/office/drawing/2014/main" id="{2E39ACFD-1565-4431-ABA5-AD42537F159E}"/>
              </a:ext>
            </a:extLst>
          </p:cNvPr>
          <p:cNvSpPr>
            <a:spLocks noGrp="1"/>
          </p:cNvSpPr>
          <p:nvPr>
            <p:ph idx="1"/>
          </p:nvPr>
        </p:nvSpPr>
        <p:spPr/>
        <p:txBody>
          <a:bodyPr/>
          <a:lstStyle/>
          <a:p>
            <a:pPr algn="l"/>
            <a:r>
              <a:rPr lang="en-US" b="0" i="0" dirty="0">
                <a:solidFill>
                  <a:srgbClr val="000000"/>
                </a:solidFill>
                <a:effectLst/>
                <a:latin typeface="Open Sans" panose="020B0606030504020204" pitchFamily="34" charset="0"/>
              </a:rPr>
              <a:t>OS system calls are lengthy and cumbersome. Which is why applications opt for APIs from user-level libraries.</a:t>
            </a:r>
          </a:p>
          <a:p>
            <a:pPr algn="l"/>
            <a:r>
              <a:rPr lang="en-US" b="0" i="0" dirty="0">
                <a:solidFill>
                  <a:srgbClr val="000000"/>
                </a:solidFill>
                <a:effectLst/>
                <a:latin typeface="Open Sans" panose="020B0606030504020204" pitchFamily="34" charset="0"/>
              </a:rPr>
              <a:t>Most of the APIs provided by systems are rather well documented. Hence, library level virtualization is preferred in such scenarios.</a:t>
            </a:r>
          </a:p>
          <a:p>
            <a:pPr algn="l"/>
            <a:r>
              <a:rPr lang="en-US" b="0" i="0" dirty="0">
                <a:solidFill>
                  <a:srgbClr val="000000"/>
                </a:solidFill>
                <a:effectLst/>
                <a:latin typeface="Open Sans" panose="020B0606030504020204" pitchFamily="34" charset="0"/>
              </a:rPr>
              <a:t>Library interfacing virtualization is made possible by API hooks. These API hooks control the communication link from the system to the applications.</a:t>
            </a:r>
          </a:p>
          <a:p>
            <a:pPr algn="l"/>
            <a:r>
              <a:rPr lang="en-US" b="0" i="0" dirty="0">
                <a:solidFill>
                  <a:srgbClr val="000000"/>
                </a:solidFill>
                <a:effectLst/>
                <a:latin typeface="Open Sans" panose="020B0606030504020204" pitchFamily="34" charset="0"/>
              </a:rPr>
              <a:t>Some tools available today, such as </a:t>
            </a:r>
            <a:r>
              <a:rPr lang="en-US" b="0" i="0" dirty="0" err="1">
                <a:solidFill>
                  <a:srgbClr val="000000"/>
                </a:solidFill>
                <a:effectLst/>
                <a:latin typeface="Open Sans" panose="020B0606030504020204" pitchFamily="34" charset="0"/>
              </a:rPr>
              <a:t>vCUDA</a:t>
            </a:r>
            <a:r>
              <a:rPr lang="en-US" b="0" i="0" dirty="0">
                <a:solidFill>
                  <a:srgbClr val="000000"/>
                </a:solidFill>
                <a:effectLst/>
                <a:latin typeface="Open Sans" panose="020B0606030504020204" pitchFamily="34" charset="0"/>
              </a:rPr>
              <a:t> and WINE, have successfully demonstrated this technique.</a:t>
            </a:r>
          </a:p>
          <a:p>
            <a:pPr marL="0" indent="0">
              <a:buNone/>
            </a:pPr>
            <a:endParaRPr lang="en-IN" dirty="0"/>
          </a:p>
        </p:txBody>
      </p:sp>
    </p:spTree>
    <p:extLst>
      <p:ext uri="{BB962C8B-B14F-4D97-AF65-F5344CB8AC3E}">
        <p14:creationId xmlns:p14="http://schemas.microsoft.com/office/powerpoint/2010/main" val="2762037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36D1-DD8B-48BC-B544-6C8BC3FC8A21}"/>
              </a:ext>
            </a:extLst>
          </p:cNvPr>
          <p:cNvSpPr>
            <a:spLocks noGrp="1"/>
          </p:cNvSpPr>
          <p:nvPr>
            <p:ph type="title"/>
          </p:nvPr>
        </p:nvSpPr>
        <p:spPr/>
        <p:txBody>
          <a:bodyPr/>
          <a:lstStyle/>
          <a:p>
            <a:r>
              <a:rPr lang="en-US" dirty="0"/>
              <a:t>1.Bus</a:t>
            </a:r>
            <a:endParaRPr lang="en-IN" dirty="0"/>
          </a:p>
        </p:txBody>
      </p:sp>
      <p:sp>
        <p:nvSpPr>
          <p:cNvPr id="3" name="Content Placeholder 2">
            <a:extLst>
              <a:ext uri="{FF2B5EF4-FFF2-40B4-BE49-F238E27FC236}">
                <a16:creationId xmlns:a16="http://schemas.microsoft.com/office/drawing/2014/main" id="{A2442ED1-05E1-4F95-A39E-247A98D98FFB}"/>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 single bus is considered the simplest way to connect multiprocessor systems.  </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In its general form, such a system consists of N processors, each having its own cache, connected by a shared bus.</a:t>
            </a:r>
          </a:p>
          <a:p>
            <a:pPr algn="l">
              <a:buFont typeface="Arial" panose="020B0604020202020204" pitchFamily="34" charset="0"/>
              <a:buChar char="•"/>
            </a:pPr>
            <a:r>
              <a:rPr lang="en-US" dirty="0">
                <a:solidFill>
                  <a:srgbClr val="000000"/>
                </a:solidFill>
                <a:latin typeface="Times New Roman" panose="02020603050405020304" pitchFamily="18" charset="0"/>
              </a:rPr>
              <a:t>However aside from shared memory the  bus is also a source of contention because the bus can support only one processor memory communication at a time </a:t>
            </a:r>
            <a:r>
              <a:rPr lang="en-US" dirty="0" err="1">
                <a:solidFill>
                  <a:srgbClr val="000000"/>
                </a:solidFill>
                <a:latin typeface="Times New Roman" panose="02020603050405020304" pitchFamily="18" charset="0"/>
              </a:rPr>
              <a:t>Eg</a:t>
            </a:r>
            <a:r>
              <a:rPr lang="en-US" dirty="0">
                <a:solidFill>
                  <a:srgbClr val="000000"/>
                </a:solidFill>
                <a:latin typeface="Times New Roman" panose="02020603050405020304" pitchFamily="18" charset="0"/>
              </a:rPr>
              <a:t> for bus based Multi processor system-Encore Corporation’s </a:t>
            </a:r>
            <a:r>
              <a:rPr lang="en-US" dirty="0" err="1">
                <a:solidFill>
                  <a:srgbClr val="000000"/>
                </a:solidFill>
                <a:latin typeface="Times New Roman" panose="02020603050405020304" pitchFamily="18" charset="0"/>
              </a:rPr>
              <a:t>Multimax</a:t>
            </a:r>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The typical size of such a system varies between 2 and 50 processors. The actual size is determined by the traffic per processor and the bus </a:t>
            </a:r>
            <a:r>
              <a:rPr lang="en-US" b="0" i="0" dirty="0" err="1">
                <a:solidFill>
                  <a:srgbClr val="000000"/>
                </a:solidFill>
                <a:effectLst/>
                <a:latin typeface="Times New Roman" panose="02020603050405020304" pitchFamily="18" charset="0"/>
              </a:rPr>
              <a:t>bandwidth.Hence</a:t>
            </a:r>
            <a:r>
              <a:rPr lang="en-US" b="0" i="0" dirty="0">
                <a:solidFill>
                  <a:srgbClr val="000000"/>
                </a:solidFill>
                <a:effectLst/>
                <a:latin typeface="Times New Roman" panose="02020603050405020304" pitchFamily="18" charset="0"/>
              </a:rPr>
              <a:t> there is a </a:t>
            </a:r>
            <a:r>
              <a:rPr lang="en-US" b="0" i="0" dirty="0" err="1">
                <a:solidFill>
                  <a:srgbClr val="000000"/>
                </a:solidFill>
                <a:effectLst/>
                <a:latin typeface="Times New Roman" panose="02020603050405020304" pitchFamily="18" charset="0"/>
              </a:rPr>
              <a:t>limit.So</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inorder</a:t>
            </a:r>
            <a:r>
              <a:rPr lang="en-US" b="0" i="0" dirty="0">
                <a:solidFill>
                  <a:srgbClr val="000000"/>
                </a:solidFill>
                <a:effectLst/>
                <a:latin typeface="Times New Roman" panose="02020603050405020304" pitchFamily="18" charset="0"/>
              </a:rPr>
              <a:t> to overcome this  we use multiple bus</a:t>
            </a:r>
          </a:p>
          <a:p>
            <a:pPr algn="l">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algn="l">
              <a:buFont typeface="Arial" panose="020B0604020202020204" pitchFamily="34" charset="0"/>
              <a:buChar char="•"/>
            </a:pPr>
            <a:endParaRPr lang="en-US" b="0" i="0" dirty="0">
              <a:solidFill>
                <a:srgbClr val="000000"/>
              </a:solidFill>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13557025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0D23-8959-4788-A656-9E80DE0AC60D}"/>
              </a:ext>
            </a:extLst>
          </p:cNvPr>
          <p:cNvSpPr>
            <a:spLocks noGrp="1"/>
          </p:cNvSpPr>
          <p:nvPr>
            <p:ph type="title"/>
          </p:nvPr>
        </p:nvSpPr>
        <p:spPr/>
        <p:txBody>
          <a:bodyPr/>
          <a:lstStyle/>
          <a:p>
            <a:r>
              <a:rPr lang="en-US" b="1" dirty="0"/>
              <a:t>5.Application level</a:t>
            </a:r>
            <a:endParaRPr lang="en-IN" b="1" dirty="0"/>
          </a:p>
        </p:txBody>
      </p:sp>
      <p:sp>
        <p:nvSpPr>
          <p:cNvPr id="3" name="Content Placeholder 2">
            <a:extLst>
              <a:ext uri="{FF2B5EF4-FFF2-40B4-BE49-F238E27FC236}">
                <a16:creationId xmlns:a16="http://schemas.microsoft.com/office/drawing/2014/main" id="{ADDF92A8-2AA6-4C34-B79D-721C89808177}"/>
              </a:ext>
            </a:extLst>
          </p:cNvPr>
          <p:cNvSpPr>
            <a:spLocks noGrp="1"/>
          </p:cNvSpPr>
          <p:nvPr>
            <p:ph idx="1"/>
          </p:nvPr>
        </p:nvSpPr>
        <p:spPr>
          <a:xfrm>
            <a:off x="628650" y="1428750"/>
            <a:ext cx="10658475" cy="5064125"/>
          </a:xfrm>
        </p:spPr>
        <p:txBody>
          <a:bodyPr>
            <a:normAutofit lnSpcReduction="10000"/>
          </a:bodyPr>
          <a:lstStyle/>
          <a:p>
            <a:pPr algn="l"/>
            <a:r>
              <a:rPr lang="en-US" b="0" i="0" dirty="0">
                <a:solidFill>
                  <a:srgbClr val="000000"/>
                </a:solidFill>
                <a:effectLst/>
                <a:latin typeface="Open Sans" panose="020B0606030504020204" pitchFamily="34" charset="0"/>
              </a:rPr>
              <a:t>Application-level virtualization comes handy when you wish to virtualize only an application. It does not virtualize an entire platform or environment.</a:t>
            </a:r>
          </a:p>
          <a:p>
            <a:pPr algn="l"/>
            <a:r>
              <a:rPr lang="en-US" b="0" i="0" dirty="0">
                <a:solidFill>
                  <a:srgbClr val="000000"/>
                </a:solidFill>
                <a:effectLst/>
                <a:latin typeface="Open Sans" panose="020B0606030504020204" pitchFamily="34" charset="0"/>
              </a:rPr>
              <a:t>On an operating system, applications work as one process. Hence it is also known as process-level virtualization.</a:t>
            </a:r>
          </a:p>
          <a:p>
            <a:pPr algn="l"/>
            <a:r>
              <a:rPr lang="en-US" b="0" i="0" dirty="0">
                <a:solidFill>
                  <a:srgbClr val="000000"/>
                </a:solidFill>
                <a:effectLst/>
                <a:latin typeface="Open Sans" panose="020B0606030504020204" pitchFamily="34" charset="0"/>
              </a:rPr>
              <a:t>It is generally useful when running virtual machines with high-level languages. Here, the application sits on top of the virtualization layer, which is above the application program.</a:t>
            </a:r>
          </a:p>
          <a:p>
            <a:pPr algn="l"/>
            <a:r>
              <a:rPr lang="en-US" b="0" i="0" dirty="0">
                <a:solidFill>
                  <a:srgbClr val="000000"/>
                </a:solidFill>
                <a:effectLst/>
                <a:latin typeface="Open Sans" panose="020B0606030504020204" pitchFamily="34" charset="0"/>
              </a:rPr>
              <a:t>The application program is, in turn, residing in the operating system.</a:t>
            </a:r>
          </a:p>
          <a:p>
            <a:pPr algn="l"/>
            <a:r>
              <a:rPr lang="en-US" b="0" i="0" dirty="0">
                <a:solidFill>
                  <a:srgbClr val="000000"/>
                </a:solidFill>
                <a:effectLst/>
                <a:latin typeface="Open Sans" panose="020B0606030504020204" pitchFamily="34" charset="0"/>
              </a:rPr>
              <a:t>Programs written in high-level languages and compiled for an application-level virtual machine can run fluently here.</a:t>
            </a:r>
          </a:p>
          <a:p>
            <a:pPr marL="0" indent="0">
              <a:buNone/>
            </a:pPr>
            <a:endParaRPr lang="en-IN" dirty="0"/>
          </a:p>
        </p:txBody>
      </p:sp>
    </p:spTree>
    <p:extLst>
      <p:ext uri="{BB962C8B-B14F-4D97-AF65-F5344CB8AC3E}">
        <p14:creationId xmlns:p14="http://schemas.microsoft.com/office/powerpoint/2010/main" val="18013504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CD825E-1A10-45EA-A167-B263D359C2A0}"/>
              </a:ext>
            </a:extLst>
          </p:cNvPr>
          <p:cNvPicPr>
            <a:picLocks noGrp="1" noChangeAspect="1"/>
          </p:cNvPicPr>
          <p:nvPr>
            <p:ph idx="4294967295"/>
          </p:nvPr>
        </p:nvPicPr>
        <p:blipFill>
          <a:blip r:embed="rId2"/>
          <a:stretch>
            <a:fillRect/>
          </a:stretch>
        </p:blipFill>
        <p:spPr>
          <a:xfrm>
            <a:off x="1905000" y="168275"/>
            <a:ext cx="5207000" cy="4275138"/>
          </a:xfrm>
        </p:spPr>
      </p:pic>
      <p:pic>
        <p:nvPicPr>
          <p:cNvPr id="7" name="Picture 6">
            <a:extLst>
              <a:ext uri="{FF2B5EF4-FFF2-40B4-BE49-F238E27FC236}">
                <a16:creationId xmlns:a16="http://schemas.microsoft.com/office/drawing/2014/main" id="{7E41C2EC-D989-4E92-B95E-F13E0B8652D2}"/>
              </a:ext>
            </a:extLst>
          </p:cNvPr>
          <p:cNvPicPr>
            <a:picLocks noChangeAspect="1"/>
          </p:cNvPicPr>
          <p:nvPr/>
        </p:nvPicPr>
        <p:blipFill>
          <a:blip r:embed="rId3"/>
          <a:stretch>
            <a:fillRect/>
          </a:stretch>
        </p:blipFill>
        <p:spPr>
          <a:xfrm>
            <a:off x="1905000" y="4359155"/>
            <a:ext cx="4896102" cy="2330570"/>
          </a:xfrm>
          <a:prstGeom prst="rect">
            <a:avLst/>
          </a:prstGeom>
        </p:spPr>
      </p:pic>
    </p:spTree>
    <p:extLst>
      <p:ext uri="{BB962C8B-B14F-4D97-AF65-F5344CB8AC3E}">
        <p14:creationId xmlns:p14="http://schemas.microsoft.com/office/powerpoint/2010/main" val="9371867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BE4D-AD2A-432E-9FCD-FD4C996B2E7A}"/>
              </a:ext>
            </a:extLst>
          </p:cNvPr>
          <p:cNvSpPr>
            <a:spLocks noGrp="1"/>
          </p:cNvSpPr>
          <p:nvPr>
            <p:ph type="title"/>
          </p:nvPr>
        </p:nvSpPr>
        <p:spPr/>
        <p:txBody>
          <a:bodyPr/>
          <a:lstStyle/>
          <a:p>
            <a:r>
              <a:rPr lang="en-US" dirty="0"/>
              <a:t> Hypervisors</a:t>
            </a:r>
            <a:endParaRPr lang="en-IN" dirty="0"/>
          </a:p>
        </p:txBody>
      </p:sp>
      <p:sp>
        <p:nvSpPr>
          <p:cNvPr id="3" name="Content Placeholder 2">
            <a:extLst>
              <a:ext uri="{FF2B5EF4-FFF2-40B4-BE49-F238E27FC236}">
                <a16:creationId xmlns:a16="http://schemas.microsoft.com/office/drawing/2014/main" id="{3EAF265B-1EA1-4260-A9D7-D63EA06F25FC}"/>
              </a:ext>
            </a:extLst>
          </p:cNvPr>
          <p:cNvSpPr>
            <a:spLocks noGrp="1"/>
          </p:cNvSpPr>
          <p:nvPr>
            <p:ph idx="1"/>
          </p:nvPr>
        </p:nvSpPr>
        <p:spPr/>
        <p:txBody>
          <a:bodyPr/>
          <a:lstStyle/>
          <a:p>
            <a:pPr marL="0" indent="0">
              <a:buNone/>
            </a:pPr>
            <a:r>
              <a:rPr lang="en-US" dirty="0"/>
              <a:t>Hypervisor</a:t>
            </a:r>
          </a:p>
          <a:p>
            <a:pPr marL="0" indent="0">
              <a:buNone/>
            </a:pPr>
            <a:r>
              <a:rPr lang="en-US" b="0" i="0" dirty="0">
                <a:solidFill>
                  <a:srgbClr val="202124"/>
                </a:solidFill>
                <a:effectLst/>
                <a:latin typeface="arial" panose="020B0604020202020204" pitchFamily="34" charset="0"/>
              </a:rPr>
              <a:t>A hypervisor, also known as a virtual machine monitor or VMM, is </a:t>
            </a:r>
            <a:r>
              <a:rPr lang="en-US" b="1" i="0" dirty="0">
                <a:solidFill>
                  <a:srgbClr val="202124"/>
                </a:solidFill>
                <a:effectLst/>
                <a:latin typeface="arial" panose="020B0604020202020204" pitchFamily="34" charset="0"/>
              </a:rPr>
              <a:t>software that creates and runs virtual machines</a:t>
            </a:r>
            <a:r>
              <a:rPr lang="en-US" b="0" i="0" dirty="0">
                <a:solidFill>
                  <a:srgbClr val="202124"/>
                </a:solidFill>
                <a:effectLst/>
                <a:latin typeface="arial" panose="020B0604020202020204" pitchFamily="34" charset="0"/>
              </a:rPr>
              <a:t> (VMs). A hypervisor allows one host computer to support multiple guest VMs by virtually sharing its resources, such as memory and processing.</a:t>
            </a:r>
            <a:endParaRPr lang="en-IN" dirty="0"/>
          </a:p>
        </p:txBody>
      </p:sp>
    </p:spTree>
    <p:extLst>
      <p:ext uri="{BB962C8B-B14F-4D97-AF65-F5344CB8AC3E}">
        <p14:creationId xmlns:p14="http://schemas.microsoft.com/office/powerpoint/2010/main" val="20198578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41EC-D44D-43FE-A853-2AAA3083CD7F}"/>
              </a:ext>
            </a:extLst>
          </p:cNvPr>
          <p:cNvSpPr>
            <a:spLocks noGrp="1"/>
          </p:cNvSpPr>
          <p:nvPr>
            <p:ph type="title"/>
          </p:nvPr>
        </p:nvSpPr>
        <p:spPr/>
        <p:txBody>
          <a:bodyPr/>
          <a:lstStyle/>
          <a:p>
            <a:r>
              <a:rPr lang="en-US" b="1" i="0" dirty="0">
                <a:solidFill>
                  <a:srgbClr val="273239"/>
                </a:solidFill>
                <a:effectLst/>
                <a:latin typeface="urw-din"/>
              </a:rPr>
              <a:t>TYPE-1 Hypervisor:</a:t>
            </a:r>
            <a:r>
              <a:rPr lang="en-US" b="0" i="0" dirty="0">
                <a:solidFill>
                  <a:srgbClr val="273239"/>
                </a:solidFill>
                <a:effectLst/>
                <a:latin typeface="urw-din"/>
              </a:rPr>
              <a:t> </a:t>
            </a:r>
            <a:endParaRPr lang="en-IN" dirty="0"/>
          </a:p>
        </p:txBody>
      </p:sp>
      <p:sp>
        <p:nvSpPr>
          <p:cNvPr id="3" name="Content Placeholder 2">
            <a:extLst>
              <a:ext uri="{FF2B5EF4-FFF2-40B4-BE49-F238E27FC236}">
                <a16:creationId xmlns:a16="http://schemas.microsoft.com/office/drawing/2014/main" id="{14DC87FD-EBB5-4821-A02D-C3D169FAAB36}"/>
              </a:ext>
            </a:extLst>
          </p:cNvPr>
          <p:cNvSpPr>
            <a:spLocks noGrp="1"/>
          </p:cNvSpPr>
          <p:nvPr>
            <p:ph idx="1"/>
          </p:nvPr>
        </p:nvSpPr>
        <p:spPr/>
        <p:txBody>
          <a:bodyPr>
            <a:normAutofit fontScale="85000" lnSpcReduction="10000"/>
          </a:bodyPr>
          <a:lstStyle/>
          <a:p>
            <a:pPr marL="0" indent="0" algn="l" fontAlgn="base">
              <a:buNone/>
            </a:pPr>
            <a:endParaRPr lang="en-US" b="1" i="0" dirty="0">
              <a:solidFill>
                <a:srgbClr val="273239"/>
              </a:solidFill>
              <a:effectLst/>
              <a:latin typeface="urw-din"/>
            </a:endParaRPr>
          </a:p>
          <a:p>
            <a:pPr marL="0" indent="0" algn="l" fontAlgn="base">
              <a:buNone/>
            </a:pPr>
            <a:br>
              <a:rPr lang="en-US" b="0" i="0" dirty="0">
                <a:solidFill>
                  <a:srgbClr val="273239"/>
                </a:solidFill>
                <a:effectLst/>
                <a:latin typeface="urw-din"/>
              </a:rPr>
            </a:br>
            <a:r>
              <a:rPr lang="en-US" b="0" i="0" dirty="0">
                <a:solidFill>
                  <a:srgbClr val="273239"/>
                </a:solidFill>
                <a:effectLst/>
                <a:latin typeface="urw-din"/>
              </a:rPr>
              <a:t>The hypervisor runs directly on the underlying host system. It is also known as “Native Hypervisor” or “Bare metal hypervisor”. It does not require any base server operating system. It has direct access to hardware resources. Examples of Type 1 hypervisors include VMware </a:t>
            </a:r>
            <a:r>
              <a:rPr lang="en-US" b="0" i="0" dirty="0" err="1">
                <a:solidFill>
                  <a:srgbClr val="273239"/>
                </a:solidFill>
                <a:effectLst/>
                <a:latin typeface="urw-din"/>
              </a:rPr>
              <a:t>ESXi</a:t>
            </a:r>
            <a:r>
              <a:rPr lang="en-US" b="0" i="0" dirty="0">
                <a:solidFill>
                  <a:srgbClr val="273239"/>
                </a:solidFill>
                <a:effectLst/>
                <a:latin typeface="urw-din"/>
              </a:rPr>
              <a:t>, Citrix </a:t>
            </a:r>
            <a:r>
              <a:rPr lang="en-US" b="0" i="0" dirty="0" err="1">
                <a:solidFill>
                  <a:srgbClr val="273239"/>
                </a:solidFill>
                <a:effectLst/>
                <a:latin typeface="urw-din"/>
              </a:rPr>
              <a:t>XenServer</a:t>
            </a:r>
            <a:r>
              <a:rPr lang="en-US" b="0" i="0" dirty="0">
                <a:solidFill>
                  <a:srgbClr val="273239"/>
                </a:solidFill>
                <a:effectLst/>
                <a:latin typeface="urw-din"/>
              </a:rPr>
              <a:t> and Microsoft Hyper-V hypervisor. </a:t>
            </a:r>
            <a:br>
              <a:rPr lang="en-US" b="0" i="0" dirty="0">
                <a:solidFill>
                  <a:srgbClr val="273239"/>
                </a:solidFill>
                <a:effectLst/>
                <a:latin typeface="urw-din"/>
              </a:rPr>
            </a:br>
            <a:r>
              <a:rPr lang="en-US" b="0" i="0" dirty="0">
                <a:solidFill>
                  <a:srgbClr val="273239"/>
                </a:solidFill>
                <a:effectLst/>
                <a:latin typeface="urw-din"/>
              </a:rPr>
              <a:t> </a:t>
            </a:r>
          </a:p>
          <a:p>
            <a:pPr algn="l" fontAlgn="base"/>
            <a:r>
              <a:rPr lang="en-US" b="1" i="0" dirty="0">
                <a:solidFill>
                  <a:srgbClr val="273239"/>
                </a:solidFill>
                <a:effectLst/>
                <a:latin typeface="urw-din"/>
              </a:rPr>
              <a:t>Pros &amp; Cons of Type-1 Hypervisor:</a:t>
            </a:r>
            <a:endParaRPr lang="en-US" b="0" i="0" dirty="0">
              <a:solidFill>
                <a:srgbClr val="273239"/>
              </a:solidFill>
              <a:effectLst/>
              <a:latin typeface="urw-din"/>
            </a:endParaRPr>
          </a:p>
          <a:p>
            <a:pPr algn="l" fontAlgn="base"/>
            <a:r>
              <a:rPr lang="en-US" b="1" i="0" dirty="0">
                <a:solidFill>
                  <a:srgbClr val="273239"/>
                </a:solidFill>
                <a:effectLst/>
                <a:latin typeface="urw-din"/>
              </a:rPr>
              <a:t>Pros: </a:t>
            </a:r>
            <a:r>
              <a:rPr lang="en-US" b="0" i="0" dirty="0">
                <a:solidFill>
                  <a:srgbClr val="273239"/>
                </a:solidFill>
                <a:effectLst/>
                <a:latin typeface="urw-din"/>
              </a:rPr>
              <a:t>Such kind of</a:t>
            </a:r>
            <a:r>
              <a:rPr lang="en-US" b="1" i="0" dirty="0">
                <a:solidFill>
                  <a:srgbClr val="273239"/>
                </a:solidFill>
                <a:effectLst/>
                <a:latin typeface="urw-din"/>
              </a:rPr>
              <a:t> </a:t>
            </a:r>
            <a:r>
              <a:rPr lang="en-US" b="0" i="0" dirty="0">
                <a:solidFill>
                  <a:srgbClr val="273239"/>
                </a:solidFill>
                <a:effectLst/>
                <a:latin typeface="urw-din"/>
              </a:rPr>
              <a:t>hypervisors are very efficient because they have direct access to the physical hardware resources(like </a:t>
            </a:r>
            <a:r>
              <a:rPr lang="en-US" b="0" i="0" dirty="0" err="1">
                <a:solidFill>
                  <a:srgbClr val="273239"/>
                </a:solidFill>
                <a:effectLst/>
                <a:latin typeface="urw-din"/>
              </a:rPr>
              <a:t>Cpu</a:t>
            </a:r>
            <a:r>
              <a:rPr lang="en-US" b="0" i="0" dirty="0">
                <a:solidFill>
                  <a:srgbClr val="273239"/>
                </a:solidFill>
                <a:effectLst/>
                <a:latin typeface="urw-din"/>
              </a:rPr>
              <a:t>, Memory, Network, Physical storage). This causes the empowerment the security because there is nothing any kind of the third party resource so that attacker couldn’t compromise with anything. </a:t>
            </a:r>
          </a:p>
          <a:p>
            <a:pPr marL="0" indent="0">
              <a:buNone/>
            </a:pPr>
            <a:endParaRPr lang="en-IN" dirty="0"/>
          </a:p>
        </p:txBody>
      </p:sp>
    </p:spTree>
    <p:extLst>
      <p:ext uri="{BB962C8B-B14F-4D97-AF65-F5344CB8AC3E}">
        <p14:creationId xmlns:p14="http://schemas.microsoft.com/office/powerpoint/2010/main" val="23255087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DEA3-C1E9-4AB1-AC05-BF6BE3F23D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908DEE-C492-4C87-9CEC-DC040349B786}"/>
              </a:ext>
            </a:extLst>
          </p:cNvPr>
          <p:cNvSpPr>
            <a:spLocks noGrp="1"/>
          </p:cNvSpPr>
          <p:nvPr>
            <p:ph idx="1"/>
          </p:nvPr>
        </p:nvSpPr>
        <p:spPr/>
        <p:txBody>
          <a:bodyPr/>
          <a:lstStyle/>
          <a:p>
            <a:r>
              <a:rPr lang="en-US" b="1" i="0" dirty="0">
                <a:solidFill>
                  <a:srgbClr val="273239"/>
                </a:solidFill>
                <a:effectLst/>
                <a:latin typeface="urw-din"/>
              </a:rPr>
              <a:t>Cons:</a:t>
            </a:r>
            <a:r>
              <a:rPr lang="en-US" b="0" i="0" dirty="0">
                <a:solidFill>
                  <a:srgbClr val="273239"/>
                </a:solidFill>
                <a:effectLst/>
                <a:latin typeface="urw-din"/>
              </a:rPr>
              <a:t> One problem with Type-1 hypervisor is that they usually need a dedicated separate machine to perform its operation and to instruct different VMs and control the host hardware resources.</a:t>
            </a:r>
            <a:endParaRPr lang="en-IN" dirty="0"/>
          </a:p>
        </p:txBody>
      </p:sp>
    </p:spTree>
    <p:extLst>
      <p:ext uri="{BB962C8B-B14F-4D97-AF65-F5344CB8AC3E}">
        <p14:creationId xmlns:p14="http://schemas.microsoft.com/office/powerpoint/2010/main" val="6057930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9F47A-2DA2-4D18-BAD3-A5A10D01F84A}"/>
              </a:ext>
            </a:extLst>
          </p:cNvPr>
          <p:cNvSpPr>
            <a:spLocks noGrp="1"/>
          </p:cNvSpPr>
          <p:nvPr>
            <p:ph type="title"/>
          </p:nvPr>
        </p:nvSpPr>
        <p:spPr/>
        <p:txBody>
          <a:bodyPr/>
          <a:lstStyle/>
          <a:p>
            <a:r>
              <a:rPr lang="en-IN" b="1" i="0" dirty="0">
                <a:solidFill>
                  <a:srgbClr val="273239"/>
                </a:solidFill>
                <a:effectLst/>
                <a:latin typeface="urw-din"/>
              </a:rPr>
              <a:t>TYPE-2 Hypervisor:</a:t>
            </a:r>
            <a:r>
              <a:rPr lang="en-IN" b="0" i="0" dirty="0">
                <a:solidFill>
                  <a:srgbClr val="273239"/>
                </a:solidFill>
                <a:effectLst/>
                <a:latin typeface="urw-din"/>
              </a:rPr>
              <a:t> </a:t>
            </a:r>
            <a:endParaRPr lang="en-IN" dirty="0"/>
          </a:p>
        </p:txBody>
      </p:sp>
      <p:sp>
        <p:nvSpPr>
          <p:cNvPr id="3" name="Content Placeholder 2">
            <a:extLst>
              <a:ext uri="{FF2B5EF4-FFF2-40B4-BE49-F238E27FC236}">
                <a16:creationId xmlns:a16="http://schemas.microsoft.com/office/drawing/2014/main" id="{E8B978F2-834B-452B-A0B1-466E89B4DE3B}"/>
              </a:ext>
            </a:extLst>
          </p:cNvPr>
          <p:cNvSpPr>
            <a:spLocks noGrp="1"/>
          </p:cNvSpPr>
          <p:nvPr>
            <p:ph idx="1"/>
          </p:nvPr>
        </p:nvSpPr>
        <p:spPr/>
        <p:txBody>
          <a:bodyPr/>
          <a:lstStyle/>
          <a:p>
            <a:r>
              <a:rPr lang="en-US" b="0" i="0" dirty="0">
                <a:solidFill>
                  <a:srgbClr val="273239"/>
                </a:solidFill>
                <a:effectLst/>
                <a:latin typeface="urw-din"/>
              </a:rPr>
              <a:t>A Host operating system runs on the underlying host system. It is also known as ‘Hosted Hypervisor”. Such kind of hypervisors doesn’t run directly over the underlying hardware rather they run as an application in a Host system(physical machine). Basically, software installed on an operating system. Hypervisor asks the operating system to make hardware calls. Example of Type 2 hypervisor includes VMware Player or Parallels Desktop. Hosted hypervisors are often found on endpoints like PCs.  The type-2 hypervisor is are very useful for engineers, security analyst(for checking malware, or malicious source code and newly developed applications).</a:t>
            </a:r>
            <a:endParaRPr lang="en-IN" dirty="0"/>
          </a:p>
        </p:txBody>
      </p:sp>
    </p:spTree>
    <p:extLst>
      <p:ext uri="{BB962C8B-B14F-4D97-AF65-F5344CB8AC3E}">
        <p14:creationId xmlns:p14="http://schemas.microsoft.com/office/powerpoint/2010/main" val="19419050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CA924F-6C29-4076-855B-E532B24221CD}"/>
              </a:ext>
            </a:extLst>
          </p:cNvPr>
          <p:cNvSpPr>
            <a:spLocks noGrp="1"/>
          </p:cNvSpPr>
          <p:nvPr>
            <p:ph idx="4294967295"/>
          </p:nvPr>
        </p:nvSpPr>
        <p:spPr>
          <a:xfrm>
            <a:off x="0" y="1825625"/>
            <a:ext cx="10515600" cy="4351338"/>
          </a:xfrm>
        </p:spPr>
        <p:txBody>
          <a:bodyPr>
            <a:normAutofit fontScale="92500"/>
          </a:bodyPr>
          <a:lstStyle/>
          <a:p>
            <a:pPr algn="l" fontAlgn="base"/>
            <a:r>
              <a:rPr lang="en-US" b="1" i="0" dirty="0">
                <a:solidFill>
                  <a:srgbClr val="273239"/>
                </a:solidFill>
                <a:effectLst/>
                <a:latin typeface="urw-din"/>
              </a:rPr>
              <a:t>Pros &amp; Cons of Type-2 Hypervisor:</a:t>
            </a:r>
            <a:endParaRPr lang="en-US" b="0" i="0" dirty="0">
              <a:solidFill>
                <a:srgbClr val="273239"/>
              </a:solidFill>
              <a:effectLst/>
              <a:latin typeface="urw-din"/>
            </a:endParaRPr>
          </a:p>
          <a:p>
            <a:pPr algn="l" fontAlgn="base"/>
            <a:r>
              <a:rPr lang="en-US" b="1" i="0" dirty="0">
                <a:solidFill>
                  <a:srgbClr val="273239"/>
                </a:solidFill>
                <a:effectLst/>
                <a:latin typeface="urw-din"/>
              </a:rPr>
              <a:t>Pros: </a:t>
            </a:r>
            <a:r>
              <a:rPr lang="en-US" b="0" i="0" dirty="0">
                <a:solidFill>
                  <a:srgbClr val="273239"/>
                </a:solidFill>
                <a:effectLst/>
                <a:latin typeface="urw-din"/>
              </a:rPr>
              <a:t>Such kind of</a:t>
            </a:r>
            <a:r>
              <a:rPr lang="en-US" b="1" i="0" dirty="0">
                <a:solidFill>
                  <a:srgbClr val="273239"/>
                </a:solidFill>
                <a:effectLst/>
                <a:latin typeface="urw-din"/>
              </a:rPr>
              <a:t> </a:t>
            </a:r>
            <a:r>
              <a:rPr lang="en-US" b="0" i="0" dirty="0">
                <a:solidFill>
                  <a:srgbClr val="273239"/>
                </a:solidFill>
                <a:effectLst/>
                <a:latin typeface="urw-din"/>
              </a:rPr>
              <a:t>hypervisors allows quick and easy access to a guest Operating System alongside the host machine running. These hypervisors usually come with additional useful features for guest machine. Such tools enhance the coordination between the host machine and guest machine.</a:t>
            </a:r>
          </a:p>
          <a:p>
            <a:pPr algn="l" fontAlgn="base"/>
            <a:r>
              <a:rPr lang="en-US" b="1" i="0" dirty="0">
                <a:solidFill>
                  <a:srgbClr val="273239"/>
                </a:solidFill>
                <a:effectLst/>
                <a:latin typeface="urw-din"/>
              </a:rPr>
              <a:t>Cons: </a:t>
            </a:r>
            <a:r>
              <a:rPr lang="en-US" b="0" i="0" dirty="0">
                <a:solidFill>
                  <a:srgbClr val="273239"/>
                </a:solidFill>
                <a:effectLst/>
                <a:latin typeface="urw-din"/>
              </a:rPr>
              <a:t>Here there is no direct access to the physical hardware resources so the efficiency of these hypervisors lags in performance as compared to the type-1 hypervisors, and potential security risks are also there an attacker can compromise the security weakness if there is access to the host operating system so he can also access the guest operating system.</a:t>
            </a:r>
          </a:p>
          <a:p>
            <a:endParaRPr lang="en-IN" dirty="0"/>
          </a:p>
        </p:txBody>
      </p:sp>
    </p:spTree>
    <p:extLst>
      <p:ext uri="{BB962C8B-B14F-4D97-AF65-F5344CB8AC3E}">
        <p14:creationId xmlns:p14="http://schemas.microsoft.com/office/powerpoint/2010/main" val="5170507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57C8AA-4DEE-4EC7-B604-9FD706CB7E99}"/>
              </a:ext>
            </a:extLst>
          </p:cNvPr>
          <p:cNvSpPr>
            <a:spLocks noGrp="1"/>
          </p:cNvSpPr>
          <p:nvPr>
            <p:ph type="title"/>
          </p:nvPr>
        </p:nvSpPr>
        <p:spPr/>
        <p:txBody>
          <a:bodyPr/>
          <a:lstStyle/>
          <a:p>
            <a:r>
              <a:rPr lang="en-US" dirty="0"/>
              <a:t>MEMORY VIRTUALIZATION</a:t>
            </a:r>
            <a:endParaRPr lang="en-IN" dirty="0"/>
          </a:p>
        </p:txBody>
      </p:sp>
    </p:spTree>
    <p:extLst>
      <p:ext uri="{BB962C8B-B14F-4D97-AF65-F5344CB8AC3E}">
        <p14:creationId xmlns:p14="http://schemas.microsoft.com/office/powerpoint/2010/main" val="14194291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572767"/>
            <a:ext cx="4476115" cy="5285740"/>
            <a:chOff x="0" y="1572767"/>
            <a:chExt cx="4476115" cy="5285740"/>
          </a:xfrm>
        </p:grpSpPr>
        <p:sp>
          <p:nvSpPr>
            <p:cNvPr id="3" name="object 3"/>
            <p:cNvSpPr/>
            <p:nvPr/>
          </p:nvSpPr>
          <p:spPr>
            <a:xfrm>
              <a:off x="108204" y="1581911"/>
              <a:ext cx="4358640" cy="406146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3631" y="1577339"/>
              <a:ext cx="4368165" cy="4070985"/>
            </a:xfrm>
            <a:custGeom>
              <a:avLst/>
              <a:gdLst/>
              <a:ahLst/>
              <a:cxnLst/>
              <a:rect l="l" t="t" r="r" b="b"/>
              <a:pathLst>
                <a:path w="4368165" h="4070985">
                  <a:moveTo>
                    <a:pt x="0" y="4070604"/>
                  </a:moveTo>
                  <a:lnTo>
                    <a:pt x="4367784" y="4070604"/>
                  </a:lnTo>
                  <a:lnTo>
                    <a:pt x="4367784" y="0"/>
                  </a:lnTo>
                  <a:lnTo>
                    <a:pt x="0" y="0"/>
                  </a:lnTo>
                  <a:lnTo>
                    <a:pt x="0" y="4070604"/>
                  </a:lnTo>
                  <a:close/>
                </a:path>
              </a:pathLst>
            </a:custGeom>
            <a:ln w="9144">
              <a:solidFill>
                <a:srgbClr val="90C225"/>
              </a:solidFill>
            </a:ln>
          </p:spPr>
          <p:txBody>
            <a:bodyPr wrap="square" lIns="0" tIns="0" rIns="0" bIns="0" rtlCol="0"/>
            <a:lstStyle/>
            <a:p>
              <a:endParaRPr/>
            </a:p>
          </p:txBody>
        </p:sp>
      </p:grpSp>
      <p:sp>
        <p:nvSpPr>
          <p:cNvPr id="5" name="object 5"/>
          <p:cNvSpPr txBox="1">
            <a:spLocks noGrp="1"/>
          </p:cNvSpPr>
          <p:nvPr>
            <p:ph type="title"/>
          </p:nvPr>
        </p:nvSpPr>
        <p:spPr>
          <a:xfrm>
            <a:off x="756310" y="563321"/>
            <a:ext cx="3136900" cy="574675"/>
          </a:xfrm>
          <a:prstGeom prst="rect">
            <a:avLst/>
          </a:prstGeom>
        </p:spPr>
        <p:txBody>
          <a:bodyPr vert="horz" wrap="square" lIns="0" tIns="12700" rIns="0" bIns="0" rtlCol="0">
            <a:spAutoFit/>
          </a:bodyPr>
          <a:lstStyle/>
          <a:p>
            <a:pPr marL="12700">
              <a:lnSpc>
                <a:spcPct val="100000"/>
              </a:lnSpc>
              <a:spcBef>
                <a:spcPts val="100"/>
              </a:spcBef>
            </a:pPr>
            <a:r>
              <a:rPr sz="3600" spc="-10" dirty="0">
                <a:solidFill>
                  <a:srgbClr val="90C225"/>
                </a:solidFill>
              </a:rPr>
              <a:t>Virtual</a:t>
            </a:r>
            <a:r>
              <a:rPr sz="3600" spc="-120" dirty="0">
                <a:solidFill>
                  <a:srgbClr val="90C225"/>
                </a:solidFill>
              </a:rPr>
              <a:t> </a:t>
            </a:r>
            <a:r>
              <a:rPr sz="3600" spc="-5" dirty="0">
                <a:solidFill>
                  <a:srgbClr val="90C225"/>
                </a:solidFill>
              </a:rPr>
              <a:t>Memory</a:t>
            </a:r>
            <a:endParaRPr sz="3600"/>
          </a:p>
        </p:txBody>
      </p:sp>
      <p:sp>
        <p:nvSpPr>
          <p:cNvPr id="6" name="object 6"/>
          <p:cNvSpPr txBox="1"/>
          <p:nvPr/>
        </p:nvSpPr>
        <p:spPr>
          <a:xfrm>
            <a:off x="4837557" y="1339184"/>
            <a:ext cx="5248275" cy="5180330"/>
          </a:xfrm>
          <a:prstGeom prst="rect">
            <a:avLst/>
          </a:prstGeom>
        </p:spPr>
        <p:txBody>
          <a:bodyPr vert="horz" wrap="square" lIns="0" tIns="12065" rIns="0" bIns="0" rtlCol="0">
            <a:spAutoFit/>
          </a:bodyPr>
          <a:lstStyle/>
          <a:p>
            <a:pPr marL="355600" marR="646430" indent="-342900">
              <a:lnSpc>
                <a:spcPct val="140100"/>
              </a:lnSpc>
              <a:spcBef>
                <a:spcPts val="95"/>
              </a:spcBef>
              <a:tabLst>
                <a:tab pos="354965" algn="l"/>
              </a:tabLst>
            </a:pPr>
            <a:r>
              <a:rPr sz="1500" spc="285" dirty="0">
                <a:solidFill>
                  <a:srgbClr val="90C225"/>
                </a:solidFill>
                <a:latin typeface="Arial"/>
                <a:cs typeface="Arial"/>
              </a:rPr>
              <a:t>	</a:t>
            </a:r>
            <a:r>
              <a:rPr sz="1900" spc="-10" dirty="0">
                <a:solidFill>
                  <a:srgbClr val="404040"/>
                </a:solidFill>
                <a:latin typeface="Trebuchet MS"/>
                <a:cs typeface="Trebuchet MS"/>
              </a:rPr>
              <a:t>Memory virtualization </a:t>
            </a:r>
            <a:r>
              <a:rPr sz="1900" spc="-5" dirty="0">
                <a:solidFill>
                  <a:srgbClr val="404040"/>
                </a:solidFill>
                <a:latin typeface="Trebuchet MS"/>
                <a:cs typeface="Trebuchet MS"/>
              </a:rPr>
              <a:t>is seen as </a:t>
            </a:r>
            <a:r>
              <a:rPr sz="1900" spc="-10" dirty="0">
                <a:solidFill>
                  <a:srgbClr val="404040"/>
                </a:solidFill>
                <a:latin typeface="Trebuchet MS"/>
                <a:cs typeface="Trebuchet MS"/>
              </a:rPr>
              <a:t>virtual  </a:t>
            </a:r>
            <a:r>
              <a:rPr sz="1900" spc="-40" dirty="0">
                <a:solidFill>
                  <a:srgbClr val="404040"/>
                </a:solidFill>
                <a:latin typeface="Trebuchet MS"/>
                <a:cs typeface="Trebuchet MS"/>
              </a:rPr>
              <a:t>memory, </a:t>
            </a:r>
            <a:r>
              <a:rPr sz="1900" spc="-5" dirty="0">
                <a:solidFill>
                  <a:srgbClr val="404040"/>
                </a:solidFill>
                <a:latin typeface="Trebuchet MS"/>
                <a:cs typeface="Trebuchet MS"/>
              </a:rPr>
              <a:t>or swap, on </a:t>
            </a:r>
            <a:r>
              <a:rPr sz="1900" spc="-10" dirty="0">
                <a:solidFill>
                  <a:srgbClr val="404040"/>
                </a:solidFill>
                <a:latin typeface="Trebuchet MS"/>
                <a:cs typeface="Trebuchet MS"/>
              </a:rPr>
              <a:t>servers and  </a:t>
            </a:r>
            <a:r>
              <a:rPr sz="1900" spc="-5" dirty="0">
                <a:solidFill>
                  <a:srgbClr val="404040"/>
                </a:solidFill>
                <a:latin typeface="Trebuchet MS"/>
                <a:cs typeface="Trebuchet MS"/>
              </a:rPr>
              <a:t>workstations.</a:t>
            </a:r>
            <a:endParaRPr sz="1900">
              <a:latin typeface="Trebuchet MS"/>
              <a:cs typeface="Trebuchet MS"/>
            </a:endParaRPr>
          </a:p>
          <a:p>
            <a:pPr marL="355600" marR="5080" indent="-342900">
              <a:lnSpc>
                <a:spcPct val="140000"/>
              </a:lnSpc>
              <a:spcBef>
                <a:spcPts val="225"/>
              </a:spcBef>
              <a:tabLst>
                <a:tab pos="354965" algn="l"/>
              </a:tabLst>
            </a:pPr>
            <a:r>
              <a:rPr sz="1500" spc="285" dirty="0">
                <a:solidFill>
                  <a:srgbClr val="90C225"/>
                </a:solidFill>
                <a:latin typeface="Arial"/>
                <a:cs typeface="Arial"/>
              </a:rPr>
              <a:t>	</a:t>
            </a:r>
            <a:r>
              <a:rPr sz="1900" spc="-5" dirty="0">
                <a:solidFill>
                  <a:srgbClr val="404040"/>
                </a:solidFill>
                <a:latin typeface="Arial"/>
                <a:cs typeface="Arial"/>
              </a:rPr>
              <a:t>It enhances performance by providing greater  memory </a:t>
            </a:r>
            <a:r>
              <a:rPr sz="1900" spc="-20" dirty="0">
                <a:solidFill>
                  <a:srgbClr val="404040"/>
                </a:solidFill>
                <a:latin typeface="Arial"/>
                <a:cs typeface="Arial"/>
              </a:rPr>
              <a:t>capacity, </a:t>
            </a:r>
            <a:r>
              <a:rPr sz="1900" spc="-5" dirty="0">
                <a:solidFill>
                  <a:srgbClr val="404040"/>
                </a:solidFill>
                <a:latin typeface="Arial"/>
                <a:cs typeface="Arial"/>
              </a:rPr>
              <a:t>without the expense of  adding main</a:t>
            </a:r>
            <a:r>
              <a:rPr sz="1900" spc="45" dirty="0">
                <a:solidFill>
                  <a:srgbClr val="404040"/>
                </a:solidFill>
                <a:latin typeface="Arial"/>
                <a:cs typeface="Arial"/>
              </a:rPr>
              <a:t> </a:t>
            </a:r>
            <a:r>
              <a:rPr sz="1900" spc="-25" dirty="0">
                <a:solidFill>
                  <a:srgbClr val="404040"/>
                </a:solidFill>
                <a:latin typeface="Arial"/>
                <a:cs typeface="Arial"/>
              </a:rPr>
              <a:t>memory.</a:t>
            </a:r>
            <a:endParaRPr sz="1900">
              <a:latin typeface="Arial"/>
              <a:cs typeface="Arial"/>
            </a:endParaRPr>
          </a:p>
          <a:p>
            <a:pPr marL="355600" marR="19685" indent="-342900">
              <a:lnSpc>
                <a:spcPct val="140000"/>
              </a:lnSpc>
              <a:spcBef>
                <a:spcPts val="229"/>
              </a:spcBef>
              <a:tabLst>
                <a:tab pos="354965" algn="l"/>
              </a:tabLst>
            </a:pPr>
            <a:r>
              <a:rPr sz="1500" spc="285" dirty="0">
                <a:solidFill>
                  <a:srgbClr val="90C225"/>
                </a:solidFill>
                <a:latin typeface="Arial"/>
                <a:cs typeface="Arial"/>
              </a:rPr>
              <a:t>	</a:t>
            </a:r>
            <a:r>
              <a:rPr sz="1900" spc="-5" dirty="0">
                <a:solidFill>
                  <a:srgbClr val="404040"/>
                </a:solidFill>
                <a:latin typeface="Arial"/>
                <a:cs typeface="Arial"/>
              </a:rPr>
              <a:t>Instead, a portion of a disk drive serves as an  extension of main</a:t>
            </a:r>
            <a:r>
              <a:rPr sz="1900" spc="75" dirty="0">
                <a:solidFill>
                  <a:srgbClr val="404040"/>
                </a:solidFill>
                <a:latin typeface="Arial"/>
                <a:cs typeface="Arial"/>
              </a:rPr>
              <a:t> </a:t>
            </a:r>
            <a:r>
              <a:rPr sz="1900" spc="-25" dirty="0">
                <a:solidFill>
                  <a:srgbClr val="404040"/>
                </a:solidFill>
                <a:latin typeface="Arial"/>
                <a:cs typeface="Arial"/>
              </a:rPr>
              <a:t>memory.</a:t>
            </a:r>
            <a:endParaRPr sz="1900">
              <a:latin typeface="Arial"/>
              <a:cs typeface="Arial"/>
            </a:endParaRPr>
          </a:p>
          <a:p>
            <a:pPr marL="12700">
              <a:lnSpc>
                <a:spcPct val="100000"/>
              </a:lnSpc>
              <a:spcBef>
                <a:spcPts val="1825"/>
              </a:spcBef>
              <a:tabLst>
                <a:tab pos="354965" algn="l"/>
              </a:tabLst>
            </a:pPr>
            <a:r>
              <a:rPr sz="1500" spc="285" dirty="0">
                <a:solidFill>
                  <a:srgbClr val="90C225"/>
                </a:solidFill>
                <a:latin typeface="Arial"/>
                <a:cs typeface="Arial"/>
              </a:rPr>
              <a:t>	</a:t>
            </a:r>
            <a:r>
              <a:rPr sz="1900" spc="-5" dirty="0">
                <a:solidFill>
                  <a:srgbClr val="404040"/>
                </a:solidFill>
                <a:latin typeface="Arial"/>
                <a:cs typeface="Arial"/>
              </a:rPr>
              <a:t>A </a:t>
            </a:r>
            <a:r>
              <a:rPr sz="1900" i="1" spc="-5" dirty="0">
                <a:solidFill>
                  <a:srgbClr val="404040"/>
                </a:solidFill>
                <a:latin typeface="Arial"/>
                <a:cs typeface="Arial"/>
              </a:rPr>
              <a:t>physical address </a:t>
            </a:r>
            <a:r>
              <a:rPr sz="1900" spc="-5" dirty="0">
                <a:solidFill>
                  <a:srgbClr val="404040"/>
                </a:solidFill>
                <a:latin typeface="Arial"/>
                <a:cs typeface="Arial"/>
              </a:rPr>
              <a:t>is the actual</a:t>
            </a:r>
            <a:r>
              <a:rPr sz="1900" spc="-10" dirty="0">
                <a:solidFill>
                  <a:srgbClr val="404040"/>
                </a:solidFill>
                <a:latin typeface="Arial"/>
                <a:cs typeface="Arial"/>
              </a:rPr>
              <a:t> </a:t>
            </a:r>
            <a:r>
              <a:rPr sz="1900" spc="-5" dirty="0">
                <a:solidFill>
                  <a:srgbClr val="404040"/>
                </a:solidFill>
                <a:latin typeface="Arial"/>
                <a:cs typeface="Arial"/>
              </a:rPr>
              <a:t>memory</a:t>
            </a:r>
            <a:endParaRPr sz="1900">
              <a:latin typeface="Arial"/>
              <a:cs typeface="Arial"/>
            </a:endParaRPr>
          </a:p>
          <a:p>
            <a:pPr marL="355600">
              <a:lnSpc>
                <a:spcPct val="100000"/>
              </a:lnSpc>
              <a:spcBef>
                <a:spcPts val="915"/>
              </a:spcBef>
            </a:pPr>
            <a:r>
              <a:rPr sz="1900" spc="-5" dirty="0">
                <a:solidFill>
                  <a:srgbClr val="404040"/>
                </a:solidFill>
                <a:latin typeface="Arial"/>
                <a:cs typeface="Arial"/>
              </a:rPr>
              <a:t>address of physical</a:t>
            </a:r>
            <a:r>
              <a:rPr sz="1900" spc="65" dirty="0">
                <a:solidFill>
                  <a:srgbClr val="404040"/>
                </a:solidFill>
                <a:latin typeface="Arial"/>
                <a:cs typeface="Arial"/>
              </a:rPr>
              <a:t> </a:t>
            </a:r>
            <a:r>
              <a:rPr sz="1900" spc="-25" dirty="0">
                <a:solidFill>
                  <a:srgbClr val="404040"/>
                </a:solidFill>
                <a:latin typeface="Arial"/>
                <a:cs typeface="Arial"/>
              </a:rPr>
              <a:t>memory.</a:t>
            </a:r>
            <a:endParaRPr sz="1900">
              <a:latin typeface="Arial"/>
              <a:cs typeface="Arial"/>
            </a:endParaRPr>
          </a:p>
          <a:p>
            <a:pPr marL="355600" marR="139065" indent="-342900">
              <a:lnSpc>
                <a:spcPct val="140000"/>
              </a:lnSpc>
              <a:spcBef>
                <a:spcPts val="910"/>
              </a:spcBef>
              <a:tabLst>
                <a:tab pos="354965" algn="l"/>
              </a:tabLst>
            </a:pPr>
            <a:r>
              <a:rPr sz="1500" spc="285" dirty="0">
                <a:solidFill>
                  <a:srgbClr val="90C225"/>
                </a:solidFill>
                <a:latin typeface="Arial"/>
                <a:cs typeface="Arial"/>
              </a:rPr>
              <a:t>	</a:t>
            </a:r>
            <a:r>
              <a:rPr sz="1900" spc="-5" dirty="0">
                <a:solidFill>
                  <a:srgbClr val="404040"/>
                </a:solidFill>
                <a:latin typeface="Arial"/>
                <a:cs typeface="Arial"/>
              </a:rPr>
              <a:t>Page faults occur </a:t>
            </a:r>
            <a:r>
              <a:rPr sz="1900" spc="-10" dirty="0">
                <a:solidFill>
                  <a:srgbClr val="404040"/>
                </a:solidFill>
                <a:latin typeface="Arial"/>
                <a:cs typeface="Arial"/>
              </a:rPr>
              <a:t>when </a:t>
            </a:r>
            <a:r>
              <a:rPr sz="1900" spc="-5" dirty="0">
                <a:solidFill>
                  <a:srgbClr val="404040"/>
                </a:solidFill>
                <a:latin typeface="Arial"/>
                <a:cs typeface="Arial"/>
              </a:rPr>
              <a:t>a logical address  requires that a page be brought in from</a:t>
            </a:r>
            <a:r>
              <a:rPr sz="1900" spc="165" dirty="0">
                <a:solidFill>
                  <a:srgbClr val="404040"/>
                </a:solidFill>
                <a:latin typeface="Arial"/>
                <a:cs typeface="Arial"/>
              </a:rPr>
              <a:t> </a:t>
            </a:r>
            <a:r>
              <a:rPr sz="1900" spc="-5" dirty="0">
                <a:solidFill>
                  <a:srgbClr val="404040"/>
                </a:solidFill>
                <a:latin typeface="Arial"/>
                <a:cs typeface="Arial"/>
              </a:rPr>
              <a:t>disk.</a:t>
            </a:r>
            <a:endParaRPr sz="1900">
              <a:latin typeface="Arial"/>
              <a:cs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589915"/>
            <a:ext cx="3136265" cy="574040"/>
          </a:xfrm>
          <a:prstGeom prst="rect">
            <a:avLst/>
          </a:prstGeom>
        </p:spPr>
        <p:txBody>
          <a:bodyPr vert="horz" wrap="square" lIns="0" tIns="12700" rIns="0" bIns="0" rtlCol="0">
            <a:spAutoFit/>
          </a:bodyPr>
          <a:lstStyle/>
          <a:p>
            <a:pPr marL="12700">
              <a:lnSpc>
                <a:spcPct val="100000"/>
              </a:lnSpc>
              <a:spcBef>
                <a:spcPts val="100"/>
              </a:spcBef>
            </a:pPr>
            <a:r>
              <a:rPr sz="3600" spc="-15" dirty="0">
                <a:solidFill>
                  <a:srgbClr val="90C225"/>
                </a:solidFill>
              </a:rPr>
              <a:t>Virtual</a:t>
            </a:r>
            <a:r>
              <a:rPr sz="3600" spc="-85" dirty="0">
                <a:solidFill>
                  <a:srgbClr val="90C225"/>
                </a:solidFill>
              </a:rPr>
              <a:t> </a:t>
            </a:r>
            <a:r>
              <a:rPr sz="3600" spc="-5" dirty="0">
                <a:solidFill>
                  <a:srgbClr val="90C225"/>
                </a:solidFill>
              </a:rPr>
              <a:t>Memory</a:t>
            </a:r>
            <a:endParaRPr sz="3600"/>
          </a:p>
        </p:txBody>
      </p:sp>
      <p:sp>
        <p:nvSpPr>
          <p:cNvPr id="3" name="object 3"/>
          <p:cNvSpPr txBox="1"/>
          <p:nvPr/>
        </p:nvSpPr>
        <p:spPr>
          <a:xfrm>
            <a:off x="638657" y="1822195"/>
            <a:ext cx="8030845" cy="3007995"/>
          </a:xfrm>
          <a:prstGeom prst="rect">
            <a:avLst/>
          </a:prstGeom>
        </p:spPr>
        <p:txBody>
          <a:bodyPr vert="horz" wrap="square" lIns="0" tIns="12065" rIns="0" bIns="0" rtlCol="0">
            <a:spAutoFit/>
          </a:bodyPr>
          <a:lstStyle/>
          <a:p>
            <a:pPr marL="12700">
              <a:lnSpc>
                <a:spcPct val="100000"/>
              </a:lnSpc>
              <a:spcBef>
                <a:spcPts val="95"/>
              </a:spcBef>
              <a:tabLst>
                <a:tab pos="354965" algn="l"/>
              </a:tabLst>
            </a:pPr>
            <a:r>
              <a:rPr sz="1500" spc="285" dirty="0">
                <a:solidFill>
                  <a:srgbClr val="90C225"/>
                </a:solidFill>
                <a:latin typeface="Arial"/>
                <a:cs typeface="Arial"/>
              </a:rPr>
              <a:t>	</a:t>
            </a:r>
            <a:r>
              <a:rPr sz="1900" spc="-5" dirty="0">
                <a:solidFill>
                  <a:srgbClr val="404040"/>
                </a:solidFill>
                <a:latin typeface="Arial"/>
                <a:cs typeface="Arial"/>
              </a:rPr>
              <a:t>Main memory and virtual memory are divided into equal sized</a:t>
            </a:r>
            <a:r>
              <a:rPr sz="1900" spc="280" dirty="0">
                <a:solidFill>
                  <a:srgbClr val="404040"/>
                </a:solidFill>
                <a:latin typeface="Arial"/>
                <a:cs typeface="Arial"/>
              </a:rPr>
              <a:t> </a:t>
            </a:r>
            <a:r>
              <a:rPr sz="1900" spc="-5" dirty="0">
                <a:solidFill>
                  <a:srgbClr val="404040"/>
                </a:solidFill>
                <a:latin typeface="Arial"/>
                <a:cs typeface="Arial"/>
              </a:rPr>
              <a:t>pages.</a:t>
            </a:r>
            <a:endParaRPr sz="1900">
              <a:latin typeface="Arial"/>
              <a:cs typeface="Arial"/>
            </a:endParaRPr>
          </a:p>
          <a:p>
            <a:pPr marL="12700">
              <a:lnSpc>
                <a:spcPct val="100000"/>
              </a:lnSpc>
              <a:spcBef>
                <a:spcPts val="1370"/>
              </a:spcBef>
              <a:tabLst>
                <a:tab pos="354965" algn="l"/>
              </a:tabLst>
            </a:pPr>
            <a:r>
              <a:rPr sz="1500" spc="285" dirty="0">
                <a:solidFill>
                  <a:srgbClr val="90C225"/>
                </a:solidFill>
                <a:latin typeface="Arial"/>
                <a:cs typeface="Arial"/>
              </a:rPr>
              <a:t>	</a:t>
            </a:r>
            <a:r>
              <a:rPr sz="1900" spc="-5" dirty="0">
                <a:solidFill>
                  <a:srgbClr val="404040"/>
                </a:solidFill>
                <a:latin typeface="Arial"/>
                <a:cs typeface="Arial"/>
              </a:rPr>
              <a:t>The entire address space required by a process need not be in</a:t>
            </a:r>
            <a:r>
              <a:rPr sz="1900" spc="300" dirty="0">
                <a:solidFill>
                  <a:srgbClr val="404040"/>
                </a:solidFill>
                <a:latin typeface="Arial"/>
                <a:cs typeface="Arial"/>
              </a:rPr>
              <a:t> </a:t>
            </a:r>
            <a:r>
              <a:rPr sz="1900" spc="-5" dirty="0">
                <a:solidFill>
                  <a:srgbClr val="404040"/>
                </a:solidFill>
                <a:latin typeface="Arial"/>
                <a:cs typeface="Arial"/>
              </a:rPr>
              <a:t>memory</a:t>
            </a:r>
            <a:endParaRPr sz="1900">
              <a:latin typeface="Arial"/>
              <a:cs typeface="Arial"/>
            </a:endParaRPr>
          </a:p>
          <a:p>
            <a:pPr marL="355600">
              <a:lnSpc>
                <a:spcPct val="100000"/>
              </a:lnSpc>
              <a:spcBef>
                <a:spcPts val="1135"/>
              </a:spcBef>
            </a:pPr>
            <a:r>
              <a:rPr sz="1900" spc="-5" dirty="0">
                <a:solidFill>
                  <a:srgbClr val="404040"/>
                </a:solidFill>
                <a:latin typeface="Arial"/>
                <a:cs typeface="Arial"/>
              </a:rPr>
              <a:t>at once. Some parts can be on disk, while others are in main</a:t>
            </a:r>
            <a:r>
              <a:rPr sz="1900" spc="270" dirty="0">
                <a:solidFill>
                  <a:srgbClr val="404040"/>
                </a:solidFill>
                <a:latin typeface="Arial"/>
                <a:cs typeface="Arial"/>
              </a:rPr>
              <a:t> </a:t>
            </a:r>
            <a:r>
              <a:rPr sz="1900" spc="-25" dirty="0">
                <a:solidFill>
                  <a:srgbClr val="404040"/>
                </a:solidFill>
                <a:latin typeface="Arial"/>
                <a:cs typeface="Arial"/>
              </a:rPr>
              <a:t>memory.</a:t>
            </a:r>
            <a:endParaRPr sz="1900">
              <a:latin typeface="Arial"/>
              <a:cs typeface="Arial"/>
            </a:endParaRPr>
          </a:p>
          <a:p>
            <a:pPr marL="355600" marR="597535" indent="-342900">
              <a:lnSpc>
                <a:spcPct val="150000"/>
              </a:lnSpc>
              <a:spcBef>
                <a:spcPts val="229"/>
              </a:spcBef>
              <a:tabLst>
                <a:tab pos="354965" algn="l"/>
              </a:tabLst>
            </a:pPr>
            <a:r>
              <a:rPr sz="1500" spc="285" dirty="0">
                <a:solidFill>
                  <a:srgbClr val="90C225"/>
                </a:solidFill>
                <a:latin typeface="Arial"/>
                <a:cs typeface="Arial"/>
              </a:rPr>
              <a:t>	</a:t>
            </a:r>
            <a:r>
              <a:rPr sz="1900" spc="-15" dirty="0">
                <a:solidFill>
                  <a:srgbClr val="404040"/>
                </a:solidFill>
                <a:latin typeface="Arial"/>
                <a:cs typeface="Arial"/>
              </a:rPr>
              <a:t>Further, </a:t>
            </a:r>
            <a:r>
              <a:rPr sz="1900" spc="-5" dirty="0">
                <a:solidFill>
                  <a:srgbClr val="404040"/>
                </a:solidFill>
                <a:latin typeface="Arial"/>
                <a:cs typeface="Arial"/>
              </a:rPr>
              <a:t>the pages allocated to a process do not need to be stored  contiguously-- either on disk or in</a:t>
            </a:r>
            <a:r>
              <a:rPr sz="1900" spc="130" dirty="0">
                <a:solidFill>
                  <a:srgbClr val="404040"/>
                </a:solidFill>
                <a:latin typeface="Arial"/>
                <a:cs typeface="Arial"/>
              </a:rPr>
              <a:t> </a:t>
            </a:r>
            <a:r>
              <a:rPr sz="1900" spc="-25" dirty="0">
                <a:solidFill>
                  <a:srgbClr val="404040"/>
                </a:solidFill>
                <a:latin typeface="Arial"/>
                <a:cs typeface="Arial"/>
              </a:rPr>
              <a:t>memory.</a:t>
            </a:r>
            <a:endParaRPr sz="1900">
              <a:latin typeface="Arial"/>
              <a:cs typeface="Arial"/>
            </a:endParaRPr>
          </a:p>
          <a:p>
            <a:pPr marL="355600" marR="631825" indent="-342900">
              <a:lnSpc>
                <a:spcPct val="150100"/>
              </a:lnSpc>
              <a:spcBef>
                <a:spcPts val="229"/>
              </a:spcBef>
              <a:tabLst>
                <a:tab pos="354965" algn="l"/>
              </a:tabLst>
            </a:pPr>
            <a:r>
              <a:rPr sz="1500" spc="285" dirty="0">
                <a:solidFill>
                  <a:srgbClr val="90C225"/>
                </a:solidFill>
                <a:latin typeface="Arial"/>
                <a:cs typeface="Arial"/>
              </a:rPr>
              <a:t>	</a:t>
            </a:r>
            <a:r>
              <a:rPr sz="1900" spc="-5" dirty="0">
                <a:solidFill>
                  <a:srgbClr val="404040"/>
                </a:solidFill>
                <a:latin typeface="Arial"/>
                <a:cs typeface="Arial"/>
              </a:rPr>
              <a:t>In this </a:t>
            </a:r>
            <a:r>
              <a:rPr sz="1900" spc="-45" dirty="0">
                <a:solidFill>
                  <a:srgbClr val="404040"/>
                </a:solidFill>
                <a:latin typeface="Arial"/>
                <a:cs typeface="Arial"/>
              </a:rPr>
              <a:t>way, </a:t>
            </a:r>
            <a:r>
              <a:rPr sz="1900" spc="-5" dirty="0">
                <a:solidFill>
                  <a:srgbClr val="404040"/>
                </a:solidFill>
                <a:latin typeface="Arial"/>
                <a:cs typeface="Arial"/>
              </a:rPr>
              <a:t>only the needed pages are in memory at any time, the  unnecessary pages are in slower disk</a:t>
            </a:r>
            <a:r>
              <a:rPr sz="1900" spc="155" dirty="0">
                <a:solidFill>
                  <a:srgbClr val="404040"/>
                </a:solidFill>
                <a:latin typeface="Arial"/>
                <a:cs typeface="Arial"/>
              </a:rPr>
              <a:t> </a:t>
            </a:r>
            <a:r>
              <a:rPr sz="1900" spc="-5" dirty="0">
                <a:solidFill>
                  <a:srgbClr val="404040"/>
                </a:solidFill>
                <a:latin typeface="Arial"/>
                <a:cs typeface="Arial"/>
              </a:rPr>
              <a:t>storage.</a:t>
            </a:r>
            <a:endParaRPr sz="1900">
              <a:latin typeface="Arial"/>
              <a:cs typeface="Arial"/>
            </a:endParaRPr>
          </a:p>
        </p:txBody>
      </p:sp>
      <p:grpSp>
        <p:nvGrpSpPr>
          <p:cNvPr id="4" name="object 4"/>
          <p:cNvGrpSpPr/>
          <p:nvPr/>
        </p:nvGrpSpPr>
        <p:grpSpPr>
          <a:xfrm>
            <a:off x="9176004" y="1461516"/>
            <a:ext cx="2664460" cy="4217035"/>
            <a:chOff x="9176004" y="1461516"/>
            <a:chExt cx="2664460" cy="4217035"/>
          </a:xfrm>
        </p:grpSpPr>
        <p:sp>
          <p:nvSpPr>
            <p:cNvPr id="5" name="object 5"/>
            <p:cNvSpPr/>
            <p:nvPr/>
          </p:nvSpPr>
          <p:spPr>
            <a:xfrm>
              <a:off x="9185148" y="1470660"/>
              <a:ext cx="2645663" cy="419862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180576" y="1466088"/>
              <a:ext cx="2654935" cy="4208145"/>
            </a:xfrm>
            <a:custGeom>
              <a:avLst/>
              <a:gdLst/>
              <a:ahLst/>
              <a:cxnLst/>
              <a:rect l="l" t="t" r="r" b="b"/>
              <a:pathLst>
                <a:path w="2654934" h="4208145">
                  <a:moveTo>
                    <a:pt x="0" y="4207764"/>
                  </a:moveTo>
                  <a:lnTo>
                    <a:pt x="2654807" y="4207764"/>
                  </a:lnTo>
                  <a:lnTo>
                    <a:pt x="2654807" y="0"/>
                  </a:lnTo>
                  <a:lnTo>
                    <a:pt x="0" y="0"/>
                  </a:lnTo>
                  <a:lnTo>
                    <a:pt x="0" y="4207764"/>
                  </a:lnTo>
                  <a:close/>
                </a:path>
              </a:pathLst>
            </a:custGeom>
            <a:ln w="9144">
              <a:solidFill>
                <a:srgbClr val="90C225"/>
              </a:solidFill>
            </a:ln>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2607</TotalTime>
  <Words>8331</Words>
  <Application>Microsoft Office PowerPoint</Application>
  <PresentationFormat>Widescreen</PresentationFormat>
  <Paragraphs>604</Paragraphs>
  <Slides>120</Slides>
  <Notes>0</Notes>
  <HiddenSlides>0</HiddenSlides>
  <MMClips>0</MMClips>
  <ScaleCrop>false</ScaleCrop>
  <HeadingPairs>
    <vt:vector size="4" baseType="variant">
      <vt:variant>
        <vt:lpstr>Theme</vt:lpstr>
      </vt:variant>
      <vt:variant>
        <vt:i4>1</vt:i4>
      </vt:variant>
      <vt:variant>
        <vt:lpstr>Slide Titles</vt:lpstr>
      </vt:variant>
      <vt:variant>
        <vt:i4>120</vt:i4>
      </vt:variant>
    </vt:vector>
  </HeadingPairs>
  <TitlesOfParts>
    <vt:vector size="121" baseType="lpstr">
      <vt:lpstr>Office Theme</vt:lpstr>
      <vt:lpstr>MODULE 4</vt:lpstr>
      <vt:lpstr>MULTIPROCESSOR SYSTEM </vt:lpstr>
      <vt:lpstr>BASIC MULTIPROCESSOR  SYSTEM ARCHITECTURE</vt:lpstr>
      <vt:lpstr>Tightly Coupled vs Loosely Coupled System</vt:lpstr>
      <vt:lpstr>UMA vs NUMA vs NORMA Architecture</vt:lpstr>
      <vt:lpstr>UMA vs NUMA vs NORMA Architecture</vt:lpstr>
      <vt:lpstr>UMA vs NUMA vs NORMA Architecture</vt:lpstr>
      <vt:lpstr>INTERCONNECTION NETWORKS FOR MULTIPROCESSOR SYSTEMS</vt:lpstr>
      <vt:lpstr>1.Bus</vt:lpstr>
      <vt:lpstr>PowerPoint Presentation</vt:lpstr>
      <vt:lpstr>2.Cross bar Switch</vt:lpstr>
      <vt:lpstr>PowerPoint Presentation</vt:lpstr>
      <vt:lpstr>3.MultiStage Interconnection Network</vt:lpstr>
      <vt:lpstr>PowerPoint Presentation</vt:lpstr>
      <vt:lpstr>Design issues in multiprocessor systems</vt:lpstr>
      <vt:lpstr>Design issues in multiprocessor systems</vt:lpstr>
      <vt:lpstr> </vt:lpstr>
      <vt:lpstr>Design issues in multiprocessor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THREADS</vt:lpstr>
      <vt:lpstr>1.User level Threads</vt:lpstr>
      <vt:lpstr>2.Kernel level Threads</vt:lpstr>
      <vt:lpstr>3.First class Threads</vt:lpstr>
      <vt:lpstr>Coarse-grained parallelism </vt:lpstr>
      <vt:lpstr>PowerPoint Presentation</vt:lpstr>
      <vt:lpstr>Description of these mechanisms follows</vt:lpstr>
      <vt:lpstr>4.Scheduler Activations</vt:lpstr>
      <vt:lpstr>Notifying Kernal level Events to the User level thread system</vt:lpstr>
      <vt:lpstr>Notifying User level Events to the Kernal level thread system</vt:lpstr>
      <vt:lpstr>PROCESS SYNCHRONIZATION</vt:lpstr>
      <vt:lpstr>1.Issues In Processor Synchronization</vt:lpstr>
      <vt:lpstr>PowerPoint Presentation</vt:lpstr>
      <vt:lpstr>2.The Test and Set Instruction</vt:lpstr>
      <vt:lpstr>PowerPoint Presentation</vt:lpstr>
      <vt:lpstr>2.The Swap Instruction</vt:lpstr>
      <vt:lpstr>PowerPoint Presentation</vt:lpstr>
      <vt:lpstr>4.The Fetch and Add Instruction of the UltraComputer</vt:lpstr>
      <vt:lpstr>PowerPoint Presentation</vt:lpstr>
      <vt:lpstr>5.SLIC chip of the Sequent SLIC stands for  subscriber line interface card</vt:lpstr>
      <vt:lpstr>PowerPoint Presentation</vt:lpstr>
      <vt:lpstr>PowerPoint Presentation</vt:lpstr>
      <vt:lpstr>PowerPoint Presentation</vt:lpstr>
      <vt:lpstr>6.Implementation of Process Wait</vt:lpstr>
      <vt:lpstr>7.The Compare and Swap Instruction</vt:lpstr>
      <vt:lpstr>PowerPoint Presentation</vt:lpstr>
      <vt:lpstr>Processor Scheduling</vt:lpstr>
      <vt:lpstr>1.Issues In Processor Scheduling</vt:lpstr>
      <vt:lpstr>2.Co-Scheduling of the Medusa OS</vt:lpstr>
      <vt:lpstr>3.Smart Scheduling</vt:lpstr>
      <vt:lpstr>4.Scheduling in the NYU Ultra Computer</vt:lpstr>
      <vt:lpstr>PowerPoint Presentation</vt:lpstr>
      <vt:lpstr>5.Affinity Based Scheduling</vt:lpstr>
      <vt:lpstr>PowerPoint Presentation</vt:lpstr>
      <vt:lpstr>6.Scheduling in the Mach OS</vt:lpstr>
      <vt:lpstr>PowerPoint Presentation</vt:lpstr>
      <vt:lpstr>Hints In Mach OS</vt:lpstr>
      <vt:lpstr>Memory Management: The Mach OS</vt:lpstr>
      <vt:lpstr>1.Design Issues</vt:lpstr>
      <vt:lpstr>2.The Mach Kernel</vt:lpstr>
      <vt:lpstr>The Mach kernel supports five abstractions: threads,tasks,ports,messages and memory objects</vt:lpstr>
      <vt:lpstr>3.Task Address Space</vt:lpstr>
      <vt:lpstr>4.Memory Protection</vt:lpstr>
      <vt:lpstr>5.Machine Independence</vt:lpstr>
      <vt:lpstr>Two types of independence to higher layers</vt:lpstr>
      <vt:lpstr>6.Memory Sharing</vt:lpstr>
      <vt:lpstr>7.Efficiency Considerations</vt:lpstr>
      <vt:lpstr>The copy on write operations</vt:lpstr>
      <vt:lpstr>PowerPoint Presentation</vt:lpstr>
      <vt:lpstr>8.Implementation:Data Structures and Algorithms</vt:lpstr>
      <vt:lpstr>1. Resident Page Tables </vt:lpstr>
      <vt:lpstr>2.Address Maps</vt:lpstr>
      <vt:lpstr>PowerPoint Presentation</vt:lpstr>
      <vt:lpstr>Algorithms</vt:lpstr>
      <vt:lpstr>PowerPoint Presentation</vt:lpstr>
      <vt:lpstr>PowerPoint Presentation</vt:lpstr>
      <vt:lpstr>9.Sharing of the memory</vt:lpstr>
      <vt:lpstr>Virtualization</vt:lpstr>
      <vt:lpstr>PowerPoint Presentation</vt:lpstr>
      <vt:lpstr>The five levels of implementing Virtualization</vt:lpstr>
      <vt:lpstr>1.Instruction Set Architecture Level (ISA) </vt:lpstr>
      <vt:lpstr>2.Hardware Abstraction Level (HAL) </vt:lpstr>
      <vt:lpstr>     3.Operating System Level </vt:lpstr>
      <vt:lpstr>4.Library Level </vt:lpstr>
      <vt:lpstr>5.Application level</vt:lpstr>
      <vt:lpstr>PowerPoint Presentation</vt:lpstr>
      <vt:lpstr> Hypervisors</vt:lpstr>
      <vt:lpstr>TYPE-1 Hypervisor: </vt:lpstr>
      <vt:lpstr>PowerPoint Presentation</vt:lpstr>
      <vt:lpstr>TYPE-2 Hypervisor: </vt:lpstr>
      <vt:lpstr>PowerPoint Presentation</vt:lpstr>
      <vt:lpstr>MEMORY VIRTUALIZATION</vt:lpstr>
      <vt:lpstr>Virtual Memory</vt:lpstr>
      <vt:lpstr>Virtual Memory</vt:lpstr>
      <vt:lpstr>Importance of Virtual Memory</vt:lpstr>
      <vt:lpstr>PowerPoint Presentation</vt:lpstr>
      <vt:lpstr>PowerPoint Presentation</vt:lpstr>
      <vt:lpstr>Demand Paged Virtual Memory</vt:lpstr>
      <vt:lpstr>Demand Paged Virtual Memory</vt:lpstr>
      <vt:lpstr>Demand Paged Virtual Memory</vt:lpstr>
      <vt:lpstr>PowerPoint Presentation</vt:lpstr>
      <vt:lpstr>Internal Fragmentation</vt:lpstr>
      <vt:lpstr>Demand Segmented Virtual Memory</vt:lpstr>
      <vt:lpstr>Demand Segmented Virtual Memory</vt:lpstr>
      <vt:lpstr>External Fragmentation</vt:lpstr>
      <vt:lpstr>Thrashing</vt:lpstr>
      <vt:lpstr>Advantages</vt:lpstr>
      <vt:lpstr>Disadvantages</vt:lpstr>
      <vt:lpstr>I/O VIRTUALIZATION</vt:lpstr>
      <vt:lpstr>PowerPoint Presentation</vt:lpstr>
      <vt:lpstr>PowerPoint Presentation</vt:lpstr>
      <vt:lpstr>PowerPoint Presentation</vt:lpstr>
      <vt:lpstr>PowerPoint Presentation</vt:lpstr>
      <vt:lpstr>PARA VIRTUALIZATION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RAMYA MANMADHAN</dc:creator>
  <cp:lastModifiedBy>Unknown User</cp:lastModifiedBy>
  <cp:revision>54</cp:revision>
  <dcterms:created xsi:type="dcterms:W3CDTF">2021-08-11T04:03:04Z</dcterms:created>
  <dcterms:modified xsi:type="dcterms:W3CDTF">2021-09-02T07:29:42Z</dcterms:modified>
</cp:coreProperties>
</file>