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6"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1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653040A-6A74-441A-9DA6-53BCC73BE631}" type="datetimeFigureOut">
              <a:rPr lang="en-US" smtClean="0"/>
              <a:pPr/>
              <a:t>8/4/2021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186A507-17AC-484A-AFBA-B7A95C987BF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53040A-6A74-441A-9DA6-53BCC73BE63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A507-17AC-484A-AFBA-B7A95C987B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186A507-17AC-484A-AFBA-B7A95C987BF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53040A-6A74-441A-9DA6-53BCC73BE63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653040A-6A74-441A-9DA6-53BCC73BE63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186A507-17AC-484A-AFBA-B7A95C987BF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653040A-6A74-441A-9DA6-53BCC73BE631}" type="datetimeFigureOut">
              <a:rPr lang="en-US" smtClean="0"/>
              <a:pPr/>
              <a:t>8/4/2021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186A507-17AC-484A-AFBA-B7A95C987BF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653040A-6A74-441A-9DA6-53BCC73BE631}"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A507-17AC-484A-AFBA-B7A95C987BF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653040A-6A74-441A-9DA6-53BCC73BE631}" type="datetimeFigureOut">
              <a:rPr lang="en-US" smtClean="0"/>
              <a:pPr/>
              <a:t>8/4/2021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186A507-17AC-484A-AFBA-B7A95C987BF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53040A-6A74-441A-9DA6-53BCC73BE631}"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186A507-17AC-484A-AFBA-B7A95C987B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653040A-6A74-441A-9DA6-53BCC73BE631}"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186A507-17AC-484A-AFBA-B7A95C987B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186A507-17AC-484A-AFBA-B7A95C987BF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653040A-6A74-441A-9DA6-53BCC73BE631}" type="datetimeFigureOut">
              <a:rPr lang="en-US" smtClean="0"/>
              <a:pPr/>
              <a:t>8/4/2021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186A507-17AC-484A-AFBA-B7A95C987BF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653040A-6A74-441A-9DA6-53BCC73BE631}" type="datetimeFigureOut">
              <a:rPr lang="en-US" smtClean="0"/>
              <a:pPr/>
              <a:t>8/4/2021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653040A-6A74-441A-9DA6-53BCC73BE631}" type="datetimeFigureOut">
              <a:rPr lang="en-US" smtClean="0"/>
              <a:pPr/>
              <a:t>8/4/2021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186A507-17AC-484A-AFBA-B7A95C987BF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Module I: Relational Databases</a:t>
            </a:r>
          </a:p>
        </p:txBody>
      </p:sp>
      <p:sp>
        <p:nvSpPr>
          <p:cNvPr id="2" name="Title 1"/>
          <p:cNvSpPr>
            <a:spLocks noGrp="1"/>
          </p:cNvSpPr>
          <p:nvPr>
            <p:ph type="ctrTitle"/>
          </p:nvPr>
        </p:nvSpPr>
        <p:spPr/>
        <p:txBody>
          <a:bodyPr/>
          <a:lstStyle/>
          <a:p>
            <a:r>
              <a:rPr lang="en-US" dirty="0"/>
              <a:t>Module1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Instances and Schemas</a:t>
            </a:r>
          </a:p>
        </p:txBody>
      </p:sp>
      <p:sp>
        <p:nvSpPr>
          <p:cNvPr id="3" name="Content Placeholder 2"/>
          <p:cNvSpPr>
            <a:spLocks noGrp="1"/>
          </p:cNvSpPr>
          <p:nvPr>
            <p:ph sz="quarter" idx="1"/>
          </p:nvPr>
        </p:nvSpPr>
        <p:spPr/>
        <p:txBody>
          <a:bodyPr/>
          <a:lstStyle/>
          <a:p>
            <a:r>
              <a:rPr lang="en-US" dirty="0"/>
              <a:t>Databases change over time as information is inserted and deleted. The collection of information stored in the database at a particular moment is called an </a:t>
            </a:r>
            <a:r>
              <a:rPr lang="en-US" b="1" dirty="0"/>
              <a:t>instance</a:t>
            </a:r>
            <a:r>
              <a:rPr lang="en-US" dirty="0"/>
              <a:t> of the database.</a:t>
            </a:r>
          </a:p>
          <a:p>
            <a:r>
              <a:rPr lang="en-US" dirty="0"/>
              <a:t> The overall design of the database is called the </a:t>
            </a:r>
            <a:r>
              <a:rPr lang="en-US" b="1" dirty="0"/>
              <a:t>database schema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Database systems have several schemas, partitioned according to the levels of abstraction. </a:t>
            </a:r>
          </a:p>
          <a:p>
            <a:r>
              <a:rPr lang="en-US" dirty="0"/>
              <a:t>The </a:t>
            </a:r>
            <a:r>
              <a:rPr lang="en-US" b="1" dirty="0"/>
              <a:t>physical schema </a:t>
            </a:r>
            <a:r>
              <a:rPr lang="en-US" dirty="0"/>
              <a:t>describes the database design at the physical level, while the </a:t>
            </a:r>
            <a:r>
              <a:rPr lang="en-US" b="1" dirty="0"/>
              <a:t>logical schema </a:t>
            </a:r>
            <a:r>
              <a:rPr lang="en-US" dirty="0"/>
              <a:t>describes the database design at the logical level.</a:t>
            </a:r>
          </a:p>
          <a:p>
            <a:r>
              <a:rPr lang="en-US" dirty="0"/>
              <a:t>A database may also have several schemas at the view level, sometimes called </a:t>
            </a:r>
            <a:r>
              <a:rPr lang="en-US" b="1" dirty="0"/>
              <a:t>sub schemas</a:t>
            </a:r>
            <a:r>
              <a:rPr lang="en-US" dirty="0"/>
              <a:t>, that describe different views of the 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sz="quarter" idx="1"/>
          </p:nvPr>
        </p:nvSpPr>
        <p:spPr/>
        <p:txBody>
          <a:bodyPr/>
          <a:lstStyle/>
          <a:p>
            <a:r>
              <a:rPr lang="en-US" dirty="0"/>
              <a:t>Underlying the structure of a database is the data model: a collection of conceptual tools for describing data, data relationships, data semantics, and consistency constraints. </a:t>
            </a:r>
          </a:p>
          <a:p>
            <a:r>
              <a:rPr lang="en-US" dirty="0"/>
              <a:t>A data model provides a way to describe the design of a database at the physical, logical, and view levels.</a:t>
            </a:r>
          </a:p>
          <a:p>
            <a:r>
              <a:rPr lang="en-US" dirty="0"/>
              <a:t>The data models can be classified into four different categories: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Relational Model. </a:t>
            </a:r>
          </a:p>
        </p:txBody>
      </p:sp>
      <p:sp>
        <p:nvSpPr>
          <p:cNvPr id="3" name="Content Placeholder 2"/>
          <p:cNvSpPr>
            <a:spLocks noGrp="1"/>
          </p:cNvSpPr>
          <p:nvPr>
            <p:ph sz="quarter" idx="1"/>
          </p:nvPr>
        </p:nvSpPr>
        <p:spPr/>
        <p:txBody>
          <a:bodyPr/>
          <a:lstStyle/>
          <a:p>
            <a:r>
              <a:rPr lang="en-US" dirty="0"/>
              <a:t>The relational model uses a </a:t>
            </a:r>
            <a:r>
              <a:rPr lang="en-US" b="1" dirty="0"/>
              <a:t>collection of tables </a:t>
            </a:r>
            <a:r>
              <a:rPr lang="en-US" dirty="0"/>
              <a:t>to represent both data and the relationships among those data. </a:t>
            </a:r>
          </a:p>
          <a:p>
            <a:r>
              <a:rPr lang="en-US" dirty="0"/>
              <a:t>Each table has multiple columns, and each column has a unique name. </a:t>
            </a:r>
          </a:p>
          <a:p>
            <a:r>
              <a:rPr lang="en-US" dirty="0"/>
              <a:t>Tables are also known as </a:t>
            </a:r>
            <a:r>
              <a:rPr lang="en-US" b="1" dirty="0"/>
              <a:t>relations.</a:t>
            </a:r>
            <a:r>
              <a:rPr lang="en-US" dirty="0"/>
              <a:t> </a:t>
            </a:r>
          </a:p>
          <a:p>
            <a:r>
              <a:rPr lang="en-US" dirty="0"/>
              <a:t>The relational model is an example of a </a:t>
            </a:r>
            <a:r>
              <a:rPr lang="en-US" b="1" dirty="0"/>
              <a:t>record-based model</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Entity-Relationship Model. </a:t>
            </a:r>
          </a:p>
        </p:txBody>
      </p:sp>
      <p:sp>
        <p:nvSpPr>
          <p:cNvPr id="3" name="Content Placeholder 2"/>
          <p:cNvSpPr>
            <a:spLocks noGrp="1"/>
          </p:cNvSpPr>
          <p:nvPr>
            <p:ph sz="quarter" idx="1"/>
          </p:nvPr>
        </p:nvSpPr>
        <p:spPr/>
        <p:txBody>
          <a:bodyPr/>
          <a:lstStyle/>
          <a:p>
            <a:r>
              <a:rPr lang="en-US" dirty="0"/>
              <a:t>The entity-relationship (E-R) data model uses a collection of basic objects, called entities, and relationships among these objects.</a:t>
            </a:r>
          </a:p>
          <a:p>
            <a:r>
              <a:rPr lang="en-US" dirty="0"/>
              <a:t> An entity is a “thing” or “object” in the real world that is distinguishable from other objects. </a:t>
            </a:r>
          </a:p>
          <a:p>
            <a:r>
              <a:rPr lang="en-US" dirty="0"/>
              <a:t>The entity-relationship model is widely used in data base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Object-Based Data Model. </a:t>
            </a:r>
          </a:p>
        </p:txBody>
      </p:sp>
      <p:sp>
        <p:nvSpPr>
          <p:cNvPr id="3" name="Content Placeholder 2"/>
          <p:cNvSpPr>
            <a:spLocks noGrp="1"/>
          </p:cNvSpPr>
          <p:nvPr>
            <p:ph sz="quarter" idx="1"/>
          </p:nvPr>
        </p:nvSpPr>
        <p:spPr/>
        <p:txBody>
          <a:bodyPr/>
          <a:lstStyle/>
          <a:p>
            <a:r>
              <a:rPr lang="en-US" dirty="0"/>
              <a:t>Object-oriented programming (especially in </a:t>
            </a:r>
            <a:r>
              <a:rPr lang="en-US" dirty="0" err="1"/>
              <a:t>Java,C</a:t>
            </a:r>
            <a:r>
              <a:rPr lang="en-US" dirty="0"/>
              <a:t>++, or C#) has become the dominant software-development methodology .</a:t>
            </a:r>
          </a:p>
          <a:p>
            <a:r>
              <a:rPr lang="en-US" dirty="0"/>
              <a:t>This led to the development of an object-oriented data model that can be seen as extending the E-R model with notions of encapsulation, methods(functions), and object identity. </a:t>
            </a:r>
          </a:p>
          <a:p>
            <a:r>
              <a:rPr lang="en-US" dirty="0"/>
              <a:t>The object-relational data model combines features of the object-oriented data model and relational data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Semi structured Data Model. </a:t>
            </a:r>
          </a:p>
        </p:txBody>
      </p:sp>
      <p:sp>
        <p:nvSpPr>
          <p:cNvPr id="3" name="Content Placeholder 2"/>
          <p:cNvSpPr>
            <a:spLocks noGrp="1"/>
          </p:cNvSpPr>
          <p:nvPr>
            <p:ph sz="quarter" idx="1"/>
          </p:nvPr>
        </p:nvSpPr>
        <p:spPr/>
        <p:txBody>
          <a:bodyPr/>
          <a:lstStyle/>
          <a:p>
            <a:r>
              <a:rPr lang="en-US" dirty="0"/>
              <a:t>The semi structured data model permits the specification of data where individual data items of the same type may have different sets of attributes. </a:t>
            </a:r>
          </a:p>
          <a:p>
            <a:r>
              <a:rPr lang="en-US" dirty="0"/>
              <a:t>This is in contrast to the data models mentioned earlier, where every data item of a particular type must have the same set of attributes. The Extensible Markup Language (XML)is widely used to represent semi structured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5" name="Content Placeholder 4"/>
          <p:cNvSpPr>
            <a:spLocks noGrp="1"/>
          </p:cNvSpPr>
          <p:nvPr>
            <p:ph sz="quarter" idx="1"/>
          </p:nvPr>
        </p:nvSpPr>
        <p:spPr/>
        <p:txBody>
          <a:bodyPr/>
          <a:lstStyle/>
          <a:p>
            <a:r>
              <a:rPr lang="en-US" dirty="0"/>
              <a:t>Database applications are usually partitioned into two or three parts.</a:t>
            </a:r>
          </a:p>
          <a:p>
            <a:endParaRPr lang="en-US" dirty="0"/>
          </a:p>
          <a:p>
            <a:endParaRPr lang="en-US" dirty="0"/>
          </a:p>
        </p:txBody>
      </p:sp>
      <p:pic>
        <p:nvPicPr>
          <p:cNvPr id="2053" name="Picture 5"/>
          <p:cNvPicPr>
            <a:picLocks noChangeAspect="1" noChangeArrowheads="1"/>
          </p:cNvPicPr>
          <p:nvPr/>
        </p:nvPicPr>
        <p:blipFill>
          <a:blip r:embed="rId2"/>
          <a:srcRect/>
          <a:stretch>
            <a:fillRect/>
          </a:stretch>
        </p:blipFill>
        <p:spPr bwMode="auto">
          <a:xfrm>
            <a:off x="838200" y="2524735"/>
            <a:ext cx="7010400" cy="459589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0" y="-341723"/>
            <a:ext cx="5867400" cy="725863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Users and Administrators</a:t>
            </a:r>
          </a:p>
        </p:txBody>
      </p:sp>
      <p:sp>
        <p:nvSpPr>
          <p:cNvPr id="3" name="Content Placeholder 2"/>
          <p:cNvSpPr>
            <a:spLocks noGrp="1"/>
          </p:cNvSpPr>
          <p:nvPr>
            <p:ph sz="quarter" idx="1"/>
          </p:nvPr>
        </p:nvSpPr>
        <p:spPr/>
        <p:txBody>
          <a:bodyPr/>
          <a:lstStyle/>
          <a:p>
            <a:r>
              <a:rPr lang="en-US" dirty="0"/>
              <a:t>A primary goal of a database system is to retrieve information from and store new information into the database.  People who work with a database can be categorized as </a:t>
            </a:r>
            <a:r>
              <a:rPr lang="en-US" b="1" dirty="0"/>
              <a:t>database users or database administrators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r>
              <a:rPr lang="en-US" dirty="0"/>
              <a:t>A </a:t>
            </a:r>
            <a:r>
              <a:rPr lang="en-US" b="1" dirty="0"/>
              <a:t>database-management system (DBMS) </a:t>
            </a:r>
            <a:r>
              <a:rPr lang="en-US" dirty="0"/>
              <a:t>is a collection of interrelated data and a set of programs to access those data. </a:t>
            </a:r>
          </a:p>
          <a:p>
            <a:r>
              <a:rPr lang="en-US" dirty="0"/>
              <a:t>The collection of data, usually referred to as the </a:t>
            </a:r>
            <a:r>
              <a:rPr lang="en-US" b="1" dirty="0"/>
              <a:t>database</a:t>
            </a:r>
            <a:r>
              <a:rPr lang="en-US" dirty="0"/>
              <a:t>, contains information relevant to an enterprise. </a:t>
            </a:r>
          </a:p>
          <a:p>
            <a:r>
              <a:rPr lang="en-US" dirty="0"/>
              <a:t>The primary goal of a DBMS is to </a:t>
            </a:r>
            <a:r>
              <a:rPr lang="en-US" b="1" dirty="0"/>
              <a:t>provide a way to store and retrieve database information </a:t>
            </a:r>
            <a:r>
              <a:rPr lang="en-US" dirty="0"/>
              <a:t>that is both convenient and efficient.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Users and User Interfaces</a:t>
            </a:r>
          </a:p>
        </p:txBody>
      </p:sp>
      <p:sp>
        <p:nvSpPr>
          <p:cNvPr id="3" name="Content Placeholder 2"/>
          <p:cNvSpPr>
            <a:spLocks noGrp="1"/>
          </p:cNvSpPr>
          <p:nvPr>
            <p:ph sz="quarter" idx="1"/>
          </p:nvPr>
        </p:nvSpPr>
        <p:spPr/>
        <p:txBody>
          <a:bodyPr>
            <a:normAutofit fontScale="92500" lnSpcReduction="10000"/>
          </a:bodyPr>
          <a:lstStyle/>
          <a:p>
            <a:r>
              <a:rPr lang="en-US" dirty="0"/>
              <a:t>There are four different types of database-system users, differentiated by the way they expect to interact with the system. </a:t>
            </a:r>
          </a:p>
          <a:p>
            <a:r>
              <a:rPr lang="en-US" dirty="0"/>
              <a:t>Different types of user interfaces have been designed for the different types of users.</a:t>
            </a:r>
          </a:p>
          <a:p>
            <a:r>
              <a:rPr lang="en-US" dirty="0"/>
              <a:t>1. </a:t>
            </a:r>
            <a:r>
              <a:rPr lang="en-US" b="1" dirty="0" err="1"/>
              <a:t>Naıve</a:t>
            </a:r>
            <a:r>
              <a:rPr lang="en-US" b="1" dirty="0"/>
              <a:t> users </a:t>
            </a:r>
            <a:r>
              <a:rPr lang="en-US" dirty="0"/>
              <a:t>are unsophisticated users who interact with the system by invoking one of the application programs that have been written previously. For example, a clerk in the university</a:t>
            </a:r>
          </a:p>
          <a:p>
            <a:r>
              <a:rPr lang="en-US" dirty="0"/>
              <a:t>The typical user interface for </a:t>
            </a:r>
            <a:r>
              <a:rPr lang="en-US" dirty="0" err="1"/>
              <a:t>naıve</a:t>
            </a:r>
            <a:r>
              <a:rPr lang="en-US" dirty="0"/>
              <a:t> users is a forms interface, where the user can fill in appropriate fields of the form.</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2. </a:t>
            </a:r>
            <a:r>
              <a:rPr lang="en-US" b="1" dirty="0"/>
              <a:t>Application programmers </a:t>
            </a:r>
            <a:r>
              <a:rPr lang="en-US" dirty="0"/>
              <a:t>are computer professionals who write application programs. Application programmers can choose from many tools to develop user interfaces.</a:t>
            </a:r>
          </a:p>
          <a:p>
            <a:r>
              <a:rPr lang="en-US" dirty="0"/>
              <a:t>3. </a:t>
            </a:r>
            <a:r>
              <a:rPr lang="en-US" b="1" dirty="0"/>
              <a:t>Sophisticated users </a:t>
            </a:r>
            <a:r>
              <a:rPr lang="en-US" dirty="0"/>
              <a:t>interact with the system without writing programs. In-stead, they form their requests either using a database query language or by using tools such as data analysis software.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4. </a:t>
            </a:r>
            <a:r>
              <a:rPr lang="en-US" b="1" dirty="0"/>
              <a:t>Specialized users </a:t>
            </a:r>
            <a:r>
              <a:rPr lang="en-US" dirty="0"/>
              <a:t>are sophisticated users who write specialized database applications that do not fit into the traditional data-processing frame work.</a:t>
            </a:r>
          </a:p>
          <a:p>
            <a:r>
              <a:rPr lang="en-US" dirty="0"/>
              <a:t> Among these applications are computer-aided design systems, knowledge-base and expert systems, systems that store data with complex data types (for example, graphics data and audio data), and environment-modeling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a:t>
            </a:r>
          </a:p>
        </p:txBody>
      </p:sp>
      <p:sp>
        <p:nvSpPr>
          <p:cNvPr id="3" name="Content Placeholder 2"/>
          <p:cNvSpPr>
            <a:spLocks noGrp="1"/>
          </p:cNvSpPr>
          <p:nvPr>
            <p:ph sz="quarter" idx="1"/>
          </p:nvPr>
        </p:nvSpPr>
        <p:spPr/>
        <p:txBody>
          <a:bodyPr/>
          <a:lstStyle/>
          <a:p>
            <a:r>
              <a:rPr lang="en-US" dirty="0"/>
              <a:t>One of the main reasons for using DBMSs is to have central control of both the data and the programs that access those data. </a:t>
            </a:r>
          </a:p>
          <a:p>
            <a:r>
              <a:rPr lang="en-US" dirty="0"/>
              <a:t>A person who has such central control over the system is called a database administrator (DBA). </a:t>
            </a:r>
          </a:p>
          <a:p>
            <a:r>
              <a:rPr lang="en-US" dirty="0"/>
              <a:t>The functions of a DBA include:</a:t>
            </a:r>
          </a:p>
          <a:p>
            <a:r>
              <a:rPr lang="en-US" b="1" dirty="0"/>
              <a:t>Schema definition. </a:t>
            </a:r>
            <a:r>
              <a:rPr lang="en-US" dirty="0"/>
              <a:t>The DBA creates the original database schema by executing a set of data definition statements in the DDL.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Storage structure and access-method definition</a:t>
            </a:r>
            <a:r>
              <a:rPr lang="en-US" dirty="0"/>
              <a:t>.</a:t>
            </a:r>
          </a:p>
          <a:p>
            <a:r>
              <a:rPr lang="en-US" b="1" dirty="0"/>
              <a:t>Schema and physical-organization modification</a:t>
            </a:r>
            <a:r>
              <a:rPr lang="en-US" dirty="0"/>
              <a:t>. The DBA carries out changes to the schema and physical organization to reflect the changing needs of the organization, or to alter the physical organization to improve performance.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Granting of authorization for data access</a:t>
            </a:r>
            <a:r>
              <a:rPr lang="en-US" dirty="0"/>
              <a:t>. By granting different types of authorization, the database administrator can regulate which parts of the data base various users can access. The authorization information is kept in a special system structure that the database system consults whenever some one attempts to access the data in the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a:t>Routine maintenance. </a:t>
            </a:r>
          </a:p>
          <a:p>
            <a:r>
              <a:rPr lang="en-US" dirty="0"/>
              <a:t>Examples of the database administrator’s routine maintenance activities are:</a:t>
            </a:r>
          </a:p>
          <a:p>
            <a:r>
              <a:rPr lang="en-US" dirty="0"/>
              <a:t>Periodically backing up the database, either onto tapes or onto remote servers, to prevent loss of data in case of disasters such as flooding.</a:t>
            </a:r>
          </a:p>
          <a:p>
            <a:r>
              <a:rPr lang="en-US" dirty="0"/>
              <a:t>Ensuring that enough free disk space is available for normal operations , and upgrading disk space as required.</a:t>
            </a:r>
          </a:p>
          <a:p>
            <a:r>
              <a:rPr lang="en-US" dirty="0"/>
              <a:t>Monitoring jobs running on the database and ensuring that performance is not degraded by very expensive tasks submitted by some users.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Entity-Relationship Model</a:t>
            </a:r>
          </a:p>
        </p:txBody>
      </p:sp>
      <p:sp>
        <p:nvSpPr>
          <p:cNvPr id="3" name="Content Placeholder 2"/>
          <p:cNvSpPr>
            <a:spLocks noGrp="1"/>
          </p:cNvSpPr>
          <p:nvPr>
            <p:ph sz="quarter" idx="1"/>
          </p:nvPr>
        </p:nvSpPr>
        <p:spPr/>
        <p:txBody>
          <a:bodyPr/>
          <a:lstStyle/>
          <a:p>
            <a:r>
              <a:rPr lang="en-US" dirty="0"/>
              <a:t>The entity-relationship(E-R) data model was developed to facilitate data base design.</a:t>
            </a:r>
          </a:p>
          <a:p>
            <a:r>
              <a:rPr lang="en-US" dirty="0"/>
              <a:t>The E-R data model employs three basic concepts: entity sets, relationship sets, and attributes.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Sets</a:t>
            </a:r>
          </a:p>
        </p:txBody>
      </p:sp>
      <p:sp>
        <p:nvSpPr>
          <p:cNvPr id="3" name="Content Placeholder 2"/>
          <p:cNvSpPr>
            <a:spLocks noGrp="1"/>
          </p:cNvSpPr>
          <p:nvPr>
            <p:ph sz="quarter" idx="1"/>
          </p:nvPr>
        </p:nvSpPr>
        <p:spPr/>
        <p:txBody>
          <a:bodyPr/>
          <a:lstStyle/>
          <a:p>
            <a:r>
              <a:rPr lang="en-US" dirty="0"/>
              <a:t>An </a:t>
            </a:r>
            <a:r>
              <a:rPr lang="en-US" b="1" dirty="0"/>
              <a:t>entity</a:t>
            </a:r>
            <a:r>
              <a:rPr lang="en-US" dirty="0"/>
              <a:t> is a “thing” or “object” in the real world that is distinguishable from all other objects. </a:t>
            </a:r>
          </a:p>
          <a:p>
            <a:r>
              <a:rPr lang="en-US" dirty="0"/>
              <a:t>For example, each person in a university is an entity. </a:t>
            </a:r>
          </a:p>
          <a:p>
            <a:r>
              <a:rPr lang="en-US" dirty="0"/>
              <a:t>An entity has a set of properties, and the values for some set of properties may uniquely identify an entity.</a:t>
            </a:r>
          </a:p>
          <a:p>
            <a:r>
              <a:rPr lang="en-US" dirty="0"/>
              <a:t>For instance, a person may have a person id property whose value uniquely identifies that person.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An </a:t>
            </a:r>
            <a:r>
              <a:rPr lang="en-US" b="1" dirty="0"/>
              <a:t>entity set </a:t>
            </a:r>
            <a:r>
              <a:rPr lang="en-US" dirty="0"/>
              <a:t>is a set of entities of the same type that share the same properties , or attributes. </a:t>
            </a:r>
          </a:p>
          <a:p>
            <a:r>
              <a:rPr lang="en-US" dirty="0"/>
              <a:t>The set of all people who are instructors at a given university, for example, can be defined as the entity set instructor. </a:t>
            </a:r>
          </a:p>
          <a:p>
            <a:r>
              <a:rPr lang="en-US" dirty="0"/>
              <a:t>Similarly, the entity set student might represent the set of all students in the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Database System</a:t>
            </a:r>
          </a:p>
        </p:txBody>
      </p:sp>
      <p:sp>
        <p:nvSpPr>
          <p:cNvPr id="3" name="Content Placeholder 2"/>
          <p:cNvSpPr>
            <a:spLocks noGrp="1"/>
          </p:cNvSpPr>
          <p:nvPr>
            <p:ph sz="quarter" idx="1"/>
          </p:nvPr>
        </p:nvSpPr>
        <p:spPr/>
        <p:txBody>
          <a:bodyPr>
            <a:normAutofit lnSpcReduction="10000"/>
          </a:bodyPr>
          <a:lstStyle/>
          <a:p>
            <a:r>
              <a:rPr lang="en-US" dirty="0"/>
              <a:t>Before database management systems (DBMSs) were introduced, organizations usually stored information in file-processing system.</a:t>
            </a:r>
          </a:p>
          <a:p>
            <a:r>
              <a:rPr lang="en-US" dirty="0"/>
              <a:t>Keeping organizational information in a file-processing system has a number of major disadvantages:</a:t>
            </a:r>
          </a:p>
          <a:p>
            <a:pPr lvl="1"/>
            <a:r>
              <a:rPr lang="en-US" dirty="0">
                <a:solidFill>
                  <a:schemeClr val="tx1"/>
                </a:solidFill>
              </a:rPr>
              <a:t>Data redundancy and inconsistency</a:t>
            </a:r>
          </a:p>
          <a:p>
            <a:pPr lvl="2"/>
            <a:r>
              <a:rPr lang="en-US" dirty="0"/>
              <a:t>. In addition, it may lead to data inconsistency;</a:t>
            </a:r>
          </a:p>
          <a:p>
            <a:pPr lvl="1"/>
            <a:r>
              <a:rPr lang="en-US" dirty="0">
                <a:solidFill>
                  <a:schemeClr val="tx1"/>
                </a:solidFill>
              </a:rPr>
              <a:t>Difficulty in accessing data.</a:t>
            </a:r>
          </a:p>
          <a:p>
            <a:pPr lvl="1"/>
            <a:r>
              <a:rPr lang="en-US" dirty="0">
                <a:solidFill>
                  <a:schemeClr val="tx1"/>
                </a:solidFill>
              </a:rPr>
              <a:t>Data isolation</a:t>
            </a:r>
          </a:p>
          <a:p>
            <a:pPr lvl="1"/>
            <a:r>
              <a:rPr lang="en-US" dirty="0">
                <a:solidFill>
                  <a:schemeClr val="tx1"/>
                </a:solidFill>
              </a:rPr>
              <a:t>Integrity problems. The data values stored in the database must satisfy certain types of consistency constraints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Entity sets do not need to be disjoint. </a:t>
            </a:r>
          </a:p>
          <a:p>
            <a:r>
              <a:rPr lang="en-US" dirty="0"/>
              <a:t>For example, it is possible to define the entity set of all people in a university (person). A person entity may be an instructor entity, a student entity, both, or neither.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t>
            </a:r>
          </a:p>
        </p:txBody>
      </p:sp>
      <p:sp>
        <p:nvSpPr>
          <p:cNvPr id="3" name="Content Placeholder 2"/>
          <p:cNvSpPr>
            <a:spLocks noGrp="1"/>
          </p:cNvSpPr>
          <p:nvPr>
            <p:ph sz="quarter" idx="1"/>
          </p:nvPr>
        </p:nvSpPr>
        <p:spPr/>
        <p:txBody>
          <a:bodyPr/>
          <a:lstStyle/>
          <a:p>
            <a:r>
              <a:rPr lang="en-US" dirty="0"/>
              <a:t>An entity is represented by a set of attributes. Attributes are descriptive properties possessed by each member of an entity set.  </a:t>
            </a:r>
          </a:p>
          <a:p>
            <a:r>
              <a:rPr lang="en-US" dirty="0"/>
              <a:t>Possible attributes of the instructor entity set are ID ,name , </a:t>
            </a:r>
            <a:r>
              <a:rPr lang="en-US" dirty="0" err="1"/>
              <a:t>deptname</a:t>
            </a:r>
            <a:r>
              <a:rPr lang="en-US" dirty="0"/>
              <a:t> , and salary.</a:t>
            </a:r>
          </a:p>
          <a:p>
            <a:r>
              <a:rPr lang="en-US" dirty="0"/>
              <a:t>Possible attributes of the course entity set are </a:t>
            </a:r>
            <a:r>
              <a:rPr lang="en-US" dirty="0" err="1"/>
              <a:t>courseid</a:t>
            </a:r>
            <a:r>
              <a:rPr lang="en-US" dirty="0"/>
              <a:t> , title , </a:t>
            </a:r>
            <a:r>
              <a:rPr lang="en-US" dirty="0" err="1"/>
              <a:t>deptname</a:t>
            </a:r>
            <a:r>
              <a:rPr lang="en-US" dirty="0"/>
              <a:t> , and credits.</a:t>
            </a:r>
          </a:p>
          <a:p>
            <a:r>
              <a:rPr lang="en-US" dirty="0"/>
              <a:t>Each entity has a value for each of its attributes.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Sets</a:t>
            </a:r>
          </a:p>
        </p:txBody>
      </p:sp>
      <p:sp>
        <p:nvSpPr>
          <p:cNvPr id="3" name="Content Placeholder 2"/>
          <p:cNvSpPr>
            <a:spLocks noGrp="1"/>
          </p:cNvSpPr>
          <p:nvPr>
            <p:ph sz="quarter" idx="1"/>
          </p:nvPr>
        </p:nvSpPr>
        <p:spPr/>
        <p:txBody>
          <a:bodyPr/>
          <a:lstStyle/>
          <a:p>
            <a:r>
              <a:rPr lang="en-US" dirty="0"/>
              <a:t>A relationship is an association among several entities.</a:t>
            </a:r>
          </a:p>
          <a:p>
            <a:r>
              <a:rPr lang="en-US" dirty="0"/>
              <a:t> For example, we can define a relationship advisor that associates instructor James with student Shankar. This relationship specifies that James is an advisor to student Shankar.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relationship set is a set of relationships of the same type. </a:t>
            </a:r>
          </a:p>
          <a:p>
            <a:r>
              <a:rPr lang="en-US" dirty="0"/>
              <a:t>Formally, it is a mathematical relation on n≥2 (possibly non distinct) entity sets. If E1,E2,...,En are entity sets, then a relationship set </a:t>
            </a:r>
            <a:r>
              <a:rPr lang="en-US" dirty="0" err="1"/>
              <a:t>Ris</a:t>
            </a:r>
            <a:r>
              <a:rPr lang="en-US" dirty="0"/>
              <a:t> a subset of</a:t>
            </a:r>
          </a:p>
          <a:p>
            <a:pPr>
              <a:buNone/>
            </a:pPr>
            <a:r>
              <a:rPr lang="en-US" dirty="0"/>
              <a:t>	{(e1,e2,...,en)|e1∈E1,e2∈E2,..., </a:t>
            </a:r>
            <a:r>
              <a:rPr lang="en-US" dirty="0" err="1"/>
              <a:t>en∈En</a:t>
            </a:r>
            <a:r>
              <a:rPr lang="en-US" dirty="0"/>
              <a:t>} where (e1,e2,...,en) is a relationship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association between entity sets is referred to as participation; </a:t>
            </a:r>
          </a:p>
          <a:p>
            <a:r>
              <a:rPr lang="en-US" dirty="0"/>
              <a:t>that is, the entity setsE1,E2,...,En participate in relationship set R.</a:t>
            </a:r>
          </a:p>
          <a:p>
            <a:r>
              <a:rPr lang="en-US" dirty="0"/>
              <a:t>The function that an entity plays in a relationship is called that entity’s role.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relationship may also have attributes called descriptive attributes . </a:t>
            </a:r>
          </a:p>
          <a:p>
            <a:r>
              <a:rPr lang="en-US" dirty="0"/>
              <a:t>Consider a relationship set advisor with entity sets instructor and student.</a:t>
            </a:r>
          </a:p>
          <a:p>
            <a:r>
              <a:rPr lang="en-US" dirty="0"/>
              <a:t>We could associate the attribute date with that relationship to specify the date when an instructor became the advisor of a student.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sz="quarter" idx="1"/>
          </p:nvPr>
        </p:nvSpPr>
        <p:spPr/>
        <p:txBody>
          <a:bodyPr/>
          <a:lstStyle/>
          <a:p>
            <a:r>
              <a:rPr lang="en-US" dirty="0"/>
              <a:t>For each attribute, there is a set of permitted values, called the </a:t>
            </a:r>
            <a:r>
              <a:rPr lang="en-US" dirty="0" err="1"/>
              <a:t>domain,or</a:t>
            </a:r>
            <a:r>
              <a:rPr lang="en-US" dirty="0"/>
              <a:t> value set, of that attribute. </a:t>
            </a:r>
          </a:p>
          <a:p>
            <a:r>
              <a:rPr lang="en-US" dirty="0"/>
              <a:t>The domain of attribute </a:t>
            </a:r>
            <a:r>
              <a:rPr lang="en-US" dirty="0" err="1"/>
              <a:t>courseid</a:t>
            </a:r>
            <a:r>
              <a:rPr lang="en-US" dirty="0"/>
              <a:t> might be the set of all text strings of a certain length.</a:t>
            </a:r>
          </a:p>
          <a:p>
            <a:r>
              <a:rPr lang="en-US" dirty="0"/>
              <a:t>An attribute, as used in the E-R model, can be characterized by the following attribute types</a:t>
            </a:r>
          </a:p>
          <a:p>
            <a:pPr lvl="1"/>
            <a:r>
              <a:rPr lang="en-US" b="1" dirty="0">
                <a:solidFill>
                  <a:schemeClr val="tx1"/>
                </a:solidFill>
              </a:rPr>
              <a:t>Simple and composite attributes.</a:t>
            </a:r>
          </a:p>
          <a:p>
            <a:pPr lvl="1"/>
            <a:r>
              <a:rPr lang="en-US" b="1" dirty="0">
                <a:solidFill>
                  <a:schemeClr val="tx1"/>
                </a:solidFill>
              </a:rPr>
              <a:t>Single-valued and multi valued attributes.</a:t>
            </a:r>
          </a:p>
          <a:p>
            <a:pPr lvl="1"/>
            <a:r>
              <a:rPr lang="en-US" b="1" dirty="0">
                <a:solidFill>
                  <a:schemeClr val="tx1"/>
                </a:solidFill>
              </a:rPr>
              <a:t>Derived attribute.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and composite attributes.</a:t>
            </a:r>
          </a:p>
        </p:txBody>
      </p:sp>
      <p:sp>
        <p:nvSpPr>
          <p:cNvPr id="3" name="Content Placeholder 2"/>
          <p:cNvSpPr>
            <a:spLocks noGrp="1"/>
          </p:cNvSpPr>
          <p:nvPr>
            <p:ph sz="quarter" idx="1"/>
          </p:nvPr>
        </p:nvSpPr>
        <p:spPr/>
        <p:txBody>
          <a:bodyPr/>
          <a:lstStyle/>
          <a:p>
            <a:r>
              <a:rPr lang="en-US" dirty="0"/>
              <a:t>Simple- that is, they have not been divided into subparts.</a:t>
            </a:r>
          </a:p>
          <a:p>
            <a:r>
              <a:rPr lang="en-US" dirty="0"/>
              <a:t>Composite attributes- can be divided into subparts (that is, other attributes). </a:t>
            </a:r>
          </a:p>
          <a:p>
            <a:r>
              <a:rPr lang="en-US" dirty="0"/>
              <a:t>For example, an attribute name could be structured as a composite attribute consisting of first name ,middle initial , and last name.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Single-valued and multi valued attributes.</a:t>
            </a:r>
          </a:p>
        </p:txBody>
      </p:sp>
      <p:sp>
        <p:nvSpPr>
          <p:cNvPr id="3" name="Content Placeholder 2"/>
          <p:cNvSpPr>
            <a:spLocks noGrp="1"/>
          </p:cNvSpPr>
          <p:nvPr>
            <p:ph sz="quarter" idx="1"/>
          </p:nvPr>
        </p:nvSpPr>
        <p:spPr/>
        <p:txBody>
          <a:bodyPr/>
          <a:lstStyle/>
          <a:p>
            <a:r>
              <a:rPr lang="en-US" dirty="0"/>
              <a:t>single value for a particular entity. </a:t>
            </a:r>
          </a:p>
          <a:p>
            <a:r>
              <a:rPr lang="en-US" dirty="0"/>
              <a:t>For instance, the </a:t>
            </a:r>
            <a:r>
              <a:rPr lang="en-US" dirty="0" err="1"/>
              <a:t>studentID</a:t>
            </a:r>
            <a:r>
              <a:rPr lang="en-US" dirty="0"/>
              <a:t> </a:t>
            </a:r>
            <a:r>
              <a:rPr lang="en-US" dirty="0" err="1"/>
              <a:t>attributefor</a:t>
            </a:r>
            <a:r>
              <a:rPr lang="en-US" dirty="0"/>
              <a:t> a specific student entity refers to only one </a:t>
            </a:r>
            <a:r>
              <a:rPr lang="en-US" dirty="0" err="1"/>
              <a:t>studentID</a:t>
            </a:r>
            <a:r>
              <a:rPr lang="en-US" dirty="0"/>
              <a:t>. Such attributes are said to be single valued.</a:t>
            </a:r>
          </a:p>
          <a:p>
            <a:r>
              <a:rPr lang="en-US" dirty="0"/>
              <a:t>multi valued attributes -an attribute has a set of values for a specific entity.</a:t>
            </a:r>
          </a:p>
          <a:p>
            <a:r>
              <a:rPr lang="en-US" dirty="0" err="1"/>
              <a:t>Eg</a:t>
            </a:r>
            <a:r>
              <a:rPr lang="en-US" dirty="0"/>
              <a:t>: a phone number attribute.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attribute.</a:t>
            </a:r>
          </a:p>
        </p:txBody>
      </p:sp>
      <p:sp>
        <p:nvSpPr>
          <p:cNvPr id="3" name="Content Placeholder 2"/>
          <p:cNvSpPr>
            <a:spLocks noGrp="1"/>
          </p:cNvSpPr>
          <p:nvPr>
            <p:ph sz="quarter" idx="1"/>
          </p:nvPr>
        </p:nvSpPr>
        <p:spPr/>
        <p:txBody>
          <a:bodyPr/>
          <a:lstStyle/>
          <a:p>
            <a:r>
              <a:rPr lang="en-US" dirty="0"/>
              <a:t>The value for this type of attribute can be derived from the values of other related attributes or entities.</a:t>
            </a:r>
          </a:p>
          <a:p>
            <a:r>
              <a:rPr lang="en-US" dirty="0" err="1"/>
              <a:t>Eg</a:t>
            </a:r>
            <a:r>
              <a:rPr lang="en-US"/>
              <a:t>: 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 Atomicity problems.</a:t>
            </a:r>
          </a:p>
          <a:p>
            <a:r>
              <a:rPr lang="en-US" dirty="0"/>
              <a:t>Concurrent-access anomalies.</a:t>
            </a:r>
          </a:p>
          <a:p>
            <a:r>
              <a:rPr lang="en-US"/>
              <a:t>Security problems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sz="quarter" idx="1"/>
          </p:nvPr>
        </p:nvSpPr>
        <p:spPr/>
        <p:txBody>
          <a:bodyPr/>
          <a:lstStyle/>
          <a:p>
            <a:r>
              <a:rPr lang="en-US" dirty="0"/>
              <a:t>An E-R enterprise schema may define certain constraints to which the contents of a database must conform.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Cardinalities</a:t>
            </a:r>
          </a:p>
        </p:txBody>
      </p:sp>
      <p:sp>
        <p:nvSpPr>
          <p:cNvPr id="3" name="Content Placeholder 2"/>
          <p:cNvSpPr>
            <a:spLocks noGrp="1"/>
          </p:cNvSpPr>
          <p:nvPr>
            <p:ph sz="quarter" idx="1"/>
          </p:nvPr>
        </p:nvSpPr>
        <p:spPr/>
        <p:txBody>
          <a:bodyPr>
            <a:normAutofit lnSpcReduction="10000"/>
          </a:bodyPr>
          <a:lstStyle/>
          <a:p>
            <a:r>
              <a:rPr lang="en-US" b="1" dirty="0"/>
              <a:t>Mapping cardinalities, or cardinality ratios</a:t>
            </a:r>
            <a:r>
              <a:rPr lang="en-US" dirty="0"/>
              <a:t>, express the number of entities to which another entity can be associated via a relationship set.</a:t>
            </a:r>
          </a:p>
          <a:p>
            <a:r>
              <a:rPr lang="en-US" dirty="0"/>
              <a:t>For a binary relationship set R between entity sets A and B, the mapping cardinality must be one of the following:</a:t>
            </a:r>
          </a:p>
          <a:p>
            <a:r>
              <a:rPr lang="en-US" dirty="0"/>
              <a:t>One-to-one.</a:t>
            </a:r>
          </a:p>
          <a:p>
            <a:r>
              <a:rPr lang="en-US" dirty="0"/>
              <a:t>One-to-many.</a:t>
            </a:r>
          </a:p>
          <a:p>
            <a:r>
              <a:rPr lang="en-US" dirty="0"/>
              <a:t>Many-to-one.</a:t>
            </a:r>
          </a:p>
          <a:p>
            <a:r>
              <a:rPr lang="en-US" dirty="0"/>
              <a:t>Many-to-many.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One-to-one.</a:t>
            </a:r>
          </a:p>
          <a:p>
            <a:r>
              <a:rPr lang="en-US" dirty="0"/>
              <a:t>An entity in A is associated with at most one entity in B, and an entity in B is associated with at most one entity in A</a:t>
            </a:r>
          </a:p>
        </p:txBody>
      </p:sp>
      <p:pic>
        <p:nvPicPr>
          <p:cNvPr id="1026" name="Picture 2"/>
          <p:cNvPicPr>
            <a:picLocks noChangeAspect="1" noChangeArrowheads="1"/>
          </p:cNvPicPr>
          <p:nvPr/>
        </p:nvPicPr>
        <p:blipFill>
          <a:blip r:embed="rId2"/>
          <a:srcRect/>
          <a:stretch>
            <a:fillRect/>
          </a:stretch>
        </p:blipFill>
        <p:spPr bwMode="auto">
          <a:xfrm>
            <a:off x="3124200" y="2820112"/>
            <a:ext cx="3352800" cy="418316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One-to-many.</a:t>
            </a:r>
          </a:p>
          <a:p>
            <a:r>
              <a:rPr lang="en-US" dirty="0"/>
              <a:t>An entity in A is associated with any number (zero or more)of entities in B. An entity in B, however, can be associated with at most one entity in A.</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3962400" y="3505200"/>
            <a:ext cx="2590800" cy="35687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Many-to-one.</a:t>
            </a:r>
          </a:p>
          <a:p>
            <a:r>
              <a:rPr lang="en-US" dirty="0"/>
              <a:t>An entity in A is associated with at most one entity in B. An entity in B, however, can be associated with any number (zero or more) of entities in A. </a:t>
            </a:r>
          </a:p>
        </p:txBody>
      </p:sp>
      <p:pic>
        <p:nvPicPr>
          <p:cNvPr id="3074" name="Picture 2"/>
          <p:cNvPicPr>
            <a:picLocks noChangeAspect="1" noChangeArrowheads="1"/>
          </p:cNvPicPr>
          <p:nvPr/>
        </p:nvPicPr>
        <p:blipFill>
          <a:blip r:embed="rId2"/>
          <a:srcRect/>
          <a:stretch>
            <a:fillRect/>
          </a:stretch>
        </p:blipFill>
        <p:spPr bwMode="auto">
          <a:xfrm>
            <a:off x="3200400" y="3428999"/>
            <a:ext cx="2590800" cy="338037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Many-to-many.</a:t>
            </a:r>
          </a:p>
          <a:p>
            <a:r>
              <a:rPr lang="en-US" dirty="0"/>
              <a:t>An entity in A is associated with any number (zero or more)of entities in B, and an entity in B is associated with any number (zero or more) of entities in A.</a:t>
            </a:r>
          </a:p>
        </p:txBody>
      </p:sp>
      <p:pic>
        <p:nvPicPr>
          <p:cNvPr id="4098" name="Picture 2"/>
          <p:cNvPicPr>
            <a:picLocks noChangeAspect="1" noChangeArrowheads="1"/>
          </p:cNvPicPr>
          <p:nvPr/>
        </p:nvPicPr>
        <p:blipFill>
          <a:blip r:embed="rId2"/>
          <a:srcRect/>
          <a:stretch>
            <a:fillRect/>
          </a:stretch>
        </p:blipFill>
        <p:spPr bwMode="auto">
          <a:xfrm>
            <a:off x="3429000" y="3288839"/>
            <a:ext cx="2590800" cy="367813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Constraints</a:t>
            </a:r>
          </a:p>
        </p:txBody>
      </p:sp>
      <p:sp>
        <p:nvSpPr>
          <p:cNvPr id="3" name="Content Placeholder 2"/>
          <p:cNvSpPr>
            <a:spLocks noGrp="1"/>
          </p:cNvSpPr>
          <p:nvPr>
            <p:ph sz="quarter" idx="1"/>
          </p:nvPr>
        </p:nvSpPr>
        <p:spPr/>
        <p:txBody>
          <a:bodyPr/>
          <a:lstStyle/>
          <a:p>
            <a:r>
              <a:rPr lang="en-US" dirty="0"/>
              <a:t>The participation of an entity set E in a relationship set R is said to be </a:t>
            </a:r>
            <a:r>
              <a:rPr lang="en-US" b="1" dirty="0"/>
              <a:t>total</a:t>
            </a:r>
            <a:r>
              <a:rPr lang="en-US" dirty="0"/>
              <a:t> if every entity in E participates in at least one relationship in R.</a:t>
            </a:r>
          </a:p>
          <a:p>
            <a:r>
              <a:rPr lang="en-US" dirty="0"/>
              <a:t> If only some entities in E participate in relationships in R, the participation of entity set E in relationship R is said to be </a:t>
            </a:r>
            <a:r>
              <a:rPr lang="en-US" b="1" dirty="0"/>
              <a:t>partial.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sz="quarter" idx="1"/>
          </p:nvPr>
        </p:nvSpPr>
        <p:spPr/>
        <p:txBody>
          <a:bodyPr/>
          <a:lstStyle/>
          <a:p>
            <a:r>
              <a:rPr lang="en-US" dirty="0"/>
              <a:t>The values of the attribute values of an entity must be such that they can uniquely identify the entity.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Entity-Relationship Diagrams</a:t>
            </a:r>
          </a:p>
        </p:txBody>
      </p:sp>
      <p:sp>
        <p:nvSpPr>
          <p:cNvPr id="3" name="Content Placeholder 2"/>
          <p:cNvSpPr>
            <a:spLocks noGrp="1"/>
          </p:cNvSpPr>
          <p:nvPr>
            <p:ph sz="quarter" idx="1"/>
          </p:nvPr>
        </p:nvSpPr>
        <p:spPr/>
        <p:txBody>
          <a:bodyPr/>
          <a:lstStyle/>
          <a:p>
            <a:r>
              <a:rPr lang="en-US" dirty="0"/>
              <a:t>An E-R diagram can express the overall logical structure of a database graphically.</a:t>
            </a:r>
          </a:p>
          <a:p>
            <a:r>
              <a:rPr lang="en-US" u="sng" dirty="0"/>
              <a:t>Basic Structure</a:t>
            </a:r>
          </a:p>
          <a:p>
            <a:r>
              <a:rPr lang="en-US" dirty="0"/>
              <a:t>An E-R diagram consists of the following major components</a:t>
            </a:r>
          </a:p>
          <a:p>
            <a:r>
              <a:rPr lang="en-US" b="1" dirty="0"/>
              <a:t>Rectangles divided into two parts </a:t>
            </a:r>
            <a:r>
              <a:rPr lang="en-US" dirty="0"/>
              <a:t>:represent entity sets. The first part, contains the name of the entity set. The second part contains the names of all the attributes of the entity set.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r>
              <a:rPr lang="en-US" dirty="0"/>
              <a:t>Diamonds represent relationship sets.</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371600" y="1327744"/>
            <a:ext cx="3200400" cy="269386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362200" y="4779126"/>
            <a:ext cx="2438400" cy="1839884"/>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953000" y="1676400"/>
            <a:ext cx="4645572" cy="1981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of Data</a:t>
            </a:r>
          </a:p>
        </p:txBody>
      </p:sp>
      <p:sp>
        <p:nvSpPr>
          <p:cNvPr id="3" name="Content Placeholder 2"/>
          <p:cNvSpPr>
            <a:spLocks noGrp="1"/>
          </p:cNvSpPr>
          <p:nvPr>
            <p:ph sz="quarter" idx="1"/>
          </p:nvPr>
        </p:nvSpPr>
        <p:spPr/>
        <p:txBody>
          <a:bodyPr/>
          <a:lstStyle/>
          <a:p>
            <a:r>
              <a:rPr lang="en-US" dirty="0"/>
              <a:t>A database system is a collection of interrelated data and a set of programs that allow users to access and modify these data. </a:t>
            </a:r>
          </a:p>
          <a:p>
            <a:r>
              <a:rPr lang="en-US" dirty="0"/>
              <a:t>A major purpose of a database system is to provide users with </a:t>
            </a:r>
            <a:r>
              <a:rPr lang="en-US" b="1" dirty="0"/>
              <a:t>an abstract view of the data</a:t>
            </a:r>
            <a:r>
              <a:rPr lang="en-US" dirty="0"/>
              <a:t>. </a:t>
            </a:r>
          </a:p>
          <a:p>
            <a:r>
              <a:rPr lang="en-US" dirty="0"/>
              <a:t>That is, the system hides certain details of how the data are stored and maintained.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Undivided rectangles </a:t>
            </a:r>
            <a:r>
              <a:rPr lang="en-US" dirty="0"/>
              <a:t>represent the attributes of a relationship set. Attributes that are part of the primary key are underlined.</a:t>
            </a:r>
          </a:p>
          <a:p>
            <a:r>
              <a:rPr lang="en-US" b="1" dirty="0"/>
              <a:t>Lines</a:t>
            </a:r>
            <a:r>
              <a:rPr lang="en-US" dirty="0"/>
              <a:t> link entity sets to relationship sets.</a:t>
            </a:r>
          </a:p>
          <a:p>
            <a:r>
              <a:rPr lang="en-US" b="1" dirty="0"/>
              <a:t>Dashed lines </a:t>
            </a:r>
            <a:r>
              <a:rPr lang="en-US" dirty="0"/>
              <a:t>link attributes of a relationship set to the relationship set.</a:t>
            </a:r>
          </a:p>
          <a:p>
            <a:r>
              <a:rPr lang="en-US" b="1" dirty="0"/>
              <a:t>Double lines </a:t>
            </a:r>
            <a:r>
              <a:rPr lang="en-US" dirty="0"/>
              <a:t>indicate total participation of an entity in a relationship set</a:t>
            </a:r>
          </a:p>
          <a:p>
            <a:r>
              <a:rPr lang="en-US" b="1" dirty="0"/>
              <a:t>Double diamonds </a:t>
            </a:r>
            <a:r>
              <a:rPr lang="en-US" dirty="0"/>
              <a:t>represent identifying relationship sets linked to weak entity sets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457200"/>
            <a:ext cx="9144000" cy="2829083"/>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3215360"/>
            <a:ext cx="8915400" cy="336985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57200" y="-1"/>
            <a:ext cx="7315200" cy="747739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62000" y="31339"/>
            <a:ext cx="7238999" cy="6455557"/>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18565" y="2619374"/>
            <a:ext cx="8401052" cy="340042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Sets</a:t>
            </a:r>
          </a:p>
        </p:txBody>
      </p:sp>
      <p:sp>
        <p:nvSpPr>
          <p:cNvPr id="3" name="Content Placeholder 2"/>
          <p:cNvSpPr>
            <a:spLocks noGrp="1"/>
          </p:cNvSpPr>
          <p:nvPr>
            <p:ph sz="quarter" idx="1"/>
          </p:nvPr>
        </p:nvSpPr>
        <p:spPr/>
        <p:txBody>
          <a:bodyPr/>
          <a:lstStyle/>
          <a:p>
            <a:r>
              <a:rPr lang="en-US" dirty="0"/>
              <a:t>An entity set that does </a:t>
            </a:r>
            <a:r>
              <a:rPr lang="en-US" b="1" dirty="0"/>
              <a:t>not have sufficient attributes to form a primary key </a:t>
            </a:r>
            <a:r>
              <a:rPr lang="en-US" dirty="0"/>
              <a:t>is termed a </a:t>
            </a:r>
            <a:r>
              <a:rPr lang="en-US" b="1" dirty="0"/>
              <a:t>weak entity set</a:t>
            </a:r>
            <a:r>
              <a:rPr lang="en-US" dirty="0"/>
              <a:t>. </a:t>
            </a:r>
          </a:p>
          <a:p>
            <a:r>
              <a:rPr lang="en-US" dirty="0"/>
              <a:t>An entity set that has a primary key is termed a strong entity set.</a:t>
            </a:r>
          </a:p>
          <a:p>
            <a:r>
              <a:rPr lang="en-US" dirty="0"/>
              <a:t>For a weak entity set to be meaningful, it must be associated with another entity set, called the </a:t>
            </a:r>
            <a:r>
              <a:rPr lang="en-US" b="1" dirty="0"/>
              <a:t>identifying or owner entity set</a:t>
            </a:r>
            <a:r>
              <a:rPr lang="en-US"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Every weak entity must be associated with an identifying entity; that is, the weak entity set is said to be existence dependent on the identifying entity set. </a:t>
            </a:r>
          </a:p>
          <a:p>
            <a:r>
              <a:rPr lang="en-US" dirty="0"/>
              <a:t>The identifying entity set is said to own the weak entity set that it identifies. </a:t>
            </a:r>
          </a:p>
          <a:p>
            <a:r>
              <a:rPr lang="en-US" dirty="0"/>
              <a:t>The relationship associating the weak entity set with the identifying entity set is called the </a:t>
            </a:r>
            <a:r>
              <a:rPr lang="en-US" b="1" dirty="0"/>
              <a:t>identifying relationship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a:t>
            </a:r>
            <a:r>
              <a:rPr lang="en-US" b="1" dirty="0"/>
              <a:t>identifying relationship is many-to-one </a:t>
            </a:r>
            <a:r>
              <a:rPr lang="en-US" dirty="0"/>
              <a:t>from the weak entity set to the identifying entity set, and the </a:t>
            </a:r>
            <a:r>
              <a:rPr lang="en-US" b="1" dirty="0"/>
              <a:t>participation of the weak entity set in the relationship is total</a:t>
            </a:r>
            <a:r>
              <a:rPr lang="en-US" dirty="0"/>
              <a:t>. </a:t>
            </a:r>
          </a:p>
          <a:p>
            <a:r>
              <a:rPr lang="en-US" dirty="0"/>
              <a:t>The identifying relationship set should not have any descriptive attributes, since any such attributes can instead be associated with the weak entity set.</a:t>
            </a:r>
          </a:p>
          <a:p>
            <a:r>
              <a:rPr lang="en-US" dirty="0"/>
              <a:t>The discriminator of a weak entity set is a set of attributes that allows this distinction to be made.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The primary key of a weak entity set is formed by the primary key of the identifying entity set, plus the weak entity set’s discriminator.</a:t>
            </a:r>
          </a:p>
          <a:p>
            <a:r>
              <a:rPr lang="en-US" dirty="0"/>
              <a:t>In E-R diagrams, a weak entity set is depicted via a rectangle, like a strong entity set, but there are two main differences:</a:t>
            </a:r>
          </a:p>
          <a:p>
            <a:r>
              <a:rPr lang="en-US" dirty="0"/>
              <a:t>The </a:t>
            </a:r>
            <a:r>
              <a:rPr lang="en-US" b="1" dirty="0"/>
              <a:t>discriminator of a weak entity is underlined with a dashed</a:t>
            </a:r>
            <a:r>
              <a:rPr lang="en-US" dirty="0"/>
              <a:t>, rather than a solid, line.</a:t>
            </a:r>
          </a:p>
          <a:p>
            <a:r>
              <a:rPr lang="en-US" dirty="0"/>
              <a:t>The relationship set connecting the weak entity set to the identifying strong entity set is depicted by a </a:t>
            </a:r>
            <a:r>
              <a:rPr lang="en-US" b="1" dirty="0"/>
              <a:t>double diamond.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76200" y="1981200"/>
            <a:ext cx="8991600" cy="2895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p>
        </p:txBody>
      </p:sp>
      <p:sp>
        <p:nvSpPr>
          <p:cNvPr id="3" name="Content Placeholder 2"/>
          <p:cNvSpPr>
            <a:spLocks noGrp="1"/>
          </p:cNvSpPr>
          <p:nvPr>
            <p:ph sz="quarter" idx="1"/>
          </p:nvPr>
        </p:nvSpPr>
        <p:spPr/>
        <p:txBody>
          <a:bodyPr/>
          <a:lstStyle/>
          <a:p>
            <a:r>
              <a:rPr lang="en-US" dirty="0"/>
              <a:t>developers hide the complexity from users through several levels of abstraction, to simplify users’ interactions with the system:</a:t>
            </a:r>
          </a:p>
          <a:p>
            <a:r>
              <a:rPr lang="en-US" b="1" u="sng" dirty="0">
                <a:solidFill>
                  <a:srgbClr val="FF0000"/>
                </a:solidFill>
              </a:rPr>
              <a:t>Physical level. </a:t>
            </a:r>
          </a:p>
          <a:p>
            <a:r>
              <a:rPr lang="en-US" dirty="0"/>
              <a:t>The lowest level of abstraction describes how the data are actually stored. The physical level describes complex low-level data structures in detail.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93880" y="-304800"/>
            <a:ext cx="8956240" cy="74676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dirty="0"/>
              <a:t>Problem</a:t>
            </a:r>
          </a:p>
          <a:p>
            <a:r>
              <a:rPr lang="en-US" dirty="0"/>
              <a:t>A company database needs to store information about employees (identified by </a:t>
            </a:r>
            <a:r>
              <a:rPr lang="en-US" i="1" dirty="0" err="1"/>
              <a:t>ssn</a:t>
            </a:r>
            <a:r>
              <a:rPr lang="en-US" i="1" dirty="0"/>
              <a:t>, with salary and phone as attributes), departments (identified by </a:t>
            </a:r>
            <a:r>
              <a:rPr lang="en-US" i="1" dirty="0" err="1"/>
              <a:t>dno</a:t>
            </a:r>
            <a:r>
              <a:rPr lang="en-US" i="1" dirty="0"/>
              <a:t>, </a:t>
            </a:r>
            <a:r>
              <a:rPr lang="en-US" dirty="0"/>
              <a:t>with </a:t>
            </a:r>
            <a:r>
              <a:rPr lang="en-US" i="1" dirty="0" err="1"/>
              <a:t>dname</a:t>
            </a:r>
            <a:r>
              <a:rPr lang="en-US" i="1" dirty="0"/>
              <a:t> and budget as attributes), and children of employees (with name and age </a:t>
            </a:r>
            <a:r>
              <a:rPr lang="en-US" dirty="0"/>
              <a:t>as attributes). </a:t>
            </a:r>
            <a:endParaRPr lang="en-US" b="1"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dirty="0"/>
              <a:t>Problem</a:t>
            </a:r>
          </a:p>
          <a:p>
            <a:r>
              <a:rPr lang="en-US" dirty="0"/>
              <a:t>Employees </a:t>
            </a:r>
            <a:r>
              <a:rPr lang="en-US" i="1" dirty="0"/>
              <a:t>work in departments; each department is managed by an </a:t>
            </a:r>
            <a:r>
              <a:rPr lang="en-US" dirty="0"/>
              <a:t>employee; a child must be identified uniquely by </a:t>
            </a:r>
            <a:r>
              <a:rPr lang="en-US" i="1" dirty="0"/>
              <a:t>name when the parent (who is an </a:t>
            </a:r>
            <a:r>
              <a:rPr lang="en-US" dirty="0"/>
              <a:t>employee; assume that only one parent works for the company) is known. We are not interested in information about a child once the parent leaves the company.</a:t>
            </a:r>
          </a:p>
          <a:p>
            <a:r>
              <a:rPr lang="en-US" dirty="0"/>
              <a:t>Draw an ER diagram that captures this information.</a:t>
            </a:r>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a:t>
            </a:r>
            <a:r>
              <a:rPr lang="en-US" dirty="0" err="1"/>
              <a:t>RelationalModel</a:t>
            </a:r>
            <a:endParaRPr lang="en-US" dirty="0"/>
          </a:p>
        </p:txBody>
      </p:sp>
      <p:sp>
        <p:nvSpPr>
          <p:cNvPr id="3" name="Content Placeholder 2"/>
          <p:cNvSpPr>
            <a:spLocks noGrp="1"/>
          </p:cNvSpPr>
          <p:nvPr>
            <p:ph sz="quarter" idx="1"/>
          </p:nvPr>
        </p:nvSpPr>
        <p:spPr/>
        <p:txBody>
          <a:bodyPr/>
          <a:lstStyle/>
          <a:p>
            <a:r>
              <a:rPr lang="en-US" b="1" u="sng" dirty="0"/>
              <a:t>Structure of Relational Databases</a:t>
            </a:r>
          </a:p>
          <a:p>
            <a:r>
              <a:rPr lang="en-US" dirty="0"/>
              <a:t>A relational database consists of a collection of tables, each of which is assigned a unique name. </a:t>
            </a:r>
          </a:p>
          <a:p>
            <a:r>
              <a:rPr lang="en-US" dirty="0"/>
              <a:t>For example, consider the instructor </a:t>
            </a:r>
            <a:r>
              <a:rPr lang="en-US" dirty="0" err="1"/>
              <a:t>table,which</a:t>
            </a:r>
            <a:r>
              <a:rPr lang="en-US" dirty="0"/>
              <a:t> stores information about instructors. The table has four column headers: ID, name, </a:t>
            </a:r>
            <a:r>
              <a:rPr lang="en-US" dirty="0" err="1"/>
              <a:t>deptname</a:t>
            </a:r>
            <a:r>
              <a:rPr lang="en-US" dirty="0"/>
              <a:t>, and salary.</a:t>
            </a:r>
          </a:p>
          <a:p>
            <a:r>
              <a:rPr lang="en-US" dirty="0"/>
              <a:t> Each row of this table records information about an instructor.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in the relational model the term </a:t>
            </a:r>
            <a:r>
              <a:rPr lang="en-US" b="1" dirty="0"/>
              <a:t>relation</a:t>
            </a:r>
            <a:r>
              <a:rPr lang="en-US" dirty="0"/>
              <a:t> is used to refer to a table, while the term </a:t>
            </a:r>
            <a:r>
              <a:rPr lang="en-US" b="1" dirty="0" err="1"/>
              <a:t>tuple</a:t>
            </a:r>
            <a:r>
              <a:rPr lang="en-US" dirty="0"/>
              <a:t> is used to refer to a row. Similarly, the term </a:t>
            </a:r>
            <a:r>
              <a:rPr lang="en-US" b="1" dirty="0"/>
              <a:t>attribute</a:t>
            </a:r>
            <a:r>
              <a:rPr lang="en-US" dirty="0"/>
              <a:t> refers to a column of a table.</a:t>
            </a:r>
          </a:p>
          <a:p>
            <a:r>
              <a:rPr lang="en-US" dirty="0"/>
              <a:t>the term relation instance to refer to a specific instance of a relation, i.e., containing a specific set of rows.</a:t>
            </a:r>
          </a:p>
          <a:p>
            <a:r>
              <a:rPr lang="en-US" dirty="0"/>
              <a:t>For each attribute of a relation, there is a set of permitted values, called the </a:t>
            </a:r>
            <a:r>
              <a:rPr lang="en-US" b="1" dirty="0"/>
              <a:t>domain</a:t>
            </a:r>
            <a:r>
              <a:rPr lang="en-US" dirty="0"/>
              <a:t> of that attribute.</a:t>
            </a:r>
          </a:p>
          <a:p>
            <a:r>
              <a:rPr lang="en-US" dirty="0"/>
              <a:t>The domain of the name attribute is the set of all possible instructor names.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for all relations r, the domains of all attributes of r be atomic. </a:t>
            </a:r>
          </a:p>
          <a:p>
            <a:r>
              <a:rPr lang="en-US" dirty="0"/>
              <a:t>A domain is atomic if elements of the domain are considered to be indivisible units.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sp>
        <p:nvSpPr>
          <p:cNvPr id="3" name="Content Placeholder 2"/>
          <p:cNvSpPr>
            <a:spLocks noGrp="1"/>
          </p:cNvSpPr>
          <p:nvPr>
            <p:ph sz="quarter" idx="1"/>
          </p:nvPr>
        </p:nvSpPr>
        <p:spPr/>
        <p:txBody>
          <a:bodyPr/>
          <a:lstStyle/>
          <a:p>
            <a:r>
              <a:rPr lang="en-US" dirty="0"/>
              <a:t>The database schema, which is the logical design of the database, and the database instance, which is a snapshot of the data in the database at a given instant in time.</a:t>
            </a:r>
          </a:p>
          <a:p>
            <a:r>
              <a:rPr lang="en-US" dirty="0"/>
              <a:t>In general, a relation schema consists of a list of attributes and their corresponding domains. </a:t>
            </a:r>
          </a:p>
          <a:p>
            <a:r>
              <a:rPr lang="en-US" dirty="0"/>
              <a:t>department(</a:t>
            </a:r>
            <a:r>
              <a:rPr lang="en-US" dirty="0" err="1"/>
              <a:t>deptname,building,budget</a:t>
            </a:r>
            <a:r>
              <a:rPr lang="en-US"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sz="quarter" idx="1"/>
          </p:nvPr>
        </p:nvSpPr>
        <p:spPr/>
        <p:txBody>
          <a:bodyPr>
            <a:normAutofit fontScale="92500"/>
          </a:bodyPr>
          <a:lstStyle/>
          <a:p>
            <a:r>
              <a:rPr lang="en-US" b="1" dirty="0"/>
              <a:t>Super key</a:t>
            </a:r>
            <a:r>
              <a:rPr lang="en-US" dirty="0"/>
              <a:t> is a set of one or more attributes that, taken collectively, allow us to identify uniquely a </a:t>
            </a:r>
            <a:r>
              <a:rPr lang="en-US" dirty="0" err="1"/>
              <a:t>tuple</a:t>
            </a:r>
            <a:r>
              <a:rPr lang="en-US" dirty="0"/>
              <a:t> in the relation. </a:t>
            </a:r>
          </a:p>
          <a:p>
            <a:r>
              <a:rPr lang="en-US" dirty="0"/>
              <a:t>Such minimal super keys are called </a:t>
            </a:r>
            <a:r>
              <a:rPr lang="en-US" b="1" dirty="0"/>
              <a:t>candidate keys</a:t>
            </a:r>
          </a:p>
          <a:p>
            <a:r>
              <a:rPr lang="en-US" dirty="0"/>
              <a:t>The  term </a:t>
            </a:r>
            <a:r>
              <a:rPr lang="en-US" b="1" dirty="0"/>
              <a:t>primary key </a:t>
            </a:r>
            <a:r>
              <a:rPr lang="en-US" dirty="0"/>
              <a:t>to denote a candidate key that is chosen by the database designer as the principal means of identifying </a:t>
            </a:r>
            <a:r>
              <a:rPr lang="en-US" dirty="0" err="1"/>
              <a:t>tuples</a:t>
            </a:r>
            <a:r>
              <a:rPr lang="en-US" dirty="0"/>
              <a:t> within a relation.</a:t>
            </a:r>
          </a:p>
          <a:p>
            <a:r>
              <a:rPr lang="en-US" dirty="0"/>
              <a:t>A relation, say r1, may include among its attributes the primary key of an other relation, say r2. This attribute is called a </a:t>
            </a:r>
            <a:r>
              <a:rPr lang="en-US" b="1" dirty="0"/>
              <a:t>foreign key </a:t>
            </a:r>
            <a:r>
              <a:rPr lang="en-US" dirty="0"/>
              <a:t>from r1, referencing r2.</a:t>
            </a: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Query Languages</a:t>
            </a:r>
          </a:p>
        </p:txBody>
      </p:sp>
      <p:sp>
        <p:nvSpPr>
          <p:cNvPr id="3" name="Content Placeholder 2"/>
          <p:cNvSpPr>
            <a:spLocks noGrp="1"/>
          </p:cNvSpPr>
          <p:nvPr>
            <p:ph sz="quarter" idx="1"/>
          </p:nvPr>
        </p:nvSpPr>
        <p:spPr/>
        <p:txBody>
          <a:bodyPr>
            <a:normAutofit fontScale="92500" lnSpcReduction="10000"/>
          </a:bodyPr>
          <a:lstStyle/>
          <a:p>
            <a:r>
              <a:rPr lang="en-US" dirty="0"/>
              <a:t>A </a:t>
            </a:r>
            <a:r>
              <a:rPr lang="en-US" b="1" dirty="0"/>
              <a:t>query language </a:t>
            </a:r>
            <a:r>
              <a:rPr lang="en-US" dirty="0"/>
              <a:t>is a language in which a user requests information from the database. </a:t>
            </a:r>
          </a:p>
          <a:p>
            <a:r>
              <a:rPr lang="en-US" dirty="0"/>
              <a:t>These languages are usually on a level higher than that of a standard programming language. </a:t>
            </a:r>
          </a:p>
          <a:p>
            <a:r>
              <a:rPr lang="en-US" dirty="0"/>
              <a:t>Query languages can be categorized as either </a:t>
            </a:r>
            <a:r>
              <a:rPr lang="en-US" b="1" dirty="0"/>
              <a:t>procedural or nonprocedural. </a:t>
            </a:r>
          </a:p>
          <a:p>
            <a:r>
              <a:rPr lang="en-US" dirty="0"/>
              <a:t>In a procedural  language, the user instructs the system to perform a sequence of operations on the database to compute the desired result.</a:t>
            </a:r>
          </a:p>
          <a:p>
            <a:r>
              <a:rPr lang="en-US" dirty="0"/>
              <a:t>In a non procedural language, the user describes the desired information with out giving a specific procedure for obtaining that information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Relational Algebra</a:t>
            </a:r>
          </a:p>
        </p:txBody>
      </p:sp>
      <p:sp>
        <p:nvSpPr>
          <p:cNvPr id="3" name="Content Placeholder 2"/>
          <p:cNvSpPr>
            <a:spLocks noGrp="1"/>
          </p:cNvSpPr>
          <p:nvPr>
            <p:ph sz="quarter" idx="1"/>
          </p:nvPr>
        </p:nvSpPr>
        <p:spPr/>
        <p:txBody>
          <a:bodyPr>
            <a:normAutofit lnSpcReduction="10000"/>
          </a:bodyPr>
          <a:lstStyle/>
          <a:p>
            <a:r>
              <a:rPr lang="en-US" dirty="0"/>
              <a:t>The relational algebra is </a:t>
            </a:r>
            <a:r>
              <a:rPr lang="en-US" b="1" dirty="0"/>
              <a:t>a procedural query language.</a:t>
            </a:r>
            <a:r>
              <a:rPr lang="en-US" dirty="0"/>
              <a:t> </a:t>
            </a:r>
          </a:p>
          <a:p>
            <a:r>
              <a:rPr lang="en-US" dirty="0"/>
              <a:t>It consists of a set of operations that take one or two relations as input and produce a new relation as their result. </a:t>
            </a:r>
          </a:p>
          <a:p>
            <a:r>
              <a:rPr lang="en-US" dirty="0"/>
              <a:t>The fundamental operations in the relational algebra are </a:t>
            </a:r>
            <a:r>
              <a:rPr lang="en-US" b="1" dirty="0"/>
              <a:t>select, project, union , set difference ,Cartesian product , and rename</a:t>
            </a:r>
            <a:r>
              <a:rPr lang="en-US" dirty="0"/>
              <a:t>. </a:t>
            </a:r>
          </a:p>
          <a:p>
            <a:r>
              <a:rPr lang="en-US" dirty="0"/>
              <a:t>In addition to the fundamental operations, there are several other operations—namely, </a:t>
            </a:r>
            <a:r>
              <a:rPr lang="en-US" b="1" dirty="0"/>
              <a:t>set intersection , </a:t>
            </a:r>
            <a:r>
              <a:rPr lang="en-US" b="1" dirty="0" err="1"/>
              <a:t>naturaljoin</a:t>
            </a:r>
            <a:r>
              <a:rPr lang="en-US" b="1" dirty="0"/>
              <a:t> ,and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a:solidFill>
                  <a:srgbClr val="FF0000"/>
                </a:solidFill>
              </a:rPr>
              <a:t>Logical level. </a:t>
            </a:r>
          </a:p>
          <a:p>
            <a:r>
              <a:rPr lang="en-US" dirty="0"/>
              <a:t>The next-higher level of abstraction describes what data are stored in the database, and what relationships exist among those data. </a:t>
            </a:r>
          </a:p>
          <a:p>
            <a:r>
              <a:rPr lang="en-US" dirty="0"/>
              <a:t>The user of the logical level does not need to be aware of the complexity of physical-level structures. This is referred to as </a:t>
            </a:r>
            <a:r>
              <a:rPr lang="en-US" b="1" dirty="0"/>
              <a:t>physical data independence</a:t>
            </a:r>
            <a:r>
              <a:rPr lang="en-US" dirty="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Operations</a:t>
            </a:r>
          </a:p>
        </p:txBody>
      </p:sp>
      <p:sp>
        <p:nvSpPr>
          <p:cNvPr id="3" name="Content Placeholder 2"/>
          <p:cNvSpPr>
            <a:spLocks noGrp="1"/>
          </p:cNvSpPr>
          <p:nvPr>
            <p:ph sz="quarter" idx="1"/>
          </p:nvPr>
        </p:nvSpPr>
        <p:spPr/>
        <p:txBody>
          <a:bodyPr/>
          <a:lstStyle/>
          <a:p>
            <a:r>
              <a:rPr lang="en-US" dirty="0"/>
              <a:t>The </a:t>
            </a:r>
            <a:r>
              <a:rPr lang="en-US" b="1" dirty="0"/>
              <a:t>select, project, and rename operations are called unary operations</a:t>
            </a:r>
            <a:r>
              <a:rPr lang="en-US" dirty="0"/>
              <a:t>, because they operate on one relation. </a:t>
            </a:r>
          </a:p>
          <a:p>
            <a:r>
              <a:rPr lang="en-US" dirty="0"/>
              <a:t>The other three operations operate on pairs of relations and are, therefore, called </a:t>
            </a:r>
            <a:r>
              <a:rPr lang="en-US" b="1" dirty="0"/>
              <a:t>binary operations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 Operation</a:t>
            </a:r>
          </a:p>
        </p:txBody>
      </p:sp>
      <p:sp>
        <p:nvSpPr>
          <p:cNvPr id="3" name="Content Placeholder 2"/>
          <p:cNvSpPr>
            <a:spLocks noGrp="1"/>
          </p:cNvSpPr>
          <p:nvPr>
            <p:ph sz="quarter" idx="1"/>
          </p:nvPr>
        </p:nvSpPr>
        <p:spPr/>
        <p:txBody>
          <a:bodyPr>
            <a:normAutofit lnSpcReduction="10000"/>
          </a:bodyPr>
          <a:lstStyle/>
          <a:p>
            <a:r>
              <a:rPr lang="en-US" dirty="0"/>
              <a:t>The select operation selects </a:t>
            </a:r>
            <a:r>
              <a:rPr lang="en-US" dirty="0" err="1"/>
              <a:t>tuples</a:t>
            </a:r>
            <a:r>
              <a:rPr lang="en-US" dirty="0"/>
              <a:t> that satisfy a given predicate. </a:t>
            </a:r>
          </a:p>
          <a:p>
            <a:r>
              <a:rPr lang="en-US" dirty="0"/>
              <a:t>We use the lower case Greek letter sigma (</a:t>
            </a:r>
            <a:r>
              <a:rPr lang="el-GR" dirty="0"/>
              <a:t>σ</a:t>
            </a:r>
            <a:r>
              <a:rPr lang="en-US" dirty="0"/>
              <a:t>) to denote selection. </a:t>
            </a:r>
          </a:p>
          <a:p>
            <a:r>
              <a:rPr lang="en-US" dirty="0"/>
              <a:t>The predicate appears as a subscript to </a:t>
            </a:r>
            <a:r>
              <a:rPr lang="el-GR" dirty="0"/>
              <a:t>σ </a:t>
            </a:r>
            <a:r>
              <a:rPr lang="en-US" dirty="0"/>
              <a:t>.</a:t>
            </a:r>
          </a:p>
          <a:p>
            <a:r>
              <a:rPr lang="en-US" dirty="0"/>
              <a:t> The argument relation is in parentheses after the </a:t>
            </a:r>
            <a:r>
              <a:rPr lang="el-GR" dirty="0"/>
              <a:t>σ </a:t>
            </a:r>
            <a:endParaRPr lang="en-US" dirty="0"/>
          </a:p>
          <a:p>
            <a:r>
              <a:rPr lang="en-US" dirty="0"/>
              <a:t>Thus, to select those </a:t>
            </a:r>
            <a:r>
              <a:rPr lang="en-US" dirty="0" err="1"/>
              <a:t>tuples</a:t>
            </a:r>
            <a:r>
              <a:rPr lang="en-US" dirty="0"/>
              <a:t> of the instructor relation where the instructor is in the “Physics” department, we write:</a:t>
            </a:r>
          </a:p>
          <a:p>
            <a:r>
              <a:rPr lang="el-GR" dirty="0"/>
              <a:t>σ </a:t>
            </a:r>
            <a:r>
              <a:rPr lang="en-US" baseline="-32000" dirty="0" err="1"/>
              <a:t>deptname</a:t>
            </a:r>
            <a:r>
              <a:rPr lang="en-US" baseline="-28000" dirty="0"/>
              <a:t>=“Physics”</a:t>
            </a:r>
            <a:r>
              <a:rPr lang="en-US" dirty="0"/>
              <a:t> (instructor)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We can find all instructors with salary greater than $90,000 by writing:</a:t>
            </a:r>
          </a:p>
          <a:p>
            <a:r>
              <a:rPr lang="el-GR" dirty="0"/>
              <a:t>σ </a:t>
            </a:r>
            <a:r>
              <a:rPr lang="en-US" baseline="-28000" dirty="0"/>
              <a:t>salary&gt;90000</a:t>
            </a:r>
            <a:r>
              <a:rPr lang="en-US" dirty="0"/>
              <a:t>(instructor)</a:t>
            </a:r>
          </a:p>
          <a:p>
            <a:r>
              <a:rPr lang="en-US" dirty="0"/>
              <a:t>we allow comparisons using=,=,&lt;,≤,&gt;, and ≥ in the selection predicate. Furthermore, we can combine several predicates into a larger predicate by using the connectives and (∧),or(∨), and not(¬). </a:t>
            </a:r>
          </a:p>
          <a:p>
            <a:r>
              <a:rPr lang="en-US" dirty="0"/>
              <a:t>Thus, to find the instructors in Physics with a salary greater than $90,000, we write: </a:t>
            </a:r>
          </a:p>
          <a:p>
            <a:r>
              <a:rPr lang="el-GR" dirty="0"/>
              <a:t>σ </a:t>
            </a:r>
            <a:r>
              <a:rPr lang="en-US" baseline="-28000" dirty="0" err="1"/>
              <a:t>deptname</a:t>
            </a:r>
            <a:r>
              <a:rPr lang="en-US" baseline="-28000" dirty="0"/>
              <a:t>=“Physics”∧salary&gt;90000 </a:t>
            </a:r>
            <a:r>
              <a:rPr lang="en-US" dirty="0"/>
              <a:t>(instructor)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0"/>
            <a:ext cx="5562600" cy="48728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971800" y="4841892"/>
            <a:ext cx="5638800" cy="2016108"/>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Operation</a:t>
            </a:r>
          </a:p>
        </p:txBody>
      </p:sp>
      <p:sp>
        <p:nvSpPr>
          <p:cNvPr id="3" name="Content Placeholder 2"/>
          <p:cNvSpPr>
            <a:spLocks noGrp="1"/>
          </p:cNvSpPr>
          <p:nvPr>
            <p:ph sz="quarter" idx="1"/>
          </p:nvPr>
        </p:nvSpPr>
        <p:spPr/>
        <p:txBody>
          <a:bodyPr/>
          <a:lstStyle/>
          <a:p>
            <a:r>
              <a:rPr lang="en-US" dirty="0"/>
              <a:t>Projection is denoted by the uppercase Greek letter pi (</a:t>
            </a:r>
            <a:r>
              <a:rPr lang="el-GR" dirty="0"/>
              <a:t>Π</a:t>
            </a:r>
            <a:r>
              <a:rPr lang="en-US" dirty="0"/>
              <a:t>). We list those attributes that we wish to appear in the result as a subscript to </a:t>
            </a:r>
            <a:r>
              <a:rPr lang="el-GR" dirty="0"/>
              <a:t>Π </a:t>
            </a:r>
            <a:r>
              <a:rPr lang="en-US" dirty="0"/>
              <a:t>.</a:t>
            </a:r>
          </a:p>
          <a:p>
            <a:r>
              <a:rPr lang="en-US" dirty="0"/>
              <a:t>The argument relation follows in parentheses.</a:t>
            </a:r>
          </a:p>
          <a:p>
            <a:r>
              <a:rPr lang="el-GR" dirty="0"/>
              <a:t>Π</a:t>
            </a:r>
            <a:r>
              <a:rPr lang="en-US" dirty="0"/>
              <a:t> </a:t>
            </a:r>
            <a:r>
              <a:rPr lang="en-US" baseline="-25000" dirty="0" err="1"/>
              <a:t>ID,name,salary</a:t>
            </a:r>
            <a:r>
              <a:rPr lang="en-US" dirty="0"/>
              <a:t>(instructor) </a:t>
            </a:r>
          </a:p>
        </p:txBody>
      </p:sp>
      <p:pic>
        <p:nvPicPr>
          <p:cNvPr id="1026" name="Picture 2"/>
          <p:cNvPicPr>
            <a:picLocks noChangeAspect="1" noChangeArrowheads="1"/>
          </p:cNvPicPr>
          <p:nvPr/>
        </p:nvPicPr>
        <p:blipFill>
          <a:blip r:embed="rId2"/>
          <a:srcRect/>
          <a:stretch>
            <a:fillRect/>
          </a:stretch>
        </p:blipFill>
        <p:spPr bwMode="auto">
          <a:xfrm>
            <a:off x="4648199" y="3352801"/>
            <a:ext cx="4137307" cy="3766456"/>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of Relational Operations</a:t>
            </a:r>
          </a:p>
        </p:txBody>
      </p:sp>
      <p:sp>
        <p:nvSpPr>
          <p:cNvPr id="3" name="Content Placeholder 2"/>
          <p:cNvSpPr>
            <a:spLocks noGrp="1"/>
          </p:cNvSpPr>
          <p:nvPr>
            <p:ph sz="quarter" idx="1"/>
          </p:nvPr>
        </p:nvSpPr>
        <p:spPr/>
        <p:txBody>
          <a:bodyPr/>
          <a:lstStyle/>
          <a:p>
            <a:r>
              <a:rPr lang="en-US" dirty="0"/>
              <a:t>“Find the name of all instructors in the Physics department.”</a:t>
            </a:r>
          </a:p>
          <a:p>
            <a:r>
              <a:rPr lang="el-GR" dirty="0"/>
              <a:t>Π</a:t>
            </a:r>
            <a:r>
              <a:rPr lang="en-US" baseline="-25000" dirty="0"/>
              <a:t>name</a:t>
            </a:r>
            <a:r>
              <a:rPr lang="en-US" dirty="0"/>
              <a:t>(</a:t>
            </a:r>
            <a:r>
              <a:rPr lang="el-GR" dirty="0"/>
              <a:t>σ</a:t>
            </a:r>
            <a:r>
              <a:rPr lang="en-US" baseline="-25000" dirty="0" err="1"/>
              <a:t>deptname</a:t>
            </a:r>
            <a:r>
              <a:rPr lang="en-US" baseline="-25000" dirty="0"/>
              <a:t>=“Physics” </a:t>
            </a:r>
            <a:r>
              <a:rPr lang="en-US" dirty="0"/>
              <a:t>(instructor))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Union Operation</a:t>
            </a:r>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92988" y="1624013"/>
            <a:ext cx="8270011" cy="494374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To find the set of all courses taught in the Fall 2009 semester, we write: </a:t>
            </a:r>
          </a:p>
          <a:p>
            <a:r>
              <a:rPr lang="el-GR" dirty="0"/>
              <a:t>Π</a:t>
            </a:r>
            <a:r>
              <a:rPr lang="en-US" baseline="-25000" dirty="0" err="1"/>
              <a:t>courseid</a:t>
            </a:r>
            <a:r>
              <a:rPr lang="en-US" dirty="0"/>
              <a:t>(</a:t>
            </a:r>
            <a:r>
              <a:rPr lang="el-GR" dirty="0"/>
              <a:t>σ</a:t>
            </a:r>
            <a:r>
              <a:rPr lang="en-US" baseline="-25000" dirty="0"/>
              <a:t>semester=“Fall”∧year=2009</a:t>
            </a:r>
            <a:r>
              <a:rPr lang="en-US" dirty="0"/>
              <a:t>(section))</a:t>
            </a:r>
          </a:p>
          <a:p>
            <a:r>
              <a:rPr lang="en-US" dirty="0"/>
              <a:t>To find the set of all courses taught in the Spring 2010 semester, we write:</a:t>
            </a:r>
            <a:r>
              <a:rPr lang="el-GR" dirty="0"/>
              <a:t> </a:t>
            </a:r>
            <a:endParaRPr lang="en-US" dirty="0"/>
          </a:p>
          <a:p>
            <a:r>
              <a:rPr lang="el-GR" dirty="0"/>
              <a:t>Π </a:t>
            </a:r>
            <a:r>
              <a:rPr lang="en-US" baseline="-25000" dirty="0" err="1"/>
              <a:t>courseid</a:t>
            </a:r>
            <a:r>
              <a:rPr lang="en-US" dirty="0"/>
              <a:t>(</a:t>
            </a:r>
            <a:r>
              <a:rPr lang="el-GR" dirty="0"/>
              <a:t>σ</a:t>
            </a:r>
            <a:r>
              <a:rPr lang="en-US" baseline="-25000" dirty="0"/>
              <a:t>semester=“Spring”∧year=2010</a:t>
            </a:r>
            <a:r>
              <a:rPr lang="en-US" dirty="0"/>
              <a:t>(section))</a:t>
            </a:r>
          </a:p>
          <a:p>
            <a:r>
              <a:rPr lang="el-GR" dirty="0"/>
              <a:t>Π</a:t>
            </a:r>
            <a:r>
              <a:rPr lang="en-US" baseline="-25000" dirty="0" err="1"/>
              <a:t>courseid</a:t>
            </a:r>
            <a:r>
              <a:rPr lang="en-US" dirty="0"/>
              <a:t>(</a:t>
            </a:r>
            <a:r>
              <a:rPr lang="el-GR" dirty="0"/>
              <a:t>σ</a:t>
            </a:r>
            <a:r>
              <a:rPr lang="en-US" baseline="-25000" dirty="0"/>
              <a:t>semester=“Fall”∧year=2009</a:t>
            </a:r>
            <a:r>
              <a:rPr lang="en-US" dirty="0"/>
              <a:t>(section)) U                    </a:t>
            </a:r>
            <a:r>
              <a:rPr lang="el-GR" dirty="0"/>
              <a:t>Π </a:t>
            </a:r>
            <a:r>
              <a:rPr lang="en-US" baseline="-25000" dirty="0" err="1"/>
              <a:t>courseid</a:t>
            </a:r>
            <a:r>
              <a:rPr lang="en-US" dirty="0"/>
              <a:t>(</a:t>
            </a:r>
            <a:r>
              <a:rPr lang="el-GR" dirty="0"/>
              <a:t>σ</a:t>
            </a:r>
            <a:r>
              <a:rPr lang="en-US" baseline="-25000" dirty="0"/>
              <a:t>semester=“Spring”∧year=2010</a:t>
            </a:r>
            <a:r>
              <a:rPr lang="en-US" dirty="0"/>
              <a:t>(section))</a:t>
            </a:r>
          </a:p>
          <a:p>
            <a:endParaRPr lang="en-US"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Set-Difference Operation</a:t>
            </a:r>
          </a:p>
        </p:txBody>
      </p:sp>
      <p:sp>
        <p:nvSpPr>
          <p:cNvPr id="3" name="Content Placeholder 2"/>
          <p:cNvSpPr>
            <a:spLocks noGrp="1"/>
          </p:cNvSpPr>
          <p:nvPr>
            <p:ph sz="quarter" idx="1"/>
          </p:nvPr>
        </p:nvSpPr>
        <p:spPr/>
        <p:txBody>
          <a:bodyPr/>
          <a:lstStyle/>
          <a:p>
            <a:r>
              <a:rPr lang="en-US" dirty="0"/>
              <a:t>The set-difference operation, denoted by</a:t>
            </a:r>
            <a:r>
              <a:rPr lang="en-US" b="1" dirty="0"/>
              <a:t> −</a:t>
            </a:r>
            <a:r>
              <a:rPr lang="en-US" dirty="0"/>
              <a:t>, allows us to find </a:t>
            </a:r>
            <a:r>
              <a:rPr lang="en-US" b="1" dirty="0" err="1"/>
              <a:t>tuples</a:t>
            </a:r>
            <a:r>
              <a:rPr lang="en-US" b="1" dirty="0"/>
              <a:t> that are in one relation but are not in another</a:t>
            </a:r>
            <a:r>
              <a:rPr lang="en-US" dirty="0"/>
              <a:t>. The expression </a:t>
            </a:r>
            <a:r>
              <a:rPr lang="en-US" b="1" dirty="0"/>
              <a:t>r−s</a:t>
            </a:r>
            <a:r>
              <a:rPr lang="en-US" dirty="0"/>
              <a:t> produces a relation containing those </a:t>
            </a:r>
            <a:r>
              <a:rPr lang="en-US" b="1" dirty="0" err="1"/>
              <a:t>tuples</a:t>
            </a:r>
            <a:r>
              <a:rPr lang="en-US" b="1" dirty="0"/>
              <a:t> in r but not in s</a:t>
            </a:r>
            <a:r>
              <a:rPr lang="en-US" dirty="0"/>
              <a:t>.</a:t>
            </a:r>
          </a:p>
          <a:p>
            <a:r>
              <a:rPr lang="en-US" dirty="0"/>
              <a:t>Courses offered in the Fall 2009 semester but not in Spring 2010 semester.</a:t>
            </a:r>
          </a:p>
          <a:p>
            <a:r>
              <a:rPr lang="el-GR" dirty="0"/>
              <a:t>Π</a:t>
            </a:r>
            <a:r>
              <a:rPr lang="en-US" baseline="-25000" dirty="0" err="1"/>
              <a:t>courseid</a:t>
            </a:r>
            <a:r>
              <a:rPr lang="en-US" dirty="0"/>
              <a:t>(</a:t>
            </a:r>
            <a:r>
              <a:rPr lang="el-GR" dirty="0"/>
              <a:t>σ</a:t>
            </a:r>
            <a:r>
              <a:rPr lang="en-US" baseline="-25000" dirty="0"/>
              <a:t>semester=“Fall”∧year=2009</a:t>
            </a:r>
            <a:r>
              <a:rPr lang="en-US" dirty="0"/>
              <a:t>(section))  -			   </a:t>
            </a:r>
            <a:r>
              <a:rPr lang="el-GR" dirty="0"/>
              <a:t>Π </a:t>
            </a:r>
            <a:r>
              <a:rPr lang="en-US" baseline="-25000" dirty="0" err="1"/>
              <a:t>courseid</a:t>
            </a:r>
            <a:r>
              <a:rPr lang="en-US" dirty="0"/>
              <a:t>(</a:t>
            </a:r>
            <a:r>
              <a:rPr lang="el-GR" dirty="0"/>
              <a:t>σ</a:t>
            </a:r>
            <a:r>
              <a:rPr lang="en-US" baseline="-25000" dirty="0"/>
              <a:t>semester=“Spring”∧year=2010</a:t>
            </a:r>
            <a:r>
              <a:rPr lang="en-US" dirty="0"/>
              <a:t>(section))</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Cartesian-Product Operation</a:t>
            </a:r>
          </a:p>
        </p:txBody>
      </p:sp>
      <p:sp>
        <p:nvSpPr>
          <p:cNvPr id="3" name="Content Placeholder 2"/>
          <p:cNvSpPr>
            <a:spLocks noGrp="1"/>
          </p:cNvSpPr>
          <p:nvPr>
            <p:ph sz="quarter" idx="1"/>
          </p:nvPr>
        </p:nvSpPr>
        <p:spPr/>
        <p:txBody>
          <a:bodyPr/>
          <a:lstStyle/>
          <a:p>
            <a:r>
              <a:rPr lang="en-US" dirty="0"/>
              <a:t>The Cartesian-product operation, denoted by a cross (×), allows us to combine information from any two relations. We write the Cartesian product of relations r1 and r2 as r1×r2.</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066799" y="3293817"/>
            <a:ext cx="7775345" cy="386898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a:solidFill>
                  <a:srgbClr val="FF0000"/>
                </a:solidFill>
              </a:rPr>
              <a:t>View level.</a:t>
            </a:r>
          </a:p>
          <a:p>
            <a:r>
              <a:rPr lang="en-US" dirty="0"/>
              <a:t> The highest level of abstraction describes only part of the entire database.</a:t>
            </a:r>
          </a:p>
          <a:p>
            <a:r>
              <a:rPr lang="en-US" dirty="0"/>
              <a:t>Many users of the database system do not need all information; instead, they need to access only a part of the database.</a:t>
            </a:r>
          </a:p>
          <a:p>
            <a:r>
              <a:rPr lang="en-US" dirty="0"/>
              <a:t>The system may provide many views for the same database.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Rename Operation</a:t>
            </a:r>
          </a:p>
        </p:txBody>
      </p:sp>
      <p:sp>
        <p:nvSpPr>
          <p:cNvPr id="3" name="Content Placeholder 2"/>
          <p:cNvSpPr>
            <a:spLocks noGrp="1"/>
          </p:cNvSpPr>
          <p:nvPr>
            <p:ph sz="quarter" idx="1"/>
          </p:nvPr>
        </p:nvSpPr>
        <p:spPr/>
        <p:txBody>
          <a:bodyPr/>
          <a:lstStyle/>
          <a:p>
            <a:r>
              <a:rPr lang="en-US" dirty="0"/>
              <a:t>The rename operator, denoted by the lowercase Greek letter rho (</a:t>
            </a:r>
            <a:r>
              <a:rPr lang="el-GR" dirty="0"/>
              <a:t>ρ</a:t>
            </a:r>
            <a:r>
              <a:rPr lang="en-US" dirty="0"/>
              <a:t>),</a:t>
            </a:r>
          </a:p>
          <a:p>
            <a:r>
              <a:rPr lang="el-GR" dirty="0"/>
              <a:t>ρ </a:t>
            </a:r>
            <a:r>
              <a:rPr lang="en-US" baseline="-25000" dirty="0"/>
              <a:t>x</a:t>
            </a:r>
            <a:r>
              <a:rPr lang="en-US" dirty="0"/>
              <a:t>(E)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the Relational Algebra</a:t>
            </a:r>
          </a:p>
        </p:txBody>
      </p:sp>
      <p:sp>
        <p:nvSpPr>
          <p:cNvPr id="3" name="Content Placeholder 2"/>
          <p:cNvSpPr>
            <a:spLocks noGrp="1"/>
          </p:cNvSpPr>
          <p:nvPr>
            <p:ph sz="quarter" idx="1"/>
          </p:nvPr>
        </p:nvSpPr>
        <p:spPr/>
        <p:txBody>
          <a:bodyPr>
            <a:normAutofit lnSpcReduction="10000"/>
          </a:bodyPr>
          <a:lstStyle/>
          <a:p>
            <a:r>
              <a:rPr lang="en-US" dirty="0"/>
              <a:t>Let E1 and E2 be relational-algebra expressions. Then, the following are all relational-algebra expressions:</a:t>
            </a:r>
          </a:p>
          <a:p>
            <a:r>
              <a:rPr lang="en-US" dirty="0"/>
              <a:t>•E1∪E2</a:t>
            </a:r>
          </a:p>
          <a:p>
            <a:r>
              <a:rPr lang="en-US" dirty="0"/>
              <a:t>•E1−E2 </a:t>
            </a:r>
          </a:p>
          <a:p>
            <a:r>
              <a:rPr lang="en-US" dirty="0"/>
              <a:t>•E1×E2</a:t>
            </a:r>
          </a:p>
          <a:p>
            <a:r>
              <a:rPr lang="en-US" dirty="0"/>
              <a:t>•</a:t>
            </a:r>
            <a:r>
              <a:rPr lang="el-GR" dirty="0"/>
              <a:t>σ</a:t>
            </a:r>
            <a:r>
              <a:rPr lang="en-US" baseline="-25000" dirty="0"/>
              <a:t>P</a:t>
            </a:r>
            <a:r>
              <a:rPr lang="en-US" dirty="0"/>
              <a:t>(E1), where P is a predicate on attributes inE1</a:t>
            </a:r>
          </a:p>
          <a:p>
            <a:r>
              <a:rPr lang="en-US" dirty="0"/>
              <a:t>•</a:t>
            </a:r>
            <a:r>
              <a:rPr lang="el-GR" dirty="0"/>
              <a:t>Π</a:t>
            </a:r>
            <a:r>
              <a:rPr lang="en-US" dirty="0"/>
              <a:t>S(E1), where S is a list consisting of some of the attributes inE1</a:t>
            </a:r>
          </a:p>
          <a:p>
            <a:r>
              <a:rPr lang="el-GR" dirty="0"/>
              <a:t>ρ</a:t>
            </a:r>
            <a:r>
              <a:rPr lang="en-US" dirty="0"/>
              <a:t>x(E1), where x is the new name for the result of E1</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Relational-Algebra Operations</a:t>
            </a:r>
          </a:p>
        </p:txBody>
      </p:sp>
      <p:sp>
        <p:nvSpPr>
          <p:cNvPr id="3" name="Content Placeholder 2"/>
          <p:cNvSpPr>
            <a:spLocks noGrp="1"/>
          </p:cNvSpPr>
          <p:nvPr>
            <p:ph sz="quarter" idx="1"/>
          </p:nvPr>
        </p:nvSpPr>
        <p:spPr/>
        <p:txBody>
          <a:bodyPr>
            <a:normAutofit lnSpcReduction="10000"/>
          </a:bodyPr>
          <a:lstStyle/>
          <a:p>
            <a:r>
              <a:rPr lang="en-US" dirty="0"/>
              <a:t>The Set-Intersection Operation</a:t>
            </a:r>
          </a:p>
          <a:p>
            <a:r>
              <a:rPr lang="en-US" dirty="0"/>
              <a:t>Suppose that we wish to find the set of all courses taught in both </a:t>
            </a:r>
            <a:r>
              <a:rPr lang="en-US" dirty="0" err="1"/>
              <a:t>theFall</a:t>
            </a:r>
            <a:r>
              <a:rPr lang="en-US" dirty="0"/>
              <a:t> 2009 and the Spring 2010 semesters. Using set intersection, we can write</a:t>
            </a:r>
          </a:p>
          <a:p>
            <a:r>
              <a:rPr lang="el-GR" dirty="0"/>
              <a:t> Π </a:t>
            </a:r>
            <a:r>
              <a:rPr lang="en-US" dirty="0" err="1"/>
              <a:t>courseid</a:t>
            </a:r>
            <a:r>
              <a:rPr lang="en-US" dirty="0"/>
              <a:t> (</a:t>
            </a:r>
            <a:r>
              <a:rPr lang="el-GR" dirty="0"/>
              <a:t>σ </a:t>
            </a:r>
            <a:r>
              <a:rPr lang="en-US" baseline="-25000" dirty="0"/>
              <a:t>semester=“Fall”∧year=2009</a:t>
            </a:r>
            <a:r>
              <a:rPr lang="en-US" dirty="0"/>
              <a:t>(section))    </a:t>
            </a:r>
            <a:r>
              <a:rPr lang="en-US" b="1" dirty="0"/>
              <a:t>∩</a:t>
            </a:r>
            <a:r>
              <a:rPr lang="el-GR" dirty="0"/>
              <a:t> </a:t>
            </a:r>
            <a:r>
              <a:rPr lang="en-US" dirty="0"/>
              <a:t>   </a:t>
            </a:r>
            <a:r>
              <a:rPr lang="el-GR" dirty="0"/>
              <a:t>Π </a:t>
            </a:r>
            <a:r>
              <a:rPr lang="en-US" dirty="0" err="1"/>
              <a:t>courseid</a:t>
            </a:r>
            <a:r>
              <a:rPr lang="en-US" dirty="0"/>
              <a:t> (</a:t>
            </a:r>
            <a:r>
              <a:rPr lang="el-GR" dirty="0"/>
              <a:t>σ </a:t>
            </a:r>
            <a:r>
              <a:rPr lang="en-US" baseline="-25000" dirty="0"/>
              <a:t>semester=“Spring”∧year=2010</a:t>
            </a:r>
            <a:r>
              <a:rPr lang="en-US" dirty="0"/>
              <a:t>(section))</a:t>
            </a:r>
          </a:p>
          <a:p>
            <a:r>
              <a:rPr lang="en-US" dirty="0"/>
              <a:t>Note that we can rewrite any relational-algebra expression that uses set intersection by replacing the intersection operation with a pair of set-difference operations as:</a:t>
            </a:r>
          </a:p>
          <a:p>
            <a:r>
              <a:rPr lang="en-US" dirty="0" err="1"/>
              <a:t>r∩s</a:t>
            </a:r>
            <a:r>
              <a:rPr lang="en-US" dirty="0"/>
              <a:t>=r−(r−s)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Natural-Join Operation</a:t>
            </a:r>
          </a:p>
        </p:txBody>
      </p:sp>
      <p:sp>
        <p:nvSpPr>
          <p:cNvPr id="3" name="Content Placeholder 2"/>
          <p:cNvSpPr>
            <a:spLocks noGrp="1"/>
          </p:cNvSpPr>
          <p:nvPr>
            <p:ph sz="quarter" idx="1"/>
          </p:nvPr>
        </p:nvSpPr>
        <p:spPr/>
        <p:txBody>
          <a:bodyPr/>
          <a:lstStyle/>
          <a:p>
            <a:r>
              <a:rPr lang="en-US" dirty="0"/>
              <a:t>The natural join is a binary operation that allows us to combine certain selections and a Cartesian product into one operation. </a:t>
            </a:r>
          </a:p>
          <a:p>
            <a:r>
              <a:rPr lang="en-US" dirty="0"/>
              <a:t>It is denoted by the join symbol .</a:t>
            </a:r>
          </a:p>
          <a:p>
            <a:endParaRPr lang="en-US" dirty="0"/>
          </a:p>
          <a:p>
            <a:r>
              <a:rPr lang="en-US" dirty="0"/>
              <a:t>The natural-join operation forms a Cartesian product of its two </a:t>
            </a:r>
            <a:r>
              <a:rPr lang="en-US" dirty="0" err="1"/>
              <a:t>arguments,performs</a:t>
            </a:r>
            <a:r>
              <a:rPr lang="en-US" dirty="0"/>
              <a:t> a selection forcing equality on those attributes that appear in both </a:t>
            </a:r>
            <a:r>
              <a:rPr lang="en-US" dirty="0" err="1"/>
              <a:t>rela-tion</a:t>
            </a:r>
            <a:r>
              <a:rPr lang="en-US" dirty="0"/>
              <a:t> schemas, and finally removes duplicate attributes.</a:t>
            </a:r>
          </a:p>
        </p:txBody>
      </p:sp>
      <p:pic>
        <p:nvPicPr>
          <p:cNvPr id="1027" name="Picture 3"/>
          <p:cNvPicPr>
            <a:picLocks noChangeAspect="1" noChangeArrowheads="1"/>
          </p:cNvPicPr>
          <p:nvPr/>
        </p:nvPicPr>
        <p:blipFill>
          <a:blip r:embed="rId2"/>
          <a:srcRect/>
          <a:stretch>
            <a:fillRect/>
          </a:stretch>
        </p:blipFill>
        <p:spPr bwMode="auto">
          <a:xfrm>
            <a:off x="5410200" y="2667000"/>
            <a:ext cx="990600" cy="9906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“Find the names of all instructors together with the </a:t>
            </a:r>
            <a:r>
              <a:rPr lang="en-US" dirty="0" err="1"/>
              <a:t>courseid</a:t>
            </a:r>
            <a:r>
              <a:rPr lang="en-US" dirty="0"/>
              <a:t> of all courses they taught.</a:t>
            </a:r>
          </a:p>
        </p:txBody>
      </p:sp>
      <p:pic>
        <p:nvPicPr>
          <p:cNvPr id="2050" name="Picture 2"/>
          <p:cNvPicPr>
            <a:picLocks noChangeAspect="1" noChangeArrowheads="1"/>
          </p:cNvPicPr>
          <p:nvPr/>
        </p:nvPicPr>
        <p:blipFill>
          <a:blip r:embed="rId2"/>
          <a:srcRect/>
          <a:stretch>
            <a:fillRect/>
          </a:stretch>
        </p:blipFill>
        <p:spPr bwMode="auto">
          <a:xfrm>
            <a:off x="228600" y="2743200"/>
            <a:ext cx="8701709" cy="12954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Assignment Operation</a:t>
            </a:r>
          </a:p>
        </p:txBody>
      </p:sp>
      <p:sp>
        <p:nvSpPr>
          <p:cNvPr id="3" name="Content Placeholder 2"/>
          <p:cNvSpPr>
            <a:spLocks noGrp="1"/>
          </p:cNvSpPr>
          <p:nvPr>
            <p:ph sz="quarter" idx="1"/>
          </p:nvPr>
        </p:nvSpPr>
        <p:spPr/>
        <p:txBody>
          <a:bodyPr/>
          <a:lstStyle/>
          <a:p>
            <a:r>
              <a:rPr lang="en-US" dirty="0"/>
              <a:t>It is convenient at times to write a relational-algebra expression by assigning parts of it to temporary relation variables. </a:t>
            </a:r>
          </a:p>
          <a:p>
            <a:r>
              <a:rPr lang="en-US" dirty="0"/>
              <a:t>The assignment operation, denoted by ←, works like assignment in a programming language.</a:t>
            </a:r>
          </a:p>
        </p:txBody>
      </p:sp>
      <p:pic>
        <p:nvPicPr>
          <p:cNvPr id="3074" name="Picture 2"/>
          <p:cNvPicPr>
            <a:picLocks noChangeAspect="1" noChangeArrowheads="1"/>
          </p:cNvPicPr>
          <p:nvPr/>
        </p:nvPicPr>
        <p:blipFill>
          <a:blip r:embed="rId2"/>
          <a:srcRect/>
          <a:stretch>
            <a:fillRect/>
          </a:stretch>
        </p:blipFill>
        <p:spPr bwMode="auto">
          <a:xfrm>
            <a:off x="367323" y="4419600"/>
            <a:ext cx="7665915" cy="14478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OUTER JOINs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Notice that much of the data is lost when applying a join to two relations. In some cases this lost data might hold useful information. An outer join retains the information that would have been lost from the tables, replacing missing data with nulls. </a:t>
            </a:r>
          </a:p>
          <a:p>
            <a:r>
              <a:rPr lang="en-US" dirty="0"/>
              <a:t>There are three forms of the outer join, depending on which data is to be kept. </a:t>
            </a:r>
          </a:p>
          <a:p>
            <a:r>
              <a:rPr lang="en-US" dirty="0"/>
              <a:t>LEFT OUTER JOIN - keep data from the left-hand table </a:t>
            </a:r>
          </a:p>
          <a:p>
            <a:r>
              <a:rPr lang="en-US" dirty="0"/>
              <a:t>RIGHT OUTER JOIN - keep data from the right-hand table </a:t>
            </a:r>
          </a:p>
          <a:p>
            <a:r>
              <a:rPr lang="en-US" dirty="0"/>
              <a:t>FULL OUTER JOIN - keep data from both tables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1066800"/>
            <a:ext cx="8974592" cy="5026634"/>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25728" y="685801"/>
            <a:ext cx="9795456" cy="54864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991875" y="0"/>
            <a:ext cx="11525169" cy="66293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838200" y="1275359"/>
            <a:ext cx="7467599" cy="5100569"/>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Write a relational algebra expression that returns the food items required to cook the recipe “Pasta and Meat-balls”. For each such food item return the item paired with the number of ounces required by the recipe.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1184845" y="2514601"/>
            <a:ext cx="11513692" cy="18288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2. Write a relational algebra expression that returns food items that are sold at “</a:t>
            </a:r>
            <a:r>
              <a:rPr lang="en-US" dirty="0" err="1"/>
              <a:t>Aldi</a:t>
            </a:r>
            <a:r>
              <a:rPr lang="en-US" dirty="0"/>
              <a:t>” and their price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491905" y="2362201"/>
            <a:ext cx="12127810" cy="21336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3. Write a relational algebra expression that returns food items (item) that are of type “Wheat product” or </a:t>
            </a:r>
            <a:r>
              <a:rPr lang="en-US" dirty="0" err="1"/>
              <a:t>oftype</a:t>
            </a:r>
            <a:r>
              <a:rPr lang="en-US" dirty="0"/>
              <a:t> “Meat” and have at least 20 calories per ounce (attribute calories)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982980" y="2971800"/>
            <a:ext cx="11109960" cy="914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2617</TotalTime>
  <Words>4348</Words>
  <Application>Microsoft Office PowerPoint</Application>
  <PresentationFormat>On-screen Show (4:3)</PresentationFormat>
  <Paragraphs>291</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Civic</vt:lpstr>
      <vt:lpstr>Module1</vt:lpstr>
      <vt:lpstr>Introduction</vt:lpstr>
      <vt:lpstr>Purpose of Database System</vt:lpstr>
      <vt:lpstr>PowerPoint Presentation</vt:lpstr>
      <vt:lpstr>View of Data</vt:lpstr>
      <vt:lpstr>Data Abstraction</vt:lpstr>
      <vt:lpstr>PowerPoint Presentation</vt:lpstr>
      <vt:lpstr>PowerPoint Presentation</vt:lpstr>
      <vt:lpstr>PowerPoint Presentation</vt:lpstr>
      <vt:lpstr>Instances and Schemas</vt:lpstr>
      <vt:lpstr>PowerPoint Presentation</vt:lpstr>
      <vt:lpstr>Data Models</vt:lpstr>
      <vt:lpstr>1. Relational Model. </vt:lpstr>
      <vt:lpstr>2. Entity-Relationship Model. </vt:lpstr>
      <vt:lpstr>3. Object-Based Data Model. </vt:lpstr>
      <vt:lpstr>4. Semi structured Data Model. </vt:lpstr>
      <vt:lpstr>Database Architecture</vt:lpstr>
      <vt:lpstr>PowerPoint Presentation</vt:lpstr>
      <vt:lpstr>Database Users and Administrators</vt:lpstr>
      <vt:lpstr>Database Users and User Interfaces</vt:lpstr>
      <vt:lpstr>PowerPoint Presentation</vt:lpstr>
      <vt:lpstr>PowerPoint Presentation</vt:lpstr>
      <vt:lpstr>Database Administrator</vt:lpstr>
      <vt:lpstr>PowerPoint Presentation</vt:lpstr>
      <vt:lpstr>PowerPoint Presentation</vt:lpstr>
      <vt:lpstr>PowerPoint Presentation</vt:lpstr>
      <vt:lpstr>The Entity-Relationship Model</vt:lpstr>
      <vt:lpstr>Entity Sets</vt:lpstr>
      <vt:lpstr>PowerPoint Presentation</vt:lpstr>
      <vt:lpstr>PowerPoint Presentation</vt:lpstr>
      <vt:lpstr>Attributes </vt:lpstr>
      <vt:lpstr>Relationship Sets</vt:lpstr>
      <vt:lpstr>PowerPoint Presentation</vt:lpstr>
      <vt:lpstr>PowerPoint Presentation</vt:lpstr>
      <vt:lpstr>PowerPoint Presentation</vt:lpstr>
      <vt:lpstr>Attributes</vt:lpstr>
      <vt:lpstr>Simple and composite attributes.</vt:lpstr>
      <vt:lpstr>Single-valued and multi valued attributes.</vt:lpstr>
      <vt:lpstr>Derived attribute.</vt:lpstr>
      <vt:lpstr>Constraints</vt:lpstr>
      <vt:lpstr>Mapping Cardinalities</vt:lpstr>
      <vt:lpstr>PowerPoint Presentation</vt:lpstr>
      <vt:lpstr>PowerPoint Presentation</vt:lpstr>
      <vt:lpstr>PowerPoint Presentation</vt:lpstr>
      <vt:lpstr>PowerPoint Presentation</vt:lpstr>
      <vt:lpstr>Participation Constraints</vt:lpstr>
      <vt:lpstr>Keys</vt:lpstr>
      <vt:lpstr>Entity-Relationship Diagrams</vt:lpstr>
      <vt:lpstr>PowerPoint Presentation</vt:lpstr>
      <vt:lpstr>PowerPoint Presentation</vt:lpstr>
      <vt:lpstr>PowerPoint Presentation</vt:lpstr>
      <vt:lpstr>PowerPoint Presentation</vt:lpstr>
      <vt:lpstr>PowerPoint Presentation</vt:lpstr>
      <vt:lpstr>Roles</vt:lpstr>
      <vt:lpstr>Weak Entity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the RelationalModel</vt:lpstr>
      <vt:lpstr>PowerPoint Presentation</vt:lpstr>
      <vt:lpstr>PowerPoint Presentation</vt:lpstr>
      <vt:lpstr>Database Schema</vt:lpstr>
      <vt:lpstr>Keys</vt:lpstr>
      <vt:lpstr>Relational Query Languages</vt:lpstr>
      <vt:lpstr>The Relational Algebra</vt:lpstr>
      <vt:lpstr>Fundamental Operations</vt:lpstr>
      <vt:lpstr>The Select Operation</vt:lpstr>
      <vt:lpstr>PowerPoint Presentation</vt:lpstr>
      <vt:lpstr>PowerPoint Presentation</vt:lpstr>
      <vt:lpstr>The Project Operation</vt:lpstr>
      <vt:lpstr>Composition of Relational Operations</vt:lpstr>
      <vt:lpstr>The Union Operation</vt:lpstr>
      <vt:lpstr>PowerPoint Presentation</vt:lpstr>
      <vt:lpstr>The Set-Difference Operation</vt:lpstr>
      <vt:lpstr>The Cartesian-Product Operation</vt:lpstr>
      <vt:lpstr>The Rename Operation</vt:lpstr>
      <vt:lpstr>Formal Definition of the Relational Algebra</vt:lpstr>
      <vt:lpstr>Additional Relational-Algebra Operations</vt:lpstr>
      <vt:lpstr>The Natural-Join Operation</vt:lpstr>
      <vt:lpstr>PowerPoint Presentation</vt:lpstr>
      <vt:lpstr>The Assignment Operation</vt:lpstr>
      <vt:lpstr>OUTER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user</dc:creator>
  <cp:lastModifiedBy>Unknown User</cp:lastModifiedBy>
  <cp:revision>21</cp:revision>
  <dcterms:created xsi:type="dcterms:W3CDTF">2021-04-27T02:15:17Z</dcterms:created>
  <dcterms:modified xsi:type="dcterms:W3CDTF">2021-08-04T18:23:08Z</dcterms:modified>
</cp:coreProperties>
</file>