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74" r:id="rId10"/>
    <p:sldId id="275" r:id="rId11"/>
    <p:sldId id="276" r:id="rId12"/>
    <p:sldId id="266" r:id="rId13"/>
    <p:sldId id="267" r:id="rId14"/>
    <p:sldId id="269" r:id="rId15"/>
    <p:sldId id="277" r:id="rId16"/>
    <p:sldId id="280" r:id="rId17"/>
    <p:sldId id="278" r:id="rId18"/>
    <p:sldId id="279" r:id="rId19"/>
    <p:sldId id="281" r:id="rId20"/>
    <p:sldId id="282" r:id="rId21"/>
    <p:sldId id="283" r:id="rId22"/>
    <p:sldId id="284" r:id="rId23"/>
    <p:sldId id="302" r:id="rId24"/>
    <p:sldId id="285" r:id="rId25"/>
    <p:sldId id="286" r:id="rId26"/>
    <p:sldId id="296" r:id="rId27"/>
    <p:sldId id="297" r:id="rId28"/>
    <p:sldId id="303" r:id="rId29"/>
    <p:sldId id="304" r:id="rId30"/>
    <p:sldId id="305" r:id="rId31"/>
    <p:sldId id="295" r:id="rId32"/>
    <p:sldId id="299" r:id="rId33"/>
    <p:sldId id="300" r:id="rId34"/>
    <p:sldId id="30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FFFF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-2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95B783-76FA-4422-9FD7-1507D1C583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DAEDB-E8E7-4A34-A015-D29628B7483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DE16C83-7872-4D0B-8447-B07288E6E11D}" type="datetimeFigureOut">
              <a:rPr lang="en-US"/>
              <a:pPr>
                <a:defRPr/>
              </a:pPr>
              <a:t>8/4/2021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03EE59-3563-4581-B3A0-2119D6C56E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5CE9953-BE87-4A1E-856D-219C62F75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839C-B78D-4857-A23B-7CD0DA384D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FCF39-6C35-402D-93F4-BA3D819D9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659D97-40F3-48FF-A3CB-DBC64093F5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487A17D-CC9F-4BF0-851D-250EF2ACB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EC61C9-56CF-479F-8A94-06C13946D68B}" type="slidenum">
              <a:rPr lang="en-CA" altLang="en-US" sz="1200"/>
              <a:pPr eaLnBrk="1" hangingPunct="1"/>
              <a:t>9</a:t>
            </a:fld>
            <a:endParaRPr lang="en-CA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EC64472-CFF1-4B53-8A12-3C70973FB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1536E0E-412C-4170-9A47-17E502DB8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2F7DB40-D1F2-41F6-A387-59C0393CA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5712C2-B958-4848-A1EA-10515BA0A689}" type="slidenum">
              <a:rPr lang="en-CA" altLang="en-US" sz="1200"/>
              <a:pPr eaLnBrk="1" hangingPunct="1"/>
              <a:t>12</a:t>
            </a:fld>
            <a:endParaRPr lang="en-CA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56339E2-A3F6-4F68-BA93-D8490C921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7E574DA-5E6D-46FA-984D-BC86525AD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5">
            <a:extLst>
              <a:ext uri="{FF2B5EF4-FFF2-40B4-BE49-F238E27FC236}">
                <a16:creationId xmlns:a16="http://schemas.microsoft.com/office/drawing/2014/main" id="{C0B64BF5-7166-42A6-BFB3-9FB661F0E8C1}"/>
              </a:ext>
            </a:extLst>
          </p:cNvPr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217">
              <a:extLst>
                <a:ext uri="{FF2B5EF4-FFF2-40B4-BE49-F238E27FC236}">
                  <a16:creationId xmlns:a16="http://schemas.microsoft.com/office/drawing/2014/main" id="{6F3E0A6C-401E-44BE-840B-88A22F76F3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324">
              <a:extLst>
                <a:ext uri="{FF2B5EF4-FFF2-40B4-BE49-F238E27FC236}">
                  <a16:creationId xmlns:a16="http://schemas.microsoft.com/office/drawing/2014/main" id="{5B03503D-442F-4483-B33B-8BAE55363F7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224">
                <a:extLst>
                  <a:ext uri="{FF2B5EF4-FFF2-40B4-BE49-F238E27FC236}">
                    <a16:creationId xmlns:a16="http://schemas.microsoft.com/office/drawing/2014/main" id="{1E15786B-D475-4CDD-B20B-37458B1A20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Line 225">
                <a:extLst>
                  <a:ext uri="{FF2B5EF4-FFF2-40B4-BE49-F238E27FC236}">
                    <a16:creationId xmlns:a16="http://schemas.microsoft.com/office/drawing/2014/main" id="{CDB91EAB-E121-480D-BBE0-709EF22B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226">
                <a:extLst>
                  <a:ext uri="{FF2B5EF4-FFF2-40B4-BE49-F238E27FC236}">
                    <a16:creationId xmlns:a16="http://schemas.microsoft.com/office/drawing/2014/main" id="{566D86DD-84F1-47B7-8629-B3D07736C5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Line 227">
                <a:extLst>
                  <a:ext uri="{FF2B5EF4-FFF2-40B4-BE49-F238E27FC236}">
                    <a16:creationId xmlns:a16="http://schemas.microsoft.com/office/drawing/2014/main" id="{60FABE96-7FAA-4101-B8D6-AC6F75CA0C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Line 228">
                <a:extLst>
                  <a:ext uri="{FF2B5EF4-FFF2-40B4-BE49-F238E27FC236}">
                    <a16:creationId xmlns:a16="http://schemas.microsoft.com/office/drawing/2014/main" id="{CFE61CF3-F386-4E1F-99A0-9D57DDB517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229">
                <a:extLst>
                  <a:ext uri="{FF2B5EF4-FFF2-40B4-BE49-F238E27FC236}">
                    <a16:creationId xmlns:a16="http://schemas.microsoft.com/office/drawing/2014/main" id="{99E9D8E1-2218-4229-9D8A-B16C8D1FEF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230">
                <a:extLst>
                  <a:ext uri="{FF2B5EF4-FFF2-40B4-BE49-F238E27FC236}">
                    <a16:creationId xmlns:a16="http://schemas.microsoft.com/office/drawing/2014/main" id="{FF3A7BFB-E01D-4543-B129-ADC854FF76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Line 231">
                <a:extLst>
                  <a:ext uri="{FF2B5EF4-FFF2-40B4-BE49-F238E27FC236}">
                    <a16:creationId xmlns:a16="http://schemas.microsoft.com/office/drawing/2014/main" id="{A1771086-8605-4892-8087-F5F18319F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FB450DF6-5CE7-48B8-9509-FCFED952A8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Line 233">
                <a:extLst>
                  <a:ext uri="{FF2B5EF4-FFF2-40B4-BE49-F238E27FC236}">
                    <a16:creationId xmlns:a16="http://schemas.microsoft.com/office/drawing/2014/main" id="{EA4AB0AB-376A-449F-9036-77FEB81019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151F9F2F-F94D-4817-9884-3354515EB8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" name="Line 235">
                <a:extLst>
                  <a:ext uri="{FF2B5EF4-FFF2-40B4-BE49-F238E27FC236}">
                    <a16:creationId xmlns:a16="http://schemas.microsoft.com/office/drawing/2014/main" id="{52E20CE1-B349-48B4-B9B5-FD56DBBA8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" name="Line 236">
                <a:extLst>
                  <a:ext uri="{FF2B5EF4-FFF2-40B4-BE49-F238E27FC236}">
                    <a16:creationId xmlns:a16="http://schemas.microsoft.com/office/drawing/2014/main" id="{7E8DABA2-AB04-4BEC-B410-FDBC68A7CD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" name="Line 237">
                <a:extLst>
                  <a:ext uri="{FF2B5EF4-FFF2-40B4-BE49-F238E27FC236}">
                    <a16:creationId xmlns:a16="http://schemas.microsoft.com/office/drawing/2014/main" id="{AFC92C1F-3A7D-4F9A-92B3-CC124005BB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Line 238">
                <a:extLst>
                  <a:ext uri="{FF2B5EF4-FFF2-40B4-BE49-F238E27FC236}">
                    <a16:creationId xmlns:a16="http://schemas.microsoft.com/office/drawing/2014/main" id="{B5DB1174-B3C3-48D7-89C1-67984DE9C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Line 239">
                <a:extLst>
                  <a:ext uri="{FF2B5EF4-FFF2-40B4-BE49-F238E27FC236}">
                    <a16:creationId xmlns:a16="http://schemas.microsoft.com/office/drawing/2014/main" id="{BEE03894-CE93-4182-A45B-25A317D2E1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Line 240">
                <a:extLst>
                  <a:ext uri="{FF2B5EF4-FFF2-40B4-BE49-F238E27FC236}">
                    <a16:creationId xmlns:a16="http://schemas.microsoft.com/office/drawing/2014/main" id="{BBF942A6-C6E8-425D-A4AA-B72282AC6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Line 241">
                <a:extLst>
                  <a:ext uri="{FF2B5EF4-FFF2-40B4-BE49-F238E27FC236}">
                    <a16:creationId xmlns:a16="http://schemas.microsoft.com/office/drawing/2014/main" id="{49E10376-4931-4DE2-A80A-E7CF58CE5B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Line 242">
                <a:extLst>
                  <a:ext uri="{FF2B5EF4-FFF2-40B4-BE49-F238E27FC236}">
                    <a16:creationId xmlns:a16="http://schemas.microsoft.com/office/drawing/2014/main" id="{CEE0E45C-C600-4299-BC99-15CD3012B6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Line 243">
                <a:extLst>
                  <a:ext uri="{FF2B5EF4-FFF2-40B4-BE49-F238E27FC236}">
                    <a16:creationId xmlns:a16="http://schemas.microsoft.com/office/drawing/2014/main" id="{C45D0F36-69D2-4784-A4DB-74017684B7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Line 244">
                <a:extLst>
                  <a:ext uri="{FF2B5EF4-FFF2-40B4-BE49-F238E27FC236}">
                    <a16:creationId xmlns:a16="http://schemas.microsoft.com/office/drawing/2014/main" id="{B8B1567C-6B6A-42CC-9948-6F2F57C861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Line 245">
                <a:extLst>
                  <a:ext uri="{FF2B5EF4-FFF2-40B4-BE49-F238E27FC236}">
                    <a16:creationId xmlns:a16="http://schemas.microsoft.com/office/drawing/2014/main" id="{F4220EAF-A171-4ECE-B849-F9F33CD7A9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Line 246">
                <a:extLst>
                  <a:ext uri="{FF2B5EF4-FFF2-40B4-BE49-F238E27FC236}">
                    <a16:creationId xmlns:a16="http://schemas.microsoft.com/office/drawing/2014/main" id="{27F352A6-A97A-4E40-B471-C205336A8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Line 247">
                <a:extLst>
                  <a:ext uri="{FF2B5EF4-FFF2-40B4-BE49-F238E27FC236}">
                    <a16:creationId xmlns:a16="http://schemas.microsoft.com/office/drawing/2014/main" id="{68711987-4EB6-4B06-84D5-78DAC7345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Line 248">
                <a:extLst>
                  <a:ext uri="{FF2B5EF4-FFF2-40B4-BE49-F238E27FC236}">
                    <a16:creationId xmlns:a16="http://schemas.microsoft.com/office/drawing/2014/main" id="{24384869-A45D-4F50-BAAD-86430AFB8A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Line 249">
                <a:extLst>
                  <a:ext uri="{FF2B5EF4-FFF2-40B4-BE49-F238E27FC236}">
                    <a16:creationId xmlns:a16="http://schemas.microsoft.com/office/drawing/2014/main" id="{6EBBC0A1-D78B-4615-B3C2-7D1A8A3C0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250">
                <a:extLst>
                  <a:ext uri="{FF2B5EF4-FFF2-40B4-BE49-F238E27FC236}">
                    <a16:creationId xmlns:a16="http://schemas.microsoft.com/office/drawing/2014/main" id="{424647FD-6A33-4EE5-A102-DA071044A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251">
                <a:extLst>
                  <a:ext uri="{FF2B5EF4-FFF2-40B4-BE49-F238E27FC236}">
                    <a16:creationId xmlns:a16="http://schemas.microsoft.com/office/drawing/2014/main" id="{7232261F-1B90-4244-A0D0-21FAC4CB97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252">
                <a:extLst>
                  <a:ext uri="{FF2B5EF4-FFF2-40B4-BE49-F238E27FC236}">
                    <a16:creationId xmlns:a16="http://schemas.microsoft.com/office/drawing/2014/main" id="{742C0825-199A-4D59-A691-B6EAF4E4D1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Line 253">
                <a:extLst>
                  <a:ext uri="{FF2B5EF4-FFF2-40B4-BE49-F238E27FC236}">
                    <a16:creationId xmlns:a16="http://schemas.microsoft.com/office/drawing/2014/main" id="{E95AF36F-D371-4F82-8F8F-21F9E4D2C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254">
                <a:extLst>
                  <a:ext uri="{FF2B5EF4-FFF2-40B4-BE49-F238E27FC236}">
                    <a16:creationId xmlns:a16="http://schemas.microsoft.com/office/drawing/2014/main" id="{53515F97-80E0-4940-A717-43CB2F5DDA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255">
                <a:extLst>
                  <a:ext uri="{FF2B5EF4-FFF2-40B4-BE49-F238E27FC236}">
                    <a16:creationId xmlns:a16="http://schemas.microsoft.com/office/drawing/2014/main" id="{A74E0939-E146-432E-81E0-775FB2E5C9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BB978D9-64DC-457C-952F-4495E5CA59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Line 257">
                <a:extLst>
                  <a:ext uri="{FF2B5EF4-FFF2-40B4-BE49-F238E27FC236}">
                    <a16:creationId xmlns:a16="http://schemas.microsoft.com/office/drawing/2014/main" id="{636F9DCA-84E0-462E-BB70-796F615369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Line 258">
                <a:extLst>
                  <a:ext uri="{FF2B5EF4-FFF2-40B4-BE49-F238E27FC236}">
                    <a16:creationId xmlns:a16="http://schemas.microsoft.com/office/drawing/2014/main" id="{095ECD4B-4926-41A1-BBDB-82EBA41BE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Line 259">
                <a:extLst>
                  <a:ext uri="{FF2B5EF4-FFF2-40B4-BE49-F238E27FC236}">
                    <a16:creationId xmlns:a16="http://schemas.microsoft.com/office/drawing/2014/main" id="{2066A8AE-6527-4652-8971-10B130AC99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Line 260">
                <a:extLst>
                  <a:ext uri="{FF2B5EF4-FFF2-40B4-BE49-F238E27FC236}">
                    <a16:creationId xmlns:a16="http://schemas.microsoft.com/office/drawing/2014/main" id="{CB8F22D6-AF0F-4052-8CC1-73A76E2BA1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Line 261">
                <a:extLst>
                  <a:ext uri="{FF2B5EF4-FFF2-40B4-BE49-F238E27FC236}">
                    <a16:creationId xmlns:a16="http://schemas.microsoft.com/office/drawing/2014/main" id="{394E3EBB-73D8-40BC-A633-A41E16B70E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Line 262">
                <a:extLst>
                  <a:ext uri="{FF2B5EF4-FFF2-40B4-BE49-F238E27FC236}">
                    <a16:creationId xmlns:a16="http://schemas.microsoft.com/office/drawing/2014/main" id="{239D598C-9F57-4310-821E-A2A1F1A048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Line 263">
                <a:extLst>
                  <a:ext uri="{FF2B5EF4-FFF2-40B4-BE49-F238E27FC236}">
                    <a16:creationId xmlns:a16="http://schemas.microsoft.com/office/drawing/2014/main" id="{CC3ABD78-64AB-4EC1-8835-EAF48D2BE8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Line 264">
                <a:extLst>
                  <a:ext uri="{FF2B5EF4-FFF2-40B4-BE49-F238E27FC236}">
                    <a16:creationId xmlns:a16="http://schemas.microsoft.com/office/drawing/2014/main" id="{74B2D8B4-5B55-434E-81A2-FA48B8FA6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Line 265">
                <a:extLst>
                  <a:ext uri="{FF2B5EF4-FFF2-40B4-BE49-F238E27FC236}">
                    <a16:creationId xmlns:a16="http://schemas.microsoft.com/office/drawing/2014/main" id="{DBD45F2D-675A-4F7F-AA62-ED96661E05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Line 266">
                <a:extLst>
                  <a:ext uri="{FF2B5EF4-FFF2-40B4-BE49-F238E27FC236}">
                    <a16:creationId xmlns:a16="http://schemas.microsoft.com/office/drawing/2014/main" id="{1BF12D57-89D9-4592-A09E-191BAFADB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Line 267">
                <a:extLst>
                  <a:ext uri="{FF2B5EF4-FFF2-40B4-BE49-F238E27FC236}">
                    <a16:creationId xmlns:a16="http://schemas.microsoft.com/office/drawing/2014/main" id="{6651613E-29E5-4504-BC88-ADE08F1F07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Line 268">
                <a:extLst>
                  <a:ext uri="{FF2B5EF4-FFF2-40B4-BE49-F238E27FC236}">
                    <a16:creationId xmlns:a16="http://schemas.microsoft.com/office/drawing/2014/main" id="{2EB998AD-D815-4292-AA03-8C9AD6A857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Line 269">
                <a:extLst>
                  <a:ext uri="{FF2B5EF4-FFF2-40B4-BE49-F238E27FC236}">
                    <a16:creationId xmlns:a16="http://schemas.microsoft.com/office/drawing/2014/main" id="{A37265F0-0DEA-47EF-B46D-A6CC11DE8B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Line 270">
                <a:extLst>
                  <a:ext uri="{FF2B5EF4-FFF2-40B4-BE49-F238E27FC236}">
                    <a16:creationId xmlns:a16="http://schemas.microsoft.com/office/drawing/2014/main" id="{D89DAC98-51D0-4CDE-B1DC-EF6713692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Line 271">
                <a:extLst>
                  <a:ext uri="{FF2B5EF4-FFF2-40B4-BE49-F238E27FC236}">
                    <a16:creationId xmlns:a16="http://schemas.microsoft.com/office/drawing/2014/main" id="{228E234A-9F8E-4814-A4C4-312F1CA8C1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Line 272">
                <a:extLst>
                  <a:ext uri="{FF2B5EF4-FFF2-40B4-BE49-F238E27FC236}">
                    <a16:creationId xmlns:a16="http://schemas.microsoft.com/office/drawing/2014/main" id="{15F804B6-BF64-46B0-941D-04D74EE70B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Line 273">
                <a:extLst>
                  <a:ext uri="{FF2B5EF4-FFF2-40B4-BE49-F238E27FC236}">
                    <a16:creationId xmlns:a16="http://schemas.microsoft.com/office/drawing/2014/main" id="{078E3187-E4EA-43E9-B740-9A2216D99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Line 274">
                <a:extLst>
                  <a:ext uri="{FF2B5EF4-FFF2-40B4-BE49-F238E27FC236}">
                    <a16:creationId xmlns:a16="http://schemas.microsoft.com/office/drawing/2014/main" id="{D4A62918-5FBE-4E08-8BCC-9E453A7A9E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Line 275">
                <a:extLst>
                  <a:ext uri="{FF2B5EF4-FFF2-40B4-BE49-F238E27FC236}">
                    <a16:creationId xmlns:a16="http://schemas.microsoft.com/office/drawing/2014/main" id="{DD93B1E0-5E2D-42FC-BD2F-8B047467AD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Line 276">
                <a:extLst>
                  <a:ext uri="{FF2B5EF4-FFF2-40B4-BE49-F238E27FC236}">
                    <a16:creationId xmlns:a16="http://schemas.microsoft.com/office/drawing/2014/main" id="{D386AF9A-A9B0-47E7-8835-23A98A4072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Line 277">
                <a:extLst>
                  <a:ext uri="{FF2B5EF4-FFF2-40B4-BE49-F238E27FC236}">
                    <a16:creationId xmlns:a16="http://schemas.microsoft.com/office/drawing/2014/main" id="{276F10EC-20EC-4D49-9770-B3080CB59A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Line 278">
                <a:extLst>
                  <a:ext uri="{FF2B5EF4-FFF2-40B4-BE49-F238E27FC236}">
                    <a16:creationId xmlns:a16="http://schemas.microsoft.com/office/drawing/2014/main" id="{E42465B2-1F00-4D28-B085-303ABEB87C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Line 279">
                <a:extLst>
                  <a:ext uri="{FF2B5EF4-FFF2-40B4-BE49-F238E27FC236}">
                    <a16:creationId xmlns:a16="http://schemas.microsoft.com/office/drawing/2014/main" id="{30F76CFB-6BDA-4DD6-B4A2-62AFCBFC84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Line 280">
                <a:extLst>
                  <a:ext uri="{FF2B5EF4-FFF2-40B4-BE49-F238E27FC236}">
                    <a16:creationId xmlns:a16="http://schemas.microsoft.com/office/drawing/2014/main" id="{501DEF6B-B178-4CB0-9EEB-2393D71666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Line 281">
                <a:extLst>
                  <a:ext uri="{FF2B5EF4-FFF2-40B4-BE49-F238E27FC236}">
                    <a16:creationId xmlns:a16="http://schemas.microsoft.com/office/drawing/2014/main" id="{4BCECFAE-74B6-42E7-B3A3-05E98A414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Line 282">
                <a:extLst>
                  <a:ext uri="{FF2B5EF4-FFF2-40B4-BE49-F238E27FC236}">
                    <a16:creationId xmlns:a16="http://schemas.microsoft.com/office/drawing/2014/main" id="{F1578340-616F-4EDF-B138-5F0C25294A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Line 283">
                <a:extLst>
                  <a:ext uri="{FF2B5EF4-FFF2-40B4-BE49-F238E27FC236}">
                    <a16:creationId xmlns:a16="http://schemas.microsoft.com/office/drawing/2014/main" id="{BC6FCABE-6872-4E1D-B8E6-CA4998096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Line 284">
                <a:extLst>
                  <a:ext uri="{FF2B5EF4-FFF2-40B4-BE49-F238E27FC236}">
                    <a16:creationId xmlns:a16="http://schemas.microsoft.com/office/drawing/2014/main" id="{382B815B-704C-4483-9183-66FE9C304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Line 285">
                <a:extLst>
                  <a:ext uri="{FF2B5EF4-FFF2-40B4-BE49-F238E27FC236}">
                    <a16:creationId xmlns:a16="http://schemas.microsoft.com/office/drawing/2014/main" id="{7DC324C4-C0BF-476B-963B-1321F2BE8F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Line 286">
                <a:extLst>
                  <a:ext uri="{FF2B5EF4-FFF2-40B4-BE49-F238E27FC236}">
                    <a16:creationId xmlns:a16="http://schemas.microsoft.com/office/drawing/2014/main" id="{F3C12F50-E70C-428E-8AE5-BFFC188844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Line 287">
                <a:extLst>
                  <a:ext uri="{FF2B5EF4-FFF2-40B4-BE49-F238E27FC236}">
                    <a16:creationId xmlns:a16="http://schemas.microsoft.com/office/drawing/2014/main" id="{DB2A494E-2FF2-4586-B13B-81222D07F4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Line 288">
                <a:extLst>
                  <a:ext uri="{FF2B5EF4-FFF2-40B4-BE49-F238E27FC236}">
                    <a16:creationId xmlns:a16="http://schemas.microsoft.com/office/drawing/2014/main" id="{B01FE2EB-43AC-4300-95B8-EA6247DF9F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Line 289">
                <a:extLst>
                  <a:ext uri="{FF2B5EF4-FFF2-40B4-BE49-F238E27FC236}">
                    <a16:creationId xmlns:a16="http://schemas.microsoft.com/office/drawing/2014/main" id="{7CEB273A-66A7-4F18-9A31-36D47E8C3C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90">
                <a:extLst>
                  <a:ext uri="{FF2B5EF4-FFF2-40B4-BE49-F238E27FC236}">
                    <a16:creationId xmlns:a16="http://schemas.microsoft.com/office/drawing/2014/main" id="{769EF8AC-8A0D-400C-89C9-E564D6F3B4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91">
                <a:extLst>
                  <a:ext uri="{FF2B5EF4-FFF2-40B4-BE49-F238E27FC236}">
                    <a16:creationId xmlns:a16="http://schemas.microsoft.com/office/drawing/2014/main" id="{AA28BA74-6699-4757-9463-691FB6F51F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Line 292">
                <a:extLst>
                  <a:ext uri="{FF2B5EF4-FFF2-40B4-BE49-F238E27FC236}">
                    <a16:creationId xmlns:a16="http://schemas.microsoft.com/office/drawing/2014/main" id="{7FECFA84-4681-4FF3-B5DB-06F6966D2B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Line 293">
                <a:extLst>
                  <a:ext uri="{FF2B5EF4-FFF2-40B4-BE49-F238E27FC236}">
                    <a16:creationId xmlns:a16="http://schemas.microsoft.com/office/drawing/2014/main" id="{76BF3F06-A32B-43EE-AD64-794CD02CA0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Line 294">
                <a:extLst>
                  <a:ext uri="{FF2B5EF4-FFF2-40B4-BE49-F238E27FC236}">
                    <a16:creationId xmlns:a16="http://schemas.microsoft.com/office/drawing/2014/main" id="{040C7254-03BC-4C12-B8B7-63B88FBB72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Line 295">
                <a:extLst>
                  <a:ext uri="{FF2B5EF4-FFF2-40B4-BE49-F238E27FC236}">
                    <a16:creationId xmlns:a16="http://schemas.microsoft.com/office/drawing/2014/main" id="{2B3F7B0E-256B-4092-BA42-3901738A67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Line 296">
                <a:extLst>
                  <a:ext uri="{FF2B5EF4-FFF2-40B4-BE49-F238E27FC236}">
                    <a16:creationId xmlns:a16="http://schemas.microsoft.com/office/drawing/2014/main" id="{C6EB7BFA-933B-49E7-ADA7-4A73B4DFCE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Line 297">
                <a:extLst>
                  <a:ext uri="{FF2B5EF4-FFF2-40B4-BE49-F238E27FC236}">
                    <a16:creationId xmlns:a16="http://schemas.microsoft.com/office/drawing/2014/main" id="{AFFAFD65-27BF-4D5A-B4C6-004A39C16D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Line 298">
                <a:extLst>
                  <a:ext uri="{FF2B5EF4-FFF2-40B4-BE49-F238E27FC236}">
                    <a16:creationId xmlns:a16="http://schemas.microsoft.com/office/drawing/2014/main" id="{7E6A13BE-2C6D-4C19-9BD2-D68AB5B1AC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Line 299">
                <a:extLst>
                  <a:ext uri="{FF2B5EF4-FFF2-40B4-BE49-F238E27FC236}">
                    <a16:creationId xmlns:a16="http://schemas.microsoft.com/office/drawing/2014/main" id="{0DE3864D-286A-4AC0-BAF9-D2D1134EA3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Line 300">
                <a:extLst>
                  <a:ext uri="{FF2B5EF4-FFF2-40B4-BE49-F238E27FC236}">
                    <a16:creationId xmlns:a16="http://schemas.microsoft.com/office/drawing/2014/main" id="{1D6D2831-1492-4B43-85A8-5F9CE65002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Line 301">
                <a:extLst>
                  <a:ext uri="{FF2B5EF4-FFF2-40B4-BE49-F238E27FC236}">
                    <a16:creationId xmlns:a16="http://schemas.microsoft.com/office/drawing/2014/main" id="{18629BBF-7D13-48D7-BC4E-1AA4B264FC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Line 302">
                <a:extLst>
                  <a:ext uri="{FF2B5EF4-FFF2-40B4-BE49-F238E27FC236}">
                    <a16:creationId xmlns:a16="http://schemas.microsoft.com/office/drawing/2014/main" id="{0DA738EE-7BFA-4B05-AEAE-2B10752EC6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Line 303">
                <a:extLst>
                  <a:ext uri="{FF2B5EF4-FFF2-40B4-BE49-F238E27FC236}">
                    <a16:creationId xmlns:a16="http://schemas.microsoft.com/office/drawing/2014/main" id="{16A1194F-7230-4730-AB8C-B796C8FAB2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Line 304">
                <a:extLst>
                  <a:ext uri="{FF2B5EF4-FFF2-40B4-BE49-F238E27FC236}">
                    <a16:creationId xmlns:a16="http://schemas.microsoft.com/office/drawing/2014/main" id="{4D61D90B-4F30-469B-85A1-F2091EEA04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Line 305">
                <a:extLst>
                  <a:ext uri="{FF2B5EF4-FFF2-40B4-BE49-F238E27FC236}">
                    <a16:creationId xmlns:a16="http://schemas.microsoft.com/office/drawing/2014/main" id="{73B9DF86-8C38-459A-85DC-6E2DF4B055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Line 306">
                <a:extLst>
                  <a:ext uri="{FF2B5EF4-FFF2-40B4-BE49-F238E27FC236}">
                    <a16:creationId xmlns:a16="http://schemas.microsoft.com/office/drawing/2014/main" id="{A9FCF84E-C07D-4FAD-91B5-76938CA3DC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Line 307">
                <a:extLst>
                  <a:ext uri="{FF2B5EF4-FFF2-40B4-BE49-F238E27FC236}">
                    <a16:creationId xmlns:a16="http://schemas.microsoft.com/office/drawing/2014/main" id="{BC03910E-3742-4C91-BDA0-A908175223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Line 308">
                <a:extLst>
                  <a:ext uri="{FF2B5EF4-FFF2-40B4-BE49-F238E27FC236}">
                    <a16:creationId xmlns:a16="http://schemas.microsoft.com/office/drawing/2014/main" id="{6893BA6C-C696-4FDE-BA1D-8A2F310848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Line 309">
                <a:extLst>
                  <a:ext uri="{FF2B5EF4-FFF2-40B4-BE49-F238E27FC236}">
                    <a16:creationId xmlns:a16="http://schemas.microsoft.com/office/drawing/2014/main" id="{61641AB8-6543-4C81-B224-C704A2D32D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Line 310">
                <a:extLst>
                  <a:ext uri="{FF2B5EF4-FFF2-40B4-BE49-F238E27FC236}">
                    <a16:creationId xmlns:a16="http://schemas.microsoft.com/office/drawing/2014/main" id="{FE13052C-7F6A-4745-AA98-5CD763AE33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Line 311">
                <a:extLst>
                  <a:ext uri="{FF2B5EF4-FFF2-40B4-BE49-F238E27FC236}">
                    <a16:creationId xmlns:a16="http://schemas.microsoft.com/office/drawing/2014/main" id="{F0F2EE06-8726-46A9-B8C5-9FDF49546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Line 312">
                <a:extLst>
                  <a:ext uri="{FF2B5EF4-FFF2-40B4-BE49-F238E27FC236}">
                    <a16:creationId xmlns:a16="http://schemas.microsoft.com/office/drawing/2014/main" id="{0373F1DF-30CC-4D76-B7D4-905ACA168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Line 313">
                <a:extLst>
                  <a:ext uri="{FF2B5EF4-FFF2-40B4-BE49-F238E27FC236}">
                    <a16:creationId xmlns:a16="http://schemas.microsoft.com/office/drawing/2014/main" id="{51F2459A-5877-44E5-9D3A-00C6374DC9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Line 314">
                <a:extLst>
                  <a:ext uri="{FF2B5EF4-FFF2-40B4-BE49-F238E27FC236}">
                    <a16:creationId xmlns:a16="http://schemas.microsoft.com/office/drawing/2014/main" id="{1295010D-AFAC-4B71-822C-F1AB82CB42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Line 315">
                <a:extLst>
                  <a:ext uri="{FF2B5EF4-FFF2-40B4-BE49-F238E27FC236}">
                    <a16:creationId xmlns:a16="http://schemas.microsoft.com/office/drawing/2014/main" id="{7B31E560-B1AF-4F02-94F9-EC1B705C78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Line 316">
                <a:extLst>
                  <a:ext uri="{FF2B5EF4-FFF2-40B4-BE49-F238E27FC236}">
                    <a16:creationId xmlns:a16="http://schemas.microsoft.com/office/drawing/2014/main" id="{79A160F4-8E51-4E2B-BF0B-09FEAB72C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Line 317">
                <a:extLst>
                  <a:ext uri="{FF2B5EF4-FFF2-40B4-BE49-F238E27FC236}">
                    <a16:creationId xmlns:a16="http://schemas.microsoft.com/office/drawing/2014/main" id="{05F32B95-4F10-4D20-AE32-93A54A080A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Line 318">
                <a:extLst>
                  <a:ext uri="{FF2B5EF4-FFF2-40B4-BE49-F238E27FC236}">
                    <a16:creationId xmlns:a16="http://schemas.microsoft.com/office/drawing/2014/main" id="{D8DF91EE-9E6E-44D7-ADA6-E341D23A62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Line 319">
                <a:extLst>
                  <a:ext uri="{FF2B5EF4-FFF2-40B4-BE49-F238E27FC236}">
                    <a16:creationId xmlns:a16="http://schemas.microsoft.com/office/drawing/2014/main" id="{760D0F78-7202-4FE3-B661-B2C634838E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Line 320">
                <a:extLst>
                  <a:ext uri="{FF2B5EF4-FFF2-40B4-BE49-F238E27FC236}">
                    <a16:creationId xmlns:a16="http://schemas.microsoft.com/office/drawing/2014/main" id="{37B6D518-29D5-4849-B8B3-943DEDC016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Line 321">
                <a:extLst>
                  <a:ext uri="{FF2B5EF4-FFF2-40B4-BE49-F238E27FC236}">
                    <a16:creationId xmlns:a16="http://schemas.microsoft.com/office/drawing/2014/main" id="{44FC8539-92BC-4965-A400-836F9EB4F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5" name="Rectangle 220">
            <a:extLst>
              <a:ext uri="{FF2B5EF4-FFF2-40B4-BE49-F238E27FC236}">
                <a16:creationId xmlns:a16="http://schemas.microsoft.com/office/drawing/2014/main" id="{539BE73C-367D-4B96-8DE2-0873823A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2800"/>
            <a:ext cx="5662613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06" name="Rectangle 219">
            <a:extLst>
              <a:ext uri="{FF2B5EF4-FFF2-40B4-BE49-F238E27FC236}">
                <a16:creationId xmlns:a16="http://schemas.microsoft.com/office/drawing/2014/main" id="{A28CBF7F-19A8-466D-B186-8FDDD4DBF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175" name="Rectangle 103"/>
          <p:cNvSpPr>
            <a:spLocks noGrp="1" noChangeArrowheads="1"/>
          </p:cNvSpPr>
          <p:nvPr>
            <p:ph type="ctrTitle"/>
          </p:nvPr>
        </p:nvSpPr>
        <p:spPr>
          <a:xfrm>
            <a:off x="1143000" y="1046163"/>
            <a:ext cx="7407275" cy="2154237"/>
          </a:xfrm>
          <a:solidFill>
            <a:schemeClr val="accent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93" name="Rectangle 22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4191000"/>
            <a:ext cx="6662737" cy="14970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7" name="Rectangle 105">
            <a:extLst>
              <a:ext uri="{FF2B5EF4-FFF2-40B4-BE49-F238E27FC236}">
                <a16:creationId xmlns:a16="http://schemas.microsoft.com/office/drawing/2014/main" id="{28579BFB-37B5-49AE-9CDE-21AFD6AFF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" name="Rectangle 106">
            <a:extLst>
              <a:ext uri="{FF2B5EF4-FFF2-40B4-BE49-F238E27FC236}">
                <a16:creationId xmlns:a16="http://schemas.microsoft.com/office/drawing/2014/main" id="{00E7C817-FC6A-4554-BB21-01FEC05D24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" name="Rectangle 107">
            <a:extLst>
              <a:ext uri="{FF2B5EF4-FFF2-40B4-BE49-F238E27FC236}">
                <a16:creationId xmlns:a16="http://schemas.microsoft.com/office/drawing/2014/main" id="{B5C35616-EF0B-447F-B248-070F8B1A5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fld id="{5C137428-2D94-46BD-9CE0-2871A5E59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75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C3AC6-19F0-4310-BA19-D37D001AB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F80D84-4AD7-43D3-ADC9-E072A2B12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86D2EC-D619-402B-9517-A7A08D1725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8557A-EC0E-4304-A8CB-EE73BCC5F6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71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2619C0-1AF0-41CC-BFB1-12EC71D0BE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34B6B8-FFC4-4233-8276-2EF79F0D3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22642E-1801-4779-AD61-915688887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8EEC1-5C33-4CA5-9F7C-2377984F7E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91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2F767-7253-4D18-B4B8-1C8C9887A6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15F-62FF-4AB7-9198-F58403A83D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AD7CC-FA3C-4B63-A813-612E2CAC04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FCD47-D8C1-4AC8-9E15-AF2465A4F8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3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69E494-6253-4B30-97B4-F667D799D4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86DBB2-EA64-4B63-A0E7-79B7B6E1C5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7D26E6-1193-447B-8BDC-0348F0527F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2BC57-CBED-4F47-89B8-3D460242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7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A5D9DD-EE78-44FC-A3C0-EEBE359F1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0051EC-D430-47D0-82A0-CB5D4E386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849B1D-7F92-4FE9-A997-958F1E66E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02ED9-7737-4C12-80D1-C63E2A173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14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A0BC0-63E8-4026-9BE6-36676495C4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5E303-4E8E-42E2-ABC3-7625956D58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D8708-2401-4B0B-BC24-17E2C4316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43608-B836-480A-A2E4-2201508BC7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24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5E6341-8012-472C-98C5-EC6DC0EB4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224B0CD-E943-4976-A6D2-4062E5E1D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9E74D3-929B-4744-AA7C-F92A2E3B6E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666C4-8281-4AE6-874B-5DF90C04D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4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28C82B2-E8C1-423C-9738-8861FA40E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1156BD-0F68-418E-A2FE-3FEA7397C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F6ABBD-8B64-4F3C-B896-FEE6339F3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890EF-BEB2-4EAC-9322-0C6ACA05F5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9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494391-67A1-4EB0-BEA7-937F1A41E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8BDEB38-D0F3-48F3-A44B-D804496519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899BC6-2964-491B-AFC9-8767CC373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75203-D12B-4791-B7F3-EC44106F32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02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217E8-8B30-41BA-947F-C158F7A5FD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CD232-33B2-4A49-9237-8B60BD8C69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81E63-14BF-450F-A334-60C42FD85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9143C-8C84-43B7-AFB6-533F9CEB1B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66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4F1532-CD3D-420F-8760-88831D4A2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A44C5-5361-497E-99E4-3BCEB16361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1FEE9-21E1-4801-B3AE-669CAA0B5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81426-D06F-4255-BD70-874C8DAFF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4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5">
            <a:extLst>
              <a:ext uri="{FF2B5EF4-FFF2-40B4-BE49-F238E27FC236}">
                <a16:creationId xmlns:a16="http://schemas.microsoft.com/office/drawing/2014/main" id="{DEB79D56-A51E-42DC-961A-9AF6B4513EF5}"/>
              </a:ext>
            </a:extLst>
          </p:cNvPr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32" name="Group 222">
              <a:extLst>
                <a:ext uri="{FF2B5EF4-FFF2-40B4-BE49-F238E27FC236}">
                  <a16:creationId xmlns:a16="http://schemas.microsoft.com/office/drawing/2014/main" id="{8F06B01B-0E90-47F6-85CA-ECEFC263080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1038" name="Line 122">
                <a:extLst>
                  <a:ext uri="{FF2B5EF4-FFF2-40B4-BE49-F238E27FC236}">
                    <a16:creationId xmlns:a16="http://schemas.microsoft.com/office/drawing/2014/main" id="{E0F6130E-5248-4AAA-89C3-1BC1105B85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9" name="Line 123">
                <a:extLst>
                  <a:ext uri="{FF2B5EF4-FFF2-40B4-BE49-F238E27FC236}">
                    <a16:creationId xmlns:a16="http://schemas.microsoft.com/office/drawing/2014/main" id="{BF4EC802-25D7-454C-ACB2-1AD77FF388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0" name="Line 124">
                <a:extLst>
                  <a:ext uri="{FF2B5EF4-FFF2-40B4-BE49-F238E27FC236}">
                    <a16:creationId xmlns:a16="http://schemas.microsoft.com/office/drawing/2014/main" id="{1AE22804-5B22-47E7-AC9E-19E71196B0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1" name="Line 125">
                <a:extLst>
                  <a:ext uri="{FF2B5EF4-FFF2-40B4-BE49-F238E27FC236}">
                    <a16:creationId xmlns:a16="http://schemas.microsoft.com/office/drawing/2014/main" id="{6B3038BF-2EB2-45B4-962E-6D3D488B33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2" name="Line 126">
                <a:extLst>
                  <a:ext uri="{FF2B5EF4-FFF2-40B4-BE49-F238E27FC236}">
                    <a16:creationId xmlns:a16="http://schemas.microsoft.com/office/drawing/2014/main" id="{EF7D8896-ABC8-4241-B4E4-9BDC81072D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3" name="Line 127">
                <a:extLst>
                  <a:ext uri="{FF2B5EF4-FFF2-40B4-BE49-F238E27FC236}">
                    <a16:creationId xmlns:a16="http://schemas.microsoft.com/office/drawing/2014/main" id="{A621340D-3BF8-434B-A05D-4E010D7FE9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4" name="Line 128">
                <a:extLst>
                  <a:ext uri="{FF2B5EF4-FFF2-40B4-BE49-F238E27FC236}">
                    <a16:creationId xmlns:a16="http://schemas.microsoft.com/office/drawing/2014/main" id="{8999A976-C45A-4A52-A7E6-9D1521CC3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5" name="Line 129">
                <a:extLst>
                  <a:ext uri="{FF2B5EF4-FFF2-40B4-BE49-F238E27FC236}">
                    <a16:creationId xmlns:a16="http://schemas.microsoft.com/office/drawing/2014/main" id="{59BBDD15-A6F4-44D4-906E-89A352BE2B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6" name="Line 130">
                <a:extLst>
                  <a:ext uri="{FF2B5EF4-FFF2-40B4-BE49-F238E27FC236}">
                    <a16:creationId xmlns:a16="http://schemas.microsoft.com/office/drawing/2014/main" id="{095B271A-5492-4C5C-AA6B-366021019B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7" name="Line 131">
                <a:extLst>
                  <a:ext uri="{FF2B5EF4-FFF2-40B4-BE49-F238E27FC236}">
                    <a16:creationId xmlns:a16="http://schemas.microsoft.com/office/drawing/2014/main" id="{8103020B-5553-465E-B63E-F14C41542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8" name="Line 132">
                <a:extLst>
                  <a:ext uri="{FF2B5EF4-FFF2-40B4-BE49-F238E27FC236}">
                    <a16:creationId xmlns:a16="http://schemas.microsoft.com/office/drawing/2014/main" id="{AFD91535-4EA4-49F9-9350-03AF3944BE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9" name="Line 133">
                <a:extLst>
                  <a:ext uri="{FF2B5EF4-FFF2-40B4-BE49-F238E27FC236}">
                    <a16:creationId xmlns:a16="http://schemas.microsoft.com/office/drawing/2014/main" id="{06EB6E26-953E-4265-BA42-6D61948E0E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0" name="Line 134">
                <a:extLst>
                  <a:ext uri="{FF2B5EF4-FFF2-40B4-BE49-F238E27FC236}">
                    <a16:creationId xmlns:a16="http://schemas.microsoft.com/office/drawing/2014/main" id="{254D4887-A020-4A1D-B431-AB262832ED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1" name="Line 135">
                <a:extLst>
                  <a:ext uri="{FF2B5EF4-FFF2-40B4-BE49-F238E27FC236}">
                    <a16:creationId xmlns:a16="http://schemas.microsoft.com/office/drawing/2014/main" id="{D9AEBD81-844A-44EC-A23E-18D8BF5809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2" name="Line 136">
                <a:extLst>
                  <a:ext uri="{FF2B5EF4-FFF2-40B4-BE49-F238E27FC236}">
                    <a16:creationId xmlns:a16="http://schemas.microsoft.com/office/drawing/2014/main" id="{FBE4569F-C2DF-429B-9273-6F2E3971C8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3" name="Line 137">
                <a:extLst>
                  <a:ext uri="{FF2B5EF4-FFF2-40B4-BE49-F238E27FC236}">
                    <a16:creationId xmlns:a16="http://schemas.microsoft.com/office/drawing/2014/main" id="{4BA3F4C0-8967-43AE-B165-7E798846AC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4" name="Line 138">
                <a:extLst>
                  <a:ext uri="{FF2B5EF4-FFF2-40B4-BE49-F238E27FC236}">
                    <a16:creationId xmlns:a16="http://schemas.microsoft.com/office/drawing/2014/main" id="{7E332496-EFB9-4593-B67D-814DC88BB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5" name="Line 139">
                <a:extLst>
                  <a:ext uri="{FF2B5EF4-FFF2-40B4-BE49-F238E27FC236}">
                    <a16:creationId xmlns:a16="http://schemas.microsoft.com/office/drawing/2014/main" id="{3F8E6C47-9923-4B40-989D-BFF6CAE331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6" name="Line 140">
                <a:extLst>
                  <a:ext uri="{FF2B5EF4-FFF2-40B4-BE49-F238E27FC236}">
                    <a16:creationId xmlns:a16="http://schemas.microsoft.com/office/drawing/2014/main" id="{1DCC477C-DCCE-4368-B62A-132F53C87E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7" name="Line 141">
                <a:extLst>
                  <a:ext uri="{FF2B5EF4-FFF2-40B4-BE49-F238E27FC236}">
                    <a16:creationId xmlns:a16="http://schemas.microsoft.com/office/drawing/2014/main" id="{A0CF7AAD-EEB2-4F43-9DD9-AA72A550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8" name="Line 142">
                <a:extLst>
                  <a:ext uri="{FF2B5EF4-FFF2-40B4-BE49-F238E27FC236}">
                    <a16:creationId xmlns:a16="http://schemas.microsoft.com/office/drawing/2014/main" id="{968EB258-82DE-4396-8753-8985C11CF1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59" name="Line 143">
                <a:extLst>
                  <a:ext uri="{FF2B5EF4-FFF2-40B4-BE49-F238E27FC236}">
                    <a16:creationId xmlns:a16="http://schemas.microsoft.com/office/drawing/2014/main" id="{868B02CE-508F-4F82-9720-73E9B273A2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0" name="Line 144">
                <a:extLst>
                  <a:ext uri="{FF2B5EF4-FFF2-40B4-BE49-F238E27FC236}">
                    <a16:creationId xmlns:a16="http://schemas.microsoft.com/office/drawing/2014/main" id="{867DF733-5372-4035-87B8-8095FD011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1" name="Line 145">
                <a:extLst>
                  <a:ext uri="{FF2B5EF4-FFF2-40B4-BE49-F238E27FC236}">
                    <a16:creationId xmlns:a16="http://schemas.microsoft.com/office/drawing/2014/main" id="{5957E0FB-33CF-4A25-869D-7DAA2BB998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2" name="Line 146">
                <a:extLst>
                  <a:ext uri="{FF2B5EF4-FFF2-40B4-BE49-F238E27FC236}">
                    <a16:creationId xmlns:a16="http://schemas.microsoft.com/office/drawing/2014/main" id="{235E834B-53D3-453D-A1CC-E984DE17C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3" name="Line 147">
                <a:extLst>
                  <a:ext uri="{FF2B5EF4-FFF2-40B4-BE49-F238E27FC236}">
                    <a16:creationId xmlns:a16="http://schemas.microsoft.com/office/drawing/2014/main" id="{8C12A75B-5798-4A98-9541-5E3870083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4" name="Line 148">
                <a:extLst>
                  <a:ext uri="{FF2B5EF4-FFF2-40B4-BE49-F238E27FC236}">
                    <a16:creationId xmlns:a16="http://schemas.microsoft.com/office/drawing/2014/main" id="{6B8E6FAE-7F68-4A93-A87C-303D89E9F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5" name="Line 149">
                <a:extLst>
                  <a:ext uri="{FF2B5EF4-FFF2-40B4-BE49-F238E27FC236}">
                    <a16:creationId xmlns:a16="http://schemas.microsoft.com/office/drawing/2014/main" id="{25C32279-B6C4-4A4D-B619-B0F1B87C7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6" name="Line 150">
                <a:extLst>
                  <a:ext uri="{FF2B5EF4-FFF2-40B4-BE49-F238E27FC236}">
                    <a16:creationId xmlns:a16="http://schemas.microsoft.com/office/drawing/2014/main" id="{5210A719-4B2B-4562-BCA9-DC539847D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7" name="Line 151">
                <a:extLst>
                  <a:ext uri="{FF2B5EF4-FFF2-40B4-BE49-F238E27FC236}">
                    <a16:creationId xmlns:a16="http://schemas.microsoft.com/office/drawing/2014/main" id="{021DDB0B-9E6F-4345-80D9-DFDF967B5C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" name="Line 152">
                <a:extLst>
                  <a:ext uri="{FF2B5EF4-FFF2-40B4-BE49-F238E27FC236}">
                    <a16:creationId xmlns:a16="http://schemas.microsoft.com/office/drawing/2014/main" id="{9E3AB23E-6BCF-48ED-A31D-A44B71772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9" name="Line 153">
                <a:extLst>
                  <a:ext uri="{FF2B5EF4-FFF2-40B4-BE49-F238E27FC236}">
                    <a16:creationId xmlns:a16="http://schemas.microsoft.com/office/drawing/2014/main" id="{BD0FD8D3-9BFE-4E1A-9FF0-84CE62BED9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0" name="Line 154">
                <a:extLst>
                  <a:ext uri="{FF2B5EF4-FFF2-40B4-BE49-F238E27FC236}">
                    <a16:creationId xmlns:a16="http://schemas.microsoft.com/office/drawing/2014/main" id="{2D88D553-AB9B-40E2-B356-4922895F09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1" name="Line 155">
                <a:extLst>
                  <a:ext uri="{FF2B5EF4-FFF2-40B4-BE49-F238E27FC236}">
                    <a16:creationId xmlns:a16="http://schemas.microsoft.com/office/drawing/2014/main" id="{C77834F2-5521-4C12-8063-A618B867A7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2" name="Line 156">
                <a:extLst>
                  <a:ext uri="{FF2B5EF4-FFF2-40B4-BE49-F238E27FC236}">
                    <a16:creationId xmlns:a16="http://schemas.microsoft.com/office/drawing/2014/main" id="{04E0A8CE-310E-4800-9B13-7F2B13AAC3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3" name="Line 157">
                <a:extLst>
                  <a:ext uri="{FF2B5EF4-FFF2-40B4-BE49-F238E27FC236}">
                    <a16:creationId xmlns:a16="http://schemas.microsoft.com/office/drawing/2014/main" id="{1D3A628C-1498-428B-BB23-7F35EB39F4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4" name="Line 158">
                <a:extLst>
                  <a:ext uri="{FF2B5EF4-FFF2-40B4-BE49-F238E27FC236}">
                    <a16:creationId xmlns:a16="http://schemas.microsoft.com/office/drawing/2014/main" id="{DFE2C2D1-BC98-4E84-9314-20758A196B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" name="Line 159">
                <a:extLst>
                  <a:ext uri="{FF2B5EF4-FFF2-40B4-BE49-F238E27FC236}">
                    <a16:creationId xmlns:a16="http://schemas.microsoft.com/office/drawing/2014/main" id="{0E5987AE-B564-4FC9-957D-19981E5520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6" name="Line 160">
                <a:extLst>
                  <a:ext uri="{FF2B5EF4-FFF2-40B4-BE49-F238E27FC236}">
                    <a16:creationId xmlns:a16="http://schemas.microsoft.com/office/drawing/2014/main" id="{8F5FCA83-633B-40ED-9246-8D891E6DA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7" name="Line 161">
                <a:extLst>
                  <a:ext uri="{FF2B5EF4-FFF2-40B4-BE49-F238E27FC236}">
                    <a16:creationId xmlns:a16="http://schemas.microsoft.com/office/drawing/2014/main" id="{D0BE6059-8174-4F4D-B8FA-C5D90F762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8" name="Line 162">
                <a:extLst>
                  <a:ext uri="{FF2B5EF4-FFF2-40B4-BE49-F238E27FC236}">
                    <a16:creationId xmlns:a16="http://schemas.microsoft.com/office/drawing/2014/main" id="{6BD81817-F9B0-427B-896E-1A0976EBC7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9" name="Line 163">
                <a:extLst>
                  <a:ext uri="{FF2B5EF4-FFF2-40B4-BE49-F238E27FC236}">
                    <a16:creationId xmlns:a16="http://schemas.microsoft.com/office/drawing/2014/main" id="{B7312804-F381-44EA-874D-D243607590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0" name="Line 164">
                <a:extLst>
                  <a:ext uri="{FF2B5EF4-FFF2-40B4-BE49-F238E27FC236}">
                    <a16:creationId xmlns:a16="http://schemas.microsoft.com/office/drawing/2014/main" id="{CDF24ECF-36A6-483F-B6DA-3836D52F4D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1" name="Line 165">
                <a:extLst>
                  <a:ext uri="{FF2B5EF4-FFF2-40B4-BE49-F238E27FC236}">
                    <a16:creationId xmlns:a16="http://schemas.microsoft.com/office/drawing/2014/main" id="{FB5B733F-EFA2-4558-A43C-B6ED9536B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2" name="Line 166">
                <a:extLst>
                  <a:ext uri="{FF2B5EF4-FFF2-40B4-BE49-F238E27FC236}">
                    <a16:creationId xmlns:a16="http://schemas.microsoft.com/office/drawing/2014/main" id="{504D6341-0442-4CD7-AB33-69B4D0E229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3" name="Line 167">
                <a:extLst>
                  <a:ext uri="{FF2B5EF4-FFF2-40B4-BE49-F238E27FC236}">
                    <a16:creationId xmlns:a16="http://schemas.microsoft.com/office/drawing/2014/main" id="{8AB85192-519A-4A5C-9727-21FB794030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4" name="Line 168">
                <a:extLst>
                  <a:ext uri="{FF2B5EF4-FFF2-40B4-BE49-F238E27FC236}">
                    <a16:creationId xmlns:a16="http://schemas.microsoft.com/office/drawing/2014/main" id="{400C4CC6-8E5E-4A4B-B33C-5A784690D8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5" name="Line 169">
                <a:extLst>
                  <a:ext uri="{FF2B5EF4-FFF2-40B4-BE49-F238E27FC236}">
                    <a16:creationId xmlns:a16="http://schemas.microsoft.com/office/drawing/2014/main" id="{921E309A-81D4-4299-93EF-CB41A1E690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6" name="Line 170">
                <a:extLst>
                  <a:ext uri="{FF2B5EF4-FFF2-40B4-BE49-F238E27FC236}">
                    <a16:creationId xmlns:a16="http://schemas.microsoft.com/office/drawing/2014/main" id="{956E215E-9F95-463F-B7B2-2E00D10FD2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7" name="Line 171">
                <a:extLst>
                  <a:ext uri="{FF2B5EF4-FFF2-40B4-BE49-F238E27FC236}">
                    <a16:creationId xmlns:a16="http://schemas.microsoft.com/office/drawing/2014/main" id="{247BBD1D-AD37-4018-ACE5-4090C4260C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8" name="Line 172">
                <a:extLst>
                  <a:ext uri="{FF2B5EF4-FFF2-40B4-BE49-F238E27FC236}">
                    <a16:creationId xmlns:a16="http://schemas.microsoft.com/office/drawing/2014/main" id="{1E4C70BF-B0DB-46E8-8997-B125E36A66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9" name="Line 173">
                <a:extLst>
                  <a:ext uri="{FF2B5EF4-FFF2-40B4-BE49-F238E27FC236}">
                    <a16:creationId xmlns:a16="http://schemas.microsoft.com/office/drawing/2014/main" id="{06F3F944-A344-40C0-BECF-B1501CDFD7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0" name="Line 174">
                <a:extLst>
                  <a:ext uri="{FF2B5EF4-FFF2-40B4-BE49-F238E27FC236}">
                    <a16:creationId xmlns:a16="http://schemas.microsoft.com/office/drawing/2014/main" id="{FE19C2F7-DD32-4FCE-B3A8-0F881D0DD8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1" name="Line 175">
                <a:extLst>
                  <a:ext uri="{FF2B5EF4-FFF2-40B4-BE49-F238E27FC236}">
                    <a16:creationId xmlns:a16="http://schemas.microsoft.com/office/drawing/2014/main" id="{263909ED-982D-46FF-9BDF-29341F7F97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2" name="Line 176">
                <a:extLst>
                  <a:ext uri="{FF2B5EF4-FFF2-40B4-BE49-F238E27FC236}">
                    <a16:creationId xmlns:a16="http://schemas.microsoft.com/office/drawing/2014/main" id="{24FA429A-49B5-428A-B8F1-FC78710BA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3" name="Line 177">
                <a:extLst>
                  <a:ext uri="{FF2B5EF4-FFF2-40B4-BE49-F238E27FC236}">
                    <a16:creationId xmlns:a16="http://schemas.microsoft.com/office/drawing/2014/main" id="{A5D1D0BA-4071-40A3-9A13-2098E96139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4" name="Line 178">
                <a:extLst>
                  <a:ext uri="{FF2B5EF4-FFF2-40B4-BE49-F238E27FC236}">
                    <a16:creationId xmlns:a16="http://schemas.microsoft.com/office/drawing/2014/main" id="{2C95D350-EF62-4AC1-9990-1FE48F476E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5" name="Line 179">
                <a:extLst>
                  <a:ext uri="{FF2B5EF4-FFF2-40B4-BE49-F238E27FC236}">
                    <a16:creationId xmlns:a16="http://schemas.microsoft.com/office/drawing/2014/main" id="{4CF12689-7D34-4A81-B597-A74EB5BD4F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6" name="Line 180">
                <a:extLst>
                  <a:ext uri="{FF2B5EF4-FFF2-40B4-BE49-F238E27FC236}">
                    <a16:creationId xmlns:a16="http://schemas.microsoft.com/office/drawing/2014/main" id="{FDD45D66-26D5-4908-B884-E57CA926F8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7" name="Line 181">
                <a:extLst>
                  <a:ext uri="{FF2B5EF4-FFF2-40B4-BE49-F238E27FC236}">
                    <a16:creationId xmlns:a16="http://schemas.microsoft.com/office/drawing/2014/main" id="{B2AAD60F-2E6E-4F0A-B2A9-123B2F034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8" name="Line 182">
                <a:extLst>
                  <a:ext uri="{FF2B5EF4-FFF2-40B4-BE49-F238E27FC236}">
                    <a16:creationId xmlns:a16="http://schemas.microsoft.com/office/drawing/2014/main" id="{B64DD214-BF02-4225-87C2-7FD2449C91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99" name="Line 183">
                <a:extLst>
                  <a:ext uri="{FF2B5EF4-FFF2-40B4-BE49-F238E27FC236}">
                    <a16:creationId xmlns:a16="http://schemas.microsoft.com/office/drawing/2014/main" id="{EDAB0292-0284-4B9F-B36F-8BC6A88042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0" name="Line 184">
                <a:extLst>
                  <a:ext uri="{FF2B5EF4-FFF2-40B4-BE49-F238E27FC236}">
                    <a16:creationId xmlns:a16="http://schemas.microsoft.com/office/drawing/2014/main" id="{6C517F0C-FCB3-47A8-AF5D-A450CD666E9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1" name="Line 185">
                <a:extLst>
                  <a:ext uri="{FF2B5EF4-FFF2-40B4-BE49-F238E27FC236}">
                    <a16:creationId xmlns:a16="http://schemas.microsoft.com/office/drawing/2014/main" id="{DEAB162B-092B-483F-84BE-8F3263D40C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2" name="Line 186">
                <a:extLst>
                  <a:ext uri="{FF2B5EF4-FFF2-40B4-BE49-F238E27FC236}">
                    <a16:creationId xmlns:a16="http://schemas.microsoft.com/office/drawing/2014/main" id="{EABB6105-FA32-4B08-B4D1-E2CF59CB2C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3" name="Line 187">
                <a:extLst>
                  <a:ext uri="{FF2B5EF4-FFF2-40B4-BE49-F238E27FC236}">
                    <a16:creationId xmlns:a16="http://schemas.microsoft.com/office/drawing/2014/main" id="{7AB3A82C-3BFA-4A0A-97D9-B4239EA00D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4" name="Line 188">
                <a:extLst>
                  <a:ext uri="{FF2B5EF4-FFF2-40B4-BE49-F238E27FC236}">
                    <a16:creationId xmlns:a16="http://schemas.microsoft.com/office/drawing/2014/main" id="{8275DB0B-AED9-4F22-895C-3EC1F7E828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5" name="Line 189">
                <a:extLst>
                  <a:ext uri="{FF2B5EF4-FFF2-40B4-BE49-F238E27FC236}">
                    <a16:creationId xmlns:a16="http://schemas.microsoft.com/office/drawing/2014/main" id="{2E4E4BC6-7E46-4F88-9D9D-93683526A7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6" name="Line 190">
                <a:extLst>
                  <a:ext uri="{FF2B5EF4-FFF2-40B4-BE49-F238E27FC236}">
                    <a16:creationId xmlns:a16="http://schemas.microsoft.com/office/drawing/2014/main" id="{50E90B5D-D3D7-4E1A-95C9-30EA6F8154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7" name="Line 191">
                <a:extLst>
                  <a:ext uri="{FF2B5EF4-FFF2-40B4-BE49-F238E27FC236}">
                    <a16:creationId xmlns:a16="http://schemas.microsoft.com/office/drawing/2014/main" id="{A2CF1238-E724-425E-98A2-7961D25300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8" name="Line 192">
                <a:extLst>
                  <a:ext uri="{FF2B5EF4-FFF2-40B4-BE49-F238E27FC236}">
                    <a16:creationId xmlns:a16="http://schemas.microsoft.com/office/drawing/2014/main" id="{17178A1E-9DC4-4220-9B3E-3974A1DB42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9" name="Line 193">
                <a:extLst>
                  <a:ext uri="{FF2B5EF4-FFF2-40B4-BE49-F238E27FC236}">
                    <a16:creationId xmlns:a16="http://schemas.microsoft.com/office/drawing/2014/main" id="{5DC4476D-C48A-4E6B-9EA7-7282471935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0" name="Line 194">
                <a:extLst>
                  <a:ext uri="{FF2B5EF4-FFF2-40B4-BE49-F238E27FC236}">
                    <a16:creationId xmlns:a16="http://schemas.microsoft.com/office/drawing/2014/main" id="{A0AC8CF4-30D0-4EE4-BA7A-00D7057DD1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1" name="Line 195">
                <a:extLst>
                  <a:ext uri="{FF2B5EF4-FFF2-40B4-BE49-F238E27FC236}">
                    <a16:creationId xmlns:a16="http://schemas.microsoft.com/office/drawing/2014/main" id="{39420DAC-3B86-4ADB-A239-2C30C9A9DD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2" name="Line 196">
                <a:extLst>
                  <a:ext uri="{FF2B5EF4-FFF2-40B4-BE49-F238E27FC236}">
                    <a16:creationId xmlns:a16="http://schemas.microsoft.com/office/drawing/2014/main" id="{A69DD046-C8E9-40EA-9FC4-79ED4839382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3" name="Line 197">
                <a:extLst>
                  <a:ext uri="{FF2B5EF4-FFF2-40B4-BE49-F238E27FC236}">
                    <a16:creationId xmlns:a16="http://schemas.microsoft.com/office/drawing/2014/main" id="{C0F89916-0CC5-41F5-8572-AC3D012234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4" name="Line 198">
                <a:extLst>
                  <a:ext uri="{FF2B5EF4-FFF2-40B4-BE49-F238E27FC236}">
                    <a16:creationId xmlns:a16="http://schemas.microsoft.com/office/drawing/2014/main" id="{D1B66732-7C55-4ADC-B828-E01CFEA6FA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5" name="Line 199">
                <a:extLst>
                  <a:ext uri="{FF2B5EF4-FFF2-40B4-BE49-F238E27FC236}">
                    <a16:creationId xmlns:a16="http://schemas.microsoft.com/office/drawing/2014/main" id="{B9161C4B-D627-40B1-B85B-E9D4108B2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6" name="Line 200">
                <a:extLst>
                  <a:ext uri="{FF2B5EF4-FFF2-40B4-BE49-F238E27FC236}">
                    <a16:creationId xmlns:a16="http://schemas.microsoft.com/office/drawing/2014/main" id="{CC1FDD59-5B3D-454D-9CF3-72AE91C4AC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7" name="Line 201">
                <a:extLst>
                  <a:ext uri="{FF2B5EF4-FFF2-40B4-BE49-F238E27FC236}">
                    <a16:creationId xmlns:a16="http://schemas.microsoft.com/office/drawing/2014/main" id="{5FCDFAF9-3BC9-4CC4-A638-E97591331B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8" name="Line 202">
                <a:extLst>
                  <a:ext uri="{FF2B5EF4-FFF2-40B4-BE49-F238E27FC236}">
                    <a16:creationId xmlns:a16="http://schemas.microsoft.com/office/drawing/2014/main" id="{B7B76FCB-2596-4317-916F-891B7CDF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9" name="Line 203">
                <a:extLst>
                  <a:ext uri="{FF2B5EF4-FFF2-40B4-BE49-F238E27FC236}">
                    <a16:creationId xmlns:a16="http://schemas.microsoft.com/office/drawing/2014/main" id="{702C1502-A636-4E7E-B1F9-A5C70750EB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0" name="Line 204">
                <a:extLst>
                  <a:ext uri="{FF2B5EF4-FFF2-40B4-BE49-F238E27FC236}">
                    <a16:creationId xmlns:a16="http://schemas.microsoft.com/office/drawing/2014/main" id="{322F1909-8D31-49FB-B450-FA5886DFA9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1" name="Line 205">
                <a:extLst>
                  <a:ext uri="{FF2B5EF4-FFF2-40B4-BE49-F238E27FC236}">
                    <a16:creationId xmlns:a16="http://schemas.microsoft.com/office/drawing/2014/main" id="{9BE93522-A67F-4A21-944E-1057322653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2" name="Line 206">
                <a:extLst>
                  <a:ext uri="{FF2B5EF4-FFF2-40B4-BE49-F238E27FC236}">
                    <a16:creationId xmlns:a16="http://schemas.microsoft.com/office/drawing/2014/main" id="{6D83685A-B2F1-47CD-894B-5A8ACBDA9D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3" name="Line 207">
                <a:extLst>
                  <a:ext uri="{FF2B5EF4-FFF2-40B4-BE49-F238E27FC236}">
                    <a16:creationId xmlns:a16="http://schemas.microsoft.com/office/drawing/2014/main" id="{B41F8549-3241-400F-992E-D3A42CB64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4" name="Line 208">
                <a:extLst>
                  <a:ext uri="{FF2B5EF4-FFF2-40B4-BE49-F238E27FC236}">
                    <a16:creationId xmlns:a16="http://schemas.microsoft.com/office/drawing/2014/main" id="{F6B7EF3B-1B60-4C61-966C-E758F7BD73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5" name="Line 209">
                <a:extLst>
                  <a:ext uri="{FF2B5EF4-FFF2-40B4-BE49-F238E27FC236}">
                    <a16:creationId xmlns:a16="http://schemas.microsoft.com/office/drawing/2014/main" id="{0037D4AD-62A8-4A43-981D-25040C28EB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" name="Line 210">
                <a:extLst>
                  <a:ext uri="{FF2B5EF4-FFF2-40B4-BE49-F238E27FC236}">
                    <a16:creationId xmlns:a16="http://schemas.microsoft.com/office/drawing/2014/main" id="{164DABBF-1715-46CC-8A31-6492E8966F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" name="Line 211">
                <a:extLst>
                  <a:ext uri="{FF2B5EF4-FFF2-40B4-BE49-F238E27FC236}">
                    <a16:creationId xmlns:a16="http://schemas.microsoft.com/office/drawing/2014/main" id="{30A7D46E-CC62-4923-B2A9-6D16CE510E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8" name="Line 212">
                <a:extLst>
                  <a:ext uri="{FF2B5EF4-FFF2-40B4-BE49-F238E27FC236}">
                    <a16:creationId xmlns:a16="http://schemas.microsoft.com/office/drawing/2014/main" id="{B6D51648-80E3-4B69-B7C2-826CDBA2F6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9" name="Line 213">
                <a:extLst>
                  <a:ext uri="{FF2B5EF4-FFF2-40B4-BE49-F238E27FC236}">
                    <a16:creationId xmlns:a16="http://schemas.microsoft.com/office/drawing/2014/main" id="{D7A6A455-84D9-4F6C-9049-DE123C3784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0" name="Line 214">
                <a:extLst>
                  <a:ext uri="{FF2B5EF4-FFF2-40B4-BE49-F238E27FC236}">
                    <a16:creationId xmlns:a16="http://schemas.microsoft.com/office/drawing/2014/main" id="{89133447-C921-464E-AA82-B9788852F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1" name="Line 215">
                <a:extLst>
                  <a:ext uri="{FF2B5EF4-FFF2-40B4-BE49-F238E27FC236}">
                    <a16:creationId xmlns:a16="http://schemas.microsoft.com/office/drawing/2014/main" id="{7570F339-3BE5-42E1-8B8B-E73E71DF73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2" name="Line 216">
                <a:extLst>
                  <a:ext uri="{FF2B5EF4-FFF2-40B4-BE49-F238E27FC236}">
                    <a16:creationId xmlns:a16="http://schemas.microsoft.com/office/drawing/2014/main" id="{42E7CD3E-674D-470A-BF08-09B828A1C8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3" name="Line 217">
                <a:extLst>
                  <a:ext uri="{FF2B5EF4-FFF2-40B4-BE49-F238E27FC236}">
                    <a16:creationId xmlns:a16="http://schemas.microsoft.com/office/drawing/2014/main" id="{45C9828B-744E-4603-A5F1-2466AA9207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4" name="Line 218">
                <a:extLst>
                  <a:ext uri="{FF2B5EF4-FFF2-40B4-BE49-F238E27FC236}">
                    <a16:creationId xmlns:a16="http://schemas.microsoft.com/office/drawing/2014/main" id="{729AFECD-0550-4D7A-83CE-E9B2880B9D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5" name="Line 219">
                <a:extLst>
                  <a:ext uri="{FF2B5EF4-FFF2-40B4-BE49-F238E27FC236}">
                    <a16:creationId xmlns:a16="http://schemas.microsoft.com/office/drawing/2014/main" id="{64F866A0-0A1A-4B41-8EB9-5A7A093A95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224">
              <a:extLst>
                <a:ext uri="{FF2B5EF4-FFF2-40B4-BE49-F238E27FC236}">
                  <a16:creationId xmlns:a16="http://schemas.microsoft.com/office/drawing/2014/main" id="{1B98CF22-3325-4AC1-8747-F332AAD09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1034" name="Rectangle 116">
                <a:extLst>
                  <a:ext uri="{FF2B5EF4-FFF2-40B4-BE49-F238E27FC236}">
                    <a16:creationId xmlns:a16="http://schemas.microsoft.com/office/drawing/2014/main" id="{7B1B57D5-07AA-44FB-BDE5-B2111F9826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5" name="Rectangle 112">
                <a:extLst>
                  <a:ext uri="{FF2B5EF4-FFF2-40B4-BE49-F238E27FC236}">
                    <a16:creationId xmlns:a16="http://schemas.microsoft.com/office/drawing/2014/main" id="{F4D1C5E3-9238-4D2D-AA13-7D35FE03E6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6" name="Rectangle 117">
                <a:extLst>
                  <a:ext uri="{FF2B5EF4-FFF2-40B4-BE49-F238E27FC236}">
                    <a16:creationId xmlns:a16="http://schemas.microsoft.com/office/drawing/2014/main" id="{F3ECA7DD-F8C2-4A5C-B354-5F0593651B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7" name="Rectangle 113">
                <a:extLst>
                  <a:ext uri="{FF2B5EF4-FFF2-40B4-BE49-F238E27FC236}">
                    <a16:creationId xmlns:a16="http://schemas.microsoft.com/office/drawing/2014/main" id="{905455A5-319B-4F58-9BD5-7B36F037FC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DB8A54-7922-465A-945B-0F8A97DEB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8D9018D-266F-406D-880B-3D97315ACE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780F0AD-1D44-4D74-A5F5-F706D8343A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5E3D22-A06D-4D05-BBE2-E5CB62C176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</a:defRPr>
            </a:lvl1pPr>
          </a:lstStyle>
          <a:p>
            <a:fld id="{957EF3B1-FB75-43AC-97BE-8CC377EB12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0FE3620D-8ED7-4474-AEE0-7A53F4505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F2AAE15-1BD4-48E9-BE7E-5219B1221F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046163"/>
            <a:ext cx="7407275" cy="2078037"/>
          </a:xfrm>
        </p:spPr>
        <p:txBody>
          <a:bodyPr/>
          <a:lstStyle/>
          <a:p>
            <a:pPr algn="r" eaLnBrk="1" hangingPunct="1"/>
            <a:r>
              <a:rPr lang="en-US" altLang="en-US" sz="4400" b="1">
                <a:cs typeface="Times New Roman" panose="02020603050405020304" pitchFamily="18" charset="0"/>
              </a:rPr>
              <a:t>Functional Dependencies and Normalization for Relational Databases</a:t>
            </a:r>
            <a:r>
              <a:rPr lang="en-US" altLang="en-US" sz="4400"/>
              <a:t> </a:t>
            </a:r>
            <a:r>
              <a:rPr lang="en-US" altLang="en-US" sz="4400">
                <a:cs typeface="Times New Roman" panose="02020603050405020304" pitchFamily="18" charset="0"/>
              </a:rPr>
              <a:t> </a:t>
            </a:r>
            <a:br>
              <a:rPr lang="en-US" altLang="en-US" sz="4400">
                <a:cs typeface="Times New Roman" panose="02020603050405020304" pitchFamily="18" charset="0"/>
              </a:rPr>
            </a:br>
            <a:endParaRPr lang="en-US" altLang="en-US" sz="4400">
              <a:cs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42E3E8F-EB59-4A0A-BB71-2132CBAECD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14800"/>
            <a:ext cx="6662738" cy="1447800"/>
          </a:xfrm>
        </p:spPr>
        <p:txBody>
          <a:bodyPr/>
          <a:lstStyle/>
          <a:p>
            <a:pPr eaLnBrk="1" hangingPunct="1"/>
            <a:r>
              <a:rPr lang="en-US" altLang="en-US"/>
              <a:t>PART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368A2C2-E2B4-48A6-9F3E-EF3AC92B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Normal Form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4721732-80AF-4BF6-AE06-52359B3A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14563"/>
            <a:ext cx="8386763" cy="38814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/>
              <a:t>Examples: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{SSN, PNUMBER} -&gt; HOURS </a:t>
            </a:r>
            <a:r>
              <a:rPr lang="en-US" altLang="en-US" sz="2400"/>
              <a:t>is a </a:t>
            </a:r>
            <a:r>
              <a:rPr lang="en-US" altLang="en-US" sz="2400">
                <a:solidFill>
                  <a:srgbClr val="C00000"/>
                </a:solidFill>
              </a:rPr>
              <a:t>full FD </a:t>
            </a:r>
            <a:r>
              <a:rPr lang="en-US" altLang="en-US" sz="2400"/>
              <a:t>since neither SSN -&gt; HOURS nor PNUMBER -&gt; HOURS hold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{SSN, PNUMBER} -&gt; ENAME</a:t>
            </a:r>
            <a:r>
              <a:rPr lang="en-US" altLang="en-US" sz="2400"/>
              <a:t> is not  a full FD (it is called </a:t>
            </a:r>
            <a:r>
              <a:rPr lang="en-US" altLang="en-US" sz="2400">
                <a:solidFill>
                  <a:srgbClr val="C00000"/>
                </a:solidFill>
              </a:rPr>
              <a:t>a partial dependency </a:t>
            </a:r>
            <a:r>
              <a:rPr lang="en-US" altLang="en-US" sz="2400"/>
              <a:t>) since SSN -&gt; ENAME also holds </a:t>
            </a:r>
          </a:p>
          <a:p>
            <a:pPr algn="just"/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6D09E12-E619-47F9-8603-0FE4B2344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Partial FDs and 2NF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61D2EA6-2B89-4440-8DD8-68B07040FE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214563"/>
            <a:ext cx="4267200" cy="4491037"/>
          </a:xfrm>
        </p:spPr>
        <p:txBody>
          <a:bodyPr/>
          <a:lstStyle/>
          <a:p>
            <a:pPr algn="just"/>
            <a:r>
              <a:rPr lang="en-GB" altLang="en-US" sz="2100"/>
              <a:t>Partial FDs:</a:t>
            </a:r>
          </a:p>
          <a:p>
            <a:pPr lvl="1" algn="just"/>
            <a:r>
              <a:rPr lang="en-GB" altLang="en-US" sz="2100"/>
              <a:t>A FD, </a:t>
            </a:r>
            <a:r>
              <a:rPr lang="en-GB" altLang="en-US" sz="2100" i="1"/>
              <a:t>A </a:t>
            </a:r>
            <a:r>
              <a:rPr lang="en-GB" altLang="en-US" sz="2100">
                <a:sym typeface="Symbol" panose="05050102010706020507" pitchFamily="18" charset="2"/>
              </a:rPr>
              <a:t> </a:t>
            </a:r>
            <a:r>
              <a:rPr lang="en-GB" altLang="en-US" sz="2100" i="1">
                <a:sym typeface="Symbol" panose="05050102010706020507" pitchFamily="18" charset="2"/>
              </a:rPr>
              <a:t>B</a:t>
            </a:r>
            <a:r>
              <a:rPr lang="en-GB" altLang="en-US" sz="2100">
                <a:sym typeface="Symbol" panose="05050102010706020507" pitchFamily="18" charset="2"/>
              </a:rPr>
              <a:t> is a partial FD, if some attribute of </a:t>
            </a:r>
            <a:r>
              <a:rPr lang="en-GB" altLang="en-US" sz="2100" i="1">
                <a:sym typeface="Symbol" panose="05050102010706020507" pitchFamily="18" charset="2"/>
              </a:rPr>
              <a:t>A</a:t>
            </a:r>
            <a:r>
              <a:rPr lang="en-GB" altLang="en-US" sz="2100">
                <a:sym typeface="Symbol" panose="05050102010706020507" pitchFamily="18" charset="2"/>
              </a:rPr>
              <a:t> can be removed and the FD still holds</a:t>
            </a:r>
          </a:p>
          <a:p>
            <a:pPr lvl="1" algn="just"/>
            <a:r>
              <a:rPr lang="en-GB" altLang="en-US" sz="2100">
                <a:sym typeface="Symbol" panose="05050102010706020507" pitchFamily="18" charset="2"/>
              </a:rPr>
              <a:t>Formally, there is some proper subset of </a:t>
            </a:r>
            <a:r>
              <a:rPr lang="en-GB" altLang="en-US" sz="2100" i="1">
                <a:sym typeface="Symbol" panose="05050102010706020507" pitchFamily="18" charset="2"/>
              </a:rPr>
              <a:t>A</a:t>
            </a:r>
            <a:r>
              <a:rPr lang="en-GB" altLang="en-US" sz="2100">
                <a:sym typeface="Symbol" panose="05050102010706020507" pitchFamily="18" charset="2"/>
              </a:rPr>
              <a:t>, </a:t>
            </a:r>
          </a:p>
          <a:p>
            <a:pPr lvl="1" algn="just">
              <a:buFontTx/>
              <a:buNone/>
            </a:pPr>
            <a:r>
              <a:rPr lang="en-GB" altLang="en-US" sz="2100" i="1">
                <a:sym typeface="Symbol" panose="05050102010706020507" pitchFamily="18" charset="2"/>
              </a:rPr>
              <a:t>C </a:t>
            </a:r>
            <a:r>
              <a:rPr lang="en-GB" altLang="en-US" sz="2100">
                <a:sym typeface="Symbol" panose="05050102010706020507" pitchFamily="18" charset="2"/>
              </a:rPr>
              <a:t> </a:t>
            </a:r>
            <a:r>
              <a:rPr lang="en-GB" altLang="en-US" sz="2100" i="1">
                <a:sym typeface="Symbol" panose="05050102010706020507" pitchFamily="18" charset="2"/>
              </a:rPr>
              <a:t>A</a:t>
            </a:r>
            <a:r>
              <a:rPr lang="en-GB" altLang="en-US" sz="2100">
                <a:sym typeface="Symbol" panose="05050102010706020507" pitchFamily="18" charset="2"/>
              </a:rPr>
              <a:t>, such that  </a:t>
            </a:r>
            <a:r>
              <a:rPr lang="en-GB" altLang="en-US" sz="2100" i="1"/>
              <a:t>C </a:t>
            </a:r>
            <a:r>
              <a:rPr lang="en-GB" altLang="en-US" sz="2100">
                <a:sym typeface="Symbol" panose="05050102010706020507" pitchFamily="18" charset="2"/>
              </a:rPr>
              <a:t> </a:t>
            </a:r>
            <a:r>
              <a:rPr lang="en-GB" altLang="en-US" sz="2100" i="1">
                <a:sym typeface="Symbol" panose="05050102010706020507" pitchFamily="18" charset="2"/>
              </a:rPr>
              <a:t>B</a:t>
            </a:r>
            <a:r>
              <a:rPr lang="en-GB" altLang="en-US" sz="2100">
                <a:sym typeface="Symbol" panose="05050102010706020507" pitchFamily="18" charset="2"/>
              </a:rPr>
              <a:t> </a:t>
            </a:r>
          </a:p>
          <a:p>
            <a:pPr algn="just"/>
            <a:r>
              <a:rPr lang="en-GB" altLang="en-US" sz="2100"/>
              <a:t>Let us call attributes which are part of some candidate key, key attributes, and the rest non-key attributes.</a:t>
            </a:r>
            <a:endParaRPr lang="en-US" altLang="en-US" sz="2100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503E248-CA43-4658-9C42-A9750F4E7C5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64100" y="2214563"/>
            <a:ext cx="4051300" cy="3881437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100">
                <a:solidFill>
                  <a:schemeClr val="folHlink"/>
                </a:solidFill>
              </a:rPr>
              <a:t>Second normal form:</a:t>
            </a:r>
            <a:r>
              <a:rPr lang="en-GB" altLang="en-US" sz="2100"/>
              <a:t> </a:t>
            </a:r>
          </a:p>
          <a:p>
            <a:pPr algn="just"/>
            <a:r>
              <a:rPr lang="en-GB" altLang="en-US" sz="2100"/>
              <a:t>A relation is in second normal form (2NF) if it is in 1NF and no non-key attribute is partially dependent on a candidate key.</a:t>
            </a:r>
          </a:p>
          <a:p>
            <a:pPr algn="just">
              <a:buFont typeface="Wingdings" panose="05000000000000000000" pitchFamily="2" charset="2"/>
              <a:buNone/>
            </a:pPr>
            <a:endParaRPr lang="en-GB" altLang="en-US" sz="2100"/>
          </a:p>
          <a:p>
            <a:pPr algn="just"/>
            <a:r>
              <a:rPr lang="en-GB" altLang="en-US" sz="2100"/>
              <a:t>In other words, no </a:t>
            </a:r>
            <a:r>
              <a:rPr lang="en-GB" altLang="en-US" sz="2100" i="1"/>
              <a:t>C </a:t>
            </a:r>
            <a:r>
              <a:rPr lang="en-GB" altLang="en-US" sz="2100">
                <a:sym typeface="Symbol" panose="05050102010706020507" pitchFamily="18" charset="2"/>
              </a:rPr>
              <a:t> </a:t>
            </a:r>
            <a:r>
              <a:rPr lang="en-GB" altLang="en-US" sz="2100" i="1">
                <a:sym typeface="Symbol" panose="05050102010706020507" pitchFamily="18" charset="2"/>
              </a:rPr>
              <a:t>B</a:t>
            </a:r>
            <a:r>
              <a:rPr lang="en-GB" altLang="en-US" sz="2100">
                <a:sym typeface="Symbol" panose="05050102010706020507" pitchFamily="18" charset="2"/>
              </a:rPr>
              <a:t> where C is a strict subset of a candidate key and B is a non-key attribute.</a:t>
            </a:r>
            <a:endParaRPr lang="en-US" altLang="en-US" sz="21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660A0213-E03C-437D-BF0C-9FA15F1C6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 Normal Form (2)</a:t>
            </a: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DA06365D-0A26-47B9-B7C0-52B5261CC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/>
              <a:t>A relation schema R is in </a:t>
            </a:r>
            <a:r>
              <a:rPr lang="en-US" altLang="en-US" sz="2800" b="1"/>
              <a:t>second normal form (2NF)</a:t>
            </a:r>
            <a:r>
              <a:rPr lang="en-US" altLang="en-US" sz="2800"/>
              <a:t> if it is in 1NF and every non-prime attribute A in R is fully functionally dependent on the primary key.</a:t>
            </a:r>
          </a:p>
          <a:p>
            <a:pPr algn="just" eaLnBrk="1" hangingPunct="1"/>
            <a:r>
              <a:rPr lang="en-CA" altLang="en-US" sz="2800">
                <a:latin typeface="Times" panose="02020603050405020304" pitchFamily="18" charset="0"/>
              </a:rPr>
              <a:t>A relation in 2NF will not have any partial dependencies</a:t>
            </a:r>
            <a:r>
              <a:rPr lang="en-US" altLang="en-US" sz="2800">
                <a:latin typeface="Times" panose="02020603050405020304" pitchFamily="18" charset="0"/>
              </a:rPr>
              <a:t>.</a:t>
            </a:r>
            <a:endParaRPr lang="en-US" altLang="en-US" sz="2800"/>
          </a:p>
          <a:p>
            <a:pPr algn="just" eaLnBrk="1" hangingPunct="1"/>
            <a:r>
              <a:rPr lang="en-US" altLang="en-US" sz="2800"/>
              <a:t>R can be decomposed into 2NF relations via the process of 2NF normalization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BE0A2C5-0945-435F-B0A2-942F1902A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533400"/>
          </a:xfrm>
        </p:spPr>
        <p:txBody>
          <a:bodyPr/>
          <a:lstStyle/>
          <a:p>
            <a:pPr eaLnBrk="1" hangingPunct="1"/>
            <a:r>
              <a:rPr lang="en-CA" altLang="en-US" b="1">
                <a:latin typeface="Arial" panose="020B0604020202020204" pitchFamily="34" charset="0"/>
              </a:rPr>
              <a:t>Second Normal Form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7D7FD126-AE8F-4A94-9625-2956280D2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622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u="sng"/>
              <a:t>item code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3AD117E1-198D-4385-BFAC-5134AACD7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62200"/>
            <a:ext cx="1676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Order date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7F5172C1-DE6B-426C-BC75-2EFCB62DA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Qty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0AE165E7-2121-4970-A869-7A03AD23F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1447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u="sng"/>
              <a:t>Order no</a:t>
            </a:r>
          </a:p>
        </p:txBody>
      </p:sp>
      <p:sp>
        <p:nvSpPr>
          <p:cNvPr id="15367" name="Line 11">
            <a:extLst>
              <a:ext uri="{FF2B5EF4-FFF2-40B4-BE49-F238E27FC236}">
                <a16:creationId xmlns:a16="http://schemas.microsoft.com/office/drawing/2014/main" id="{DAFBB981-17E2-40B0-B3FD-95D0EA183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3">
            <a:extLst>
              <a:ext uri="{FF2B5EF4-FFF2-40B4-BE49-F238E27FC236}">
                <a16:creationId xmlns:a16="http://schemas.microsoft.com/office/drawing/2014/main" id="{157EBED5-F32C-448F-B901-44EE0226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91200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Order is </a:t>
            </a:r>
            <a:r>
              <a:rPr lang="en-US" altLang="en-US" b="1"/>
              <a:t>not 2NF</a:t>
            </a:r>
            <a:r>
              <a:rPr lang="en-US" altLang="en-US"/>
              <a:t> since there is a </a:t>
            </a:r>
            <a:r>
              <a:rPr lang="en-US" altLang="en-US" b="1"/>
              <a:t>partial dependency </a:t>
            </a:r>
            <a:r>
              <a:rPr lang="en-US" altLang="en-US"/>
              <a:t>of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/>
              <a:t>Item code on Price_per_unit</a:t>
            </a:r>
            <a:r>
              <a:rPr lang="en-US" altLang="en-US"/>
              <a:t>.</a:t>
            </a:r>
          </a:p>
        </p:txBody>
      </p:sp>
      <p:sp>
        <p:nvSpPr>
          <p:cNvPr id="15369" name="Text Box 17">
            <a:extLst>
              <a:ext uri="{FF2B5EF4-FFF2-40B4-BE49-F238E27FC236}">
                <a16:creationId xmlns:a16="http://schemas.microsoft.com/office/drawing/2014/main" id="{023168F3-68CA-4377-B4C9-03ACD047B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622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Price_ per_unit</a:t>
            </a:r>
          </a:p>
        </p:txBody>
      </p:sp>
      <p:sp>
        <p:nvSpPr>
          <p:cNvPr id="15370" name="Rectangle 18">
            <a:extLst>
              <a:ext uri="{FF2B5EF4-FFF2-40B4-BE49-F238E27FC236}">
                <a16:creationId xmlns:a16="http://schemas.microsoft.com/office/drawing/2014/main" id="{D47C9F34-1485-4B68-82E6-CB4A10BD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00600"/>
            <a:ext cx="1993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FF"/>
                </a:solidFill>
              </a:rPr>
              <a:t>Price_per_unit</a:t>
            </a:r>
          </a:p>
        </p:txBody>
      </p:sp>
      <p:sp>
        <p:nvSpPr>
          <p:cNvPr id="15371" name="Rectangle 19">
            <a:extLst>
              <a:ext uri="{FF2B5EF4-FFF2-40B4-BE49-F238E27FC236}">
                <a16:creationId xmlns:a16="http://schemas.microsoft.com/office/drawing/2014/main" id="{3A1988E0-926C-4C45-B585-E2CE12D8F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0600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FF"/>
                </a:solidFill>
              </a:rPr>
              <a:t>Item code</a:t>
            </a:r>
          </a:p>
        </p:txBody>
      </p:sp>
      <p:sp>
        <p:nvSpPr>
          <p:cNvPr id="15372" name="Line 20">
            <a:extLst>
              <a:ext uri="{FF2B5EF4-FFF2-40B4-BE49-F238E27FC236}">
                <a16:creationId xmlns:a16="http://schemas.microsoft.com/office/drawing/2014/main" id="{6C043D4B-2B24-4AE3-A3D4-033452D5E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029200"/>
            <a:ext cx="60960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24">
            <a:extLst>
              <a:ext uri="{FF2B5EF4-FFF2-40B4-BE49-F238E27FC236}">
                <a16:creationId xmlns:a16="http://schemas.microsoft.com/office/drawing/2014/main" id="{C2FA27FF-9580-4AD3-BA1D-D1EE6AE7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371600"/>
            <a:ext cx="462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Consider this</a:t>
            </a:r>
            <a:r>
              <a:rPr lang="en-US" altLang="en-US" b="1"/>
              <a:t> Order </a:t>
            </a:r>
            <a:r>
              <a:rPr lang="en-US" altLang="en-US"/>
              <a:t>table (in 1NF)</a:t>
            </a:r>
            <a:r>
              <a:rPr lang="en-US" altLang="en-US" b="1"/>
              <a:t>:</a:t>
            </a:r>
          </a:p>
        </p:txBody>
      </p:sp>
      <p:sp>
        <p:nvSpPr>
          <p:cNvPr id="15374" name="Text Box 7">
            <a:extLst>
              <a:ext uri="{FF2B5EF4-FFF2-40B4-BE49-F238E27FC236}">
                <a16:creationId xmlns:a16="http://schemas.microsoft.com/office/drawing/2014/main" id="{DD0262C5-D873-4E9A-8784-824044E7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24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orderno, itemcode</a:t>
            </a:r>
          </a:p>
        </p:txBody>
      </p:sp>
      <p:sp>
        <p:nvSpPr>
          <p:cNvPr id="15375" name="Rectangle 8">
            <a:extLst>
              <a:ext uri="{FF2B5EF4-FFF2-40B4-BE49-F238E27FC236}">
                <a16:creationId xmlns:a16="http://schemas.microsoft.com/office/drawing/2014/main" id="{F2B4D747-D695-4758-BAC1-7D599D8DE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24200"/>
            <a:ext cx="307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Order_date</a:t>
            </a:r>
          </a:p>
        </p:txBody>
      </p:sp>
      <p:sp>
        <p:nvSpPr>
          <p:cNvPr id="15376" name="Text Box 7">
            <a:extLst>
              <a:ext uri="{FF2B5EF4-FFF2-40B4-BE49-F238E27FC236}">
                <a16:creationId xmlns:a16="http://schemas.microsoft.com/office/drawing/2014/main" id="{8A9492AB-486A-4A0F-8E65-EB5A9C8D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57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orderno, itemcode</a:t>
            </a:r>
          </a:p>
        </p:txBody>
      </p:sp>
      <p:sp>
        <p:nvSpPr>
          <p:cNvPr id="15377" name="Text Box 7">
            <a:extLst>
              <a:ext uri="{FF2B5EF4-FFF2-40B4-BE49-F238E27FC236}">
                <a16:creationId xmlns:a16="http://schemas.microsoft.com/office/drawing/2014/main" id="{9A1519DB-5E21-4EF6-A426-2463F23D7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orderno, itemcode</a:t>
            </a:r>
          </a:p>
        </p:txBody>
      </p:sp>
      <p:sp>
        <p:nvSpPr>
          <p:cNvPr id="15378" name="Line 11">
            <a:extLst>
              <a:ext uri="{FF2B5EF4-FFF2-40B4-BE49-F238E27FC236}">
                <a16:creationId xmlns:a16="http://schemas.microsoft.com/office/drawing/2014/main" id="{9C776E48-B15B-4B01-9ADC-7575644D8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8">
            <a:extLst>
              <a:ext uri="{FF2B5EF4-FFF2-40B4-BE49-F238E27FC236}">
                <a16:creationId xmlns:a16="http://schemas.microsoft.com/office/drawing/2014/main" id="{89355930-8792-40AA-B450-ED567B600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33800"/>
            <a:ext cx="300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Qty</a:t>
            </a:r>
          </a:p>
        </p:txBody>
      </p:sp>
      <p:sp>
        <p:nvSpPr>
          <p:cNvPr id="15380" name="Line 11">
            <a:extLst>
              <a:ext uri="{FF2B5EF4-FFF2-40B4-BE49-F238E27FC236}">
                <a16:creationId xmlns:a16="http://schemas.microsoft.com/office/drawing/2014/main" id="{4C816534-480D-4A6D-9659-313C31D88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8">
            <a:extLst>
              <a:ext uri="{FF2B5EF4-FFF2-40B4-BE49-F238E27FC236}">
                <a16:creationId xmlns:a16="http://schemas.microsoft.com/office/drawing/2014/main" id="{7C70927C-09C1-4D71-AD99-0F0F488F4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67200"/>
            <a:ext cx="315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Price_per_unit</a:t>
            </a:r>
          </a:p>
        </p:txBody>
      </p:sp>
      <p:sp>
        <p:nvSpPr>
          <p:cNvPr id="15382" name="Rectangle 19">
            <a:extLst>
              <a:ext uri="{FF2B5EF4-FFF2-40B4-BE49-F238E27FC236}">
                <a16:creationId xmlns:a16="http://schemas.microsoft.com/office/drawing/2014/main" id="{01A12179-FEBF-4464-AEB6-B4FEB8A1E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34000"/>
            <a:ext cx="128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FF"/>
                </a:solidFill>
              </a:rPr>
              <a:t>Order no</a:t>
            </a:r>
          </a:p>
        </p:txBody>
      </p:sp>
      <p:sp>
        <p:nvSpPr>
          <p:cNvPr id="15383" name="Line 20">
            <a:extLst>
              <a:ext uri="{FF2B5EF4-FFF2-40B4-BE49-F238E27FC236}">
                <a16:creationId xmlns:a16="http://schemas.microsoft.com/office/drawing/2014/main" id="{CBEDB440-78E3-4087-AB9F-F26CF93EC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562600"/>
            <a:ext cx="60960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Rectangle 18">
            <a:extLst>
              <a:ext uri="{FF2B5EF4-FFF2-40B4-BE49-F238E27FC236}">
                <a16:creationId xmlns:a16="http://schemas.microsoft.com/office/drawing/2014/main" id="{747B2DB3-1D59-4520-BE50-95B7CE792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1490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FF"/>
                </a:solidFill>
              </a:rPr>
              <a:t>Order 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B4C8829-E0A5-40AC-8DBE-9A413B2BB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533400"/>
          </a:xfrm>
        </p:spPr>
        <p:txBody>
          <a:bodyPr/>
          <a:lstStyle/>
          <a:p>
            <a:pPr eaLnBrk="1" hangingPunct="1"/>
            <a:r>
              <a:rPr lang="en-CA" altLang="en-US" b="1">
                <a:latin typeface="Arial" panose="020B0604020202020204" pitchFamily="34" charset="0"/>
              </a:rPr>
              <a:t>Second Normal Form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75880288-379C-4875-944D-2A839BC2B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622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u="sng"/>
              <a:t>item code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82A0FE3D-1154-455C-B436-5AAD88CBB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362200"/>
            <a:ext cx="1676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Order date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32FCEAA3-5070-4EAF-ABEA-8A945A026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1371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Qty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08464C29-14A7-4B3B-9E8E-DDF01873A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1447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u="sng"/>
              <a:t>Order no</a:t>
            </a:r>
          </a:p>
        </p:txBody>
      </p:sp>
      <p:sp>
        <p:nvSpPr>
          <p:cNvPr id="16391" name="Text Box 17">
            <a:extLst>
              <a:ext uri="{FF2B5EF4-FFF2-40B4-BE49-F238E27FC236}">
                <a16:creationId xmlns:a16="http://schemas.microsoft.com/office/drawing/2014/main" id="{9A738285-272C-4846-B76B-9F67765C6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622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Price_ per_unit</a:t>
            </a:r>
          </a:p>
        </p:txBody>
      </p:sp>
      <p:sp>
        <p:nvSpPr>
          <p:cNvPr id="16392" name="Rectangle 24">
            <a:extLst>
              <a:ext uri="{FF2B5EF4-FFF2-40B4-BE49-F238E27FC236}">
                <a16:creationId xmlns:a16="http://schemas.microsoft.com/office/drawing/2014/main" id="{1D256DC3-8A35-4776-93D7-E5A1C3146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371600"/>
            <a:ext cx="462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Consider this</a:t>
            </a:r>
            <a:r>
              <a:rPr lang="en-US" altLang="en-US" b="1"/>
              <a:t> Order </a:t>
            </a:r>
            <a:r>
              <a:rPr lang="en-US" altLang="en-US"/>
              <a:t>table (in 1NF)</a:t>
            </a:r>
            <a:r>
              <a:rPr lang="en-US" altLang="en-US" b="1"/>
              <a:t>:</a:t>
            </a:r>
          </a:p>
        </p:txBody>
      </p:sp>
      <p:sp>
        <p:nvSpPr>
          <p:cNvPr id="16393" name="Rectangle 24">
            <a:extLst>
              <a:ext uri="{FF2B5EF4-FFF2-40B4-BE49-F238E27FC236}">
                <a16:creationId xmlns:a16="http://schemas.microsoft.com/office/drawing/2014/main" id="{4A912A5A-C9F9-4FC5-9838-AC662C162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We can </a:t>
            </a:r>
            <a:r>
              <a:rPr lang="en-US" altLang="en-US" i="1"/>
              <a:t>improve</a:t>
            </a:r>
            <a:r>
              <a:rPr lang="en-US" altLang="en-US"/>
              <a:t> the database by decomposing the relation into three relations:</a:t>
            </a:r>
          </a:p>
        </p:txBody>
      </p:sp>
      <p:sp>
        <p:nvSpPr>
          <p:cNvPr id="16394" name="AutoShape 32">
            <a:extLst>
              <a:ext uri="{FF2B5EF4-FFF2-40B4-BE49-F238E27FC236}">
                <a16:creationId xmlns:a16="http://schemas.microsoft.com/office/drawing/2014/main" id="{43B93823-F799-42AE-ABC4-384E42ED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67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AutoShape 33">
            <a:extLst>
              <a:ext uri="{FF2B5EF4-FFF2-40B4-BE49-F238E27FC236}">
                <a16:creationId xmlns:a16="http://schemas.microsoft.com/office/drawing/2014/main" id="{608723DA-28E9-4599-9DEC-FA5C52A3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30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6" name="AutoShape 33">
            <a:extLst>
              <a:ext uri="{FF2B5EF4-FFF2-40B4-BE49-F238E27FC236}">
                <a16:creationId xmlns:a16="http://schemas.microsoft.com/office/drawing/2014/main" id="{3E5BC0C5-1C08-4208-BE59-C8DBF372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7" name="Text Box 6">
            <a:extLst>
              <a:ext uri="{FF2B5EF4-FFF2-40B4-BE49-F238E27FC236}">
                <a16:creationId xmlns:a16="http://schemas.microsoft.com/office/drawing/2014/main" id="{489906EE-9E50-489A-8476-2174CFABE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14800"/>
            <a:ext cx="1447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u="sng"/>
              <a:t>Order no</a:t>
            </a:r>
          </a:p>
        </p:txBody>
      </p:sp>
      <p:sp>
        <p:nvSpPr>
          <p:cNvPr id="16398" name="Text Box 4">
            <a:extLst>
              <a:ext uri="{FF2B5EF4-FFF2-40B4-BE49-F238E27FC236}">
                <a16:creationId xmlns:a16="http://schemas.microsoft.com/office/drawing/2014/main" id="{C4D6DACF-270F-48CE-A631-2EB18C83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14800"/>
            <a:ext cx="1676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Order date</a:t>
            </a:r>
          </a:p>
        </p:txBody>
      </p:sp>
      <p:sp>
        <p:nvSpPr>
          <p:cNvPr id="16399" name="Text Box 3">
            <a:extLst>
              <a:ext uri="{FF2B5EF4-FFF2-40B4-BE49-F238E27FC236}">
                <a16:creationId xmlns:a16="http://schemas.microsoft.com/office/drawing/2014/main" id="{FA9FB713-F69E-44BD-8409-7B2717DC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006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u="sng"/>
              <a:t>item code</a:t>
            </a:r>
          </a:p>
        </p:txBody>
      </p:sp>
      <p:sp>
        <p:nvSpPr>
          <p:cNvPr id="16400" name="Text Box 17">
            <a:extLst>
              <a:ext uri="{FF2B5EF4-FFF2-40B4-BE49-F238E27FC236}">
                <a16:creationId xmlns:a16="http://schemas.microsoft.com/office/drawing/2014/main" id="{C6921763-8059-47F0-846B-36759866E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Price_ per_unit</a:t>
            </a:r>
          </a:p>
        </p:txBody>
      </p:sp>
      <p:sp>
        <p:nvSpPr>
          <p:cNvPr id="16401" name="Text Box 6">
            <a:extLst>
              <a:ext uri="{FF2B5EF4-FFF2-40B4-BE49-F238E27FC236}">
                <a16:creationId xmlns:a16="http://schemas.microsoft.com/office/drawing/2014/main" id="{6E7328C2-445C-456B-B535-BC34592FA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486400"/>
            <a:ext cx="1447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u="sng"/>
              <a:t>Order no</a:t>
            </a:r>
          </a:p>
        </p:txBody>
      </p:sp>
      <p:sp>
        <p:nvSpPr>
          <p:cNvPr id="16402" name="Text Box 3">
            <a:extLst>
              <a:ext uri="{FF2B5EF4-FFF2-40B4-BE49-F238E27FC236}">
                <a16:creationId xmlns:a16="http://schemas.microsoft.com/office/drawing/2014/main" id="{334F58E4-4D38-441C-9432-2ADC9BB8B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86400"/>
            <a:ext cx="1600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u="sng"/>
              <a:t>item code</a:t>
            </a:r>
          </a:p>
        </p:txBody>
      </p:sp>
      <p:sp>
        <p:nvSpPr>
          <p:cNvPr id="16403" name="Text Box 4">
            <a:extLst>
              <a:ext uri="{FF2B5EF4-FFF2-40B4-BE49-F238E27FC236}">
                <a16:creationId xmlns:a16="http://schemas.microsoft.com/office/drawing/2014/main" id="{E2C8A349-8E67-42E7-B704-CC0B59F71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0"/>
            <a:ext cx="16764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Qty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7D21EEE-7464-41D9-ABD9-056202424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>
                <a:latin typeface="Arial" panose="020B0604020202020204" pitchFamily="34" charset="0"/>
              </a:rPr>
              <a:t>Third Normal Form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CA875DED-07FF-44EE-B4CC-EC2DA73A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2133600"/>
            <a:ext cx="77184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CA" altLang="en-US" b="1">
                <a:latin typeface="Arial" panose="020B0604020202020204" pitchFamily="34" charset="0"/>
              </a:rPr>
              <a:t>Third Normal Form</a:t>
            </a:r>
          </a:p>
          <a:p>
            <a:pPr algn="just" eaLnBrk="1" hangingPunct="1">
              <a:buFontTx/>
              <a:buChar char="•"/>
            </a:pPr>
            <a:r>
              <a:rPr lang="en-CA" altLang="en-US"/>
              <a:t>A relation in 3NF will not have any transitive dependencies</a:t>
            </a:r>
          </a:p>
          <a:p>
            <a:pPr algn="just" eaLnBrk="1" hangingPunct="1"/>
            <a:r>
              <a:rPr lang="en-CA" altLang="en-US"/>
              <a:t>	of non-key attribute on a candidate key through another non-key attribute.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998F1D6-4C4C-48D1-82CB-44BB50E1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>
                <a:latin typeface="Arial" panose="020B0604020202020204" pitchFamily="34" charset="0"/>
              </a:rPr>
              <a:t>Third Normal Form</a:t>
            </a:r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C510570-DE86-4A6F-B3AA-BDBD9770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386763" cy="4495800"/>
          </a:xfrm>
        </p:spPr>
        <p:txBody>
          <a:bodyPr/>
          <a:lstStyle/>
          <a:p>
            <a:pPr algn="just"/>
            <a:r>
              <a:rPr lang="en-US" altLang="en-US" sz="2800"/>
              <a:t>Let R be a relation schema, F be the set of FDs given to hold over R, X be a subset of the attributes of R, and A be an attribute of R. R is in third normal form if, for every FD….</a:t>
            </a:r>
          </a:p>
          <a:p>
            <a:r>
              <a:rPr lang="en-US" altLang="en-US" sz="2800"/>
              <a:t>A relation is in third normal form if it holds atleast one of the following conditions for every non-trivial function dependency X → Y.</a:t>
            </a:r>
          </a:p>
          <a:p>
            <a:r>
              <a:rPr lang="en-US" altLang="en-US" sz="2800"/>
              <a:t>X is a super key.</a:t>
            </a:r>
          </a:p>
          <a:p>
            <a:r>
              <a:rPr lang="en-US" altLang="en-US" sz="2800"/>
              <a:t>Y is a prime attribute, i.e., each element of Y is part of some candidate key.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9526711-5FCB-49C7-96B5-CEA0DCE7E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CA" altLang="en-US" b="1">
                <a:latin typeface="Arial" panose="020B0604020202020204" pitchFamily="34" charset="0"/>
              </a:rPr>
              <a:t>Third Normal Form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0B65E3FA-6063-4BE2-8D8E-A29FDFA2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16002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u="sng"/>
              <a:t>EmpNum</a:t>
            </a: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8E69038D-F6A5-4A98-94E9-54A6C4D69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16002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EmpName</a:t>
            </a:r>
          </a:p>
        </p:txBody>
      </p:sp>
      <p:sp>
        <p:nvSpPr>
          <p:cNvPr id="19461" name="Text Box 6">
            <a:extLst>
              <a:ext uri="{FF2B5EF4-FFF2-40B4-BE49-F238E27FC236}">
                <a16:creationId xmlns:a16="http://schemas.microsoft.com/office/drawing/2014/main" id="{A947983B-D591-489F-BB71-78369A42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895600"/>
            <a:ext cx="16002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DeptNum</a:t>
            </a:r>
          </a:p>
        </p:txBody>
      </p:sp>
      <p:sp>
        <p:nvSpPr>
          <p:cNvPr id="19462" name="Text Box 7">
            <a:extLst>
              <a:ext uri="{FF2B5EF4-FFF2-40B4-BE49-F238E27FC236}">
                <a16:creationId xmlns:a16="http://schemas.microsoft.com/office/drawing/2014/main" id="{D55B93D8-0ED5-44A8-8D38-6F79CC7A8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95600"/>
            <a:ext cx="1676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DeptName</a:t>
            </a:r>
          </a:p>
        </p:txBody>
      </p:sp>
      <p:sp>
        <p:nvSpPr>
          <p:cNvPr id="19463" name="Freeform 8">
            <a:extLst>
              <a:ext uri="{FF2B5EF4-FFF2-40B4-BE49-F238E27FC236}">
                <a16:creationId xmlns:a16="http://schemas.microsoft.com/office/drawing/2014/main" id="{508D0E2D-AB87-4644-B482-32530C96C8A0}"/>
              </a:ext>
            </a:extLst>
          </p:cNvPr>
          <p:cNvSpPr>
            <a:spLocks/>
          </p:cNvSpPr>
          <p:nvPr/>
        </p:nvSpPr>
        <p:spPr bwMode="auto">
          <a:xfrm>
            <a:off x="1447800" y="2514600"/>
            <a:ext cx="1752600" cy="381000"/>
          </a:xfrm>
          <a:custGeom>
            <a:avLst/>
            <a:gdLst>
              <a:gd name="T0" fmla="*/ 0 w 1104"/>
              <a:gd name="T1" fmla="*/ 2147483647 h 240"/>
              <a:gd name="T2" fmla="*/ 0 w 1104"/>
              <a:gd name="T3" fmla="*/ 0 h 240"/>
              <a:gd name="T4" fmla="*/ 2147483647 w 1104"/>
              <a:gd name="T5" fmla="*/ 0 h 240"/>
              <a:gd name="T6" fmla="*/ 2147483647 w 1104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240"/>
              <a:gd name="T14" fmla="*/ 1104 w 110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240">
                <a:moveTo>
                  <a:pt x="0" y="240"/>
                </a:moveTo>
                <a:lnTo>
                  <a:pt x="0" y="0"/>
                </a:lnTo>
                <a:lnTo>
                  <a:pt x="1104" y="0"/>
                </a:lnTo>
                <a:lnTo>
                  <a:pt x="1104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Freeform 9">
            <a:extLst>
              <a:ext uri="{FF2B5EF4-FFF2-40B4-BE49-F238E27FC236}">
                <a16:creationId xmlns:a16="http://schemas.microsoft.com/office/drawing/2014/main" id="{31BC8ABF-0A4F-4B6E-B5FE-5B030F5BB6C1}"/>
              </a:ext>
            </a:extLst>
          </p:cNvPr>
          <p:cNvSpPr>
            <a:spLocks/>
          </p:cNvSpPr>
          <p:nvPr/>
        </p:nvSpPr>
        <p:spPr bwMode="auto">
          <a:xfrm>
            <a:off x="3200400" y="2514600"/>
            <a:ext cx="1524000" cy="381000"/>
          </a:xfrm>
          <a:custGeom>
            <a:avLst/>
            <a:gdLst>
              <a:gd name="T0" fmla="*/ 0 w 960"/>
              <a:gd name="T1" fmla="*/ 0 h 240"/>
              <a:gd name="T2" fmla="*/ 2147483647 w 960"/>
              <a:gd name="T3" fmla="*/ 0 h 240"/>
              <a:gd name="T4" fmla="*/ 2147483647 w 960"/>
              <a:gd name="T5" fmla="*/ 2147483647 h 240"/>
              <a:gd name="T6" fmla="*/ 0 60000 65536"/>
              <a:gd name="T7" fmla="*/ 0 60000 65536"/>
              <a:gd name="T8" fmla="*/ 0 60000 65536"/>
              <a:gd name="T9" fmla="*/ 0 w 960"/>
              <a:gd name="T10" fmla="*/ 0 h 240"/>
              <a:gd name="T11" fmla="*/ 960 w 96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40">
                <a:moveTo>
                  <a:pt x="0" y="0"/>
                </a:moveTo>
                <a:lnTo>
                  <a:pt x="960" y="0"/>
                </a:lnTo>
                <a:lnTo>
                  <a:pt x="96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Freeform 10">
            <a:extLst>
              <a:ext uri="{FF2B5EF4-FFF2-40B4-BE49-F238E27FC236}">
                <a16:creationId xmlns:a16="http://schemas.microsoft.com/office/drawing/2014/main" id="{63F48A99-60AB-4F6A-A824-43794A190C77}"/>
              </a:ext>
            </a:extLst>
          </p:cNvPr>
          <p:cNvSpPr>
            <a:spLocks/>
          </p:cNvSpPr>
          <p:nvPr/>
        </p:nvSpPr>
        <p:spPr bwMode="auto">
          <a:xfrm>
            <a:off x="4724400" y="2514600"/>
            <a:ext cx="1524000" cy="381000"/>
          </a:xfrm>
          <a:custGeom>
            <a:avLst/>
            <a:gdLst>
              <a:gd name="T0" fmla="*/ 0 w 960"/>
              <a:gd name="T1" fmla="*/ 0 h 240"/>
              <a:gd name="T2" fmla="*/ 2147483647 w 960"/>
              <a:gd name="T3" fmla="*/ 0 h 240"/>
              <a:gd name="T4" fmla="*/ 2147483647 w 960"/>
              <a:gd name="T5" fmla="*/ 2147483647 h 240"/>
              <a:gd name="T6" fmla="*/ 0 60000 65536"/>
              <a:gd name="T7" fmla="*/ 0 60000 65536"/>
              <a:gd name="T8" fmla="*/ 0 60000 65536"/>
              <a:gd name="T9" fmla="*/ 0 w 960"/>
              <a:gd name="T10" fmla="*/ 0 h 240"/>
              <a:gd name="T11" fmla="*/ 960 w 96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240">
                <a:moveTo>
                  <a:pt x="0" y="0"/>
                </a:moveTo>
                <a:lnTo>
                  <a:pt x="960" y="0"/>
                </a:lnTo>
                <a:lnTo>
                  <a:pt x="96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Freeform 11">
            <a:extLst>
              <a:ext uri="{FF2B5EF4-FFF2-40B4-BE49-F238E27FC236}">
                <a16:creationId xmlns:a16="http://schemas.microsoft.com/office/drawing/2014/main" id="{62B43342-6B6F-453C-9B56-417E45AE8C69}"/>
              </a:ext>
            </a:extLst>
          </p:cNvPr>
          <p:cNvSpPr>
            <a:spLocks/>
          </p:cNvSpPr>
          <p:nvPr/>
        </p:nvSpPr>
        <p:spPr bwMode="auto">
          <a:xfrm>
            <a:off x="4953000" y="3429000"/>
            <a:ext cx="1447800" cy="457200"/>
          </a:xfrm>
          <a:custGeom>
            <a:avLst/>
            <a:gdLst>
              <a:gd name="T0" fmla="*/ 0 w 912"/>
              <a:gd name="T1" fmla="*/ 0 h 288"/>
              <a:gd name="T2" fmla="*/ 0 w 912"/>
              <a:gd name="T3" fmla="*/ 2147483647 h 288"/>
              <a:gd name="T4" fmla="*/ 2147483647 w 912"/>
              <a:gd name="T5" fmla="*/ 2147483647 h 288"/>
              <a:gd name="T6" fmla="*/ 2147483647 w 912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88"/>
              <a:gd name="T14" fmla="*/ 912 w 912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88">
                <a:moveTo>
                  <a:pt x="0" y="0"/>
                </a:moveTo>
                <a:lnTo>
                  <a:pt x="0" y="288"/>
                </a:lnTo>
                <a:lnTo>
                  <a:pt x="912" y="288"/>
                </a:lnTo>
                <a:lnTo>
                  <a:pt x="91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Text Box 12">
            <a:extLst>
              <a:ext uri="{FF2B5EF4-FFF2-40B4-BE49-F238E27FC236}">
                <a16:creationId xmlns:a16="http://schemas.microsoft.com/office/drawing/2014/main" id="{04789406-77F7-407D-A269-9EB6E03DC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792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EmpName, DeptNum, and DeptName are non-key attributes.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DeptNum determines DeptName, a non-key attribute.</a:t>
            </a:r>
          </a:p>
        </p:txBody>
      </p:sp>
      <p:sp>
        <p:nvSpPr>
          <p:cNvPr id="19468" name="Text Box 14">
            <a:extLst>
              <a:ext uri="{FF2B5EF4-FFF2-40B4-BE49-F238E27FC236}">
                <a16:creationId xmlns:a16="http://schemas.microsoft.com/office/drawing/2014/main" id="{E84213A8-1B77-4BB2-80C9-7D5CB4785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371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Consider this</a:t>
            </a:r>
            <a:r>
              <a:rPr lang="en-US" altLang="en-US" b="1"/>
              <a:t> Employee </a:t>
            </a:r>
            <a:r>
              <a:rPr lang="en-US" altLang="en-US"/>
              <a:t>relation</a:t>
            </a:r>
          </a:p>
        </p:txBody>
      </p:sp>
      <p:sp>
        <p:nvSpPr>
          <p:cNvPr id="19469" name="Rectangle 15">
            <a:extLst>
              <a:ext uri="{FF2B5EF4-FFF2-40B4-BE49-F238E27FC236}">
                <a16:creationId xmlns:a16="http://schemas.microsoft.com/office/drawing/2014/main" id="{258CD242-5278-40DA-AFEB-2B377276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0"/>
            <a:ext cx="396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Is the relation in 3NF? … no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Is the relation in 2NF? … yes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C22DD65-DAB4-46E4-9F3D-2C4DA96CC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78700" cy="609600"/>
          </a:xfrm>
        </p:spPr>
        <p:txBody>
          <a:bodyPr/>
          <a:lstStyle/>
          <a:p>
            <a:pPr eaLnBrk="1" hangingPunct="1"/>
            <a:r>
              <a:rPr lang="en-CA" altLang="en-US" b="1">
                <a:latin typeface="Arial" panose="020B0604020202020204" pitchFamily="34" charset="0"/>
              </a:rPr>
              <a:t>Third Normal Form</a:t>
            </a:r>
            <a:endParaRPr lang="en-US" altLang="en-US" b="1">
              <a:latin typeface="Arial" panose="020B0604020202020204" pitchFamily="34" charset="0"/>
            </a:endParaRPr>
          </a:p>
        </p:txBody>
      </p:sp>
      <p:grpSp>
        <p:nvGrpSpPr>
          <p:cNvPr id="20483" name="Group 23">
            <a:extLst>
              <a:ext uri="{FF2B5EF4-FFF2-40B4-BE49-F238E27FC236}">
                <a16:creationId xmlns:a16="http://schemas.microsoft.com/office/drawing/2014/main" id="{A9BD208E-2B67-4AB3-B15D-240FCBC7C82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71600"/>
            <a:ext cx="7924800" cy="3741738"/>
            <a:chOff x="432" y="864"/>
            <a:chExt cx="4992" cy="2357"/>
          </a:xfrm>
        </p:grpSpPr>
        <p:sp>
          <p:nvSpPr>
            <p:cNvPr id="20485" name="Text Box 3">
              <a:extLst>
                <a:ext uri="{FF2B5EF4-FFF2-40B4-BE49-F238E27FC236}">
                  <a16:creationId xmlns:a16="http://schemas.microsoft.com/office/drawing/2014/main" id="{5AA2720B-200D-456B-AABF-559DEC1F4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104"/>
              <a:ext cx="100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u="sng"/>
                <a:t>EmpNum</a:t>
              </a:r>
            </a:p>
          </p:txBody>
        </p:sp>
        <p:sp>
          <p:nvSpPr>
            <p:cNvPr id="20486" name="Text Box 4">
              <a:extLst>
                <a:ext uri="{FF2B5EF4-FFF2-40B4-BE49-F238E27FC236}">
                  <a16:creationId xmlns:a16="http://schemas.microsoft.com/office/drawing/2014/main" id="{9E0E9119-4C5B-4BB0-ADE1-62831D575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104"/>
              <a:ext cx="100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EmpName</a:t>
              </a:r>
            </a:p>
          </p:txBody>
        </p:sp>
        <p:sp>
          <p:nvSpPr>
            <p:cNvPr id="20487" name="Text Box 5">
              <a:extLst>
                <a:ext uri="{FF2B5EF4-FFF2-40B4-BE49-F238E27FC236}">
                  <a16:creationId xmlns:a16="http://schemas.microsoft.com/office/drawing/2014/main" id="{B869CB0F-39CC-481A-9F23-676DF872F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04"/>
              <a:ext cx="100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DeptNum</a:t>
              </a:r>
            </a:p>
          </p:txBody>
        </p:sp>
        <p:sp>
          <p:nvSpPr>
            <p:cNvPr id="20488" name="Text Box 6">
              <a:extLst>
                <a:ext uri="{FF2B5EF4-FFF2-40B4-BE49-F238E27FC236}">
                  <a16:creationId xmlns:a16="http://schemas.microsoft.com/office/drawing/2014/main" id="{E86B5DE6-A59D-4DED-B1E4-AC1D5A862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104"/>
              <a:ext cx="1056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DeptName</a:t>
              </a:r>
            </a:p>
          </p:txBody>
        </p:sp>
        <p:sp>
          <p:nvSpPr>
            <p:cNvPr id="20489" name="Freeform 7">
              <a:extLst>
                <a:ext uri="{FF2B5EF4-FFF2-40B4-BE49-F238E27FC236}">
                  <a16:creationId xmlns:a16="http://schemas.microsoft.com/office/drawing/2014/main" id="{5C8E53DC-57C2-41A5-A35E-829390C77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864"/>
              <a:ext cx="1104" cy="240"/>
            </a:xfrm>
            <a:custGeom>
              <a:avLst/>
              <a:gdLst>
                <a:gd name="T0" fmla="*/ 0 w 1104"/>
                <a:gd name="T1" fmla="*/ 240 h 240"/>
                <a:gd name="T2" fmla="*/ 0 w 1104"/>
                <a:gd name="T3" fmla="*/ 0 h 240"/>
                <a:gd name="T4" fmla="*/ 1104 w 1104"/>
                <a:gd name="T5" fmla="*/ 0 h 240"/>
                <a:gd name="T6" fmla="*/ 1104 w 110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240"/>
                <a:gd name="T14" fmla="*/ 1104 w 110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240">
                  <a:moveTo>
                    <a:pt x="0" y="240"/>
                  </a:moveTo>
                  <a:lnTo>
                    <a:pt x="0" y="0"/>
                  </a:lnTo>
                  <a:lnTo>
                    <a:pt x="1104" y="0"/>
                  </a:lnTo>
                  <a:lnTo>
                    <a:pt x="1104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Freeform 8">
              <a:extLst>
                <a:ext uri="{FF2B5EF4-FFF2-40B4-BE49-F238E27FC236}">
                  <a16:creationId xmlns:a16="http://schemas.microsoft.com/office/drawing/2014/main" id="{65F750D7-4D08-4ABA-A1B6-476253164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864"/>
              <a:ext cx="960" cy="240"/>
            </a:xfrm>
            <a:custGeom>
              <a:avLst/>
              <a:gdLst>
                <a:gd name="T0" fmla="*/ 0 w 960"/>
                <a:gd name="T1" fmla="*/ 0 h 240"/>
                <a:gd name="T2" fmla="*/ 960 w 960"/>
                <a:gd name="T3" fmla="*/ 0 h 240"/>
                <a:gd name="T4" fmla="*/ 96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0" y="0"/>
                  </a:moveTo>
                  <a:lnTo>
                    <a:pt x="960" y="0"/>
                  </a:lnTo>
                  <a:lnTo>
                    <a:pt x="96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1" name="Freeform 9">
              <a:extLst>
                <a:ext uri="{FF2B5EF4-FFF2-40B4-BE49-F238E27FC236}">
                  <a16:creationId xmlns:a16="http://schemas.microsoft.com/office/drawing/2014/main" id="{A8D7B0A7-1D94-42F7-9E53-406C34D53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864"/>
              <a:ext cx="960" cy="240"/>
            </a:xfrm>
            <a:custGeom>
              <a:avLst/>
              <a:gdLst>
                <a:gd name="T0" fmla="*/ 0 w 960"/>
                <a:gd name="T1" fmla="*/ 0 h 240"/>
                <a:gd name="T2" fmla="*/ 960 w 960"/>
                <a:gd name="T3" fmla="*/ 0 h 240"/>
                <a:gd name="T4" fmla="*/ 96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0" y="0"/>
                  </a:moveTo>
                  <a:lnTo>
                    <a:pt x="960" y="0"/>
                  </a:lnTo>
                  <a:lnTo>
                    <a:pt x="960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Freeform 10">
              <a:extLst>
                <a:ext uri="{FF2B5EF4-FFF2-40B4-BE49-F238E27FC236}">
                  <a16:creationId xmlns:a16="http://schemas.microsoft.com/office/drawing/2014/main" id="{EF8A5E44-28BB-4FE7-9F04-C5AF2D819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440"/>
              <a:ext cx="912" cy="288"/>
            </a:xfrm>
            <a:custGeom>
              <a:avLst/>
              <a:gdLst>
                <a:gd name="T0" fmla="*/ 0 w 912"/>
                <a:gd name="T1" fmla="*/ 0 h 288"/>
                <a:gd name="T2" fmla="*/ 0 w 912"/>
                <a:gd name="T3" fmla="*/ 288 h 288"/>
                <a:gd name="T4" fmla="*/ 912 w 912"/>
                <a:gd name="T5" fmla="*/ 288 h 288"/>
                <a:gd name="T6" fmla="*/ 912 w 912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2"/>
                <a:gd name="T13" fmla="*/ 0 h 288"/>
                <a:gd name="T14" fmla="*/ 912 w 912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2" h="288">
                  <a:moveTo>
                    <a:pt x="0" y="0"/>
                  </a:moveTo>
                  <a:lnTo>
                    <a:pt x="0" y="288"/>
                  </a:lnTo>
                  <a:lnTo>
                    <a:pt x="912" y="288"/>
                  </a:lnTo>
                  <a:lnTo>
                    <a:pt x="91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3" name="Text Box 11">
              <a:extLst>
                <a:ext uri="{FF2B5EF4-FFF2-40B4-BE49-F238E27FC236}">
                  <a16:creationId xmlns:a16="http://schemas.microsoft.com/office/drawing/2014/main" id="{5D1377E8-76A9-4C73-B949-15360D048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24"/>
              <a:ext cx="499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We correct the situation by decomposing the original relation into two 3NF relations. Note the decomposition is </a:t>
              </a:r>
              <a:r>
                <a:rPr lang="en-US" altLang="en-US" i="1"/>
                <a:t>lossless</a:t>
              </a:r>
              <a:r>
                <a:rPr lang="en-US" altLang="en-US"/>
                <a:t>.</a:t>
              </a:r>
            </a:p>
          </p:txBody>
        </p:sp>
        <p:grpSp>
          <p:nvGrpSpPr>
            <p:cNvPr id="20494" name="Group 21">
              <a:extLst>
                <a:ext uri="{FF2B5EF4-FFF2-40B4-BE49-F238E27FC236}">
                  <a16:creationId xmlns:a16="http://schemas.microsoft.com/office/drawing/2014/main" id="{F11E24B8-F0B2-4CDF-9FF8-0BA81D93D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885"/>
              <a:ext cx="2832" cy="336"/>
              <a:chOff x="480" y="2976"/>
              <a:chExt cx="2676" cy="336"/>
            </a:xfrm>
          </p:grpSpPr>
          <p:sp>
            <p:nvSpPr>
              <p:cNvPr id="20500" name="Text Box 12">
                <a:extLst>
                  <a:ext uri="{FF2B5EF4-FFF2-40B4-BE49-F238E27FC236}">
                    <a16:creationId xmlns:a16="http://schemas.microsoft.com/office/drawing/2014/main" id="{DA48917F-F3B3-47C0-8148-F1081980E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976"/>
                <a:ext cx="89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EmpNum</a:t>
                </a:r>
                <a:endParaRPr lang="en-US" altLang="en-US" u="sng"/>
              </a:p>
            </p:txBody>
          </p:sp>
          <p:sp>
            <p:nvSpPr>
              <p:cNvPr id="20501" name="Text Box 13">
                <a:extLst>
                  <a:ext uri="{FF2B5EF4-FFF2-40B4-BE49-F238E27FC236}">
                    <a16:creationId xmlns:a16="http://schemas.microsoft.com/office/drawing/2014/main" id="{59A1BEC9-0034-442D-9408-64A794BD9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2" y="2976"/>
                <a:ext cx="89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EmpName</a:t>
                </a:r>
              </a:p>
            </p:txBody>
          </p:sp>
          <p:sp>
            <p:nvSpPr>
              <p:cNvPr id="20502" name="Text Box 14">
                <a:extLst>
                  <a:ext uri="{FF2B5EF4-FFF2-40B4-BE49-F238E27FC236}">
                    <a16:creationId xmlns:a16="http://schemas.microsoft.com/office/drawing/2014/main" id="{DCEBCF72-5921-4A7F-9F9C-907A3C7EA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4" y="2976"/>
                <a:ext cx="89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DeptNum</a:t>
                </a:r>
              </a:p>
            </p:txBody>
          </p:sp>
        </p:grpSp>
        <p:grpSp>
          <p:nvGrpSpPr>
            <p:cNvPr id="20495" name="Group 22">
              <a:extLst>
                <a:ext uri="{FF2B5EF4-FFF2-40B4-BE49-F238E27FC236}">
                  <a16:creationId xmlns:a16="http://schemas.microsoft.com/office/drawing/2014/main" id="{29C46695-8CF0-477B-B75F-73D93A544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885"/>
              <a:ext cx="1872" cy="336"/>
              <a:chOff x="3453" y="2885"/>
              <a:chExt cx="1827" cy="336"/>
            </a:xfrm>
          </p:grpSpPr>
          <p:sp>
            <p:nvSpPr>
              <p:cNvPr id="20498" name="Text Box 15">
                <a:extLst>
                  <a:ext uri="{FF2B5EF4-FFF2-40B4-BE49-F238E27FC236}">
                    <a16:creationId xmlns:a16="http://schemas.microsoft.com/office/drawing/2014/main" id="{7D152435-2C95-4C6B-A4BF-051FC0A09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5" y="2885"/>
                <a:ext cx="935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DeptName</a:t>
                </a:r>
              </a:p>
            </p:txBody>
          </p:sp>
          <p:sp>
            <p:nvSpPr>
              <p:cNvPr id="20499" name="Text Box 16">
                <a:extLst>
                  <a:ext uri="{FF2B5EF4-FFF2-40B4-BE49-F238E27FC236}">
                    <a16:creationId xmlns:a16="http://schemas.microsoft.com/office/drawing/2014/main" id="{B03BADA2-6E82-497D-9105-EEA37E880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" y="2885"/>
                <a:ext cx="892" cy="3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DeptNum</a:t>
                </a:r>
              </a:p>
            </p:txBody>
          </p:sp>
        </p:grpSp>
        <p:sp>
          <p:nvSpPr>
            <p:cNvPr id="20496" name="AutoShape 17">
              <a:extLst>
                <a:ext uri="{FF2B5EF4-FFF2-40B4-BE49-F238E27FC236}">
                  <a16:creationId xmlns:a16="http://schemas.microsoft.com/office/drawing/2014/main" id="{0C07653A-ADBC-4A78-8669-4E688FEE4E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05028">
              <a:off x="1968" y="2448"/>
              <a:ext cx="288" cy="336"/>
            </a:xfrm>
            <a:prstGeom prst="down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AutoShape 18">
              <a:extLst>
                <a:ext uri="{FF2B5EF4-FFF2-40B4-BE49-F238E27FC236}">
                  <a16:creationId xmlns:a16="http://schemas.microsoft.com/office/drawing/2014/main" id="{0E03EB9C-9C25-4E08-93DC-3E29D0B71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96111">
              <a:off x="3552" y="2400"/>
              <a:ext cx="288" cy="336"/>
            </a:xfrm>
            <a:prstGeom prst="down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484" name="Text Box 19">
            <a:extLst>
              <a:ext uri="{FF2B5EF4-FFF2-40B4-BE49-F238E27FC236}">
                <a16:creationId xmlns:a16="http://schemas.microsoft.com/office/drawing/2014/main" id="{0154EE98-9053-4E63-BE82-4186E0AFB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5257800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Verify these two relations are in 3NF.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3">
            <a:extLst>
              <a:ext uri="{FF2B5EF4-FFF2-40B4-BE49-F238E27FC236}">
                <a16:creationId xmlns:a16="http://schemas.microsoft.com/office/drawing/2014/main" id="{21B59796-FFA0-40AE-9890-6CA538AA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C7E1AD7B-1EEA-4FCD-A52B-7DB01E9C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9738" y="1524000"/>
            <a:ext cx="975995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B410639-1A94-45C1-A7FE-083A8BFE0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7A4F004-1591-42A2-8C3F-6E57CB44E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sz="2800"/>
              <a:t>Normalization is the process of efficiently organizing data in a database with two goals in mind</a:t>
            </a:r>
          </a:p>
          <a:p>
            <a:pPr algn="just" eaLnBrk="1" hangingPunct="1"/>
            <a:r>
              <a:rPr lang="en-US" altLang="en-US" sz="2800"/>
              <a:t>First goal: </a:t>
            </a:r>
            <a:r>
              <a:rPr lang="en-US" altLang="en-US" sz="2800" u="sng"/>
              <a:t>eliminate redundant data</a:t>
            </a:r>
          </a:p>
          <a:p>
            <a:pPr lvl="1" algn="just" eaLnBrk="1" hangingPunct="1"/>
            <a:r>
              <a:rPr lang="en-US" altLang="en-US" sz="2400"/>
              <a:t>for example, storing the same data in more than one table</a:t>
            </a:r>
          </a:p>
          <a:p>
            <a:pPr algn="just" eaLnBrk="1" hangingPunct="1"/>
            <a:r>
              <a:rPr lang="en-US" altLang="en-US" sz="2800"/>
              <a:t>Second Goal: </a:t>
            </a:r>
            <a:r>
              <a:rPr lang="en-US" altLang="en-US" sz="2800" u="sng"/>
              <a:t>ensure data dependencies</a:t>
            </a:r>
            <a:r>
              <a:rPr lang="en-US" altLang="en-US" sz="2800"/>
              <a:t> make sense </a:t>
            </a:r>
          </a:p>
          <a:p>
            <a:pPr lvl="1" algn="just" eaLnBrk="1" hangingPunct="1"/>
            <a:r>
              <a:rPr lang="en-US" altLang="en-US" sz="2400"/>
              <a:t>for example, only storing related data in a table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2F6F43C-4F33-4660-9012-DFEFFD5F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Boyce Codd Normal Form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4E01737-AF1C-48E1-BCED-6D9C5239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4338637"/>
          </a:xfrm>
        </p:spPr>
        <p:txBody>
          <a:bodyPr/>
          <a:lstStyle/>
          <a:p>
            <a:pPr algn="just"/>
            <a:r>
              <a:rPr lang="en-US" altLang="en-US" sz="2400"/>
              <a:t>A relation R is in BCNF if R is in Third Normal Form </a:t>
            </a:r>
          </a:p>
          <a:p>
            <a:pPr algn="just"/>
            <a:r>
              <a:rPr lang="en-US" altLang="en-US" sz="2400"/>
              <a:t>Let </a:t>
            </a:r>
            <a:r>
              <a:rPr lang="en-US" altLang="en-US" sz="2400" i="1"/>
              <a:t>R be a relation schema, F be the set of FD’s given to hold over R, .X be a </a:t>
            </a:r>
            <a:r>
              <a:rPr lang="en-US" altLang="en-US" sz="2400"/>
              <a:t>subset of the attributes of R, and </a:t>
            </a:r>
            <a:r>
              <a:rPr lang="en-US" altLang="en-US" sz="2400" i="1"/>
              <a:t>A be an attribute of R. R is in Boyce-Codd </a:t>
            </a:r>
            <a:r>
              <a:rPr lang="en-US" altLang="en-US" sz="2400"/>
              <a:t>normal form if, for every FD X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/>
              <a:t> </a:t>
            </a:r>
            <a:r>
              <a:rPr lang="en-US" altLang="en-US" sz="2400" i="1"/>
              <a:t>A in F, one of the following statements is </a:t>
            </a:r>
            <a:r>
              <a:rPr lang="en-US" altLang="en-US" sz="2400"/>
              <a:t>true:</a:t>
            </a:r>
          </a:p>
          <a:p>
            <a:r>
              <a:rPr lang="en-US" altLang="en-US" i="1"/>
              <a:t>• A E X; that is, it is a trivial FD, or</a:t>
            </a:r>
          </a:p>
          <a:p>
            <a:r>
              <a:rPr lang="en-US" altLang="en-US" i="1"/>
              <a:t>• X is a super key.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77B7BBE-67D7-4A7C-B178-9899D406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3NF, Not in BCNF…….</a:t>
            </a:r>
          </a:p>
        </p:txBody>
      </p:sp>
      <p:pic>
        <p:nvPicPr>
          <p:cNvPr id="23555" name="Picture 11" descr="fig10_12">
            <a:extLst>
              <a:ext uri="{FF2B5EF4-FFF2-40B4-BE49-F238E27FC236}">
                <a16:creationId xmlns:a16="http://schemas.microsoft.com/office/drawing/2014/main" id="{FF9A83D2-67AE-4A64-9CBE-A473D8E5B4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t="74480" r="69218"/>
          <a:stretch>
            <a:fillRect/>
          </a:stretch>
        </p:blipFill>
        <p:spPr>
          <a:xfrm>
            <a:off x="2743200" y="2590800"/>
            <a:ext cx="4267200" cy="2819400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66F7D648-23E7-421F-A43F-1CBAC8CA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br>
              <a:rPr lang="en-IN" altLang="en-US" b="1"/>
            </a:br>
            <a:br>
              <a:rPr lang="en-IN" altLang="en-US" b="1"/>
            </a:br>
            <a:r>
              <a:rPr lang="en-IN" altLang="en-US" b="1"/>
              <a:t>Boyce-Code Normal Form (BCNF)</a:t>
            </a:r>
            <a:br>
              <a:rPr lang="en-IN" altLang="en-US" b="1"/>
            </a:br>
            <a:br>
              <a:rPr lang="en-IN" altLang="en-US"/>
            </a:br>
            <a:endParaRPr lang="en-IN" altLang="en-US"/>
          </a:p>
        </p:txBody>
      </p:sp>
      <p:sp>
        <p:nvSpPr>
          <p:cNvPr id="26627" name="Content Placeholder 6">
            <a:extLst>
              <a:ext uri="{FF2B5EF4-FFF2-40B4-BE49-F238E27FC236}">
                <a16:creationId xmlns:a16="http://schemas.microsoft.com/office/drawing/2014/main" id="{4ED9E600-1D7F-4F74-B486-A33AE7D6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8763000" cy="3992563"/>
          </a:xfrm>
        </p:spPr>
        <p:txBody>
          <a:bodyPr/>
          <a:lstStyle/>
          <a:p>
            <a:pPr>
              <a:defRPr/>
            </a:pPr>
            <a:endParaRPr lang="en-IN" sz="2800" dirty="0"/>
          </a:p>
          <a:p>
            <a:pPr>
              <a:defRPr/>
            </a:pPr>
            <a:r>
              <a:rPr lang="en-IN" sz="2800" dirty="0"/>
              <a:t>A relation is in BCNF if every determinant is a candidate key.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sz="2800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749A4BF6-4A2A-474E-A7C7-E1CAE237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/>
          <a:lstStyle/>
          <a:p>
            <a:br>
              <a:rPr lang="en-IN" altLang="en-US" b="1"/>
            </a:br>
            <a:br>
              <a:rPr lang="en-IN" altLang="en-US" b="1"/>
            </a:br>
            <a:r>
              <a:rPr lang="en-IN" altLang="en-US" b="1"/>
              <a:t>Boyce-Code Normal Form (BCNF)</a:t>
            </a:r>
            <a:br>
              <a:rPr lang="en-IN" altLang="en-US" b="1"/>
            </a:br>
            <a:br>
              <a:rPr lang="en-IN" altLang="en-US"/>
            </a:br>
            <a:endParaRPr lang="en-IN" altLang="en-US"/>
          </a:p>
        </p:txBody>
      </p:sp>
      <p:sp>
        <p:nvSpPr>
          <p:cNvPr id="25603" name="Content Placeholder 6">
            <a:extLst>
              <a:ext uri="{FF2B5EF4-FFF2-40B4-BE49-F238E27FC236}">
                <a16:creationId xmlns:a16="http://schemas.microsoft.com/office/drawing/2014/main" id="{E7627923-0ED4-45D3-9EBF-84FDE165F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8763000" cy="3992563"/>
          </a:xfrm>
        </p:spPr>
        <p:txBody>
          <a:bodyPr/>
          <a:lstStyle/>
          <a:p>
            <a:r>
              <a:rPr lang="en-IN" altLang="en-US" sz="2800"/>
              <a:t>A relation is in BCNF if every determinant is a candidate key.</a:t>
            </a:r>
          </a:p>
          <a:p>
            <a:r>
              <a:rPr lang="en-IN" altLang="en-US" sz="2800"/>
              <a:t>Relation: Student(Sid,Subject,Trainer,Percentage)</a:t>
            </a:r>
          </a:p>
          <a:p>
            <a:endParaRPr lang="en-IN" altLang="en-US" sz="2800"/>
          </a:p>
          <a:p>
            <a:endParaRPr lang="en-IN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61A594-AC86-47BE-9D3F-275A46CBC35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962400"/>
          <a:ext cx="6096000" cy="216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98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Sid</a:t>
                      </a:r>
                    </a:p>
                  </a:txBody>
                  <a:tcPr marL="28575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Subject</a:t>
                      </a:r>
                    </a:p>
                  </a:txBody>
                  <a:tcPr marL="28575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Trainer</a:t>
                      </a:r>
                    </a:p>
                  </a:txBody>
                  <a:tcPr marL="28575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Percentage</a:t>
                      </a:r>
                    </a:p>
                  </a:txBody>
                  <a:tcPr marL="28575" marR="28575" marT="57158" marB="2857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123</a:t>
                      </a:r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Data</a:t>
                      </a:r>
                      <a:r>
                        <a:rPr lang="en-IN" sz="1800" baseline="0" dirty="0"/>
                        <a:t> Structure</a:t>
                      </a:r>
                      <a:endParaRPr lang="en-IN" sz="1800" dirty="0"/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Prof.</a:t>
                      </a:r>
                      <a:r>
                        <a:rPr lang="en-IN" sz="1800" baseline="0" dirty="0"/>
                        <a:t>  </a:t>
                      </a:r>
                      <a:r>
                        <a:rPr lang="en-IN" sz="1800" baseline="0" dirty="0" err="1"/>
                        <a:t>Rahul</a:t>
                      </a:r>
                      <a:endParaRPr lang="en-IN" sz="1800" dirty="0"/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68</a:t>
                      </a:r>
                    </a:p>
                  </a:txBody>
                  <a:tcPr marL="95250" marR="28575" marT="57158" marB="2857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123</a:t>
                      </a:r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DBMS</a:t>
                      </a:r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Prof.</a:t>
                      </a:r>
                      <a:r>
                        <a:rPr lang="en-IN" sz="1800" baseline="0" dirty="0"/>
                        <a:t>  JP</a:t>
                      </a:r>
                      <a:endParaRPr lang="en-IN" sz="1800" dirty="0"/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79</a:t>
                      </a:r>
                    </a:p>
                  </a:txBody>
                  <a:tcPr marL="95250" marR="28575" marT="57158" marB="2857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456</a:t>
                      </a:r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OOPM</a:t>
                      </a:r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Prof.</a:t>
                      </a:r>
                      <a:r>
                        <a:rPr lang="en-IN" sz="1800" baseline="0" dirty="0"/>
                        <a:t> </a:t>
                      </a:r>
                      <a:r>
                        <a:rPr lang="en-IN" sz="1800" baseline="0" dirty="0" err="1"/>
                        <a:t>Sachin</a:t>
                      </a:r>
                      <a:endParaRPr lang="en-IN" sz="1800" dirty="0"/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89</a:t>
                      </a:r>
                    </a:p>
                  </a:txBody>
                  <a:tcPr marL="95250" marR="28575" marT="57158" marB="2857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789</a:t>
                      </a:r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TOC</a:t>
                      </a:r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Prof.</a:t>
                      </a:r>
                      <a:r>
                        <a:rPr lang="en-IN" sz="1800" baseline="0" dirty="0"/>
                        <a:t> </a:t>
                      </a:r>
                      <a:r>
                        <a:rPr lang="en-IN" sz="1800" baseline="0" dirty="0" err="1"/>
                        <a:t>Ganesh</a:t>
                      </a:r>
                      <a:endParaRPr lang="en-IN" sz="1800" dirty="0"/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81</a:t>
                      </a:r>
                    </a:p>
                  </a:txBody>
                  <a:tcPr marL="95250" marR="28575" marT="57158" marB="2857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98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678</a:t>
                      </a:r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 Data</a:t>
                      </a:r>
                      <a:r>
                        <a:rPr lang="en-IN" sz="1800" baseline="0" dirty="0"/>
                        <a:t> structure</a:t>
                      </a:r>
                      <a:endParaRPr lang="en-IN" sz="1800" dirty="0"/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Prof.</a:t>
                      </a:r>
                      <a:r>
                        <a:rPr lang="en-IN" sz="1800" baseline="0" dirty="0"/>
                        <a:t>  </a:t>
                      </a:r>
                      <a:r>
                        <a:rPr lang="en-IN" sz="1800" baseline="0" dirty="0" err="1"/>
                        <a:t>Rahul</a:t>
                      </a:r>
                      <a:endParaRPr lang="en-IN" sz="1800" dirty="0"/>
                    </a:p>
                  </a:txBody>
                  <a:tcPr marL="95250" marR="28575" marT="57158" marB="28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76</a:t>
                      </a:r>
                    </a:p>
                  </a:txBody>
                  <a:tcPr marL="95250" marR="28575" marT="57158" marB="2857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F7960496-C08C-4DD2-B012-93D6510F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r>
              <a:rPr lang="en-IN" altLang="en-US" sz="2400"/>
              <a:t>FD1:    Sid,Subject→ Trainer</a:t>
            </a:r>
          </a:p>
          <a:p>
            <a:r>
              <a:rPr lang="en-IN" altLang="en-US" sz="2400"/>
              <a:t>FD2:    Sid,Subject→ Percentage</a:t>
            </a:r>
          </a:p>
          <a:p>
            <a:r>
              <a:rPr lang="en-IN" altLang="en-US" sz="2400"/>
              <a:t> FD3:   Trainer → Subject </a:t>
            </a:r>
          </a:p>
          <a:p>
            <a:pPr>
              <a:buFont typeface="Arial" panose="020B0604020202020204" pitchFamily="34" charset="0"/>
              <a:buNone/>
            </a:pPr>
            <a:endParaRPr lang="en-IN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IN" altLang="en-US"/>
              <a:t>  1.The determinants are:  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altLang="en-US" sz="2000"/>
              <a:t>         Sid,Subject</a:t>
            </a:r>
          </a:p>
          <a:p>
            <a:pPr>
              <a:buFont typeface="Arial" panose="020B0604020202020204" pitchFamily="34" charset="0"/>
              <a:buNone/>
            </a:pPr>
            <a:r>
              <a:rPr lang="en-IN" altLang="en-US" sz="2000"/>
              <a:t>         Trainer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24AB276-3595-4546-B0E8-1429DA34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838200"/>
            <a:ext cx="563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N" altLang="en-US" sz="3600" b="1"/>
              <a:t>BCNF</a:t>
            </a:r>
            <a:endParaRPr lang="en-US" altLang="en-US" sz="360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5299155-4F7D-4514-8902-0C5CA152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43400"/>
          </a:xfrm>
        </p:spPr>
        <p:txBody>
          <a:bodyPr/>
          <a:lstStyle/>
          <a:p>
            <a:r>
              <a:rPr lang="en-IN" altLang="en-US"/>
              <a:t>Create a new relation from the functional dependency:</a:t>
            </a:r>
          </a:p>
          <a:p>
            <a:endParaRPr lang="en-IN" altLang="en-US"/>
          </a:p>
          <a:p>
            <a:r>
              <a:rPr lang="en-IN" altLang="en-US"/>
              <a:t>Student(</a:t>
            </a:r>
            <a:r>
              <a:rPr lang="en-IN" altLang="en-US" u="sng"/>
              <a:t>Sid </a:t>
            </a:r>
            <a:r>
              <a:rPr lang="en-IN" altLang="en-US"/>
              <a:t>, </a:t>
            </a:r>
            <a:r>
              <a:rPr lang="en-IN" altLang="en-US" u="sng"/>
              <a:t>Trainer</a:t>
            </a:r>
            <a:r>
              <a:rPr lang="en-IN" altLang="en-US"/>
              <a:t>,Percentage)</a:t>
            </a:r>
          </a:p>
          <a:p>
            <a:r>
              <a:rPr lang="en-IN" altLang="en-US"/>
              <a:t>Advisor(</a:t>
            </a:r>
            <a:r>
              <a:rPr lang="en-IN" altLang="en-US" u="sng"/>
              <a:t>Trainer</a:t>
            </a:r>
            <a:r>
              <a:rPr lang="en-IN" altLang="en-US"/>
              <a:t>,Subject)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86473A4-84BB-4575-B553-F9FDE5AE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066800"/>
            <a:ext cx="373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N" altLang="en-US" sz="3200" b="1"/>
              <a:t>BCNF</a:t>
            </a:r>
            <a:endParaRPr lang="en-US" altLang="en-US" sz="320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6A8F625-BDA9-4358-9310-26F52C7C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t>91.2914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2868650-6FC5-41B3-928F-B846770E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FB9E4C3-BB1D-448D-9A7C-38C46F0744CE}" type="slidenum">
              <a:rPr lang="en-US" altLang="en-US" sz="1400">
                <a:solidFill>
                  <a:schemeClr val="folHlink"/>
                </a:solidFill>
              </a:rPr>
              <a:pPr eaLnBrk="1" hangingPunct="1"/>
              <a:t>26</a:t>
            </a:fld>
            <a:endParaRPr lang="en-US" altLang="en-US" sz="1400">
              <a:solidFill>
                <a:schemeClr val="folHlink"/>
              </a:solidFill>
            </a:endParaRPr>
          </a:p>
        </p:txBody>
      </p:sp>
      <p:grpSp>
        <p:nvGrpSpPr>
          <p:cNvPr id="28676" name="Group 13">
            <a:extLst>
              <a:ext uri="{FF2B5EF4-FFF2-40B4-BE49-F238E27FC236}">
                <a16:creationId xmlns:a16="http://schemas.microsoft.com/office/drawing/2014/main" id="{2BA90EDF-B4F4-4405-B322-177ADCA07FB2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1106488"/>
            <a:ext cx="6934200" cy="4833937"/>
            <a:chOff x="576" y="672"/>
            <a:chExt cx="4368" cy="3045"/>
          </a:xfrm>
        </p:grpSpPr>
        <p:grpSp>
          <p:nvGrpSpPr>
            <p:cNvPr id="28678" name="Group 2">
              <a:extLst>
                <a:ext uri="{FF2B5EF4-FFF2-40B4-BE49-F238E27FC236}">
                  <a16:creationId xmlns:a16="http://schemas.microsoft.com/office/drawing/2014/main" id="{E9AF86D2-9E9E-4004-A23A-54E1C3EE8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440"/>
              <a:ext cx="2592" cy="960"/>
              <a:chOff x="576" y="1440"/>
              <a:chExt cx="2592" cy="960"/>
            </a:xfrm>
          </p:grpSpPr>
          <p:sp>
            <p:nvSpPr>
              <p:cNvPr id="28683" name="Rectangle 3">
                <a:extLst>
                  <a:ext uri="{FF2B5EF4-FFF2-40B4-BE49-F238E27FC236}">
                    <a16:creationId xmlns:a16="http://schemas.microsoft.com/office/drawing/2014/main" id="{8A27C65C-D7DC-4B3C-85DC-22900F1B2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632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u="sng"/>
                  <a:t>student_no</a:t>
                </a:r>
              </a:p>
            </p:txBody>
          </p:sp>
          <p:sp>
            <p:nvSpPr>
              <p:cNvPr id="28684" name="Rectangle 4">
                <a:extLst>
                  <a:ext uri="{FF2B5EF4-FFF2-40B4-BE49-F238E27FC236}">
                    <a16:creationId xmlns:a16="http://schemas.microsoft.com/office/drawing/2014/main" id="{854C718B-C1F7-4D35-B148-A73C26E0A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u="sng"/>
                  <a:t>instr_no</a:t>
                </a:r>
              </a:p>
            </p:txBody>
          </p:sp>
          <p:sp>
            <p:nvSpPr>
              <p:cNvPr id="28685" name="Rectangle 5">
                <a:extLst>
                  <a:ext uri="{FF2B5EF4-FFF2-40B4-BE49-F238E27FC236}">
                    <a16:creationId xmlns:a16="http://schemas.microsoft.com/office/drawing/2014/main" id="{D52F953E-9629-4B20-8565-926F9B260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76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28686" name="Freeform 6">
                <a:extLst>
                  <a:ext uri="{FF2B5EF4-FFF2-40B4-BE49-F238E27FC236}">
                    <a16:creationId xmlns:a16="http://schemas.microsoft.com/office/drawing/2014/main" id="{D2B3062D-DD32-4052-8904-97050270B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920"/>
                <a:ext cx="720" cy="240"/>
              </a:xfrm>
              <a:custGeom>
                <a:avLst/>
                <a:gdLst>
                  <a:gd name="T0" fmla="*/ 0 w 1200"/>
                  <a:gd name="T1" fmla="*/ 0 h 384"/>
                  <a:gd name="T2" fmla="*/ 0 w 1200"/>
                  <a:gd name="T3" fmla="*/ 2 h 384"/>
                  <a:gd name="T4" fmla="*/ 2 w 1200"/>
                  <a:gd name="T5" fmla="*/ 2 h 384"/>
                  <a:gd name="T6" fmla="*/ 2 w 1200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0"/>
                  <a:gd name="T13" fmla="*/ 0 h 384"/>
                  <a:gd name="T14" fmla="*/ 1200 w 1200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200" y="384"/>
                    </a:lnTo>
                    <a:lnTo>
                      <a:pt x="120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687" name="Freeform 7">
                <a:extLst>
                  <a:ext uri="{FF2B5EF4-FFF2-40B4-BE49-F238E27FC236}">
                    <a16:creationId xmlns:a16="http://schemas.microsoft.com/office/drawing/2014/main" id="{449BDED1-A638-4DCA-BBBC-8169EC5C4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1920"/>
                <a:ext cx="1392" cy="480"/>
              </a:xfrm>
              <a:custGeom>
                <a:avLst/>
                <a:gdLst>
                  <a:gd name="T0" fmla="*/ 0 w 1392"/>
                  <a:gd name="T1" fmla="*/ 240 h 480"/>
                  <a:gd name="T2" fmla="*/ 0 w 1392"/>
                  <a:gd name="T3" fmla="*/ 480 h 480"/>
                  <a:gd name="T4" fmla="*/ 1392 w 1392"/>
                  <a:gd name="T5" fmla="*/ 480 h 480"/>
                  <a:gd name="T6" fmla="*/ 1392 w 1392"/>
                  <a:gd name="T7" fmla="*/ 0 h 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480"/>
                  <a:gd name="T14" fmla="*/ 1392 w 1392"/>
                  <a:gd name="T15" fmla="*/ 480 h 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480">
                    <a:moveTo>
                      <a:pt x="0" y="240"/>
                    </a:moveTo>
                    <a:lnTo>
                      <a:pt x="0" y="480"/>
                    </a:lnTo>
                    <a:lnTo>
                      <a:pt x="1392" y="480"/>
                    </a:lnTo>
                    <a:lnTo>
                      <a:pt x="139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688" name="Freeform 8">
                <a:extLst>
                  <a:ext uri="{FF2B5EF4-FFF2-40B4-BE49-F238E27FC236}">
                    <a16:creationId xmlns:a16="http://schemas.microsoft.com/office/drawing/2014/main" id="{AF09E004-75C6-495F-847B-6DC1F96B3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1440"/>
                <a:ext cx="1039" cy="192"/>
              </a:xfrm>
              <a:custGeom>
                <a:avLst/>
                <a:gdLst>
                  <a:gd name="T0" fmla="*/ 1806 w 864"/>
                  <a:gd name="T1" fmla="*/ 192 h 192"/>
                  <a:gd name="T2" fmla="*/ 1806 w 864"/>
                  <a:gd name="T3" fmla="*/ 0 h 192"/>
                  <a:gd name="T4" fmla="*/ 0 w 864"/>
                  <a:gd name="T5" fmla="*/ 0 h 192"/>
                  <a:gd name="T6" fmla="*/ 0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864" y="192"/>
                    </a:moveTo>
                    <a:lnTo>
                      <a:pt x="864" y="0"/>
                    </a:ln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8679" name="Text Box 9">
              <a:extLst>
                <a:ext uri="{FF2B5EF4-FFF2-40B4-BE49-F238E27FC236}">
                  <a16:creationId xmlns:a16="http://schemas.microsoft.com/office/drawing/2014/main" id="{A78144A4-A6F2-4AAE-AD68-839B69F66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96"/>
              <a:ext cx="16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i="1"/>
                <a:t>Instructor teaches one course only.</a:t>
              </a:r>
            </a:p>
          </p:txBody>
        </p:sp>
        <p:sp>
          <p:nvSpPr>
            <p:cNvPr id="28680" name="Text Box 10">
              <a:extLst>
                <a:ext uri="{FF2B5EF4-FFF2-40B4-BE49-F238E27FC236}">
                  <a16:creationId xmlns:a16="http://schemas.microsoft.com/office/drawing/2014/main" id="{FF28EE77-9D1D-4B31-8895-35AEEA9A5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776"/>
              <a:ext cx="163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i="1"/>
                <a:t>Student takes a course and has one instructor. Student can take more than one course.</a:t>
              </a:r>
            </a:p>
          </p:txBody>
        </p:sp>
        <p:sp>
          <p:nvSpPr>
            <p:cNvPr id="28681" name="Text Box 11">
              <a:extLst>
                <a:ext uri="{FF2B5EF4-FFF2-40B4-BE49-F238E27FC236}">
                  <a16:creationId xmlns:a16="http://schemas.microsoft.com/office/drawing/2014/main" id="{B6EDEBD1-8C6B-45E4-95E7-28D8838FE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672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/>
                <a:t>In  3NF, but not in BCNF:</a:t>
              </a:r>
            </a:p>
          </p:txBody>
        </p:sp>
        <p:sp>
          <p:nvSpPr>
            <p:cNvPr id="28682" name="Text Box 12">
              <a:extLst>
                <a:ext uri="{FF2B5EF4-FFF2-40B4-BE49-F238E27FC236}">
                  <a16:creationId xmlns:a16="http://schemas.microsoft.com/office/drawing/2014/main" id="{DD325769-864D-4065-8CCD-B07AA3658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96"/>
              <a:ext cx="3677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de-DE" altLang="en-US"/>
                <a:t>{student_no, instr_no} </a:t>
              </a:r>
              <a:r>
                <a:rPr lang="en-US" altLang="en-US">
                  <a:sym typeface="Symbol" panose="05050102010706020507" pitchFamily="18" charset="2"/>
                </a:rPr>
                <a:t> course_no</a:t>
              </a:r>
            </a:p>
            <a:p>
              <a:pPr eaLnBrk="1" hangingPunct="1"/>
              <a:r>
                <a:rPr lang="en-US" altLang="en-US">
                  <a:sym typeface="Symbol" panose="05050102010706020507" pitchFamily="18" charset="2"/>
                </a:rPr>
                <a:t>course_no -&gt;instr_no</a:t>
              </a:r>
            </a:p>
            <a:p>
              <a:pPr eaLnBrk="1" hangingPunct="1"/>
              <a:endParaRPr lang="en-US" altLang="en-US"/>
            </a:p>
            <a:p>
              <a:pPr eaLnBrk="1" hangingPunct="1"/>
              <a:r>
                <a:rPr lang="en-US" altLang="en-US"/>
                <a:t>since we have </a:t>
              </a:r>
              <a:r>
                <a:rPr lang="en-US" altLang="en-US">
                  <a:sym typeface="Symbol" panose="05050102010706020507" pitchFamily="18" charset="2"/>
                </a:rPr>
                <a:t>course_no -&gt;instr_no</a:t>
              </a:r>
            </a:p>
            <a:p>
              <a:pPr eaLnBrk="1" hangingPunct="1"/>
              <a:r>
                <a:rPr lang="en-US" altLang="en-US">
                  <a:sym typeface="Symbol" panose="05050102010706020507" pitchFamily="18" charset="2"/>
                </a:rPr>
                <a:t>, but Course_no is not a Candidate key.</a:t>
              </a:r>
            </a:p>
          </p:txBody>
        </p:sp>
      </p:grpSp>
      <p:sp>
        <p:nvSpPr>
          <p:cNvPr id="28677" name="Rectangle 1">
            <a:extLst>
              <a:ext uri="{FF2B5EF4-FFF2-40B4-BE49-F238E27FC236}">
                <a16:creationId xmlns:a16="http://schemas.microsoft.com/office/drawing/2014/main" id="{67CFE696-C98A-4A7F-B3B5-E611740A1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2636838"/>
            <a:ext cx="1236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 u="sng">
                <a:solidFill>
                  <a:srgbClr val="003366"/>
                </a:solidFill>
              </a:rPr>
              <a:t>c</a:t>
            </a:r>
            <a:r>
              <a:rPr lang="en-US" altLang="en-US" sz="2000">
                <a:solidFill>
                  <a:srgbClr val="003366"/>
                </a:solidFill>
              </a:rPr>
              <a:t>ourse_n</a:t>
            </a:r>
            <a:r>
              <a:rPr lang="en-US" altLang="en-US" sz="2000" u="sng">
                <a:solidFill>
                  <a:srgbClr val="003366"/>
                </a:solidFill>
              </a:rPr>
              <a:t>o</a:t>
            </a:r>
            <a:endParaRPr lang="en-US" altLang="en-US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25519F3A-ADEB-4A30-9107-AF97E398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 rtlCol="0"/>
          <a:lstStyle/>
          <a:p>
            <a:pPr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Times New Roman" charset="0"/>
              </a:rPr>
              <a:t>91.2914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AFB48511-218A-4C14-BC29-A246C102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C69317-F357-4C5A-9A49-D768A7BE8BE1}" type="slidenum">
              <a:rPr lang="en-US" altLang="en-US" sz="1400">
                <a:solidFill>
                  <a:schemeClr val="folHlink"/>
                </a:solidFill>
              </a:rPr>
              <a:pPr eaLnBrk="1" hangingPunct="1"/>
              <a:t>27</a:t>
            </a:fld>
            <a:endParaRPr lang="en-US" altLang="en-US" sz="1400">
              <a:solidFill>
                <a:schemeClr val="folHlink"/>
              </a:solidFill>
            </a:endParaRPr>
          </a:p>
        </p:txBody>
      </p:sp>
      <p:grpSp>
        <p:nvGrpSpPr>
          <p:cNvPr id="29700" name="Group 18">
            <a:extLst>
              <a:ext uri="{FF2B5EF4-FFF2-40B4-BE49-F238E27FC236}">
                <a16:creationId xmlns:a16="http://schemas.microsoft.com/office/drawing/2014/main" id="{C3FFF2DA-F06D-4D2E-9108-B2BAC223840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667000"/>
            <a:ext cx="5476875" cy="3505200"/>
            <a:chOff x="1392" y="672"/>
            <a:chExt cx="3450" cy="2208"/>
          </a:xfrm>
        </p:grpSpPr>
        <p:sp>
          <p:nvSpPr>
            <p:cNvPr id="29702" name="Rectangle 2">
              <a:extLst>
                <a:ext uri="{FF2B5EF4-FFF2-40B4-BE49-F238E27FC236}">
                  <a16:creationId xmlns:a16="http://schemas.microsoft.com/office/drawing/2014/main" id="{E3C48B8D-C060-4ABB-85BF-6298D66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912" cy="288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u="sng"/>
                <a:t>course_no</a:t>
              </a:r>
            </a:p>
          </p:txBody>
        </p:sp>
        <p:sp>
          <p:nvSpPr>
            <p:cNvPr id="29703" name="Rectangle 3">
              <a:extLst>
                <a:ext uri="{FF2B5EF4-FFF2-40B4-BE49-F238E27FC236}">
                  <a16:creationId xmlns:a16="http://schemas.microsoft.com/office/drawing/2014/main" id="{69ADA156-944B-4C29-A1E2-F6DE15E5A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92"/>
              <a:ext cx="768" cy="288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/>
                <a:t>instr_no</a:t>
              </a:r>
            </a:p>
          </p:txBody>
        </p:sp>
        <p:sp>
          <p:nvSpPr>
            <p:cNvPr id="29704" name="Rectangle 4">
              <a:extLst>
                <a:ext uri="{FF2B5EF4-FFF2-40B4-BE49-F238E27FC236}">
                  <a16:creationId xmlns:a16="http://schemas.microsoft.com/office/drawing/2014/main" id="{894E7328-1794-4394-B3A0-AA609A262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912" cy="288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u="sng"/>
                <a:t>student_no</a:t>
              </a:r>
            </a:p>
          </p:txBody>
        </p:sp>
        <p:sp>
          <p:nvSpPr>
            <p:cNvPr id="29705" name="Rectangle 5">
              <a:extLst>
                <a:ext uri="{FF2B5EF4-FFF2-40B4-BE49-F238E27FC236}">
                  <a16:creationId xmlns:a16="http://schemas.microsoft.com/office/drawing/2014/main" id="{A0BB8B1B-BD09-4BF1-B26E-6E6E39E4A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12"/>
              <a:ext cx="929" cy="288"/>
            </a:xfrm>
            <a:prstGeom prst="rect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u="sng"/>
                <a:t>course_no</a:t>
              </a:r>
            </a:p>
          </p:txBody>
        </p:sp>
        <p:grpSp>
          <p:nvGrpSpPr>
            <p:cNvPr id="29706" name="Group 6">
              <a:extLst>
                <a:ext uri="{FF2B5EF4-FFF2-40B4-BE49-F238E27FC236}">
                  <a16:creationId xmlns:a16="http://schemas.microsoft.com/office/drawing/2014/main" id="{F483B23E-771C-400F-8ABF-5C568E952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672"/>
              <a:ext cx="2592" cy="960"/>
              <a:chOff x="576" y="1440"/>
              <a:chExt cx="2592" cy="960"/>
            </a:xfrm>
          </p:grpSpPr>
          <p:sp>
            <p:nvSpPr>
              <p:cNvPr id="29711" name="Rectangle 7">
                <a:extLst>
                  <a:ext uri="{FF2B5EF4-FFF2-40B4-BE49-F238E27FC236}">
                    <a16:creationId xmlns:a16="http://schemas.microsoft.com/office/drawing/2014/main" id="{92F2E300-B7CD-48B1-9525-C674188C1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632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u="sng"/>
                  <a:t>student_no</a:t>
                </a:r>
              </a:p>
            </p:txBody>
          </p:sp>
          <p:sp>
            <p:nvSpPr>
              <p:cNvPr id="29712" name="Rectangle 8">
                <a:extLst>
                  <a:ext uri="{FF2B5EF4-FFF2-40B4-BE49-F238E27FC236}">
                    <a16:creationId xmlns:a16="http://schemas.microsoft.com/office/drawing/2014/main" id="{DFA64A86-013E-47C1-96CE-D423ADF04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632"/>
                <a:ext cx="91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u="sng"/>
                  <a:t>course_no</a:t>
                </a:r>
                <a:endParaRPr lang="en-US" altLang="en-US"/>
              </a:p>
            </p:txBody>
          </p:sp>
          <p:sp>
            <p:nvSpPr>
              <p:cNvPr id="29713" name="Rectangle 9">
                <a:extLst>
                  <a:ext uri="{FF2B5EF4-FFF2-40B4-BE49-F238E27FC236}">
                    <a16:creationId xmlns:a16="http://schemas.microsoft.com/office/drawing/2014/main" id="{31191F48-2C03-4789-8B80-B3562B845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76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instr_no</a:t>
                </a:r>
              </a:p>
            </p:txBody>
          </p:sp>
          <p:sp>
            <p:nvSpPr>
              <p:cNvPr id="29714" name="Freeform 10">
                <a:extLst>
                  <a:ext uri="{FF2B5EF4-FFF2-40B4-BE49-F238E27FC236}">
                    <a16:creationId xmlns:a16="http://schemas.microsoft.com/office/drawing/2014/main" id="{8CB7383C-EC78-4AC7-A1AD-433EECC17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920"/>
                <a:ext cx="720" cy="240"/>
              </a:xfrm>
              <a:custGeom>
                <a:avLst/>
                <a:gdLst>
                  <a:gd name="T0" fmla="*/ 0 w 1200"/>
                  <a:gd name="T1" fmla="*/ 0 h 384"/>
                  <a:gd name="T2" fmla="*/ 0 w 1200"/>
                  <a:gd name="T3" fmla="*/ 2 h 384"/>
                  <a:gd name="T4" fmla="*/ 2 w 1200"/>
                  <a:gd name="T5" fmla="*/ 2 h 384"/>
                  <a:gd name="T6" fmla="*/ 2 w 1200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0"/>
                  <a:gd name="T13" fmla="*/ 0 h 384"/>
                  <a:gd name="T14" fmla="*/ 1200 w 1200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200" y="384"/>
                    </a:lnTo>
                    <a:lnTo>
                      <a:pt x="120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15" name="Freeform 11">
                <a:extLst>
                  <a:ext uri="{FF2B5EF4-FFF2-40B4-BE49-F238E27FC236}">
                    <a16:creationId xmlns:a16="http://schemas.microsoft.com/office/drawing/2014/main" id="{378CAF46-2420-4377-A23F-FBD197330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1920"/>
                <a:ext cx="1392" cy="480"/>
              </a:xfrm>
              <a:custGeom>
                <a:avLst/>
                <a:gdLst>
                  <a:gd name="T0" fmla="*/ 0 w 1392"/>
                  <a:gd name="T1" fmla="*/ 240 h 480"/>
                  <a:gd name="T2" fmla="*/ 0 w 1392"/>
                  <a:gd name="T3" fmla="*/ 480 h 480"/>
                  <a:gd name="T4" fmla="*/ 1392 w 1392"/>
                  <a:gd name="T5" fmla="*/ 480 h 480"/>
                  <a:gd name="T6" fmla="*/ 1392 w 1392"/>
                  <a:gd name="T7" fmla="*/ 0 h 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480"/>
                  <a:gd name="T14" fmla="*/ 1392 w 1392"/>
                  <a:gd name="T15" fmla="*/ 480 h 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480">
                    <a:moveTo>
                      <a:pt x="0" y="240"/>
                    </a:moveTo>
                    <a:lnTo>
                      <a:pt x="0" y="480"/>
                    </a:lnTo>
                    <a:lnTo>
                      <a:pt x="1392" y="480"/>
                    </a:lnTo>
                    <a:lnTo>
                      <a:pt x="139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16" name="Freeform 12">
                <a:extLst>
                  <a:ext uri="{FF2B5EF4-FFF2-40B4-BE49-F238E27FC236}">
                    <a16:creationId xmlns:a16="http://schemas.microsoft.com/office/drawing/2014/main" id="{822FF15D-13AA-4164-B116-9793ADC21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" y="1440"/>
                <a:ext cx="864" cy="192"/>
              </a:xfrm>
              <a:custGeom>
                <a:avLst/>
                <a:gdLst>
                  <a:gd name="T0" fmla="*/ 864 w 864"/>
                  <a:gd name="T1" fmla="*/ 192 h 192"/>
                  <a:gd name="T2" fmla="*/ 864 w 864"/>
                  <a:gd name="T3" fmla="*/ 0 h 192"/>
                  <a:gd name="T4" fmla="*/ 0 w 864"/>
                  <a:gd name="T5" fmla="*/ 0 h 192"/>
                  <a:gd name="T6" fmla="*/ 0 w 864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864" y="192"/>
                    </a:moveTo>
                    <a:lnTo>
                      <a:pt x="864" y="0"/>
                    </a:lnTo>
                    <a:lnTo>
                      <a:pt x="0" y="0"/>
                    </a:lnTo>
                    <a:lnTo>
                      <a:pt x="0" y="19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9707" name="AutoShape 13">
              <a:extLst>
                <a:ext uri="{FF2B5EF4-FFF2-40B4-BE49-F238E27FC236}">
                  <a16:creationId xmlns:a16="http://schemas.microsoft.com/office/drawing/2014/main" id="{762F6B44-4613-47CD-A3CE-9861477CF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76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8" name="AutoShape 14">
              <a:extLst>
                <a:ext uri="{FF2B5EF4-FFF2-40B4-BE49-F238E27FC236}">
                  <a16:creationId xmlns:a16="http://schemas.microsoft.com/office/drawing/2014/main" id="{D3BB39E5-5480-4FE7-B855-9B2C2E82A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16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09" name="Text Box 15">
              <a:extLst>
                <a:ext uri="{FF2B5EF4-FFF2-40B4-BE49-F238E27FC236}">
                  <a16:creationId xmlns:a16="http://schemas.microsoft.com/office/drawing/2014/main" id="{1B291BDE-A9B0-4A99-91BA-0CA8C338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63595">
              <a:off x="4224" y="1680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BCNF</a:t>
              </a:r>
            </a:p>
          </p:txBody>
        </p:sp>
        <p:sp>
          <p:nvSpPr>
            <p:cNvPr id="29710" name="Line 16">
              <a:extLst>
                <a:ext uri="{FF2B5EF4-FFF2-40B4-BE49-F238E27FC236}">
                  <a16:creationId xmlns:a16="http://schemas.microsoft.com/office/drawing/2014/main" id="{4A10CA08-5F63-43B2-AF0E-BEA32D62F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6245108" flipH="1" flipV="1">
              <a:off x="3950" y="1818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Text Box 11">
            <a:extLst>
              <a:ext uri="{FF2B5EF4-FFF2-40B4-BE49-F238E27FC236}">
                <a16:creationId xmlns:a16="http://schemas.microsoft.com/office/drawing/2014/main" id="{8FF3E789-A304-46F8-A2CA-E4408382B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110648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BCNF: Eg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3FECEA8-7DF5-4009-AB74-5287AAD4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points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5D0999B-3F26-4268-BD80-BD6A19CD5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BCNF is free from redundancy.</a:t>
            </a:r>
          </a:p>
          <a:p>
            <a:r>
              <a:rPr lang="en-US" altLang="en-US"/>
              <a:t>If a relation is in BCNF, then 3NF is also also satisfied.</a:t>
            </a:r>
          </a:p>
          <a:p>
            <a:r>
              <a:rPr lang="en-US" altLang="en-US"/>
              <a:t> If all attributes of relation are prime attribute, then the relation is always in 3NF.</a:t>
            </a:r>
          </a:p>
          <a:p>
            <a:r>
              <a:rPr lang="en-US" altLang="en-US"/>
              <a:t>A relation in a Relational Database is always and at least in 1NF form.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1F3BFD7-2459-4622-8359-FA93FE64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4A14FDB-5E99-4577-870B-8429BBD8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Binary Relation ( a Relation with only 2 attributes ) is always in BCNF.</a:t>
            </a:r>
          </a:p>
          <a:p>
            <a:r>
              <a:rPr lang="en-US" altLang="en-US"/>
              <a:t>If a Relation has only singleton candidate keys( i.e. every candidate key consists of only 1 attribute), then the Relation is always in 2NF( because no Partial functional dependency possible).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649A5AF-F0CA-44FB-AB92-A4E296D77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Normalization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B45B136-D8EC-46DF-8737-88EEA72D4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Less storage space</a:t>
            </a:r>
          </a:p>
          <a:p>
            <a:pPr eaLnBrk="1" hangingPunct="1"/>
            <a:r>
              <a:rPr lang="en-US" altLang="en-US"/>
              <a:t>Quicker updates</a:t>
            </a:r>
          </a:p>
          <a:p>
            <a:pPr eaLnBrk="1" hangingPunct="1"/>
            <a:r>
              <a:rPr lang="en-US" altLang="en-US"/>
              <a:t>Less data inconsistency</a:t>
            </a:r>
          </a:p>
          <a:p>
            <a:pPr eaLnBrk="1" hangingPunct="1"/>
            <a:r>
              <a:rPr lang="en-US" altLang="en-US"/>
              <a:t>Clearer data relationships</a:t>
            </a:r>
          </a:p>
          <a:p>
            <a:pPr eaLnBrk="1" hangingPunct="1"/>
            <a:r>
              <a:rPr lang="en-US" altLang="en-US"/>
              <a:t>Easier to add data</a:t>
            </a:r>
          </a:p>
          <a:p>
            <a:pPr eaLnBrk="1" hangingPunct="1"/>
            <a:r>
              <a:rPr lang="en-US" altLang="en-US"/>
              <a:t>Flexible Structure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77435F6-8AA0-465A-84C9-2B6257A2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9A28BD6-A767-4AFC-8DCF-0798D6B7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81200"/>
            <a:ext cx="8005763" cy="4643438"/>
          </a:xfrm>
        </p:spPr>
        <p:txBody>
          <a:bodyPr/>
          <a:lstStyle/>
          <a:p>
            <a:r>
              <a:rPr lang="en-US" altLang="en-US"/>
              <a:t>Sometimes going for BCNF form may not preserve functional dependency. In that case go for BCNF only if the lost FD(s) is not required, else normalize till 3NF only.</a:t>
            </a:r>
          </a:p>
          <a:p>
            <a:r>
              <a:rPr lang="en-US" altLang="en-US"/>
              <a:t>There are many more Normal forms that exist after BCNF, like 4NF and more. But in real world database systems it’s generally not required to go beyond BCNF.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0A6A1E6-E660-40FE-8084-69A21FBC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>
                <a:solidFill>
                  <a:schemeClr val="tx1"/>
                </a:solidFill>
              </a:rPr>
              <a:t>Multivalued dependency</a:t>
            </a:r>
            <a:endParaRPr lang="en-US" altLang="en-US" sz="3600"/>
          </a:p>
        </p:txBody>
      </p:sp>
      <p:sp>
        <p:nvSpPr>
          <p:cNvPr id="33795" name="Content Placeholder 4">
            <a:extLst>
              <a:ext uri="{FF2B5EF4-FFF2-40B4-BE49-F238E27FC236}">
                <a16:creationId xmlns:a16="http://schemas.microsoft.com/office/drawing/2014/main" id="{4CF0137A-539D-48E8-B394-8AE38AC7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" y="2514600"/>
            <a:ext cx="7958138" cy="3581400"/>
          </a:xfrm>
        </p:spPr>
        <p:txBody>
          <a:bodyPr/>
          <a:lstStyle/>
          <a:p>
            <a:pPr algn="just"/>
            <a:r>
              <a:rPr lang="en-US" altLang="en-US" sz="2400"/>
              <a:t>Let R be a relation schema and let X and Y be subsets of the attributes of R.The multivalued dependency </a:t>
            </a:r>
            <a:r>
              <a:rPr lang="en-US" altLang="en-US" sz="2400" i="1"/>
              <a:t>X ‐&gt;‐&gt;Y is said to hold over R if,in every legal instance r of R, each X value is associated with a set of Y values and this set is independent of the values in the other attributes.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i="1"/>
              <a:t>				OR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/>
              <a:t>For a dependency A → B, if for a single value of A, multiple values of B exists, then the relation will be a multi-valued dependency.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>
            <a:extLst>
              <a:ext uri="{FF2B5EF4-FFF2-40B4-BE49-F238E27FC236}">
                <a16:creationId xmlns:a16="http://schemas.microsoft.com/office/drawing/2014/main" id="{5A2D191F-AEB3-4265-9E7C-9D32B3A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257800"/>
            <a:ext cx="8839200" cy="13716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IN" altLang="en-US" sz="2000"/>
              <a:t>Course -&gt;-&gt; Book</a:t>
            </a:r>
            <a:br>
              <a:rPr lang="en-IN" altLang="en-US" sz="2000"/>
            </a:br>
            <a:r>
              <a:rPr lang="en-IN" altLang="en-US" sz="2000"/>
              <a:t>  Course -&gt;-&gt; Teacher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E34030-BEF7-4871-800D-1C161CE46DF9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57200" y="2354263"/>
          <a:ext cx="8229600" cy="259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10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Course</a:t>
                      </a:r>
                    </a:p>
                  </a:txBody>
                  <a:tcPr marL="28575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Teacher</a:t>
                      </a:r>
                    </a:p>
                  </a:txBody>
                  <a:tcPr marL="28575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Book</a:t>
                      </a:r>
                    </a:p>
                  </a:txBody>
                  <a:tcPr marL="28575" marR="28575" marT="57127" marB="285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Physics101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Green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Electronics</a:t>
                      </a:r>
                    </a:p>
                  </a:txBody>
                  <a:tcPr marL="95250" marR="28575" marT="57127" marB="285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1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Physics101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Green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Optics</a:t>
                      </a:r>
                    </a:p>
                  </a:txBody>
                  <a:tcPr marL="95250" marR="28575" marT="57127" marB="285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Physics101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Brown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Mechanics</a:t>
                      </a:r>
                    </a:p>
                  </a:txBody>
                  <a:tcPr marL="95250" marR="28575" marT="57127" marB="285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Maths301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Brown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Geometry</a:t>
                      </a:r>
                    </a:p>
                  </a:txBody>
                  <a:tcPr marL="95250" marR="28575" marT="57127" marB="285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572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Maths301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Green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Vectors</a:t>
                      </a:r>
                    </a:p>
                  </a:txBody>
                  <a:tcPr marL="95250" marR="28575" marT="57127" marB="285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10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Maths301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Green</a:t>
                      </a:r>
                    </a:p>
                  </a:txBody>
                  <a:tcPr marL="95250" marR="28575" marT="57127" marB="2856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Algebra</a:t>
                      </a:r>
                    </a:p>
                  </a:txBody>
                  <a:tcPr marL="95250" marR="28575" marT="57127" marB="285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53" name="Rectangle 4">
            <a:extLst>
              <a:ext uri="{FF2B5EF4-FFF2-40B4-BE49-F238E27FC236}">
                <a16:creationId xmlns:a16="http://schemas.microsoft.com/office/drawing/2014/main" id="{8F58736C-0861-49CD-B7A2-FA8FDDC6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8382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N" altLang="en-US" sz="3200" b="1"/>
              <a:t>Multivalued Dependencies</a:t>
            </a:r>
            <a:endParaRPr lang="en-US" altLang="en-US"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>
            <a:extLst>
              <a:ext uri="{FF2B5EF4-FFF2-40B4-BE49-F238E27FC236}">
                <a16:creationId xmlns:a16="http://schemas.microsoft.com/office/drawing/2014/main" id="{8AB75B23-CF9D-4F92-9781-2D5BFF70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257800"/>
            <a:ext cx="8839200" cy="1371600"/>
          </a:xfrm>
        </p:spPr>
        <p:txBody>
          <a:bodyPr/>
          <a:lstStyle/>
          <a:p>
            <a:pPr algn="l">
              <a:buFontTx/>
              <a:buChar char="•"/>
            </a:pPr>
            <a:endParaRPr lang="en-IN" altLang="en-US" sz="20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719165-BED1-476A-81A9-3C359315B10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143000" y="2590800"/>
          <a:ext cx="3149600" cy="2239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72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Course</a:t>
                      </a:r>
                    </a:p>
                  </a:txBody>
                  <a:tcPr marL="28575" marR="28575" marT="57170" marB="2858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>
                          <a:effectLst/>
                        </a:rPr>
                        <a:t>Book</a:t>
                      </a:r>
                    </a:p>
                  </a:txBody>
                  <a:tcPr marL="28575" marR="28575" marT="57170" marB="2858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72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Physics101</a:t>
                      </a:r>
                    </a:p>
                  </a:txBody>
                  <a:tcPr marL="95250" marR="28575" marT="57170" marB="2858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Electronics</a:t>
                      </a:r>
                    </a:p>
                  </a:txBody>
                  <a:tcPr marL="95250" marR="28575" marT="57170" marB="2858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35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Physics101</a:t>
                      </a:r>
                    </a:p>
                  </a:txBody>
                  <a:tcPr marL="95250" marR="28575" marT="57170" marB="2858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Optics</a:t>
                      </a:r>
                    </a:p>
                  </a:txBody>
                  <a:tcPr marL="95250" marR="28575" marT="57170" marB="2858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2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Maths301</a:t>
                      </a:r>
                    </a:p>
                  </a:txBody>
                  <a:tcPr marL="95250" marR="28575" marT="57170" marB="2858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Geometry</a:t>
                      </a:r>
                    </a:p>
                  </a:txBody>
                  <a:tcPr marL="95250" marR="28575" marT="57170" marB="2858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40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Maths301</a:t>
                      </a:r>
                    </a:p>
                  </a:txBody>
                  <a:tcPr marL="95250" marR="28575" marT="57170" marB="2858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Vectors</a:t>
                      </a:r>
                    </a:p>
                  </a:txBody>
                  <a:tcPr marL="95250" marR="28575" marT="57170" marB="2858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72"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/>
                        <a:t>Maths301</a:t>
                      </a:r>
                    </a:p>
                  </a:txBody>
                  <a:tcPr marL="95250" marR="28575" marT="57170" marB="2858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dirty="0" err="1"/>
                        <a:t>Alegbra</a:t>
                      </a:r>
                      <a:endParaRPr lang="en-IN" sz="1800" dirty="0"/>
                    </a:p>
                  </a:txBody>
                  <a:tcPr marL="95250" marR="28575" marT="57170" marB="2858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866" name="Rectangle 4">
            <a:extLst>
              <a:ext uri="{FF2B5EF4-FFF2-40B4-BE49-F238E27FC236}">
                <a16:creationId xmlns:a16="http://schemas.microsoft.com/office/drawing/2014/main" id="{2119EE45-7DA6-446F-A2A6-90416C0D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838200"/>
            <a:ext cx="6705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N" altLang="en-US" sz="3200" b="1"/>
              <a:t>Multivalued Dependencies</a:t>
            </a:r>
            <a:endParaRPr lang="en-US" altLang="en-US" sz="320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F60ECAB-E62C-438E-ACF0-675F32187043}"/>
              </a:ext>
            </a:extLst>
          </p:cNvPr>
          <p:cNvGraphicFramePr>
            <a:graphicFrameLocks/>
          </p:cNvGraphicFramePr>
          <p:nvPr/>
        </p:nvGraphicFramePr>
        <p:xfrm>
          <a:off x="4953000" y="2667000"/>
          <a:ext cx="3276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Course</a:t>
                      </a:r>
                    </a:p>
                  </a:txBody>
                  <a:tcPr marL="28575" marR="28575" marT="57150" marB="285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Teacher</a:t>
                      </a:r>
                    </a:p>
                  </a:txBody>
                  <a:tcPr marL="28575" marR="28575" marT="57150" marB="285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/>
                      <a:r>
                        <a:rPr lang="en-IN" dirty="0"/>
                        <a:t>Physics101</a:t>
                      </a:r>
                    </a:p>
                  </a:txBody>
                  <a:tcPr marL="95250" marR="28575" marT="57150" marB="285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/>
                        <a:t>Green</a:t>
                      </a:r>
                    </a:p>
                  </a:txBody>
                  <a:tcPr marL="95250" marR="28575" marT="57150" marB="2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Physics101</a:t>
                      </a:r>
                    </a:p>
                  </a:txBody>
                  <a:tcPr marL="95250" marR="28575" marT="57150" marB="285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/>
                        <a:t>Brown</a:t>
                      </a:r>
                    </a:p>
                  </a:txBody>
                  <a:tcPr marL="95250" marR="28575" marT="57150" marB="2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/>
                      <a:r>
                        <a:rPr lang="en-IN" dirty="0"/>
                        <a:t>Maths301</a:t>
                      </a:r>
                    </a:p>
                  </a:txBody>
                  <a:tcPr marL="95250" marR="28575" marT="57150" marB="285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/>
                        <a:t>Green</a:t>
                      </a:r>
                    </a:p>
                  </a:txBody>
                  <a:tcPr marL="95250" marR="28575" marT="57150" marB="2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BCAB2A2-220B-4EAC-BF30-639A3105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458200" cy="4343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2400" b="1"/>
              <a:t>4NF </a:t>
            </a:r>
            <a:r>
              <a:rPr lang="en-IN" altLang="en-US" sz="2400"/>
              <a:t>is a direct generalisation of BCNF.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/>
              <a:t>A relation will be in 4NF if it is in Boyce Codd normal form and has no multi-valued dependency.</a:t>
            </a:r>
            <a:endParaRPr lang="en-IN" altLang="en-US" sz="240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altLang="en-US" sz="2400"/>
              <a:t>Let R be a relation </a:t>
            </a:r>
            <a:r>
              <a:rPr lang="en-US" altLang="en-US" sz="2400"/>
              <a:t>schema, </a:t>
            </a:r>
            <a:r>
              <a:rPr lang="en-US" altLang="en-US" sz="2400" i="1"/>
              <a:t>X and Y be non empty subsets of the attributes of R, and F' be a set </a:t>
            </a:r>
            <a:r>
              <a:rPr lang="en-US" altLang="en-US" sz="2400"/>
              <a:t>of dependencies that includes both FDs and MVDs.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i="1"/>
              <a:t>R is said to be in fourth </a:t>
            </a:r>
            <a:r>
              <a:rPr lang="en-US" altLang="en-US" sz="2400"/>
              <a:t>normal form (4NF), if, for every MVD </a:t>
            </a:r>
            <a:r>
              <a:rPr lang="en-US" altLang="en-US" sz="2400" i="1"/>
              <a:t>X-&gt;-&gt;Y that holds over R, one of </a:t>
            </a:r>
            <a:r>
              <a:rPr lang="en-US" altLang="en-US" sz="2400"/>
              <a:t>the following statements is true: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i="1"/>
              <a:t>                 • Y E X or XY=R or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400" i="1"/>
              <a:t>                 • X is a superkey.</a:t>
            </a:r>
            <a:endParaRPr lang="en-IN" altLang="en-US" sz="2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4AB40FE-D0E4-49A9-B5A7-5DC5E8C9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90600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IN" altLang="en-US" sz="3200" b="1"/>
              <a:t>Fourth Normal Form (4NF)</a:t>
            </a:r>
            <a:endParaRPr lang="en-US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BF670E-810A-4A81-ABC9-1A6762627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Solution: Normal Forms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8CAC9DD-533A-413D-B0C3-D09F62BFD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Bad database designs results in: </a:t>
            </a:r>
          </a:p>
          <a:p>
            <a:pPr lvl="1" eaLnBrk="1" hangingPunct="1"/>
            <a:r>
              <a:rPr lang="en-US" altLang="en-US"/>
              <a:t>redundancy: inefficient storage.</a:t>
            </a:r>
          </a:p>
          <a:p>
            <a:pPr lvl="1" eaLnBrk="1" hangingPunct="1"/>
            <a:r>
              <a:rPr lang="en-US" altLang="en-US"/>
              <a:t>anomalies: data inconsistency, difficulties in maintenance</a:t>
            </a:r>
          </a:p>
          <a:p>
            <a:pPr eaLnBrk="1" hangingPunct="1"/>
            <a:r>
              <a:rPr lang="en-US" altLang="en-US"/>
              <a:t>1NF, 2NF, 3NF, BCNF are some of the early forms in the list that address this problem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20505F-23A9-429B-8124-8E6EC8317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Brief History/Overview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F18F802-EF93-4840-ADF3-48E98E7C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/>
              <a:t>Database Normalization was first proposed by Edgar F. Codd.</a:t>
            </a:r>
          </a:p>
          <a:p>
            <a:pPr algn="just">
              <a:lnSpc>
                <a:spcPct val="80000"/>
              </a:lnSpc>
            </a:pPr>
            <a:endParaRPr lang="en-US" altLang="en-US" sz="2400"/>
          </a:p>
          <a:p>
            <a:pPr algn="just">
              <a:lnSpc>
                <a:spcPct val="80000"/>
              </a:lnSpc>
            </a:pPr>
            <a:r>
              <a:rPr lang="en-US" altLang="en-US" sz="2400"/>
              <a:t>Codd defined the first three Normal Forms.</a:t>
            </a:r>
          </a:p>
          <a:p>
            <a:pPr algn="just">
              <a:lnSpc>
                <a:spcPct val="80000"/>
              </a:lnSpc>
            </a:pPr>
            <a:endParaRPr lang="en-US" altLang="en-US" sz="2400"/>
          </a:p>
          <a:p>
            <a:pPr algn="just">
              <a:lnSpc>
                <a:spcPct val="80000"/>
              </a:lnSpc>
            </a:pPr>
            <a:r>
              <a:rPr lang="en-US" altLang="en-US" sz="2400"/>
              <a:t>One of the key requirements to remember is that Normal Forms are progressive. That is, in order to have 3</a:t>
            </a:r>
            <a:r>
              <a:rPr lang="en-US" altLang="en-US" sz="2400" baseline="30000"/>
              <a:t>rd</a:t>
            </a:r>
            <a:r>
              <a:rPr lang="en-US" altLang="en-US" sz="2400"/>
              <a:t> NF we must have 2</a:t>
            </a:r>
            <a:r>
              <a:rPr lang="en-US" altLang="en-US" sz="2400" baseline="30000"/>
              <a:t>nd</a:t>
            </a:r>
            <a:r>
              <a:rPr lang="en-US" altLang="en-US" sz="2400"/>
              <a:t> NF and in order to have 2</a:t>
            </a:r>
            <a:r>
              <a:rPr lang="en-US" altLang="en-US" sz="2400" baseline="30000"/>
              <a:t>nd</a:t>
            </a:r>
            <a:r>
              <a:rPr lang="en-US" altLang="en-US" sz="2400"/>
              <a:t> NF we must have 1</a:t>
            </a:r>
            <a:r>
              <a:rPr lang="en-US" altLang="en-US" sz="2400" baseline="30000"/>
              <a:t>st</a:t>
            </a:r>
            <a:r>
              <a:rPr lang="en-US" altLang="en-US" sz="2400"/>
              <a:t> NF.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BA682EA-377E-42DF-BEC7-065E545A4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1</a:t>
            </a:r>
            <a:r>
              <a:rPr lang="en-US" altLang="en-US" sz="3600" baseline="30000"/>
              <a:t>st </a:t>
            </a:r>
            <a:r>
              <a:rPr lang="en-US" altLang="en-US" sz="3600"/>
              <a:t>Normal Form The Requirements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9555B7-91C9-481B-9EB0-DBDCADDCC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requirements to satisfy the 1</a:t>
            </a:r>
            <a:r>
              <a:rPr lang="en-US" altLang="en-US" baseline="30000"/>
              <a:t>st</a:t>
            </a:r>
            <a:r>
              <a:rPr lang="en-US" altLang="en-US"/>
              <a:t> NF:</a:t>
            </a:r>
          </a:p>
          <a:p>
            <a:pPr lvl="1"/>
            <a:r>
              <a:rPr lang="en-US" altLang="en-US"/>
              <a:t>The values in each column of a table are atomic (No multi-value attributes allowed).</a:t>
            </a:r>
          </a:p>
          <a:p>
            <a:pPr lvl="1"/>
            <a:r>
              <a:rPr lang="en-US" altLang="en-US"/>
              <a:t>There are no repeating groups: two columns do not store similar information in the same table.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EC22D7B-8838-4B73-9552-3E3E58ED6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1) First normal form -1NF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6A7A90C-4098-45DA-A551-CEA2744ACE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352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2800"/>
              <a:t>The following table is not in 1NF</a:t>
            </a:r>
          </a:p>
        </p:txBody>
      </p:sp>
      <p:graphicFrame>
        <p:nvGraphicFramePr>
          <p:cNvPr id="103495" name="Group 71">
            <a:extLst>
              <a:ext uri="{FF2B5EF4-FFF2-40B4-BE49-F238E27FC236}">
                <a16:creationId xmlns:a16="http://schemas.microsoft.com/office/drawing/2014/main" id="{0118F1CA-E7DE-4BC0-95AD-52748CEF3E9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14400" y="4114800"/>
          <a:ext cx="7086600" cy="2139950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DPT_NO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MG_NO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9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D101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Carl Sagan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Mag James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Larry Bird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D102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13456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30000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Carter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Paul Simon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42" name="Rectangle 72">
            <a:extLst>
              <a:ext uri="{FF2B5EF4-FFF2-40B4-BE49-F238E27FC236}">
                <a16:creationId xmlns:a16="http://schemas.microsoft.com/office/drawing/2014/main" id="{B7F6EBAC-3908-458F-B6AC-2C5BD6D5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7924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altLang="en-US" sz="3200" b="1">
                <a:solidFill>
                  <a:srgbClr val="C00000"/>
                </a:solidFill>
              </a:rPr>
              <a:t>1NF : if all attribute values are atomic: no repeating group, no multivalued attributes.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9917C1F-FBBF-4FE0-BC1A-7240A6792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Table in 1NF</a:t>
            </a:r>
          </a:p>
        </p:txBody>
      </p:sp>
      <p:sp>
        <p:nvSpPr>
          <p:cNvPr id="10243" name="Rectangle 51">
            <a:extLst>
              <a:ext uri="{FF2B5EF4-FFF2-40B4-BE49-F238E27FC236}">
                <a16:creationId xmlns:a16="http://schemas.microsoft.com/office/drawing/2014/main" id="{6DFC23C4-E600-4410-BA58-9A874D1B38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5867400"/>
            <a:ext cx="7467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all attribute values are atomic because there are no repeating group and no composite attributes.</a:t>
            </a:r>
          </a:p>
        </p:txBody>
      </p:sp>
      <p:graphicFrame>
        <p:nvGraphicFramePr>
          <p:cNvPr id="48225" name="Group 97">
            <a:extLst>
              <a:ext uri="{FF2B5EF4-FFF2-40B4-BE49-F238E27FC236}">
                <a16:creationId xmlns:a16="http://schemas.microsoft.com/office/drawing/2014/main" id="{7368371D-C472-4020-BFC0-8541568789F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600" y="2073275"/>
          <a:ext cx="8077200" cy="3621088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DPT_NO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MG_NO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EMP_NM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D101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Carl Sagan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D101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Mag James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D101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12345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Larry Bird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D102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13456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 Carter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D102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13456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Paul Simon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2D6FE822-677B-4FB2-8DB1-9E81D1DD7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 Normal Form </a:t>
            </a: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D8F84C97-6F56-4005-B261-36F0790A0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Uses the concepts of </a:t>
            </a:r>
            <a:r>
              <a:rPr lang="en-US" altLang="en-US" sz="2400" b="1"/>
              <a:t>FDs,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/>
              <a:t>Prime attribute:</a:t>
            </a:r>
            <a:r>
              <a:rPr lang="en-US" altLang="en-US" sz="2200"/>
              <a:t> An attribute that is member of the primary key 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/>
              <a:t>Non Prime attribute</a:t>
            </a:r>
            <a:r>
              <a:rPr lang="en-US" altLang="en-US" sz="2200"/>
              <a:t>: An attribute that is not a member of the primary key 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/>
              <a:t>Full functional dependency:</a:t>
            </a:r>
            <a:r>
              <a:rPr lang="en-US" altLang="en-US" sz="2200"/>
              <a:t> a FD  Y -&gt; Z where removal of any attribute from Y means the FD does not hold any more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1515</TotalTime>
  <Words>1605</Words>
  <Application>Microsoft Office PowerPoint</Application>
  <PresentationFormat>On-screen Show (4:3)</PresentationFormat>
  <Paragraphs>303</Paragraphs>
  <Slides>34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Straight Edge</vt:lpstr>
      <vt:lpstr>Functional Dependencies and Normalization for Relational Databases   </vt:lpstr>
      <vt:lpstr>Normalization</vt:lpstr>
      <vt:lpstr>Benefits of Normalization</vt:lpstr>
      <vt:lpstr>The Solution: Normal Forms</vt:lpstr>
      <vt:lpstr>Brief History/Overview</vt:lpstr>
      <vt:lpstr>1st Normal Form The Requirements</vt:lpstr>
      <vt:lpstr>1) First normal form -1NF</vt:lpstr>
      <vt:lpstr>Table in 1NF</vt:lpstr>
      <vt:lpstr>Second Normal Form </vt:lpstr>
      <vt:lpstr>Second Normal Form </vt:lpstr>
      <vt:lpstr>Partial FDs and 2NF</vt:lpstr>
      <vt:lpstr>Second Normal Form (2)</vt:lpstr>
      <vt:lpstr>Second Normal Form</vt:lpstr>
      <vt:lpstr>Second Normal Form</vt:lpstr>
      <vt:lpstr>Third Normal Form</vt:lpstr>
      <vt:lpstr>Third Normal Form</vt:lpstr>
      <vt:lpstr>Third Normal Form</vt:lpstr>
      <vt:lpstr>Third Normal Form</vt:lpstr>
      <vt:lpstr>PowerPoint Presentation</vt:lpstr>
      <vt:lpstr>Boyce Codd Normal Form </vt:lpstr>
      <vt:lpstr>3NF, Not in BCNF…….</vt:lpstr>
      <vt:lpstr>  Boyce-Code Normal Form (BCNF)  </vt:lpstr>
      <vt:lpstr>  Boyce-Code Normal Form (BCNF)  </vt:lpstr>
      <vt:lpstr>PowerPoint Presentation</vt:lpstr>
      <vt:lpstr>PowerPoint Presentation</vt:lpstr>
      <vt:lpstr>PowerPoint Presentation</vt:lpstr>
      <vt:lpstr>PowerPoint Presentation</vt:lpstr>
      <vt:lpstr>Key points</vt:lpstr>
      <vt:lpstr>PowerPoint Presentation</vt:lpstr>
      <vt:lpstr>PowerPoint Presentation</vt:lpstr>
      <vt:lpstr>Multivalued dependency</vt:lpstr>
      <vt:lpstr>Course -&gt;-&gt; Book   Course -&gt;-&gt; Teacher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Dependencies and Normalization for Relational Databases</dc:title>
  <dc:creator>Ali Obaidi</dc:creator>
  <cp:lastModifiedBy>Unknown User</cp:lastModifiedBy>
  <cp:revision>42</cp:revision>
  <cp:lastPrinted>1601-01-01T00:00:00Z</cp:lastPrinted>
  <dcterms:created xsi:type="dcterms:W3CDTF">2002-04-14T19:56:59Z</dcterms:created>
  <dcterms:modified xsi:type="dcterms:W3CDTF">2021-08-04T17:32:38Z</dcterms:modified>
</cp:coreProperties>
</file>