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257" r:id="rId3"/>
    <p:sldId id="259" r:id="rId4"/>
    <p:sldId id="260" r:id="rId5"/>
    <p:sldId id="261" r:id="rId6"/>
    <p:sldId id="258" r:id="rId7"/>
    <p:sldId id="262" r:id="rId8"/>
    <p:sldId id="264"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5" r:id="rId59"/>
    <p:sldId id="326" r:id="rId60"/>
    <p:sldId id="327" r:id="rId61"/>
    <p:sldId id="328" r:id="rId62"/>
    <p:sldId id="324" r:id="rId63"/>
    <p:sldId id="330" r:id="rId64"/>
    <p:sldId id="331" r:id="rId65"/>
    <p:sldId id="332" r:id="rId66"/>
    <p:sldId id="333" r:id="rId67"/>
    <p:sldId id="334" r:id="rId68"/>
    <p:sldId id="335" r:id="rId69"/>
    <p:sldId id="301" r:id="rId70"/>
    <p:sldId id="302" r:id="rId71"/>
    <p:sldId id="303" r:id="rId72"/>
    <p:sldId id="304" r:id="rId73"/>
    <p:sldId id="305" r:id="rId74"/>
    <p:sldId id="306"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1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theme" Target="theme/theme1.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3151E-FBD6-41F9-A157-FB8E52F2568F}" type="datetimeFigureOut">
              <a:rPr lang="en-US" smtClean="0"/>
              <a:pPr/>
              <a:t>8/4/2021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942BF-BBE7-411D-8E1F-6BD8503E4C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8A1E0-0B4E-4700-B206-E0FA0713BB2F}" type="slidenum">
              <a:rPr lang="en-US"/>
              <a:pPr/>
              <a:t>3</a:t>
            </a:fld>
            <a:endParaRPr lang="en-US"/>
          </a:p>
        </p:txBody>
      </p:sp>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8AA27-999D-49F3-A706-C5CAC25A8E38}" type="slidenum">
              <a:rPr lang="en-US"/>
              <a:pPr/>
              <a:t>4</a:t>
            </a:fld>
            <a:endParaRPr lang="en-US"/>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603DE-A732-4863-9F11-76C2C1D33A2E}" type="slidenum">
              <a:rPr lang="en-US"/>
              <a:pPr/>
              <a:t>5</a:t>
            </a:fld>
            <a:endParaRPr 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E9273-563E-4CEE-90FC-D8B0F1DFB9CC}" type="slidenum">
              <a:rPr lang="en-US"/>
              <a:pPr/>
              <a:t>12</a:t>
            </a:fld>
            <a:endParaRPr 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7E975-951F-48A6-A3E6-60262C7DF2DC}" type="slidenum">
              <a:rPr lang="en-US"/>
              <a:pPr/>
              <a:t>13</a:t>
            </a:fld>
            <a:endParaRPr lang="en-US"/>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23E69-B264-454F-80CD-072370C07BB9}" type="slidenum">
              <a:rPr lang="en-US"/>
              <a:pPr/>
              <a:t>14</a:t>
            </a:fld>
            <a:endParaRPr 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999B8-F9DD-4331-9A8B-C08C3EDDFCE6}" type="slidenum">
              <a:rPr lang="en-US"/>
              <a:pPr/>
              <a:t>15</a:t>
            </a:fld>
            <a:endParaRPr lang="en-US"/>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DEFFC-CFDE-493C-9CC6-3BB58B516CF8}" type="slidenum">
              <a:rPr lang="en-US"/>
              <a:pPr/>
              <a:t>16</a:t>
            </a:fld>
            <a:endParaRPr lang="en-US"/>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0FA6469-5A12-4654-9CB6-8AE85FB5C240}" type="datetimeFigureOut">
              <a:rPr lang="en-US" smtClean="0"/>
              <a:pPr/>
              <a:t>8/4/2021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838BEE-CE46-422E-B245-A0D08D42C5C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38BEE-CE46-422E-B245-A0D08D42C5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9838BEE-CE46-422E-B245-A0D08D42C5C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ontent Placeholder 2"/>
          <p:cNvSpPr>
            <a:spLocks noGrp="1"/>
          </p:cNvSpPr>
          <p:nvPr>
            <p:ph sz="half" idx="1"/>
          </p:nvPr>
        </p:nvSpPr>
        <p:spPr>
          <a:xfrm>
            <a:off x="152400" y="1143000"/>
            <a:ext cx="8991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2400" y="3657600"/>
            <a:ext cx="8991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19812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9838BEE-CE46-422E-B245-A0D08D42C5C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838BEE-CE46-422E-B245-A0D08D42C5C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0FA6469-5A12-4654-9CB6-8AE85FB5C240}"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38BEE-CE46-422E-B245-A0D08D42C5C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0FA6469-5A12-4654-9CB6-8AE85FB5C240}" type="datetimeFigureOut">
              <a:rPr lang="en-US" smtClean="0"/>
              <a:pPr/>
              <a:t>8/4/2021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9838BEE-CE46-422E-B245-A0D08D42C5C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0FA6469-5A12-4654-9CB6-8AE85FB5C240}" type="datetimeFigureOut">
              <a:rPr lang="en-US" smtClean="0"/>
              <a:pPr/>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9838BEE-CE46-422E-B245-A0D08D42C5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0FA6469-5A12-4654-9CB6-8AE85FB5C240}" type="datetimeFigureOut">
              <a:rPr lang="en-US" smtClean="0"/>
              <a:pPr/>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9838BEE-CE46-422E-B245-A0D08D42C5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9838BEE-CE46-422E-B245-A0D08D42C5C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0FA6469-5A12-4654-9CB6-8AE85FB5C240}" type="datetimeFigureOut">
              <a:rPr lang="en-US" smtClean="0"/>
              <a:pPr/>
              <a:t>8/4/2021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9838BEE-CE46-422E-B245-A0D08D42C5C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0FA6469-5A12-4654-9CB6-8AE85FB5C240}" type="datetimeFigureOut">
              <a:rPr lang="en-US" smtClean="0"/>
              <a:pPr/>
              <a:t>8/4/2021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0FA6469-5A12-4654-9CB6-8AE85FB5C240}" type="datetimeFigureOut">
              <a:rPr lang="en-US" smtClean="0"/>
              <a:pPr/>
              <a:t>8/4/2021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9838BEE-CE46-422E-B245-A0D08D42C5C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Transaction Management &amp; concurrency control</a:t>
            </a:r>
          </a:p>
        </p:txBody>
      </p:sp>
      <p:sp>
        <p:nvSpPr>
          <p:cNvPr id="2" name="Title 1"/>
          <p:cNvSpPr>
            <a:spLocks noGrp="1"/>
          </p:cNvSpPr>
          <p:nvPr>
            <p:ph type="ctrTitle"/>
          </p:nvPr>
        </p:nvSpPr>
        <p:spPr/>
        <p:txBody>
          <a:bodyPr/>
          <a:lstStyle/>
          <a:p>
            <a:r>
              <a:rPr lang="en-US" dirty="0" err="1"/>
              <a:t>ModuleIII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IN" dirty="0"/>
              <a:t>Transaction State</a:t>
            </a:r>
          </a:p>
        </p:txBody>
      </p:sp>
      <p:sp>
        <p:nvSpPr>
          <p:cNvPr id="3" name="Content Placeholder 2"/>
          <p:cNvSpPr>
            <a:spLocks noGrp="1"/>
          </p:cNvSpPr>
          <p:nvPr>
            <p:ph idx="1"/>
          </p:nvPr>
        </p:nvSpPr>
        <p:spPr>
          <a:xfrm>
            <a:off x="0" y="1295400"/>
            <a:ext cx="9144000" cy="5562600"/>
          </a:xfrm>
        </p:spPr>
        <p:txBody>
          <a:bodyPr/>
          <a:lstStyle/>
          <a:p>
            <a:pPr lvl="1"/>
            <a:r>
              <a:rPr lang="en-IN" sz="3200" b="1" dirty="0">
                <a:solidFill>
                  <a:srgbClr val="002060"/>
                </a:solidFill>
              </a:rPr>
              <a:t>Aborted:-</a:t>
            </a:r>
          </a:p>
          <a:p>
            <a:pPr lvl="2"/>
            <a:r>
              <a:rPr lang="en-IN" sz="2800" dirty="0"/>
              <a:t>After the transaction has been rolled back and the database has been restored to its state prior to the start of the transaction</a:t>
            </a:r>
          </a:p>
          <a:p>
            <a:pPr lvl="1"/>
            <a:r>
              <a:rPr lang="en-IN" dirty="0"/>
              <a:t> </a:t>
            </a:r>
            <a:r>
              <a:rPr lang="en-IN" sz="3200" b="1" dirty="0">
                <a:solidFill>
                  <a:srgbClr val="002060"/>
                </a:solidFill>
              </a:rPr>
              <a:t>Committed:-</a:t>
            </a:r>
          </a:p>
          <a:p>
            <a:pPr lvl="2"/>
            <a:r>
              <a:rPr lang="en-IN" dirty="0"/>
              <a:t> </a:t>
            </a:r>
            <a:r>
              <a:rPr lang="en-IN" sz="2800" dirty="0"/>
              <a:t>After successful completion</a:t>
            </a:r>
          </a:p>
          <a:p>
            <a:endParaRPr lang="en-IN" dirty="0"/>
          </a:p>
        </p:txBody>
      </p:sp>
    </p:spTree>
    <p:extLst>
      <p:ext uri="{BB962C8B-B14F-4D97-AF65-F5344CB8AC3E}">
        <p14:creationId xmlns:p14="http://schemas.microsoft.com/office/powerpoint/2010/main" val="88834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ransaction_states.png"/>
          <p:cNvPicPr>
            <a:picLocks noGrp="1" noChangeAspect="1"/>
          </p:cNvPicPr>
          <p:nvPr>
            <p:ph sz="quarter" idx="1"/>
          </p:nvPr>
        </p:nvPicPr>
        <p:blipFill>
          <a:blip r:embed="rId2"/>
          <a:stretch>
            <a:fillRect/>
          </a:stretch>
        </p:blipFill>
        <p:spPr>
          <a:xfrm>
            <a:off x="325497" y="1676401"/>
            <a:ext cx="8456494" cy="427354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t>Transaction Management with SQL</a:t>
            </a:r>
          </a:p>
        </p:txBody>
      </p:sp>
      <p:sp>
        <p:nvSpPr>
          <p:cNvPr id="740355" name="Rectangle 3"/>
          <p:cNvSpPr>
            <a:spLocks noGrp="1" noChangeArrowheads="1"/>
          </p:cNvSpPr>
          <p:nvPr>
            <p:ph type="body" idx="1"/>
          </p:nvPr>
        </p:nvSpPr>
        <p:spPr>
          <a:xfrm>
            <a:off x="0" y="1371600"/>
            <a:ext cx="9144000" cy="4724400"/>
          </a:xfrm>
        </p:spPr>
        <p:txBody>
          <a:bodyPr/>
          <a:lstStyle/>
          <a:p>
            <a:pPr>
              <a:spcBef>
                <a:spcPct val="40000"/>
              </a:spcBef>
            </a:pPr>
            <a:r>
              <a:rPr lang="en-US"/>
              <a:t>ANSI has defined standards that govern SQL database transactions</a:t>
            </a:r>
          </a:p>
          <a:p>
            <a:pPr>
              <a:spcBef>
                <a:spcPct val="40000"/>
              </a:spcBef>
            </a:pPr>
            <a:r>
              <a:rPr lang="en-US"/>
              <a:t>Transaction support is provided by two SQL statements: COMMIT and ROLLBACK</a:t>
            </a:r>
          </a:p>
          <a:p>
            <a:pPr>
              <a:spcBef>
                <a:spcPct val="40000"/>
              </a:spcBef>
            </a:pPr>
            <a:r>
              <a:rPr lang="en-US"/>
              <a:t>ANSI standards require that, when a transaction sequence is initiated by a user or an application program,it must continue through all succeeding SQL statements until one of four events occurs</a:t>
            </a:r>
          </a:p>
          <a:p>
            <a:pPr>
              <a:spcBef>
                <a:spcPct val="40000"/>
              </a:spcBef>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Transaction Management with SQL</a:t>
            </a:r>
          </a:p>
        </p:txBody>
      </p:sp>
      <p:sp>
        <p:nvSpPr>
          <p:cNvPr id="827395" name="Rectangle 3"/>
          <p:cNvSpPr>
            <a:spLocks noGrp="1" noChangeArrowheads="1"/>
          </p:cNvSpPr>
          <p:nvPr>
            <p:ph type="body" idx="1"/>
          </p:nvPr>
        </p:nvSpPr>
        <p:spPr>
          <a:xfrm>
            <a:off x="0" y="1371600"/>
            <a:ext cx="9144000" cy="4724400"/>
          </a:xfrm>
        </p:spPr>
        <p:txBody>
          <a:bodyPr/>
          <a:lstStyle/>
          <a:p>
            <a:pPr marL="571500" indent="-571500">
              <a:spcBef>
                <a:spcPct val="40000"/>
              </a:spcBef>
              <a:buFont typeface="Wingdings" pitchFamily="2" charset="2"/>
              <a:buAutoNum type="arabicPeriod"/>
            </a:pPr>
            <a:r>
              <a:rPr lang="en-US"/>
              <a:t>A COMMIT statement is reached- all changes are permanently recorded within the database</a:t>
            </a:r>
          </a:p>
          <a:p>
            <a:pPr marL="571500" indent="-571500">
              <a:spcBef>
                <a:spcPct val="40000"/>
              </a:spcBef>
              <a:buFont typeface="Wingdings" pitchFamily="2" charset="2"/>
              <a:buAutoNum type="arabicPeriod"/>
            </a:pPr>
            <a:r>
              <a:rPr lang="en-US"/>
              <a:t>A ROLLBACK is reached – all changes are aborted and the database is restored to a previous consistent state</a:t>
            </a:r>
          </a:p>
          <a:p>
            <a:pPr marL="571500" indent="-571500">
              <a:spcBef>
                <a:spcPct val="40000"/>
              </a:spcBef>
              <a:buFont typeface="Wingdings" pitchFamily="2" charset="2"/>
              <a:buAutoNum type="arabicPeriod"/>
            </a:pPr>
            <a:r>
              <a:rPr lang="en-US"/>
              <a:t>The end of the program is successfully reached – equivalent to a COMMIT</a:t>
            </a:r>
          </a:p>
          <a:p>
            <a:pPr marL="571500" indent="-571500">
              <a:spcBef>
                <a:spcPct val="40000"/>
              </a:spcBef>
              <a:buFont typeface="Wingdings" pitchFamily="2" charset="2"/>
              <a:buAutoNum type="arabicPeriod"/>
            </a:pPr>
            <a:r>
              <a:rPr lang="en-US"/>
              <a:t>The program abnormally terminates and a rollback occurs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27000" y="57150"/>
            <a:ext cx="8883650" cy="801688"/>
          </a:xfrm>
        </p:spPr>
        <p:txBody>
          <a:bodyPr/>
          <a:lstStyle/>
          <a:p>
            <a:r>
              <a:rPr lang="en-US"/>
              <a:t>The Transaction Log</a:t>
            </a:r>
          </a:p>
        </p:txBody>
      </p:sp>
      <p:sp>
        <p:nvSpPr>
          <p:cNvPr id="741379" name="Rectangle 3"/>
          <p:cNvSpPr>
            <a:spLocks noGrp="1" noChangeArrowheads="1"/>
          </p:cNvSpPr>
          <p:nvPr>
            <p:ph type="body" idx="1"/>
          </p:nvPr>
        </p:nvSpPr>
        <p:spPr>
          <a:xfrm>
            <a:off x="0" y="1295400"/>
            <a:ext cx="9144000" cy="5181600"/>
          </a:xfrm>
        </p:spPr>
        <p:txBody>
          <a:bodyPr>
            <a:normAutofit/>
          </a:bodyPr>
          <a:lstStyle/>
          <a:p>
            <a:pPr>
              <a:lnSpc>
                <a:spcPct val="90000"/>
              </a:lnSpc>
            </a:pPr>
            <a:r>
              <a:rPr lang="en-US" sz="2600" dirty="0"/>
              <a:t>Keeps track of all transactions that update the database. It contains:</a:t>
            </a:r>
          </a:p>
          <a:p>
            <a:pPr lvl="1">
              <a:lnSpc>
                <a:spcPct val="90000"/>
              </a:lnSpc>
            </a:pPr>
            <a:r>
              <a:rPr lang="en-US" sz="2400" dirty="0">
                <a:solidFill>
                  <a:schemeClr val="tx1"/>
                </a:solidFill>
              </a:rPr>
              <a:t>A record for the beginning of transaction</a:t>
            </a:r>
          </a:p>
          <a:p>
            <a:pPr lvl="1">
              <a:lnSpc>
                <a:spcPct val="90000"/>
              </a:lnSpc>
            </a:pPr>
            <a:r>
              <a:rPr lang="en-US" sz="2400" dirty="0">
                <a:solidFill>
                  <a:schemeClr val="tx1"/>
                </a:solidFill>
              </a:rPr>
              <a:t>For each transaction component (SQL statement) </a:t>
            </a:r>
          </a:p>
          <a:p>
            <a:pPr lvl="2">
              <a:lnSpc>
                <a:spcPct val="90000"/>
              </a:lnSpc>
            </a:pPr>
            <a:r>
              <a:rPr lang="en-US" sz="2400" dirty="0"/>
              <a:t>Type of operation being performed (update, delete, insert)</a:t>
            </a:r>
          </a:p>
          <a:p>
            <a:pPr lvl="2">
              <a:lnSpc>
                <a:spcPct val="90000"/>
              </a:lnSpc>
            </a:pPr>
            <a:r>
              <a:rPr lang="en-US" sz="2400" dirty="0"/>
              <a:t>Names of objects affected by the transaction (the name of the table)</a:t>
            </a:r>
          </a:p>
          <a:p>
            <a:pPr lvl="2">
              <a:lnSpc>
                <a:spcPct val="90000"/>
              </a:lnSpc>
            </a:pPr>
            <a:r>
              <a:rPr lang="en-US" sz="2400" dirty="0"/>
              <a:t>“Before” and “after” values for updated fields</a:t>
            </a:r>
          </a:p>
          <a:p>
            <a:pPr lvl="2">
              <a:lnSpc>
                <a:spcPct val="90000"/>
              </a:lnSpc>
            </a:pPr>
            <a:r>
              <a:rPr lang="en-US" sz="2400" dirty="0"/>
              <a:t>Pointers to previous and next transaction log entries for the same transaction</a:t>
            </a:r>
          </a:p>
          <a:p>
            <a:pPr lvl="1">
              <a:lnSpc>
                <a:spcPct val="90000"/>
              </a:lnSpc>
            </a:pPr>
            <a:r>
              <a:rPr lang="en-US" sz="2400" dirty="0">
                <a:solidFill>
                  <a:schemeClr val="tx1"/>
                </a:solidFill>
              </a:rPr>
              <a:t>The ending (COMMIT) of the transaction</a:t>
            </a:r>
          </a:p>
          <a:p>
            <a:pPr>
              <a:lnSpc>
                <a:spcPct val="90000"/>
              </a:lnSpc>
            </a:pPr>
            <a:r>
              <a:rPr lang="en-US" sz="2200" dirty="0"/>
              <a:t>Increases processing overhead but the ability to restore a corrupted database is worth the price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127000" y="57150"/>
            <a:ext cx="8883650" cy="801688"/>
          </a:xfrm>
        </p:spPr>
        <p:txBody>
          <a:bodyPr/>
          <a:lstStyle/>
          <a:p>
            <a:r>
              <a:rPr lang="en-US"/>
              <a:t>The Transaction Log</a:t>
            </a:r>
          </a:p>
        </p:txBody>
      </p:sp>
      <p:sp>
        <p:nvSpPr>
          <p:cNvPr id="828419" name="Rectangle 3"/>
          <p:cNvSpPr>
            <a:spLocks noGrp="1" noChangeArrowheads="1"/>
          </p:cNvSpPr>
          <p:nvPr>
            <p:ph type="body" idx="1"/>
          </p:nvPr>
        </p:nvSpPr>
        <p:spPr>
          <a:xfrm>
            <a:off x="0" y="1295400"/>
            <a:ext cx="9144000" cy="4800600"/>
          </a:xfrm>
        </p:spPr>
        <p:txBody>
          <a:bodyPr>
            <a:normAutofit/>
          </a:bodyPr>
          <a:lstStyle/>
          <a:p>
            <a:pPr marL="742950" lvl="1" indent="-285750">
              <a:lnSpc>
                <a:spcPct val="90000"/>
              </a:lnSpc>
            </a:pPr>
            <a:r>
              <a:rPr lang="en-US" sz="2800" dirty="0">
                <a:solidFill>
                  <a:schemeClr val="tx1"/>
                </a:solidFill>
              </a:rPr>
              <a:t>Increases processing overhead but the ability to restore a corrupted database is worth the price</a:t>
            </a:r>
          </a:p>
          <a:p>
            <a:pPr marL="742950" lvl="1" indent="-285750">
              <a:lnSpc>
                <a:spcPct val="90000"/>
              </a:lnSpc>
            </a:pPr>
            <a:r>
              <a:rPr lang="en-US" sz="2800" dirty="0">
                <a:solidFill>
                  <a:schemeClr val="tx1"/>
                </a:solidFill>
              </a:rPr>
              <a:t>If a system failure occurs, the DBMS will examine the log for all uncommitted or incomplete transactions and it will restore the database to a previous state </a:t>
            </a:r>
          </a:p>
          <a:p>
            <a:pPr marL="742950" lvl="1" indent="-285750">
              <a:lnSpc>
                <a:spcPct val="90000"/>
              </a:lnSpc>
            </a:pPr>
            <a:r>
              <a:rPr lang="en-US" sz="2800" dirty="0">
                <a:solidFill>
                  <a:schemeClr val="tx1"/>
                </a:solidFill>
              </a:rPr>
              <a:t>The log it itself a database and to maintain its integrity many DBMSs will implement it on several different disks to reduce the risk of system failure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a:t>A Transaction Log</a:t>
            </a:r>
          </a:p>
        </p:txBody>
      </p:sp>
      <p:pic>
        <p:nvPicPr>
          <p:cNvPr id="742411" name="Picture 11" descr="Tbl09-01"/>
          <p:cNvPicPr>
            <a:picLocks noGrp="1" noChangeAspect="1" noChangeArrowheads="1"/>
          </p:cNvPicPr>
          <p:nvPr>
            <p:ph sz="half" idx="1"/>
          </p:nvPr>
        </p:nvPicPr>
        <p:blipFill>
          <a:blip r:embed="rId3"/>
          <a:srcRect/>
          <a:stretch>
            <a:fillRect/>
          </a:stretch>
        </p:blipFill>
        <p:spPr>
          <a:xfrm>
            <a:off x="803275" y="1676400"/>
            <a:ext cx="8061325" cy="4191000"/>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Transactions and schedules</a:t>
            </a:r>
          </a:p>
        </p:txBody>
      </p:sp>
      <p:sp>
        <p:nvSpPr>
          <p:cNvPr id="3" name="Content Placeholder 2"/>
          <p:cNvSpPr>
            <a:spLocks noGrp="1"/>
          </p:cNvSpPr>
          <p:nvPr>
            <p:ph idx="1"/>
          </p:nvPr>
        </p:nvSpPr>
        <p:spPr/>
        <p:txBody>
          <a:bodyPr>
            <a:normAutofit/>
          </a:bodyPr>
          <a:lstStyle/>
          <a:p>
            <a:r>
              <a:rPr lang="en-IN" dirty="0"/>
              <a:t>A transaction is seen by the </a:t>
            </a:r>
            <a:r>
              <a:rPr lang="en-IN" dirty="0" err="1"/>
              <a:t>dbms</a:t>
            </a:r>
            <a:r>
              <a:rPr lang="en-IN" dirty="0"/>
              <a:t> as a series or list of actions.</a:t>
            </a:r>
          </a:p>
          <a:p>
            <a:r>
              <a:rPr lang="en-IN" dirty="0"/>
              <a:t>Actions include read and writes of database object.</a:t>
            </a:r>
          </a:p>
          <a:p>
            <a:r>
              <a:rPr lang="en-IN" dirty="0"/>
              <a:t>Assume that an object O is always read into a program variable that is also named O</a:t>
            </a:r>
          </a:p>
          <a:p>
            <a:r>
              <a:rPr lang="en-IN" dirty="0"/>
              <a:t>Denote transaction T reading an object O as R</a:t>
            </a:r>
            <a:r>
              <a:rPr lang="en-IN" baseline="-25000" dirty="0"/>
              <a:t>T</a:t>
            </a:r>
            <a:r>
              <a:rPr lang="en-IN" dirty="0"/>
              <a:t>(O)</a:t>
            </a:r>
          </a:p>
          <a:p>
            <a:r>
              <a:rPr lang="en-IN" dirty="0"/>
              <a:t>Similarly writing as W</a:t>
            </a:r>
            <a:r>
              <a:rPr lang="en-IN" baseline="-25000" dirty="0"/>
              <a:t>T</a:t>
            </a:r>
            <a:r>
              <a:rPr lang="en-IN" dirty="0"/>
              <a:t>(O)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Each transaction must specify as its final action either commit or abort</a:t>
            </a:r>
          </a:p>
          <a:p>
            <a:r>
              <a:rPr lang="en-IN" dirty="0" err="1"/>
              <a:t>Abort</a:t>
            </a:r>
            <a:r>
              <a:rPr lang="en-IN" baseline="-25000" dirty="0" err="1"/>
              <a:t>T</a:t>
            </a:r>
            <a:r>
              <a:rPr lang="en-IN" dirty="0"/>
              <a:t> and </a:t>
            </a:r>
            <a:r>
              <a:rPr lang="en-IN" dirty="0" err="1"/>
              <a:t>Commit</a:t>
            </a:r>
            <a:r>
              <a:rPr lang="en-IN" baseline="-25000" dirty="0" err="1"/>
              <a:t>T</a:t>
            </a:r>
            <a:r>
              <a:rPr lang="en-IN" dirty="0"/>
              <a:t> </a:t>
            </a:r>
          </a:p>
          <a:p>
            <a:r>
              <a:rPr lang="en-IN" dirty="0"/>
              <a:t>Schedule is a list of actions from a set of transactions,</a:t>
            </a:r>
          </a:p>
          <a:p>
            <a:r>
              <a:rPr lang="en-IN" dirty="0"/>
              <a:t>Schedule represents an actual or potential execution sequence.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u="sng" dirty="0"/>
              <a:t>T1    	 T2</a:t>
            </a:r>
          </a:p>
          <a:p>
            <a:pPr>
              <a:buNone/>
            </a:pPr>
            <a:r>
              <a:rPr lang="en-IN" dirty="0"/>
              <a:t>  R(A)</a:t>
            </a:r>
          </a:p>
          <a:p>
            <a:pPr>
              <a:buNone/>
            </a:pPr>
            <a:r>
              <a:rPr lang="en-IN" dirty="0"/>
              <a:t>  W(A)</a:t>
            </a:r>
          </a:p>
          <a:p>
            <a:pPr>
              <a:buNone/>
            </a:pPr>
            <a:r>
              <a:rPr lang="en-IN" dirty="0"/>
              <a:t>			R(B)</a:t>
            </a:r>
          </a:p>
          <a:p>
            <a:pPr>
              <a:buNone/>
            </a:pPr>
            <a:r>
              <a:rPr lang="en-IN" dirty="0"/>
              <a:t>			W(B)</a:t>
            </a:r>
          </a:p>
          <a:p>
            <a:pPr>
              <a:buNone/>
            </a:pPr>
            <a:r>
              <a:rPr lang="en-IN" dirty="0"/>
              <a:t>  R(C)</a:t>
            </a:r>
          </a:p>
          <a:p>
            <a:pPr>
              <a:buNone/>
            </a:pPr>
            <a:r>
              <a:rPr lang="en-IN" dirty="0"/>
              <a:t>  W(C)	</a:t>
            </a:r>
          </a:p>
          <a:p>
            <a:endParaRPr lang="en-IN" u="sng" dirty="0"/>
          </a:p>
        </p:txBody>
      </p:sp>
      <p:cxnSp>
        <p:nvCxnSpPr>
          <p:cNvPr id="5" name="Straight Connector 4"/>
          <p:cNvCxnSpPr/>
          <p:nvPr/>
        </p:nvCxnSpPr>
        <p:spPr>
          <a:xfrm rot="16200000" flipH="1">
            <a:off x="-217501" y="3570301"/>
            <a:ext cx="3858446" cy="706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sz="quarter" idx="1"/>
          </p:nvPr>
        </p:nvSpPr>
        <p:spPr/>
        <p:txBody>
          <a:bodyPr/>
          <a:lstStyle/>
          <a:p>
            <a:r>
              <a:rPr lang="en-US" dirty="0"/>
              <a:t>Collections of operations that form a single logical unit of work are called </a:t>
            </a:r>
            <a:r>
              <a:rPr lang="en-US" b="1" dirty="0"/>
              <a:t>transactions</a:t>
            </a:r>
            <a:r>
              <a:rPr lang="en-US" dirty="0"/>
              <a:t>. </a:t>
            </a:r>
          </a:p>
          <a:p>
            <a:r>
              <a:rPr lang="en-US" dirty="0"/>
              <a:t>A database system must ensure proper execution of transactions despite failures—either the entire transaction executes, or none of it does.</a:t>
            </a:r>
          </a:p>
          <a:p>
            <a:r>
              <a:rPr lang="en-US" b="1" dirty="0"/>
              <a:t>Transaction</a:t>
            </a:r>
            <a:r>
              <a:rPr lang="en-US" dirty="0"/>
              <a:t> is a unit of program execution that accesses and possibly updates various data items.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schedule that contains either abort or commit for each transactions is called </a:t>
            </a:r>
            <a:r>
              <a:rPr lang="en-IN" b="1" dirty="0"/>
              <a:t>complete schedule</a:t>
            </a:r>
            <a:r>
              <a:rPr lang="en-IN" dirty="0"/>
              <a:t>.</a:t>
            </a:r>
          </a:p>
          <a:p>
            <a:r>
              <a:rPr lang="en-IN" dirty="0"/>
              <a:t>If transactions are executed from start to </a:t>
            </a:r>
            <a:r>
              <a:rPr lang="en-IN" dirty="0" err="1"/>
              <a:t>finish,one</a:t>
            </a:r>
            <a:r>
              <a:rPr lang="en-IN" dirty="0"/>
              <a:t> by one----</a:t>
            </a:r>
            <a:r>
              <a:rPr lang="en-IN" b="1" dirty="0"/>
              <a:t>serial schedule</a:t>
            </a:r>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br>
              <a:rPr lang="en-IN" dirty="0"/>
            </a:br>
            <a:r>
              <a:rPr lang="en-IN" dirty="0"/>
              <a:t>Concurrent execution of Transactions</a:t>
            </a:r>
          </a:p>
        </p:txBody>
      </p:sp>
      <p:sp>
        <p:nvSpPr>
          <p:cNvPr id="3" name="Content Placeholder 2"/>
          <p:cNvSpPr>
            <a:spLocks noGrp="1"/>
          </p:cNvSpPr>
          <p:nvPr>
            <p:ph idx="1"/>
          </p:nvPr>
        </p:nvSpPr>
        <p:spPr>
          <a:xfrm>
            <a:off x="0" y="1066800"/>
            <a:ext cx="9144000" cy="5791200"/>
          </a:xfrm>
        </p:spPr>
        <p:txBody>
          <a:bodyPr>
            <a:normAutofit/>
          </a:bodyPr>
          <a:lstStyle/>
          <a:p>
            <a:pPr algn="just"/>
            <a:endParaRPr lang="en-IN" dirty="0"/>
          </a:p>
          <a:p>
            <a:pPr algn="just"/>
            <a:r>
              <a:rPr lang="en-IN" dirty="0"/>
              <a:t>Transaction processing system usually allow multiple transaction to run concurrently.</a:t>
            </a:r>
          </a:p>
          <a:p>
            <a:pPr algn="just"/>
            <a:endParaRPr lang="en-IN" dirty="0"/>
          </a:p>
          <a:p>
            <a:pPr algn="just"/>
            <a:r>
              <a:rPr lang="en-IN" dirty="0"/>
              <a:t>Allowing multiple transaction to run concurrently and allowing multiple transaction to update data concurrently causes several complications with consistency of data.</a:t>
            </a:r>
          </a:p>
          <a:p>
            <a:pPr algn="just"/>
            <a:endParaRPr lang="en-IN" dirty="0"/>
          </a:p>
          <a:p>
            <a:pPr algn="just"/>
            <a:r>
              <a:rPr lang="en-IN" dirty="0"/>
              <a:t>Ensuring consistency with concurrency require an extra work.</a:t>
            </a:r>
          </a:p>
          <a:p>
            <a:endParaRPr lang="en-IN" dirty="0"/>
          </a:p>
        </p:txBody>
      </p:sp>
    </p:spTree>
    <p:extLst>
      <p:ext uri="{BB962C8B-B14F-4D97-AF65-F5344CB8AC3E}">
        <p14:creationId xmlns:p14="http://schemas.microsoft.com/office/powerpoint/2010/main" val="84283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066800"/>
          </a:xfrm>
        </p:spPr>
        <p:txBody>
          <a:bodyPr>
            <a:normAutofit/>
          </a:bodyPr>
          <a:lstStyle/>
          <a:p>
            <a:r>
              <a:rPr lang="en-IN" dirty="0"/>
              <a:t>Concurrent execution of Transactions</a:t>
            </a:r>
          </a:p>
        </p:txBody>
      </p:sp>
      <p:sp>
        <p:nvSpPr>
          <p:cNvPr id="3" name="Content Placeholder 2"/>
          <p:cNvSpPr>
            <a:spLocks noGrp="1"/>
          </p:cNvSpPr>
          <p:nvPr>
            <p:ph idx="1"/>
          </p:nvPr>
        </p:nvSpPr>
        <p:spPr>
          <a:xfrm>
            <a:off x="0" y="1600200"/>
            <a:ext cx="9144000" cy="5257800"/>
          </a:xfrm>
        </p:spPr>
        <p:txBody>
          <a:bodyPr/>
          <a:lstStyle/>
          <a:p>
            <a:r>
              <a:rPr lang="en-IN" dirty="0"/>
              <a:t>Two reasons to allow concurrency are:-</a:t>
            </a:r>
          </a:p>
          <a:p>
            <a:pPr lvl="1" algn="just"/>
            <a:r>
              <a:rPr lang="en-IN" dirty="0">
                <a:solidFill>
                  <a:schemeClr val="tx1"/>
                </a:solidFill>
              </a:rPr>
              <a:t>Improve throughput and resource utilization:-(Throughput – Number of transactions that can be executed in a given amount of time.)</a:t>
            </a:r>
          </a:p>
          <a:p>
            <a:pPr marL="411480" lvl="1" indent="0" algn="just">
              <a:buNone/>
            </a:pPr>
            <a:endParaRPr lang="en-IN" dirty="0">
              <a:solidFill>
                <a:schemeClr val="tx1"/>
              </a:solidFill>
            </a:endParaRPr>
          </a:p>
          <a:p>
            <a:pPr lvl="1" algn="just"/>
            <a:r>
              <a:rPr lang="en-IN" dirty="0">
                <a:solidFill>
                  <a:schemeClr val="tx1"/>
                </a:solidFill>
              </a:rPr>
              <a:t>Reduced waiting time.</a:t>
            </a:r>
          </a:p>
          <a:p>
            <a:endParaRPr lang="en-IN" dirty="0"/>
          </a:p>
        </p:txBody>
      </p:sp>
    </p:spTree>
    <p:extLst>
      <p:ext uri="{BB962C8B-B14F-4D97-AF65-F5344CB8AC3E}">
        <p14:creationId xmlns:p14="http://schemas.microsoft.com/office/powerpoint/2010/main" val="366197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sp>
        <p:nvSpPr>
          <p:cNvPr id="3" name="Content Placeholder 2"/>
          <p:cNvSpPr>
            <a:spLocks noGrp="1"/>
          </p:cNvSpPr>
          <p:nvPr>
            <p:ph idx="1"/>
          </p:nvPr>
        </p:nvSpPr>
        <p:spPr>
          <a:xfrm>
            <a:off x="0" y="1295400"/>
            <a:ext cx="9144000" cy="5562600"/>
          </a:xfrm>
        </p:spPr>
        <p:txBody>
          <a:bodyPr>
            <a:normAutofit/>
          </a:bodyPr>
          <a:lstStyle/>
          <a:p>
            <a:pPr algn="just"/>
            <a:r>
              <a:rPr lang="en-IN" dirty="0"/>
              <a:t>There may be a mix of transactions running on a system, some short and some long.</a:t>
            </a:r>
          </a:p>
          <a:p>
            <a:pPr algn="just"/>
            <a:endParaRPr lang="en-IN" dirty="0"/>
          </a:p>
          <a:p>
            <a:pPr algn="just"/>
            <a:r>
              <a:rPr lang="en-IN" dirty="0"/>
              <a:t>If transactions are run serially, a short transaction may have to wait for a preceding long transaction to complete, which can lead to unpredictable delays in running a transaction. </a:t>
            </a:r>
          </a:p>
          <a:p>
            <a:pPr algn="just"/>
            <a:endParaRPr lang="en-IN" dirty="0"/>
          </a:p>
          <a:p>
            <a:pPr algn="just"/>
            <a:r>
              <a:rPr lang="en-IN" dirty="0"/>
              <a:t>But concurrent execution reduces the unpredictable delays in running transactions.</a:t>
            </a:r>
          </a:p>
          <a:p>
            <a:endParaRPr lang="en-IN" dirty="0"/>
          </a:p>
        </p:txBody>
      </p:sp>
    </p:spTree>
    <p:extLst>
      <p:ext uri="{BB962C8B-B14F-4D97-AF65-F5344CB8AC3E}">
        <p14:creationId xmlns:p14="http://schemas.microsoft.com/office/powerpoint/2010/main" val="350180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TYPES OF SCHEDULE</a:t>
            </a:r>
          </a:p>
        </p:txBody>
      </p:sp>
      <p:sp>
        <p:nvSpPr>
          <p:cNvPr id="3" name="Content Placeholder 2"/>
          <p:cNvSpPr>
            <a:spLocks noGrp="1"/>
          </p:cNvSpPr>
          <p:nvPr>
            <p:ph idx="1"/>
          </p:nvPr>
        </p:nvSpPr>
        <p:spPr>
          <a:xfrm>
            <a:off x="0" y="1143000"/>
            <a:ext cx="9144000" cy="5715000"/>
          </a:xfrm>
        </p:spPr>
        <p:txBody>
          <a:bodyPr/>
          <a:lstStyle/>
          <a:p>
            <a:r>
              <a:rPr lang="en-IN" sz="3200" b="1" dirty="0"/>
              <a:t>1. Serial Schedule</a:t>
            </a:r>
          </a:p>
          <a:p>
            <a:r>
              <a:rPr lang="en-IN" sz="3200" b="1" dirty="0"/>
              <a:t>2. Non-serial Schedule</a:t>
            </a:r>
          </a:p>
          <a:p>
            <a:r>
              <a:rPr lang="en-IN" sz="3200" b="1" dirty="0"/>
              <a:t>3. </a:t>
            </a:r>
            <a:r>
              <a:rPr lang="en-IN" sz="3200" b="1" dirty="0" err="1"/>
              <a:t>Serializable</a:t>
            </a:r>
            <a:r>
              <a:rPr lang="en-IN" sz="3200" b="1" dirty="0"/>
              <a:t> schedule</a:t>
            </a:r>
          </a:p>
          <a:p>
            <a:endParaRPr lang="en-IN" dirty="0"/>
          </a:p>
        </p:txBody>
      </p:sp>
    </p:spTree>
    <p:extLst>
      <p:ext uri="{BB962C8B-B14F-4D97-AF65-F5344CB8AC3E}">
        <p14:creationId xmlns:p14="http://schemas.microsoft.com/office/powerpoint/2010/main" val="3892873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br>
              <a:rPr lang="en-IN" b="1" dirty="0"/>
            </a:br>
            <a:r>
              <a:rPr lang="en-IN" b="1" dirty="0"/>
              <a:t>1. Serial Schedule</a:t>
            </a:r>
            <a:br>
              <a:rPr lang="en-IN" b="1" dirty="0"/>
            </a:br>
            <a:endParaRPr lang="en-IN" dirty="0"/>
          </a:p>
        </p:txBody>
      </p:sp>
      <p:sp>
        <p:nvSpPr>
          <p:cNvPr id="3" name="Content Placeholder 2"/>
          <p:cNvSpPr>
            <a:spLocks noGrp="1"/>
          </p:cNvSpPr>
          <p:nvPr>
            <p:ph idx="1"/>
          </p:nvPr>
        </p:nvSpPr>
        <p:spPr>
          <a:xfrm>
            <a:off x="0" y="1447800"/>
            <a:ext cx="9144000" cy="5943600"/>
          </a:xfrm>
        </p:spPr>
        <p:txBody>
          <a:bodyPr/>
          <a:lstStyle/>
          <a:p>
            <a:pPr algn="just"/>
            <a:r>
              <a:rPr lang="en-IN" dirty="0"/>
              <a:t>The serial schedule is a type of schedule where one transaction is executed completely before starting another transaction. </a:t>
            </a:r>
          </a:p>
          <a:p>
            <a:pPr algn="just"/>
            <a:endParaRPr lang="en-IN" dirty="0"/>
          </a:p>
          <a:p>
            <a:pPr algn="just"/>
            <a:r>
              <a:rPr lang="en-IN" dirty="0"/>
              <a:t>In the serial schedule, when the first transaction completes its cycle, then the next transaction is executed.</a:t>
            </a:r>
          </a:p>
          <a:p>
            <a:pPr algn="just"/>
            <a:endParaRPr lang="en-IN" dirty="0"/>
          </a:p>
          <a:p>
            <a:pPr algn="just"/>
            <a:r>
              <a:rPr lang="en-IN" dirty="0"/>
              <a:t>For example: Suppose there are two transactions T1 and T2 which have some operations.</a:t>
            </a:r>
          </a:p>
          <a:p>
            <a:pPr algn="just"/>
            <a:endParaRPr lang="en-IN" dirty="0"/>
          </a:p>
          <a:p>
            <a:pPr marL="109728" indent="0" algn="just">
              <a:buNone/>
            </a:pPr>
            <a:endParaRPr lang="en-IN" dirty="0"/>
          </a:p>
        </p:txBody>
      </p:sp>
    </p:spTree>
    <p:extLst>
      <p:ext uri="{BB962C8B-B14F-4D97-AF65-F5344CB8AC3E}">
        <p14:creationId xmlns:p14="http://schemas.microsoft.com/office/powerpoint/2010/main" val="193377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endParaRPr lang="en-IN" dirty="0"/>
          </a:p>
        </p:txBody>
      </p:sp>
      <p:sp>
        <p:nvSpPr>
          <p:cNvPr id="3" name="Content Placeholder 2"/>
          <p:cNvSpPr>
            <a:spLocks noGrp="1"/>
          </p:cNvSpPr>
          <p:nvPr>
            <p:ph idx="1"/>
          </p:nvPr>
        </p:nvSpPr>
        <p:spPr>
          <a:xfrm>
            <a:off x="0" y="990600"/>
            <a:ext cx="9144000" cy="5867400"/>
          </a:xfrm>
        </p:spPr>
        <p:txBody>
          <a:bodyPr>
            <a:normAutofit/>
          </a:bodyPr>
          <a:lstStyle/>
          <a:p>
            <a:endParaRPr lang="en-IN" dirty="0"/>
          </a:p>
          <a:p>
            <a:r>
              <a:rPr lang="en-IN" dirty="0"/>
              <a:t>Execute all the operations of T1 which was followed by all the operations of T2.</a:t>
            </a:r>
          </a:p>
          <a:p>
            <a:endParaRPr lang="en-IN" dirty="0"/>
          </a:p>
          <a:p>
            <a:r>
              <a:rPr lang="en-IN" dirty="0"/>
              <a:t>Execute all the operations </a:t>
            </a:r>
            <a:r>
              <a:rPr lang="en-IN"/>
              <a:t>of T2 </a:t>
            </a:r>
            <a:r>
              <a:rPr lang="en-IN" dirty="0"/>
              <a:t>which was followed by all the operations </a:t>
            </a:r>
            <a:r>
              <a:rPr lang="en-IN"/>
              <a:t>of T1.</a:t>
            </a:r>
            <a:endParaRPr lang="en-IN" dirty="0"/>
          </a:p>
          <a:p>
            <a:endParaRPr lang="en-IN" dirty="0"/>
          </a:p>
          <a:p>
            <a:r>
              <a:rPr lang="en-IN" dirty="0"/>
              <a:t>In the given (a) figure, Schedule A shows the serial schedule where T1 followed by T2.</a:t>
            </a:r>
          </a:p>
          <a:p>
            <a:endParaRPr lang="en-IN" dirty="0"/>
          </a:p>
          <a:p>
            <a:r>
              <a:rPr lang="en-IN" dirty="0"/>
              <a:t>In the given (b) figure, Schedule B shows the serial schedule where T2 followed by T1.</a:t>
            </a:r>
          </a:p>
        </p:txBody>
      </p:sp>
    </p:spTree>
    <p:extLst>
      <p:ext uri="{BB962C8B-B14F-4D97-AF65-F5344CB8AC3E}">
        <p14:creationId xmlns:p14="http://schemas.microsoft.com/office/powerpoint/2010/main" val="174713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endParaRPr lang="en-IN" dirty="0"/>
          </a:p>
        </p:txBody>
      </p:sp>
      <p:sp>
        <p:nvSpPr>
          <p:cNvPr id="3" name="Content Placeholder 2"/>
          <p:cNvSpPr>
            <a:spLocks noGrp="1"/>
          </p:cNvSpPr>
          <p:nvPr>
            <p:ph idx="1"/>
          </p:nvPr>
        </p:nvSpPr>
        <p:spPr>
          <a:xfrm>
            <a:off x="0" y="762000"/>
            <a:ext cx="9144000" cy="6096000"/>
          </a:xfrm>
        </p:spPr>
        <p:txBody>
          <a:bodyPr/>
          <a:lstStyle/>
          <a:p>
            <a:r>
              <a:rPr lang="en-IN" dirty="0"/>
              <a:t>If it has no interleaving of operations, then there are the following two possible outcomes:</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7795"/>
            <a:ext cx="5791200" cy="471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655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lstStyle/>
          <a:p>
            <a:r>
              <a:rPr lang="en-IN" dirty="0"/>
              <a:t>2. Non-serial Schedule/</a:t>
            </a:r>
            <a:r>
              <a:rPr lang="en-US" b="1" dirty="0"/>
              <a:t> Concurrent Execution</a:t>
            </a:r>
            <a:endParaRPr lang="en-IN" dirty="0"/>
          </a:p>
        </p:txBody>
      </p:sp>
      <p:sp>
        <p:nvSpPr>
          <p:cNvPr id="3" name="Content Placeholder 2"/>
          <p:cNvSpPr>
            <a:spLocks noGrp="1"/>
          </p:cNvSpPr>
          <p:nvPr>
            <p:ph idx="1"/>
          </p:nvPr>
        </p:nvSpPr>
        <p:spPr>
          <a:xfrm>
            <a:off x="0" y="1143000"/>
            <a:ext cx="9144000" cy="5562600"/>
          </a:xfrm>
        </p:spPr>
        <p:txBody>
          <a:bodyPr/>
          <a:lstStyle/>
          <a:p>
            <a:pPr algn="just"/>
            <a:r>
              <a:rPr lang="en-IN" dirty="0"/>
              <a:t>If interleaving of operations is allowed, then there will be non-serial schedule.</a:t>
            </a:r>
          </a:p>
          <a:p>
            <a:pPr algn="just"/>
            <a:endParaRPr lang="en-IN" dirty="0"/>
          </a:p>
          <a:p>
            <a:pPr algn="just"/>
            <a:r>
              <a:rPr lang="en-IN" dirty="0"/>
              <a:t>It contains many possible orders in which the system can execute the individual operations of the transactions.</a:t>
            </a:r>
          </a:p>
          <a:p>
            <a:pPr algn="just"/>
            <a:endParaRPr lang="en-IN" dirty="0"/>
          </a:p>
          <a:p>
            <a:pPr algn="just"/>
            <a:r>
              <a:rPr lang="en-IN" dirty="0"/>
              <a:t>In the given figure (c) and (d), Schedule C and Schedule D are the non-serial schedules. It has interleaving of operations.</a:t>
            </a:r>
          </a:p>
        </p:txBody>
      </p:sp>
    </p:spTree>
    <p:extLst>
      <p:ext uri="{BB962C8B-B14F-4D97-AF65-F5344CB8AC3E}">
        <p14:creationId xmlns:p14="http://schemas.microsoft.com/office/powerpoint/2010/main" val="197136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IN" dirty="0"/>
              <a:t>Non-serial Schedule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7310316" cy="545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4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What is a Transaction?</a:t>
            </a:r>
          </a:p>
        </p:txBody>
      </p:sp>
      <p:sp>
        <p:nvSpPr>
          <p:cNvPr id="733187" name="Rectangle 3"/>
          <p:cNvSpPr>
            <a:spLocks noGrp="1" noChangeArrowheads="1"/>
          </p:cNvSpPr>
          <p:nvPr>
            <p:ph type="body" idx="1"/>
          </p:nvPr>
        </p:nvSpPr>
        <p:spPr>
          <a:xfrm>
            <a:off x="0" y="1371600"/>
            <a:ext cx="8915400" cy="4953000"/>
          </a:xfrm>
        </p:spPr>
        <p:txBody>
          <a:bodyPr/>
          <a:lstStyle/>
          <a:p>
            <a:pPr>
              <a:lnSpc>
                <a:spcPct val="90000"/>
              </a:lnSpc>
              <a:spcBef>
                <a:spcPct val="35000"/>
              </a:spcBef>
            </a:pPr>
            <a:r>
              <a:rPr lang="en-US" dirty="0"/>
              <a:t>Any action that reads from and/or writes to a database may consist of </a:t>
            </a:r>
          </a:p>
          <a:p>
            <a:pPr lvl="1">
              <a:lnSpc>
                <a:spcPct val="90000"/>
              </a:lnSpc>
              <a:spcBef>
                <a:spcPct val="35000"/>
              </a:spcBef>
            </a:pPr>
            <a:r>
              <a:rPr lang="en-US" dirty="0">
                <a:solidFill>
                  <a:schemeClr val="tx1"/>
                </a:solidFill>
              </a:rPr>
              <a:t>Simple SELECT statement to generate a list of table contents </a:t>
            </a:r>
          </a:p>
          <a:p>
            <a:pPr lvl="1">
              <a:lnSpc>
                <a:spcPct val="90000"/>
              </a:lnSpc>
              <a:spcBef>
                <a:spcPct val="35000"/>
              </a:spcBef>
            </a:pPr>
            <a:r>
              <a:rPr lang="en-US" dirty="0">
                <a:solidFill>
                  <a:schemeClr val="tx1"/>
                </a:solidFill>
              </a:rPr>
              <a:t>A series of related UPDATE statements to change the values of attributes in various tables</a:t>
            </a:r>
          </a:p>
          <a:p>
            <a:pPr lvl="1">
              <a:lnSpc>
                <a:spcPct val="90000"/>
              </a:lnSpc>
              <a:spcBef>
                <a:spcPct val="35000"/>
              </a:spcBef>
            </a:pPr>
            <a:r>
              <a:rPr lang="en-US" dirty="0">
                <a:solidFill>
                  <a:schemeClr val="tx1"/>
                </a:solidFill>
              </a:rPr>
              <a:t>A series of INSERT statements to add rows to one or more tables</a:t>
            </a:r>
          </a:p>
          <a:p>
            <a:pPr lvl="1">
              <a:lnSpc>
                <a:spcPct val="90000"/>
              </a:lnSpc>
              <a:spcBef>
                <a:spcPct val="35000"/>
              </a:spcBef>
            </a:pPr>
            <a:r>
              <a:rPr lang="en-US" dirty="0">
                <a:solidFill>
                  <a:schemeClr val="tx1"/>
                </a:solidFill>
              </a:rPr>
              <a:t>A combination of SELECT, UPDATE, and INSERT </a:t>
            </a:r>
            <a:r>
              <a:rPr lang="en-US" sz="2800" dirty="0">
                <a:solidFill>
                  <a:schemeClr val="tx1"/>
                </a:solidFill>
              </a:rPr>
              <a:t>statements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Problems with Concurrent Execution</a:t>
            </a:r>
            <a:endParaRPr lang="en-US" dirty="0"/>
          </a:p>
        </p:txBody>
      </p:sp>
      <p:sp>
        <p:nvSpPr>
          <p:cNvPr id="3" name="Content Placeholder 2"/>
          <p:cNvSpPr>
            <a:spLocks noGrp="1"/>
          </p:cNvSpPr>
          <p:nvPr>
            <p:ph sz="quarter" idx="1"/>
          </p:nvPr>
        </p:nvSpPr>
        <p:spPr/>
        <p:txBody>
          <a:bodyPr>
            <a:normAutofit lnSpcReduction="10000"/>
          </a:bodyPr>
          <a:lstStyle/>
          <a:p>
            <a:r>
              <a:rPr lang="en-US" dirty="0"/>
              <a:t>In a database transaction, the two main operations are </a:t>
            </a:r>
            <a:r>
              <a:rPr lang="en-US" b="1" dirty="0"/>
              <a:t>READ</a:t>
            </a:r>
            <a:r>
              <a:rPr lang="en-US" dirty="0"/>
              <a:t> and </a:t>
            </a:r>
            <a:r>
              <a:rPr lang="en-US" b="1" dirty="0"/>
              <a:t>WRITE</a:t>
            </a:r>
            <a:r>
              <a:rPr lang="en-US" dirty="0"/>
              <a:t> operations. So, there is a need to manage these two operations in the concurrent execution of the transactions.</a:t>
            </a:r>
          </a:p>
          <a:p>
            <a:r>
              <a:rPr lang="en-US" dirty="0"/>
              <a:t>following problems occur with the Concurrent Execution of the operations:</a:t>
            </a:r>
          </a:p>
          <a:p>
            <a:r>
              <a:rPr lang="en-US" b="1" dirty="0"/>
              <a:t>Problem 1: Lost Update Problems (W - W Conflict)</a:t>
            </a:r>
          </a:p>
          <a:p>
            <a:r>
              <a:rPr lang="en-US" b="1" dirty="0"/>
              <a:t>Dirty Read Problems (W-R Conflict)</a:t>
            </a:r>
          </a:p>
          <a:p>
            <a:r>
              <a:rPr lang="en-US" b="1" dirty="0"/>
              <a:t>Unrepeatable Read Problem (W-R Conflict)/</a:t>
            </a:r>
            <a:r>
              <a:rPr lang="en-US" i="1" dirty="0"/>
              <a:t> Inconsistent Retrievals Problem</a:t>
            </a:r>
            <a:endParaRPr lang="en-US" b="1"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1: Lost Update Problems (W - W Conflict)</a:t>
            </a:r>
            <a:endParaRPr lang="en-US" dirty="0"/>
          </a:p>
        </p:txBody>
      </p:sp>
      <p:sp>
        <p:nvSpPr>
          <p:cNvPr id="3" name="Content Placeholder 2"/>
          <p:cNvSpPr>
            <a:spLocks noGrp="1"/>
          </p:cNvSpPr>
          <p:nvPr>
            <p:ph sz="quarter" idx="1"/>
          </p:nvPr>
        </p:nvSpPr>
        <p:spPr/>
        <p:txBody>
          <a:bodyPr/>
          <a:lstStyle/>
          <a:p>
            <a:r>
              <a:rPr lang="en-US" dirty="0"/>
              <a:t>The problem occurs </a:t>
            </a:r>
            <a:r>
              <a:rPr lang="en-US" i="1" dirty="0"/>
              <a:t>when two different database transactions perform the read/write operations on the same database items in an interleaved manner (i.e., concurrent execution) that makes the values of the items incorrect hence making the database inconsistent</a:t>
            </a:r>
            <a:r>
              <a:rPr lang="en-US" dirty="0"/>
              <a:t>.</a:t>
            </a:r>
          </a:p>
          <a:p>
            <a:r>
              <a:rPr lang="en-US" b="1" dirty="0"/>
              <a:t>Consider the below diagram where two transactions T</a:t>
            </a:r>
            <a:r>
              <a:rPr lang="en-US" b="1" baseline="-25000" dirty="0"/>
              <a:t>X</a:t>
            </a:r>
            <a:r>
              <a:rPr lang="en-US" b="1" dirty="0"/>
              <a:t> and T</a:t>
            </a:r>
            <a:r>
              <a:rPr lang="en-US" b="1" baseline="-25000" dirty="0"/>
              <a:t>Y</a:t>
            </a:r>
            <a:r>
              <a:rPr lang="en-US" b="1" dirty="0"/>
              <a:t>, are performed on the same account A where the balance of account A is $300.</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25400"/>
            <a:ext cx="9144000" cy="69088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
            <a:ext cx="8577072" cy="7010400"/>
          </a:xfrm>
        </p:spPr>
        <p:txBody>
          <a:bodyPr>
            <a:noAutofit/>
          </a:bodyPr>
          <a:lstStyle/>
          <a:p>
            <a:r>
              <a:rPr lang="en-US" sz="2400" dirty="0"/>
              <a:t>At time t1, transaction T</a:t>
            </a:r>
            <a:r>
              <a:rPr lang="en-US" sz="2400" baseline="-25000" dirty="0"/>
              <a:t>X</a:t>
            </a:r>
            <a:r>
              <a:rPr lang="en-US" sz="2400" dirty="0"/>
              <a:t> reads the value of account A, i.e., $300 (only read).</a:t>
            </a:r>
          </a:p>
          <a:p>
            <a:r>
              <a:rPr lang="en-US" sz="2400" dirty="0"/>
              <a:t>At time t2, transaction T</a:t>
            </a:r>
            <a:r>
              <a:rPr lang="en-US" sz="2400" baseline="-25000" dirty="0"/>
              <a:t>X</a:t>
            </a:r>
            <a:r>
              <a:rPr lang="en-US" sz="2400" dirty="0"/>
              <a:t> deducts $50 from account A that becomes $250 (only deducted and not updated/write).</a:t>
            </a:r>
          </a:p>
          <a:p>
            <a:r>
              <a:rPr lang="en-US" sz="2400" dirty="0"/>
              <a:t>Alternately, at time t3, transaction T</a:t>
            </a:r>
            <a:r>
              <a:rPr lang="en-US" sz="2400" baseline="-25000" dirty="0"/>
              <a:t>Y</a:t>
            </a:r>
            <a:r>
              <a:rPr lang="en-US" sz="2400" dirty="0"/>
              <a:t> reads the value of account A that will be $300 only because T</a:t>
            </a:r>
            <a:r>
              <a:rPr lang="en-US" sz="2400" baseline="-25000" dirty="0"/>
              <a:t>X</a:t>
            </a:r>
            <a:r>
              <a:rPr lang="en-US" sz="2400" dirty="0"/>
              <a:t> didn't update the value yet.</a:t>
            </a:r>
          </a:p>
          <a:p>
            <a:r>
              <a:rPr lang="en-US" sz="2400" dirty="0"/>
              <a:t>At time t4, transaction T</a:t>
            </a:r>
            <a:r>
              <a:rPr lang="en-US" sz="2400" baseline="-25000" dirty="0"/>
              <a:t>Y</a:t>
            </a:r>
            <a:r>
              <a:rPr lang="en-US" sz="2400" dirty="0"/>
              <a:t> adds $100 to account A that becomes $400 (only added but not updated/write).</a:t>
            </a:r>
          </a:p>
          <a:p>
            <a:r>
              <a:rPr lang="en-US" sz="2400" dirty="0"/>
              <a:t>At time t6, transaction T</a:t>
            </a:r>
            <a:r>
              <a:rPr lang="en-US" sz="2400" baseline="-25000" dirty="0"/>
              <a:t>X</a:t>
            </a:r>
            <a:r>
              <a:rPr lang="en-US" sz="2400" dirty="0"/>
              <a:t> writes the value of account A that will be updated as $250 only, as T</a:t>
            </a:r>
            <a:r>
              <a:rPr lang="en-US" sz="2400" baseline="-25000" dirty="0"/>
              <a:t>Y</a:t>
            </a:r>
            <a:r>
              <a:rPr lang="en-US" sz="2400" dirty="0"/>
              <a:t> didn't update the value yet.</a:t>
            </a:r>
          </a:p>
          <a:p>
            <a:r>
              <a:rPr lang="en-US" sz="2400" dirty="0"/>
              <a:t>Similarly, at time t7, transaction T</a:t>
            </a:r>
            <a:r>
              <a:rPr lang="en-US" sz="2400" baseline="-25000" dirty="0"/>
              <a:t>Y</a:t>
            </a:r>
            <a:r>
              <a:rPr lang="en-US" sz="2400" dirty="0"/>
              <a:t> writes the values of account A, so it will write as done at time t4 that will be $400. It means the value written by T</a:t>
            </a:r>
            <a:r>
              <a:rPr lang="en-US" sz="2400" baseline="-25000" dirty="0"/>
              <a:t>X</a:t>
            </a:r>
            <a:r>
              <a:rPr lang="en-US" sz="2400" dirty="0"/>
              <a:t> is lost, i.e., $250 is lost.</a:t>
            </a:r>
          </a:p>
          <a:p>
            <a:r>
              <a:rPr lang="en-US" sz="2400" dirty="0"/>
              <a:t>Hence data becomes incorrect, and database sets to inconsistent.</a:t>
            </a:r>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Dirty Read Problems (W-R Conflict) / Uncommitted Data</a:t>
            </a:r>
            <a:endParaRPr lang="en-US" dirty="0"/>
          </a:p>
        </p:txBody>
      </p:sp>
      <p:sp>
        <p:nvSpPr>
          <p:cNvPr id="3" name="Content Placeholder 2"/>
          <p:cNvSpPr>
            <a:spLocks noGrp="1"/>
          </p:cNvSpPr>
          <p:nvPr>
            <p:ph sz="quarter" idx="1"/>
          </p:nvPr>
        </p:nvSpPr>
        <p:spPr/>
        <p:txBody>
          <a:bodyPr/>
          <a:lstStyle/>
          <a:p>
            <a:r>
              <a:rPr lang="en-US" dirty="0"/>
              <a:t>The dirty read problem occurs </a:t>
            </a:r>
            <a:r>
              <a:rPr lang="en-US" i="1" dirty="0"/>
              <a:t>when one transaction updates an item of the database, and somehow the transaction fails, and before the data gets rollback, the updated database item is accessed by another transaction. There comes the Read-Write Conflict between both transactions.</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53682" y="304801"/>
            <a:ext cx="9451364" cy="6248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a:t>At time t1, transaction T</a:t>
            </a:r>
            <a:r>
              <a:rPr lang="en-US" baseline="-25000" dirty="0"/>
              <a:t>X</a:t>
            </a:r>
            <a:r>
              <a:rPr lang="en-US" dirty="0"/>
              <a:t> reads the value of account A, i.e., $300.</a:t>
            </a:r>
          </a:p>
          <a:p>
            <a:r>
              <a:rPr lang="en-US" dirty="0"/>
              <a:t>At time t2, transaction T</a:t>
            </a:r>
            <a:r>
              <a:rPr lang="en-US" baseline="-25000" dirty="0"/>
              <a:t>X</a:t>
            </a:r>
            <a:r>
              <a:rPr lang="en-US" dirty="0"/>
              <a:t> adds $50 to account A that becomes $350.</a:t>
            </a:r>
          </a:p>
          <a:p>
            <a:r>
              <a:rPr lang="en-US" dirty="0"/>
              <a:t>At time t3, transaction T</a:t>
            </a:r>
            <a:r>
              <a:rPr lang="en-US" baseline="-25000" dirty="0"/>
              <a:t>X</a:t>
            </a:r>
            <a:r>
              <a:rPr lang="en-US" dirty="0"/>
              <a:t> writes the updated value in account A, i.e., $350.</a:t>
            </a:r>
          </a:p>
          <a:p>
            <a:r>
              <a:rPr lang="en-US" dirty="0"/>
              <a:t>Then at time t4, transaction T</a:t>
            </a:r>
            <a:r>
              <a:rPr lang="en-US" baseline="-25000" dirty="0"/>
              <a:t>Y</a:t>
            </a:r>
            <a:r>
              <a:rPr lang="en-US" dirty="0"/>
              <a:t> reads account A that will be read as $350.</a:t>
            </a:r>
          </a:p>
          <a:p>
            <a:r>
              <a:rPr lang="en-US" dirty="0"/>
              <a:t>Then at time t5, transaction T</a:t>
            </a:r>
            <a:r>
              <a:rPr lang="en-US" baseline="-25000" dirty="0"/>
              <a:t>X</a:t>
            </a:r>
            <a:r>
              <a:rPr lang="en-US" dirty="0"/>
              <a:t> rollbacks due to server problem, and the value changes back to $300 (as initially).</a:t>
            </a:r>
          </a:p>
          <a:p>
            <a:r>
              <a:rPr lang="en-US" dirty="0"/>
              <a:t>But the value for account A remains $350 for transaction T</a:t>
            </a:r>
            <a:r>
              <a:rPr lang="en-US" baseline="-25000" dirty="0"/>
              <a:t>Y</a:t>
            </a:r>
            <a:r>
              <a:rPr lang="en-US" dirty="0"/>
              <a:t> as committed, which is the dirty read and therefore known as the Dirty Read Problem.</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Unrepeatable Read Problem (W-R Conflict) /</a:t>
            </a:r>
            <a:r>
              <a:rPr lang="en-US" i="1" dirty="0"/>
              <a:t> Inconsistent Retrievals Problem </a:t>
            </a:r>
            <a:endParaRPr lang="en-US" dirty="0"/>
          </a:p>
        </p:txBody>
      </p:sp>
      <p:sp>
        <p:nvSpPr>
          <p:cNvPr id="3" name="Content Placeholder 2"/>
          <p:cNvSpPr>
            <a:spLocks noGrp="1"/>
          </p:cNvSpPr>
          <p:nvPr>
            <p:ph sz="quarter" idx="1"/>
          </p:nvPr>
        </p:nvSpPr>
        <p:spPr/>
        <p:txBody>
          <a:bodyPr/>
          <a:lstStyle/>
          <a:p>
            <a:r>
              <a:rPr lang="en-US" i="1" dirty="0"/>
              <a:t>Also known as Inconsistent Retrievals Problem that occurs when in a transaction, two different values are read for the same database item.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22844" y="228600"/>
            <a:ext cx="9989688" cy="6400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Serializability</a:t>
            </a:r>
            <a:r>
              <a:rPr lang="en-IN" dirty="0"/>
              <a:t> </a:t>
            </a:r>
          </a:p>
        </p:txBody>
      </p:sp>
      <p:sp>
        <p:nvSpPr>
          <p:cNvPr id="3" name="Content Placeholder 2"/>
          <p:cNvSpPr>
            <a:spLocks noGrp="1"/>
          </p:cNvSpPr>
          <p:nvPr>
            <p:ph idx="1"/>
          </p:nvPr>
        </p:nvSpPr>
        <p:spPr/>
        <p:txBody>
          <a:bodyPr>
            <a:normAutofit/>
          </a:bodyPr>
          <a:lstStyle/>
          <a:p>
            <a:pPr fontAlgn="base"/>
            <a:r>
              <a:rPr lang="en-IN" dirty="0"/>
              <a:t>When multiple transactions run concurrently, then it may give rise to inconsistency of the database.</a:t>
            </a:r>
          </a:p>
          <a:p>
            <a:pPr fontAlgn="base"/>
            <a:r>
              <a:rPr lang="en-IN" b="1" dirty="0" err="1"/>
              <a:t>Serializability</a:t>
            </a:r>
            <a:r>
              <a:rPr lang="en-IN" dirty="0"/>
              <a:t> is a concept that helps to identify which non-serial schedules are correct and will maintain the consistency of the database.</a:t>
            </a:r>
          </a:p>
          <a:p>
            <a:r>
              <a:rPr lang="en-IN" dirty="0"/>
              <a:t>If a given schedule of ‘n’ transactions is found to be equivalent to some serial schedule of ‘n’ transactions, then it is called as a </a:t>
            </a:r>
            <a:r>
              <a:rPr lang="en-IN" b="1" dirty="0" err="1"/>
              <a:t>serializable</a:t>
            </a:r>
            <a:r>
              <a:rPr lang="en-IN" b="1" dirty="0"/>
              <a:t> schedule</a:t>
            </a:r>
            <a:r>
              <a:rPr lang="en-IN" dirty="0"/>
              <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a:xfrm>
            <a:off x="0" y="0"/>
            <a:ext cx="9144000" cy="793750"/>
          </a:xfrm>
        </p:spPr>
        <p:txBody>
          <a:bodyPr/>
          <a:lstStyle/>
          <a:p>
            <a:r>
              <a:rPr lang="en-US"/>
              <a:t>What is a Transaction? </a:t>
            </a:r>
          </a:p>
        </p:txBody>
      </p:sp>
      <p:sp>
        <p:nvSpPr>
          <p:cNvPr id="798723" name="Rectangle 3"/>
          <p:cNvSpPr>
            <a:spLocks noGrp="1" noChangeArrowheads="1"/>
          </p:cNvSpPr>
          <p:nvPr>
            <p:ph type="body" idx="1"/>
          </p:nvPr>
        </p:nvSpPr>
        <p:spPr>
          <a:xfrm>
            <a:off x="0" y="1295400"/>
            <a:ext cx="8991600" cy="4648200"/>
          </a:xfrm>
        </p:spPr>
        <p:txBody>
          <a:bodyPr/>
          <a:lstStyle/>
          <a:p>
            <a:r>
              <a:rPr lang="en-US" dirty="0"/>
              <a:t>A </a:t>
            </a:r>
            <a:r>
              <a:rPr lang="en-US" i="1" dirty="0"/>
              <a:t>logical </a:t>
            </a:r>
            <a:r>
              <a:rPr lang="en-US" dirty="0"/>
              <a:t>unit of work that must be either entirely completed or aborted</a:t>
            </a:r>
          </a:p>
          <a:p>
            <a:r>
              <a:rPr lang="en-US" dirty="0"/>
              <a:t>Successful transaction changes the database from one </a:t>
            </a:r>
            <a:r>
              <a:rPr lang="en-US" i="1" dirty="0">
                <a:solidFill>
                  <a:srgbClr val="0000CC"/>
                </a:solidFill>
              </a:rPr>
              <a:t>consistent</a:t>
            </a:r>
            <a:r>
              <a:rPr lang="en-US" dirty="0"/>
              <a:t> state to another</a:t>
            </a:r>
          </a:p>
          <a:p>
            <a:pPr lvl="1"/>
            <a:r>
              <a:rPr lang="en-US" dirty="0">
                <a:solidFill>
                  <a:schemeClr val="tx1"/>
                </a:solidFill>
              </a:rPr>
              <a:t>One in which all data integrity constraints are satisfied</a:t>
            </a:r>
          </a:p>
          <a:p>
            <a:r>
              <a:rPr lang="en-US" dirty="0"/>
              <a:t>Most real-world database transactions are formed by two or more database requests</a:t>
            </a:r>
          </a:p>
          <a:p>
            <a:pPr lvl="1"/>
            <a:r>
              <a:rPr lang="en-US" dirty="0">
                <a:solidFill>
                  <a:schemeClr val="tx1"/>
                </a:solidFill>
              </a:rPr>
              <a:t>The equivalent of a single SQL statement in an application program or transaction</a:t>
            </a:r>
            <a:endParaRPr lang="en-US" sz="24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9144064" cy="1143000"/>
          </a:xfrm>
        </p:spPr>
        <p:txBody>
          <a:bodyPr>
            <a:normAutofit fontScale="90000"/>
          </a:bodyPr>
          <a:lstStyle/>
          <a:p>
            <a:br>
              <a:rPr lang="en-IN" b="1" u="sng" dirty="0"/>
            </a:br>
            <a:r>
              <a:rPr lang="en-IN" b="1" u="sng" dirty="0"/>
              <a:t>Difference between Serial Schedules and </a:t>
            </a:r>
            <a:r>
              <a:rPr lang="en-IN" b="1" u="sng" dirty="0" err="1"/>
              <a:t>Serializable</a:t>
            </a:r>
            <a:r>
              <a:rPr lang="en-IN" b="1" u="sng" dirty="0"/>
              <a:t> Schedules-</a:t>
            </a:r>
            <a:br>
              <a:rPr lang="en-IN" b="1" dirty="0"/>
            </a:br>
            <a:endParaRPr lang="en-IN" dirty="0"/>
          </a:p>
        </p:txBody>
      </p:sp>
      <p:sp>
        <p:nvSpPr>
          <p:cNvPr id="3" name="Content Placeholder 2"/>
          <p:cNvSpPr>
            <a:spLocks noGrp="1"/>
          </p:cNvSpPr>
          <p:nvPr>
            <p:ph idx="1"/>
          </p:nvPr>
        </p:nvSpPr>
        <p:spPr/>
        <p:txBody>
          <a:bodyPr/>
          <a:lstStyle/>
          <a:p>
            <a:pPr fontAlgn="base"/>
            <a:r>
              <a:rPr lang="en-IN" dirty="0"/>
              <a:t>The only difference between serial schedules and </a:t>
            </a:r>
            <a:r>
              <a:rPr lang="en-IN" dirty="0" err="1"/>
              <a:t>serializable</a:t>
            </a:r>
            <a:r>
              <a:rPr lang="en-IN" dirty="0"/>
              <a:t> schedules is that-</a:t>
            </a:r>
          </a:p>
          <a:p>
            <a:pPr fontAlgn="base"/>
            <a:r>
              <a:rPr lang="en-IN" dirty="0"/>
              <a:t>In serial schedules, only one transaction is allowed to execute at a time i.e. no concurrency is allowed.</a:t>
            </a:r>
          </a:p>
          <a:p>
            <a:pPr fontAlgn="base"/>
            <a:r>
              <a:rPr lang="en-IN" dirty="0"/>
              <a:t>Whereas in </a:t>
            </a:r>
            <a:r>
              <a:rPr lang="en-IN" dirty="0" err="1"/>
              <a:t>serializable</a:t>
            </a:r>
            <a:r>
              <a:rPr lang="en-IN" dirty="0"/>
              <a:t> schedules, multiple transactions can execute simultaneously i.e. concurrency is allowed.</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Types of </a:t>
            </a:r>
            <a:r>
              <a:rPr lang="en-IN" b="1" u="sng" dirty="0" err="1"/>
              <a:t>Serializability</a:t>
            </a:r>
            <a:br>
              <a:rPr lang="en-IN" b="1" dirty="0"/>
            </a:br>
            <a:endParaRPr lang="en-IN" dirty="0"/>
          </a:p>
        </p:txBody>
      </p:sp>
      <p:pic>
        <p:nvPicPr>
          <p:cNvPr id="4" name="Content Placeholder 3" descr="types-of-serializability.png"/>
          <p:cNvPicPr>
            <a:picLocks noGrp="1" noChangeAspect="1"/>
          </p:cNvPicPr>
          <p:nvPr>
            <p:ph idx="1"/>
          </p:nvPr>
        </p:nvPicPr>
        <p:blipFill>
          <a:blip r:embed="rId2"/>
          <a:stretch>
            <a:fillRect/>
          </a:stretch>
        </p:blipFill>
        <p:spPr>
          <a:xfrm>
            <a:off x="1428728" y="1285860"/>
            <a:ext cx="7132275" cy="4786345"/>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Conflict </a:t>
            </a:r>
            <a:r>
              <a:rPr lang="en-IN" dirty="0" err="1"/>
              <a:t>Serializability</a:t>
            </a:r>
            <a:endParaRPr lang="en-IN" dirty="0"/>
          </a:p>
        </p:txBody>
      </p:sp>
      <p:sp>
        <p:nvSpPr>
          <p:cNvPr id="3" name="Content Placeholder 2"/>
          <p:cNvSpPr>
            <a:spLocks noGrp="1"/>
          </p:cNvSpPr>
          <p:nvPr>
            <p:ph idx="1"/>
          </p:nvPr>
        </p:nvSpPr>
        <p:spPr/>
        <p:txBody>
          <a:bodyPr/>
          <a:lstStyle/>
          <a:p>
            <a:r>
              <a:rPr lang="en-IN" dirty="0"/>
              <a:t>A schedule is called conflict </a:t>
            </a:r>
            <a:r>
              <a:rPr lang="en-IN" dirty="0" err="1"/>
              <a:t>serializable</a:t>
            </a:r>
            <a:r>
              <a:rPr lang="en-IN" dirty="0"/>
              <a:t> if it can be transformed into a serial schedule by swapping non-conflicting operations.</a:t>
            </a:r>
          </a:p>
          <a:p>
            <a:r>
              <a:rPr lang="en-IN" dirty="0"/>
              <a:t>Let us consider a schedule S in which there are two consecutive instructions ,I</a:t>
            </a:r>
            <a:r>
              <a:rPr lang="en-IN" baseline="-25000" dirty="0"/>
              <a:t>i</a:t>
            </a:r>
            <a:r>
              <a:rPr lang="en-IN" dirty="0"/>
              <a:t> and </a:t>
            </a:r>
            <a:r>
              <a:rPr lang="en-IN" dirty="0" err="1"/>
              <a:t>I</a:t>
            </a:r>
            <a:r>
              <a:rPr lang="en-IN" baseline="-25000" dirty="0" err="1"/>
              <a:t>j</a:t>
            </a:r>
            <a:r>
              <a:rPr lang="en-IN" baseline="-25000" dirty="0"/>
              <a:t> </a:t>
            </a:r>
            <a:r>
              <a:rPr lang="en-IN" dirty="0"/>
              <a:t> of transactions T</a:t>
            </a:r>
            <a:r>
              <a:rPr lang="en-IN" baseline="-25000" dirty="0"/>
              <a:t>i</a:t>
            </a:r>
            <a:r>
              <a:rPr lang="en-IN" dirty="0"/>
              <a:t> and </a:t>
            </a:r>
            <a:r>
              <a:rPr lang="en-IN" dirty="0" err="1"/>
              <a:t>T</a:t>
            </a:r>
            <a:r>
              <a:rPr lang="en-IN" baseline="-25000" dirty="0" err="1"/>
              <a:t>j</a:t>
            </a:r>
            <a:r>
              <a:rPr lang="en-IN" dirty="0"/>
              <a:t> ,respectively(</a:t>
            </a:r>
            <a:r>
              <a:rPr lang="en-IN" dirty="0" err="1"/>
              <a:t>i</a:t>
            </a:r>
            <a:r>
              <a:rPr lang="en-IN" dirty="0"/>
              <a:t>!=j).</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I</a:t>
            </a:r>
            <a:r>
              <a:rPr lang="en-IN" baseline="-25000" dirty="0"/>
              <a:t>i</a:t>
            </a:r>
            <a:r>
              <a:rPr lang="en-IN" dirty="0"/>
              <a:t> and </a:t>
            </a:r>
            <a:r>
              <a:rPr lang="en-IN" dirty="0" err="1"/>
              <a:t>I</a:t>
            </a:r>
            <a:r>
              <a:rPr lang="en-IN" baseline="-25000" dirty="0" err="1"/>
              <a:t>j</a:t>
            </a:r>
            <a:r>
              <a:rPr lang="en-IN" baseline="-25000" dirty="0"/>
              <a:t> </a:t>
            </a:r>
            <a:r>
              <a:rPr lang="en-IN" dirty="0"/>
              <a:t> refer to different data items ,then we can swap I</a:t>
            </a:r>
            <a:r>
              <a:rPr lang="en-IN" baseline="-25000" dirty="0"/>
              <a:t>i</a:t>
            </a:r>
            <a:r>
              <a:rPr lang="en-IN" dirty="0"/>
              <a:t> and </a:t>
            </a:r>
            <a:r>
              <a:rPr lang="en-IN" dirty="0" err="1"/>
              <a:t>Ij</a:t>
            </a:r>
            <a:r>
              <a:rPr lang="en-IN" dirty="0"/>
              <a:t> ,without affecting the results of any instruction in the schedule.</a:t>
            </a:r>
          </a:p>
          <a:p>
            <a:r>
              <a:rPr lang="en-IN" dirty="0"/>
              <a:t>However ,if Ii and </a:t>
            </a:r>
            <a:r>
              <a:rPr lang="en-IN" dirty="0" err="1"/>
              <a:t>Ij</a:t>
            </a:r>
            <a:r>
              <a:rPr lang="en-IN" dirty="0"/>
              <a:t> refer to the same data item </a:t>
            </a:r>
            <a:r>
              <a:rPr lang="en-IN" dirty="0" err="1"/>
              <a:t>Q,then</a:t>
            </a:r>
            <a:r>
              <a:rPr lang="en-IN" dirty="0"/>
              <a:t> the order of the two steps may matter.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1" name="Google Shape;41;p1"/>
          <p:cNvSpPr txBox="1">
            <a:spLocks noGrp="1"/>
          </p:cNvSpPr>
          <p:nvPr>
            <p:ph type="body" idx="1"/>
          </p:nvPr>
        </p:nvSpPr>
        <p:spPr>
          <a:xfrm>
            <a:off x="1435558" y="990194"/>
            <a:ext cx="7498200" cy="5462700"/>
          </a:xfrm>
          <a:prstGeom prst="rect">
            <a:avLst/>
          </a:prstGeom>
          <a:noFill/>
          <a:ln>
            <a:noFill/>
          </a:ln>
        </p:spPr>
        <p:txBody>
          <a:bodyPr spcFirstLastPara="1" wrap="square" lIns="91425" tIns="45700" rIns="91425" bIns="45700" anchor="t" anchorCtr="0">
            <a:normAutofit/>
          </a:bodyPr>
          <a:lstStyle/>
          <a:p>
            <a:pPr marL="365760" lvl="0" indent="-283464" algn="l" rtl="0">
              <a:lnSpc>
                <a:spcPct val="80000"/>
              </a:lnSpc>
              <a:spcBef>
                <a:spcPts val="0"/>
              </a:spcBef>
              <a:spcAft>
                <a:spcPts val="0"/>
              </a:spcAft>
              <a:buSzPts val="2368"/>
              <a:buChar char="●"/>
            </a:pPr>
            <a:r>
              <a:rPr lang="en-IN" sz="2960" dirty="0"/>
              <a:t>There are four cases we need to consider</a:t>
            </a:r>
            <a:endParaRPr/>
          </a:p>
          <a:p>
            <a:pPr marL="365760" lvl="0" indent="-283464" algn="l" rtl="0">
              <a:lnSpc>
                <a:spcPct val="80000"/>
              </a:lnSpc>
              <a:spcBef>
                <a:spcPts val="600"/>
              </a:spcBef>
              <a:spcAft>
                <a:spcPts val="0"/>
              </a:spcAft>
              <a:buSzPts val="2368"/>
              <a:buChar char="●"/>
            </a:pPr>
            <a:r>
              <a:rPr lang="en-IN" sz="2960" dirty="0"/>
              <a:t> Ii=read(Q) ,</a:t>
            </a:r>
            <a:r>
              <a:rPr lang="en-IN" sz="2960" dirty="0" err="1"/>
              <a:t>Ij</a:t>
            </a:r>
            <a:r>
              <a:rPr lang="en-IN" sz="2960" dirty="0"/>
              <a:t> =read(Q), the order of Ii and </a:t>
            </a:r>
            <a:r>
              <a:rPr lang="en-IN" sz="2960" dirty="0" err="1"/>
              <a:t>Ij</a:t>
            </a:r>
            <a:r>
              <a:rPr lang="en-IN" sz="2960" dirty="0"/>
              <a:t> does not matter</a:t>
            </a:r>
            <a:endParaRPr/>
          </a:p>
          <a:p>
            <a:pPr marL="365760" lvl="0" indent="-283464" algn="l" rtl="0">
              <a:lnSpc>
                <a:spcPct val="80000"/>
              </a:lnSpc>
              <a:spcBef>
                <a:spcPts val="600"/>
              </a:spcBef>
              <a:spcAft>
                <a:spcPts val="0"/>
              </a:spcAft>
              <a:buSzPts val="2368"/>
              <a:buChar char="●"/>
            </a:pPr>
            <a:r>
              <a:rPr lang="en-IN" sz="2960" dirty="0"/>
              <a:t> Ii=read(Q) ,</a:t>
            </a:r>
            <a:r>
              <a:rPr lang="en-IN" sz="2960" dirty="0" err="1"/>
              <a:t>Ij</a:t>
            </a:r>
            <a:r>
              <a:rPr lang="en-IN" sz="2960" dirty="0"/>
              <a:t> =Write(Q), </a:t>
            </a:r>
            <a:endParaRPr/>
          </a:p>
          <a:p>
            <a:pPr marL="640080" lvl="1" indent="-237744" algn="l" rtl="0">
              <a:lnSpc>
                <a:spcPct val="80000"/>
              </a:lnSpc>
              <a:spcBef>
                <a:spcPts val="550"/>
              </a:spcBef>
              <a:spcAft>
                <a:spcPts val="0"/>
              </a:spcAft>
              <a:buSzPts val="2590"/>
              <a:buChar char="◦"/>
            </a:pPr>
            <a:r>
              <a:rPr lang="en-IN" sz="2590" dirty="0"/>
              <a:t>If Ii comes before </a:t>
            </a:r>
            <a:r>
              <a:rPr lang="en-IN" sz="2590" dirty="0" err="1"/>
              <a:t>Ij</a:t>
            </a:r>
            <a:r>
              <a:rPr lang="en-IN" sz="2590" dirty="0"/>
              <a:t> ,then Ti </a:t>
            </a:r>
            <a:r>
              <a:rPr lang="en-IN" sz="2590" dirty="0" err="1"/>
              <a:t>doesnot</a:t>
            </a:r>
            <a:r>
              <a:rPr lang="en-IN" sz="2590" dirty="0"/>
              <a:t> read the value of Q that is written by </a:t>
            </a:r>
            <a:r>
              <a:rPr lang="en-IN" sz="2590" dirty="0" err="1"/>
              <a:t>Tj</a:t>
            </a:r>
            <a:r>
              <a:rPr lang="en-IN" sz="2590" dirty="0"/>
              <a:t> in instruction </a:t>
            </a:r>
            <a:r>
              <a:rPr lang="en-IN" sz="2590" dirty="0" err="1"/>
              <a:t>Ij.thus</a:t>
            </a:r>
            <a:r>
              <a:rPr lang="en-IN" sz="2590" dirty="0"/>
              <a:t> the order of Ii and </a:t>
            </a:r>
            <a:r>
              <a:rPr lang="en-IN" sz="2590" dirty="0" err="1"/>
              <a:t>Ij</a:t>
            </a:r>
            <a:r>
              <a:rPr lang="en-IN" sz="2590" dirty="0"/>
              <a:t> matters</a:t>
            </a:r>
            <a:endParaRPr/>
          </a:p>
          <a:p>
            <a:pPr marL="365760" lvl="0" indent="-283464" algn="l" rtl="0">
              <a:lnSpc>
                <a:spcPct val="80000"/>
              </a:lnSpc>
              <a:spcBef>
                <a:spcPts val="600"/>
              </a:spcBef>
              <a:spcAft>
                <a:spcPts val="0"/>
              </a:spcAft>
              <a:buSzPts val="2368"/>
              <a:buChar char="●"/>
            </a:pPr>
            <a:r>
              <a:rPr lang="en-IN" sz="2960" dirty="0"/>
              <a:t> Ii=Write(Q) ,</a:t>
            </a:r>
            <a:r>
              <a:rPr lang="en-IN" sz="2960" dirty="0" err="1"/>
              <a:t>Ij</a:t>
            </a:r>
            <a:r>
              <a:rPr lang="en-IN" sz="2960" dirty="0"/>
              <a:t> =read(Q), the order of Ii and </a:t>
            </a:r>
            <a:r>
              <a:rPr lang="en-IN" sz="2960" dirty="0" err="1"/>
              <a:t>Ij</a:t>
            </a:r>
            <a:r>
              <a:rPr lang="en-IN" sz="2960" dirty="0"/>
              <a:t>  matter</a:t>
            </a:r>
            <a:endParaRPr/>
          </a:p>
          <a:p>
            <a:pPr marL="365760" lvl="0" indent="-283464" algn="l" rtl="0">
              <a:lnSpc>
                <a:spcPct val="80000"/>
              </a:lnSpc>
              <a:spcBef>
                <a:spcPts val="600"/>
              </a:spcBef>
              <a:spcAft>
                <a:spcPts val="0"/>
              </a:spcAft>
              <a:buSzPts val="2368"/>
              <a:buChar char="●"/>
            </a:pPr>
            <a:r>
              <a:rPr lang="en-IN" sz="2960" dirty="0"/>
              <a:t> Ii=write(Q) ,</a:t>
            </a:r>
            <a:r>
              <a:rPr lang="en-IN" sz="2960" dirty="0" err="1"/>
              <a:t>Ij</a:t>
            </a:r>
            <a:r>
              <a:rPr lang="en-IN" sz="2960" dirty="0"/>
              <a:t> =write(Q), the order of Ii and </a:t>
            </a:r>
            <a:r>
              <a:rPr lang="en-IN" sz="2960" dirty="0" err="1"/>
              <a:t>Ij</a:t>
            </a:r>
            <a:r>
              <a:rPr lang="en-IN" sz="2960" dirty="0"/>
              <a:t> does not </a:t>
            </a:r>
            <a:r>
              <a:rPr lang="en-IN" sz="2960" dirty="0" err="1"/>
              <a:t>matter,how</a:t>
            </a:r>
            <a:r>
              <a:rPr lang="en-IN" sz="2960" dirty="0"/>
              <a:t>  ever the value obtained by the next read(Q)</a:t>
            </a:r>
            <a:r>
              <a:rPr lang="en-IN" sz="2960" dirty="0" err="1"/>
              <a:t>instn</a:t>
            </a:r>
            <a:r>
              <a:rPr lang="en-IN" sz="2960" dirty="0"/>
              <a:t> is affected.</a:t>
            </a:r>
            <a:endParaRPr/>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a schedule S can be transformed into a schedule S’ by a series  of swaps of non-conflicting instructions ,we say that S and S’ are </a:t>
            </a:r>
            <a:r>
              <a:rPr lang="en-IN" dirty="0" err="1"/>
              <a:t>conflit</a:t>
            </a:r>
            <a:r>
              <a:rPr lang="en-IN" dirty="0"/>
              <a:t> equivalent.</a:t>
            </a:r>
          </a:p>
          <a:p>
            <a:r>
              <a:rPr lang="en-IN" dirty="0"/>
              <a:t>A Schedule S is conflict </a:t>
            </a:r>
            <a:r>
              <a:rPr lang="en-IN" dirty="0" err="1"/>
              <a:t>serializable</a:t>
            </a:r>
            <a:r>
              <a:rPr lang="en-IN" dirty="0"/>
              <a:t> if it is </a:t>
            </a:r>
            <a:r>
              <a:rPr lang="en-IN"/>
              <a:t>conflict equivalent</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lstStyle/>
          <a:p>
            <a:pPr algn="just"/>
            <a:r>
              <a:rPr lang="en-IN" dirty="0"/>
              <a:t>A schedule is called </a:t>
            </a:r>
            <a:r>
              <a:rPr lang="en-IN" b="1" dirty="0"/>
              <a:t>conflict </a:t>
            </a:r>
            <a:r>
              <a:rPr lang="en-IN" b="1" dirty="0" err="1"/>
              <a:t>serializable</a:t>
            </a:r>
            <a:r>
              <a:rPr lang="en-IN" b="1" dirty="0"/>
              <a:t> </a:t>
            </a:r>
            <a:r>
              <a:rPr lang="en-IN" dirty="0"/>
              <a:t>if it can be transformed into a serial schedule by swapping non-conflicting operations.</a:t>
            </a:r>
          </a:p>
          <a:p>
            <a:pPr algn="just"/>
            <a:endParaRPr lang="en-IN" dirty="0"/>
          </a:p>
          <a:p>
            <a:pPr algn="just"/>
            <a:r>
              <a:rPr lang="en-IN" dirty="0"/>
              <a:t> Two operations are said to be conflicting if all conditions satisfy:</a:t>
            </a:r>
          </a:p>
          <a:p>
            <a:pPr lvl="1" algn="just"/>
            <a:r>
              <a:rPr lang="en-IN" dirty="0"/>
              <a:t>They belong to different transactions</a:t>
            </a:r>
          </a:p>
          <a:p>
            <a:pPr lvl="1" algn="just"/>
            <a:r>
              <a:rPr lang="en-IN" dirty="0"/>
              <a:t>They operate on the same data item</a:t>
            </a:r>
          </a:p>
          <a:p>
            <a:pPr lvl="1" algn="just"/>
            <a:r>
              <a:rPr lang="en-IN" dirty="0"/>
              <a:t>At Least one of them is a write operation</a:t>
            </a:r>
          </a:p>
        </p:txBody>
      </p:sp>
    </p:spTree>
    <p:extLst>
      <p:ext uri="{BB962C8B-B14F-4D97-AF65-F5344CB8AC3E}">
        <p14:creationId xmlns:p14="http://schemas.microsoft.com/office/powerpoint/2010/main" val="3592440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IN" b="1" dirty="0"/>
              <a:t>Precedence Graph</a:t>
            </a:r>
            <a:endParaRPr lang="en-IN" dirty="0"/>
          </a:p>
        </p:txBody>
      </p:sp>
      <p:sp>
        <p:nvSpPr>
          <p:cNvPr id="3" name="Content Placeholder 2"/>
          <p:cNvSpPr>
            <a:spLocks noGrp="1"/>
          </p:cNvSpPr>
          <p:nvPr>
            <p:ph idx="1"/>
          </p:nvPr>
        </p:nvSpPr>
        <p:spPr>
          <a:xfrm>
            <a:off x="0" y="990600"/>
            <a:ext cx="9144000" cy="5867400"/>
          </a:xfrm>
        </p:spPr>
        <p:txBody>
          <a:bodyPr>
            <a:normAutofit/>
          </a:bodyPr>
          <a:lstStyle/>
          <a:p>
            <a:pPr algn="just"/>
            <a:endParaRPr lang="en-IN" b="1" dirty="0"/>
          </a:p>
          <a:p>
            <a:pPr algn="just"/>
            <a:r>
              <a:rPr lang="en-IN" b="1" dirty="0"/>
              <a:t>Precedence Graph</a:t>
            </a:r>
            <a:r>
              <a:rPr lang="en-IN" dirty="0"/>
              <a:t> or </a:t>
            </a:r>
            <a:r>
              <a:rPr lang="en-IN" b="1" dirty="0"/>
              <a:t>Serialization Graph</a:t>
            </a:r>
            <a:r>
              <a:rPr lang="en-IN" dirty="0"/>
              <a:t> is used commonly to test Conflict </a:t>
            </a:r>
            <a:r>
              <a:rPr lang="en-IN" dirty="0" err="1"/>
              <a:t>Serializability</a:t>
            </a:r>
            <a:r>
              <a:rPr lang="en-IN" dirty="0"/>
              <a:t> of a schedule.</a:t>
            </a:r>
          </a:p>
          <a:p>
            <a:pPr algn="just"/>
            <a:endParaRPr lang="en-IN" dirty="0"/>
          </a:p>
          <a:p>
            <a:pPr algn="just"/>
            <a:r>
              <a:rPr lang="en-IN" dirty="0"/>
              <a:t>It is a directed Graph (V, E) consisting of a set of nodes V = {T</a:t>
            </a:r>
            <a:r>
              <a:rPr lang="en-IN" baseline="-25000" dirty="0"/>
              <a:t>1</a:t>
            </a:r>
            <a:r>
              <a:rPr lang="en-IN" dirty="0"/>
              <a:t>, T</a:t>
            </a:r>
            <a:r>
              <a:rPr lang="en-IN" baseline="-25000" dirty="0"/>
              <a:t>2</a:t>
            </a:r>
            <a:r>
              <a:rPr lang="en-IN" dirty="0"/>
              <a:t>, T</a:t>
            </a:r>
            <a:r>
              <a:rPr lang="en-IN" baseline="-25000" dirty="0"/>
              <a:t>3</a:t>
            </a:r>
            <a:r>
              <a:rPr lang="en-IN" dirty="0"/>
              <a:t>……….</a:t>
            </a:r>
            <a:r>
              <a:rPr lang="en-IN" dirty="0" err="1"/>
              <a:t>T</a:t>
            </a:r>
            <a:r>
              <a:rPr lang="en-IN" baseline="-25000" dirty="0" err="1"/>
              <a:t>n</a:t>
            </a:r>
            <a:r>
              <a:rPr lang="en-IN" dirty="0"/>
              <a:t>} and a set of directed edges E = {e</a:t>
            </a:r>
            <a:r>
              <a:rPr lang="en-IN" baseline="-25000" dirty="0"/>
              <a:t>1</a:t>
            </a:r>
            <a:r>
              <a:rPr lang="en-IN" dirty="0"/>
              <a:t>, e</a:t>
            </a:r>
            <a:r>
              <a:rPr lang="en-IN" baseline="-25000" dirty="0"/>
              <a:t>2</a:t>
            </a:r>
            <a:r>
              <a:rPr lang="en-IN" dirty="0"/>
              <a:t>, e</a:t>
            </a:r>
            <a:r>
              <a:rPr lang="en-IN" baseline="-25000" dirty="0"/>
              <a:t>3</a:t>
            </a:r>
            <a:r>
              <a:rPr lang="en-IN" dirty="0"/>
              <a:t>………………</a:t>
            </a:r>
            <a:r>
              <a:rPr lang="en-IN" dirty="0" err="1"/>
              <a:t>e</a:t>
            </a:r>
            <a:r>
              <a:rPr lang="en-IN" baseline="-25000" dirty="0" err="1"/>
              <a:t>m</a:t>
            </a:r>
            <a:r>
              <a:rPr lang="en-IN" dirty="0"/>
              <a:t>}.</a:t>
            </a:r>
          </a:p>
          <a:p>
            <a:pPr algn="just"/>
            <a:endParaRPr lang="en-IN" dirty="0"/>
          </a:p>
        </p:txBody>
      </p:sp>
    </p:spTree>
    <p:extLst>
      <p:ext uri="{BB962C8B-B14F-4D97-AF65-F5344CB8AC3E}">
        <p14:creationId xmlns:p14="http://schemas.microsoft.com/office/powerpoint/2010/main" val="1257355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endParaRPr lang="en-IN" dirty="0"/>
          </a:p>
        </p:txBody>
      </p:sp>
      <p:sp>
        <p:nvSpPr>
          <p:cNvPr id="3" name="Content Placeholder 2"/>
          <p:cNvSpPr>
            <a:spLocks noGrp="1"/>
          </p:cNvSpPr>
          <p:nvPr>
            <p:ph idx="1"/>
          </p:nvPr>
        </p:nvSpPr>
        <p:spPr>
          <a:xfrm>
            <a:off x="0" y="914400"/>
            <a:ext cx="9144000" cy="5943600"/>
          </a:xfrm>
        </p:spPr>
        <p:txBody>
          <a:bodyPr/>
          <a:lstStyle/>
          <a:p>
            <a:pPr algn="just"/>
            <a:r>
              <a:rPr lang="en-IN" dirty="0"/>
              <a:t>The graph contains </a:t>
            </a:r>
            <a:r>
              <a:rPr lang="en-IN" b="1" dirty="0"/>
              <a:t>one node for each Transaction T</a:t>
            </a:r>
            <a:r>
              <a:rPr lang="en-IN" b="1" baseline="-25000" dirty="0"/>
              <a:t>i</a:t>
            </a:r>
            <a:r>
              <a:rPr lang="en-IN" b="1" dirty="0"/>
              <a:t>. </a:t>
            </a:r>
          </a:p>
          <a:p>
            <a:pPr algn="just"/>
            <a:endParaRPr lang="en-IN" b="1" dirty="0"/>
          </a:p>
          <a:p>
            <a:pPr algn="just"/>
            <a:r>
              <a:rPr lang="en-IN" dirty="0"/>
              <a:t>An edge </a:t>
            </a:r>
            <a:r>
              <a:rPr lang="en-IN" dirty="0" err="1"/>
              <a:t>e</a:t>
            </a:r>
            <a:r>
              <a:rPr lang="en-IN" baseline="-25000" dirty="0" err="1"/>
              <a:t>i</a:t>
            </a:r>
            <a:r>
              <a:rPr lang="en-IN" dirty="0"/>
              <a:t> is of the form </a:t>
            </a:r>
            <a:r>
              <a:rPr lang="en-IN" dirty="0" err="1"/>
              <a:t>T</a:t>
            </a:r>
            <a:r>
              <a:rPr lang="en-IN" baseline="-25000" dirty="0" err="1"/>
              <a:t>j</a:t>
            </a:r>
            <a:r>
              <a:rPr lang="en-IN" dirty="0"/>
              <a:t> –&gt; T</a:t>
            </a:r>
            <a:r>
              <a:rPr lang="en-IN" baseline="-25000" dirty="0"/>
              <a:t>k.</a:t>
            </a:r>
          </a:p>
          <a:p>
            <a:pPr algn="just"/>
            <a:endParaRPr lang="en-IN" baseline="-25000" dirty="0"/>
          </a:p>
          <a:p>
            <a:pPr algn="just"/>
            <a:r>
              <a:rPr lang="en-IN" dirty="0"/>
              <a:t>where </a:t>
            </a:r>
            <a:r>
              <a:rPr lang="en-IN" dirty="0" err="1"/>
              <a:t>T</a:t>
            </a:r>
            <a:r>
              <a:rPr lang="en-IN" baseline="-25000" dirty="0" err="1"/>
              <a:t>j</a:t>
            </a:r>
            <a:r>
              <a:rPr lang="en-IN" dirty="0"/>
              <a:t> is the starting node of </a:t>
            </a:r>
            <a:r>
              <a:rPr lang="en-IN" dirty="0" err="1"/>
              <a:t>e</a:t>
            </a:r>
            <a:r>
              <a:rPr lang="en-IN" baseline="-25000" dirty="0" err="1"/>
              <a:t>i</a:t>
            </a:r>
            <a:r>
              <a:rPr lang="en-IN" dirty="0"/>
              <a:t> and </a:t>
            </a:r>
            <a:r>
              <a:rPr lang="en-IN" dirty="0" err="1"/>
              <a:t>T</a:t>
            </a:r>
            <a:r>
              <a:rPr lang="en-IN" baseline="-25000" dirty="0" err="1"/>
              <a:t>k</a:t>
            </a:r>
            <a:r>
              <a:rPr lang="en-IN" dirty="0"/>
              <a:t> is the ending node of </a:t>
            </a:r>
            <a:r>
              <a:rPr lang="en-IN" dirty="0" err="1"/>
              <a:t>e</a:t>
            </a:r>
            <a:r>
              <a:rPr lang="en-IN" baseline="-25000" dirty="0" err="1"/>
              <a:t>i</a:t>
            </a:r>
            <a:r>
              <a:rPr lang="en-IN" dirty="0"/>
              <a:t>. </a:t>
            </a:r>
          </a:p>
          <a:p>
            <a:pPr algn="just"/>
            <a:endParaRPr lang="en-IN" dirty="0"/>
          </a:p>
          <a:p>
            <a:pPr algn="just"/>
            <a:r>
              <a:rPr lang="en-IN" dirty="0"/>
              <a:t>An edge </a:t>
            </a:r>
            <a:r>
              <a:rPr lang="en-IN" dirty="0" err="1"/>
              <a:t>e</a:t>
            </a:r>
            <a:r>
              <a:rPr lang="en-IN" baseline="-25000" dirty="0" err="1"/>
              <a:t>i</a:t>
            </a:r>
            <a:r>
              <a:rPr lang="en-IN" dirty="0"/>
              <a:t> is constructed between nodes </a:t>
            </a:r>
            <a:r>
              <a:rPr lang="en-IN" dirty="0" err="1"/>
              <a:t>T</a:t>
            </a:r>
            <a:r>
              <a:rPr lang="en-IN" baseline="-25000" dirty="0" err="1"/>
              <a:t>j</a:t>
            </a:r>
            <a:r>
              <a:rPr lang="en-IN" dirty="0"/>
              <a:t> to </a:t>
            </a:r>
            <a:r>
              <a:rPr lang="en-IN" dirty="0" err="1"/>
              <a:t>T</a:t>
            </a:r>
            <a:r>
              <a:rPr lang="en-IN" baseline="-25000" dirty="0" err="1"/>
              <a:t>k</a:t>
            </a:r>
            <a:r>
              <a:rPr lang="en-IN" dirty="0"/>
              <a:t> if one of the operations in </a:t>
            </a:r>
            <a:r>
              <a:rPr lang="en-IN" dirty="0" err="1"/>
              <a:t>T</a:t>
            </a:r>
            <a:r>
              <a:rPr lang="en-IN" baseline="-25000" dirty="0" err="1"/>
              <a:t>j</a:t>
            </a:r>
            <a:r>
              <a:rPr lang="en-IN" dirty="0"/>
              <a:t> appears in the schedule before some conflicting operation in </a:t>
            </a:r>
            <a:r>
              <a:rPr lang="en-IN" dirty="0" err="1"/>
              <a:t>T</a:t>
            </a:r>
            <a:r>
              <a:rPr lang="en-IN" baseline="-25000" dirty="0" err="1"/>
              <a:t>k</a:t>
            </a:r>
            <a:r>
              <a:rPr lang="en-IN" dirty="0"/>
              <a:t> .</a:t>
            </a:r>
          </a:p>
          <a:p>
            <a:endParaRPr lang="en-IN" dirty="0"/>
          </a:p>
        </p:txBody>
      </p:sp>
    </p:spTree>
    <p:extLst>
      <p:ext uri="{BB962C8B-B14F-4D97-AF65-F5344CB8AC3E}">
        <p14:creationId xmlns:p14="http://schemas.microsoft.com/office/powerpoint/2010/main" val="1060319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IN" dirty="0"/>
              <a:t>ALGORITHM</a:t>
            </a:r>
          </a:p>
        </p:txBody>
      </p:sp>
      <p:sp>
        <p:nvSpPr>
          <p:cNvPr id="3" name="Content Placeholder 2"/>
          <p:cNvSpPr>
            <a:spLocks noGrp="1"/>
          </p:cNvSpPr>
          <p:nvPr>
            <p:ph idx="1"/>
          </p:nvPr>
        </p:nvSpPr>
        <p:spPr>
          <a:xfrm>
            <a:off x="0" y="1066800"/>
            <a:ext cx="9220200" cy="5791200"/>
          </a:xfrm>
        </p:spPr>
        <p:txBody>
          <a:bodyPr>
            <a:normAutofit/>
          </a:bodyPr>
          <a:lstStyle/>
          <a:p>
            <a:r>
              <a:rPr lang="en-IN" dirty="0"/>
              <a:t>Create a node T in the graph for each participating transaction in the schedule.</a:t>
            </a:r>
          </a:p>
          <a:p>
            <a:r>
              <a:rPr lang="en-IN" dirty="0"/>
              <a:t>Check for conflicting instructions in the schedule:-</a:t>
            </a:r>
          </a:p>
          <a:p>
            <a:endParaRPr lang="en-IN" dirty="0"/>
          </a:p>
          <a:p>
            <a:pPr lvl="1"/>
            <a:r>
              <a:rPr lang="en-IN" dirty="0">
                <a:solidFill>
                  <a:schemeClr val="tx1"/>
                </a:solidFill>
              </a:rPr>
              <a:t>For the conflicting operation </a:t>
            </a:r>
            <a:r>
              <a:rPr lang="en-IN" dirty="0" err="1">
                <a:solidFill>
                  <a:schemeClr val="tx1"/>
                </a:solidFill>
              </a:rPr>
              <a:t>read_item</a:t>
            </a:r>
            <a:r>
              <a:rPr lang="en-IN" dirty="0">
                <a:solidFill>
                  <a:schemeClr val="tx1"/>
                </a:solidFill>
              </a:rPr>
              <a:t>(X) and </a:t>
            </a:r>
            <a:r>
              <a:rPr lang="en-IN" dirty="0" err="1">
                <a:solidFill>
                  <a:schemeClr val="tx1"/>
                </a:solidFill>
              </a:rPr>
              <a:t>write_item</a:t>
            </a:r>
            <a:r>
              <a:rPr lang="en-IN" dirty="0">
                <a:solidFill>
                  <a:schemeClr val="tx1"/>
                </a:solidFill>
              </a:rPr>
              <a:t>(X)</a:t>
            </a:r>
            <a:r>
              <a:rPr lang="en-IN" b="1" dirty="0">
                <a:solidFill>
                  <a:schemeClr val="tx1"/>
                </a:solidFill>
              </a:rPr>
              <a:t>(RW Conflict) </a:t>
            </a:r>
            <a:r>
              <a:rPr lang="en-IN" dirty="0">
                <a:solidFill>
                  <a:schemeClr val="tx1"/>
                </a:solidFill>
              </a:rPr>
              <a:t>– If a Transaction Ti executes a </a:t>
            </a:r>
            <a:r>
              <a:rPr lang="en-IN" dirty="0" err="1">
                <a:solidFill>
                  <a:schemeClr val="tx1"/>
                </a:solidFill>
              </a:rPr>
              <a:t>read_item</a:t>
            </a:r>
            <a:r>
              <a:rPr lang="en-IN" dirty="0">
                <a:solidFill>
                  <a:schemeClr val="tx1"/>
                </a:solidFill>
              </a:rPr>
              <a:t> (X) after </a:t>
            </a:r>
            <a:r>
              <a:rPr lang="en-IN" dirty="0" err="1">
                <a:solidFill>
                  <a:schemeClr val="tx1"/>
                </a:solidFill>
              </a:rPr>
              <a:t>Tj</a:t>
            </a:r>
            <a:r>
              <a:rPr lang="en-IN" dirty="0">
                <a:solidFill>
                  <a:schemeClr val="tx1"/>
                </a:solidFill>
              </a:rPr>
              <a:t> executes a </a:t>
            </a:r>
            <a:r>
              <a:rPr lang="en-IN" dirty="0" err="1">
                <a:solidFill>
                  <a:schemeClr val="tx1"/>
                </a:solidFill>
              </a:rPr>
              <a:t>write_item</a:t>
            </a:r>
            <a:r>
              <a:rPr lang="en-IN" dirty="0">
                <a:solidFill>
                  <a:schemeClr val="tx1"/>
                </a:solidFill>
              </a:rPr>
              <a:t> (X), draw an edge from Ti to </a:t>
            </a:r>
            <a:r>
              <a:rPr lang="en-IN" dirty="0" err="1">
                <a:solidFill>
                  <a:schemeClr val="tx1"/>
                </a:solidFill>
              </a:rPr>
              <a:t>Tj</a:t>
            </a:r>
            <a:r>
              <a:rPr lang="en-IN" dirty="0">
                <a:solidFill>
                  <a:schemeClr val="tx1"/>
                </a:solidFill>
              </a:rPr>
              <a:t> in the graph.</a:t>
            </a:r>
          </a:p>
          <a:p>
            <a:pPr lvl="1"/>
            <a:endParaRPr lang="en-IN" dirty="0">
              <a:solidFill>
                <a:schemeClr val="tx1"/>
              </a:solidFill>
            </a:endParaRPr>
          </a:p>
          <a:p>
            <a:pPr lvl="1"/>
            <a:r>
              <a:rPr lang="en-IN" dirty="0">
                <a:solidFill>
                  <a:schemeClr val="tx1"/>
                </a:solidFill>
              </a:rPr>
              <a:t>For the conflicting operation </a:t>
            </a:r>
            <a:r>
              <a:rPr lang="en-IN" dirty="0" err="1">
                <a:solidFill>
                  <a:schemeClr val="tx1"/>
                </a:solidFill>
              </a:rPr>
              <a:t>write_item</a:t>
            </a:r>
            <a:r>
              <a:rPr lang="en-IN" dirty="0">
                <a:solidFill>
                  <a:schemeClr val="tx1"/>
                </a:solidFill>
              </a:rPr>
              <a:t>(X) and </a:t>
            </a:r>
            <a:r>
              <a:rPr lang="en-IN" dirty="0" err="1">
                <a:solidFill>
                  <a:schemeClr val="tx1"/>
                </a:solidFill>
              </a:rPr>
              <a:t>read_item</a:t>
            </a:r>
            <a:r>
              <a:rPr lang="en-IN" dirty="0">
                <a:solidFill>
                  <a:schemeClr val="tx1"/>
                </a:solidFill>
              </a:rPr>
              <a:t>(X)</a:t>
            </a:r>
            <a:r>
              <a:rPr lang="en-IN" b="1" dirty="0">
                <a:solidFill>
                  <a:schemeClr val="tx1"/>
                </a:solidFill>
              </a:rPr>
              <a:t>(</a:t>
            </a:r>
            <a:r>
              <a:rPr lang="en-IN" b="1" dirty="0" err="1">
                <a:solidFill>
                  <a:schemeClr val="tx1"/>
                </a:solidFill>
              </a:rPr>
              <a:t>i.e</a:t>
            </a:r>
            <a:r>
              <a:rPr lang="en-IN" b="1" dirty="0">
                <a:solidFill>
                  <a:schemeClr val="tx1"/>
                </a:solidFill>
              </a:rPr>
              <a:t> WR conflict) </a:t>
            </a:r>
            <a:r>
              <a:rPr lang="en-IN" dirty="0">
                <a:solidFill>
                  <a:schemeClr val="tx1"/>
                </a:solidFill>
              </a:rPr>
              <a:t>– If a Transaction Ti executes a </a:t>
            </a:r>
            <a:r>
              <a:rPr lang="en-IN" dirty="0" err="1">
                <a:solidFill>
                  <a:schemeClr val="tx1"/>
                </a:solidFill>
              </a:rPr>
              <a:t>write_item</a:t>
            </a:r>
            <a:r>
              <a:rPr lang="en-IN" dirty="0">
                <a:solidFill>
                  <a:schemeClr val="tx1"/>
                </a:solidFill>
              </a:rPr>
              <a:t> (X) after </a:t>
            </a:r>
            <a:r>
              <a:rPr lang="en-IN" dirty="0" err="1">
                <a:solidFill>
                  <a:schemeClr val="tx1"/>
                </a:solidFill>
              </a:rPr>
              <a:t>Tj</a:t>
            </a:r>
            <a:r>
              <a:rPr lang="en-IN" dirty="0">
                <a:solidFill>
                  <a:schemeClr val="tx1"/>
                </a:solidFill>
              </a:rPr>
              <a:t> executes a </a:t>
            </a:r>
            <a:r>
              <a:rPr lang="en-IN" dirty="0" err="1">
                <a:solidFill>
                  <a:schemeClr val="tx1"/>
                </a:solidFill>
              </a:rPr>
              <a:t>read_item</a:t>
            </a:r>
            <a:r>
              <a:rPr lang="en-IN" dirty="0">
                <a:solidFill>
                  <a:schemeClr val="tx1"/>
                </a:solidFill>
              </a:rPr>
              <a:t> (X), draw an edge from Ti to </a:t>
            </a:r>
            <a:r>
              <a:rPr lang="en-IN" dirty="0" err="1">
                <a:solidFill>
                  <a:schemeClr val="tx1"/>
                </a:solidFill>
              </a:rPr>
              <a:t>Tj</a:t>
            </a:r>
            <a:r>
              <a:rPr lang="en-IN" dirty="0">
                <a:solidFill>
                  <a:schemeClr val="tx1"/>
                </a:solidFill>
              </a:rPr>
              <a:t> in the graph.</a:t>
            </a:r>
          </a:p>
        </p:txBody>
      </p:sp>
    </p:spTree>
    <p:extLst>
      <p:ext uri="{BB962C8B-B14F-4D97-AF65-F5344CB8AC3E}">
        <p14:creationId xmlns:p14="http://schemas.microsoft.com/office/powerpoint/2010/main" val="246543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27000" y="114300"/>
            <a:ext cx="8883650" cy="744538"/>
          </a:xfrm>
        </p:spPr>
        <p:txBody>
          <a:bodyPr/>
          <a:lstStyle/>
          <a:p>
            <a:r>
              <a:rPr lang="en-US"/>
              <a:t>Evaluating Transaction Results </a:t>
            </a:r>
          </a:p>
        </p:txBody>
      </p:sp>
      <p:sp>
        <p:nvSpPr>
          <p:cNvPr id="736259" name="Rectangle 3"/>
          <p:cNvSpPr>
            <a:spLocks noGrp="1" noChangeArrowheads="1"/>
          </p:cNvSpPr>
          <p:nvPr>
            <p:ph type="body" idx="1"/>
          </p:nvPr>
        </p:nvSpPr>
        <p:spPr>
          <a:xfrm>
            <a:off x="0" y="1295400"/>
            <a:ext cx="9144000" cy="4800600"/>
          </a:xfrm>
        </p:spPr>
        <p:txBody>
          <a:bodyPr/>
          <a:lstStyle/>
          <a:p>
            <a:pPr>
              <a:lnSpc>
                <a:spcPct val="90000"/>
              </a:lnSpc>
            </a:pPr>
            <a:r>
              <a:rPr lang="en-US" sz="2800" dirty="0"/>
              <a:t>Not all transactions update the database</a:t>
            </a:r>
          </a:p>
          <a:p>
            <a:pPr>
              <a:lnSpc>
                <a:spcPct val="90000"/>
              </a:lnSpc>
            </a:pPr>
            <a:r>
              <a:rPr lang="en-US" sz="2800" dirty="0"/>
              <a:t>SQL code represents a transaction because database was accessed</a:t>
            </a:r>
          </a:p>
          <a:p>
            <a:pPr>
              <a:lnSpc>
                <a:spcPct val="90000"/>
              </a:lnSpc>
            </a:pPr>
            <a:r>
              <a:rPr lang="en-US" sz="2800" dirty="0"/>
              <a:t>Improper or incomplete transactions can have a devastating effect on database integrity</a:t>
            </a:r>
          </a:p>
          <a:p>
            <a:pPr lvl="1">
              <a:lnSpc>
                <a:spcPct val="90000"/>
              </a:lnSpc>
            </a:pPr>
            <a:r>
              <a:rPr lang="en-US" sz="2400" dirty="0">
                <a:solidFill>
                  <a:schemeClr val="tx1"/>
                </a:solidFill>
              </a:rPr>
              <a:t>Some DBMSs provide means by which user can define enforceable constraints based on business rules</a:t>
            </a:r>
          </a:p>
          <a:p>
            <a:pPr lvl="1">
              <a:lnSpc>
                <a:spcPct val="90000"/>
              </a:lnSpc>
            </a:pPr>
            <a:r>
              <a:rPr lang="en-US" sz="2400" dirty="0">
                <a:solidFill>
                  <a:schemeClr val="tx1"/>
                </a:solidFill>
              </a:rPr>
              <a:t>Other integrity rules are enforced automatically by the DBMS when table structures are properly defined, thereby letting the DBMS validate some transactions</a:t>
            </a:r>
          </a:p>
          <a:p>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IN" dirty="0"/>
              <a:t>ALGORITHM</a:t>
            </a:r>
          </a:p>
        </p:txBody>
      </p:sp>
      <p:sp>
        <p:nvSpPr>
          <p:cNvPr id="3" name="Content Placeholder 2"/>
          <p:cNvSpPr>
            <a:spLocks noGrp="1"/>
          </p:cNvSpPr>
          <p:nvPr>
            <p:ph idx="1"/>
          </p:nvPr>
        </p:nvSpPr>
        <p:spPr>
          <a:xfrm>
            <a:off x="0" y="990600"/>
            <a:ext cx="9144000" cy="5867400"/>
          </a:xfrm>
        </p:spPr>
        <p:txBody>
          <a:bodyPr/>
          <a:lstStyle/>
          <a:p>
            <a:pPr lvl="1" algn="just"/>
            <a:r>
              <a:rPr lang="en-IN" b="1" dirty="0">
                <a:solidFill>
                  <a:schemeClr val="tx1"/>
                </a:solidFill>
              </a:rPr>
              <a:t>For the conflicting operation </a:t>
            </a:r>
            <a:r>
              <a:rPr lang="en-IN" b="1" dirty="0" err="1">
                <a:solidFill>
                  <a:schemeClr val="tx1"/>
                </a:solidFill>
              </a:rPr>
              <a:t>write_item</a:t>
            </a:r>
            <a:r>
              <a:rPr lang="en-IN" b="1" dirty="0">
                <a:solidFill>
                  <a:schemeClr val="tx1"/>
                </a:solidFill>
              </a:rPr>
              <a:t>(X) and </a:t>
            </a:r>
            <a:r>
              <a:rPr lang="en-IN" b="1" dirty="0" err="1">
                <a:solidFill>
                  <a:schemeClr val="tx1"/>
                </a:solidFill>
              </a:rPr>
              <a:t>write_item</a:t>
            </a:r>
            <a:r>
              <a:rPr lang="en-IN" b="1" dirty="0">
                <a:solidFill>
                  <a:schemeClr val="tx1"/>
                </a:solidFill>
              </a:rPr>
              <a:t>(X) (</a:t>
            </a:r>
            <a:r>
              <a:rPr lang="en-IN" b="1" dirty="0" err="1">
                <a:solidFill>
                  <a:schemeClr val="tx1"/>
                </a:solidFill>
              </a:rPr>
              <a:t>i.e</a:t>
            </a:r>
            <a:r>
              <a:rPr lang="en-IN" b="1" dirty="0">
                <a:solidFill>
                  <a:schemeClr val="tx1"/>
                </a:solidFill>
              </a:rPr>
              <a:t> WW conflict)– </a:t>
            </a:r>
            <a:r>
              <a:rPr lang="en-IN" dirty="0">
                <a:solidFill>
                  <a:schemeClr val="tx1"/>
                </a:solidFill>
              </a:rPr>
              <a:t>If a Transaction </a:t>
            </a:r>
            <a:r>
              <a:rPr lang="en-IN" dirty="0" err="1">
                <a:solidFill>
                  <a:schemeClr val="tx1"/>
                </a:solidFill>
              </a:rPr>
              <a:t>Tj</a:t>
            </a:r>
            <a:r>
              <a:rPr lang="en-IN" dirty="0">
                <a:solidFill>
                  <a:schemeClr val="tx1"/>
                </a:solidFill>
              </a:rPr>
              <a:t> executes a </a:t>
            </a:r>
            <a:r>
              <a:rPr lang="en-IN" dirty="0" err="1">
                <a:solidFill>
                  <a:schemeClr val="tx1"/>
                </a:solidFill>
              </a:rPr>
              <a:t>write_item</a:t>
            </a:r>
            <a:r>
              <a:rPr lang="en-IN" dirty="0">
                <a:solidFill>
                  <a:schemeClr val="tx1"/>
                </a:solidFill>
              </a:rPr>
              <a:t> (X) after Ti executes a </a:t>
            </a:r>
            <a:r>
              <a:rPr lang="en-IN" dirty="0" err="1">
                <a:solidFill>
                  <a:schemeClr val="tx1"/>
                </a:solidFill>
              </a:rPr>
              <a:t>write_item</a:t>
            </a:r>
            <a:r>
              <a:rPr lang="en-IN" dirty="0">
                <a:solidFill>
                  <a:schemeClr val="tx1"/>
                </a:solidFill>
              </a:rPr>
              <a:t> (X), draw an edge from Ti to </a:t>
            </a:r>
            <a:r>
              <a:rPr lang="en-IN" dirty="0" err="1">
                <a:solidFill>
                  <a:schemeClr val="tx1"/>
                </a:solidFill>
              </a:rPr>
              <a:t>Tj</a:t>
            </a:r>
            <a:r>
              <a:rPr lang="en-IN" dirty="0">
                <a:solidFill>
                  <a:schemeClr val="tx1"/>
                </a:solidFill>
              </a:rPr>
              <a:t> in the graph.</a:t>
            </a:r>
          </a:p>
          <a:p>
            <a:pPr lvl="1" algn="just"/>
            <a:endParaRPr lang="en-IN" dirty="0">
              <a:solidFill>
                <a:schemeClr val="tx1"/>
              </a:solidFill>
            </a:endParaRPr>
          </a:p>
          <a:p>
            <a:pPr lvl="1" algn="just"/>
            <a:r>
              <a:rPr lang="en-IN" b="1" dirty="0">
                <a:solidFill>
                  <a:schemeClr val="tx1"/>
                </a:solidFill>
              </a:rPr>
              <a:t>The Schedule S is </a:t>
            </a:r>
            <a:r>
              <a:rPr lang="en-IN" b="1" dirty="0" err="1">
                <a:solidFill>
                  <a:schemeClr val="tx1"/>
                </a:solidFill>
              </a:rPr>
              <a:t>serializable</a:t>
            </a:r>
            <a:r>
              <a:rPr lang="en-IN" b="1" dirty="0">
                <a:solidFill>
                  <a:schemeClr val="tx1"/>
                </a:solidFill>
              </a:rPr>
              <a:t> if there is no cycle in the precedence graph.</a:t>
            </a:r>
          </a:p>
          <a:p>
            <a:pPr lvl="1" algn="just"/>
            <a:endParaRPr lang="en-IN" dirty="0">
              <a:solidFill>
                <a:schemeClr val="tx1"/>
              </a:solidFill>
            </a:endParaRPr>
          </a:p>
          <a:p>
            <a:pPr algn="just"/>
            <a:r>
              <a:rPr lang="en-IN" dirty="0"/>
              <a:t>If there is no cycle in the precedence graph, it means we can construct a serial schedule S’ which is conflict equivalent to the schedule S.</a:t>
            </a:r>
          </a:p>
        </p:txBody>
      </p:sp>
    </p:spTree>
    <p:extLst>
      <p:ext uri="{BB962C8B-B14F-4D97-AF65-F5344CB8AC3E}">
        <p14:creationId xmlns:p14="http://schemas.microsoft.com/office/powerpoint/2010/main" val="1996727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371600"/>
          </a:xfrm>
        </p:spPr>
        <p:txBody>
          <a:bodyPr/>
          <a:lstStyle/>
          <a:p>
            <a:r>
              <a:rPr lang="en-IN" dirty="0"/>
              <a:t>PROBLEM 1</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SOLUTION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67200"/>
            <a:ext cx="80772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676400"/>
            <a:ext cx="8756617"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303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endParaRPr lang="en-IN" dirty="0"/>
          </a:p>
        </p:txBody>
      </p:sp>
      <p:sp>
        <p:nvSpPr>
          <p:cNvPr id="3" name="Content Placeholder 2"/>
          <p:cNvSpPr>
            <a:spLocks noGrp="1"/>
          </p:cNvSpPr>
          <p:nvPr>
            <p:ph idx="1"/>
          </p:nvPr>
        </p:nvSpPr>
        <p:spPr>
          <a:xfrm>
            <a:off x="0" y="1219200"/>
            <a:ext cx="9144000" cy="5638800"/>
          </a:xfrm>
        </p:spPr>
        <p:txBody>
          <a:bodyPr>
            <a:normAutofit fontScale="92500"/>
          </a:bodyPr>
          <a:lstStyle/>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r>
              <a:rPr lang="en-IN" dirty="0"/>
              <a:t>Clearly, there exists a cycle in the precedence graph.</a:t>
            </a:r>
          </a:p>
          <a:p>
            <a:pPr algn="just" fontAlgn="base"/>
            <a:endParaRPr lang="en-IN" dirty="0"/>
          </a:p>
          <a:p>
            <a:pPr algn="just" fontAlgn="base"/>
            <a:r>
              <a:rPr lang="en-IN" dirty="0"/>
              <a:t>Therefore, the given schedule S is not conflict </a:t>
            </a:r>
            <a:r>
              <a:rPr lang="en-IN" dirty="0" err="1"/>
              <a:t>serializable</a:t>
            </a:r>
            <a:r>
              <a:rPr lang="en-IN" dirty="0"/>
              <a:t>.</a:t>
            </a:r>
          </a:p>
          <a:p>
            <a:pPr algn="just" fontAlgn="base"/>
            <a:endParaRPr lang="en-IN" dirty="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458200" cy="341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068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p:spPr>
        <p:txBody>
          <a:bodyPr>
            <a:normAutofit/>
          </a:bodyPr>
          <a:lstStyle/>
          <a:p>
            <a:r>
              <a:rPr lang="en-IN" dirty="0"/>
              <a:t>Example: conflict </a:t>
            </a:r>
            <a:r>
              <a:rPr lang="en-IN" dirty="0" err="1"/>
              <a:t>serializable</a:t>
            </a:r>
            <a:r>
              <a:rPr lang="en-IN" dirty="0"/>
              <a:t> and conflict equivalent</a:t>
            </a: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421878"/>
            <a:ext cx="4772025" cy="346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148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IN" dirty="0"/>
              <a:t>CONFLICT EQUIVALENT</a:t>
            </a:r>
          </a:p>
        </p:txBody>
      </p:sp>
      <p:sp>
        <p:nvSpPr>
          <p:cNvPr id="3" name="Content Placeholder 2"/>
          <p:cNvSpPr>
            <a:spLocks noGrp="1"/>
          </p:cNvSpPr>
          <p:nvPr>
            <p:ph idx="1"/>
          </p:nvPr>
        </p:nvSpPr>
        <p:spPr>
          <a:xfrm>
            <a:off x="0" y="1447800"/>
            <a:ext cx="9144000" cy="5410200"/>
          </a:xfrm>
        </p:spPr>
        <p:txBody>
          <a:bodyPr/>
          <a:lstStyle/>
          <a:p>
            <a:pPr algn="just"/>
            <a:r>
              <a:rPr lang="en-IN" dirty="0"/>
              <a:t>Using precedence graph we found that the schedule 3 is conflict </a:t>
            </a:r>
            <a:r>
              <a:rPr lang="en-IN" dirty="0" err="1"/>
              <a:t>serializable</a:t>
            </a:r>
            <a:r>
              <a:rPr lang="en-IN" dirty="0"/>
              <a:t> since no cycles formed in graph.</a:t>
            </a:r>
          </a:p>
          <a:p>
            <a:pPr algn="just"/>
            <a:endParaRPr lang="en-IN" dirty="0"/>
          </a:p>
          <a:p>
            <a:pPr algn="just"/>
            <a:endParaRPr lang="en-IN" dirty="0"/>
          </a:p>
          <a:p>
            <a:pPr algn="just"/>
            <a:r>
              <a:rPr lang="en-IN" dirty="0"/>
              <a:t>If a schedule S can be transformed into a schedule S’ by a series of swapping of non conflicting instruction ,then we can say S and S’ are </a:t>
            </a:r>
            <a:r>
              <a:rPr lang="en-IN" b="1" dirty="0"/>
              <a:t>conflict equivalent.</a:t>
            </a:r>
          </a:p>
          <a:p>
            <a:pPr algn="just"/>
            <a:endParaRPr lang="en-IN" dirty="0"/>
          </a:p>
          <a:p>
            <a:pPr algn="just"/>
            <a:r>
              <a:rPr lang="en-IN" dirty="0"/>
              <a:t>Adjacent non conflicting pairs are swapped by position</a:t>
            </a:r>
          </a:p>
          <a:p>
            <a:pPr algn="just"/>
            <a:endParaRPr lang="en-IN" dirty="0"/>
          </a:p>
        </p:txBody>
      </p:sp>
    </p:spTree>
    <p:extLst>
      <p:ext uri="{BB962C8B-B14F-4D97-AF65-F5344CB8AC3E}">
        <p14:creationId xmlns:p14="http://schemas.microsoft.com/office/powerpoint/2010/main" val="3227642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:CONFLICT EQUIVALENT</a:t>
            </a:r>
          </a:p>
        </p:txBody>
      </p:sp>
      <p:sp>
        <p:nvSpPr>
          <p:cNvPr id="3" name="Content Placeholder 2"/>
          <p:cNvSpPr>
            <a:spLocks noGrp="1"/>
          </p:cNvSpPr>
          <p:nvPr>
            <p:ph idx="1"/>
          </p:nvPr>
        </p:nvSpPr>
        <p:spPr/>
        <p:txBody>
          <a:bodyPr/>
          <a:lstStyle/>
          <a:p>
            <a:pPr algn="just"/>
            <a:r>
              <a:rPr lang="en-IN" dirty="0"/>
              <a:t>Consider schedule 3 which is conflict </a:t>
            </a:r>
            <a:r>
              <a:rPr lang="en-IN" dirty="0" err="1"/>
              <a:t>serializable</a:t>
            </a:r>
            <a:r>
              <a:rPr lang="en-IN" dirty="0"/>
              <a:t>.</a:t>
            </a:r>
          </a:p>
          <a:p>
            <a:pPr algn="just"/>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3352800"/>
            <a:ext cx="52578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233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20200" cy="1295400"/>
          </a:xfrm>
        </p:spPr>
        <p:txBody>
          <a:bodyPr/>
          <a:lstStyle/>
          <a:p>
            <a:r>
              <a:rPr lang="en-IN" dirty="0"/>
              <a:t>Example :conflict equivalent(</a:t>
            </a:r>
            <a:r>
              <a:rPr lang="en-IN" dirty="0" err="1"/>
              <a:t>conti</a:t>
            </a:r>
            <a:r>
              <a:rPr lang="en-IN" dirty="0"/>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6095999"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0" y="1295400"/>
            <a:ext cx="9144000" cy="5562600"/>
          </a:xfrm>
        </p:spPr>
        <p:txBody>
          <a:bodyPr/>
          <a:lstStyle/>
          <a:p>
            <a:pPr algn="just"/>
            <a:r>
              <a:rPr lang="en-IN" dirty="0"/>
              <a:t>To find the conflict equivalent of the schedule 3 we need to perform certain swapping, </a:t>
            </a:r>
            <a:r>
              <a:rPr lang="en-IN" dirty="0" err="1"/>
              <a:t>i.e</a:t>
            </a:r>
            <a:r>
              <a:rPr lang="en-IN" dirty="0"/>
              <a:t> </a:t>
            </a:r>
            <a:r>
              <a:rPr lang="en-IN" b="1" dirty="0"/>
              <a:t>swapping of positions of non conflicting adjacent  instructions </a:t>
            </a:r>
            <a:r>
              <a:rPr lang="en-IN" dirty="0"/>
              <a:t>in T1 and T2</a:t>
            </a:r>
          </a:p>
        </p:txBody>
      </p:sp>
    </p:spTree>
    <p:extLst>
      <p:ext uri="{BB962C8B-B14F-4D97-AF65-F5344CB8AC3E}">
        <p14:creationId xmlns:p14="http://schemas.microsoft.com/office/powerpoint/2010/main" val="3164600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normAutofit/>
          </a:bodyPr>
          <a:lstStyle/>
          <a:p>
            <a:r>
              <a:rPr lang="en-IN" dirty="0"/>
              <a:t>Example :conflict equivalent(</a:t>
            </a:r>
            <a:r>
              <a:rPr lang="en-IN" dirty="0" err="1"/>
              <a:t>conti</a:t>
            </a:r>
            <a:r>
              <a:rPr lang="en-IN" dirty="0"/>
              <a:t>..)</a:t>
            </a:r>
          </a:p>
        </p:txBody>
      </p:sp>
      <p:sp>
        <p:nvSpPr>
          <p:cNvPr id="3" name="Content Placeholder 2"/>
          <p:cNvSpPr>
            <a:spLocks noGrp="1"/>
          </p:cNvSpPr>
          <p:nvPr>
            <p:ph idx="1"/>
          </p:nvPr>
        </p:nvSpPr>
        <p:spPr>
          <a:xfrm>
            <a:off x="0" y="1295400"/>
            <a:ext cx="9144000" cy="5562600"/>
          </a:xfrm>
        </p:spPr>
        <p:txBody>
          <a:bodyPr/>
          <a:lstStyle/>
          <a:p>
            <a:r>
              <a:rPr lang="en-IN" dirty="0"/>
              <a:t>After a series of swapping we will get a serial schedule which is </a:t>
            </a:r>
            <a:r>
              <a:rPr lang="en-IN" b="1" dirty="0"/>
              <a:t>conflict equivalent </a:t>
            </a:r>
            <a:r>
              <a:rPr lang="en-IN" dirty="0"/>
              <a:t>of  schedule 3.</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18" y="2514600"/>
            <a:ext cx="713308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867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nflict-Serializability-Problem-2.png"/>
          <p:cNvPicPr>
            <a:picLocks noGrp="1" noChangeAspect="1"/>
          </p:cNvPicPr>
          <p:nvPr>
            <p:ph sz="quarter" idx="1"/>
          </p:nvPr>
        </p:nvPicPr>
        <p:blipFill>
          <a:blip r:embed="rId2"/>
          <a:stretch>
            <a:fillRect/>
          </a:stretch>
        </p:blipFill>
        <p:spPr>
          <a:xfrm>
            <a:off x="762000" y="146052"/>
            <a:ext cx="6985672" cy="640714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nflict-Serializability-Problem-02-1.png"/>
          <p:cNvPicPr>
            <a:picLocks noGrp="1" noChangeAspect="1"/>
          </p:cNvPicPr>
          <p:nvPr>
            <p:ph sz="quarter" idx="1"/>
          </p:nvPr>
        </p:nvPicPr>
        <p:blipFill>
          <a:blip r:embed="rId2"/>
          <a:stretch>
            <a:fillRect/>
          </a:stretch>
        </p:blipFill>
        <p:spPr>
          <a:xfrm>
            <a:off x="181971" y="1295400"/>
            <a:ext cx="8743546" cy="503555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Properties(</a:t>
            </a:r>
            <a:r>
              <a:rPr lang="en-IN" b="1" dirty="0"/>
              <a:t>ACID</a:t>
            </a:r>
            <a:r>
              <a:rPr lang="en-IN" dirty="0"/>
              <a:t> properties)</a:t>
            </a:r>
            <a:endParaRPr lang="en-US" dirty="0"/>
          </a:p>
        </p:txBody>
      </p:sp>
      <p:sp>
        <p:nvSpPr>
          <p:cNvPr id="3" name="Content Placeholder 2"/>
          <p:cNvSpPr>
            <a:spLocks noGrp="1"/>
          </p:cNvSpPr>
          <p:nvPr>
            <p:ph sz="quarter" idx="1"/>
          </p:nvPr>
        </p:nvSpPr>
        <p:spPr>
          <a:xfrm>
            <a:off x="228600" y="1527048"/>
            <a:ext cx="8577072" cy="5330952"/>
          </a:xfrm>
        </p:spPr>
        <p:txBody>
          <a:bodyPr>
            <a:normAutofit fontScale="92500" lnSpcReduction="10000"/>
          </a:bodyPr>
          <a:lstStyle/>
          <a:p>
            <a:pPr>
              <a:lnSpc>
                <a:spcPct val="90000"/>
              </a:lnSpc>
              <a:spcBef>
                <a:spcPct val="0"/>
              </a:spcBef>
            </a:pPr>
            <a:r>
              <a:rPr lang="en-US" b="1" u="sng" dirty="0"/>
              <a:t>Atomicity</a:t>
            </a:r>
          </a:p>
          <a:p>
            <a:pPr lvl="1">
              <a:lnSpc>
                <a:spcPct val="90000"/>
              </a:lnSpc>
              <a:spcBef>
                <a:spcPct val="0"/>
              </a:spcBef>
            </a:pPr>
            <a:r>
              <a:rPr lang="en-US" sz="2400" dirty="0">
                <a:solidFill>
                  <a:schemeClr val="tx1"/>
                </a:solidFill>
              </a:rPr>
              <a:t>Requires that </a:t>
            </a:r>
            <a:r>
              <a:rPr lang="en-US" sz="2400" b="1" i="1" dirty="0">
                <a:solidFill>
                  <a:schemeClr val="tx1"/>
                </a:solidFill>
              </a:rPr>
              <a:t>all</a:t>
            </a:r>
            <a:r>
              <a:rPr lang="en-US" sz="2400" i="1" dirty="0">
                <a:solidFill>
                  <a:schemeClr val="tx1"/>
                </a:solidFill>
              </a:rPr>
              <a:t> </a:t>
            </a:r>
            <a:r>
              <a:rPr lang="en-US" sz="2400" dirty="0">
                <a:solidFill>
                  <a:schemeClr val="tx1"/>
                </a:solidFill>
              </a:rPr>
              <a:t>operations (SQL requests) of a transaction be completed; if not, then the transaction is aborted</a:t>
            </a:r>
          </a:p>
          <a:p>
            <a:pPr lvl="1">
              <a:lnSpc>
                <a:spcPct val="90000"/>
              </a:lnSpc>
              <a:spcBef>
                <a:spcPct val="0"/>
              </a:spcBef>
            </a:pPr>
            <a:r>
              <a:rPr lang="en-US" sz="2400" dirty="0">
                <a:solidFill>
                  <a:schemeClr val="tx1"/>
                </a:solidFill>
              </a:rPr>
              <a:t>A transaction is treated as a single, indivisible, logical unit of work</a:t>
            </a:r>
          </a:p>
          <a:p>
            <a:pPr lvl="1">
              <a:lnSpc>
                <a:spcPct val="90000"/>
              </a:lnSpc>
              <a:spcBef>
                <a:spcPct val="0"/>
              </a:spcBef>
            </a:pPr>
            <a:r>
              <a:rPr lang="en-US" sz="2400" dirty="0">
                <a:solidFill>
                  <a:schemeClr val="tx1"/>
                </a:solidFill>
              </a:rPr>
              <a:t>This </a:t>
            </a:r>
            <a:r>
              <a:rPr lang="en-US" sz="2400" b="1" dirty="0">
                <a:solidFill>
                  <a:schemeClr val="tx1"/>
                </a:solidFill>
              </a:rPr>
              <a:t>“all-or-none</a:t>
            </a:r>
            <a:r>
              <a:rPr lang="en-US" sz="2400" dirty="0">
                <a:solidFill>
                  <a:schemeClr val="tx1"/>
                </a:solidFill>
              </a:rPr>
              <a:t>” property is referred to as atomicity</a:t>
            </a:r>
            <a:r>
              <a:rPr lang="en-US" sz="2400" dirty="0"/>
              <a:t>.</a:t>
            </a:r>
            <a:endParaRPr lang="en-US" sz="2400" dirty="0">
              <a:solidFill>
                <a:schemeClr val="tx1"/>
              </a:solidFill>
            </a:endParaRPr>
          </a:p>
          <a:p>
            <a:pPr marL="109728" indent="0">
              <a:buNone/>
            </a:pPr>
            <a:r>
              <a:rPr lang="en-IN" b="1" u="sng" dirty="0"/>
              <a:t>Consistency</a:t>
            </a:r>
          </a:p>
          <a:p>
            <a:pPr lvl="1" algn="just"/>
            <a:r>
              <a:rPr lang="en-IN" sz="2600" dirty="0">
                <a:solidFill>
                  <a:schemeClr val="tx1"/>
                </a:solidFill>
              </a:rPr>
              <a:t>Consistency property ensures that the database must remain  in </a:t>
            </a:r>
            <a:r>
              <a:rPr lang="en-IN" sz="2600" b="1" dirty="0">
                <a:solidFill>
                  <a:schemeClr val="tx1"/>
                </a:solidFill>
              </a:rPr>
              <a:t>the consistent state before the start of transaction and after the transaction is over.</a:t>
            </a:r>
          </a:p>
          <a:p>
            <a:pPr lvl="1" algn="just"/>
            <a:r>
              <a:rPr lang="en-IN" sz="2600" dirty="0">
                <a:solidFill>
                  <a:schemeClr val="tx1"/>
                </a:solidFill>
              </a:rPr>
              <a:t>Consistency states that only valid data will be written to the database.</a:t>
            </a:r>
          </a:p>
          <a:p>
            <a:pPr lvl="1" algn="just"/>
            <a:r>
              <a:rPr lang="en-IN" sz="2600" dirty="0">
                <a:solidFill>
                  <a:schemeClr val="tx1"/>
                </a:solidFill>
              </a:rPr>
              <a:t>If for some reason a transaction is executed that violates the database consistency rules  the entire transaction will be rolled back.</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fontAlgn="base"/>
            <a:r>
              <a:rPr lang="en-US" b="1" dirty="0"/>
              <a:t>Question:</a:t>
            </a:r>
            <a:r>
              <a:rPr lang="en-US" dirty="0"/>
              <a:t> </a:t>
            </a:r>
            <a:r>
              <a:rPr lang="en-US" b="1" dirty="0"/>
              <a:t>Consider the following schedules involving two transactions. Which one of the following statement is true?</a:t>
            </a:r>
            <a:r>
              <a:rPr lang="en-US" dirty="0"/>
              <a:t> </a:t>
            </a:r>
          </a:p>
          <a:p>
            <a:pPr fontAlgn="base"/>
            <a:r>
              <a:rPr lang="en-US" dirty="0"/>
              <a:t>S1: R</a:t>
            </a:r>
            <a:r>
              <a:rPr lang="en-US" baseline="-25000" dirty="0"/>
              <a:t>1</a:t>
            </a:r>
            <a:r>
              <a:rPr lang="en-US" dirty="0"/>
              <a:t>(X) R</a:t>
            </a:r>
            <a:r>
              <a:rPr lang="en-US" baseline="-25000" dirty="0"/>
              <a:t>1</a:t>
            </a:r>
            <a:r>
              <a:rPr lang="en-US" dirty="0"/>
              <a:t>(Y) R</a:t>
            </a:r>
            <a:r>
              <a:rPr lang="en-US" baseline="-25000" dirty="0"/>
              <a:t>2</a:t>
            </a:r>
            <a:r>
              <a:rPr lang="en-US" dirty="0"/>
              <a:t>(X) R</a:t>
            </a:r>
            <a:r>
              <a:rPr lang="en-US" baseline="-25000" dirty="0"/>
              <a:t>2</a:t>
            </a:r>
            <a:r>
              <a:rPr lang="en-US" dirty="0"/>
              <a:t>(Y) W</a:t>
            </a:r>
            <a:r>
              <a:rPr lang="en-US" baseline="-25000" dirty="0"/>
              <a:t>2</a:t>
            </a:r>
            <a:r>
              <a:rPr lang="en-US" dirty="0"/>
              <a:t>(Y) W</a:t>
            </a:r>
            <a:r>
              <a:rPr lang="en-US" baseline="-25000" dirty="0"/>
              <a:t>1</a:t>
            </a:r>
            <a:r>
              <a:rPr lang="en-US" dirty="0"/>
              <a:t>(X) </a:t>
            </a:r>
            <a:br>
              <a:rPr lang="en-US" dirty="0"/>
            </a:br>
            <a:r>
              <a:rPr lang="en-US" dirty="0"/>
              <a:t>S2: R</a:t>
            </a:r>
            <a:r>
              <a:rPr lang="en-US" baseline="-25000" dirty="0"/>
              <a:t>1</a:t>
            </a:r>
            <a:r>
              <a:rPr lang="en-US" dirty="0"/>
              <a:t>(X) R</a:t>
            </a:r>
            <a:r>
              <a:rPr lang="en-US" baseline="-25000" dirty="0"/>
              <a:t>2</a:t>
            </a:r>
            <a:r>
              <a:rPr lang="en-US" dirty="0"/>
              <a:t>(X) R</a:t>
            </a:r>
            <a:r>
              <a:rPr lang="en-US" baseline="-25000" dirty="0"/>
              <a:t>2</a:t>
            </a:r>
            <a:r>
              <a:rPr lang="en-US" dirty="0"/>
              <a:t>(Y) W</a:t>
            </a:r>
            <a:r>
              <a:rPr lang="en-US" baseline="-25000" dirty="0"/>
              <a:t>2</a:t>
            </a:r>
            <a:r>
              <a:rPr lang="en-US" dirty="0"/>
              <a:t>(Y) R</a:t>
            </a:r>
            <a:r>
              <a:rPr lang="en-US" baseline="-25000" dirty="0"/>
              <a:t>1</a:t>
            </a:r>
            <a:r>
              <a:rPr lang="en-US" dirty="0"/>
              <a:t>(Y) W</a:t>
            </a:r>
            <a:r>
              <a:rPr lang="en-US" baseline="-25000" dirty="0"/>
              <a:t>1</a:t>
            </a:r>
            <a:r>
              <a:rPr lang="en-US" dirty="0"/>
              <a:t>(X) </a:t>
            </a:r>
          </a:p>
          <a:p>
            <a:pPr fontAlgn="base"/>
            <a:r>
              <a:rPr lang="en-US" dirty="0"/>
              <a:t>Both S1 and S2 are conflict </a:t>
            </a:r>
            <a:r>
              <a:rPr lang="en-US" dirty="0" err="1"/>
              <a:t>serializable</a:t>
            </a:r>
            <a:endParaRPr lang="en-US" dirty="0"/>
          </a:p>
          <a:p>
            <a:pPr fontAlgn="base"/>
            <a:r>
              <a:rPr lang="en-US" dirty="0"/>
              <a:t>Only S1 is conflict </a:t>
            </a:r>
            <a:r>
              <a:rPr lang="en-US" dirty="0" err="1"/>
              <a:t>serializable</a:t>
            </a:r>
            <a:endParaRPr lang="en-US" dirty="0"/>
          </a:p>
          <a:p>
            <a:pPr fontAlgn="base"/>
            <a:r>
              <a:rPr lang="en-US" dirty="0"/>
              <a:t>Only S2 is conflict </a:t>
            </a:r>
            <a:r>
              <a:rPr lang="en-US" dirty="0" err="1"/>
              <a:t>serializable</a:t>
            </a:r>
            <a:endParaRPr lang="en-US" dirty="0"/>
          </a:p>
          <a:p>
            <a:pPr fontAlgn="base"/>
            <a:r>
              <a:rPr lang="en-US" dirty="0"/>
              <a:t>None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 Only S2 is conflict </a:t>
            </a:r>
            <a:r>
              <a:rPr lang="en-US" dirty="0" err="1"/>
              <a:t>serializable</a:t>
            </a: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br>
              <a:rPr lang="en-IN" dirty="0"/>
            </a:br>
            <a:br>
              <a:rPr lang="en-IN" dirty="0"/>
            </a:br>
            <a:r>
              <a:rPr lang="en-IN" dirty="0"/>
              <a:t>View </a:t>
            </a:r>
            <a:r>
              <a:rPr lang="en-IN" dirty="0" err="1"/>
              <a:t>Serializability</a:t>
            </a:r>
            <a:br>
              <a:rPr lang="en-IN" dirty="0"/>
            </a:br>
            <a:endParaRPr lang="en-IN" dirty="0"/>
          </a:p>
        </p:txBody>
      </p:sp>
      <p:sp>
        <p:nvSpPr>
          <p:cNvPr id="3" name="Content Placeholder 2"/>
          <p:cNvSpPr>
            <a:spLocks noGrp="1"/>
          </p:cNvSpPr>
          <p:nvPr>
            <p:ph idx="1"/>
          </p:nvPr>
        </p:nvSpPr>
        <p:spPr>
          <a:xfrm>
            <a:off x="0" y="1143000"/>
            <a:ext cx="9144000" cy="5715000"/>
          </a:xfrm>
        </p:spPr>
        <p:txBody>
          <a:bodyPr/>
          <a:lstStyle/>
          <a:p>
            <a:pPr algn="just"/>
            <a:r>
              <a:rPr lang="en-IN" dirty="0"/>
              <a:t>If a given schedule is found to be view equivalent to some serial schedule, then it is called as a </a:t>
            </a:r>
            <a:r>
              <a:rPr lang="en-IN" b="1" dirty="0"/>
              <a:t>view </a:t>
            </a:r>
            <a:r>
              <a:rPr lang="en-IN" b="1" dirty="0" err="1"/>
              <a:t>serializable</a:t>
            </a:r>
            <a:r>
              <a:rPr lang="en-IN" b="1" dirty="0"/>
              <a:t> schedule.</a:t>
            </a:r>
          </a:p>
        </p:txBody>
      </p:sp>
    </p:spTree>
    <p:extLst>
      <p:ext uri="{BB962C8B-B14F-4D97-AF65-F5344CB8AC3E}">
        <p14:creationId xmlns:p14="http://schemas.microsoft.com/office/powerpoint/2010/main" val="328337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View Equivalent Schedules-</a:t>
            </a:r>
          </a:p>
        </p:txBody>
      </p:sp>
      <p:sp>
        <p:nvSpPr>
          <p:cNvPr id="3" name="Content Placeholder 2"/>
          <p:cNvSpPr>
            <a:spLocks noGrp="1"/>
          </p:cNvSpPr>
          <p:nvPr>
            <p:ph idx="1"/>
          </p:nvPr>
        </p:nvSpPr>
        <p:spPr>
          <a:xfrm>
            <a:off x="0" y="1371600"/>
            <a:ext cx="9144000" cy="5867400"/>
          </a:xfrm>
        </p:spPr>
        <p:txBody>
          <a:bodyPr/>
          <a:lstStyle/>
          <a:p>
            <a:pPr algn="just"/>
            <a:r>
              <a:rPr lang="en-IN" dirty="0"/>
              <a:t>Consider two schedules S1 and S2 each consisting of two transactions T1 and T2.</a:t>
            </a:r>
          </a:p>
          <a:p>
            <a:pPr algn="just"/>
            <a:endParaRPr lang="en-IN" dirty="0"/>
          </a:p>
          <a:p>
            <a:pPr algn="just"/>
            <a:r>
              <a:rPr lang="en-IN" dirty="0"/>
              <a:t>Two schedules S1 and S2 are said to be </a:t>
            </a:r>
            <a:r>
              <a:rPr lang="en-IN" b="1" dirty="0"/>
              <a:t>view equivalent </a:t>
            </a:r>
            <a:r>
              <a:rPr lang="en-IN" dirty="0"/>
              <a:t>if below conditions are satisfied .</a:t>
            </a:r>
          </a:p>
          <a:p>
            <a:pPr lvl="1" algn="just"/>
            <a:r>
              <a:rPr lang="en-IN" dirty="0"/>
              <a:t>1. Initial Read</a:t>
            </a:r>
          </a:p>
          <a:p>
            <a:pPr lvl="1" algn="just"/>
            <a:r>
              <a:rPr lang="en-IN" dirty="0"/>
              <a:t>2. Updated Read</a:t>
            </a:r>
          </a:p>
          <a:p>
            <a:pPr lvl="1" algn="just"/>
            <a:r>
              <a:rPr lang="en-IN" dirty="0"/>
              <a:t>3. Final Write</a:t>
            </a:r>
          </a:p>
        </p:txBody>
      </p:sp>
    </p:spTree>
    <p:extLst>
      <p:ext uri="{BB962C8B-B14F-4D97-AF65-F5344CB8AC3E}">
        <p14:creationId xmlns:p14="http://schemas.microsoft.com/office/powerpoint/2010/main" val="2635190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a:t>1. Initial Read</a:t>
            </a:r>
          </a:p>
        </p:txBody>
      </p:sp>
      <p:sp>
        <p:nvSpPr>
          <p:cNvPr id="3" name="Content Placeholder 2"/>
          <p:cNvSpPr>
            <a:spLocks noGrp="1"/>
          </p:cNvSpPr>
          <p:nvPr>
            <p:ph idx="1"/>
          </p:nvPr>
        </p:nvSpPr>
        <p:spPr>
          <a:xfrm>
            <a:off x="0" y="1371600"/>
            <a:ext cx="9144000" cy="5791200"/>
          </a:xfrm>
        </p:spPr>
        <p:txBody>
          <a:bodyPr/>
          <a:lstStyle/>
          <a:p>
            <a:r>
              <a:rPr lang="en-IN" dirty="0"/>
              <a:t>An initial read of both schedules must be the same. Suppose two schedule S1 and S2. In schedule S1, if a transaction T1 is reading the data item A, then in S2, transaction T1 should also read A.</a:t>
            </a:r>
          </a:p>
          <a:p>
            <a:endParaRPr lang="en-IN" dirty="0"/>
          </a:p>
          <a:p>
            <a:endParaRPr lang="en-IN"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276600"/>
            <a:ext cx="8763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717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20200" cy="1219200"/>
          </a:xfrm>
        </p:spPr>
        <p:txBody>
          <a:bodyPr/>
          <a:lstStyle/>
          <a:p>
            <a:r>
              <a:rPr lang="en-IN" dirty="0"/>
              <a:t>2. Updated Read</a:t>
            </a:r>
          </a:p>
        </p:txBody>
      </p:sp>
      <p:sp>
        <p:nvSpPr>
          <p:cNvPr id="3" name="Content Placeholder 2"/>
          <p:cNvSpPr>
            <a:spLocks noGrp="1"/>
          </p:cNvSpPr>
          <p:nvPr>
            <p:ph idx="1"/>
          </p:nvPr>
        </p:nvSpPr>
        <p:spPr>
          <a:xfrm>
            <a:off x="76200" y="1447800"/>
            <a:ext cx="9067800" cy="5791200"/>
          </a:xfrm>
        </p:spPr>
        <p:txBody>
          <a:bodyPr/>
          <a:lstStyle/>
          <a:p>
            <a:r>
              <a:rPr lang="en-IN" dirty="0"/>
              <a:t>In schedule S1, if Ti is reading A which is updated by </a:t>
            </a:r>
            <a:r>
              <a:rPr lang="en-IN" dirty="0" err="1"/>
              <a:t>Tj</a:t>
            </a:r>
            <a:r>
              <a:rPr lang="en-IN" dirty="0"/>
              <a:t> then in S2 also, Ti should read A which is updated by </a:t>
            </a:r>
            <a:r>
              <a:rPr lang="en-IN" dirty="0" err="1"/>
              <a:t>Tj</a:t>
            </a:r>
            <a:r>
              <a:rPr lang="en-IN" dirty="0"/>
              <a:t>.</a:t>
            </a:r>
          </a:p>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90678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059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a:t>3. Final Write</a:t>
            </a:r>
          </a:p>
        </p:txBody>
      </p:sp>
      <p:sp>
        <p:nvSpPr>
          <p:cNvPr id="3" name="Content Placeholder 2"/>
          <p:cNvSpPr>
            <a:spLocks noGrp="1"/>
          </p:cNvSpPr>
          <p:nvPr>
            <p:ph idx="1"/>
          </p:nvPr>
        </p:nvSpPr>
        <p:spPr>
          <a:xfrm>
            <a:off x="0" y="1219200"/>
            <a:ext cx="9144000" cy="5638800"/>
          </a:xfrm>
        </p:spPr>
        <p:txBody>
          <a:bodyPr/>
          <a:lstStyle/>
          <a:p>
            <a:r>
              <a:rPr lang="en-IN" dirty="0"/>
              <a:t>A final write must be the same between both the schedules. In schedule S1, if a transaction T1 updates A at last then in S2, final writes operations should also be done by T1.</a:t>
            </a:r>
          </a:p>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7" y="3352800"/>
            <a:ext cx="872535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341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Condition 1 and 2 ensure that each transaction reads the same value in both schedules S1 and S2(so perform same computation).</a:t>
            </a:r>
          </a:p>
          <a:p>
            <a:endParaRPr lang="en-IN" dirty="0"/>
          </a:p>
          <a:p>
            <a:r>
              <a:rPr lang="en-IN" dirty="0"/>
              <a:t>Condition 3 together with conditions 1 and 2 ensures both schedules result in same final state.</a:t>
            </a:r>
          </a:p>
        </p:txBody>
      </p:sp>
    </p:spTree>
    <p:extLst>
      <p:ext uri="{BB962C8B-B14F-4D97-AF65-F5344CB8AC3E}">
        <p14:creationId xmlns:p14="http://schemas.microsoft.com/office/powerpoint/2010/main" val="1101394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sp>
        <p:nvSpPr>
          <p:cNvPr id="3" name="Content Placeholder 2"/>
          <p:cNvSpPr>
            <a:spLocks noGrp="1"/>
          </p:cNvSpPr>
          <p:nvPr>
            <p:ph idx="1"/>
          </p:nvPr>
        </p:nvSpPr>
        <p:spPr>
          <a:xfrm>
            <a:off x="0" y="1295400"/>
            <a:ext cx="8686800" cy="5279136"/>
          </a:xfrm>
        </p:spPr>
        <p:txBody>
          <a:bodyPr/>
          <a:lstStyle/>
          <a:p>
            <a:pPr algn="just"/>
            <a:r>
              <a:rPr lang="en-IN" dirty="0"/>
              <a:t>Every conflict </a:t>
            </a:r>
            <a:r>
              <a:rPr lang="en-IN" dirty="0" err="1"/>
              <a:t>serializable</a:t>
            </a:r>
            <a:r>
              <a:rPr lang="en-IN" dirty="0"/>
              <a:t> schedule is also view </a:t>
            </a:r>
            <a:r>
              <a:rPr lang="en-IN" dirty="0" err="1"/>
              <a:t>serializable</a:t>
            </a:r>
            <a:r>
              <a:rPr lang="en-IN" dirty="0"/>
              <a:t> .</a:t>
            </a:r>
          </a:p>
          <a:p>
            <a:pPr algn="just"/>
            <a:endParaRPr lang="en-IN" dirty="0"/>
          </a:p>
          <a:p>
            <a:pPr algn="just"/>
            <a:endParaRPr lang="en-IN" dirty="0"/>
          </a:p>
          <a:p>
            <a:pPr algn="just"/>
            <a:r>
              <a:rPr lang="en-IN" dirty="0"/>
              <a:t>But all view </a:t>
            </a:r>
            <a:r>
              <a:rPr lang="en-IN" dirty="0" err="1"/>
              <a:t>serializable</a:t>
            </a:r>
            <a:r>
              <a:rPr lang="en-IN" dirty="0"/>
              <a:t> are not conflict </a:t>
            </a:r>
            <a:r>
              <a:rPr lang="en-IN" dirty="0" err="1"/>
              <a:t>serializable</a:t>
            </a:r>
            <a:r>
              <a:rPr lang="en-IN" dirty="0"/>
              <a:t>.</a:t>
            </a:r>
          </a:p>
          <a:p>
            <a:pPr algn="just"/>
            <a:endParaRPr lang="en-IN" dirty="0"/>
          </a:p>
          <a:p>
            <a:pPr algn="just"/>
            <a:endParaRPr lang="en-IN" dirty="0"/>
          </a:p>
          <a:p>
            <a:pPr algn="just"/>
            <a:r>
              <a:rPr lang="en-IN" dirty="0"/>
              <a:t>Blind writes appear in any view </a:t>
            </a:r>
            <a:r>
              <a:rPr lang="en-IN" dirty="0" err="1"/>
              <a:t>serializable</a:t>
            </a:r>
            <a:r>
              <a:rPr lang="en-IN" dirty="0"/>
              <a:t> schedule that is not conflict </a:t>
            </a:r>
            <a:r>
              <a:rPr lang="en-IN" dirty="0" err="1"/>
              <a:t>serializable</a:t>
            </a:r>
            <a:r>
              <a:rPr lang="en-IN" dirty="0"/>
              <a:t>.</a:t>
            </a:r>
          </a:p>
        </p:txBody>
      </p:sp>
    </p:spTree>
    <p:extLst>
      <p:ext uri="{BB962C8B-B14F-4D97-AF65-F5344CB8AC3E}">
        <p14:creationId xmlns:p14="http://schemas.microsoft.com/office/powerpoint/2010/main" val="2980309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a:t>
            </a:r>
            <a:r>
              <a:rPr lang="en-IN" dirty="0" err="1"/>
              <a:t>serializability</a:t>
            </a:r>
            <a:endParaRPr lang="en-IN" dirty="0"/>
          </a:p>
        </p:txBody>
      </p:sp>
      <p:sp>
        <p:nvSpPr>
          <p:cNvPr id="3" name="Content Placeholder 2"/>
          <p:cNvSpPr>
            <a:spLocks noGrp="1"/>
          </p:cNvSpPr>
          <p:nvPr>
            <p:ph idx="1"/>
          </p:nvPr>
        </p:nvSpPr>
        <p:spPr/>
        <p:txBody>
          <a:bodyPr/>
          <a:lstStyle/>
          <a:p>
            <a:r>
              <a:rPr lang="en-IN" dirty="0"/>
              <a:t>If a given schedule is found to be view equivalent to some serial schedule, then it is called as a </a:t>
            </a:r>
            <a:r>
              <a:rPr lang="en-IN" b="1" dirty="0"/>
              <a:t>view </a:t>
            </a:r>
            <a:r>
              <a:rPr lang="en-IN" b="1" dirty="0" err="1"/>
              <a:t>serializable</a:t>
            </a:r>
            <a:r>
              <a:rPr lang="en-IN" b="1" dirty="0"/>
              <a:t> schedule</a:t>
            </a:r>
            <a:r>
              <a:rPr lang="en-IN" dirty="0"/>
              <a:t>..</a:t>
            </a:r>
          </a:p>
          <a:p>
            <a:r>
              <a:rPr lang="en-IN" dirty="0"/>
              <a:t>Consider two schedules S1 and S2 each consisting of two transactions T1 and T2. Schedules S1 and S2 are called view equivalent if the following three conditions hold true for them-</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spcBef>
                <a:spcPct val="0"/>
              </a:spcBef>
            </a:pPr>
            <a:r>
              <a:rPr lang="en-US" b="1" u="sng" dirty="0"/>
              <a:t>Isolation </a:t>
            </a:r>
          </a:p>
          <a:p>
            <a:pPr lvl="1">
              <a:spcBef>
                <a:spcPct val="0"/>
              </a:spcBef>
            </a:pPr>
            <a:r>
              <a:rPr lang="en-US" sz="2400" dirty="0">
                <a:solidFill>
                  <a:schemeClr val="tx1"/>
                </a:solidFill>
              </a:rPr>
              <a:t>Data used during execution of a transaction cannot be used by second transaction until first one is completed</a:t>
            </a:r>
          </a:p>
          <a:p>
            <a:pPr lvl="1">
              <a:spcBef>
                <a:spcPct val="0"/>
              </a:spcBef>
            </a:pPr>
            <a:r>
              <a:rPr lang="en-IN" sz="2400" dirty="0">
                <a:solidFill>
                  <a:schemeClr val="tx1"/>
                </a:solidFill>
              </a:rPr>
              <a:t>Even though multiple transactions may execute concurrently, the system guarantees that, for every pair of transactions </a:t>
            </a:r>
            <a:r>
              <a:rPr lang="en-IN" sz="2400" i="1" dirty="0">
                <a:solidFill>
                  <a:schemeClr val="tx1"/>
                </a:solidFill>
              </a:rPr>
              <a:t>Ti and </a:t>
            </a:r>
            <a:r>
              <a:rPr lang="en-IN" sz="2400" i="1" dirty="0" err="1">
                <a:solidFill>
                  <a:schemeClr val="tx1"/>
                </a:solidFill>
              </a:rPr>
              <a:t>Tj</a:t>
            </a:r>
            <a:r>
              <a:rPr lang="en-IN" sz="2400" i="1" dirty="0">
                <a:solidFill>
                  <a:schemeClr val="tx1"/>
                </a:solidFill>
              </a:rPr>
              <a:t> , it appears</a:t>
            </a:r>
            <a:r>
              <a:rPr lang="en-IN" sz="2400" dirty="0">
                <a:solidFill>
                  <a:schemeClr val="tx1"/>
                </a:solidFill>
              </a:rPr>
              <a:t> to </a:t>
            </a:r>
            <a:r>
              <a:rPr lang="en-IN" sz="2400" i="1" dirty="0">
                <a:solidFill>
                  <a:schemeClr val="tx1"/>
                </a:solidFill>
              </a:rPr>
              <a:t>Ti that either </a:t>
            </a:r>
            <a:r>
              <a:rPr lang="en-IN" sz="2400" i="1" dirty="0" err="1">
                <a:solidFill>
                  <a:schemeClr val="tx1"/>
                </a:solidFill>
              </a:rPr>
              <a:t>Tj</a:t>
            </a:r>
            <a:r>
              <a:rPr lang="en-IN" sz="2400" i="1" dirty="0">
                <a:solidFill>
                  <a:schemeClr val="tx1"/>
                </a:solidFill>
              </a:rPr>
              <a:t>   finished execution before Ti started, or  </a:t>
            </a:r>
            <a:r>
              <a:rPr lang="en-IN" sz="2400" i="1" dirty="0" err="1">
                <a:solidFill>
                  <a:schemeClr val="tx1"/>
                </a:solidFill>
              </a:rPr>
              <a:t>Tj</a:t>
            </a:r>
            <a:r>
              <a:rPr lang="en-IN" sz="2400" i="1" dirty="0">
                <a:solidFill>
                  <a:schemeClr val="tx1"/>
                </a:solidFill>
              </a:rPr>
              <a:t> started execution </a:t>
            </a:r>
            <a:r>
              <a:rPr lang="en-IN" sz="2400" dirty="0">
                <a:solidFill>
                  <a:schemeClr val="tx1"/>
                </a:solidFill>
              </a:rPr>
              <a:t>after </a:t>
            </a:r>
            <a:r>
              <a:rPr lang="en-IN" sz="2400" i="1" dirty="0">
                <a:solidFill>
                  <a:schemeClr val="tx1"/>
                </a:solidFill>
              </a:rPr>
              <a:t>Ti finished. </a:t>
            </a:r>
          </a:p>
          <a:p>
            <a:pPr lvl="1">
              <a:spcBef>
                <a:spcPct val="0"/>
              </a:spcBef>
            </a:pPr>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1.For each data item </a:t>
            </a:r>
            <a:r>
              <a:rPr lang="en-IN" dirty="0" err="1"/>
              <a:t>Q,if</a:t>
            </a:r>
            <a:r>
              <a:rPr lang="en-IN" dirty="0"/>
              <a:t> transaction T</a:t>
            </a:r>
            <a:r>
              <a:rPr lang="en-IN" baseline="-25000" dirty="0"/>
              <a:t>i   </a:t>
            </a:r>
            <a:r>
              <a:rPr lang="en-IN" dirty="0"/>
              <a:t> reads the initial value of Q in schedule </a:t>
            </a:r>
            <a:r>
              <a:rPr lang="en-IN" dirty="0" err="1"/>
              <a:t>S,then</a:t>
            </a:r>
            <a:r>
              <a:rPr lang="en-IN" dirty="0"/>
              <a:t> transaction T</a:t>
            </a:r>
            <a:r>
              <a:rPr lang="en-IN" baseline="-25000" dirty="0"/>
              <a:t>i  </a:t>
            </a:r>
            <a:r>
              <a:rPr lang="en-IN" dirty="0"/>
              <a:t> must in schedule S’’ also read the initial value of Q.</a:t>
            </a:r>
          </a:p>
          <a:p>
            <a:pPr lvl="1"/>
            <a:r>
              <a:rPr lang="en-IN" dirty="0"/>
              <a:t>“Initial reads must be same for all data items”</a:t>
            </a:r>
          </a:p>
          <a:p>
            <a:pPr fontAlgn="base"/>
            <a:r>
              <a:rPr lang="en-IN" dirty="0"/>
              <a:t>If transaction T</a:t>
            </a:r>
            <a:r>
              <a:rPr lang="en-IN" baseline="-25000" dirty="0"/>
              <a:t>i</a:t>
            </a:r>
            <a:r>
              <a:rPr lang="en-IN" dirty="0"/>
              <a:t> reads a data item that has been updated by the transaction </a:t>
            </a:r>
            <a:r>
              <a:rPr lang="en-IN" dirty="0" err="1"/>
              <a:t>T</a:t>
            </a:r>
            <a:r>
              <a:rPr lang="en-IN" baseline="-25000" dirty="0" err="1"/>
              <a:t>j</a:t>
            </a:r>
            <a:r>
              <a:rPr lang="en-IN" dirty="0"/>
              <a:t> in schedule S1, then in schedule S2 also, transaction T</a:t>
            </a:r>
            <a:r>
              <a:rPr lang="en-IN" baseline="-25000" dirty="0"/>
              <a:t>i</a:t>
            </a:r>
            <a:r>
              <a:rPr lang="en-IN" dirty="0"/>
              <a:t> must read the same data item that has been updated by transaction </a:t>
            </a:r>
            <a:r>
              <a:rPr lang="en-IN" dirty="0" err="1"/>
              <a:t>T</a:t>
            </a:r>
            <a:r>
              <a:rPr lang="en-IN" baseline="-25000" dirty="0" err="1"/>
              <a:t>j</a:t>
            </a:r>
            <a:r>
              <a:rPr lang="en-IN" baseline="-25000" dirty="0"/>
              <a:t>.</a:t>
            </a:r>
          </a:p>
          <a:p>
            <a:pPr lvl="1" fontAlgn="base"/>
            <a:r>
              <a:rPr lang="en-IN" dirty="0"/>
              <a:t>“Write-read sequence must be same.”.</a:t>
            </a:r>
          </a:p>
          <a:p>
            <a:pPr fontAlgn="base"/>
            <a:r>
              <a:rPr lang="en-IN" dirty="0"/>
              <a:t> </a:t>
            </a:r>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each data item Q ,the transaction that perform the final write(Q) operation in schedule S must perform the final Write(Q) operation in schedule in S”.</a:t>
            </a:r>
          </a:p>
          <a:p>
            <a:pPr lvl="1"/>
            <a:r>
              <a:rPr lang="en-IN" dirty="0"/>
              <a:t>“Final writers must be same for all data items”.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u="sng" dirty="0"/>
            </a:br>
            <a:r>
              <a:rPr lang="en-IN" sz="3600" b="1" u="sng" dirty="0"/>
              <a:t>How to check whether a given schedule is view </a:t>
            </a:r>
            <a:r>
              <a:rPr lang="en-IN" sz="3600" b="1" u="sng" dirty="0" err="1"/>
              <a:t>serializable</a:t>
            </a:r>
            <a:r>
              <a:rPr lang="en-IN" sz="3600" b="1" u="sng" dirty="0"/>
              <a:t> or not?</a:t>
            </a:r>
            <a:endParaRPr lang="en-IN" dirty="0"/>
          </a:p>
        </p:txBody>
      </p:sp>
      <p:sp>
        <p:nvSpPr>
          <p:cNvPr id="3" name="Content Placeholder 2"/>
          <p:cNvSpPr>
            <a:spLocks noGrp="1"/>
          </p:cNvSpPr>
          <p:nvPr>
            <p:ph idx="1"/>
          </p:nvPr>
        </p:nvSpPr>
        <p:spPr/>
        <p:txBody>
          <a:bodyPr>
            <a:normAutofit/>
          </a:bodyPr>
          <a:lstStyle/>
          <a:p>
            <a:pPr fontAlgn="base"/>
            <a:r>
              <a:rPr lang="en-IN" b="1" u="sng" dirty="0"/>
              <a:t>Method-01:</a:t>
            </a:r>
            <a:endParaRPr lang="en-IN" b="1" dirty="0"/>
          </a:p>
          <a:p>
            <a:pPr fontAlgn="base"/>
            <a:endParaRPr lang="en-IN" dirty="0"/>
          </a:p>
          <a:p>
            <a:pPr fontAlgn="base"/>
            <a:r>
              <a:rPr lang="en-IN" dirty="0"/>
              <a:t>Check whether the given schedule is conflict </a:t>
            </a:r>
            <a:r>
              <a:rPr lang="en-IN" dirty="0" err="1"/>
              <a:t>serializable</a:t>
            </a:r>
            <a:r>
              <a:rPr lang="en-IN" dirty="0"/>
              <a:t> or not.</a:t>
            </a:r>
          </a:p>
          <a:p>
            <a:pPr fontAlgn="base"/>
            <a:r>
              <a:rPr lang="en-IN" dirty="0"/>
              <a:t>If the given schedule is conflict </a:t>
            </a:r>
            <a:r>
              <a:rPr lang="en-IN" dirty="0" err="1"/>
              <a:t>serializable</a:t>
            </a:r>
            <a:r>
              <a:rPr lang="en-IN" dirty="0"/>
              <a:t>, then it is surely view </a:t>
            </a:r>
            <a:r>
              <a:rPr lang="en-IN" dirty="0" err="1"/>
              <a:t>serializable</a:t>
            </a:r>
            <a:r>
              <a:rPr lang="en-IN" dirty="0"/>
              <a:t>. </a:t>
            </a:r>
          </a:p>
          <a:p>
            <a:pPr fontAlgn="base"/>
            <a:r>
              <a:rPr lang="en-IN" dirty="0"/>
              <a:t>If the given schedule is not conflict </a:t>
            </a:r>
            <a:r>
              <a:rPr lang="en-IN" dirty="0" err="1"/>
              <a:t>serializable</a:t>
            </a:r>
            <a:r>
              <a:rPr lang="en-IN" dirty="0"/>
              <a:t>, then it may or may not be view </a:t>
            </a:r>
            <a:r>
              <a:rPr lang="en-IN" dirty="0" err="1"/>
              <a:t>serializable</a:t>
            </a:r>
            <a:r>
              <a:rPr lang="en-IN" dirty="0"/>
              <a:t>. Go and check using other methods.</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IN" b="1" u="sng" dirty="0"/>
              <a:t>Method-02:</a:t>
            </a:r>
            <a:endParaRPr lang="en-IN" b="1" dirty="0"/>
          </a:p>
          <a:p>
            <a:pPr fontAlgn="base"/>
            <a:r>
              <a:rPr lang="en-IN" dirty="0"/>
              <a:t>Check if there exists any blind write operation (writing without reading a value is known as a blind write).</a:t>
            </a:r>
          </a:p>
          <a:p>
            <a:pPr fontAlgn="base"/>
            <a:r>
              <a:rPr lang="en-IN" dirty="0"/>
              <a:t>If there does not exist any blind write, then the schedule is surely not view </a:t>
            </a:r>
            <a:r>
              <a:rPr lang="en-IN" dirty="0" err="1"/>
              <a:t>serializable</a:t>
            </a:r>
            <a:r>
              <a:rPr lang="en-IN" dirty="0"/>
              <a:t>. Stop and report your answer.</a:t>
            </a:r>
          </a:p>
          <a:p>
            <a:pPr fontAlgn="base"/>
            <a:r>
              <a:rPr lang="en-IN" dirty="0"/>
              <a:t>If there exists any blind write, then the schedule may or may not be view </a:t>
            </a:r>
            <a:r>
              <a:rPr lang="en-IN" dirty="0" err="1"/>
              <a:t>serializable</a:t>
            </a:r>
            <a:r>
              <a:rPr lang="en-IN" dirty="0"/>
              <a:t>. Go and check using other methods.</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u="sng" dirty="0"/>
              <a:t>Method-03:</a:t>
            </a:r>
            <a:endParaRPr lang="en-IN" b="1" dirty="0"/>
          </a:p>
          <a:p>
            <a:pPr fontAlgn="base"/>
            <a:r>
              <a:rPr lang="en-IN" dirty="0"/>
              <a:t> In this method, try finding a view equivalent serial schedule.</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lstStyle/>
          <a:p>
            <a:r>
              <a:rPr lang="en-IN" dirty="0"/>
              <a:t>To check whether S is view </a:t>
            </a:r>
            <a:r>
              <a:rPr lang="en-IN" dirty="0" err="1"/>
              <a:t>serializable</a:t>
            </a:r>
            <a:r>
              <a:rPr lang="en-IN" dirty="0"/>
              <a:t>:-</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6402191"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8976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IN" dirty="0"/>
              <a:t>EXAMPLE:SOLUTION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39814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56709"/>
            <a:ext cx="7239000" cy="3119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809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EXAMPLE:- solution </a:t>
            </a:r>
          </a:p>
        </p:txBody>
      </p:sp>
      <p:sp>
        <p:nvSpPr>
          <p:cNvPr id="3" name="Content Placeholder 2"/>
          <p:cNvSpPr>
            <a:spLocks noGrp="1"/>
          </p:cNvSpPr>
          <p:nvPr>
            <p:ph idx="1"/>
          </p:nvPr>
        </p:nvSpPr>
        <p:spPr/>
        <p:txBody>
          <a:bodyPr>
            <a:normAutofit fontScale="77500" lnSpcReduction="20000"/>
          </a:bodyPr>
          <a:lstStyle/>
          <a:p>
            <a:r>
              <a:rPr lang="en-IN" dirty="0"/>
              <a:t>Step 1: final </a:t>
            </a:r>
            <a:r>
              <a:rPr lang="en-IN" dirty="0" err="1"/>
              <a:t>updation</a:t>
            </a:r>
            <a:r>
              <a:rPr lang="en-IN" dirty="0"/>
              <a:t> on data items</a:t>
            </a:r>
          </a:p>
          <a:p>
            <a:endParaRPr lang="en-IN" dirty="0"/>
          </a:p>
          <a:p>
            <a:r>
              <a:rPr lang="en-IN" dirty="0"/>
              <a:t>In both schedules S and S1, there is no read except the initial read that's why we don't need to check that condition.</a:t>
            </a:r>
          </a:p>
          <a:p>
            <a:endParaRPr lang="en-IN" dirty="0"/>
          </a:p>
          <a:p>
            <a:r>
              <a:rPr lang="en-IN" dirty="0"/>
              <a:t>Step 2: Initial Read</a:t>
            </a:r>
          </a:p>
          <a:p>
            <a:endParaRPr lang="en-IN" dirty="0"/>
          </a:p>
          <a:p>
            <a:r>
              <a:rPr lang="en-IN" dirty="0"/>
              <a:t>The initial read operation in S is done by T1 and in S1, it is also done by T1.</a:t>
            </a:r>
          </a:p>
          <a:p>
            <a:endParaRPr lang="en-IN" dirty="0"/>
          </a:p>
          <a:p>
            <a:r>
              <a:rPr lang="en-IN" dirty="0"/>
              <a:t>Step 3: Final Write</a:t>
            </a:r>
          </a:p>
          <a:p>
            <a:endParaRPr lang="en-IN" dirty="0"/>
          </a:p>
          <a:p>
            <a:r>
              <a:rPr lang="en-IN" dirty="0"/>
              <a:t>The final write operation in S is done by T3 and in S1, it is also done by T3. So, S and S1 are view Equivalent.</a:t>
            </a:r>
          </a:p>
          <a:p>
            <a:endParaRPr lang="en-IN" dirty="0"/>
          </a:p>
        </p:txBody>
      </p:sp>
    </p:spTree>
    <p:extLst>
      <p:ext uri="{BB962C8B-B14F-4D97-AF65-F5344CB8AC3E}">
        <p14:creationId xmlns:p14="http://schemas.microsoft.com/office/powerpoint/2010/main" val="19533865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EXAMPLE:-SOLUTION (</a:t>
            </a:r>
            <a:r>
              <a:rPr lang="en-IN" dirty="0" err="1"/>
              <a:t>conti</a:t>
            </a:r>
            <a:r>
              <a:rPr lang="en-IN" dirty="0"/>
              <a:t>..)</a:t>
            </a:r>
          </a:p>
        </p:txBody>
      </p:sp>
      <p:sp>
        <p:nvSpPr>
          <p:cNvPr id="3" name="Content Placeholder 2"/>
          <p:cNvSpPr>
            <a:spLocks noGrp="1"/>
          </p:cNvSpPr>
          <p:nvPr>
            <p:ph idx="1"/>
          </p:nvPr>
        </p:nvSpPr>
        <p:spPr/>
        <p:txBody>
          <a:bodyPr/>
          <a:lstStyle/>
          <a:p>
            <a:r>
              <a:rPr lang="en-IN" dirty="0"/>
              <a:t>The first schedule S1 satisfies all three conditions, so we don't need to check another schedule.</a:t>
            </a:r>
          </a:p>
          <a:p>
            <a:endParaRPr lang="en-IN" dirty="0"/>
          </a:p>
          <a:p>
            <a:r>
              <a:rPr lang="en-IN" dirty="0"/>
              <a:t>Hence, view equivalent serial schedule of S  is S1:</a:t>
            </a:r>
          </a:p>
          <a:p>
            <a:endParaRPr lang="en-IN" dirty="0"/>
          </a:p>
          <a:p>
            <a:pPr marL="109728" indent="0">
              <a:buNone/>
            </a:pPr>
            <a:r>
              <a:rPr lang="en-IN" b="1" dirty="0"/>
              <a:t>              T1 → T2→ T3 </a:t>
            </a:r>
          </a:p>
          <a:p>
            <a:endParaRPr lang="en-IN" dirty="0"/>
          </a:p>
        </p:txBody>
      </p:sp>
    </p:spTree>
    <p:extLst>
      <p:ext uri="{BB962C8B-B14F-4D97-AF65-F5344CB8AC3E}">
        <p14:creationId xmlns:p14="http://schemas.microsoft.com/office/powerpoint/2010/main" val="20161101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1066800"/>
          </a:xfrm>
        </p:spPr>
        <p:txBody>
          <a:bodyPr/>
          <a:lstStyle/>
          <a:p>
            <a:r>
              <a:rPr lang="en-IN" dirty="0"/>
              <a:t>Irrecoverable Schedules-</a:t>
            </a:r>
          </a:p>
        </p:txBody>
      </p:sp>
      <p:sp>
        <p:nvSpPr>
          <p:cNvPr id="3" name="Content Placeholder 2"/>
          <p:cNvSpPr>
            <a:spLocks noGrp="1"/>
          </p:cNvSpPr>
          <p:nvPr>
            <p:ph idx="1"/>
          </p:nvPr>
        </p:nvSpPr>
        <p:spPr>
          <a:xfrm>
            <a:off x="0" y="2133600"/>
            <a:ext cx="9144000" cy="4724400"/>
          </a:xfrm>
        </p:spPr>
        <p:txBody>
          <a:bodyPr/>
          <a:lstStyle/>
          <a:p>
            <a:r>
              <a:rPr lang="en-IN" dirty="0"/>
              <a:t>If in a schedule,</a:t>
            </a:r>
          </a:p>
          <a:p>
            <a:pPr lvl="1" algn="just"/>
            <a:r>
              <a:rPr lang="en-IN" dirty="0">
                <a:solidFill>
                  <a:schemeClr val="tx1"/>
                </a:solidFill>
              </a:rPr>
              <a:t>A transaction performs a </a:t>
            </a:r>
            <a:r>
              <a:rPr lang="en-IN" b="1" i="1" dirty="0">
                <a:solidFill>
                  <a:schemeClr val="tx1"/>
                </a:solidFill>
              </a:rPr>
              <a:t>dirty read </a:t>
            </a:r>
            <a:r>
              <a:rPr lang="en-IN" b="1" dirty="0">
                <a:solidFill>
                  <a:schemeClr val="tx1"/>
                </a:solidFill>
              </a:rPr>
              <a:t>operation </a:t>
            </a:r>
            <a:r>
              <a:rPr lang="en-IN" dirty="0">
                <a:solidFill>
                  <a:schemeClr val="tx1"/>
                </a:solidFill>
              </a:rPr>
              <a:t>from an uncommitted transaction</a:t>
            </a:r>
          </a:p>
          <a:p>
            <a:pPr lvl="1" algn="just"/>
            <a:r>
              <a:rPr lang="en-IN" dirty="0">
                <a:solidFill>
                  <a:schemeClr val="tx1"/>
                </a:solidFill>
              </a:rPr>
              <a:t>And commits before the transaction from which it has read the value then such a schedule is known as an </a:t>
            </a:r>
            <a:r>
              <a:rPr lang="en-IN" b="1" dirty="0">
                <a:solidFill>
                  <a:schemeClr val="tx1"/>
                </a:solidFill>
              </a:rPr>
              <a:t>Irrecoverable Schedule.</a:t>
            </a:r>
          </a:p>
        </p:txBody>
      </p:sp>
    </p:spTree>
    <p:extLst>
      <p:ext uri="{BB962C8B-B14F-4D97-AF65-F5344CB8AC3E}">
        <p14:creationId xmlns:p14="http://schemas.microsoft.com/office/powerpoint/2010/main" val="65500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normAutofit fontScale="90000"/>
          </a:bodyPr>
          <a:lstStyle/>
          <a:p>
            <a:br>
              <a:rPr lang="en-IN" b="1" dirty="0"/>
            </a:br>
            <a:br>
              <a:rPr lang="en-IN" b="1" dirty="0"/>
            </a:br>
            <a:br>
              <a:rPr lang="en-IN" b="1" dirty="0"/>
            </a:br>
            <a:br>
              <a:rPr lang="en-IN" b="1" dirty="0"/>
            </a:br>
            <a:br>
              <a:rPr lang="en-IN" b="1" dirty="0"/>
            </a:br>
            <a:br>
              <a:rPr lang="en-IN" b="1" dirty="0"/>
            </a:br>
            <a:r>
              <a:rPr lang="en-IN" b="1" dirty="0"/>
              <a:t> Durability </a:t>
            </a:r>
            <a:endParaRPr lang="en-IN" dirty="0"/>
          </a:p>
        </p:txBody>
      </p:sp>
      <p:sp>
        <p:nvSpPr>
          <p:cNvPr id="3" name="Content Placeholder 2"/>
          <p:cNvSpPr>
            <a:spLocks noGrp="1"/>
          </p:cNvSpPr>
          <p:nvPr>
            <p:ph idx="1"/>
          </p:nvPr>
        </p:nvSpPr>
        <p:spPr>
          <a:xfrm>
            <a:off x="0" y="1371600"/>
            <a:ext cx="9144000" cy="5181600"/>
          </a:xfrm>
        </p:spPr>
        <p:txBody>
          <a:bodyPr>
            <a:normAutofit/>
          </a:bodyPr>
          <a:lstStyle/>
          <a:p>
            <a:pPr lvl="1"/>
            <a:r>
              <a:rPr lang="en-IN" sz="2400" dirty="0">
                <a:solidFill>
                  <a:schemeClr val="tx1"/>
                </a:solidFill>
              </a:rPr>
              <a:t>After a transaction completes successfully, the changes it has made to the database persist, even if there are system failures.</a:t>
            </a:r>
          </a:p>
          <a:p>
            <a:pPr lvl="1"/>
            <a:r>
              <a:rPr lang="en-IN" sz="2400" dirty="0">
                <a:solidFill>
                  <a:schemeClr val="tx1"/>
                </a:solidFill>
              </a:rPr>
              <a:t>Durability can be implemented by writing all transaction into a </a:t>
            </a:r>
            <a:r>
              <a:rPr lang="en-IN" sz="2400" b="1" dirty="0">
                <a:solidFill>
                  <a:schemeClr val="tx1"/>
                </a:solidFill>
              </a:rPr>
              <a:t>transaction log </a:t>
            </a:r>
            <a:r>
              <a:rPr lang="en-IN" sz="2400" dirty="0">
                <a:solidFill>
                  <a:schemeClr val="tx1"/>
                </a:solidFill>
              </a:rPr>
              <a:t>that can be used to crate a system state right before failure.</a:t>
            </a:r>
          </a:p>
          <a:p>
            <a:pPr lvl="1"/>
            <a:r>
              <a:rPr lang="en-IN" sz="2400" dirty="0">
                <a:solidFill>
                  <a:schemeClr val="tx1"/>
                </a:solidFill>
              </a:rPr>
              <a:t>A transaction can only regard as committed after it is written safely in the log.</a:t>
            </a:r>
          </a:p>
          <a:p>
            <a:pPr lvl="1"/>
            <a:r>
              <a:rPr lang="en-IN" sz="2400" dirty="0">
                <a:solidFill>
                  <a:schemeClr val="tx1"/>
                </a:solidFill>
              </a:rPr>
              <a:t>For example, in an application that transfers funds from one account to another, the durability property ensures that the changes made to each account will not be reversed.</a:t>
            </a:r>
          </a:p>
          <a:p>
            <a:pPr algn="just"/>
            <a:r>
              <a:rPr lang="en-IN" dirty="0"/>
              <a:t>These properties are called the </a:t>
            </a:r>
            <a:r>
              <a:rPr lang="en-IN" b="1" dirty="0"/>
              <a:t>ACID properties.</a:t>
            </a:r>
            <a:endParaRPr lang="en-IN" dirty="0"/>
          </a:p>
          <a:p>
            <a:pPr>
              <a:buNone/>
            </a:pPr>
            <a:endParaRPr lang="en-IN" dirty="0"/>
          </a:p>
          <a:p>
            <a:endParaRPr lang="en-IN" dirty="0"/>
          </a:p>
        </p:txBody>
      </p:sp>
    </p:spTree>
    <p:extLst>
      <p:ext uri="{BB962C8B-B14F-4D97-AF65-F5344CB8AC3E}">
        <p14:creationId xmlns:p14="http://schemas.microsoft.com/office/powerpoint/2010/main" val="2588584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66800"/>
          </a:xfrm>
        </p:spPr>
        <p:txBody>
          <a:bodyPr/>
          <a:lstStyle/>
          <a:p>
            <a:r>
              <a:rPr lang="en-IN" dirty="0" err="1"/>
              <a:t>Example:Irrecoverable</a:t>
            </a:r>
            <a:r>
              <a:rPr lang="en-IN" dirty="0"/>
              <a:t> schedule</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39075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913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524000"/>
          </a:xfrm>
        </p:spPr>
        <p:txBody>
          <a:bodyPr/>
          <a:lstStyle/>
          <a:p>
            <a:r>
              <a:rPr lang="en-IN" dirty="0"/>
              <a:t>Example: Irrecoverable schedule</a:t>
            </a:r>
          </a:p>
        </p:txBody>
      </p:sp>
      <p:sp>
        <p:nvSpPr>
          <p:cNvPr id="3" name="Content Placeholder 2"/>
          <p:cNvSpPr>
            <a:spLocks noGrp="1"/>
          </p:cNvSpPr>
          <p:nvPr>
            <p:ph idx="1"/>
          </p:nvPr>
        </p:nvSpPr>
        <p:spPr>
          <a:xfrm>
            <a:off x="0" y="1905000"/>
            <a:ext cx="9144000" cy="4876800"/>
          </a:xfrm>
        </p:spPr>
        <p:txBody>
          <a:bodyPr/>
          <a:lstStyle/>
          <a:p>
            <a:endParaRPr lang="en-IN" dirty="0"/>
          </a:p>
          <a:p>
            <a:r>
              <a:rPr lang="en-IN" dirty="0"/>
              <a:t>In the above example</a:t>
            </a:r>
          </a:p>
          <a:p>
            <a:pPr lvl="1"/>
            <a:r>
              <a:rPr lang="en-IN" dirty="0"/>
              <a:t>T2 performs a dirty read operation.</a:t>
            </a:r>
          </a:p>
          <a:p>
            <a:pPr lvl="1"/>
            <a:r>
              <a:rPr lang="en-IN" dirty="0"/>
              <a:t>T2 commits before T1.</a:t>
            </a:r>
          </a:p>
          <a:p>
            <a:pPr lvl="1"/>
            <a:r>
              <a:rPr lang="en-IN" dirty="0"/>
              <a:t>T1 fails later and roll backs.</a:t>
            </a:r>
          </a:p>
          <a:p>
            <a:pPr lvl="1"/>
            <a:r>
              <a:rPr lang="en-IN" dirty="0"/>
              <a:t>The value that T2 read now stands to be incorrect.</a:t>
            </a:r>
          </a:p>
          <a:p>
            <a:pPr lvl="1"/>
            <a:r>
              <a:rPr lang="en-IN" dirty="0"/>
              <a:t>T2 can not recover since it has already committed.</a:t>
            </a:r>
          </a:p>
          <a:p>
            <a:pPr lvl="1"/>
            <a:r>
              <a:rPr lang="en-IN" dirty="0"/>
              <a:t>So the above schedule is an irrecoverable schedule.</a:t>
            </a:r>
          </a:p>
          <a:p>
            <a:pPr marL="402336" lvl="1" indent="0">
              <a:buNone/>
            </a:pPr>
            <a:endParaRPr lang="en-IN" dirty="0"/>
          </a:p>
        </p:txBody>
      </p:sp>
    </p:spTree>
    <p:extLst>
      <p:ext uri="{BB962C8B-B14F-4D97-AF65-F5344CB8AC3E}">
        <p14:creationId xmlns:p14="http://schemas.microsoft.com/office/powerpoint/2010/main" val="30469929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229600" cy="1066800"/>
          </a:xfrm>
        </p:spPr>
        <p:txBody>
          <a:bodyPr>
            <a:normAutofit fontScale="90000"/>
          </a:bodyPr>
          <a:lstStyle/>
          <a:p>
            <a:r>
              <a:rPr lang="en-IN" dirty="0"/>
              <a:t>Recoverable Schedules-</a:t>
            </a:r>
            <a:br>
              <a:rPr lang="en-IN" dirty="0"/>
            </a:br>
            <a:endParaRPr lang="en-IN" dirty="0"/>
          </a:p>
        </p:txBody>
      </p:sp>
      <p:sp>
        <p:nvSpPr>
          <p:cNvPr id="3" name="Content Placeholder 2"/>
          <p:cNvSpPr>
            <a:spLocks noGrp="1"/>
          </p:cNvSpPr>
          <p:nvPr>
            <p:ph idx="1"/>
          </p:nvPr>
        </p:nvSpPr>
        <p:spPr>
          <a:xfrm>
            <a:off x="0" y="1752600"/>
            <a:ext cx="9144000" cy="5105400"/>
          </a:xfrm>
        </p:spPr>
        <p:txBody>
          <a:bodyPr/>
          <a:lstStyle/>
          <a:p>
            <a:r>
              <a:rPr lang="en-IN" dirty="0"/>
              <a:t>If in a schedule,</a:t>
            </a:r>
          </a:p>
          <a:p>
            <a:endParaRPr lang="en-IN" dirty="0"/>
          </a:p>
          <a:p>
            <a:pPr lvl="1" algn="just"/>
            <a:r>
              <a:rPr lang="en-IN" dirty="0">
                <a:solidFill>
                  <a:schemeClr val="tx1"/>
                </a:solidFill>
              </a:rPr>
              <a:t>A transaction performs a </a:t>
            </a:r>
            <a:r>
              <a:rPr lang="en-IN" b="1" i="1" dirty="0">
                <a:solidFill>
                  <a:schemeClr val="tx1"/>
                </a:solidFill>
              </a:rPr>
              <a:t>dirty read operation </a:t>
            </a:r>
            <a:r>
              <a:rPr lang="en-IN" dirty="0">
                <a:solidFill>
                  <a:schemeClr val="tx1"/>
                </a:solidFill>
              </a:rPr>
              <a:t>from an uncommitted transaction.</a:t>
            </a:r>
          </a:p>
          <a:p>
            <a:pPr lvl="1" algn="just"/>
            <a:endParaRPr lang="en-IN" dirty="0">
              <a:solidFill>
                <a:schemeClr val="tx1"/>
              </a:solidFill>
            </a:endParaRPr>
          </a:p>
          <a:p>
            <a:pPr lvl="1" algn="just"/>
            <a:r>
              <a:rPr lang="en-IN" dirty="0">
                <a:solidFill>
                  <a:schemeClr val="tx1"/>
                </a:solidFill>
              </a:rPr>
              <a:t>And its commit operation is delayed till the uncommitted transaction either commits or roll backs then such a schedule is known as a </a:t>
            </a:r>
            <a:r>
              <a:rPr lang="en-IN" b="1" dirty="0">
                <a:solidFill>
                  <a:schemeClr val="tx1"/>
                </a:solidFill>
              </a:rPr>
              <a:t>Recoverable Schedule.</a:t>
            </a:r>
          </a:p>
        </p:txBody>
      </p:sp>
    </p:spTree>
    <p:extLst>
      <p:ext uri="{BB962C8B-B14F-4D97-AF65-F5344CB8AC3E}">
        <p14:creationId xmlns:p14="http://schemas.microsoft.com/office/powerpoint/2010/main" val="41790650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Recoverable Schedules-</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7539" y="2249488"/>
            <a:ext cx="5088921"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4149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8229600" cy="1066800"/>
          </a:xfrm>
        </p:spPr>
        <p:txBody>
          <a:bodyPr/>
          <a:lstStyle/>
          <a:p>
            <a:endParaRPr lang="en-IN" dirty="0"/>
          </a:p>
        </p:txBody>
      </p:sp>
      <p:sp>
        <p:nvSpPr>
          <p:cNvPr id="3" name="Content Placeholder 2"/>
          <p:cNvSpPr>
            <a:spLocks noGrp="1"/>
          </p:cNvSpPr>
          <p:nvPr>
            <p:ph idx="1"/>
          </p:nvPr>
        </p:nvSpPr>
        <p:spPr>
          <a:xfrm>
            <a:off x="0" y="1066800"/>
            <a:ext cx="9144000" cy="5791200"/>
          </a:xfrm>
        </p:spPr>
        <p:txBody>
          <a:bodyPr>
            <a:noAutofit/>
          </a:bodyPr>
          <a:lstStyle/>
          <a:p>
            <a:pPr algn="just"/>
            <a:r>
              <a:rPr lang="en-IN" sz="3200" dirty="0"/>
              <a:t>In the above example T2 performs a dirty read operation.</a:t>
            </a:r>
          </a:p>
          <a:p>
            <a:pPr algn="just"/>
            <a:endParaRPr lang="en-IN" sz="3200" dirty="0"/>
          </a:p>
          <a:p>
            <a:pPr algn="just"/>
            <a:r>
              <a:rPr lang="en-IN" sz="3200" dirty="0"/>
              <a:t>The commit operation of T2 is delayed till T1 commits or roll backs.</a:t>
            </a:r>
          </a:p>
          <a:p>
            <a:pPr algn="just"/>
            <a:endParaRPr lang="en-IN" sz="3200" dirty="0"/>
          </a:p>
          <a:p>
            <a:pPr algn="just"/>
            <a:r>
              <a:rPr lang="en-IN" sz="3200" dirty="0"/>
              <a:t>T1 commits later.</a:t>
            </a:r>
          </a:p>
          <a:p>
            <a:pPr algn="just"/>
            <a:endParaRPr lang="en-IN" sz="3200" dirty="0"/>
          </a:p>
          <a:p>
            <a:pPr algn="just"/>
            <a:r>
              <a:rPr lang="en-IN" sz="3200" dirty="0"/>
              <a:t>T2 is now allowed to commit.</a:t>
            </a:r>
          </a:p>
        </p:txBody>
      </p:sp>
    </p:spTree>
    <p:extLst>
      <p:ext uri="{BB962C8B-B14F-4D97-AF65-F5344CB8AC3E}">
        <p14:creationId xmlns:p14="http://schemas.microsoft.com/office/powerpoint/2010/main" val="27671086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447800"/>
          </a:xfrm>
        </p:spPr>
        <p:txBody>
          <a:bodyPr/>
          <a:lstStyle/>
          <a:p>
            <a:endParaRPr lang="en-IN" dirty="0"/>
          </a:p>
        </p:txBody>
      </p:sp>
      <p:sp>
        <p:nvSpPr>
          <p:cNvPr id="3" name="Content Placeholder 2"/>
          <p:cNvSpPr>
            <a:spLocks noGrp="1"/>
          </p:cNvSpPr>
          <p:nvPr>
            <p:ph idx="1"/>
          </p:nvPr>
        </p:nvSpPr>
        <p:spPr>
          <a:xfrm>
            <a:off x="0" y="1371600"/>
            <a:ext cx="9144000" cy="5410200"/>
          </a:xfrm>
        </p:spPr>
        <p:txBody>
          <a:bodyPr/>
          <a:lstStyle/>
          <a:p>
            <a:pPr algn="just"/>
            <a:r>
              <a:rPr lang="en-IN" dirty="0"/>
              <a:t>In case, T1 would have failed, T2 has a chance to recover by rolling back.</a:t>
            </a:r>
          </a:p>
          <a:p>
            <a:pPr algn="just"/>
            <a:endParaRPr lang="en-IN" dirty="0"/>
          </a:p>
          <a:p>
            <a:pPr algn="just"/>
            <a:endParaRPr lang="en-IN" dirty="0"/>
          </a:p>
          <a:p>
            <a:pPr algn="just"/>
            <a:r>
              <a:rPr lang="en-IN" dirty="0"/>
              <a:t>Since the commit operation of the transaction that performs the dirty read is delayed.</a:t>
            </a:r>
          </a:p>
          <a:p>
            <a:pPr algn="just"/>
            <a:endParaRPr lang="en-IN" dirty="0"/>
          </a:p>
          <a:p>
            <a:pPr algn="just"/>
            <a:endParaRPr lang="en-IN" dirty="0"/>
          </a:p>
          <a:p>
            <a:pPr algn="just"/>
            <a:r>
              <a:rPr lang="en-IN" dirty="0"/>
              <a:t>This ensures that it still has a chance to recover if the uncommitted transaction fails later.</a:t>
            </a:r>
          </a:p>
          <a:p>
            <a:endParaRPr lang="en-IN" dirty="0"/>
          </a:p>
        </p:txBody>
      </p:sp>
    </p:spTree>
    <p:extLst>
      <p:ext uri="{BB962C8B-B14F-4D97-AF65-F5344CB8AC3E}">
        <p14:creationId xmlns:p14="http://schemas.microsoft.com/office/powerpoint/2010/main" val="11574336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Recoverable schedule</a:t>
            </a:r>
          </a:p>
        </p:txBody>
      </p:sp>
      <p:sp>
        <p:nvSpPr>
          <p:cNvPr id="3" name="Content Placeholder 2"/>
          <p:cNvSpPr>
            <a:spLocks noGrp="1"/>
          </p:cNvSpPr>
          <p:nvPr>
            <p:ph idx="1"/>
          </p:nvPr>
        </p:nvSpPr>
        <p:spPr/>
        <p:txBody>
          <a:bodyPr/>
          <a:lstStyle/>
          <a:p>
            <a:r>
              <a:rPr lang="en-IN" dirty="0"/>
              <a:t>Two types:</a:t>
            </a:r>
          </a:p>
          <a:p>
            <a:pPr lvl="1"/>
            <a:r>
              <a:rPr lang="en-IN" b="1" dirty="0" err="1"/>
              <a:t>Cascadeless</a:t>
            </a:r>
            <a:r>
              <a:rPr lang="en-IN" b="1" dirty="0"/>
              <a:t> schedule</a:t>
            </a:r>
          </a:p>
          <a:p>
            <a:pPr lvl="1"/>
            <a:r>
              <a:rPr lang="en-IN" b="1" dirty="0"/>
              <a:t>Cascading schedule</a:t>
            </a:r>
          </a:p>
        </p:txBody>
      </p:sp>
    </p:spTree>
    <p:extLst>
      <p:ext uri="{BB962C8B-B14F-4D97-AF65-F5344CB8AC3E}">
        <p14:creationId xmlns:p14="http://schemas.microsoft.com/office/powerpoint/2010/main" val="2739270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IN"/>
              <a:t>CASCADING SCHEDULE</a:t>
            </a:r>
            <a:endParaRPr lang="en-IN" dirty="0"/>
          </a:p>
        </p:txBody>
      </p:sp>
      <p:sp>
        <p:nvSpPr>
          <p:cNvPr id="3" name="Content Placeholder 2"/>
          <p:cNvSpPr>
            <a:spLocks noGrp="1"/>
          </p:cNvSpPr>
          <p:nvPr>
            <p:ph idx="1"/>
          </p:nvPr>
        </p:nvSpPr>
        <p:spPr>
          <a:xfrm>
            <a:off x="0" y="1143000"/>
            <a:ext cx="9144000" cy="5715000"/>
          </a:xfrm>
        </p:spPr>
        <p:txBody>
          <a:bodyPr/>
          <a:lstStyle/>
          <a:p>
            <a:pPr algn="just"/>
            <a:r>
              <a:rPr lang="en-IN" dirty="0"/>
              <a:t>Even if a schedule is recoverable ,to recover correctly from failure of transaction </a:t>
            </a:r>
            <a:r>
              <a:rPr lang="en-IN" i="1" dirty="0"/>
              <a:t>Ti</a:t>
            </a:r>
            <a:r>
              <a:rPr lang="en-IN" dirty="0"/>
              <a:t>, we may have to roll back several transaction.</a:t>
            </a:r>
          </a:p>
          <a:p>
            <a:pPr algn="just"/>
            <a:r>
              <a:rPr lang="en-IN" dirty="0"/>
              <a:t>Such situations occur if transactions have read data written by </a:t>
            </a:r>
            <a:r>
              <a:rPr lang="en-IN" i="1" dirty="0"/>
              <a:t>Ti.</a:t>
            </a:r>
          </a:p>
          <a:p>
            <a:pPr algn="just"/>
            <a:endParaRPr lang="en-IN" i="1" dirty="0"/>
          </a:p>
          <a:p>
            <a:pPr algn="just"/>
            <a:endParaRPr lang="en-IN" i="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54864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848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endParaRPr lang="en-IN" dirty="0"/>
          </a:p>
        </p:txBody>
      </p:sp>
      <p:sp>
        <p:nvSpPr>
          <p:cNvPr id="3" name="Content Placeholder 2"/>
          <p:cNvSpPr>
            <a:spLocks noGrp="1"/>
          </p:cNvSpPr>
          <p:nvPr>
            <p:ph idx="1"/>
          </p:nvPr>
        </p:nvSpPr>
        <p:spPr>
          <a:xfrm>
            <a:off x="0" y="1143000"/>
            <a:ext cx="9144000" cy="5562600"/>
          </a:xfrm>
        </p:spPr>
        <p:txBody>
          <a:bodyPr/>
          <a:lstStyle/>
          <a:p>
            <a:pPr algn="just"/>
            <a:r>
              <a:rPr lang="en-IN" dirty="0"/>
              <a:t>In the above example ,transaction T8 has been aborted.</a:t>
            </a:r>
          </a:p>
          <a:p>
            <a:pPr algn="just"/>
            <a:endParaRPr lang="en-IN" dirty="0"/>
          </a:p>
          <a:p>
            <a:pPr algn="just"/>
            <a:r>
              <a:rPr lang="en-IN" dirty="0"/>
              <a:t>T8 must be rolled back.</a:t>
            </a:r>
          </a:p>
          <a:p>
            <a:pPr algn="just"/>
            <a:endParaRPr lang="en-IN" dirty="0"/>
          </a:p>
          <a:p>
            <a:pPr algn="just"/>
            <a:r>
              <a:rPr lang="en-IN" dirty="0"/>
              <a:t> Since T9 is dependent on T8, T9 must be rolled back. Since T10 is dependent on T9, T10 must be rolled back.</a:t>
            </a:r>
          </a:p>
          <a:p>
            <a:pPr algn="just"/>
            <a:endParaRPr lang="en-IN" dirty="0"/>
          </a:p>
          <a:p>
            <a:pPr algn="just"/>
            <a:r>
              <a:rPr lang="en-IN" dirty="0"/>
              <a:t>The phenomenon, in which a single transaction failure leads to a series of transaction rollbacks, is called </a:t>
            </a:r>
            <a:r>
              <a:rPr lang="en-IN" b="1" dirty="0"/>
              <a:t>cascading rollback.</a:t>
            </a:r>
          </a:p>
        </p:txBody>
      </p:sp>
    </p:spTree>
    <p:extLst>
      <p:ext uri="{BB962C8B-B14F-4D97-AF65-F5344CB8AC3E}">
        <p14:creationId xmlns:p14="http://schemas.microsoft.com/office/powerpoint/2010/main" val="16210234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endParaRPr lang="en-IN" dirty="0"/>
          </a:p>
        </p:txBody>
      </p:sp>
      <p:sp>
        <p:nvSpPr>
          <p:cNvPr id="3" name="Content Placeholder 2"/>
          <p:cNvSpPr>
            <a:spLocks noGrp="1"/>
          </p:cNvSpPr>
          <p:nvPr>
            <p:ph idx="1"/>
          </p:nvPr>
        </p:nvSpPr>
        <p:spPr>
          <a:xfrm>
            <a:off x="0" y="1066800"/>
            <a:ext cx="9144000" cy="5791200"/>
          </a:xfrm>
        </p:spPr>
        <p:txBody>
          <a:bodyPr>
            <a:normAutofit/>
          </a:bodyPr>
          <a:lstStyle/>
          <a:p>
            <a:pPr algn="just"/>
            <a:r>
              <a:rPr lang="en-IN" dirty="0"/>
              <a:t>Cascading rollback is undesirable, since it leads to the undoing of a significant amount of work.</a:t>
            </a:r>
          </a:p>
          <a:p>
            <a:pPr algn="just"/>
            <a:endParaRPr lang="en-IN" dirty="0"/>
          </a:p>
        </p:txBody>
      </p:sp>
    </p:spTree>
    <p:extLst>
      <p:ext uri="{BB962C8B-B14F-4D97-AF65-F5344CB8AC3E}">
        <p14:creationId xmlns:p14="http://schemas.microsoft.com/office/powerpoint/2010/main" val="371194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914400"/>
          </a:xfrm>
        </p:spPr>
        <p:txBody>
          <a:bodyPr/>
          <a:lstStyle/>
          <a:p>
            <a:r>
              <a:rPr lang="en-IN" dirty="0"/>
              <a:t>Transaction State</a:t>
            </a:r>
          </a:p>
        </p:txBody>
      </p:sp>
      <p:sp>
        <p:nvSpPr>
          <p:cNvPr id="3" name="Content Placeholder 2"/>
          <p:cNvSpPr>
            <a:spLocks noGrp="1"/>
          </p:cNvSpPr>
          <p:nvPr>
            <p:ph idx="1"/>
          </p:nvPr>
        </p:nvSpPr>
        <p:spPr>
          <a:xfrm>
            <a:off x="0" y="1143000"/>
            <a:ext cx="9144000" cy="5715000"/>
          </a:xfrm>
        </p:spPr>
        <p:txBody>
          <a:bodyPr>
            <a:normAutofit/>
          </a:bodyPr>
          <a:lstStyle/>
          <a:p>
            <a:r>
              <a:rPr lang="en-IN" dirty="0"/>
              <a:t>A transaction must be in one of the following states:</a:t>
            </a:r>
          </a:p>
          <a:p>
            <a:pPr lvl="1"/>
            <a:r>
              <a:rPr lang="en-IN" sz="3200" b="1" dirty="0">
                <a:solidFill>
                  <a:srgbClr val="002060"/>
                </a:solidFill>
              </a:rPr>
              <a:t>Active:-</a:t>
            </a:r>
          </a:p>
          <a:p>
            <a:pPr lvl="2"/>
            <a:r>
              <a:rPr lang="en-IN" sz="2800" dirty="0"/>
              <a:t>The initial state; the transaction stays in this state while it is executing.</a:t>
            </a:r>
          </a:p>
          <a:p>
            <a:pPr lvl="1"/>
            <a:r>
              <a:rPr lang="en-IN" dirty="0"/>
              <a:t> </a:t>
            </a:r>
            <a:r>
              <a:rPr lang="en-IN" sz="3200" b="1" dirty="0">
                <a:solidFill>
                  <a:srgbClr val="002060"/>
                </a:solidFill>
              </a:rPr>
              <a:t>Partially committed:-</a:t>
            </a:r>
          </a:p>
          <a:p>
            <a:pPr lvl="2"/>
            <a:r>
              <a:rPr lang="en-IN" dirty="0"/>
              <a:t> </a:t>
            </a:r>
            <a:r>
              <a:rPr lang="en-IN" sz="2800" dirty="0"/>
              <a:t>After the final statement has been executed.</a:t>
            </a:r>
          </a:p>
          <a:p>
            <a:pPr lvl="1"/>
            <a:r>
              <a:rPr lang="en-IN" sz="3200" b="1" dirty="0">
                <a:solidFill>
                  <a:srgbClr val="002060"/>
                </a:solidFill>
              </a:rPr>
              <a:t> Failed:-</a:t>
            </a:r>
          </a:p>
          <a:p>
            <a:pPr lvl="2"/>
            <a:r>
              <a:rPr lang="en-IN" sz="2800" dirty="0"/>
              <a:t>After the discovery that normal execution can no longer proceed.</a:t>
            </a:r>
          </a:p>
          <a:p>
            <a:pPr marL="411480" lvl="1" indent="0">
              <a:buNone/>
            </a:pPr>
            <a:r>
              <a:rPr lang="en-IN" dirty="0"/>
              <a:t> </a:t>
            </a:r>
          </a:p>
        </p:txBody>
      </p:sp>
    </p:spTree>
    <p:extLst>
      <p:ext uri="{BB962C8B-B14F-4D97-AF65-F5344CB8AC3E}">
        <p14:creationId xmlns:p14="http://schemas.microsoft.com/office/powerpoint/2010/main" val="21890834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err="1"/>
              <a:t>Cascadeless</a:t>
            </a:r>
            <a:r>
              <a:rPr lang="en-IN" dirty="0"/>
              <a:t> schedule</a:t>
            </a:r>
          </a:p>
        </p:txBody>
      </p:sp>
      <p:sp>
        <p:nvSpPr>
          <p:cNvPr id="3" name="Content Placeholder 2"/>
          <p:cNvSpPr>
            <a:spLocks noGrp="1"/>
          </p:cNvSpPr>
          <p:nvPr>
            <p:ph idx="1"/>
          </p:nvPr>
        </p:nvSpPr>
        <p:spPr>
          <a:xfrm>
            <a:off x="0" y="1066800"/>
            <a:ext cx="9144000" cy="5791200"/>
          </a:xfrm>
        </p:spPr>
        <p:txBody>
          <a:bodyPr>
            <a:normAutofit/>
          </a:bodyPr>
          <a:lstStyle/>
          <a:p>
            <a:pPr algn="just"/>
            <a:r>
              <a:rPr lang="en-IN" dirty="0"/>
              <a:t>A </a:t>
            </a:r>
            <a:r>
              <a:rPr lang="en-IN" dirty="0" err="1"/>
              <a:t>cascadeless</a:t>
            </a:r>
            <a:r>
              <a:rPr lang="en-IN" dirty="0"/>
              <a:t> schedule is one where, for each pair of transactions Ti and </a:t>
            </a:r>
            <a:r>
              <a:rPr lang="en-IN" dirty="0" err="1"/>
              <a:t>Tj</a:t>
            </a:r>
            <a:r>
              <a:rPr lang="en-IN" dirty="0"/>
              <a:t> such that </a:t>
            </a:r>
            <a:r>
              <a:rPr lang="en-IN" dirty="0" err="1"/>
              <a:t>Tj</a:t>
            </a:r>
            <a:r>
              <a:rPr lang="en-IN" dirty="0"/>
              <a:t> reads a data item previously written by Ti , the commit operation of Ti appears before the read operation of </a:t>
            </a:r>
            <a:r>
              <a:rPr lang="en-IN" dirty="0" err="1"/>
              <a:t>Tj</a:t>
            </a:r>
            <a:r>
              <a:rPr lang="en-IN" dirty="0"/>
              <a:t>.</a:t>
            </a:r>
          </a:p>
          <a:p>
            <a:pPr algn="just"/>
            <a:endParaRPr lang="en-IN" dirty="0"/>
          </a:p>
          <a:p>
            <a:pPr algn="just"/>
            <a:r>
              <a:rPr lang="en-IN" dirty="0"/>
              <a:t>This type of schedule is called </a:t>
            </a:r>
            <a:r>
              <a:rPr lang="en-IN" b="1" dirty="0" err="1"/>
              <a:t>cascadeless</a:t>
            </a:r>
            <a:r>
              <a:rPr lang="en-IN" b="1" dirty="0"/>
              <a:t> schedule.</a:t>
            </a:r>
          </a:p>
          <a:p>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38600"/>
            <a:ext cx="3810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1453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1888</TotalTime>
  <Words>3743</Words>
  <Application>Microsoft Office PowerPoint</Application>
  <PresentationFormat>On-screen Show (4:3)</PresentationFormat>
  <Paragraphs>392</Paragraphs>
  <Slides>90</Slides>
  <Notes>8</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Civic</vt:lpstr>
      <vt:lpstr>ModuleIII</vt:lpstr>
      <vt:lpstr>Transactions</vt:lpstr>
      <vt:lpstr>What is a Transaction?</vt:lpstr>
      <vt:lpstr>What is a Transaction? </vt:lpstr>
      <vt:lpstr>Evaluating Transaction Results </vt:lpstr>
      <vt:lpstr>Transaction Properties(ACID properties)</vt:lpstr>
      <vt:lpstr>PowerPoint Presentation</vt:lpstr>
      <vt:lpstr>       Durability </vt:lpstr>
      <vt:lpstr>Transaction State</vt:lpstr>
      <vt:lpstr>Transaction State</vt:lpstr>
      <vt:lpstr>PowerPoint Presentation</vt:lpstr>
      <vt:lpstr>Transaction Management with SQL</vt:lpstr>
      <vt:lpstr>Transaction Management with SQL</vt:lpstr>
      <vt:lpstr>The Transaction Log</vt:lpstr>
      <vt:lpstr>The Transaction Log</vt:lpstr>
      <vt:lpstr>A Transaction Log</vt:lpstr>
      <vt:lpstr>Transactions and schedules</vt:lpstr>
      <vt:lpstr>PowerPoint Presentation</vt:lpstr>
      <vt:lpstr>PowerPoint Presentation</vt:lpstr>
      <vt:lpstr>PowerPoint Presentation</vt:lpstr>
      <vt:lpstr> Concurrent execution of Transactions</vt:lpstr>
      <vt:lpstr>Concurrent execution of Transactions</vt:lpstr>
      <vt:lpstr>PowerPoint Presentation</vt:lpstr>
      <vt:lpstr>TYPES OF SCHEDULE</vt:lpstr>
      <vt:lpstr> 1. Serial Schedule </vt:lpstr>
      <vt:lpstr>PowerPoint Presentation</vt:lpstr>
      <vt:lpstr>PowerPoint Presentation</vt:lpstr>
      <vt:lpstr>2. Non-serial Schedule/ Concurrent Execution</vt:lpstr>
      <vt:lpstr>Non-serial Schedule</vt:lpstr>
      <vt:lpstr>Problems with Concurrent Execution</vt:lpstr>
      <vt:lpstr>Problem 1: Lost Update Problems (W - W Conflict)</vt:lpstr>
      <vt:lpstr>PowerPoint Presentation</vt:lpstr>
      <vt:lpstr>PowerPoint Presentation</vt:lpstr>
      <vt:lpstr>Dirty Read Problems (W-R Conflict) / Uncommitted Data</vt:lpstr>
      <vt:lpstr>PowerPoint Presentation</vt:lpstr>
      <vt:lpstr>PowerPoint Presentation</vt:lpstr>
      <vt:lpstr>Unrepeatable Read Problem (W-R Conflict) / Inconsistent Retrievals Problem </vt:lpstr>
      <vt:lpstr>PowerPoint Presentation</vt:lpstr>
      <vt:lpstr>Serializability </vt:lpstr>
      <vt:lpstr> Difference between Serial Schedules and Serializable Schedules- </vt:lpstr>
      <vt:lpstr>Types of Serializability </vt:lpstr>
      <vt:lpstr>Conflict Serializability</vt:lpstr>
      <vt:lpstr>PowerPoint Presentation</vt:lpstr>
      <vt:lpstr>PowerPoint Presentation</vt:lpstr>
      <vt:lpstr>PowerPoint Presentation</vt:lpstr>
      <vt:lpstr>PowerPoint Presentation</vt:lpstr>
      <vt:lpstr>Precedence Graph</vt:lpstr>
      <vt:lpstr>PowerPoint Presentation</vt:lpstr>
      <vt:lpstr>ALGORITHM</vt:lpstr>
      <vt:lpstr>ALGORITHM</vt:lpstr>
      <vt:lpstr>PROBLEM 1</vt:lpstr>
      <vt:lpstr>PowerPoint Presentation</vt:lpstr>
      <vt:lpstr>Example: conflict serializable and conflict equivalent</vt:lpstr>
      <vt:lpstr>CONFLICT EQUIVALENT</vt:lpstr>
      <vt:lpstr>Example :CONFLICT EQUIVALENT</vt:lpstr>
      <vt:lpstr>Example :conflict equivalent(conti..)</vt:lpstr>
      <vt:lpstr>Example :conflict equivalent(conti..)</vt:lpstr>
      <vt:lpstr>PowerPoint Presentation</vt:lpstr>
      <vt:lpstr>PowerPoint Presentation</vt:lpstr>
      <vt:lpstr>PowerPoint Presentation</vt:lpstr>
      <vt:lpstr>PowerPoint Presentation</vt:lpstr>
      <vt:lpstr>  View Serializability </vt:lpstr>
      <vt:lpstr>View Equivalent Schedules-</vt:lpstr>
      <vt:lpstr>1. Initial Read</vt:lpstr>
      <vt:lpstr>2. Updated Read</vt:lpstr>
      <vt:lpstr>3. Final Write</vt:lpstr>
      <vt:lpstr>PowerPoint Presentation</vt:lpstr>
      <vt:lpstr>PowerPoint Presentation</vt:lpstr>
      <vt:lpstr>View serializability</vt:lpstr>
      <vt:lpstr>PowerPoint Presentation</vt:lpstr>
      <vt:lpstr>PowerPoint Presentation</vt:lpstr>
      <vt:lpstr> How to check whether a given schedule is view serializable or not?</vt:lpstr>
      <vt:lpstr>PowerPoint Presentation</vt:lpstr>
      <vt:lpstr>PowerPoint Presentation</vt:lpstr>
      <vt:lpstr>EXAMPLE :</vt:lpstr>
      <vt:lpstr>EXAMPLE:SOLUTION</vt:lpstr>
      <vt:lpstr> EXAMPLE:- solution </vt:lpstr>
      <vt:lpstr>EXAMPLE:-SOLUTION (conti..)</vt:lpstr>
      <vt:lpstr>Irrecoverable Schedules-</vt:lpstr>
      <vt:lpstr>Example:Irrecoverable schedule</vt:lpstr>
      <vt:lpstr>Example: Irrecoverable schedule</vt:lpstr>
      <vt:lpstr>Recoverable Schedules- </vt:lpstr>
      <vt:lpstr>EXAMPLE: Recoverable Schedules-</vt:lpstr>
      <vt:lpstr>PowerPoint Presentation</vt:lpstr>
      <vt:lpstr>PowerPoint Presentation</vt:lpstr>
      <vt:lpstr>Recoverable schedule</vt:lpstr>
      <vt:lpstr>CASCADING SCHEDULE</vt:lpstr>
      <vt:lpstr>PowerPoint Presentation</vt:lpstr>
      <vt:lpstr>PowerPoint Presentation</vt:lpstr>
      <vt:lpstr>Cascadeless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ModuleIII</dc:title>
  <dc:creator>user</dc:creator>
  <cp:lastModifiedBy>Unknown User</cp:lastModifiedBy>
  <cp:revision>15</cp:revision>
  <dcterms:created xsi:type="dcterms:W3CDTF">2021-06-08T01:53:48Z</dcterms:created>
  <dcterms:modified xsi:type="dcterms:W3CDTF">2021-08-04T17:52:56Z</dcterms:modified>
</cp:coreProperties>
</file>