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6" r:id="rId65"/>
    <p:sldId id="319" r:id="rId66"/>
    <p:sldId id="327" r:id="rId67"/>
    <p:sldId id="320" r:id="rId68"/>
    <p:sldId id="321" r:id="rId69"/>
    <p:sldId id="322" r:id="rId70"/>
    <p:sldId id="323" r:id="rId71"/>
    <p:sldId id="324" r:id="rId72"/>
    <p:sldId id="325"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AE95FC9-09E7-440A-A0A9-0F2BB7E1BEC9}" type="datetimeFigureOut">
              <a:rPr lang="en-US" smtClean="0"/>
              <a:pPr/>
              <a:t>8/31/2021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1C933-6691-4272-9FBF-C67D886EA97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E95FC9-09E7-440A-A0A9-0F2BB7E1BEC9}"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1C933-6691-4272-9FBF-C67D886EA9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1C933-6691-4272-9FBF-C67D886EA97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E95FC9-09E7-440A-A0A9-0F2BB7E1BEC9}"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0AE95FC9-09E7-440A-A0A9-0F2BB7E1BEC9}"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1C933-6691-4272-9FBF-C67D886EA97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AE95FC9-09E7-440A-A0A9-0F2BB7E1BEC9}" type="datetimeFigureOut">
              <a:rPr lang="en-US" smtClean="0"/>
              <a:pPr/>
              <a:t>8/31/2021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1C933-6691-4272-9FBF-C67D886EA97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AE95FC9-09E7-440A-A0A9-0F2BB7E1BEC9}" type="datetimeFigureOut">
              <a:rPr lang="en-US" smtClean="0"/>
              <a:pPr/>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1C933-6691-4272-9FBF-C67D886EA97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AE95FC9-09E7-440A-A0A9-0F2BB7E1BEC9}" type="datetimeFigureOut">
              <a:rPr lang="en-US" smtClean="0"/>
              <a:pPr/>
              <a:t>8/31/2021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1C933-6691-4272-9FBF-C67D886EA97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AE95FC9-09E7-440A-A0A9-0F2BB7E1BEC9}" type="datetimeFigureOut">
              <a:rPr lang="en-US" smtClean="0"/>
              <a:pPr/>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1C933-6691-4272-9FBF-C67D886EA9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E95FC9-09E7-440A-A0A9-0F2BB7E1BEC9}" type="datetimeFigureOut">
              <a:rPr lang="en-US" smtClean="0"/>
              <a:pPr/>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1C933-6691-4272-9FBF-C67D886EA9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1C933-6691-4272-9FBF-C67D886EA97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AE95FC9-09E7-440A-A0A9-0F2BB7E1BEC9}" type="datetimeFigureOut">
              <a:rPr lang="en-US" smtClean="0"/>
              <a:pPr/>
              <a:t>8/31/2021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1C933-6691-4272-9FBF-C67D886EA97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AE95FC9-09E7-440A-A0A9-0F2BB7E1BEC9}" type="datetimeFigureOut">
              <a:rPr lang="en-US" smtClean="0"/>
              <a:pPr/>
              <a:t>8/31/2021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AE95FC9-09E7-440A-A0A9-0F2BB7E1BEC9}" type="datetimeFigureOut">
              <a:rPr lang="en-US" smtClean="0"/>
              <a:pPr/>
              <a:t>8/31/2021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1C933-6691-4272-9FBF-C67D886EA97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searchstorage.techtarget.com/definition/hard-disk" TargetMode="Externa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Data storage and querying</a:t>
            </a:r>
          </a:p>
        </p:txBody>
      </p:sp>
      <p:sp>
        <p:nvSpPr>
          <p:cNvPr id="2" name="Title 1"/>
          <p:cNvSpPr>
            <a:spLocks noGrp="1"/>
          </p:cNvSpPr>
          <p:nvPr>
            <p:ph type="ctrTitle"/>
          </p:nvPr>
        </p:nvSpPr>
        <p:spPr/>
        <p:txBody>
          <a:bodyPr/>
          <a:lstStyle/>
          <a:p>
            <a:r>
              <a:rPr lang="en-US" dirty="0"/>
              <a:t>Module 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summary, there are two main goals of parallelism in a disk system:</a:t>
            </a:r>
            <a:br>
              <a:rPr lang="en-US" dirty="0"/>
            </a:br>
            <a:r>
              <a:rPr lang="en-US" dirty="0"/>
              <a:t>1. Load-balance multiple small accesses (block accesses), so that the throughput of such accesses increases.</a:t>
            </a:r>
            <a:br>
              <a:rPr lang="en-US" dirty="0"/>
            </a:br>
            <a:r>
              <a:rPr lang="en-US" dirty="0"/>
              <a:t>2. Parallelize large accesses so that the response time of large accesses is reduced.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Levels</a:t>
            </a:r>
          </a:p>
        </p:txBody>
      </p:sp>
      <p:sp>
        <p:nvSpPr>
          <p:cNvPr id="3" name="Content Placeholder 2"/>
          <p:cNvSpPr>
            <a:spLocks noGrp="1"/>
          </p:cNvSpPr>
          <p:nvPr>
            <p:ph sz="quarter" idx="1"/>
          </p:nvPr>
        </p:nvSpPr>
        <p:spPr/>
        <p:txBody>
          <a:bodyPr>
            <a:normAutofit fontScale="92500"/>
          </a:bodyPr>
          <a:lstStyle/>
          <a:p>
            <a:r>
              <a:rPr lang="en-US" dirty="0"/>
              <a:t>Mirroring provides high reliability, but it is expensive. Striping provides high data-transfer rates, but does not improve reliability. </a:t>
            </a:r>
          </a:p>
          <a:p>
            <a:r>
              <a:rPr lang="en-US" dirty="0"/>
              <a:t>Various alternative schemes aim to provide redundancy at lower cost by combining disk striping with “parity” bits</a:t>
            </a:r>
          </a:p>
          <a:p>
            <a:r>
              <a:rPr lang="en-US" dirty="0"/>
              <a:t>These schemes have different cost—performance</a:t>
            </a:r>
            <a:br>
              <a:rPr lang="en-US" dirty="0"/>
            </a:br>
            <a:r>
              <a:rPr lang="en-US" dirty="0"/>
              <a:t>trade-offs. The schemes are classified into RAID levels</a:t>
            </a:r>
          </a:p>
          <a:p>
            <a:r>
              <a:rPr lang="en-US" dirty="0"/>
              <a:t>(For all levels, the figure depicts four disks’ worth of data, and the extra disks depicted are used to store redundant information for failure recovery.)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RAID level 0 </a:t>
            </a:r>
            <a:r>
              <a:rPr lang="en-US" dirty="0"/>
              <a:t>refers to disk arrays with striping at the level of blocks, but without any redundancy (such as mirroring or parity bits).</a:t>
            </a:r>
          </a:p>
          <a:p>
            <a:r>
              <a:rPr lang="en-US" b="1" dirty="0"/>
              <a:t>RAID level 1 </a:t>
            </a:r>
            <a:r>
              <a:rPr lang="en-US" dirty="0"/>
              <a:t>refers to disk mirroring with block striping. </a:t>
            </a:r>
          </a:p>
          <a:p>
            <a:r>
              <a:rPr lang="en-US" b="1" dirty="0"/>
              <a:t>RAID level 2</a:t>
            </a:r>
            <a:r>
              <a:rPr lang="en-US" dirty="0"/>
              <a:t>, known as memory-style error-correcting-code (ECC) organization, employs parity bits. Memory systems have long used parity bits for error detection and correction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Each byte in a memory system may have a</a:t>
            </a:r>
            <a:br>
              <a:rPr lang="en-US" dirty="0"/>
            </a:br>
            <a:r>
              <a:rPr lang="en-US" dirty="0"/>
              <a:t>parity bit associated with it that records whether the numbers of bits in the byte that are set to 1 is even (parity = 0) or odd (parity = 1).</a:t>
            </a:r>
          </a:p>
          <a:p>
            <a:r>
              <a:rPr lang="en-US" dirty="0"/>
              <a:t>If one of the bits in the byte gets damaged (either a 1 becomes a 0, or a 0 becomes a 1), the parity of the byte changes and thus will not match the stored parity.</a:t>
            </a:r>
          </a:p>
          <a:p>
            <a:r>
              <a:rPr lang="en-US" dirty="0"/>
              <a:t> </a:t>
            </a:r>
            <a:r>
              <a:rPr lang="en-US" dirty="0" err="1"/>
              <a:t>Similarly,if</a:t>
            </a:r>
            <a:r>
              <a:rPr lang="en-US" dirty="0"/>
              <a:t> the stored parity bit gets damaged, it will not match the computed </a:t>
            </a:r>
            <a:r>
              <a:rPr lang="en-US" dirty="0" err="1"/>
              <a:t>parity.Thus</a:t>
            </a:r>
            <a:r>
              <a:rPr lang="en-US" dirty="0"/>
              <a:t>, all 1-bit errors will be detected by the memory system. Error-correcting schemes store 2 or more extra bits, and can reconstruct the data if a single </a:t>
            </a:r>
            <a:r>
              <a:rPr lang="en-US" dirty="0" err="1"/>
              <a:t>bitgets</a:t>
            </a:r>
            <a:r>
              <a:rPr lang="en-US" dirty="0"/>
              <a:t> damaged.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idea of error-correcting codes can be used directly in disk arrays by striping bytes across disks. For example, the first bit of each byte could be</a:t>
            </a:r>
            <a:br>
              <a:rPr lang="en-US" dirty="0"/>
            </a:br>
            <a:r>
              <a:rPr lang="en-US" dirty="0"/>
              <a:t>stored in disk 0, the second bit in disk 1, and so on until the eighth bit is stored in disk 7, and the error-correction bits are stored in further disks.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05385" y="533400"/>
            <a:ext cx="8933232" cy="5791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disks labeled P store the error correction bits. If one of the disks fails, the remaining bits of the byte and the associated error-correction bits can be read from other disks, and can be used to reconstruct the damaged data.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a:t>RAID level 3</a:t>
            </a:r>
            <a:r>
              <a:rPr lang="en-US" dirty="0"/>
              <a:t>, bit-interleaved parity organization, improves on level 2 by exploiting the fact that disk controllers, unlike memory systems, can detect</a:t>
            </a:r>
            <a:br>
              <a:rPr lang="en-US" dirty="0"/>
            </a:br>
            <a:r>
              <a:rPr lang="en-US" dirty="0"/>
              <a:t>whether a sector has been read correctly, so a single parity bit can be used for error correction, as well as for detection.</a:t>
            </a:r>
          </a:p>
          <a:p>
            <a:r>
              <a:rPr lang="en-US" dirty="0"/>
              <a:t>If one of the sectors gets damaged, the system knows exactly which sector it is, and, for each bit in the sector, the system can figure out whether it is a 1 or a 0 by computing the parity of the corresponding bits from sectors in the other disks. If the parity of the remaining bits is equal to the stored parity, the missing bit is 0; otherwise, it is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RAID level 3 is as good as level 2, but is less expensive in the number of extra disks (it has only a one-disk overhead), so level 2 is not used in practice.</a:t>
            </a:r>
          </a:p>
          <a:p>
            <a:r>
              <a:rPr lang="en-US" dirty="0"/>
              <a:t>RAID level 3 has two benefits over level 1. It needs only one parity disk for several regular disks, whereas level 1 needs one mirror disk for every</a:t>
            </a:r>
            <a:br>
              <a:rPr lang="en-US" dirty="0"/>
            </a:br>
            <a:r>
              <a:rPr lang="en-US" dirty="0"/>
              <a:t>disk, and thus level 3 reduces the storage overhead.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143000" y="-230442"/>
            <a:ext cx="6858000" cy="731888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RAID(redundant arrays  of independent disks</a:t>
            </a:r>
          </a:p>
        </p:txBody>
      </p:sp>
      <p:sp>
        <p:nvSpPr>
          <p:cNvPr id="3" name="Content Placeholder 2"/>
          <p:cNvSpPr>
            <a:spLocks noGrp="1"/>
          </p:cNvSpPr>
          <p:nvPr>
            <p:ph sz="quarter" idx="1"/>
          </p:nvPr>
        </p:nvSpPr>
        <p:spPr/>
        <p:txBody>
          <a:bodyPr>
            <a:normAutofit lnSpcReduction="10000"/>
          </a:bodyPr>
          <a:lstStyle/>
          <a:p>
            <a:r>
              <a:rPr lang="en-US" dirty="0"/>
              <a:t>The data-storage requirements of some applications (in particular Web, </a:t>
            </a:r>
            <a:r>
              <a:rPr lang="en-US" dirty="0" err="1"/>
              <a:t>database,and</a:t>
            </a:r>
            <a:r>
              <a:rPr lang="en-US" dirty="0"/>
              <a:t> multimedia applications) have been growing so fast that a large number of disks are needed to store their data, even though disk-drive capacities have been growing very fast.</a:t>
            </a:r>
          </a:p>
          <a:p>
            <a:r>
              <a:rPr lang="en-US" dirty="0"/>
              <a:t>Having a large number of disks in a system presents opportunities for improving the rate at which data can be read or written, if the disks are operated in</a:t>
            </a:r>
            <a:br>
              <a:rPr lang="en-US" dirty="0"/>
            </a:br>
            <a:r>
              <a:rPr lang="en-US" dirty="0"/>
              <a:t>parallel. Several independent reads or writes can also be performed in parallel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RAID level 4</a:t>
            </a:r>
            <a:r>
              <a:rPr lang="en-US" dirty="0"/>
              <a:t>, block-interleaved parity organization, uses block-level striping, like RAID 0, and in addition keeps a parity block on a separate disk for corresponding blocks from N other disks.</a:t>
            </a:r>
          </a:p>
          <a:p>
            <a:r>
              <a:rPr lang="en-US" dirty="0"/>
              <a:t>If one of the disks fails, the parity block can be used with the corresponding blocks from the other disks to restore the blocks of the failed disk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RAID level 5</a:t>
            </a:r>
            <a:r>
              <a:rPr lang="en-US" dirty="0"/>
              <a:t>, block-interleaved distributed parity, improves on level 4 by partitioning data and parity among all N + 1 disks, instead of storing data in</a:t>
            </a:r>
            <a:br>
              <a:rPr lang="en-US" dirty="0"/>
            </a:br>
            <a:r>
              <a:rPr lang="en-US" dirty="0"/>
              <a:t>N disks and parity in one disk.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RAID level 6</a:t>
            </a:r>
            <a:r>
              <a:rPr lang="en-US" dirty="0"/>
              <a:t>, the P + Q redundancy scheme, is much like RAID level 5, but stores extra redundant information to guard against multiple disk failures.</a:t>
            </a:r>
            <a:br>
              <a:rPr lang="en-US" dirty="0"/>
            </a:br>
            <a:r>
              <a:rPr lang="en-US" dirty="0"/>
              <a:t>Instead of using parity, level 6 uses error-correcting codes.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sz="quarter" idx="1"/>
          </p:nvPr>
        </p:nvSpPr>
        <p:spPr/>
        <p:txBody>
          <a:bodyPr>
            <a:normAutofit/>
          </a:bodyPr>
          <a:lstStyle/>
          <a:p>
            <a:r>
              <a:rPr lang="en-US" dirty="0"/>
              <a:t>A database is mapped into a number of different files that are maintained by the underlying operating system. These files reside permanently on disks. </a:t>
            </a:r>
          </a:p>
          <a:p>
            <a:r>
              <a:rPr lang="en-US" dirty="0"/>
              <a:t>A file is organized logically as a sequence of records. These records are mapped onto disk blocks.</a:t>
            </a:r>
          </a:p>
          <a:p>
            <a:r>
              <a:rPr lang="en-US" dirty="0"/>
              <a:t>Each file is also logically partitioned into fixed-length storage units called </a:t>
            </a:r>
            <a:r>
              <a:rPr lang="en-US" b="1" dirty="0"/>
              <a:t>blocks, </a:t>
            </a:r>
            <a:r>
              <a:rPr lang="en-US" dirty="0"/>
              <a:t>which are the units of both storage allocation and data transfer. Most</a:t>
            </a:r>
            <a:br>
              <a:rPr lang="en-US" dirty="0"/>
            </a:br>
            <a:r>
              <a:rPr lang="en-US" dirty="0"/>
              <a:t>databases use block sizes of 4 to 8 kilobytes by default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A block may contain several records; the exact set of records that a block contains is determined by the form of physical data organization being used. </a:t>
            </a:r>
          </a:p>
          <a:p>
            <a:r>
              <a:rPr lang="en-US" dirty="0"/>
              <a:t>In a relational database, </a:t>
            </a:r>
            <a:r>
              <a:rPr lang="en-US" dirty="0" err="1"/>
              <a:t>tuples</a:t>
            </a:r>
            <a:r>
              <a:rPr lang="en-US" dirty="0"/>
              <a:t> of distinct relations are generally of different sizes. One approach to mapping the database to files is to use several files, and to store records of only one fixed length in any given file. An alternative is to structure our files so that we can accommodate multiple lengths for records;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Fixed-Length Records</a:t>
            </a:r>
          </a:p>
        </p:txBody>
      </p:sp>
      <p:sp>
        <p:nvSpPr>
          <p:cNvPr id="3" name="Content Placeholder 2"/>
          <p:cNvSpPr>
            <a:spLocks noGrp="1"/>
          </p:cNvSpPr>
          <p:nvPr>
            <p:ph sz="quarter" idx="1"/>
          </p:nvPr>
        </p:nvSpPr>
        <p:spPr/>
        <p:txBody>
          <a:bodyPr/>
          <a:lstStyle/>
          <a:p>
            <a:r>
              <a:rPr lang="en-US" dirty="0"/>
              <a:t>As an example, let us consider a file of instructor records for our university database. Each record of this file is defined (in </a:t>
            </a:r>
            <a:r>
              <a:rPr lang="en-US" dirty="0" err="1"/>
              <a:t>pseudocode</a:t>
            </a:r>
            <a:r>
              <a:rPr lang="en-US" dirty="0"/>
              <a:t>) as:</a:t>
            </a:r>
            <a:br>
              <a:rPr lang="en-US" dirty="0"/>
            </a:br>
            <a:endParaRPr lang="en-US" dirty="0"/>
          </a:p>
        </p:txBody>
      </p:sp>
      <p:pic>
        <p:nvPicPr>
          <p:cNvPr id="1026" name="Picture 2"/>
          <p:cNvPicPr>
            <a:picLocks noChangeAspect="1" noChangeArrowheads="1"/>
          </p:cNvPicPr>
          <p:nvPr/>
        </p:nvPicPr>
        <p:blipFill>
          <a:blip r:embed="rId2"/>
          <a:srcRect/>
          <a:stretch>
            <a:fillRect/>
          </a:stretch>
        </p:blipFill>
        <p:spPr bwMode="auto">
          <a:xfrm>
            <a:off x="402669" y="3000375"/>
            <a:ext cx="7252812" cy="271462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Assume that each character occupies 1 byte and that numeric (8,2) occupies 8 bytes. </a:t>
            </a:r>
          </a:p>
          <a:p>
            <a:r>
              <a:rPr lang="en-US" dirty="0"/>
              <a:t>Suppose that instead of allocating a variable amount of bytes for the attributes ID, name, and dept name, we allocate the maximum number of bytes that each attribute can hold. </a:t>
            </a:r>
          </a:p>
          <a:p>
            <a:r>
              <a:rPr lang="en-US" dirty="0"/>
              <a:t>Then, the instructor record is 53 bytes long. A simple approach is to use the first 53 bytes for the first record, the next 53 bytes for the second record, and so 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However, there are two problems with this simple approach:</a:t>
            </a:r>
          </a:p>
          <a:p>
            <a:r>
              <a:rPr lang="en-US" dirty="0"/>
              <a:t>1. Unless the block size happens to be a multiple of 53 (which is unlikely), some records will cross block boundaries. That is, part of the record will be stored in one block and part in another. It would thus require two block accesses to read or write such a record.</a:t>
            </a:r>
            <a:br>
              <a:rPr lang="en-US" dirty="0"/>
            </a:br>
            <a:r>
              <a:rPr lang="en-US" dirty="0"/>
              <a:t>2. It is difficult to delete a record from this structure. The space occupied by the record to be deleted must be filled with some other record of the file, or we must have a way of marking deleted records so that they can be ignored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To avoid the first problem, we allocate only as many records to a block as would fit entirely in the block.</a:t>
            </a:r>
          </a:p>
          <a:p>
            <a:r>
              <a:rPr lang="en-US" dirty="0"/>
              <a:t>When a record is deleted, we could move the record that came after it into the space formerly occupied by the deleted record, and so on, until every record </a:t>
            </a:r>
            <a:r>
              <a:rPr lang="en-US" dirty="0" err="1"/>
              <a:t>fol</a:t>
            </a:r>
            <a:r>
              <a:rPr lang="en-US" dirty="0"/>
              <a:t>-</a:t>
            </a:r>
            <a:br>
              <a:rPr lang="en-US" dirty="0"/>
            </a:br>
            <a:r>
              <a:rPr lang="en-US" dirty="0"/>
              <a:t>lowing the deleted record has been moved ahead .</a:t>
            </a:r>
          </a:p>
          <a:p>
            <a:r>
              <a:rPr lang="en-US" dirty="0"/>
              <a:t>Such an approach requires moving a large number of records. It might be easier simply to move the</a:t>
            </a:r>
            <a:br>
              <a:rPr lang="en-US" dirty="0"/>
            </a:br>
            <a:r>
              <a:rPr lang="en-US" dirty="0"/>
              <a:t>final record of the file into the space occupied by the deleted record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888" y="533400"/>
            <a:ext cx="9066224" cy="5791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 variety of disk-organization techniques, collectively called redundant arrays of independent disks (RAID), have been proposed to achieve improved performance and reliability.</a:t>
            </a:r>
          </a:p>
          <a:p>
            <a:r>
              <a:rPr lang="en-US" dirty="0"/>
              <a:t>RAID (redundant array of independent disks) is a way of storing the same data in different places on multiple </a:t>
            </a:r>
            <a:r>
              <a:rPr lang="en-US" dirty="0">
                <a:hlinkClick r:id="rId2"/>
              </a:rPr>
              <a:t>hard disks</a:t>
            </a:r>
            <a:r>
              <a:rPr lang="en-US" dirty="0"/>
              <a:t> or solid-state drives to protect data in the case of a drive failure.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60370" y="533401"/>
            <a:ext cx="8623262" cy="5791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858" y="609600"/>
            <a:ext cx="9136284" cy="5638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It is undesirable to move records to occupy the space freed by a deleted record, since doing so requires additional block accesses. Since insertions tend to be more frequent than deletions, it is acceptable to leave open the space occupied by the deleted record, and to wait for a subsequent insertion before reusing the space.</a:t>
            </a:r>
            <a:br>
              <a:rPr lang="en-US" dirty="0"/>
            </a:br>
            <a:r>
              <a:rPr lang="en-US" dirty="0"/>
              <a:t>A simple marker on a deleted record is not sufficient, since it is hard to find this available space when an insertion is being done. Thus, we need to introduce an additional structure.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At the beginning of the file, we allocate a certain number of bytes as a </a:t>
            </a:r>
            <a:r>
              <a:rPr lang="en-US" b="1" dirty="0"/>
              <a:t>file header</a:t>
            </a:r>
            <a:r>
              <a:rPr lang="en-US" dirty="0"/>
              <a:t>. The header will contain a variety of information about the file. For now, all we need to store there is the address of the first record whose contents are deleted.</a:t>
            </a:r>
          </a:p>
          <a:p>
            <a:r>
              <a:rPr lang="en-US" dirty="0"/>
              <a:t>We use this first record to store the address of the second available record, and so on. Intuitively, we can think of these stored addresses as pointers, since they point to the location of a record. </a:t>
            </a:r>
          </a:p>
          <a:p>
            <a:r>
              <a:rPr lang="en-US" dirty="0"/>
              <a:t>The deleted records thus form a linked list, which is</a:t>
            </a:r>
            <a:br>
              <a:rPr lang="en-US" dirty="0"/>
            </a:br>
            <a:r>
              <a:rPr lang="en-US" dirty="0"/>
              <a:t>often referred to as a </a:t>
            </a:r>
            <a:r>
              <a:rPr lang="en-US" b="1" dirty="0"/>
              <a:t>free list</a:t>
            </a:r>
            <a:r>
              <a:rPr 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On insertion of a new record, we use the record pointed to by the header.</a:t>
            </a:r>
          </a:p>
          <a:p>
            <a:r>
              <a:rPr lang="en-US" dirty="0"/>
              <a:t>We change the header pointer to point to the next available record. If no space is available, we add the new record to the end of the file.</a:t>
            </a:r>
          </a:p>
          <a:p>
            <a:r>
              <a:rPr lang="en-US" dirty="0"/>
              <a:t>Insertion and deletion for files of fixed-length records are simple to implement, because the space made available by a deleted record is exactly the space needed to insert a record.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37373" y="381001"/>
            <a:ext cx="8469254" cy="6096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Variable-Length Records</a:t>
            </a:r>
          </a:p>
        </p:txBody>
      </p:sp>
      <p:sp>
        <p:nvSpPr>
          <p:cNvPr id="3" name="Content Placeholder 2"/>
          <p:cNvSpPr>
            <a:spLocks noGrp="1"/>
          </p:cNvSpPr>
          <p:nvPr>
            <p:ph sz="quarter" idx="1"/>
          </p:nvPr>
        </p:nvSpPr>
        <p:spPr/>
        <p:txBody>
          <a:bodyPr/>
          <a:lstStyle/>
          <a:p>
            <a:r>
              <a:rPr lang="en-US" dirty="0"/>
              <a:t>Variable-length records arise in database systems in several ways:</a:t>
            </a:r>
            <a:br>
              <a:rPr lang="en-US" dirty="0"/>
            </a:br>
            <a:r>
              <a:rPr lang="en-US" dirty="0"/>
              <a:t>• Storage of multiple record types in a file.</a:t>
            </a:r>
            <a:br>
              <a:rPr lang="en-US" dirty="0"/>
            </a:br>
            <a:r>
              <a:rPr lang="en-US" dirty="0"/>
              <a:t>• Record types that allow variable lengths for one or more fields.</a:t>
            </a:r>
            <a:br>
              <a:rPr lang="en-US" dirty="0"/>
            </a:br>
            <a:r>
              <a:rPr lang="en-US" dirty="0"/>
              <a:t>• Record types that allow repeating fields, such as arrays or </a:t>
            </a:r>
            <a:r>
              <a:rPr lang="en-US" dirty="0" err="1"/>
              <a:t>multisets</a:t>
            </a:r>
            <a:r>
              <a:rPr 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Different techniques for implementing variable-length records exist. Two different</a:t>
            </a:r>
            <a:br>
              <a:rPr lang="en-US" dirty="0"/>
            </a:br>
            <a:r>
              <a:rPr lang="en-US" dirty="0"/>
              <a:t>problems must be solved by any such technique:</a:t>
            </a:r>
            <a:br>
              <a:rPr lang="en-US" dirty="0"/>
            </a:br>
            <a:r>
              <a:rPr lang="en-US" dirty="0"/>
              <a:t>• How to represent a single record in such a way that individual attributes can be extracted easily.</a:t>
            </a:r>
            <a:br>
              <a:rPr lang="en-US" dirty="0"/>
            </a:br>
            <a:r>
              <a:rPr lang="en-US" dirty="0"/>
              <a:t>• How to store variable-length records within a block, such that records in a block can be extracted easily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The representation of a record with variable-length attributes typically has two parts: </a:t>
            </a:r>
            <a:r>
              <a:rPr lang="en-US" b="1" dirty="0"/>
              <a:t>an initial part </a:t>
            </a:r>
            <a:r>
              <a:rPr lang="en-US" dirty="0"/>
              <a:t>with fixed length attributes, followed </a:t>
            </a:r>
            <a:r>
              <a:rPr lang="en-US" b="1" dirty="0"/>
              <a:t>by data for variable-length attributes</a:t>
            </a:r>
            <a:r>
              <a:rPr lang="en-US" dirty="0"/>
              <a:t>. </a:t>
            </a:r>
          </a:p>
          <a:p>
            <a:r>
              <a:rPr lang="en-US" dirty="0"/>
              <a:t>Fixed-length attributes, such as numeric values, dates, or fixed length character strings are allocated as many bytes as required to store their value.</a:t>
            </a:r>
          </a:p>
          <a:p>
            <a:r>
              <a:rPr lang="en-US" dirty="0"/>
              <a:t>Variable-length attributes, such as </a:t>
            </a:r>
            <a:r>
              <a:rPr lang="en-US" dirty="0" err="1"/>
              <a:t>varchar</a:t>
            </a:r>
            <a:r>
              <a:rPr lang="en-US" dirty="0"/>
              <a:t> types, are represented in the initial part of the record by a pair (offset, length), where offset denotes where the data for that attribute begins within the record, and length is the length in bytes of the variable-sized attribute.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values for these attributes are stored</a:t>
            </a:r>
            <a:br>
              <a:rPr lang="en-US" dirty="0"/>
            </a:br>
            <a:r>
              <a:rPr lang="en-US" dirty="0"/>
              <a:t>consecutively, after the initial fixed-length part of the record. Thus, the initial part of the record stores a fixed size of information about each attribute, whether it is fixed-length or variable-length.</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761805" y="3819525"/>
            <a:ext cx="7363216" cy="227647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nSpc>
                <a:spcPct val="150000"/>
              </a:lnSpc>
            </a:pPr>
            <a:r>
              <a:rPr lang="en-US" sz="2800" dirty="0">
                <a:latin typeface="Times New Roman" panose="02020603050405020304" pitchFamily="18" charset="0"/>
                <a:cs typeface="Times New Roman" panose="02020603050405020304" pitchFamily="18" charset="0"/>
              </a:rPr>
              <a:t>Store extra information that is not needed normally, but that can be used in the event of failure of a disk to rebuild the lost information</a:t>
            </a:r>
          </a:p>
          <a:p>
            <a:pPr>
              <a:lnSpc>
                <a:spcPct val="150000"/>
              </a:lnSpc>
            </a:pPr>
            <a:r>
              <a:rPr lang="en-US" sz="2800" dirty="0">
                <a:latin typeface="Times New Roman" panose="02020603050405020304" pitchFamily="18" charset="0"/>
                <a:cs typeface="Times New Roman" panose="02020603050405020304" pitchFamily="18" charset="0"/>
              </a:rPr>
              <a:t>Effective mean time to failure is increased</a:t>
            </a:r>
          </a:p>
          <a:p>
            <a:pPr>
              <a:lnSpc>
                <a:spcPct val="150000"/>
              </a:lnSpc>
            </a:pPr>
            <a:r>
              <a:rPr lang="en-US" sz="2800" dirty="0">
                <a:latin typeface="Times New Roman" panose="02020603050405020304" pitchFamily="18" charset="0"/>
                <a:cs typeface="Times New Roman" panose="02020603050405020304" pitchFamily="18" charset="0"/>
              </a:rPr>
              <a:t>Simplest (but expensive) approach to redundancy is to duplicate every disk. </a:t>
            </a:r>
          </a:p>
          <a:p>
            <a:pPr>
              <a:lnSpc>
                <a:spcPct val="150000"/>
              </a:lnSpc>
            </a:pPr>
            <a:r>
              <a:rPr lang="en-US" sz="2800" dirty="0">
                <a:latin typeface="Times New Roman" panose="02020603050405020304" pitchFamily="18" charset="0"/>
                <a:cs typeface="Times New Roman" panose="02020603050405020304" pitchFamily="18" charset="0"/>
              </a:rPr>
              <a:t>This technique is called </a:t>
            </a:r>
            <a:r>
              <a:rPr lang="en-US" sz="2800" b="1" i="1" dirty="0">
                <a:latin typeface="Times New Roman" panose="02020603050405020304" pitchFamily="18" charset="0"/>
                <a:cs typeface="Times New Roman" panose="02020603050405020304" pitchFamily="18" charset="0"/>
              </a:rPr>
              <a:t>mirroring</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shadowing</a:t>
            </a:r>
            <a:r>
              <a:rPr lang="en-US" sz="2800" dirty="0">
                <a:latin typeface="Times New Roman" panose="02020603050405020304" pitchFamily="18" charset="0"/>
                <a:cs typeface="Times New Roman" panose="02020603050405020304" pitchFamily="18" charset="0"/>
              </a:rPr>
              <a:t>).</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null bitmap</a:t>
            </a:r>
            <a:r>
              <a:rPr lang="en-US" dirty="0"/>
              <a:t>, which indicates which attributes of the record have a null value. In this particular record, if the salary were null, the fourth bit of the bitmap would be set to 1, and the salary value stored</a:t>
            </a:r>
            <a:br>
              <a:rPr lang="en-US" dirty="0"/>
            </a:br>
            <a:r>
              <a:rPr lang="en-US" dirty="0"/>
              <a:t>in bytes 12 through 19 would be ignored.</a:t>
            </a:r>
          </a:p>
          <a:p>
            <a:r>
              <a:rPr lang="en-US" dirty="0"/>
              <a:t>The slotted-page structure is commonly used for organizing variable length  records within a block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There is a header at the beginning of each block,</a:t>
            </a:r>
            <a:br>
              <a:rPr lang="en-US" dirty="0"/>
            </a:br>
            <a:r>
              <a:rPr lang="en-US" dirty="0"/>
              <a:t>containing the following information:</a:t>
            </a:r>
            <a:br>
              <a:rPr lang="en-US" dirty="0"/>
            </a:br>
            <a:r>
              <a:rPr lang="en-US" dirty="0"/>
              <a:t>1. The number of record entries in the header.</a:t>
            </a:r>
            <a:br>
              <a:rPr lang="en-US" dirty="0"/>
            </a:br>
            <a:r>
              <a:rPr lang="en-US" dirty="0"/>
              <a:t>2. The end of free space in the block. </a:t>
            </a:r>
            <a:br>
              <a:rPr lang="en-US" dirty="0"/>
            </a:br>
            <a:r>
              <a:rPr lang="en-US" dirty="0"/>
              <a:t>3. </a:t>
            </a:r>
            <a:r>
              <a:rPr lang="en-US"/>
              <a:t>An array whose entries contain the location and size of each record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1143000"/>
            <a:ext cx="9144000" cy="4572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actual records are allocated contiguously in the block, starting from the end of the block. The free space in the block is contiguous, between the final entry in the header array, and the first record. If a record is inserted, space is allocated for it at the end of free space, and an entry containing its size and location is added to the header.</a:t>
            </a:r>
          </a:p>
          <a:p>
            <a:r>
              <a:rPr lang="en-US" dirty="0"/>
              <a:t>If a record is deleted, the space that it occupies is freed, and its entry is set to deleted (its size is set to −1, for example).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Records in Files</a:t>
            </a:r>
          </a:p>
        </p:txBody>
      </p:sp>
      <p:sp>
        <p:nvSpPr>
          <p:cNvPr id="3" name="Content Placeholder 2"/>
          <p:cNvSpPr>
            <a:spLocks noGrp="1"/>
          </p:cNvSpPr>
          <p:nvPr>
            <p:ph sz="quarter" idx="1"/>
          </p:nvPr>
        </p:nvSpPr>
        <p:spPr/>
        <p:txBody>
          <a:bodyPr/>
          <a:lstStyle/>
          <a:p>
            <a:r>
              <a:rPr lang="en-US" dirty="0"/>
              <a:t>Several of the possible ways of organizing records in files are:</a:t>
            </a:r>
          </a:p>
          <a:p>
            <a:r>
              <a:rPr lang="en-US" b="1" dirty="0"/>
              <a:t>Heap file organization. </a:t>
            </a:r>
            <a:r>
              <a:rPr lang="en-US" dirty="0"/>
              <a:t>Any record can be placed anywhere in the file where there is space for the record. There is no ordering of records. Typically, there is a single file for each relation.</a:t>
            </a:r>
          </a:p>
          <a:p>
            <a:r>
              <a:rPr lang="en-US" dirty="0"/>
              <a:t> </a:t>
            </a:r>
            <a:r>
              <a:rPr lang="en-US" b="1" dirty="0"/>
              <a:t>Sequential file organization. </a:t>
            </a:r>
            <a:r>
              <a:rPr lang="en-US" dirty="0"/>
              <a:t>Records are stored in sequential order, according to the value of a “search </a:t>
            </a:r>
            <a:r>
              <a:rPr lang="en-US" dirty="0" err="1"/>
              <a:t>key”of</a:t>
            </a:r>
            <a:r>
              <a:rPr lang="en-US" dirty="0"/>
              <a:t> each record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Hashing file organization</a:t>
            </a:r>
            <a:r>
              <a:rPr lang="en-US" dirty="0"/>
              <a:t>. A hash function is computed on some attribute of each record. The result of the hash function specifies in which block of the file the record should be placed.</a:t>
            </a:r>
          </a:p>
          <a:p>
            <a:r>
              <a:rPr lang="en-US" dirty="0"/>
              <a:t>Generally, a separate file is used to store the records of each relation. However, in a </a:t>
            </a:r>
            <a:r>
              <a:rPr lang="en-US" dirty="0" err="1"/>
              <a:t>multitable</a:t>
            </a:r>
            <a:r>
              <a:rPr lang="en-US" dirty="0"/>
              <a:t> clustering file organization, records of several different relations are stored in the same file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 Organization</a:t>
            </a:r>
          </a:p>
        </p:txBody>
      </p:sp>
      <p:sp>
        <p:nvSpPr>
          <p:cNvPr id="3" name="Content Placeholder 2"/>
          <p:cNvSpPr>
            <a:spLocks noGrp="1"/>
          </p:cNvSpPr>
          <p:nvPr>
            <p:ph sz="quarter" idx="1"/>
          </p:nvPr>
        </p:nvSpPr>
        <p:spPr/>
        <p:txBody>
          <a:bodyPr>
            <a:normAutofit lnSpcReduction="10000"/>
          </a:bodyPr>
          <a:lstStyle/>
          <a:p>
            <a:r>
              <a:rPr lang="en-US" dirty="0"/>
              <a:t>A sequential file is designed for efficient processing of records in sorted order based on some search key. </a:t>
            </a:r>
          </a:p>
          <a:p>
            <a:r>
              <a:rPr lang="en-US" dirty="0"/>
              <a:t>A search key is any attribute or set of attributes; it</a:t>
            </a:r>
            <a:br>
              <a:rPr lang="en-US" dirty="0"/>
            </a:br>
            <a:r>
              <a:rPr lang="en-US" dirty="0"/>
              <a:t>need not be the primary key, or even a </a:t>
            </a:r>
            <a:r>
              <a:rPr lang="en-US" dirty="0" err="1"/>
              <a:t>superkey</a:t>
            </a:r>
            <a:r>
              <a:rPr lang="en-US" dirty="0"/>
              <a:t>. </a:t>
            </a:r>
          </a:p>
          <a:p>
            <a:r>
              <a:rPr lang="en-US" dirty="0"/>
              <a:t>To permit fast retrieval of records in search-key order, we chain together records by pointers. </a:t>
            </a:r>
          </a:p>
          <a:p>
            <a:r>
              <a:rPr lang="en-US" dirty="0"/>
              <a:t>The pointer in each record points to the next record in search-key order. Furthermore, to minimize the number of block accesses in sequential file processing, we store records physically in search-key order, or as close to search-key order as possible.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527048"/>
            <a:ext cx="8577072" cy="5330952"/>
          </a:xfrm>
        </p:spPr>
        <p:txBody>
          <a:bodyPr>
            <a:normAutofit lnSpcReduction="10000"/>
          </a:bodyPr>
          <a:lstStyle/>
          <a:p>
            <a:r>
              <a:rPr lang="en-US" dirty="0"/>
              <a:t>The sequential file organization allows records to be read in sorted order; that can be useful for display purposes, as well as for certain query-processing</a:t>
            </a:r>
            <a:br>
              <a:rPr lang="en-US" dirty="0"/>
            </a:br>
            <a:r>
              <a:rPr lang="en-US" dirty="0"/>
              <a:t>algorithms.</a:t>
            </a:r>
          </a:p>
          <a:p>
            <a:r>
              <a:rPr lang="en-US" dirty="0"/>
              <a:t>For insertion, we apply the following rules:</a:t>
            </a:r>
            <a:br>
              <a:rPr lang="en-US" dirty="0"/>
            </a:br>
            <a:r>
              <a:rPr lang="en-US" dirty="0"/>
              <a:t>1. Locate the record in the file that comes before the record to be inserted in search-key order.</a:t>
            </a:r>
            <a:br>
              <a:rPr lang="en-US" dirty="0"/>
            </a:br>
            <a:r>
              <a:rPr lang="en-US" dirty="0"/>
              <a:t>2. If there is a free record (that is, space left after a deletion) within the same block as this record, insert the new record there. Otherwise, insert the new record in an overflow block. In either case, adjust the pointers so as to chain together the records in search-key order.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multitable</a:t>
            </a:r>
            <a:r>
              <a:rPr lang="en-US" dirty="0"/>
              <a:t> clustering file organization </a:t>
            </a:r>
          </a:p>
        </p:txBody>
      </p:sp>
      <p:sp>
        <p:nvSpPr>
          <p:cNvPr id="3" name="Content Placeholder 2"/>
          <p:cNvSpPr>
            <a:spLocks noGrp="1"/>
          </p:cNvSpPr>
          <p:nvPr>
            <p:ph sz="quarter" idx="1"/>
          </p:nvPr>
        </p:nvSpPr>
        <p:spPr/>
        <p:txBody>
          <a:bodyPr/>
          <a:lstStyle/>
          <a:p>
            <a:r>
              <a:rPr lang="en-US" dirty="0"/>
              <a:t>A </a:t>
            </a:r>
            <a:r>
              <a:rPr lang="en-US" dirty="0" err="1"/>
              <a:t>multitable</a:t>
            </a:r>
            <a:r>
              <a:rPr lang="en-US" dirty="0"/>
              <a:t> clustering file organization is a file organization, such as that stores related records of two or more relations in each block. Such a file organization allows us to read records that would satisfy the join condition by using one block read. Thus, we are able to process this particular query more efficiently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Hashing</a:t>
            </a:r>
          </a:p>
        </p:txBody>
      </p:sp>
      <p:sp>
        <p:nvSpPr>
          <p:cNvPr id="3" name="Content Placeholder 2"/>
          <p:cNvSpPr>
            <a:spLocks noGrp="1"/>
          </p:cNvSpPr>
          <p:nvPr>
            <p:ph sz="quarter" idx="1"/>
          </p:nvPr>
        </p:nvSpPr>
        <p:spPr/>
        <p:txBody>
          <a:bodyPr>
            <a:normAutofit/>
          </a:bodyPr>
          <a:lstStyle/>
          <a:p>
            <a:r>
              <a:rPr lang="en-US" b="1" dirty="0"/>
              <a:t>Basic Concepts</a:t>
            </a:r>
          </a:p>
          <a:p>
            <a:r>
              <a:rPr lang="en-US" dirty="0"/>
              <a:t>An index for a file in a database system works in much the same way as the index of textbook.</a:t>
            </a:r>
          </a:p>
          <a:p>
            <a:r>
              <a:rPr lang="en-US" dirty="0"/>
              <a:t>Database-system indices play the same role as book indices in libraries. For example, to retrieve a student record given an ID, the database system would look up an index to find on which disk block the corresponding record resides, and then fetch the disk block, to get the appropriate student record.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A logical disk then consists of two physical disks, and every write is carried out on both disks.</a:t>
            </a:r>
          </a:p>
          <a:p>
            <a:r>
              <a:rPr lang="en-US" dirty="0"/>
              <a:t>If one of the disks fails, the data can be read from the </a:t>
            </a:r>
            <a:r>
              <a:rPr lang="en-US" dirty="0" err="1"/>
              <a:t>other.Data</a:t>
            </a:r>
            <a:r>
              <a:rPr lang="en-US" dirty="0"/>
              <a:t> will be lost only if the second disk fails before the first failed disk is repaired.</a:t>
            </a:r>
          </a:p>
          <a:p>
            <a:r>
              <a:rPr lang="en-US" dirty="0"/>
              <a:t>With disk mirroring, the rate at which read requests can be handled is doubled, since read requests can be sent to either disk The transfer rate of each read is the same as in a single-disk system, but the number of reads per unit time has doubled.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Keeping a sorted list of students’ ID would not work well on very large databases with thousands of students, since the index would itself be very big;</a:t>
            </a:r>
            <a:br>
              <a:rPr lang="en-US" dirty="0"/>
            </a:br>
            <a:r>
              <a:rPr lang="en-US" dirty="0"/>
              <a:t>further, even though keeping the index sorted reduces the search time, finding a student can still be rather time-consuming. Instead, more sophisticated indexing techniques may be used.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There are two basic kinds of indices:</a:t>
            </a:r>
          </a:p>
          <a:p>
            <a:r>
              <a:rPr lang="en-US" b="1" dirty="0"/>
              <a:t>Ordered indices</a:t>
            </a:r>
            <a:r>
              <a:rPr lang="en-US" dirty="0"/>
              <a:t>. Based on a sorted ordering of the values.</a:t>
            </a:r>
          </a:p>
          <a:p>
            <a:r>
              <a:rPr lang="en-US" b="1" dirty="0"/>
              <a:t>Hash indices</a:t>
            </a:r>
            <a:r>
              <a:rPr lang="en-US" dirty="0"/>
              <a:t>. Based on a uniform distribution of values across a range of buckets. The bucket to which a value is assigned is determined by a function,</a:t>
            </a:r>
            <a:br>
              <a:rPr lang="en-US" dirty="0"/>
            </a:br>
            <a:r>
              <a:rPr lang="en-US" dirty="0"/>
              <a:t>called a hash function.</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a:bodyPr>
          <a:lstStyle/>
          <a:p>
            <a:r>
              <a:rPr lang="en-US" dirty="0"/>
              <a:t>several techniques for both ordered indexing and hashing.</a:t>
            </a:r>
          </a:p>
          <a:p>
            <a:r>
              <a:rPr lang="en-US" dirty="0"/>
              <a:t>Each technique must be evaluated on the basis of these factors:</a:t>
            </a:r>
          </a:p>
          <a:p>
            <a:r>
              <a:rPr lang="en-US" b="1" dirty="0"/>
              <a:t>Access types: </a:t>
            </a:r>
            <a:r>
              <a:rPr lang="en-US" dirty="0"/>
              <a:t>The types of access that are supported efficiently. Access types can include finding records with a specified attribute value and finding records whose attribute values fall in a specified range.</a:t>
            </a:r>
            <a:br>
              <a:rPr lang="en-US" dirty="0"/>
            </a:br>
            <a:r>
              <a:rPr lang="en-US" b="1" dirty="0"/>
              <a:t>• Access time</a:t>
            </a:r>
            <a:r>
              <a:rPr lang="en-US" dirty="0"/>
              <a:t>: The time it takes to find a particular data item, or set of items, using the technique in question.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527048"/>
            <a:ext cx="8500872" cy="5102352"/>
          </a:xfrm>
        </p:spPr>
        <p:txBody>
          <a:bodyPr>
            <a:normAutofit fontScale="92500"/>
          </a:bodyPr>
          <a:lstStyle/>
          <a:p>
            <a:r>
              <a:rPr lang="en-US" b="1" dirty="0"/>
              <a:t>Insertion time: </a:t>
            </a:r>
            <a:r>
              <a:rPr lang="en-US" dirty="0"/>
              <a:t>The time it takes to insert a new data item. This value includes the time it takes to find the correct place to insert the new data item, as well</a:t>
            </a:r>
            <a:br>
              <a:rPr lang="en-US" dirty="0"/>
            </a:br>
            <a:r>
              <a:rPr lang="en-US" dirty="0"/>
              <a:t>as the time it takes to update the index structure.</a:t>
            </a:r>
          </a:p>
          <a:p>
            <a:r>
              <a:rPr lang="en-US" b="1" dirty="0"/>
              <a:t>Deletion time: </a:t>
            </a:r>
            <a:r>
              <a:rPr lang="en-US" dirty="0"/>
              <a:t>The time it takes to delete a data item. This value includes the time it takes to find the item to be deleted, as well as the time it takes to update the index structure.</a:t>
            </a:r>
            <a:br>
              <a:rPr lang="en-US" dirty="0"/>
            </a:br>
            <a:r>
              <a:rPr lang="en-US" b="1" dirty="0"/>
              <a:t>• Space overhead: </a:t>
            </a:r>
            <a:r>
              <a:rPr lang="en-US" dirty="0"/>
              <a:t>The additional space occupied by an index structure. Provided that the amount of additional space is moderate, it is usually worth while to sacrifice the space to achieve improved performance.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often want to have more than one index for a file.</a:t>
            </a:r>
          </a:p>
          <a:p>
            <a:r>
              <a:rPr lang="en-US" dirty="0"/>
              <a:t>An attribute or set of attributes used to look up records in a file is called a </a:t>
            </a:r>
            <a:r>
              <a:rPr lang="en-US" b="1" dirty="0"/>
              <a:t>search key</a:t>
            </a:r>
            <a:r>
              <a:rPr lang="en-US" dirty="0"/>
              <a: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1.Ordered Indices</a:t>
            </a:r>
          </a:p>
        </p:txBody>
      </p:sp>
      <p:sp>
        <p:nvSpPr>
          <p:cNvPr id="3" name="Content Placeholder 2"/>
          <p:cNvSpPr>
            <a:spLocks noGrp="1"/>
          </p:cNvSpPr>
          <p:nvPr>
            <p:ph sz="quarter" idx="1"/>
          </p:nvPr>
        </p:nvSpPr>
        <p:spPr/>
        <p:txBody>
          <a:bodyPr>
            <a:normAutofit/>
          </a:bodyPr>
          <a:lstStyle/>
          <a:p>
            <a:r>
              <a:rPr lang="en-US" dirty="0"/>
              <a:t>To gain fast random access to records in a file, we can use an index structure. </a:t>
            </a:r>
          </a:p>
          <a:p>
            <a:r>
              <a:rPr lang="en-US" dirty="0"/>
              <a:t>Each index structure is associated with a particular search key. Just like the index of a book or a library catalog, an ordered index stores the values of the search keys in sorted order, and associates with each search key the records that contain it.</a:t>
            </a:r>
          </a:p>
          <a:p>
            <a:r>
              <a:rPr lang="en-US" dirty="0"/>
              <a:t>The records in the indexed file may themselves be stored in some sorted order, just as books in a library are stored according to some attribute.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file may have several indices, on different search keys. If the file containing the records is sequentially ordered, a </a:t>
            </a:r>
            <a:r>
              <a:rPr lang="en-US" b="1" dirty="0"/>
              <a:t>clustering index </a:t>
            </a:r>
            <a:r>
              <a:rPr lang="en-US" dirty="0"/>
              <a:t>is an index whose search key also defines the sequential order of the file.</a:t>
            </a:r>
          </a:p>
          <a:p>
            <a:r>
              <a:rPr lang="en-US" dirty="0"/>
              <a:t>Clustering indices are also called </a:t>
            </a:r>
            <a:r>
              <a:rPr lang="en-US" b="1" dirty="0"/>
              <a:t>primary indices</a:t>
            </a:r>
          </a:p>
          <a:p>
            <a:r>
              <a:rPr lang="en-US" dirty="0"/>
              <a:t>Indices whose search key specifies an order different from the sequential order of the file are called </a:t>
            </a:r>
            <a:r>
              <a:rPr lang="en-US" b="1" dirty="0" err="1"/>
              <a:t>nonclustering</a:t>
            </a:r>
            <a:r>
              <a:rPr lang="en-US" b="1" dirty="0"/>
              <a:t> indices, or secondary indices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8600" y="-47469"/>
            <a:ext cx="8686800" cy="695294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Dense and Sparse Indices</a:t>
            </a:r>
          </a:p>
        </p:txBody>
      </p:sp>
      <p:sp>
        <p:nvSpPr>
          <p:cNvPr id="3" name="Content Placeholder 2"/>
          <p:cNvSpPr>
            <a:spLocks noGrp="1"/>
          </p:cNvSpPr>
          <p:nvPr>
            <p:ph sz="quarter" idx="1"/>
          </p:nvPr>
        </p:nvSpPr>
        <p:spPr/>
        <p:txBody>
          <a:bodyPr/>
          <a:lstStyle/>
          <a:p>
            <a:r>
              <a:rPr lang="en-US" dirty="0"/>
              <a:t>An index entry, or index record, consists of a search-key value and pointers to one or more records with that value as their search-key value. </a:t>
            </a:r>
          </a:p>
          <a:p>
            <a:r>
              <a:rPr lang="en-US" dirty="0"/>
              <a:t>The pointer to a record consists of the identifier of a disk block and an offset within the disk block</a:t>
            </a:r>
            <a:br>
              <a:rPr lang="en-US" dirty="0"/>
            </a:br>
            <a:r>
              <a:rPr lang="en-US" dirty="0"/>
              <a:t>to identify the record within the block.</a:t>
            </a:r>
          </a:p>
          <a:p>
            <a:r>
              <a:rPr lang="en-US" dirty="0"/>
              <a:t>There are two types of ordered indices that we can 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a:t>Dense index: </a:t>
            </a:r>
            <a:r>
              <a:rPr lang="en-US" dirty="0"/>
              <a:t>In a dense index, an index entry appears for every search-key value in the file. In a dense clustering index, the index record contains the search-key value and a pointer to the first data record with that search-key value. </a:t>
            </a:r>
          </a:p>
          <a:p>
            <a:r>
              <a:rPr lang="en-US" dirty="0"/>
              <a:t>The rest of the records with the same search-key value would be stored sequentially after the first record, since, because the index is a clustering one, records are sorted on the same search key. In a dense </a:t>
            </a:r>
            <a:r>
              <a:rPr lang="en-US" dirty="0" err="1"/>
              <a:t>nonclustering</a:t>
            </a:r>
            <a:r>
              <a:rPr lang="en-US" dirty="0"/>
              <a:t> index, the index must store a list of pointers to all records with the same search-key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With multiple disks, we can improve the transfer rate as well (or instead) by</a:t>
            </a:r>
            <a:r>
              <a:rPr lang="en-US" b="1" dirty="0"/>
              <a:t> striping </a:t>
            </a:r>
            <a:r>
              <a:rPr lang="en-US" dirty="0"/>
              <a:t>data across multiple disks. In its simplest form, </a:t>
            </a:r>
            <a:r>
              <a:rPr lang="en-US" b="1" dirty="0"/>
              <a:t>data striping </a:t>
            </a:r>
            <a:r>
              <a:rPr lang="en-US" dirty="0"/>
              <a:t>consists of</a:t>
            </a:r>
            <a:br>
              <a:rPr lang="en-US" dirty="0"/>
            </a:br>
            <a:r>
              <a:rPr lang="en-US" dirty="0"/>
              <a:t>splitting the bits of each byte across multiple disks; such striping is called </a:t>
            </a:r>
            <a:r>
              <a:rPr lang="en-US" b="1" dirty="0"/>
              <a:t>bit-level striping</a:t>
            </a:r>
            <a:r>
              <a:rPr lang="en-US" dirty="0"/>
              <a:t>.</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Sparse index: </a:t>
            </a:r>
            <a:r>
              <a:rPr lang="en-US" dirty="0"/>
              <a:t>In a sparse index, an index entry appears for only some of the search-key values. Sparse indices can be used only if the relation is stored in sorted order of the search key, that is, if the index is a clustering index.</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3059" y="762000"/>
            <a:ext cx="9450120" cy="53340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746383" y="457200"/>
            <a:ext cx="10636768" cy="59436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indices</a:t>
            </a:r>
          </a:p>
        </p:txBody>
      </p:sp>
      <p:sp>
        <p:nvSpPr>
          <p:cNvPr id="3" name="Content Placeholder 2"/>
          <p:cNvSpPr>
            <a:spLocks noGrp="1"/>
          </p:cNvSpPr>
          <p:nvPr>
            <p:ph sz="quarter" idx="1"/>
          </p:nvPr>
        </p:nvSpPr>
        <p:spPr/>
        <p:txBody>
          <a:bodyPr/>
          <a:lstStyle/>
          <a:p>
            <a:r>
              <a:rPr lang="en-US" dirty="0"/>
              <a:t>Indices with two or more levels are called multilevel indices.</a:t>
            </a:r>
          </a:p>
        </p:txBody>
      </p:sp>
      <p:pic>
        <p:nvPicPr>
          <p:cNvPr id="4098" name="Picture 2"/>
          <p:cNvPicPr>
            <a:picLocks noChangeAspect="1" noChangeArrowheads="1"/>
          </p:cNvPicPr>
          <p:nvPr/>
        </p:nvPicPr>
        <p:blipFill>
          <a:blip r:embed="rId2"/>
          <a:srcRect/>
          <a:stretch>
            <a:fillRect/>
          </a:stretch>
        </p:blipFill>
        <p:spPr bwMode="auto">
          <a:xfrm>
            <a:off x="2057400" y="1981200"/>
            <a:ext cx="4257675" cy="53816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 Index Files</a:t>
            </a:r>
          </a:p>
        </p:txBody>
      </p:sp>
      <p:sp>
        <p:nvSpPr>
          <p:cNvPr id="3" name="Content Placeholder 2"/>
          <p:cNvSpPr>
            <a:spLocks noGrp="1"/>
          </p:cNvSpPr>
          <p:nvPr>
            <p:ph sz="quarter" idx="1"/>
          </p:nvPr>
        </p:nvSpPr>
        <p:spPr/>
        <p:txBody>
          <a:bodyPr/>
          <a:lstStyle/>
          <a:p>
            <a:r>
              <a:rPr lang="en-US" dirty="0"/>
              <a:t>The B+ tree is a balanced binary search tree. It follows a multi-level index format.</a:t>
            </a:r>
          </a:p>
          <a:p>
            <a:r>
              <a:rPr lang="en-US" dirty="0"/>
              <a:t>In the B+ tree, leaf nodes denote actual data pointers. B+ tree ensures that all leaf nodes remain at the same height.</a:t>
            </a:r>
          </a:p>
          <a:p>
            <a:r>
              <a:rPr lang="en-US" dirty="0"/>
              <a:t>In the B+ tree, the leaf nodes are linked using a link list. Therefore, a B+ tree can support random access as well as sequential access.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lnSpcReduction="10000"/>
          </a:bodyPr>
          <a:lstStyle/>
          <a:p>
            <a:r>
              <a:rPr lang="en-US" dirty="0"/>
              <a:t>The main disadvantage of the index-sequential file organization is that performance degrades as the file grows.</a:t>
            </a:r>
          </a:p>
          <a:p>
            <a:r>
              <a:rPr lang="en-US" dirty="0"/>
              <a:t>The </a:t>
            </a:r>
            <a:r>
              <a:rPr lang="en-US" b="1" dirty="0"/>
              <a:t>B+-tree </a:t>
            </a:r>
            <a:r>
              <a:rPr lang="en-US" dirty="0"/>
              <a:t>index structure is the most widely used of several index structures that maintain their efficiency despite insertion and deletion of data.</a:t>
            </a:r>
          </a:p>
          <a:p>
            <a:r>
              <a:rPr lang="en-US" dirty="0"/>
              <a:t> A </a:t>
            </a:r>
            <a:r>
              <a:rPr lang="en-US" b="1" dirty="0"/>
              <a:t>B+-tree </a:t>
            </a:r>
            <a:r>
              <a:rPr lang="en-US" dirty="0"/>
              <a:t>index takes the form of a balanced tree in which every path from the root of the tree to a leaf of the tree is of the same length. Each </a:t>
            </a:r>
            <a:r>
              <a:rPr lang="en-US" dirty="0" err="1"/>
              <a:t>nonleaf</a:t>
            </a:r>
            <a:r>
              <a:rPr lang="en-US" dirty="0"/>
              <a:t> node in the tree has between [n/2] and n children, where n is fixed for a particular tree.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B+-Tree</a:t>
            </a:r>
          </a:p>
        </p:txBody>
      </p:sp>
      <p:sp>
        <p:nvSpPr>
          <p:cNvPr id="3" name="Content Placeholder 2"/>
          <p:cNvSpPr>
            <a:spLocks noGrp="1"/>
          </p:cNvSpPr>
          <p:nvPr>
            <p:ph sz="quarter" idx="1"/>
          </p:nvPr>
        </p:nvSpPr>
        <p:spPr/>
        <p:txBody>
          <a:bodyPr/>
          <a:lstStyle/>
          <a:p>
            <a:r>
              <a:rPr lang="en-US" dirty="0"/>
              <a:t>In the B+ tree, every leaf node is at equal distance from the root node. The B+ tree is of the order n where n is fixed for every B+ tree. </a:t>
            </a:r>
          </a:p>
          <a:p>
            <a:r>
              <a:rPr lang="en-US" dirty="0"/>
              <a:t>It contains an internal node and leaf node.</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52400" y="3733800"/>
            <a:ext cx="8686800" cy="21717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dirty="0"/>
              <a:t>A B +-tree index is a multilevel index, but it has a structure that differs from that of the multilevel index-sequential file.</a:t>
            </a:r>
          </a:p>
          <a:p>
            <a:endParaRPr lang="en-US" dirty="0"/>
          </a:p>
          <a:p>
            <a:endParaRPr lang="en-US" dirty="0"/>
          </a:p>
          <a:p>
            <a:endParaRPr lang="en-US" dirty="0"/>
          </a:p>
          <a:p>
            <a:r>
              <a:rPr lang="en-US" dirty="0"/>
              <a:t>It contains up to n − 1 search-key values K1,K2,...,</a:t>
            </a:r>
            <a:r>
              <a:rPr lang="en-US" dirty="0" err="1"/>
              <a:t>Kn</a:t>
            </a:r>
            <a:r>
              <a:rPr lang="en-US" dirty="0"/>
              <a:t> − 1, and n pointers P1,P2,...,</a:t>
            </a:r>
            <a:r>
              <a:rPr lang="en-US" dirty="0" err="1"/>
              <a:t>Pn</a:t>
            </a:r>
            <a:r>
              <a:rPr lang="en-US" dirty="0"/>
              <a:t>. The search-key values within a node are kept in sorted order; thus,</a:t>
            </a:r>
            <a:br>
              <a:rPr lang="en-US" dirty="0"/>
            </a:br>
            <a:r>
              <a:rPr lang="en-US" dirty="0"/>
              <a:t>if </a:t>
            </a:r>
            <a:r>
              <a:rPr lang="en-US" dirty="0" err="1"/>
              <a:t>i</a:t>
            </a:r>
            <a:r>
              <a:rPr lang="en-US" dirty="0"/>
              <a:t> &lt;j , then </a:t>
            </a:r>
            <a:r>
              <a:rPr lang="en-US" dirty="0" err="1"/>
              <a:t>Ki</a:t>
            </a:r>
            <a:r>
              <a:rPr lang="en-US" dirty="0"/>
              <a:t> &lt;K j </a:t>
            </a:r>
          </a:p>
        </p:txBody>
      </p:sp>
      <p:pic>
        <p:nvPicPr>
          <p:cNvPr id="5123" name="Picture 3"/>
          <p:cNvPicPr>
            <a:picLocks noChangeAspect="1" noChangeArrowheads="1"/>
          </p:cNvPicPr>
          <p:nvPr/>
        </p:nvPicPr>
        <p:blipFill>
          <a:blip r:embed="rId2"/>
          <a:srcRect/>
          <a:stretch>
            <a:fillRect/>
          </a:stretch>
        </p:blipFill>
        <p:spPr bwMode="auto">
          <a:xfrm>
            <a:off x="990600" y="2928938"/>
            <a:ext cx="6781800" cy="1401751"/>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consider first the structure of the leaf nodes. </a:t>
            </a:r>
          </a:p>
          <a:p>
            <a:r>
              <a:rPr lang="en-US" dirty="0"/>
              <a:t>For </a:t>
            </a:r>
            <a:r>
              <a:rPr lang="en-US" dirty="0" err="1"/>
              <a:t>i</a:t>
            </a:r>
            <a:r>
              <a:rPr lang="en-US" dirty="0"/>
              <a:t> = 1,2,...,n−1, pointer Pi points to a file record with search-key value </a:t>
            </a:r>
            <a:r>
              <a:rPr lang="en-US" dirty="0" err="1"/>
              <a:t>Ki</a:t>
            </a:r>
            <a:r>
              <a:rPr lang="en-US" dirty="0"/>
              <a:t> . Pointer </a:t>
            </a:r>
            <a:r>
              <a:rPr lang="en-US" dirty="0" err="1"/>
              <a:t>Pn</a:t>
            </a:r>
            <a:r>
              <a:rPr lang="en-US" dirty="0"/>
              <a:t> has a special purpose</a:t>
            </a:r>
          </a:p>
          <a:p>
            <a:r>
              <a:rPr lang="en-US" dirty="0"/>
              <a:t>Since there is a linear order on the leaves based on the search-key values that they contain, we use </a:t>
            </a:r>
            <a:r>
              <a:rPr lang="en-US" dirty="0" err="1"/>
              <a:t>Pn</a:t>
            </a:r>
            <a:r>
              <a:rPr lang="en-US" dirty="0"/>
              <a:t> to chain together the leaf nodes in search-key order. This ordering allows for efficient sequential processing of the file.</a:t>
            </a:r>
          </a:p>
        </p:txBody>
      </p:sp>
      <p:pic>
        <p:nvPicPr>
          <p:cNvPr id="1026" name="Picture 2"/>
          <p:cNvPicPr>
            <a:picLocks noChangeAspect="1" noChangeArrowheads="1"/>
          </p:cNvPicPr>
          <p:nvPr/>
        </p:nvPicPr>
        <p:blipFill>
          <a:blip r:embed="rId2"/>
          <a:srcRect/>
          <a:stretch>
            <a:fillRect/>
          </a:stretch>
        </p:blipFill>
        <p:spPr bwMode="auto">
          <a:xfrm>
            <a:off x="1676400" y="5410200"/>
            <a:ext cx="4791075" cy="100012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82833" y="457201"/>
            <a:ext cx="8978334" cy="5943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IN" sz="3200" b="1" dirty="0">
                <a:solidFill>
                  <a:srgbClr val="7030A0"/>
                </a:solidFill>
                <a:latin typeface="+mj-lt"/>
                <a:cs typeface="Times New Roman" panose="02020603050405020304" pitchFamily="18" charset="0"/>
              </a:rPr>
              <a:t>Different type of data striping :</a:t>
            </a:r>
          </a:p>
          <a:p>
            <a:pPr marL="0" indent="0">
              <a:buNone/>
            </a:pPr>
            <a:endParaRPr lang="en-IN" sz="2000" dirty="0">
              <a:solidFill>
                <a:srgbClr val="7030A0"/>
              </a:solidFill>
              <a:latin typeface="Times New Roman" panose="02020603050405020304" pitchFamily="18" charset="0"/>
              <a:cs typeface="Times New Roman" panose="02020603050405020304" pitchFamily="18" charset="0"/>
            </a:endParaRPr>
          </a:p>
          <a:p>
            <a:pPr marL="457200" indent="-457200">
              <a:lnSpc>
                <a:spcPct val="150000"/>
              </a:lnSpc>
              <a:buAutoNum type="arabicPeriod"/>
            </a:pPr>
            <a:endParaRPr lang="en-IN" sz="2000" b="1"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IN" sz="2000" b="1" dirty="0">
                <a:latin typeface="Times New Roman" panose="02020603050405020304" pitchFamily="18" charset="0"/>
                <a:cs typeface="Times New Roman" panose="02020603050405020304" pitchFamily="18" charset="0"/>
              </a:rPr>
              <a:t>Bit level striping</a:t>
            </a:r>
            <a:r>
              <a:rPr lang="en-IN" sz="2000" dirty="0">
                <a:latin typeface="Times New Roman" panose="02020603050405020304" pitchFamily="18" charset="0"/>
                <a:cs typeface="Times New Roman" panose="02020603050405020304" pitchFamily="18" charset="0"/>
              </a:rPr>
              <a:t> :  S</a:t>
            </a:r>
            <a:r>
              <a:rPr lang="en-US" sz="2000" dirty="0" err="1">
                <a:latin typeface="Times New Roman" panose="02020603050405020304" pitchFamily="18" charset="0"/>
                <a:cs typeface="Times New Roman" panose="02020603050405020304" pitchFamily="18" charset="0"/>
              </a:rPr>
              <a:t>plitting</a:t>
            </a:r>
            <a:r>
              <a:rPr lang="en-US" sz="2000" dirty="0">
                <a:latin typeface="Times New Roman" panose="02020603050405020304" pitchFamily="18" charset="0"/>
                <a:cs typeface="Times New Roman" panose="02020603050405020304" pitchFamily="18" charset="0"/>
              </a:rPr>
              <a:t> the bits of each byte across multiple disks</a:t>
            </a:r>
          </a:p>
          <a:p>
            <a:pPr marL="0" indent="0">
              <a:lnSpc>
                <a:spcPct val="150000"/>
              </a:lnSpc>
              <a:buNone/>
            </a:pPr>
            <a:r>
              <a:rPr lang="en-US" sz="2000" dirty="0">
                <a:latin typeface="Times New Roman" panose="02020603050405020304" pitchFamily="18" charset="0"/>
                <a:cs typeface="Times New Roman" panose="02020603050405020304" pitchFamily="18" charset="0"/>
              </a:rPr>
              <a:t>                                     : No of disks either is a multiple of 8 or a factor of 8</a:t>
            </a:r>
          </a:p>
          <a:p>
            <a:pPr marL="0" indent="0">
              <a:lnSpc>
                <a:spcPct val="150000"/>
              </a:lnSpc>
              <a:buNone/>
            </a:pPr>
            <a:r>
              <a:rPr lang="en-US" sz="2000" dirty="0">
                <a:latin typeface="Times New Roman" panose="02020603050405020304" pitchFamily="18" charset="0"/>
                <a:cs typeface="Times New Roman" panose="02020603050405020304" pitchFamily="18" charset="0"/>
              </a:rPr>
              <a:t>                                     : These disks are considered as single disk.</a:t>
            </a:r>
          </a:p>
          <a:p>
            <a:pPr marL="0" indent="0">
              <a:lnSpc>
                <a:spcPct val="150000"/>
              </a:lnSpc>
              <a:buNone/>
            </a:pPr>
            <a:r>
              <a:rPr lang="en-US" sz="2000" dirty="0">
                <a:latin typeface="Times New Roman" panose="02020603050405020304" pitchFamily="18" charset="0"/>
                <a:cs typeface="Times New Roman" panose="02020603050405020304" pitchFamily="18" charset="0"/>
              </a:rPr>
              <a:t>           E.g.                     : Array of eight disks, write bit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of each byte to disk I</a:t>
            </a:r>
          </a:p>
          <a:p>
            <a:pPr marL="457200" indent="-457200">
              <a:lnSpc>
                <a:spcPct val="150000"/>
              </a:lnSpc>
              <a:buAutoNum type="arabicPeriod" startAt="2"/>
            </a:pPr>
            <a:r>
              <a:rPr lang="en-IN" sz="2000" b="1" dirty="0">
                <a:latin typeface="Times New Roman" panose="02020603050405020304" pitchFamily="18" charset="0"/>
                <a:cs typeface="Times New Roman" panose="02020603050405020304" pitchFamily="18" charset="0"/>
              </a:rPr>
              <a:t>Block-level striping  : </a:t>
            </a:r>
            <a:r>
              <a:rPr lang="en-US" sz="2000" dirty="0">
                <a:latin typeface="Times New Roman" panose="02020603050405020304" pitchFamily="18" charset="0"/>
                <a:cs typeface="Times New Roman" panose="02020603050405020304" pitchFamily="18" charset="0"/>
              </a:rPr>
              <a:t>Stripes blocks across multiple disks</a:t>
            </a:r>
          </a:p>
          <a:p>
            <a:pPr marL="0" indent="0">
              <a:lnSpc>
                <a:spcPct val="150000"/>
              </a:lnSpc>
              <a:buNone/>
            </a:pPr>
            <a:r>
              <a:rPr lang="en-US" sz="2000" dirty="0">
                <a:latin typeface="Times New Roman" panose="02020603050405020304" pitchFamily="18" charset="0"/>
                <a:cs typeface="Times New Roman" panose="02020603050405020304" pitchFamily="18" charset="0"/>
              </a:rPr>
              <a:t>                                          : Fetches n blocks  in parallel from the n disks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648200"/>
            <a:ext cx="3219450" cy="2057400"/>
          </a:xfrm>
          <a:prstGeom prst="rect">
            <a:avLst/>
          </a:prstGeom>
        </p:spPr>
      </p:pic>
    </p:spTree>
    <p:extLst>
      <p:ext uri="{BB962C8B-B14F-4D97-AF65-F5344CB8AC3E}">
        <p14:creationId xmlns:p14="http://schemas.microsoft.com/office/powerpoint/2010/main" val="3432317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The </a:t>
            </a:r>
            <a:r>
              <a:rPr lang="en-US" dirty="0" err="1"/>
              <a:t>nonleaf</a:t>
            </a:r>
            <a:r>
              <a:rPr lang="en-US" dirty="0"/>
              <a:t> nodes of the B+-tree form a multilevel (sparse) index on the leaf nodes. </a:t>
            </a:r>
          </a:p>
          <a:p>
            <a:r>
              <a:rPr lang="en-US" dirty="0"/>
              <a:t>The structure of </a:t>
            </a:r>
            <a:r>
              <a:rPr lang="en-US" dirty="0" err="1"/>
              <a:t>nonleaf</a:t>
            </a:r>
            <a:r>
              <a:rPr lang="en-US" dirty="0"/>
              <a:t> nodes is the same as that for leaf nodes, except that all pointers are pointers to tree nodes. </a:t>
            </a:r>
          </a:p>
          <a:p>
            <a:r>
              <a:rPr lang="en-US" dirty="0"/>
              <a:t>A </a:t>
            </a:r>
            <a:r>
              <a:rPr lang="en-US" dirty="0" err="1"/>
              <a:t>nonleaf</a:t>
            </a:r>
            <a:r>
              <a:rPr lang="en-US" dirty="0"/>
              <a:t> node may hold up to n pointers, and must hold at least [n/2] pointers. </a:t>
            </a:r>
          </a:p>
          <a:p>
            <a:r>
              <a:rPr lang="en-US" dirty="0"/>
              <a:t>The number of pointers in a node is called the </a:t>
            </a:r>
            <a:r>
              <a:rPr lang="en-US" dirty="0" err="1"/>
              <a:t>fanout</a:t>
            </a:r>
            <a:r>
              <a:rPr lang="en-US" dirty="0"/>
              <a:t> of the node. </a:t>
            </a:r>
          </a:p>
          <a:p>
            <a:r>
              <a:rPr lang="en-US" dirty="0" err="1"/>
              <a:t>Nonleaf</a:t>
            </a:r>
            <a:r>
              <a:rPr lang="en-US" dirty="0"/>
              <a:t> nodes are also referred to as internal nodes.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326061"/>
            <a:ext cx="9144000" cy="620588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These examples of B+-trees are all balanced. That is, the length of every path from the root to a leaf node is the same. </a:t>
            </a:r>
          </a:p>
          <a:p>
            <a:r>
              <a:rPr lang="en-US" dirty="0"/>
              <a:t>This property is a requirement for a </a:t>
            </a:r>
            <a:r>
              <a:rPr lang="en-US" dirty="0" err="1"/>
              <a:t>B+tree</a:t>
            </a:r>
            <a:r>
              <a:rPr lang="en-US" dirty="0"/>
              <a:t>. Indeed, the “</a:t>
            </a:r>
            <a:r>
              <a:rPr lang="en-US" dirty="0" err="1"/>
              <a:t>B”in</a:t>
            </a:r>
            <a:r>
              <a:rPr lang="en-US" dirty="0"/>
              <a:t> B+-tree stands for “balanced.”</a:t>
            </a:r>
          </a:p>
          <a:p>
            <a:r>
              <a:rPr lang="en-US" dirty="0"/>
              <a:t>It is the balance property of B+-trees that ensures good performance for lookup, insertion, and deletion.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Block-level striping </a:t>
            </a:r>
            <a:r>
              <a:rPr lang="en-US" dirty="0"/>
              <a:t>stripes blocks across multiple disks. It treats the array of disks as a single large disk, and it gives blocks logical numbers; we assume the block numbers start from 0. With an array of n disks, block-level striping assigns logical block </a:t>
            </a:r>
            <a:r>
              <a:rPr lang="en-US" dirty="0" err="1"/>
              <a:t>i</a:t>
            </a:r>
            <a:r>
              <a:rPr lang="en-US" dirty="0"/>
              <a:t> of the disk array to disk (</a:t>
            </a:r>
            <a:r>
              <a:rPr lang="en-US" dirty="0" err="1"/>
              <a:t>i</a:t>
            </a:r>
            <a:r>
              <a:rPr lang="en-US" dirty="0"/>
              <a:t> mod n) + 1; it uses the            (</a:t>
            </a:r>
            <a:r>
              <a:rPr lang="en-US" dirty="0" err="1"/>
              <a:t>i</a:t>
            </a:r>
            <a:r>
              <a:rPr lang="en-US" dirty="0"/>
              <a:t> /n )</a:t>
            </a:r>
            <a:r>
              <a:rPr lang="en-US" dirty="0" err="1"/>
              <a:t>th</a:t>
            </a:r>
            <a:r>
              <a:rPr lang="en-US" dirty="0"/>
              <a:t> physical block of the disk to store logical block </a:t>
            </a:r>
            <a:r>
              <a:rPr lang="en-US" dirty="0" err="1"/>
              <a:t>i</a:t>
            </a:r>
            <a:r>
              <a:rPr lang="en-US" dirty="0"/>
              <a:t> . For example, logical block 11 is stored in physical block 1 of disk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When reading a large file, block-level striping fetches n blocks at a time in parallel from the n disks, giving a high data-transfer rate for large reads.</a:t>
            </a:r>
            <a:br>
              <a:rPr lang="en-US" dirty="0"/>
            </a:br>
            <a:r>
              <a:rPr lang="en-US" dirty="0"/>
              <a:t>When a single block is read, the data-transfer rate is the same as on one disk, but the remaining n − 1 disks are free to perform other actions.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1995</TotalTime>
  <Words>3408</Words>
  <Application>Microsoft Office PowerPoint</Application>
  <PresentationFormat>On-screen Show (4:3)</PresentationFormat>
  <Paragraphs>155</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Civic</vt:lpstr>
      <vt:lpstr>Module iv</vt:lpstr>
      <vt:lpstr>RAID(redundant arrays  of independent disks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RAID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Organization</vt:lpstr>
      <vt:lpstr>PowerPoint Presentation</vt:lpstr>
      <vt:lpstr>Fixed-Length Records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Variable-Length Records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Organization of Records in Files</vt:lpstr>
      <vt:lpstr>PowerPoint Presentation</vt:lpstr>
      <vt:lpstr>Sequential File Organization</vt:lpstr>
      <vt:lpstr>PowerPoint Presentation</vt:lpstr>
      <vt:lpstr>multitable clustering file organization </vt:lpstr>
      <vt:lpstr>Indexing and Hashing</vt:lpstr>
      <vt:lpstr>PowerPoint Presentation</vt:lpstr>
      <vt:lpstr>PowerPoint Presentation</vt:lpstr>
      <vt:lpstr>PowerPoint Presentation</vt:lpstr>
      <vt:lpstr>PowerPoint Presentation</vt:lpstr>
      <vt:lpstr>PowerPoint Presentation</vt:lpstr>
      <vt:lpstr>1.Ordered Indices</vt:lpstr>
      <vt:lpstr>PowerPoint Presentation</vt:lpstr>
      <vt:lpstr>PowerPoint Presentation</vt:lpstr>
      <vt:lpstr>1.1 Dense and Sparse Indices</vt:lpstr>
      <vt:lpstr>PowerPoint Presentation</vt:lpstr>
      <vt:lpstr>PowerPoint Presentation</vt:lpstr>
      <vt:lpstr>PowerPoint Presentation</vt:lpstr>
      <vt:lpstr>PowerPoint Presentation</vt:lpstr>
      <vt:lpstr>multilevel indices</vt:lpstr>
      <vt:lpstr>B+-Tree Index Files</vt:lpstr>
      <vt:lpstr>PowerPoint Presentation</vt:lpstr>
      <vt:lpstr>Structure of a B+-Tree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iv</dc:title>
  <dc:creator>user</dc:creator>
  <cp:lastModifiedBy>Unknown User</cp:lastModifiedBy>
  <cp:revision>18</cp:revision>
  <dcterms:created xsi:type="dcterms:W3CDTF">2021-08-06T01:22:35Z</dcterms:created>
  <dcterms:modified xsi:type="dcterms:W3CDTF">2021-08-31T05:37:24Z</dcterms:modified>
</cp:coreProperties>
</file>