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1" r:id="rId56"/>
    <p:sldId id="312" r:id="rId57"/>
    <p:sldId id="314" r:id="rId58"/>
    <p:sldId id="313"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presProps" Target="pres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0B46343-632C-441F-8FE3-8DF8502C95FE}" type="datetimeFigureOut">
              <a:rPr lang="en-US" smtClean="0"/>
              <a:pPr/>
              <a:t>9/9/2021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2D47980-05D8-433E-AD4A-0F2C69473A20}"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0B46343-632C-441F-8FE3-8DF8502C95FE}"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47980-05D8-433E-AD4A-0F2C69473A2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2D47980-05D8-433E-AD4A-0F2C69473A20}"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0B46343-632C-441F-8FE3-8DF8502C95FE}"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50B46343-632C-441F-8FE3-8DF8502C95FE}"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2D47980-05D8-433E-AD4A-0F2C69473A20}"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0B46343-632C-441F-8FE3-8DF8502C95FE}" type="datetimeFigureOut">
              <a:rPr lang="en-US" smtClean="0"/>
              <a:pPr/>
              <a:t>9/9/2021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2D47980-05D8-433E-AD4A-0F2C69473A20}"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50B46343-632C-441F-8FE3-8DF8502C95FE}"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47980-05D8-433E-AD4A-0F2C69473A20}"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0B46343-632C-441F-8FE3-8DF8502C95FE}" type="datetimeFigureOut">
              <a:rPr lang="en-US" smtClean="0"/>
              <a:pPr/>
              <a:t>9/9/2021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2D47980-05D8-433E-AD4A-0F2C69473A20}"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0B46343-632C-441F-8FE3-8DF8502C95FE}" type="datetimeFigureOut">
              <a:rPr lang="en-US" smtClean="0"/>
              <a:pPr/>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2D47980-05D8-433E-AD4A-0F2C69473A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0B46343-632C-441F-8FE3-8DF8502C95FE}" type="datetimeFigureOut">
              <a:rPr lang="en-US" smtClean="0"/>
              <a:pPr/>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2D47980-05D8-433E-AD4A-0F2C69473A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2D47980-05D8-433E-AD4A-0F2C69473A20}"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0B46343-632C-441F-8FE3-8DF8502C95FE}" type="datetimeFigureOut">
              <a:rPr lang="en-US" smtClean="0"/>
              <a:pPr/>
              <a:t>9/9/2021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2D47980-05D8-433E-AD4A-0F2C69473A20}"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0B46343-632C-441F-8FE3-8DF8502C95FE}" type="datetimeFigureOut">
              <a:rPr lang="en-US" smtClean="0"/>
              <a:pPr/>
              <a:t>9/9/2021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0B46343-632C-441F-8FE3-8DF8502C95FE}" type="datetimeFigureOut">
              <a:rPr lang="en-US" smtClean="0"/>
              <a:pPr/>
              <a:t>9/9/2021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2D47980-05D8-433E-AD4A-0F2C69473A20}"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 Id="rId4" Type="http://schemas.openxmlformats.org/officeDocument/2006/relationships/image" Target="../media/image25.png" /></Relationships>
</file>

<file path=ppt/slides/_rels/slide52.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hyperlink" Target="https://codahale.com/you-cant-sacrifice-partition-tolerance/" TargetMode="Externa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hyperlink" Target="https://www.mongodb.com/nosql-explained"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hyperlink" Target="https://www.bmc.com/blogs/redundancy-impact-availability/" TargetMode="Externa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hyperlink" Target="https://www.ibm.com/analytics/hadoop/hdfs" TargetMode="Externa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hyperlink" Target="https://www.ibm.com/analytics/hadoop/mapreduce" TargetMode="External" /><Relationship Id="rId2" Type="http://schemas.openxmlformats.org/officeDocument/2006/relationships/hyperlink" Target="https://www.ibm.com/analytics/relational-database" TargetMode="Externa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a:t>Module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Fragmentation</a:t>
            </a:r>
          </a:p>
        </p:txBody>
      </p:sp>
      <p:sp>
        <p:nvSpPr>
          <p:cNvPr id="3" name="Content Placeholder 2"/>
          <p:cNvSpPr>
            <a:spLocks noGrp="1"/>
          </p:cNvSpPr>
          <p:nvPr>
            <p:ph sz="quarter" idx="1"/>
          </p:nvPr>
        </p:nvSpPr>
        <p:spPr/>
        <p:txBody>
          <a:bodyPr>
            <a:normAutofit fontScale="92500"/>
          </a:bodyPr>
          <a:lstStyle/>
          <a:p>
            <a:r>
              <a:rPr lang="en-US" dirty="0"/>
              <a:t>If relation r is fragmented, r is divided into a number of fragments r1, r2, . . . , </a:t>
            </a:r>
            <a:r>
              <a:rPr lang="en-US" dirty="0" err="1"/>
              <a:t>rn</a:t>
            </a:r>
            <a:r>
              <a:rPr lang="en-US" dirty="0"/>
              <a:t>. These fragments contain sufficient information to allow reconstruction of the</a:t>
            </a:r>
            <a:br>
              <a:rPr lang="en-US" dirty="0"/>
            </a:br>
            <a:r>
              <a:rPr lang="en-US" dirty="0"/>
              <a:t>original relation r. </a:t>
            </a:r>
          </a:p>
          <a:p>
            <a:r>
              <a:rPr lang="en-US" dirty="0"/>
              <a:t>There are two different schemes for fragmenting a relation</a:t>
            </a:r>
            <a:r>
              <a:rPr lang="en-US" b="1" dirty="0"/>
              <a:t>: horizontal fragmentation </a:t>
            </a:r>
            <a:r>
              <a:rPr lang="en-US" dirty="0"/>
              <a:t>and </a:t>
            </a:r>
            <a:r>
              <a:rPr lang="en-US" b="1" dirty="0"/>
              <a:t>vertical fragmentation</a:t>
            </a:r>
            <a:r>
              <a:rPr lang="en-US" dirty="0"/>
              <a:t>. </a:t>
            </a:r>
          </a:p>
          <a:p>
            <a:r>
              <a:rPr lang="en-US" dirty="0"/>
              <a:t>Horizontal fragmentation splits the relation by assigning each </a:t>
            </a:r>
            <a:r>
              <a:rPr lang="en-US" dirty="0" err="1"/>
              <a:t>tuple</a:t>
            </a:r>
            <a:r>
              <a:rPr lang="en-US" dirty="0"/>
              <a:t> of r to one or more fragments. Vertical</a:t>
            </a:r>
            <a:br>
              <a:rPr lang="en-US" dirty="0"/>
            </a:br>
            <a:r>
              <a:rPr lang="en-US" dirty="0"/>
              <a:t>fragmentation splits the relation by decomposing the scheme R of relation 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horizontal fragmentation, a relation r is partitioned into a number of subsets, r1, r2, . . . , </a:t>
            </a:r>
            <a:r>
              <a:rPr lang="en-US" dirty="0" err="1"/>
              <a:t>rn</a:t>
            </a:r>
            <a:r>
              <a:rPr lang="en-US" dirty="0"/>
              <a:t>. Each </a:t>
            </a:r>
            <a:r>
              <a:rPr lang="en-US" dirty="0" err="1"/>
              <a:t>tuple</a:t>
            </a:r>
            <a:r>
              <a:rPr lang="en-US" dirty="0"/>
              <a:t> of relation r must belong to at least one of the fragments, so that the original relation can be reconstructed, if needed.</a:t>
            </a:r>
          </a:p>
          <a:p>
            <a:r>
              <a:rPr lang="en-US" dirty="0"/>
              <a:t>the account relation can be divided into several different fragments, each of which consists of </a:t>
            </a:r>
            <a:r>
              <a:rPr lang="en-US" dirty="0" err="1"/>
              <a:t>tuples</a:t>
            </a:r>
            <a:r>
              <a:rPr lang="en-US" dirty="0"/>
              <a:t> of accounts belonging to a particular</a:t>
            </a:r>
            <a:br>
              <a:rPr lang="en-US" dirty="0"/>
            </a:br>
            <a:r>
              <a:rPr lang="en-US" dirty="0"/>
              <a:t>branch.</a:t>
            </a:r>
          </a:p>
        </p:txBody>
      </p:sp>
      <p:pic>
        <p:nvPicPr>
          <p:cNvPr id="1026" name="Picture 2"/>
          <p:cNvPicPr>
            <a:picLocks noChangeAspect="1" noChangeArrowheads="1"/>
          </p:cNvPicPr>
          <p:nvPr/>
        </p:nvPicPr>
        <p:blipFill>
          <a:blip r:embed="rId2"/>
          <a:srcRect/>
          <a:stretch>
            <a:fillRect/>
          </a:stretch>
        </p:blipFill>
        <p:spPr bwMode="auto">
          <a:xfrm>
            <a:off x="702733" y="5562600"/>
            <a:ext cx="7243234" cy="11239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 horizontal fragment can be defined as a selection on the global relation r. That is, we use a predicate P</a:t>
            </a:r>
            <a:r>
              <a:rPr lang="en-US" baseline="-25000" dirty="0"/>
              <a:t>i</a:t>
            </a:r>
            <a:r>
              <a:rPr lang="en-US" dirty="0"/>
              <a:t> to construct fragment </a:t>
            </a:r>
            <a:r>
              <a:rPr lang="en-US" dirty="0" err="1"/>
              <a:t>r</a:t>
            </a:r>
            <a:r>
              <a:rPr lang="en-US" baseline="-25000" dirty="0" err="1"/>
              <a:t>i</a:t>
            </a:r>
            <a:r>
              <a:rPr lang="en-US" dirty="0"/>
              <a:t> :</a:t>
            </a:r>
          </a:p>
          <a:p>
            <a:endParaRPr lang="en-US" dirty="0"/>
          </a:p>
          <a:p>
            <a:endParaRPr lang="en-US" dirty="0"/>
          </a:p>
          <a:p>
            <a:r>
              <a:rPr lang="en-US" dirty="0"/>
              <a:t>We reconstruct the relation r by taking the union of all fragments; that is:</a:t>
            </a:r>
          </a:p>
          <a:p>
            <a:endParaRPr lang="en-US" dirty="0"/>
          </a:p>
          <a:p>
            <a:endParaRPr lang="en-US" dirty="0"/>
          </a:p>
        </p:txBody>
      </p:sp>
      <p:pic>
        <p:nvPicPr>
          <p:cNvPr id="2050" name="Picture 2"/>
          <p:cNvPicPr>
            <a:picLocks noChangeAspect="1" noChangeArrowheads="1"/>
          </p:cNvPicPr>
          <p:nvPr/>
        </p:nvPicPr>
        <p:blipFill>
          <a:blip r:embed="rId2"/>
          <a:srcRect/>
          <a:stretch>
            <a:fillRect/>
          </a:stretch>
        </p:blipFill>
        <p:spPr bwMode="auto">
          <a:xfrm flipV="1">
            <a:off x="3733800" y="2895600"/>
            <a:ext cx="3171824" cy="96028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275736" y="5105400"/>
            <a:ext cx="4239240" cy="6000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805672" cy="6858000"/>
          </a:xfrm>
        </p:spPr>
        <p:txBody>
          <a:bodyPr/>
          <a:lstStyle/>
          <a:p>
            <a:r>
              <a:rPr lang="en-US" dirty="0"/>
              <a:t>vertical fragmentation is the same as decomposition. Vertical fragmentation of r(R) involves the definition of several subsets of attributes R1, R2, . . . , </a:t>
            </a:r>
            <a:r>
              <a:rPr lang="en-US" dirty="0" err="1"/>
              <a:t>Rn</a:t>
            </a:r>
            <a:r>
              <a:rPr lang="en-US" dirty="0"/>
              <a:t> of the schema R so that:</a:t>
            </a:r>
            <a:br>
              <a:rPr lang="en-US" dirty="0"/>
            </a:br>
            <a:r>
              <a:rPr lang="en-US" dirty="0"/>
              <a:t>R = R1 ∪ R2 ∪ · · · ∪ R</a:t>
            </a:r>
          </a:p>
          <a:p>
            <a:r>
              <a:rPr lang="en-US" dirty="0"/>
              <a:t>Each fragment </a:t>
            </a:r>
            <a:r>
              <a:rPr lang="en-US" dirty="0" err="1"/>
              <a:t>r</a:t>
            </a:r>
            <a:r>
              <a:rPr lang="en-US" baseline="-25000" dirty="0" err="1"/>
              <a:t>i</a:t>
            </a:r>
            <a:r>
              <a:rPr lang="en-US" dirty="0"/>
              <a:t> of r is defined by</a:t>
            </a:r>
          </a:p>
          <a:p>
            <a:endParaRPr lang="en-US" dirty="0"/>
          </a:p>
          <a:p>
            <a:endParaRPr lang="en-US" dirty="0"/>
          </a:p>
          <a:p>
            <a:r>
              <a:rPr lang="en-US" dirty="0"/>
              <a:t>we can reconstruct relation</a:t>
            </a:r>
            <a:br>
              <a:rPr lang="en-US" dirty="0"/>
            </a:br>
            <a:r>
              <a:rPr lang="en-US" dirty="0"/>
              <a:t>r from the fragments by taking the natural join:</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371600" y="2590800"/>
            <a:ext cx="3476624" cy="102908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3250" y="4876800"/>
            <a:ext cx="8379926" cy="13525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One way of ensuring that the relation r can be reconstructed is to include the primary-key attributes of R in each </a:t>
            </a:r>
            <a:r>
              <a:rPr lang="en-US" dirty="0" err="1"/>
              <a:t>Ri</a:t>
            </a:r>
            <a:r>
              <a:rPr lang="en-US" dirty="0"/>
              <a:t> . More generally, any </a:t>
            </a:r>
            <a:r>
              <a:rPr lang="en-US" dirty="0" err="1"/>
              <a:t>superkey</a:t>
            </a:r>
            <a:r>
              <a:rPr lang="en-US" dirty="0"/>
              <a:t> can be used.</a:t>
            </a:r>
            <a:br>
              <a:rPr lang="en-US" dirty="0"/>
            </a:br>
            <a:r>
              <a:rPr lang="en-US" dirty="0"/>
              <a:t>It is often convenient to add a special attribute, called a </a:t>
            </a:r>
            <a:r>
              <a:rPr lang="en-US" dirty="0" err="1"/>
              <a:t>tuple</a:t>
            </a:r>
            <a:r>
              <a:rPr lang="en-US" dirty="0"/>
              <a:t>-id, to the schema 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sz="quarter" idx="1"/>
          </p:nvPr>
        </p:nvSpPr>
        <p:spPr/>
        <p:txBody>
          <a:bodyPr/>
          <a:lstStyle/>
          <a:p>
            <a:r>
              <a:rPr lang="en-US" dirty="0"/>
              <a:t>The user of a distributed database system should not be required to know where the data are physically located nor how the data can be accessed at the specific local site. This characteristic, called data transparency, can take several forms:</a:t>
            </a:r>
          </a:p>
          <a:p>
            <a:r>
              <a:rPr lang="en-US" dirty="0"/>
              <a:t>Fragmentation transparency. Users are not required to know how a relation has been fragmented.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b="1" dirty="0"/>
              <a:t>Replication transparency</a:t>
            </a:r>
            <a:r>
              <a:rPr lang="en-US" dirty="0"/>
              <a:t>. Users view each data object as logically unique. The distributed system may replicate an object to increase either system performance or data availability. Users do not have to be concerned with what data objects have been replicated, or where replicas have been placed.</a:t>
            </a:r>
          </a:p>
          <a:p>
            <a:r>
              <a:rPr lang="en-US" b="1" dirty="0"/>
              <a:t>Location transparency</a:t>
            </a:r>
            <a:r>
              <a:rPr lang="en-US" dirty="0"/>
              <a:t>. Users are not required to know the physical location of the data. The distributed database system should be able to find any data</a:t>
            </a:r>
            <a:br>
              <a:rPr lang="en-US" dirty="0"/>
            </a:br>
            <a:r>
              <a:rPr lang="en-US" dirty="0"/>
              <a:t>as long as the data identifier is supplied by the user transaction.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Data items—such as relations, fragments, and replicas—must have unique names. This property is easy to ensure in a centralized database. In a distributed database, however, we must take care to ensure that two sites do not use the same</a:t>
            </a:r>
            <a:br>
              <a:rPr lang="en-US" dirty="0"/>
            </a:br>
            <a:r>
              <a:rPr lang="en-US" dirty="0"/>
              <a:t>name for distinct data items.</a:t>
            </a:r>
          </a:p>
          <a:p>
            <a:r>
              <a:rPr lang="en-US" dirty="0"/>
              <a:t>One solution to this problem is to require all names to be registered in a central </a:t>
            </a:r>
            <a:r>
              <a:rPr lang="en-US" b="1" dirty="0"/>
              <a:t>name server</a:t>
            </a:r>
            <a:r>
              <a:rPr lang="en-US" dirty="0"/>
              <a:t>. The name server helps to ensure that the same name does not get used for different data items.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database system can create a set of alternative</a:t>
            </a:r>
            <a:br>
              <a:rPr lang="en-US" dirty="0"/>
            </a:br>
            <a:r>
              <a:rPr lang="en-US" dirty="0"/>
              <a:t>names, or aliases, for data items. A user may thus refer to data items by simple names that are translated by the system to complete names.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Transactions</a:t>
            </a:r>
          </a:p>
        </p:txBody>
      </p:sp>
      <p:sp>
        <p:nvSpPr>
          <p:cNvPr id="3" name="Content Placeholder 2"/>
          <p:cNvSpPr>
            <a:spLocks noGrp="1"/>
          </p:cNvSpPr>
          <p:nvPr>
            <p:ph sz="quarter" idx="1"/>
          </p:nvPr>
        </p:nvSpPr>
        <p:spPr/>
        <p:txBody>
          <a:bodyPr/>
          <a:lstStyle/>
          <a:p>
            <a:r>
              <a:rPr lang="en-US" dirty="0"/>
              <a:t>Access to the various data items in a distributed system is usually accomplished through transactions, which must preserve the ACID properties .</a:t>
            </a:r>
          </a:p>
          <a:p>
            <a:r>
              <a:rPr lang="en-US" dirty="0"/>
              <a:t>There are two types of transaction that we need to consider. </a:t>
            </a:r>
            <a:r>
              <a:rPr lang="en-US" b="1" dirty="0"/>
              <a:t>The local transactions </a:t>
            </a:r>
            <a:r>
              <a:rPr lang="en-US" dirty="0"/>
              <a:t>are those that access and update data in only one local database; the </a:t>
            </a:r>
            <a:r>
              <a:rPr lang="en-US" b="1" dirty="0"/>
              <a:t>global transactions </a:t>
            </a:r>
            <a:r>
              <a:rPr lang="en-US" dirty="0"/>
              <a:t>are those that access and update data in several local databases.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3" name="Content Placeholder 2"/>
          <p:cNvSpPr>
            <a:spLocks noGrp="1"/>
          </p:cNvSpPr>
          <p:nvPr>
            <p:ph sz="quarter" idx="1"/>
          </p:nvPr>
        </p:nvSpPr>
        <p:spPr/>
        <p:txBody>
          <a:bodyPr/>
          <a:lstStyle/>
          <a:p>
            <a:r>
              <a:rPr lang="en-US" dirty="0"/>
              <a:t>A distributed database is basically a database that is not limited to one system, it is spread over different sites, </a:t>
            </a:r>
            <a:r>
              <a:rPr lang="en-US" dirty="0" err="1"/>
              <a:t>i.e</a:t>
            </a:r>
            <a:r>
              <a:rPr lang="en-US" dirty="0"/>
              <a:t>, on multiple computers or over a network of computers.</a:t>
            </a:r>
          </a:p>
          <a:p>
            <a:r>
              <a:rPr lang="en-US" dirty="0"/>
              <a:t> A distributed database system is located on various sites that don’t share physical components. This may be required when a particular database needs to be accessed by various users globally. </a:t>
            </a:r>
          </a:p>
          <a:p>
            <a:r>
              <a:rPr lang="en-US" dirty="0"/>
              <a:t>It needs to be managed such that for the users it looks like one single database.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Structure</a:t>
            </a:r>
          </a:p>
        </p:txBody>
      </p:sp>
      <p:sp>
        <p:nvSpPr>
          <p:cNvPr id="3" name="Content Placeholder 2"/>
          <p:cNvSpPr>
            <a:spLocks noGrp="1"/>
          </p:cNvSpPr>
          <p:nvPr>
            <p:ph sz="quarter" idx="1"/>
          </p:nvPr>
        </p:nvSpPr>
        <p:spPr>
          <a:xfrm>
            <a:off x="304800" y="1527048"/>
            <a:ext cx="8500872" cy="4949952"/>
          </a:xfrm>
        </p:spPr>
        <p:txBody>
          <a:bodyPr>
            <a:normAutofit lnSpcReduction="10000"/>
          </a:bodyPr>
          <a:lstStyle/>
          <a:p>
            <a:r>
              <a:rPr lang="en-US" dirty="0"/>
              <a:t>Each site has its own local transaction manager, whose function is to ensure the ACID properties of those transactions that execute at that site. The various transaction managers cooperate to execute global transactions.</a:t>
            </a:r>
          </a:p>
          <a:p>
            <a:r>
              <a:rPr lang="en-US" dirty="0"/>
              <a:t>each site contains two subsystems</a:t>
            </a:r>
          </a:p>
          <a:p>
            <a:r>
              <a:rPr lang="en-US" dirty="0"/>
              <a:t>The </a:t>
            </a:r>
            <a:r>
              <a:rPr lang="en-US" b="1" dirty="0"/>
              <a:t>transaction manager </a:t>
            </a:r>
            <a:r>
              <a:rPr lang="en-US" dirty="0"/>
              <a:t>manages the execution of those transactions (or </a:t>
            </a:r>
            <a:r>
              <a:rPr lang="en-US" dirty="0" err="1"/>
              <a:t>subtransactions</a:t>
            </a:r>
            <a:r>
              <a:rPr lang="en-US" dirty="0"/>
              <a:t>) that access data stored in a local site. </a:t>
            </a:r>
          </a:p>
          <a:p>
            <a:r>
              <a:rPr lang="en-US" dirty="0"/>
              <a:t>The transaction coordinator coordinates the execution of the various transactions (both local and global) initiated at that site.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Each transaction manager is responsible for:</a:t>
            </a:r>
            <a:br>
              <a:rPr lang="en-US" dirty="0"/>
            </a:br>
            <a:r>
              <a:rPr lang="en-US" dirty="0"/>
              <a:t>• Maintaining a log for recovery purposes.</a:t>
            </a:r>
          </a:p>
          <a:p>
            <a:pPr>
              <a:buNone/>
            </a:pPr>
            <a:r>
              <a:rPr lang="en-US" dirty="0"/>
              <a:t>    • Participating in an appropriate concurrency-control scheme to coordinate the</a:t>
            </a:r>
            <a:br>
              <a:rPr lang="en-US" dirty="0"/>
            </a:br>
            <a:r>
              <a:rPr lang="en-US" dirty="0"/>
              <a:t>concurrent execution of the transactions executing at that site.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the coordinator is responsible for:</a:t>
            </a:r>
            <a:br>
              <a:rPr lang="en-US" dirty="0"/>
            </a:br>
            <a:r>
              <a:rPr lang="en-US" dirty="0"/>
              <a:t>• Starting the execution of the transaction.</a:t>
            </a:r>
            <a:br>
              <a:rPr lang="en-US" dirty="0"/>
            </a:br>
            <a:r>
              <a:rPr lang="en-US" dirty="0"/>
              <a:t>• Breaking the transaction into a number of sub transactions and distributing these  </a:t>
            </a:r>
            <a:r>
              <a:rPr lang="en-US" dirty="0" err="1"/>
              <a:t>subtransactions</a:t>
            </a:r>
            <a:r>
              <a:rPr lang="en-US" dirty="0"/>
              <a:t> to the appropriate sites for execution.</a:t>
            </a:r>
            <a:br>
              <a:rPr lang="en-US" dirty="0"/>
            </a:br>
            <a:r>
              <a:rPr lang="en-US" dirty="0"/>
              <a:t>• Coordinating the termination of the transaction, which may result in the transaction being committed at all sites or aborted at all sites.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Failure Modes</a:t>
            </a:r>
          </a:p>
        </p:txBody>
      </p:sp>
      <p:sp>
        <p:nvSpPr>
          <p:cNvPr id="3" name="Content Placeholder 2"/>
          <p:cNvSpPr>
            <a:spLocks noGrp="1"/>
          </p:cNvSpPr>
          <p:nvPr>
            <p:ph sz="quarter" idx="1"/>
          </p:nvPr>
        </p:nvSpPr>
        <p:spPr/>
        <p:txBody>
          <a:bodyPr/>
          <a:lstStyle/>
          <a:p>
            <a:r>
              <a:rPr lang="en-US" dirty="0"/>
              <a:t>A distributed system may suffer from the same types of failure that a centralized system does </a:t>
            </a:r>
          </a:p>
          <a:p>
            <a:r>
              <a:rPr lang="en-US" dirty="0"/>
              <a:t>• Failure of a site.</a:t>
            </a:r>
            <a:br>
              <a:rPr lang="en-US" dirty="0"/>
            </a:br>
            <a:r>
              <a:rPr lang="en-US" dirty="0"/>
              <a:t>• Loss of messages.</a:t>
            </a:r>
          </a:p>
          <a:p>
            <a:pPr>
              <a:buNone/>
            </a:pPr>
            <a:r>
              <a:rPr lang="en-US" dirty="0"/>
              <a:t>	 • Failure of a communication link.</a:t>
            </a:r>
            <a:br>
              <a:rPr lang="en-US" dirty="0"/>
            </a:br>
            <a:r>
              <a:rPr lang="en-US" dirty="0"/>
              <a:t>• Network partition.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r>
              <a:rPr lang="en-US" dirty="0" err="1"/>
              <a:t>BasedDatabases</a:t>
            </a:r>
            <a:endParaRPr lang="en-US" dirty="0"/>
          </a:p>
        </p:txBody>
      </p:sp>
      <p:sp>
        <p:nvSpPr>
          <p:cNvPr id="3" name="Content Placeholder 2"/>
          <p:cNvSpPr>
            <a:spLocks noGrp="1"/>
          </p:cNvSpPr>
          <p:nvPr>
            <p:ph sz="quarter" idx="1"/>
          </p:nvPr>
        </p:nvSpPr>
        <p:spPr/>
        <p:txBody>
          <a:bodyPr/>
          <a:lstStyle/>
          <a:p>
            <a:r>
              <a:rPr lang="en-US" dirty="0"/>
              <a:t>complex application domains require correspondingly complex data types, such as nested record structures, </a:t>
            </a:r>
            <a:r>
              <a:rPr lang="en-US" dirty="0" err="1"/>
              <a:t>multivalued</a:t>
            </a:r>
            <a:r>
              <a:rPr lang="en-US" dirty="0"/>
              <a:t> attributes, and inheritance, which are supported by traditional programming languages. </a:t>
            </a:r>
          </a:p>
          <a:p>
            <a:r>
              <a:rPr lang="en-US" dirty="0"/>
              <a:t>The object-relational data model extends the relational data model by providing a richer type system including complex data types and object orientation.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Object-relational database systems, that is, database systems based on the object-relation model, provide a convenient migration path for users</a:t>
            </a:r>
            <a:br>
              <a:rPr lang="en-US" dirty="0"/>
            </a:br>
            <a:r>
              <a:rPr lang="en-US" dirty="0"/>
              <a:t>of relational databases who wish to use object-oriented features.</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Two approaches are used </a:t>
            </a:r>
            <a:br>
              <a:rPr lang="en-US" dirty="0"/>
            </a:br>
            <a:r>
              <a:rPr lang="en-US" dirty="0"/>
              <a:t>1. Build an object-oriented database system, that is, a database system that natively supports an object-oriented type system, and allows direct access to</a:t>
            </a:r>
            <a:br>
              <a:rPr lang="en-US" dirty="0"/>
            </a:br>
            <a:r>
              <a:rPr lang="en-US" dirty="0"/>
              <a:t>data from an object-oriented programming language using the native type system of the language.</a:t>
            </a:r>
            <a:br>
              <a:rPr lang="en-US" dirty="0"/>
            </a:br>
            <a:r>
              <a:rPr lang="en-US" dirty="0"/>
              <a:t>2. Automatically convert data from the native type system of the programming language to a relational representation, and vice versa. Data conversion is</a:t>
            </a:r>
            <a:br>
              <a:rPr lang="en-US" dirty="0"/>
            </a:br>
            <a:r>
              <a:rPr lang="en-US" dirty="0"/>
              <a:t>specified using an object-relational mapping.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Data Types</a:t>
            </a:r>
          </a:p>
        </p:txBody>
      </p:sp>
      <p:sp>
        <p:nvSpPr>
          <p:cNvPr id="3" name="Content Placeholder 2"/>
          <p:cNvSpPr>
            <a:spLocks noGrp="1"/>
          </p:cNvSpPr>
          <p:nvPr>
            <p:ph sz="quarter" idx="1"/>
          </p:nvPr>
        </p:nvSpPr>
        <p:spPr/>
        <p:txBody>
          <a:bodyPr>
            <a:normAutofit/>
          </a:bodyPr>
          <a:lstStyle/>
          <a:p>
            <a:r>
              <a:rPr lang="en-US" dirty="0"/>
              <a:t>Traditional database applications have conceptually simple data types. The basic data items are records that are fairly small and whose fields are atomic.</a:t>
            </a:r>
          </a:p>
          <a:p>
            <a:r>
              <a:rPr lang="en-US" dirty="0"/>
              <a:t>Consider, for example, addresses.</a:t>
            </a:r>
          </a:p>
          <a:p>
            <a:r>
              <a:rPr lang="en-US" dirty="0"/>
              <a:t> While an entire address could be viewed as an atomic data item of type string, this view would hide details such as the street address, city, state, and postal code, which could be of interest to queries.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On the other hand, if an address were represented by breaking it into the components (street address, city, state, and postal code), writing queries would be more complicated since they would have to mention each field. </a:t>
            </a:r>
          </a:p>
          <a:p>
            <a:r>
              <a:rPr lang="en-US" dirty="0"/>
              <a:t>A better alternative is to allow structured data types that allow a type address with subparts street address, city, state, and postal code.</a:t>
            </a:r>
          </a:p>
          <a:p>
            <a:r>
              <a:rPr lang="en-US" dirty="0"/>
              <a:t>With complex type systems we can represent E-R model concepts, such as composite attributes, </a:t>
            </a:r>
            <a:r>
              <a:rPr lang="en-US" dirty="0" err="1"/>
              <a:t>multivalued</a:t>
            </a:r>
            <a:r>
              <a:rPr lang="en-US" dirty="0"/>
              <a:t> attributes, generalization, and specialization</a:t>
            </a:r>
            <a:br>
              <a:rPr lang="en-US" dirty="0"/>
            </a:br>
            <a:r>
              <a:rPr lang="en-US" dirty="0"/>
              <a:t>directly, without a complex translation to the relational model.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Rather than view a database as a set of records, users of certain applications view it as a set of objects (or entities).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Homogeneous and Heterogeneous Databases</a:t>
            </a:r>
          </a:p>
        </p:txBody>
      </p:sp>
      <p:sp>
        <p:nvSpPr>
          <p:cNvPr id="3" name="Content Placeholder 2"/>
          <p:cNvSpPr>
            <a:spLocks noGrp="1"/>
          </p:cNvSpPr>
          <p:nvPr>
            <p:ph sz="quarter" idx="1"/>
          </p:nvPr>
        </p:nvSpPr>
        <p:spPr/>
        <p:txBody>
          <a:bodyPr>
            <a:normAutofit/>
          </a:bodyPr>
          <a:lstStyle/>
          <a:p>
            <a:r>
              <a:rPr lang="en-US" dirty="0"/>
              <a:t>In a homogeneous distributed database system, all sites have identical database management system software, are aware of one another, and agree to cooperate in processing users’ requests.</a:t>
            </a:r>
          </a:p>
          <a:p>
            <a:r>
              <a:rPr lang="en-US" dirty="0"/>
              <a:t>In contrast, in a heterogeneous distributed database, different sites may use  different schemas, and different database-management system software. The sites may not be aware of one another, and they may provide only limited facilities for cooperation in transaction processing.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Types and Inheritance in SQL</a:t>
            </a:r>
          </a:p>
        </p:txBody>
      </p:sp>
      <p:sp>
        <p:nvSpPr>
          <p:cNvPr id="3" name="Content Placeholder 2"/>
          <p:cNvSpPr>
            <a:spLocks noGrp="1"/>
          </p:cNvSpPr>
          <p:nvPr>
            <p:ph sz="quarter" idx="1"/>
          </p:nvPr>
        </p:nvSpPr>
        <p:spPr/>
        <p:txBody>
          <a:bodyPr/>
          <a:lstStyle/>
          <a:p>
            <a:r>
              <a:rPr lang="en-US" dirty="0"/>
              <a:t>Structured Types</a:t>
            </a:r>
          </a:p>
          <a:p>
            <a:r>
              <a:rPr lang="en-US" dirty="0"/>
              <a:t>Structured types allow composite attributes of E-R designs to be represented directly. For instance, we can define the following structured type to represent a composite attribute name with component attribute </a:t>
            </a:r>
            <a:r>
              <a:rPr lang="en-US" dirty="0" err="1"/>
              <a:t>firstname</a:t>
            </a:r>
            <a:r>
              <a:rPr lang="en-US" dirty="0"/>
              <a:t> and </a:t>
            </a:r>
            <a:r>
              <a:rPr lang="en-US" dirty="0" err="1"/>
              <a:t>lastname</a:t>
            </a:r>
            <a:r>
              <a:rPr lang="en-US" dirty="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447801" y="4412426"/>
            <a:ext cx="5019674" cy="213842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1527048"/>
            <a:ext cx="8577072" cy="5102352"/>
          </a:xfrm>
        </p:spPr>
        <p:txBody>
          <a:bodyPr>
            <a:normAutofit lnSpcReduction="10000"/>
          </a:bodyPr>
          <a:lstStyle/>
          <a:p>
            <a:r>
              <a:rPr lang="en-US" dirty="0"/>
              <a:t>the following structured type can be used to represent a composite attribute address:</a:t>
            </a:r>
          </a:p>
          <a:p>
            <a:endParaRPr lang="en-US" dirty="0"/>
          </a:p>
          <a:p>
            <a:endParaRPr lang="en-US" dirty="0"/>
          </a:p>
          <a:p>
            <a:endParaRPr lang="en-US" dirty="0"/>
          </a:p>
          <a:p>
            <a:endParaRPr lang="en-US" dirty="0"/>
          </a:p>
          <a:p>
            <a:endParaRPr lang="en-US" dirty="0"/>
          </a:p>
          <a:p>
            <a:endParaRPr lang="en-US" dirty="0"/>
          </a:p>
          <a:p>
            <a:r>
              <a:rPr lang="en-US" dirty="0"/>
              <a:t>Such types are called user-defined types in SQL. The final and not final specifications are</a:t>
            </a:r>
            <a:br>
              <a:rPr lang="en-US" dirty="0"/>
            </a:br>
            <a:r>
              <a:rPr lang="en-US" dirty="0"/>
              <a:t>related to </a:t>
            </a:r>
            <a:r>
              <a:rPr lang="en-US" dirty="0" err="1"/>
              <a:t>subtyping</a:t>
            </a:r>
            <a:r>
              <a:rPr lang="en-US" dirty="0"/>
              <a:t>,</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1752600" y="2743200"/>
            <a:ext cx="4267200" cy="223618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 can now use these types to create composite attributes in a relation, by simply declaring an attribute to be of one of these types. For example, we could create a table person as follows:</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066801" y="3493752"/>
            <a:ext cx="5534024" cy="2442246"/>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components of a composite attribute can be accessed using a “dot” notation; for instance </a:t>
            </a:r>
            <a:r>
              <a:rPr lang="en-US" dirty="0" err="1"/>
              <a:t>name.firstname</a:t>
            </a:r>
            <a:r>
              <a:rPr lang="en-US" dirty="0"/>
              <a:t> returns the </a:t>
            </a:r>
            <a:r>
              <a:rPr lang="en-US" dirty="0" err="1"/>
              <a:t>firstname</a:t>
            </a:r>
            <a:r>
              <a:rPr lang="en-US" dirty="0"/>
              <a:t> component of the name attribute. An access to attribute name would return a value of the structured type</a:t>
            </a:r>
            <a:br>
              <a:rPr lang="en-US" dirty="0"/>
            </a:br>
            <a:r>
              <a:rPr lang="en-US" dirty="0"/>
              <a:t>Name.</a:t>
            </a:r>
          </a:p>
          <a:p>
            <a:r>
              <a:rPr lang="en-US" dirty="0"/>
              <a:t>We can also create a table whose rows are of a user-defined type. For example, we could define a type </a:t>
            </a:r>
            <a:r>
              <a:rPr lang="en-US" dirty="0" err="1"/>
              <a:t>PersonType</a:t>
            </a:r>
            <a:r>
              <a:rPr lang="en-US" dirty="0"/>
              <a:t> and create the table person as follows: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990600" y="1863620"/>
            <a:ext cx="5019675" cy="219403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An alternative way of defining composite attributes in SQL is to use unnamed row types.</a:t>
            </a:r>
          </a:p>
          <a:p>
            <a:endParaRPr lang="en-US" dirty="0"/>
          </a:p>
          <a:p>
            <a:endParaRPr lang="en-US" dirty="0"/>
          </a:p>
          <a:p>
            <a:endParaRPr lang="en-US" dirty="0"/>
          </a:p>
          <a:p>
            <a:endParaRPr lang="en-US" dirty="0"/>
          </a:p>
          <a:p>
            <a:endParaRPr lang="en-US" dirty="0"/>
          </a:p>
          <a:p>
            <a:r>
              <a:rPr lang="en-US" dirty="0"/>
              <a:t>This definition is equivalent to the preceding table definition, except that the attributes name and address have unnamed types, and the rows of the table also</a:t>
            </a:r>
            <a:br>
              <a:rPr lang="en-US" dirty="0"/>
            </a:br>
            <a:r>
              <a:rPr lang="en-US" dirty="0"/>
              <a:t>have an unnamed type</a:t>
            </a:r>
          </a:p>
        </p:txBody>
      </p:sp>
      <p:pic>
        <p:nvPicPr>
          <p:cNvPr id="5122" name="Picture 2"/>
          <p:cNvPicPr>
            <a:picLocks noChangeAspect="1" noChangeArrowheads="1"/>
          </p:cNvPicPr>
          <p:nvPr/>
        </p:nvPicPr>
        <p:blipFill>
          <a:blip r:embed="rId2"/>
          <a:srcRect/>
          <a:stretch>
            <a:fillRect/>
          </a:stretch>
        </p:blipFill>
        <p:spPr bwMode="auto">
          <a:xfrm>
            <a:off x="2286001" y="2402777"/>
            <a:ext cx="4572000" cy="2052448"/>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following query illustrates how to access component attributes of a composite attribute. The query finds the last name and city of each person.</a:t>
            </a:r>
          </a:p>
          <a:p>
            <a:endParaRPr lang="en-US" dirty="0"/>
          </a:p>
          <a:p>
            <a:endParaRPr lang="en-US" dirty="0"/>
          </a:p>
          <a:p>
            <a:endParaRPr lang="en-US" dirty="0"/>
          </a:p>
          <a:p>
            <a:r>
              <a:rPr lang="en-US" dirty="0"/>
              <a:t>A structured type can have methods defined on it. We declare methods as part of the type definition of a structured type:</a:t>
            </a:r>
          </a:p>
        </p:txBody>
      </p:sp>
      <p:pic>
        <p:nvPicPr>
          <p:cNvPr id="6146" name="Picture 2"/>
          <p:cNvPicPr>
            <a:picLocks noChangeAspect="1" noChangeArrowheads="1"/>
          </p:cNvPicPr>
          <p:nvPr/>
        </p:nvPicPr>
        <p:blipFill>
          <a:blip r:embed="rId2"/>
          <a:srcRect/>
          <a:stretch>
            <a:fillRect/>
          </a:stretch>
        </p:blipFill>
        <p:spPr bwMode="auto">
          <a:xfrm>
            <a:off x="1066800" y="2806700"/>
            <a:ext cx="7010400" cy="124460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38668" y="457201"/>
            <a:ext cx="8466664" cy="5943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Note that the for clause indicates which type this method is for, while the keyword instance indicates that this method executes on an instance of the Person type. The variable self refers to the Person instance on which the method is invoked.</a:t>
            </a:r>
          </a:p>
          <a:p>
            <a:r>
              <a:rPr lang="en-US" dirty="0"/>
              <a:t>constructor functions are used to create values of structured types. A function with the same name as a structured type is a constructor function</a:t>
            </a:r>
            <a:br>
              <a:rPr lang="en-US" dirty="0"/>
            </a:br>
            <a:r>
              <a:rPr lang="en-US" dirty="0"/>
              <a:t>for the structured type.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 could declare a constructor for the type</a:t>
            </a:r>
            <a:br>
              <a:rPr lang="en-US" dirty="0"/>
            </a:br>
            <a:r>
              <a:rPr lang="en-US" dirty="0"/>
              <a:t>Name like this</a:t>
            </a:r>
          </a:p>
        </p:txBody>
      </p:sp>
      <p:pic>
        <p:nvPicPr>
          <p:cNvPr id="8194" name="Picture 2"/>
          <p:cNvPicPr>
            <a:picLocks noChangeAspect="1" noChangeArrowheads="1"/>
          </p:cNvPicPr>
          <p:nvPr/>
        </p:nvPicPr>
        <p:blipFill>
          <a:blip r:embed="rId2"/>
          <a:srcRect/>
          <a:stretch>
            <a:fillRect/>
          </a:stretch>
        </p:blipFill>
        <p:spPr bwMode="auto">
          <a:xfrm>
            <a:off x="-609600" y="3048000"/>
            <a:ext cx="10324232" cy="2590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 Storage</a:t>
            </a:r>
          </a:p>
        </p:txBody>
      </p:sp>
      <p:sp>
        <p:nvSpPr>
          <p:cNvPr id="3" name="Content Placeholder 2"/>
          <p:cNvSpPr>
            <a:spLocks noGrp="1"/>
          </p:cNvSpPr>
          <p:nvPr>
            <p:ph sz="quarter" idx="1"/>
          </p:nvPr>
        </p:nvSpPr>
        <p:spPr/>
        <p:txBody>
          <a:bodyPr>
            <a:normAutofit/>
          </a:bodyPr>
          <a:lstStyle/>
          <a:p>
            <a:r>
              <a:rPr lang="en-US" dirty="0"/>
              <a:t>Consider a relation r that is to be stored in the database. There are two approaches</a:t>
            </a:r>
            <a:br>
              <a:rPr lang="en-US" dirty="0"/>
            </a:br>
            <a:r>
              <a:rPr lang="en-US" dirty="0"/>
              <a:t>to storing this relation in the distributed database:</a:t>
            </a:r>
            <a:br>
              <a:rPr lang="en-US" dirty="0"/>
            </a:br>
            <a:r>
              <a:rPr lang="en-US" dirty="0"/>
              <a:t>• </a:t>
            </a:r>
            <a:r>
              <a:rPr lang="en-US" b="1" dirty="0"/>
              <a:t>Replication. </a:t>
            </a:r>
            <a:r>
              <a:rPr lang="en-US" dirty="0"/>
              <a:t>The system maintains several identical replicas (copies) of the relation, and stores each replica at a different site. The alternative to replication is to store only one copy of relation r.</a:t>
            </a:r>
            <a:br>
              <a:rPr lang="en-US" dirty="0"/>
            </a:br>
            <a:r>
              <a:rPr lang="en-US" dirty="0"/>
              <a:t>• </a:t>
            </a:r>
            <a:r>
              <a:rPr lang="en-US" b="1" dirty="0"/>
              <a:t>Fragmentation</a:t>
            </a:r>
            <a:r>
              <a:rPr lang="en-US" dirty="0"/>
              <a:t>. The system partitions the relation into several fragments, and stores each fragment at a different site.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a:t>We can then use new Name(’John’, ’Smith’) to create a value of the type Name.</a:t>
            </a:r>
            <a:br>
              <a:rPr lang="en-US" dirty="0"/>
            </a:br>
            <a:r>
              <a:rPr lang="en-US" dirty="0"/>
              <a:t>We can construct a row value by listing its attributes within parentheses. </a:t>
            </a:r>
          </a:p>
          <a:p>
            <a:r>
              <a:rPr lang="en-US" dirty="0"/>
              <a:t>By default every structured type has a constructor with no arguments, which sets the attributes to their default values. Any other constructors have to be created</a:t>
            </a:r>
            <a:br>
              <a:rPr lang="en-US" dirty="0"/>
            </a:br>
            <a:r>
              <a:rPr lang="en-US" dirty="0"/>
              <a:t>explicitly. There can be more than one constructor for the same structured type; although they have the same name, they must be distinguishable by the number</a:t>
            </a:r>
            <a:br>
              <a:rPr lang="en-US" dirty="0"/>
            </a:br>
            <a:r>
              <a:rPr lang="en-US" dirty="0"/>
              <a:t>of arguments and types of their arguments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following statement illustrates how we can create a new </a:t>
            </a:r>
            <a:r>
              <a:rPr lang="en-US" dirty="0" err="1"/>
              <a:t>tuple</a:t>
            </a:r>
            <a:r>
              <a:rPr lang="en-US" dirty="0"/>
              <a:t> in the Person relation</a:t>
            </a:r>
          </a:p>
        </p:txBody>
      </p:sp>
      <p:pic>
        <p:nvPicPr>
          <p:cNvPr id="9218" name="Picture 2"/>
          <p:cNvPicPr>
            <a:picLocks noChangeAspect="1" noChangeArrowheads="1"/>
          </p:cNvPicPr>
          <p:nvPr/>
        </p:nvPicPr>
        <p:blipFill>
          <a:blip r:embed="rId2"/>
          <a:srcRect/>
          <a:stretch>
            <a:fillRect/>
          </a:stretch>
        </p:blipFill>
        <p:spPr bwMode="auto">
          <a:xfrm>
            <a:off x="655214" y="2362201"/>
            <a:ext cx="7833574" cy="21336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Inheritance</a:t>
            </a:r>
          </a:p>
        </p:txBody>
      </p:sp>
      <p:sp>
        <p:nvSpPr>
          <p:cNvPr id="3" name="Content Placeholder 2"/>
          <p:cNvSpPr>
            <a:spLocks noGrp="1"/>
          </p:cNvSpPr>
          <p:nvPr>
            <p:ph sz="quarter" idx="1"/>
          </p:nvPr>
        </p:nvSpPr>
        <p:spPr>
          <a:xfrm>
            <a:off x="0" y="1527048"/>
            <a:ext cx="8805672" cy="5483352"/>
          </a:xfrm>
        </p:spPr>
        <p:txBody>
          <a:bodyPr>
            <a:normAutofit fontScale="92500" lnSpcReduction="10000"/>
          </a:bodyPr>
          <a:lstStyle/>
          <a:p>
            <a:r>
              <a:rPr lang="en-US" dirty="0"/>
              <a:t>Suppose that we have the following type definition for people:</a:t>
            </a:r>
          </a:p>
          <a:p>
            <a:endParaRPr lang="en-US" dirty="0"/>
          </a:p>
          <a:p>
            <a:endParaRPr lang="en-US" dirty="0"/>
          </a:p>
          <a:p>
            <a:endParaRPr lang="en-US" dirty="0"/>
          </a:p>
          <a:p>
            <a:endParaRPr lang="en-US" dirty="0"/>
          </a:p>
          <a:p>
            <a:endParaRPr lang="en-US" dirty="0"/>
          </a:p>
          <a:p>
            <a:endParaRPr lang="en-US" dirty="0"/>
          </a:p>
          <a:p>
            <a:r>
              <a:rPr lang="en-US" dirty="0"/>
              <a:t>We may want to store extra information in the database about people who are students, and about people who are teachers. Since students and teachers are </a:t>
            </a:r>
            <a:r>
              <a:rPr lang="en-US" dirty="0" err="1"/>
              <a:t>alsopeople</a:t>
            </a:r>
            <a:r>
              <a:rPr lang="en-US" dirty="0"/>
              <a:t>, we can use inheritance to define the student and teacher types in SQL:</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1447800" y="2415005"/>
            <a:ext cx="6248400" cy="202799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381001" y="249056"/>
            <a:ext cx="8382000" cy="635989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Both Student and Teacher inherit the attributes of Person —namely, name and address. Student and Teacher are said to be subtypes of Person, and Person is a </a:t>
            </a:r>
            <a:r>
              <a:rPr lang="en-US" dirty="0" err="1"/>
              <a:t>supertype</a:t>
            </a:r>
            <a:r>
              <a:rPr lang="en-US" dirty="0"/>
              <a:t> of Student, as well as of Teacher .</a:t>
            </a:r>
          </a:p>
          <a:p>
            <a:r>
              <a:rPr lang="en-US" dirty="0"/>
              <a:t>Multiple inheritance</a:t>
            </a:r>
          </a:p>
          <a:p>
            <a:endParaRPr lang="en-US" dirty="0"/>
          </a:p>
          <a:p>
            <a:endParaRPr lang="en-US" dirty="0"/>
          </a:p>
        </p:txBody>
      </p:sp>
      <p:pic>
        <p:nvPicPr>
          <p:cNvPr id="12290" name="Picture 2"/>
          <p:cNvPicPr>
            <a:picLocks noChangeAspect="1" noChangeArrowheads="1"/>
          </p:cNvPicPr>
          <p:nvPr/>
        </p:nvPicPr>
        <p:blipFill>
          <a:blip r:embed="rId2"/>
          <a:srcRect/>
          <a:stretch>
            <a:fillRect/>
          </a:stretch>
        </p:blipFill>
        <p:spPr bwMode="auto">
          <a:xfrm>
            <a:off x="914401" y="4865101"/>
            <a:ext cx="5800724" cy="129974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SQL standard requires an extra field at the end of the type </a:t>
            </a:r>
            <a:r>
              <a:rPr lang="en-US" dirty="0" err="1"/>
              <a:t>definition,whose</a:t>
            </a:r>
            <a:r>
              <a:rPr lang="en-US" dirty="0"/>
              <a:t> value is either </a:t>
            </a:r>
            <a:r>
              <a:rPr lang="en-US" b="1" dirty="0"/>
              <a:t>final</a:t>
            </a:r>
            <a:r>
              <a:rPr lang="en-US" dirty="0"/>
              <a:t> or </a:t>
            </a:r>
            <a:r>
              <a:rPr lang="en-US" b="1" dirty="0"/>
              <a:t>not final</a:t>
            </a:r>
            <a:r>
              <a:rPr lang="en-US" dirty="0"/>
              <a:t>. The keyword final says that subtypes may</a:t>
            </a:r>
            <a:br>
              <a:rPr lang="en-US" dirty="0"/>
            </a:br>
            <a:r>
              <a:rPr lang="en-US" dirty="0"/>
              <a:t>not be created from the given type, while not final says that subtypes may be created.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Inheritance</a:t>
            </a:r>
          </a:p>
        </p:txBody>
      </p:sp>
      <p:sp>
        <p:nvSpPr>
          <p:cNvPr id="3" name="Content Placeholder 2"/>
          <p:cNvSpPr>
            <a:spLocks noGrp="1"/>
          </p:cNvSpPr>
          <p:nvPr>
            <p:ph sz="quarter" idx="1"/>
          </p:nvPr>
        </p:nvSpPr>
        <p:spPr/>
        <p:txBody>
          <a:bodyPr/>
          <a:lstStyle/>
          <a:p>
            <a:r>
              <a:rPr lang="en-US" dirty="0"/>
              <a:t>create table people of Person;</a:t>
            </a:r>
          </a:p>
          <a:p>
            <a:r>
              <a:rPr lang="en-US" dirty="0"/>
              <a:t>We can then define tables students and teachers as </a:t>
            </a:r>
            <a:r>
              <a:rPr lang="en-US" dirty="0" err="1"/>
              <a:t>subtables</a:t>
            </a:r>
            <a:r>
              <a:rPr lang="en-US" dirty="0"/>
              <a:t> of people,</a:t>
            </a:r>
          </a:p>
        </p:txBody>
      </p:sp>
      <p:pic>
        <p:nvPicPr>
          <p:cNvPr id="1026" name="Picture 2"/>
          <p:cNvPicPr>
            <a:picLocks noChangeAspect="1" noChangeArrowheads="1"/>
          </p:cNvPicPr>
          <p:nvPr/>
        </p:nvPicPr>
        <p:blipFill>
          <a:blip r:embed="rId2"/>
          <a:srcRect/>
          <a:stretch>
            <a:fillRect/>
          </a:stretch>
        </p:blipFill>
        <p:spPr bwMode="auto">
          <a:xfrm>
            <a:off x="609601" y="3065979"/>
            <a:ext cx="5591174" cy="2450068"/>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Further, when we declare students and teachers as </a:t>
            </a:r>
            <a:r>
              <a:rPr lang="en-US" dirty="0" err="1"/>
              <a:t>subtables</a:t>
            </a:r>
            <a:r>
              <a:rPr lang="en-US" dirty="0"/>
              <a:t> of people, </a:t>
            </a:r>
            <a:r>
              <a:rPr lang="en-US" dirty="0" err="1"/>
              <a:t>everytuple</a:t>
            </a:r>
            <a:r>
              <a:rPr lang="en-US" dirty="0"/>
              <a:t> present in students or teachers becomes implicitly present in people. Thus, </a:t>
            </a:r>
            <a:br>
              <a:rPr lang="en-US" dirty="0"/>
            </a:br>
            <a:r>
              <a:rPr lang="en-US" dirty="0"/>
              <a:t>if a query uses the table people, it will find not only </a:t>
            </a:r>
            <a:r>
              <a:rPr lang="en-US" dirty="0" err="1"/>
              <a:t>tuples</a:t>
            </a:r>
            <a:r>
              <a:rPr lang="en-US" dirty="0"/>
              <a:t> directly inserted into that table, but also </a:t>
            </a:r>
            <a:r>
              <a:rPr lang="en-US" dirty="0" err="1"/>
              <a:t>tuples</a:t>
            </a:r>
            <a:r>
              <a:rPr lang="en-US" dirty="0"/>
              <a:t> inserted into its </a:t>
            </a:r>
            <a:r>
              <a:rPr lang="en-US" dirty="0" err="1"/>
              <a:t>subtables</a:t>
            </a:r>
            <a:r>
              <a:rPr lang="en-US" dirty="0"/>
              <a:t>, namely students and teachers.</a:t>
            </a:r>
            <a:br>
              <a:rPr lang="en-US" dirty="0"/>
            </a:br>
            <a:r>
              <a:rPr lang="en-US" dirty="0"/>
              <a:t>However, only those attributes that are present in people can be accessed by that</a:t>
            </a:r>
            <a:br>
              <a:rPr lang="en-US" dirty="0"/>
            </a:br>
            <a:r>
              <a:rPr lang="en-US" dirty="0"/>
              <a:t>query.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SQL permits us to find </a:t>
            </a:r>
            <a:r>
              <a:rPr lang="en-US" dirty="0" err="1"/>
              <a:t>tuples</a:t>
            </a:r>
            <a:r>
              <a:rPr lang="en-US" dirty="0"/>
              <a:t> that are in people but not in its </a:t>
            </a:r>
            <a:r>
              <a:rPr lang="en-US" dirty="0" err="1"/>
              <a:t>subtables</a:t>
            </a:r>
            <a:r>
              <a:rPr lang="en-US" dirty="0"/>
              <a:t> by using “only </a:t>
            </a:r>
            <a:r>
              <a:rPr lang="en-US" dirty="0" err="1"/>
              <a:t>people”in</a:t>
            </a:r>
            <a:r>
              <a:rPr lang="en-US" dirty="0"/>
              <a:t> place of people in a query. The only keyword can also be used in delete and update statements. Without the only keyword, a delete statement on a </a:t>
            </a:r>
            <a:r>
              <a:rPr lang="en-US" dirty="0" err="1"/>
              <a:t>supertable</a:t>
            </a:r>
            <a:r>
              <a:rPr lang="en-US" dirty="0"/>
              <a:t>, such as people, also deletes </a:t>
            </a:r>
            <a:r>
              <a:rPr lang="en-US" dirty="0" err="1"/>
              <a:t>tuples</a:t>
            </a:r>
            <a:r>
              <a:rPr lang="en-US" dirty="0"/>
              <a:t> that were originally inserted in </a:t>
            </a:r>
            <a:r>
              <a:rPr lang="en-US" dirty="0" err="1"/>
              <a:t>subtables</a:t>
            </a:r>
            <a:r>
              <a:rPr lang="en-US" dirty="0"/>
              <a:t> (such as students); </a:t>
            </a:r>
          </a:p>
          <a:p>
            <a:r>
              <a:rPr lang="en-US" dirty="0"/>
              <a:t>delete from people where P;</a:t>
            </a:r>
          </a:p>
          <a:p>
            <a:r>
              <a:rPr lang="en-US" dirty="0"/>
              <a:t>would delete all </a:t>
            </a:r>
            <a:r>
              <a:rPr lang="en-US" dirty="0" err="1"/>
              <a:t>tuples</a:t>
            </a:r>
            <a:r>
              <a:rPr lang="en-US" dirty="0"/>
              <a:t> from the table people, as well as its </a:t>
            </a:r>
            <a:r>
              <a:rPr lang="en-US" dirty="0" err="1"/>
              <a:t>subtables</a:t>
            </a:r>
            <a:r>
              <a:rPr lang="en-US" dirty="0"/>
              <a:t> students and teachers, that satisfy 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If the only keyword is added to the above statement,</a:t>
            </a:r>
            <a:br>
              <a:rPr lang="en-US" dirty="0"/>
            </a:br>
            <a:r>
              <a:rPr lang="en-US" dirty="0" err="1"/>
              <a:t>tuples</a:t>
            </a:r>
            <a:r>
              <a:rPr lang="en-US" dirty="0"/>
              <a:t> that were inserted in </a:t>
            </a:r>
            <a:r>
              <a:rPr lang="en-US" dirty="0" err="1"/>
              <a:t>subtables</a:t>
            </a:r>
            <a:r>
              <a:rPr lang="en-US" dirty="0"/>
              <a:t> are not affected, even if they satisfy the where clause conditions</a:t>
            </a:r>
          </a:p>
          <a:p>
            <a:r>
              <a:rPr lang="en-US" dirty="0"/>
              <a:t>multiple inheritance is possible with tables, </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1447800" y="4010915"/>
            <a:ext cx="6153150" cy="196989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Fragmentation and replication can be combined: A relation can be partitioned into several fragments and there may be several replicas of each fragment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and </a:t>
            </a:r>
            <a:r>
              <a:rPr lang="en-US" dirty="0" err="1"/>
              <a:t>Multiset</a:t>
            </a:r>
            <a:r>
              <a:rPr lang="en-US" dirty="0"/>
              <a:t> Types in SQL</a:t>
            </a:r>
          </a:p>
        </p:txBody>
      </p:sp>
      <p:sp>
        <p:nvSpPr>
          <p:cNvPr id="3" name="Content Placeholder 2"/>
          <p:cNvSpPr>
            <a:spLocks noGrp="1"/>
          </p:cNvSpPr>
          <p:nvPr>
            <p:ph sz="quarter" idx="1"/>
          </p:nvPr>
        </p:nvSpPr>
        <p:spPr/>
        <p:txBody>
          <a:bodyPr/>
          <a:lstStyle/>
          <a:p>
            <a:r>
              <a:rPr lang="en-US" dirty="0"/>
              <a:t>SQL supports two collection types: arrays and </a:t>
            </a:r>
            <a:r>
              <a:rPr lang="en-US" dirty="0" err="1"/>
              <a:t>multisets</a:t>
            </a:r>
            <a:r>
              <a:rPr lang="en-US" dirty="0"/>
              <a:t>;</a:t>
            </a:r>
          </a:p>
          <a:p>
            <a:r>
              <a:rPr lang="en-US" dirty="0"/>
              <a:t>a </a:t>
            </a:r>
            <a:r>
              <a:rPr lang="en-US" dirty="0" err="1"/>
              <a:t>multiset</a:t>
            </a:r>
            <a:r>
              <a:rPr lang="en-US" dirty="0"/>
              <a:t> is an unordered collection, where an element may occur multiple times.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981200" y="3352800"/>
            <a:ext cx="4924424" cy="369676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Accessing Collection Values</a:t>
            </a:r>
          </a:p>
        </p:txBody>
      </p:sp>
      <p:sp>
        <p:nvSpPr>
          <p:cNvPr id="3" name="Content Placeholder 2"/>
          <p:cNvSpPr>
            <a:spLocks noGrp="1"/>
          </p:cNvSpPr>
          <p:nvPr>
            <p:ph sz="quarter" idx="1"/>
          </p:nvPr>
        </p:nvSpPr>
        <p:spPr/>
        <p:txBody>
          <a:bodyPr/>
          <a:lstStyle/>
          <a:p>
            <a:r>
              <a:rPr lang="en-US" dirty="0"/>
              <a:t>An array of values can be created in SQL:</a:t>
            </a:r>
          </a:p>
          <a:p>
            <a:endParaRPr lang="en-US" dirty="0"/>
          </a:p>
          <a:p>
            <a:endParaRPr lang="en-US" dirty="0"/>
          </a:p>
          <a:p>
            <a:r>
              <a:rPr lang="en-US" dirty="0"/>
              <a:t>Similarly, a </a:t>
            </a:r>
            <a:r>
              <a:rPr lang="en-US" dirty="0" err="1"/>
              <a:t>multiset</a:t>
            </a:r>
            <a:r>
              <a:rPr lang="en-US" dirty="0"/>
              <a:t> of keywords can be constructed as</a:t>
            </a:r>
          </a:p>
        </p:txBody>
      </p:sp>
      <p:pic>
        <p:nvPicPr>
          <p:cNvPr id="4098" name="Picture 2"/>
          <p:cNvPicPr>
            <a:picLocks noChangeAspect="1" noChangeArrowheads="1"/>
          </p:cNvPicPr>
          <p:nvPr/>
        </p:nvPicPr>
        <p:blipFill>
          <a:blip r:embed="rId2"/>
          <a:srcRect/>
          <a:stretch>
            <a:fillRect/>
          </a:stretch>
        </p:blipFill>
        <p:spPr bwMode="auto">
          <a:xfrm>
            <a:off x="838200" y="2057400"/>
            <a:ext cx="6172200" cy="76726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914400" y="3962400"/>
            <a:ext cx="5876926" cy="862668"/>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617126" y="4962525"/>
            <a:ext cx="9892478" cy="1590676"/>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97556" y="2438400"/>
            <a:ext cx="9539112" cy="19812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Object-Identity and Reference Types in SQL</a:t>
            </a:r>
          </a:p>
        </p:txBody>
      </p:sp>
      <p:sp>
        <p:nvSpPr>
          <p:cNvPr id="3" name="Content Placeholder 2"/>
          <p:cNvSpPr>
            <a:spLocks noGrp="1"/>
          </p:cNvSpPr>
          <p:nvPr>
            <p:ph sz="quarter" idx="1"/>
          </p:nvPr>
        </p:nvSpPr>
        <p:spPr/>
        <p:txBody>
          <a:bodyPr/>
          <a:lstStyle/>
          <a:p>
            <a:r>
              <a:rPr lang="en-US" dirty="0"/>
              <a:t>Object-oriented languages provide the ability to refer to objects. An attribute of a type can be a reference to an object of a specified type. </a:t>
            </a:r>
          </a:p>
          <a:p>
            <a:r>
              <a:rPr lang="en-US" dirty="0"/>
              <a:t>For example, in SQL we can define a type Department with a field name and a field head that is a reference to the type Person, and a table departments of type Department, as follows:</a:t>
            </a:r>
          </a:p>
        </p:txBody>
      </p:sp>
      <p:pic>
        <p:nvPicPr>
          <p:cNvPr id="1026" name="Picture 2"/>
          <p:cNvPicPr>
            <a:picLocks noChangeAspect="1" noChangeArrowheads="1"/>
          </p:cNvPicPr>
          <p:nvPr/>
        </p:nvPicPr>
        <p:blipFill>
          <a:blip r:embed="rId2"/>
          <a:srcRect/>
          <a:stretch>
            <a:fillRect/>
          </a:stretch>
        </p:blipFill>
        <p:spPr bwMode="auto">
          <a:xfrm>
            <a:off x="1553962" y="4629150"/>
            <a:ext cx="5493152" cy="184785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We can omit the declaration scope people from the type declaration and instead </a:t>
            </a:r>
            <a:br>
              <a:rPr lang="en-US" dirty="0"/>
            </a:br>
            <a:r>
              <a:rPr lang="en-US" dirty="0"/>
              <a:t>make an addition to the create table statement</a:t>
            </a:r>
          </a:p>
          <a:p>
            <a:endParaRPr lang="en-US" dirty="0"/>
          </a:p>
          <a:p>
            <a:endParaRPr lang="en-US" dirty="0"/>
          </a:p>
          <a:p>
            <a:endParaRPr lang="en-US" dirty="0"/>
          </a:p>
          <a:p>
            <a:r>
              <a:rPr lang="en-US" dirty="0"/>
              <a:t>The referenced table must have an attribute that stores the identifier of the </a:t>
            </a:r>
            <a:r>
              <a:rPr lang="en-US" dirty="0" err="1"/>
              <a:t>tuple</a:t>
            </a:r>
            <a:r>
              <a:rPr lang="en-US" dirty="0"/>
              <a:t>. We declare this attribute, called the self-referential attribute, by adding a ref is clause to the create table statement:</a:t>
            </a:r>
          </a:p>
        </p:txBody>
      </p:sp>
      <p:pic>
        <p:nvPicPr>
          <p:cNvPr id="2050" name="Picture 2"/>
          <p:cNvPicPr>
            <a:picLocks noChangeAspect="1" noChangeArrowheads="1"/>
          </p:cNvPicPr>
          <p:nvPr/>
        </p:nvPicPr>
        <p:blipFill>
          <a:blip r:embed="rId2"/>
          <a:srcRect/>
          <a:stretch>
            <a:fillRect/>
          </a:stretch>
        </p:blipFill>
        <p:spPr bwMode="auto">
          <a:xfrm>
            <a:off x="1878962" y="2819401"/>
            <a:ext cx="5386078" cy="12192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generation databases</a:t>
            </a:r>
          </a:p>
        </p:txBody>
      </p:sp>
      <p:sp>
        <p:nvSpPr>
          <p:cNvPr id="3" name="Content Placeholder 2"/>
          <p:cNvSpPr>
            <a:spLocks noGrp="1"/>
          </p:cNvSpPr>
          <p:nvPr>
            <p:ph sz="quarter" idx="1"/>
          </p:nvPr>
        </p:nvSpPr>
        <p:spPr/>
        <p:txBody>
          <a:bodyPr>
            <a:normAutofit fontScale="92500" lnSpcReduction="10000"/>
          </a:bodyPr>
          <a:lstStyle/>
          <a:p>
            <a:r>
              <a:rPr lang="en-US" dirty="0"/>
              <a:t>CAP theorem</a:t>
            </a:r>
          </a:p>
          <a:p>
            <a:r>
              <a:rPr lang="en-US" dirty="0"/>
              <a:t>The CAP Theorem is comprised of three components (hence its name) as they relate to distributed data stores:</a:t>
            </a:r>
          </a:p>
          <a:p>
            <a:r>
              <a:rPr lang="en-US" b="1" dirty="0"/>
              <a:t>Consistency.</a:t>
            </a:r>
            <a:r>
              <a:rPr lang="en-US" dirty="0"/>
              <a:t> All reads receive the most recent write or an error.</a:t>
            </a:r>
          </a:p>
          <a:p>
            <a:r>
              <a:rPr lang="en-US" b="1" dirty="0"/>
              <a:t>Availability.</a:t>
            </a:r>
            <a:r>
              <a:rPr lang="en-US" dirty="0"/>
              <a:t> All reads contain data, but it might not be the most recent.</a:t>
            </a:r>
          </a:p>
          <a:p>
            <a:r>
              <a:rPr lang="en-US" b="1" dirty="0"/>
              <a:t>Partition tolerance.</a:t>
            </a:r>
            <a:r>
              <a:rPr lang="en-US" dirty="0"/>
              <a:t> The system continues to operate despite network failures (</a:t>
            </a:r>
            <a:r>
              <a:rPr lang="en-US" dirty="0" err="1"/>
              <a:t>ie</a:t>
            </a:r>
            <a:r>
              <a:rPr lang="en-US" dirty="0"/>
              <a:t>; dropped partitions, slow network connections, or unavailable network connections between nodes.)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In normal operations, your data store provides all three functions. But the CAP theorem maintains that when a distributed database experiences a network failure, you can provide either consistency or availability.</a:t>
            </a:r>
          </a:p>
          <a:p>
            <a:r>
              <a:rPr lang="en-US" dirty="0"/>
              <a:t>In the theorem, </a:t>
            </a:r>
            <a:r>
              <a:rPr lang="en-US" dirty="0">
                <a:hlinkClick r:id="rId2"/>
              </a:rPr>
              <a:t>partition tolerance is a must</a:t>
            </a:r>
            <a:r>
              <a:rPr lang="en-US" dirty="0"/>
              <a:t>. The assumption is that the system operates on a distributed data store so the system, by nature, operates with network partitions. Network failures will happen, so to offer any kind of reliable service, partition tolerance is necessary—the P of CAP.</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if Partition means a break in communication then Partition tolerance would mean that the system should still be able to work even if there is a partition in the system. Meaning if a node fails to communicate, then one of the replicas of the node should be able to retrieve the data required by the user.</a:t>
            </a:r>
          </a:p>
          <a:p>
            <a:r>
              <a:rPr lang="en-US" dirty="0"/>
              <a:t>The CAP theorem states that a distributed database system has to make a tradeoff between Consistency and Availability when a Partition occurs.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That leaves a decision between the other two, C and A. When a network failure happens, one can choose to guarantee consistency or availability:</a:t>
            </a:r>
          </a:p>
          <a:p>
            <a:r>
              <a:rPr lang="en-US" dirty="0"/>
              <a:t>High consistency comes at the cost of lower availability.</a:t>
            </a:r>
          </a:p>
          <a:p>
            <a:r>
              <a:rPr lang="en-US" dirty="0"/>
              <a:t>High availability comes at the cost of lower consistency.</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Non-relational database</a:t>
            </a:r>
            <a:endParaRPr lang="en-US" dirty="0"/>
          </a:p>
        </p:txBody>
      </p:sp>
      <p:sp>
        <p:nvSpPr>
          <p:cNvPr id="3" name="Content Placeholder 2"/>
          <p:cNvSpPr>
            <a:spLocks noGrp="1"/>
          </p:cNvSpPr>
          <p:nvPr>
            <p:ph sz="quarter" idx="1"/>
          </p:nvPr>
        </p:nvSpPr>
        <p:spPr/>
        <p:txBody>
          <a:bodyPr/>
          <a:lstStyle/>
          <a:p>
            <a:r>
              <a:rPr lang="en-US" dirty="0"/>
              <a:t>Non-relational databases (often called </a:t>
            </a:r>
            <a:r>
              <a:rPr lang="en-US" dirty="0" err="1">
                <a:hlinkClick r:id="rId2"/>
              </a:rPr>
              <a:t>NoSQL</a:t>
            </a:r>
            <a:r>
              <a:rPr lang="en-US" dirty="0">
                <a:hlinkClick r:id="rId2"/>
              </a:rPr>
              <a:t> databases</a:t>
            </a:r>
            <a:r>
              <a:rPr lang="en-US" dirty="0"/>
              <a:t>) are different from traditional relational databases in that they store their data in a non-tabular form. </a:t>
            </a:r>
          </a:p>
          <a:p>
            <a:r>
              <a:rPr lang="en-US" dirty="0"/>
              <a:t>Instead, non-relational databases might be based on data structures like documents. A document can be highly detailed while containing a range of different types of information in different formats.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Replication</a:t>
            </a:r>
          </a:p>
        </p:txBody>
      </p:sp>
      <p:sp>
        <p:nvSpPr>
          <p:cNvPr id="3" name="Content Placeholder 2"/>
          <p:cNvSpPr>
            <a:spLocks noGrp="1"/>
          </p:cNvSpPr>
          <p:nvPr>
            <p:ph sz="quarter" idx="1"/>
          </p:nvPr>
        </p:nvSpPr>
        <p:spPr/>
        <p:txBody>
          <a:bodyPr>
            <a:normAutofit/>
          </a:bodyPr>
          <a:lstStyle/>
          <a:p>
            <a:r>
              <a:rPr lang="en-US" dirty="0"/>
              <a:t>If relation r is replicated, a copy of relation r is stored in two or more sites. In the most extreme case, we have full replication, in which a copy is stored in every site in the system.</a:t>
            </a:r>
            <a:br>
              <a:rPr lang="en-US" dirty="0"/>
            </a:br>
            <a:r>
              <a:rPr lang="en-US" dirty="0"/>
              <a:t>There are a number of advantages and disadvantages to replication.</a:t>
            </a:r>
          </a:p>
          <a:p>
            <a:r>
              <a:rPr lang="en-US" b="1" dirty="0"/>
              <a:t>Availability: </a:t>
            </a:r>
            <a:r>
              <a:rPr lang="en-US" dirty="0"/>
              <a:t>If one of the sites containing relation r fails, then the relation r can be found in another site. Thus, the system can continue to process queries</a:t>
            </a:r>
            <a:br>
              <a:rPr lang="en-US" dirty="0"/>
            </a:br>
            <a:r>
              <a:rPr lang="en-US" dirty="0"/>
              <a:t>involving r, despite the failure of one site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There are several advantages to using non-relational databases, including:</a:t>
            </a:r>
          </a:p>
          <a:p>
            <a:r>
              <a:rPr lang="en-US" b="1" dirty="0"/>
              <a:t>Massive dataset organization</a:t>
            </a:r>
            <a:br>
              <a:rPr lang="en-US" dirty="0"/>
            </a:br>
            <a:r>
              <a:rPr lang="en-US" dirty="0"/>
              <a:t>In the age of Big Data, non-relational databases can not only store massive quantities of information, but they can also query these datasets with ease. Scale and speed are crucial advantages of non-relational databases.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Flexible database expansion</a:t>
            </a:r>
            <a:br>
              <a:rPr lang="en-US" dirty="0"/>
            </a:br>
            <a:r>
              <a:rPr lang="en-US" dirty="0"/>
              <a:t>Data is not static. As more information is collected, a non-relational database can absorb these new data points, enriching the existing database with new levels of granular value even if they don’t fit the data types of previously existing information.</a:t>
            </a:r>
          </a:p>
          <a:p>
            <a:r>
              <a:rPr lang="en-US" b="1" dirty="0"/>
              <a:t>Multiple data structures</a:t>
            </a:r>
          </a:p>
          <a:p>
            <a:r>
              <a:rPr lang="en-US" b="1" dirty="0"/>
              <a:t>Built for the cloud</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MongoDB</a:t>
            </a:r>
            <a:endParaRPr lang="en-US" dirty="0"/>
          </a:p>
        </p:txBody>
      </p:sp>
      <p:sp>
        <p:nvSpPr>
          <p:cNvPr id="3" name="Content Placeholder 2"/>
          <p:cNvSpPr>
            <a:spLocks noGrp="1"/>
          </p:cNvSpPr>
          <p:nvPr>
            <p:ph sz="quarter" idx="1"/>
          </p:nvPr>
        </p:nvSpPr>
        <p:spPr/>
        <p:txBody>
          <a:bodyPr>
            <a:normAutofit/>
          </a:bodyPr>
          <a:lstStyle/>
          <a:p>
            <a:r>
              <a:rPr lang="en-US" dirty="0" err="1"/>
              <a:t>MongoDB</a:t>
            </a:r>
            <a:r>
              <a:rPr lang="en-US" dirty="0"/>
              <a:t> is an open-source document database and leading </a:t>
            </a:r>
            <a:r>
              <a:rPr lang="en-US" dirty="0" err="1"/>
              <a:t>NoSQL</a:t>
            </a:r>
            <a:r>
              <a:rPr lang="en-US" dirty="0"/>
              <a:t> database.</a:t>
            </a:r>
          </a:p>
          <a:p>
            <a:r>
              <a:rPr lang="en-US" dirty="0" err="1"/>
              <a:t>MongoDB</a:t>
            </a:r>
            <a:r>
              <a:rPr lang="en-US" dirty="0"/>
              <a:t> works on concept of collection and document.</a:t>
            </a:r>
          </a:p>
          <a:p>
            <a:r>
              <a:rPr lang="en-US" dirty="0"/>
              <a:t>Rather than using the tables and fixed schemas of a relational database management system (RDBMS), </a:t>
            </a:r>
            <a:r>
              <a:rPr lang="en-US" dirty="0" err="1"/>
              <a:t>MongoDB</a:t>
            </a:r>
            <a:r>
              <a:rPr lang="en-US" dirty="0"/>
              <a:t> uses key-value storage in the collection of documents. It also supports a number of options for horizontal scaling in large, production environments.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MongoDB</a:t>
            </a:r>
            <a:r>
              <a:rPr lang="en-US" dirty="0"/>
              <a:t> is a </a:t>
            </a:r>
            <a:r>
              <a:rPr lang="en-US" dirty="0" err="1"/>
              <a:t>NoSQL</a:t>
            </a:r>
            <a:r>
              <a:rPr lang="en-US" dirty="0"/>
              <a:t> document database system that scales well horizontally and implements data storage through a key-value system.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MongoDB</a:t>
            </a:r>
            <a:r>
              <a:rPr lang="en-US" b="1" dirty="0"/>
              <a:t> </a:t>
            </a:r>
            <a:r>
              <a:rPr lang="en-US" b="1" dirty="0" err="1"/>
              <a:t>Sharding</a:t>
            </a:r>
            <a:endParaRPr lang="en-US" dirty="0"/>
          </a:p>
        </p:txBody>
      </p:sp>
      <p:sp>
        <p:nvSpPr>
          <p:cNvPr id="3" name="Content Placeholder 2"/>
          <p:cNvSpPr>
            <a:spLocks noGrp="1"/>
          </p:cNvSpPr>
          <p:nvPr>
            <p:ph sz="quarter" idx="1"/>
          </p:nvPr>
        </p:nvSpPr>
        <p:spPr/>
        <p:txBody>
          <a:bodyPr>
            <a:normAutofit/>
          </a:bodyPr>
          <a:lstStyle/>
          <a:p>
            <a:r>
              <a:rPr lang="en-US" dirty="0" err="1"/>
              <a:t>MongoDB</a:t>
            </a:r>
            <a:r>
              <a:rPr lang="en-US" dirty="0"/>
              <a:t> achieves scaling through a technique known as “</a:t>
            </a:r>
            <a:r>
              <a:rPr lang="en-US" dirty="0" err="1"/>
              <a:t>sharding</a:t>
            </a:r>
            <a:r>
              <a:rPr lang="en-US" dirty="0"/>
              <a:t>”. It is the process of writing data across different servers to distribute the read and write load and data storage requirements</a:t>
            </a:r>
          </a:p>
          <a:p>
            <a:r>
              <a:rPr lang="en-US" dirty="0" err="1"/>
              <a:t>Sharding</a:t>
            </a:r>
            <a:r>
              <a:rPr lang="en-US" dirty="0"/>
              <a:t> is the process of storing data records across multiple machines and it is </a:t>
            </a:r>
            <a:r>
              <a:rPr lang="en-US" dirty="0" err="1"/>
              <a:t>MongoDB’s</a:t>
            </a:r>
            <a:r>
              <a:rPr lang="en-US" dirty="0"/>
              <a:t> approach to meeting the demands of data growth. As the size of the data increases, a single machine may not be sufficient to store the data nor provide an acceptable read and write throughput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Sharding</a:t>
            </a:r>
            <a:r>
              <a:rPr lang="en-US" dirty="0"/>
              <a:t> solves the problem with horizontal scaling. With </a:t>
            </a:r>
            <a:r>
              <a:rPr lang="en-US" dirty="0" err="1"/>
              <a:t>sharding</a:t>
            </a:r>
            <a:r>
              <a:rPr lang="en-US" dirty="0"/>
              <a:t>, you add more machines to support data growth and the demands of read and write operations.</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MongoDB</a:t>
            </a:r>
            <a:r>
              <a:rPr lang="en-US" b="1" dirty="0"/>
              <a:t> Replication</a:t>
            </a:r>
            <a:endParaRPr lang="en-US" dirty="0"/>
          </a:p>
        </p:txBody>
      </p:sp>
      <p:sp>
        <p:nvSpPr>
          <p:cNvPr id="3" name="Content Placeholder 2"/>
          <p:cNvSpPr>
            <a:spLocks noGrp="1"/>
          </p:cNvSpPr>
          <p:nvPr>
            <p:ph sz="quarter" idx="1"/>
          </p:nvPr>
        </p:nvSpPr>
        <p:spPr/>
        <p:txBody>
          <a:bodyPr/>
          <a:lstStyle/>
          <a:p>
            <a:r>
              <a:rPr lang="en-US" dirty="0"/>
              <a:t>Replica Sets are a great way to replicate </a:t>
            </a:r>
            <a:r>
              <a:rPr lang="en-US" dirty="0" err="1"/>
              <a:t>MongoDB</a:t>
            </a:r>
            <a:r>
              <a:rPr lang="en-US" dirty="0"/>
              <a:t> data across multiple servers and have the database automatically failover in case of server failure.</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MongoDB</a:t>
            </a:r>
            <a:r>
              <a:rPr lang="en-US" b="1" dirty="0"/>
              <a:t> </a:t>
            </a:r>
            <a:r>
              <a:rPr lang="en-US" b="1" dirty="0" err="1"/>
              <a:t>sharding</a:t>
            </a:r>
            <a:r>
              <a:rPr lang="en-US" b="1" dirty="0"/>
              <a:t> basics</a:t>
            </a:r>
            <a:endParaRPr lang="en-US" dirty="0"/>
          </a:p>
        </p:txBody>
      </p:sp>
      <p:sp>
        <p:nvSpPr>
          <p:cNvPr id="3" name="Content Placeholder 2"/>
          <p:cNvSpPr>
            <a:spLocks noGrp="1"/>
          </p:cNvSpPr>
          <p:nvPr>
            <p:ph sz="quarter" idx="1"/>
          </p:nvPr>
        </p:nvSpPr>
        <p:spPr/>
        <p:txBody>
          <a:bodyPr/>
          <a:lstStyle/>
          <a:p>
            <a:r>
              <a:rPr lang="en-US" dirty="0" err="1"/>
              <a:t>MongoDB</a:t>
            </a:r>
            <a:r>
              <a:rPr lang="en-US" dirty="0"/>
              <a:t> </a:t>
            </a:r>
            <a:r>
              <a:rPr lang="en-US" dirty="0" err="1"/>
              <a:t>sharding</a:t>
            </a:r>
            <a:r>
              <a:rPr lang="en-US" dirty="0"/>
              <a:t> works by creating a cluster of </a:t>
            </a:r>
            <a:r>
              <a:rPr lang="en-US" dirty="0" err="1"/>
              <a:t>MongoDB</a:t>
            </a:r>
            <a:r>
              <a:rPr lang="en-US" dirty="0"/>
              <a:t> instances consisting of at least three servers. That means </a:t>
            </a:r>
            <a:r>
              <a:rPr lang="en-US" dirty="0" err="1"/>
              <a:t>sharded</a:t>
            </a:r>
            <a:r>
              <a:rPr lang="en-US" dirty="0"/>
              <a:t> clusters consist of three main components:</a:t>
            </a:r>
          </a:p>
          <a:p>
            <a:r>
              <a:rPr lang="en-US" dirty="0"/>
              <a:t>The shard</a:t>
            </a:r>
          </a:p>
          <a:p>
            <a:r>
              <a:rPr lang="en-US" dirty="0" err="1"/>
              <a:t>Mongos</a:t>
            </a:r>
            <a:endParaRPr lang="en-US" dirty="0"/>
          </a:p>
          <a:p>
            <a:r>
              <a:rPr lang="en-US" dirty="0" err="1"/>
              <a:t>Config</a:t>
            </a:r>
            <a:r>
              <a:rPr lang="en-US" dirty="0"/>
              <a:t> servers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Shard</a:t>
            </a:r>
            <a:endParaRPr lang="en-US" dirty="0"/>
          </a:p>
        </p:txBody>
      </p:sp>
      <p:sp>
        <p:nvSpPr>
          <p:cNvPr id="3" name="Content Placeholder 2"/>
          <p:cNvSpPr>
            <a:spLocks noGrp="1"/>
          </p:cNvSpPr>
          <p:nvPr>
            <p:ph sz="quarter" idx="1"/>
          </p:nvPr>
        </p:nvSpPr>
        <p:spPr/>
        <p:txBody>
          <a:bodyPr/>
          <a:lstStyle/>
          <a:p>
            <a:r>
              <a:rPr lang="en-US" dirty="0"/>
              <a:t>A shard is a single </a:t>
            </a:r>
            <a:r>
              <a:rPr lang="en-US" dirty="0" err="1"/>
              <a:t>MongoDB</a:t>
            </a:r>
            <a:r>
              <a:rPr lang="en-US" dirty="0"/>
              <a:t> instance that holds a subset of the </a:t>
            </a:r>
            <a:r>
              <a:rPr lang="en-US" dirty="0" err="1"/>
              <a:t>sharded</a:t>
            </a:r>
            <a:r>
              <a:rPr lang="en-US" dirty="0"/>
              <a:t> data. Shards can be deployed as replica sets to </a:t>
            </a:r>
            <a:r>
              <a:rPr lang="en-US" dirty="0">
                <a:hlinkClick r:id="rId2"/>
              </a:rPr>
              <a:t>increase availability and provide redundancy</a:t>
            </a:r>
            <a:r>
              <a:rPr lang="en-US" dirty="0"/>
              <a:t>. The combination of multiple shards creates a complete data set. For example, a 2 TB data set can be broken down into four shards, each containing 500 GB of data from the original data set.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err="1"/>
              <a:t>Mongos</a:t>
            </a:r>
            <a:endParaRPr lang="en-US" b="1" dirty="0"/>
          </a:p>
          <a:p>
            <a:r>
              <a:rPr lang="en-US" dirty="0" err="1"/>
              <a:t>Mongos</a:t>
            </a:r>
            <a:r>
              <a:rPr lang="en-US" dirty="0"/>
              <a:t> act as the query router providing a stable interface between the application and the </a:t>
            </a:r>
            <a:r>
              <a:rPr lang="en-US" dirty="0" err="1"/>
              <a:t>sharded</a:t>
            </a:r>
            <a:r>
              <a:rPr lang="en-US" dirty="0"/>
              <a:t> cluster. This </a:t>
            </a:r>
            <a:r>
              <a:rPr lang="en-US" dirty="0" err="1"/>
              <a:t>MongoDB</a:t>
            </a:r>
            <a:r>
              <a:rPr lang="en-US" dirty="0"/>
              <a:t> instance is responsible for routing the client requests to the correct shard.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a:t>Increased parallelism.</a:t>
            </a:r>
          </a:p>
          <a:p>
            <a:r>
              <a:rPr lang="en-US" dirty="0"/>
              <a:t> In the case where the majority of accesses to the relation r result in only the reading of the relation, then several sites can process</a:t>
            </a:r>
            <a:br>
              <a:rPr lang="en-US" dirty="0"/>
            </a:br>
            <a:r>
              <a:rPr lang="en-US" dirty="0"/>
              <a:t>queries involving r in parallel. The more replicas of r there are, the greater the chance that the needed data will be found in the site where the transaction</a:t>
            </a:r>
            <a:br>
              <a:rPr lang="en-US" dirty="0"/>
            </a:br>
            <a:r>
              <a:rPr lang="en-US" dirty="0"/>
              <a:t>is executing. Hence, data replication minimizes movement of data between</a:t>
            </a:r>
            <a:br>
              <a:rPr lang="en-US" dirty="0"/>
            </a:br>
            <a:r>
              <a:rPr lang="en-US" dirty="0"/>
              <a:t>sites.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err="1"/>
              <a:t>Config</a:t>
            </a:r>
            <a:r>
              <a:rPr lang="en-US" b="1" dirty="0"/>
              <a:t> Servers</a:t>
            </a:r>
          </a:p>
          <a:p>
            <a:r>
              <a:rPr lang="en-US" dirty="0"/>
              <a:t>Configuration servers store the metadata and the configuration settings for the whole cluster.</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53789" y="228601"/>
            <a:ext cx="9036422" cy="64008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application communicates with the routers (</a:t>
            </a:r>
            <a:r>
              <a:rPr lang="en-US" dirty="0" err="1"/>
              <a:t>mongos</a:t>
            </a:r>
            <a:r>
              <a:rPr lang="en-US" dirty="0"/>
              <a:t>) about the query to be executed.</a:t>
            </a:r>
          </a:p>
          <a:p>
            <a:r>
              <a:rPr lang="en-US" dirty="0"/>
              <a:t>The </a:t>
            </a:r>
            <a:r>
              <a:rPr lang="en-US" dirty="0" err="1"/>
              <a:t>mongos</a:t>
            </a:r>
            <a:r>
              <a:rPr lang="en-US" dirty="0"/>
              <a:t> instance consults the </a:t>
            </a:r>
            <a:r>
              <a:rPr lang="en-US" dirty="0" err="1"/>
              <a:t>config</a:t>
            </a:r>
            <a:r>
              <a:rPr lang="en-US" dirty="0"/>
              <a:t> servers to check which shard contains the required data set to send the query to that shard.</a:t>
            </a:r>
          </a:p>
          <a:p>
            <a:r>
              <a:rPr lang="en-US" dirty="0"/>
              <a:t>Finally, the result of the query will be returned to the application.</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HBase</a:t>
            </a:r>
            <a:endParaRPr lang="en-US" dirty="0"/>
          </a:p>
        </p:txBody>
      </p:sp>
      <p:sp>
        <p:nvSpPr>
          <p:cNvPr id="3" name="Content Placeholder 2"/>
          <p:cNvSpPr>
            <a:spLocks noGrp="1"/>
          </p:cNvSpPr>
          <p:nvPr>
            <p:ph sz="quarter" idx="1"/>
          </p:nvPr>
        </p:nvSpPr>
        <p:spPr/>
        <p:txBody>
          <a:bodyPr/>
          <a:lstStyle/>
          <a:p>
            <a:r>
              <a:rPr lang="en-US" dirty="0" err="1"/>
              <a:t>HBase</a:t>
            </a:r>
            <a:r>
              <a:rPr lang="en-US" dirty="0"/>
              <a:t> is a column-oriented non-relational database management system that runs on top of </a:t>
            </a:r>
            <a:r>
              <a:rPr lang="en-US" dirty="0" err="1">
                <a:hlinkClick r:id="rId2"/>
              </a:rPr>
              <a:t>Hadoop</a:t>
            </a:r>
            <a:r>
              <a:rPr lang="en-US" dirty="0">
                <a:hlinkClick r:id="rId2"/>
              </a:rPr>
              <a:t> Distributed File System (HDFS)</a:t>
            </a:r>
            <a:r>
              <a:rPr lang="en-US" dirty="0"/>
              <a:t>. </a:t>
            </a:r>
            <a:r>
              <a:rPr lang="en-US" dirty="0" err="1"/>
              <a:t>HBase</a:t>
            </a:r>
            <a:r>
              <a:rPr lang="en-US" dirty="0"/>
              <a:t> provides a fault-tolerant way of storing sparse data sets, which are common in many big data use cases. It is well suited for real-time data processing or random read/write access to large volumes of data.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Unlike </a:t>
            </a:r>
            <a:r>
              <a:rPr lang="en-US" dirty="0">
                <a:hlinkClick r:id="rId2" tooltip="analytics_relational-database"/>
              </a:rPr>
              <a:t>relational database systems</a:t>
            </a:r>
            <a:r>
              <a:rPr lang="en-US" dirty="0"/>
              <a:t>, </a:t>
            </a:r>
            <a:r>
              <a:rPr lang="en-US" dirty="0" err="1"/>
              <a:t>HBase</a:t>
            </a:r>
            <a:r>
              <a:rPr lang="en-US" dirty="0"/>
              <a:t> does not support a structured query language like SQL; in fact, </a:t>
            </a:r>
            <a:r>
              <a:rPr lang="en-US" dirty="0" err="1"/>
              <a:t>HBase</a:t>
            </a:r>
            <a:r>
              <a:rPr lang="en-US" dirty="0"/>
              <a:t> isn’t a relational data store at all. </a:t>
            </a:r>
            <a:r>
              <a:rPr lang="en-US" dirty="0" err="1"/>
              <a:t>HBase</a:t>
            </a:r>
            <a:r>
              <a:rPr lang="en-US" dirty="0"/>
              <a:t> applications are written in Java much like a typical </a:t>
            </a:r>
            <a:r>
              <a:rPr lang="en-US" dirty="0">
                <a:hlinkClick r:id="rId3" tooltip="mapreduce"/>
              </a:rPr>
              <a:t>Apache </a:t>
            </a:r>
            <a:r>
              <a:rPr lang="en-US" dirty="0" err="1">
                <a:hlinkClick r:id="rId3" tooltip="mapreduce"/>
              </a:rPr>
              <a:t>MapReduce</a:t>
            </a:r>
            <a:r>
              <a:rPr lang="en-US" dirty="0"/>
              <a:t> application.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HBase</a:t>
            </a:r>
            <a:r>
              <a:rPr lang="en-US" dirty="0"/>
              <a:t> is a </a:t>
            </a:r>
            <a:r>
              <a:rPr lang="en-US" b="1" dirty="0"/>
              <a:t>column-oriented database</a:t>
            </a:r>
            <a:r>
              <a:rPr lang="en-US" dirty="0"/>
              <a:t> and the tables in it are sorted by row. The table schema defines only column families, which are the key value pairs. A table have multiple column families and each column family can have any number of columns. Subsequent column values are stored contiguously on the disk. Each cell value of the table has a timestamp</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an </a:t>
            </a:r>
            <a:r>
              <a:rPr lang="en-US" dirty="0" err="1"/>
              <a:t>HBase</a:t>
            </a:r>
            <a:r>
              <a:rPr lang="en-US" dirty="0"/>
              <a:t>:</a:t>
            </a:r>
          </a:p>
          <a:p>
            <a:r>
              <a:rPr lang="en-US" dirty="0"/>
              <a:t>Table is a collection of rows.</a:t>
            </a:r>
          </a:p>
          <a:p>
            <a:r>
              <a:rPr lang="en-US" dirty="0"/>
              <a:t>Row is a collection of column families.</a:t>
            </a:r>
          </a:p>
          <a:p>
            <a:r>
              <a:rPr lang="en-US" dirty="0"/>
              <a:t>Column family is a collection of columns.</a:t>
            </a:r>
          </a:p>
          <a:p>
            <a:r>
              <a:rPr lang="en-US" dirty="0"/>
              <a:t>Column is a collection of key value pairs.</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250257" y="685800"/>
            <a:ext cx="9644514" cy="54864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Features of </a:t>
            </a:r>
            <a:r>
              <a:rPr lang="en-US" b="1" dirty="0" err="1"/>
              <a:t>HBase</a:t>
            </a:r>
            <a:endParaRPr lang="en-US" b="1" dirty="0"/>
          </a:p>
          <a:p>
            <a:r>
              <a:rPr lang="en-US" dirty="0" err="1"/>
              <a:t>HBase</a:t>
            </a:r>
            <a:r>
              <a:rPr lang="en-US" dirty="0"/>
              <a:t> is linearly scalable.</a:t>
            </a:r>
          </a:p>
          <a:p>
            <a:r>
              <a:rPr lang="en-US" dirty="0"/>
              <a:t>It has automatic failure support.</a:t>
            </a:r>
          </a:p>
          <a:p>
            <a:r>
              <a:rPr lang="en-US" dirty="0"/>
              <a:t>It provides consistent read and writes.</a:t>
            </a:r>
          </a:p>
          <a:p>
            <a:r>
              <a:rPr lang="en-US" dirty="0"/>
              <a:t>It integrates with </a:t>
            </a:r>
            <a:r>
              <a:rPr lang="en-US" dirty="0" err="1"/>
              <a:t>Hadoop</a:t>
            </a:r>
            <a:r>
              <a:rPr lang="en-US" dirty="0"/>
              <a:t>, both as a source and a destination.</a:t>
            </a:r>
          </a:p>
          <a:p>
            <a:r>
              <a:rPr lang="en-US" dirty="0"/>
              <a:t>It has easy java API for client.</a:t>
            </a:r>
          </a:p>
          <a:p>
            <a:r>
              <a:rPr lang="en-US" dirty="0"/>
              <a:t>It provides data replication across clusters</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Cassandra</a:t>
            </a:r>
            <a:endParaRPr lang="en-US" dirty="0"/>
          </a:p>
        </p:txBody>
      </p:sp>
      <p:sp>
        <p:nvSpPr>
          <p:cNvPr id="3" name="Content Placeholder 2"/>
          <p:cNvSpPr>
            <a:spLocks noGrp="1"/>
          </p:cNvSpPr>
          <p:nvPr>
            <p:ph sz="quarter" idx="1"/>
          </p:nvPr>
        </p:nvSpPr>
        <p:spPr/>
        <p:txBody>
          <a:bodyPr/>
          <a:lstStyle/>
          <a:p>
            <a:r>
              <a:rPr lang="en-US" dirty="0"/>
              <a:t>Apache Cassandra is an open source, distributed and decentralized/distributed storage system (database), for managing very large amounts of structured data spread out across the world. It provides highly available service with no single point of failure.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a:t>Increased overhead on update</a:t>
            </a:r>
            <a:r>
              <a:rPr lang="en-US" dirty="0"/>
              <a:t>. </a:t>
            </a:r>
          </a:p>
          <a:p>
            <a:r>
              <a:rPr lang="en-US" dirty="0"/>
              <a:t>The system must ensure that all replicas of a relation r are consistent; otherwise, erroneous computations may result. Thus,</a:t>
            </a:r>
            <a:br>
              <a:rPr lang="en-US" dirty="0"/>
            </a:br>
            <a:r>
              <a:rPr lang="en-US" dirty="0"/>
              <a:t>whenever r is updated, the update must be propagated to all sites containing replicas. The result is increased overhead. For example, in a banking system, where account information is replicated in various sites, it is necessary to ensure that the balance in a particular account agrees in all sites.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a:t>It is scalable, fault-tolerant, and consistent.</a:t>
            </a:r>
          </a:p>
          <a:p>
            <a:r>
              <a:rPr lang="en-US" dirty="0"/>
              <a:t>It is a column-oriented database.</a:t>
            </a:r>
          </a:p>
          <a:p>
            <a:r>
              <a:rPr lang="en-US" dirty="0"/>
              <a:t>Its distribution design is based on Amazon’s Dynamo and its data model on Google’s </a:t>
            </a:r>
            <a:r>
              <a:rPr lang="en-US" dirty="0" err="1"/>
              <a:t>Bigtable</a:t>
            </a:r>
            <a:r>
              <a:rPr lang="en-US" dirty="0"/>
              <a:t>.</a:t>
            </a:r>
          </a:p>
          <a:p>
            <a:r>
              <a:rPr lang="en-US" dirty="0"/>
              <a:t>Created at </a:t>
            </a:r>
            <a:r>
              <a:rPr lang="en-US" dirty="0" err="1"/>
              <a:t>Facebook</a:t>
            </a:r>
            <a:r>
              <a:rPr lang="en-US" dirty="0"/>
              <a:t>, it differs sharply from relational database management systems.</a:t>
            </a:r>
          </a:p>
          <a:p>
            <a:r>
              <a:rPr lang="en-US" dirty="0"/>
              <a:t>Cassandra implements a Dynamo-style replication model with no single point of failure, but adds a more powerful “column family” data model.</a:t>
            </a:r>
          </a:p>
          <a:p>
            <a:r>
              <a:rPr lang="en-US" dirty="0"/>
              <a:t>Cassandra is being used by some of the biggest companies such as </a:t>
            </a:r>
            <a:r>
              <a:rPr lang="en-US" dirty="0" err="1"/>
              <a:t>Facebook</a:t>
            </a:r>
            <a:r>
              <a:rPr lang="en-US" dirty="0"/>
              <a:t>, Twitter, Cisco, </a:t>
            </a:r>
            <a:r>
              <a:rPr lang="en-US" dirty="0" err="1"/>
              <a:t>Rackspace</a:t>
            </a:r>
            <a:r>
              <a:rPr lang="en-US" dirty="0"/>
              <a:t>, </a:t>
            </a:r>
            <a:r>
              <a:rPr lang="en-US" dirty="0" err="1"/>
              <a:t>ebay</a:t>
            </a:r>
            <a:r>
              <a:rPr lang="en-US" dirty="0"/>
              <a:t>, Twitter, Netflix, and more</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Cassandra</a:t>
            </a:r>
            <a:endParaRPr lang="en-US" dirty="0"/>
          </a:p>
        </p:txBody>
      </p:sp>
      <p:sp>
        <p:nvSpPr>
          <p:cNvPr id="3" name="Content Placeholder 2"/>
          <p:cNvSpPr>
            <a:spLocks noGrp="1"/>
          </p:cNvSpPr>
          <p:nvPr>
            <p:ph sz="quarter" idx="1"/>
          </p:nvPr>
        </p:nvSpPr>
        <p:spPr/>
        <p:txBody>
          <a:bodyPr>
            <a:normAutofit lnSpcReduction="10000"/>
          </a:bodyPr>
          <a:lstStyle/>
          <a:p>
            <a:r>
              <a:rPr lang="en-US" b="1" dirty="0"/>
              <a:t>Elastic scalability</a:t>
            </a:r>
            <a:r>
              <a:rPr lang="en-US" dirty="0"/>
              <a:t> − Cassandra is highly scalable; it allows to add more hardware to accommodate more customers and more data as per requirement.</a:t>
            </a:r>
          </a:p>
          <a:p>
            <a:r>
              <a:rPr lang="en-US" b="1" dirty="0"/>
              <a:t>Always on architecture</a:t>
            </a:r>
            <a:r>
              <a:rPr lang="en-US" dirty="0"/>
              <a:t> − Cassandra has no single point of failure and it is continuously available for business-critical applications that cannot afford a failure.</a:t>
            </a:r>
          </a:p>
          <a:p>
            <a:r>
              <a:rPr lang="en-US" b="1" dirty="0"/>
              <a:t>Fast linear-scale performance</a:t>
            </a:r>
            <a:r>
              <a:rPr lang="en-US" dirty="0"/>
              <a:t> − Cassandra is linearly scalable, i.e., it increases your throughput as you increase the number of nodes in the cluster. Therefore it maintains a quick response time.</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b="1" dirty="0"/>
              <a:t>Flexible data storage</a:t>
            </a:r>
            <a:r>
              <a:rPr lang="en-US" dirty="0"/>
              <a:t> − Cassandra accommodates all possible data formats including: structured, semi-structured, and unstructured. It can dynamically accommodate changes to your data structures according to your need.</a:t>
            </a:r>
          </a:p>
          <a:p>
            <a:r>
              <a:rPr lang="en-US" b="1" dirty="0"/>
              <a:t>Easy data distribution</a:t>
            </a:r>
            <a:r>
              <a:rPr lang="en-US" dirty="0"/>
              <a:t> − Cassandra provides the flexibility to distribute data where you need by replicating data across multiple data centers.</a:t>
            </a:r>
          </a:p>
          <a:p>
            <a:r>
              <a:rPr lang="en-US" b="1" dirty="0"/>
              <a:t>Transaction support</a:t>
            </a:r>
            <a:r>
              <a:rPr lang="en-US" dirty="0"/>
              <a:t> − Cassandra supports properties like Atomicity, Consistency, Isolation, and Durability (ACID).</a:t>
            </a:r>
          </a:p>
          <a:p>
            <a:r>
              <a:rPr lang="en-US" b="1" dirty="0"/>
              <a:t>Fast writes</a:t>
            </a:r>
            <a:r>
              <a:rPr lang="en-US" dirty="0"/>
              <a:t> − Cassandra was designed to run on cheap commodity hardware. It performs blazingly fast writes and can store hundreds of terabytes of data, without sacrificing the read efficiency.</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Components of Cassandra</a:t>
            </a:r>
            <a:endParaRPr lang="en-US" dirty="0"/>
          </a:p>
        </p:txBody>
      </p:sp>
      <p:sp>
        <p:nvSpPr>
          <p:cNvPr id="3" name="Content Placeholder 2"/>
          <p:cNvSpPr>
            <a:spLocks noGrp="1"/>
          </p:cNvSpPr>
          <p:nvPr>
            <p:ph sz="quarter" idx="1"/>
          </p:nvPr>
        </p:nvSpPr>
        <p:spPr/>
        <p:txBody>
          <a:bodyPr/>
          <a:lstStyle/>
          <a:p>
            <a:r>
              <a:rPr lang="en-US" b="1" dirty="0"/>
              <a:t>Node</a:t>
            </a:r>
            <a:r>
              <a:rPr lang="en-US" dirty="0"/>
              <a:t> − It is the place where data is stored.</a:t>
            </a:r>
          </a:p>
          <a:p>
            <a:r>
              <a:rPr lang="en-US" b="1" dirty="0"/>
              <a:t>Data center</a:t>
            </a:r>
            <a:r>
              <a:rPr lang="en-US" dirty="0"/>
              <a:t> − It is a collection of related nodes.</a:t>
            </a:r>
          </a:p>
          <a:p>
            <a:r>
              <a:rPr lang="en-US" b="1" dirty="0"/>
              <a:t>Cluster</a:t>
            </a:r>
            <a:r>
              <a:rPr lang="en-US" dirty="0"/>
              <a:t> − A cluster is a component that contains one or more data centers.</a:t>
            </a:r>
          </a:p>
          <a:p>
            <a:r>
              <a:rPr lang="en-US" b="1" dirty="0"/>
              <a:t>Commit log</a:t>
            </a:r>
            <a:r>
              <a:rPr lang="en-US" dirty="0"/>
              <a:t> − The commit log is a crash-recovery mechanism in Cassandra. Every write operation is written to the commit log.</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err="1"/>
              <a:t>Mem</a:t>
            </a:r>
            <a:r>
              <a:rPr lang="en-US" b="1" dirty="0"/>
              <a:t>-table</a:t>
            </a:r>
            <a:r>
              <a:rPr lang="en-US" dirty="0"/>
              <a:t> − A </a:t>
            </a:r>
            <a:r>
              <a:rPr lang="en-US" dirty="0" err="1"/>
              <a:t>mem</a:t>
            </a:r>
            <a:r>
              <a:rPr lang="en-US" dirty="0"/>
              <a:t>-table is a memory-resident data structure. After commit log, the data will be written to the </a:t>
            </a:r>
            <a:r>
              <a:rPr lang="en-US" dirty="0" err="1"/>
              <a:t>mem</a:t>
            </a:r>
            <a:r>
              <a:rPr lang="en-US" dirty="0"/>
              <a:t>-table. Sometimes, for a single-column family, there will be multiple </a:t>
            </a:r>
            <a:r>
              <a:rPr lang="en-US" dirty="0" err="1"/>
              <a:t>mem</a:t>
            </a:r>
            <a:r>
              <a:rPr lang="en-US" dirty="0"/>
              <a:t>-tables.</a:t>
            </a:r>
          </a:p>
          <a:p>
            <a:r>
              <a:rPr lang="en-US" b="1" dirty="0" err="1"/>
              <a:t>SSTable</a:t>
            </a:r>
            <a:r>
              <a:rPr lang="en-US" dirty="0"/>
              <a:t> − It is a disk file to which the data is flushed from the </a:t>
            </a:r>
            <a:r>
              <a:rPr lang="en-US" dirty="0" err="1"/>
              <a:t>mem</a:t>
            </a:r>
            <a:r>
              <a:rPr lang="en-US" dirty="0"/>
              <a:t>-table when its contents reach a threshold value.</a:t>
            </a:r>
          </a:p>
          <a:p>
            <a:r>
              <a:rPr lang="en-US" b="1" dirty="0"/>
              <a:t>Bloom filter</a:t>
            </a:r>
            <a:r>
              <a:rPr lang="en-US" dirty="0"/>
              <a:t> − These are nothing but quick, nondeterministic, algorithms for testing whether an element is a member of a set. It is a special kind of cache. Bloom filters are accessed after every query</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Cassandra Query Language</a:t>
            </a:r>
            <a:endParaRPr lang="en-US" dirty="0"/>
          </a:p>
        </p:txBody>
      </p:sp>
      <p:sp>
        <p:nvSpPr>
          <p:cNvPr id="3" name="Content Placeholder 2"/>
          <p:cNvSpPr>
            <a:spLocks noGrp="1"/>
          </p:cNvSpPr>
          <p:nvPr>
            <p:ph sz="quarter" idx="1"/>
          </p:nvPr>
        </p:nvSpPr>
        <p:spPr/>
        <p:txBody>
          <a:bodyPr/>
          <a:lstStyle/>
          <a:p>
            <a:r>
              <a:rPr lang="en-US"/>
              <a:t>users </a:t>
            </a:r>
            <a:r>
              <a:rPr lang="en-US" dirty="0"/>
              <a:t>can access Cassandra through its nodes using Cassandra Query Language (CQL). CQL treats the database </a:t>
            </a:r>
            <a:r>
              <a:rPr lang="en-US" b="1" dirty="0"/>
              <a:t>(</a:t>
            </a:r>
            <a:r>
              <a:rPr lang="en-US" b="1" dirty="0" err="1"/>
              <a:t>Keyspace</a:t>
            </a:r>
            <a:r>
              <a:rPr lang="en-US" b="1" dirty="0"/>
              <a:t>)</a:t>
            </a:r>
            <a:r>
              <a:rPr lang="en-US" dirty="0"/>
              <a:t> as a container of tables. Programmers use </a:t>
            </a:r>
            <a:r>
              <a:rPr lang="en-US" b="1" dirty="0" err="1"/>
              <a:t>cqlsh</a:t>
            </a:r>
            <a:r>
              <a:rPr lang="en-US" b="1" dirty="0"/>
              <a:t>:</a:t>
            </a:r>
            <a:r>
              <a:rPr lang="en-US" dirty="0"/>
              <a:t> a prompt to work with CQL or separate application language drivers.</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Write Operations</a:t>
            </a:r>
          </a:p>
          <a:p>
            <a:r>
              <a:rPr lang="en-US" dirty="0"/>
              <a:t>Every write activity of nodes is captured by the </a:t>
            </a:r>
            <a:r>
              <a:rPr lang="en-US" b="1" dirty="0"/>
              <a:t>commit logs</a:t>
            </a:r>
            <a:r>
              <a:rPr lang="en-US" dirty="0"/>
              <a:t> written in the nodes. Later the data will be captured and stored in the </a:t>
            </a:r>
            <a:r>
              <a:rPr lang="en-US" b="1" dirty="0" err="1"/>
              <a:t>mem</a:t>
            </a:r>
            <a:r>
              <a:rPr lang="en-US" b="1" dirty="0"/>
              <a:t>-table.</a:t>
            </a:r>
            <a:r>
              <a:rPr lang="en-US" dirty="0"/>
              <a:t> Whenever the </a:t>
            </a:r>
            <a:r>
              <a:rPr lang="en-US" dirty="0" err="1"/>
              <a:t>mem</a:t>
            </a:r>
            <a:r>
              <a:rPr lang="en-US" dirty="0"/>
              <a:t>-table is full, data will be written into the </a:t>
            </a:r>
            <a:r>
              <a:rPr lang="en-US" b="1" dirty="0" err="1"/>
              <a:t>SStable</a:t>
            </a:r>
            <a:r>
              <a:rPr lang="en-US" dirty="0"/>
              <a:t> data file. All writes are automatically partitioned and replicated throughout the cluster. Cassandra periodically consolidates the </a:t>
            </a:r>
            <a:r>
              <a:rPr lang="en-US" dirty="0" err="1"/>
              <a:t>SSTables</a:t>
            </a:r>
            <a:r>
              <a:rPr lang="en-US" dirty="0"/>
              <a:t>, discarding unnecessary data.</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Read Operations</a:t>
            </a:r>
          </a:p>
          <a:p>
            <a:r>
              <a:rPr lang="en-US" dirty="0"/>
              <a:t>During read operations, Cassandra gets values from the </a:t>
            </a:r>
            <a:r>
              <a:rPr lang="en-US" dirty="0" err="1"/>
              <a:t>mem</a:t>
            </a:r>
            <a:r>
              <a:rPr lang="en-US" dirty="0"/>
              <a:t>-table and checks the bloom filter to find the appropriate </a:t>
            </a:r>
            <a:r>
              <a:rPr lang="en-US" dirty="0" err="1"/>
              <a:t>SSTable</a:t>
            </a:r>
            <a:r>
              <a:rPr lang="en-US" dirty="0"/>
              <a:t> that holds the required data.</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198209" y="1"/>
            <a:ext cx="8747582" cy="6858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 can simplify the management of replicas of relation r by choosing one of them as the primary copy of r. </a:t>
            </a:r>
          </a:p>
          <a:p>
            <a:r>
              <a:rPr lang="en-US" dirty="0"/>
              <a:t>For example, in a banking system, an account can be associated with the site in which the account has been opened.</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834</TotalTime>
  <Words>3734</Words>
  <Application>Microsoft Office PowerPoint</Application>
  <PresentationFormat>On-screen Show (4:3)</PresentationFormat>
  <Paragraphs>233</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Civic</vt:lpstr>
      <vt:lpstr>Module v</vt:lpstr>
      <vt:lpstr>Distributed Databases</vt:lpstr>
      <vt:lpstr>Homogeneous and Heterogeneous Databases</vt:lpstr>
      <vt:lpstr>Distributed Data Storage</vt:lpstr>
      <vt:lpstr>PowerPoint Presentation</vt:lpstr>
      <vt:lpstr>Data Replication</vt:lpstr>
      <vt:lpstr>PowerPoint Presentation</vt:lpstr>
      <vt:lpstr>PowerPoint Presentation</vt:lpstr>
      <vt:lpstr>PowerPoint Presentation</vt:lpstr>
      <vt:lpstr>Data Fragmentation</vt:lpstr>
      <vt:lpstr>PowerPoint Presentation</vt:lpstr>
      <vt:lpstr>PowerPoint Presentation</vt:lpstr>
      <vt:lpstr>PowerPoint Presentation</vt:lpstr>
      <vt:lpstr>PowerPoint Presentation</vt:lpstr>
      <vt:lpstr>Transparency</vt:lpstr>
      <vt:lpstr>PowerPoint Presentation</vt:lpstr>
      <vt:lpstr>PowerPoint Presentation</vt:lpstr>
      <vt:lpstr>PowerPoint Presentation</vt:lpstr>
      <vt:lpstr>Distributed Transactions</vt:lpstr>
      <vt:lpstr>System Structure</vt:lpstr>
      <vt:lpstr>PowerPoint Presentation</vt:lpstr>
      <vt:lpstr>PowerPoint Presentation</vt:lpstr>
      <vt:lpstr>System Failure Modes</vt:lpstr>
      <vt:lpstr>Object-BasedDatabases</vt:lpstr>
      <vt:lpstr>PowerPoint Presentation</vt:lpstr>
      <vt:lpstr>PowerPoint Presentation</vt:lpstr>
      <vt:lpstr>Complex Data Types</vt:lpstr>
      <vt:lpstr>PowerPoint Presentation</vt:lpstr>
      <vt:lpstr>PowerPoint Presentation</vt:lpstr>
      <vt:lpstr>Structured Types and Inheritance in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Inheritance</vt:lpstr>
      <vt:lpstr>PowerPoint Presentation</vt:lpstr>
      <vt:lpstr>PowerPoint Presentation</vt:lpstr>
      <vt:lpstr>PowerPoint Presentation</vt:lpstr>
      <vt:lpstr>Table Inheritance</vt:lpstr>
      <vt:lpstr>PowerPoint Presentation</vt:lpstr>
      <vt:lpstr>PowerPoint Presentation</vt:lpstr>
      <vt:lpstr>PowerPoint Presentation</vt:lpstr>
      <vt:lpstr>Array and Multiset Types in SQL</vt:lpstr>
      <vt:lpstr>Creating and Accessing Collection Values</vt:lpstr>
      <vt:lpstr>PowerPoint Presentation</vt:lpstr>
      <vt:lpstr>Object-Identity and Reference Types in SQL</vt:lpstr>
      <vt:lpstr>PowerPoint Presentation</vt:lpstr>
      <vt:lpstr>Next generation databases</vt:lpstr>
      <vt:lpstr>PowerPoint Presentation</vt:lpstr>
      <vt:lpstr>PowerPoint Presentation</vt:lpstr>
      <vt:lpstr>PowerPoint Presentation</vt:lpstr>
      <vt:lpstr>Non-relational database</vt:lpstr>
      <vt:lpstr>PowerPoint Presentation</vt:lpstr>
      <vt:lpstr>PowerPoint Presentation</vt:lpstr>
      <vt:lpstr>MongoDB</vt:lpstr>
      <vt:lpstr>PowerPoint Presentation</vt:lpstr>
      <vt:lpstr>MongoDB Sharding</vt:lpstr>
      <vt:lpstr>PowerPoint Presentation</vt:lpstr>
      <vt:lpstr>MongoDB Replication</vt:lpstr>
      <vt:lpstr>MongoDB sharding basics</vt:lpstr>
      <vt:lpstr>Shard</vt:lpstr>
      <vt:lpstr>PowerPoint Presentation</vt:lpstr>
      <vt:lpstr>PowerPoint Presentation</vt:lpstr>
      <vt:lpstr>PowerPoint Presentation</vt:lpstr>
      <vt:lpstr>PowerPoint Presentation</vt:lpstr>
      <vt:lpstr>HBase</vt:lpstr>
      <vt:lpstr>PowerPoint Presentation</vt:lpstr>
      <vt:lpstr>PowerPoint Presentation</vt:lpstr>
      <vt:lpstr>PowerPoint Presentation</vt:lpstr>
      <vt:lpstr>PowerPoint Presentation</vt:lpstr>
      <vt:lpstr>PowerPoint Presentation</vt:lpstr>
      <vt:lpstr>Cassandra</vt:lpstr>
      <vt:lpstr>PowerPoint Presentation</vt:lpstr>
      <vt:lpstr>Features of Cassandra</vt:lpstr>
      <vt:lpstr>PowerPoint Presentation</vt:lpstr>
      <vt:lpstr>Components of Cassandra</vt:lpstr>
      <vt:lpstr>PowerPoint Presentation</vt:lpstr>
      <vt:lpstr>Cassandra Query Language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v</dc:title>
  <dc:creator>user</dc:creator>
  <cp:lastModifiedBy>Unknown User</cp:lastModifiedBy>
  <cp:revision>13</cp:revision>
  <dcterms:created xsi:type="dcterms:W3CDTF">2021-09-04T01:46:38Z</dcterms:created>
  <dcterms:modified xsi:type="dcterms:W3CDTF">2021-09-09T07:32:51Z</dcterms:modified>
</cp:coreProperties>
</file>