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74" r:id="rId4"/>
    <p:sldId id="257" r:id="rId5"/>
    <p:sldId id="258" r:id="rId6"/>
    <p:sldId id="259" r:id="rId7"/>
    <p:sldId id="260" r:id="rId8"/>
    <p:sldId id="263" r:id="rId9"/>
    <p:sldId id="264" r:id="rId10"/>
    <p:sldId id="272" r:id="rId11"/>
    <p:sldId id="262" r:id="rId12"/>
    <p:sldId id="265" r:id="rId13"/>
    <p:sldId id="266" r:id="rId14"/>
    <p:sldId id="267" r:id="rId15"/>
    <p:sldId id="269" r:id="rId16"/>
    <p:sldId id="270" r:id="rId17"/>
    <p:sldId id="273"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5" r:id="rId31"/>
    <p:sldId id="296" r:id="rId32"/>
    <p:sldId id="288" r:id="rId33"/>
    <p:sldId id="289" r:id="rId34"/>
    <p:sldId id="290" r:id="rId35"/>
    <p:sldId id="291" r:id="rId36"/>
    <p:sldId id="293" r:id="rId37"/>
    <p:sldId id="294" r:id="rId38"/>
    <p:sldId id="295"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CF64-CEDD-438F-9B1B-E1D68F695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391FFD-1ED7-4E52-B3B9-F99D930AB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C5E974-3211-4135-B471-9AEEB3999652}"/>
              </a:ext>
            </a:extLst>
          </p:cNvPr>
          <p:cNvSpPr>
            <a:spLocks noGrp="1"/>
          </p:cNvSpPr>
          <p:nvPr>
            <p:ph type="dt" sz="half" idx="10"/>
          </p:nvPr>
        </p:nvSpPr>
        <p:spPr/>
        <p:txBody>
          <a:bodyPr/>
          <a:lstStyle/>
          <a:p>
            <a:fld id="{4A276778-54D2-4F76-A341-A36288CA615C}" type="datetimeFigureOut">
              <a:rPr lang="en-IN" smtClean="0"/>
              <a:t>01-12-2021</a:t>
            </a:fld>
            <a:endParaRPr lang="en-IN"/>
          </a:p>
        </p:txBody>
      </p:sp>
      <p:sp>
        <p:nvSpPr>
          <p:cNvPr id="5" name="Footer Placeholder 4">
            <a:extLst>
              <a:ext uri="{FF2B5EF4-FFF2-40B4-BE49-F238E27FC236}">
                <a16:creationId xmlns:a16="http://schemas.microsoft.com/office/drawing/2014/main" id="{2B45848E-BF09-4F63-AB43-482E9204F6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DBDDE-61E9-4F6F-8DE4-53909E17D256}"/>
              </a:ext>
            </a:extLst>
          </p:cNvPr>
          <p:cNvSpPr>
            <a:spLocks noGrp="1"/>
          </p:cNvSpPr>
          <p:nvPr>
            <p:ph type="sldNum" sz="quarter" idx="12"/>
          </p:nvPr>
        </p:nvSpPr>
        <p:spPr/>
        <p:txBody>
          <a:bodyPr/>
          <a:lstStyle/>
          <a:p>
            <a:fld id="{D22E277B-AD53-4793-B85C-6E1B8384A99A}" type="slidenum">
              <a:rPr lang="en-IN" smtClean="0"/>
              <a:t>‹#›</a:t>
            </a:fld>
            <a:endParaRPr lang="en-IN"/>
          </a:p>
        </p:txBody>
      </p:sp>
    </p:spTree>
    <p:extLst>
      <p:ext uri="{BB962C8B-B14F-4D97-AF65-F5344CB8AC3E}">
        <p14:creationId xmlns:p14="http://schemas.microsoft.com/office/powerpoint/2010/main" val="26717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968E-BD82-4BC6-9CBF-BCF085D363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78DDA1-51BA-4179-989F-DA6FA3FE1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B2129-1DBD-47A1-992F-AF00EA97E0F5}"/>
              </a:ext>
            </a:extLst>
          </p:cNvPr>
          <p:cNvSpPr>
            <a:spLocks noGrp="1"/>
          </p:cNvSpPr>
          <p:nvPr>
            <p:ph type="dt" sz="half" idx="10"/>
          </p:nvPr>
        </p:nvSpPr>
        <p:spPr/>
        <p:txBody>
          <a:bodyPr/>
          <a:lstStyle/>
          <a:p>
            <a:fld id="{4A276778-54D2-4F76-A341-A36288CA615C}" type="datetimeFigureOut">
              <a:rPr lang="en-IN" smtClean="0"/>
              <a:t>01-12-2021</a:t>
            </a:fld>
            <a:endParaRPr lang="en-IN"/>
          </a:p>
        </p:txBody>
      </p:sp>
      <p:sp>
        <p:nvSpPr>
          <p:cNvPr id="5" name="Footer Placeholder 4">
            <a:extLst>
              <a:ext uri="{FF2B5EF4-FFF2-40B4-BE49-F238E27FC236}">
                <a16:creationId xmlns:a16="http://schemas.microsoft.com/office/drawing/2014/main" id="{04BCFDD8-7E2C-48B7-84C2-819D8C014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38AFC-DCB3-4923-A77F-B4AA618481A0}"/>
              </a:ext>
            </a:extLst>
          </p:cNvPr>
          <p:cNvSpPr>
            <a:spLocks noGrp="1"/>
          </p:cNvSpPr>
          <p:nvPr>
            <p:ph type="sldNum" sz="quarter" idx="12"/>
          </p:nvPr>
        </p:nvSpPr>
        <p:spPr/>
        <p:txBody>
          <a:bodyPr/>
          <a:lstStyle/>
          <a:p>
            <a:fld id="{D22E277B-AD53-4793-B85C-6E1B8384A99A}" type="slidenum">
              <a:rPr lang="en-IN" smtClean="0"/>
              <a:t>‹#›</a:t>
            </a:fld>
            <a:endParaRPr lang="en-IN"/>
          </a:p>
        </p:txBody>
      </p:sp>
    </p:spTree>
    <p:extLst>
      <p:ext uri="{BB962C8B-B14F-4D97-AF65-F5344CB8AC3E}">
        <p14:creationId xmlns:p14="http://schemas.microsoft.com/office/powerpoint/2010/main" val="369923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4782F-F3AF-48AD-9780-24E85BEE65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0208A0-4F7A-4BD2-BCA1-719ACC3946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BA5BB-F3EE-462F-B77E-BB33B020DD84}"/>
              </a:ext>
            </a:extLst>
          </p:cNvPr>
          <p:cNvSpPr>
            <a:spLocks noGrp="1"/>
          </p:cNvSpPr>
          <p:nvPr>
            <p:ph type="dt" sz="half" idx="10"/>
          </p:nvPr>
        </p:nvSpPr>
        <p:spPr/>
        <p:txBody>
          <a:bodyPr/>
          <a:lstStyle/>
          <a:p>
            <a:fld id="{4A276778-54D2-4F76-A341-A36288CA615C}" type="datetimeFigureOut">
              <a:rPr lang="en-IN" smtClean="0"/>
              <a:t>01-12-2021</a:t>
            </a:fld>
            <a:endParaRPr lang="en-IN"/>
          </a:p>
        </p:txBody>
      </p:sp>
      <p:sp>
        <p:nvSpPr>
          <p:cNvPr id="5" name="Footer Placeholder 4">
            <a:extLst>
              <a:ext uri="{FF2B5EF4-FFF2-40B4-BE49-F238E27FC236}">
                <a16:creationId xmlns:a16="http://schemas.microsoft.com/office/drawing/2014/main" id="{431FAE35-CF32-473E-BC00-7FCA7EAA4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B085AB-93BB-40DB-977B-217C5796AA93}"/>
              </a:ext>
            </a:extLst>
          </p:cNvPr>
          <p:cNvSpPr>
            <a:spLocks noGrp="1"/>
          </p:cNvSpPr>
          <p:nvPr>
            <p:ph type="sldNum" sz="quarter" idx="12"/>
          </p:nvPr>
        </p:nvSpPr>
        <p:spPr/>
        <p:txBody>
          <a:bodyPr/>
          <a:lstStyle/>
          <a:p>
            <a:fld id="{D22E277B-AD53-4793-B85C-6E1B8384A99A}" type="slidenum">
              <a:rPr lang="en-IN" smtClean="0"/>
              <a:t>‹#›</a:t>
            </a:fld>
            <a:endParaRPr lang="en-IN"/>
          </a:p>
        </p:txBody>
      </p:sp>
    </p:spTree>
    <p:extLst>
      <p:ext uri="{BB962C8B-B14F-4D97-AF65-F5344CB8AC3E}">
        <p14:creationId xmlns:p14="http://schemas.microsoft.com/office/powerpoint/2010/main" val="49846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8BB0-94A4-4EE4-9450-D97EF8C8C2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76E588-2694-4441-AF77-3F8F159BAB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0E5BF8-F539-471D-AC25-714F33F1F45A}"/>
              </a:ext>
            </a:extLst>
          </p:cNvPr>
          <p:cNvSpPr>
            <a:spLocks noGrp="1"/>
          </p:cNvSpPr>
          <p:nvPr>
            <p:ph type="dt" sz="half" idx="10"/>
          </p:nvPr>
        </p:nvSpPr>
        <p:spPr/>
        <p:txBody>
          <a:bodyPr/>
          <a:lstStyle/>
          <a:p>
            <a:fld id="{4A276778-54D2-4F76-A341-A36288CA615C}" type="datetimeFigureOut">
              <a:rPr lang="en-IN" smtClean="0"/>
              <a:t>01-12-2021</a:t>
            </a:fld>
            <a:endParaRPr lang="en-IN"/>
          </a:p>
        </p:txBody>
      </p:sp>
      <p:sp>
        <p:nvSpPr>
          <p:cNvPr id="5" name="Footer Placeholder 4">
            <a:extLst>
              <a:ext uri="{FF2B5EF4-FFF2-40B4-BE49-F238E27FC236}">
                <a16:creationId xmlns:a16="http://schemas.microsoft.com/office/drawing/2014/main" id="{DCF26FF3-1C53-4FF3-B173-3B32CA2246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591587-C5E2-45A7-BE22-772AADF05F99}"/>
              </a:ext>
            </a:extLst>
          </p:cNvPr>
          <p:cNvSpPr>
            <a:spLocks noGrp="1"/>
          </p:cNvSpPr>
          <p:nvPr>
            <p:ph type="sldNum" sz="quarter" idx="12"/>
          </p:nvPr>
        </p:nvSpPr>
        <p:spPr/>
        <p:txBody>
          <a:bodyPr/>
          <a:lstStyle/>
          <a:p>
            <a:fld id="{D22E277B-AD53-4793-B85C-6E1B8384A99A}" type="slidenum">
              <a:rPr lang="en-IN" smtClean="0"/>
              <a:t>‹#›</a:t>
            </a:fld>
            <a:endParaRPr lang="en-IN"/>
          </a:p>
        </p:txBody>
      </p:sp>
    </p:spTree>
    <p:extLst>
      <p:ext uri="{BB962C8B-B14F-4D97-AF65-F5344CB8AC3E}">
        <p14:creationId xmlns:p14="http://schemas.microsoft.com/office/powerpoint/2010/main" val="381275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00CB-B2F7-4168-AC0D-3AE9A19257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2D44F3-41FA-4BE9-AE97-530773BF9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145A5C-2CA1-4371-843E-91F03C4B8252}"/>
              </a:ext>
            </a:extLst>
          </p:cNvPr>
          <p:cNvSpPr>
            <a:spLocks noGrp="1"/>
          </p:cNvSpPr>
          <p:nvPr>
            <p:ph type="dt" sz="half" idx="10"/>
          </p:nvPr>
        </p:nvSpPr>
        <p:spPr/>
        <p:txBody>
          <a:bodyPr/>
          <a:lstStyle/>
          <a:p>
            <a:fld id="{4A276778-54D2-4F76-A341-A36288CA615C}" type="datetimeFigureOut">
              <a:rPr lang="en-IN" smtClean="0"/>
              <a:t>01-12-2021</a:t>
            </a:fld>
            <a:endParaRPr lang="en-IN"/>
          </a:p>
        </p:txBody>
      </p:sp>
      <p:sp>
        <p:nvSpPr>
          <p:cNvPr id="5" name="Footer Placeholder 4">
            <a:extLst>
              <a:ext uri="{FF2B5EF4-FFF2-40B4-BE49-F238E27FC236}">
                <a16:creationId xmlns:a16="http://schemas.microsoft.com/office/drawing/2014/main" id="{A533D1B8-6D78-4546-BD8F-3508ADDC1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F28F0-116C-4A50-B231-C551D8D16B26}"/>
              </a:ext>
            </a:extLst>
          </p:cNvPr>
          <p:cNvSpPr>
            <a:spLocks noGrp="1"/>
          </p:cNvSpPr>
          <p:nvPr>
            <p:ph type="sldNum" sz="quarter" idx="12"/>
          </p:nvPr>
        </p:nvSpPr>
        <p:spPr/>
        <p:txBody>
          <a:bodyPr/>
          <a:lstStyle/>
          <a:p>
            <a:fld id="{D22E277B-AD53-4793-B85C-6E1B8384A99A}" type="slidenum">
              <a:rPr lang="en-IN" smtClean="0"/>
              <a:t>‹#›</a:t>
            </a:fld>
            <a:endParaRPr lang="en-IN"/>
          </a:p>
        </p:txBody>
      </p:sp>
    </p:spTree>
    <p:extLst>
      <p:ext uri="{BB962C8B-B14F-4D97-AF65-F5344CB8AC3E}">
        <p14:creationId xmlns:p14="http://schemas.microsoft.com/office/powerpoint/2010/main" val="395683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6F68-BB82-47A6-84CE-721A879E49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A1A865-F49A-44EA-AB4C-D06A772F9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603665-B217-4685-90B1-C692369D0F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FFD05F-1F72-40C5-9446-B388C8F029B9}"/>
              </a:ext>
            </a:extLst>
          </p:cNvPr>
          <p:cNvSpPr>
            <a:spLocks noGrp="1"/>
          </p:cNvSpPr>
          <p:nvPr>
            <p:ph type="dt" sz="half" idx="10"/>
          </p:nvPr>
        </p:nvSpPr>
        <p:spPr/>
        <p:txBody>
          <a:bodyPr/>
          <a:lstStyle/>
          <a:p>
            <a:fld id="{4A276778-54D2-4F76-A341-A36288CA615C}" type="datetimeFigureOut">
              <a:rPr lang="en-IN" smtClean="0"/>
              <a:t>01-12-2021</a:t>
            </a:fld>
            <a:endParaRPr lang="en-IN"/>
          </a:p>
        </p:txBody>
      </p:sp>
      <p:sp>
        <p:nvSpPr>
          <p:cNvPr id="6" name="Footer Placeholder 5">
            <a:extLst>
              <a:ext uri="{FF2B5EF4-FFF2-40B4-BE49-F238E27FC236}">
                <a16:creationId xmlns:a16="http://schemas.microsoft.com/office/drawing/2014/main" id="{589CCBD7-0B89-44CC-98DE-D7F0398274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E4A10-DDAC-4D1B-94B2-3157BEC51865}"/>
              </a:ext>
            </a:extLst>
          </p:cNvPr>
          <p:cNvSpPr>
            <a:spLocks noGrp="1"/>
          </p:cNvSpPr>
          <p:nvPr>
            <p:ph type="sldNum" sz="quarter" idx="12"/>
          </p:nvPr>
        </p:nvSpPr>
        <p:spPr/>
        <p:txBody>
          <a:bodyPr/>
          <a:lstStyle/>
          <a:p>
            <a:fld id="{D22E277B-AD53-4793-B85C-6E1B8384A99A}" type="slidenum">
              <a:rPr lang="en-IN" smtClean="0"/>
              <a:t>‹#›</a:t>
            </a:fld>
            <a:endParaRPr lang="en-IN"/>
          </a:p>
        </p:txBody>
      </p:sp>
    </p:spTree>
    <p:extLst>
      <p:ext uri="{BB962C8B-B14F-4D97-AF65-F5344CB8AC3E}">
        <p14:creationId xmlns:p14="http://schemas.microsoft.com/office/powerpoint/2010/main" val="78027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5EDC4-F882-4153-B32F-9AE845283E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726059-4D62-4D3C-9927-BAB373DAF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E52CC-5DF8-4254-96C7-97067DEBB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7816E4-D853-4321-B856-7DC8B6673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DA7A0-DF03-45C1-8097-12BCA21EE4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2C5041-7DFB-482E-9EC6-9002D07FD487}"/>
              </a:ext>
            </a:extLst>
          </p:cNvPr>
          <p:cNvSpPr>
            <a:spLocks noGrp="1"/>
          </p:cNvSpPr>
          <p:nvPr>
            <p:ph type="dt" sz="half" idx="10"/>
          </p:nvPr>
        </p:nvSpPr>
        <p:spPr/>
        <p:txBody>
          <a:bodyPr/>
          <a:lstStyle/>
          <a:p>
            <a:fld id="{4A276778-54D2-4F76-A341-A36288CA615C}" type="datetimeFigureOut">
              <a:rPr lang="en-IN" smtClean="0"/>
              <a:t>01-12-2021</a:t>
            </a:fld>
            <a:endParaRPr lang="en-IN"/>
          </a:p>
        </p:txBody>
      </p:sp>
      <p:sp>
        <p:nvSpPr>
          <p:cNvPr id="8" name="Footer Placeholder 7">
            <a:extLst>
              <a:ext uri="{FF2B5EF4-FFF2-40B4-BE49-F238E27FC236}">
                <a16:creationId xmlns:a16="http://schemas.microsoft.com/office/drawing/2014/main" id="{156AE0C0-DB6C-4570-AF6A-0F9341DA86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E40455-2D42-4799-9CA5-1D12FE647518}"/>
              </a:ext>
            </a:extLst>
          </p:cNvPr>
          <p:cNvSpPr>
            <a:spLocks noGrp="1"/>
          </p:cNvSpPr>
          <p:nvPr>
            <p:ph type="sldNum" sz="quarter" idx="12"/>
          </p:nvPr>
        </p:nvSpPr>
        <p:spPr/>
        <p:txBody>
          <a:bodyPr/>
          <a:lstStyle/>
          <a:p>
            <a:fld id="{D22E277B-AD53-4793-B85C-6E1B8384A99A}" type="slidenum">
              <a:rPr lang="en-IN" smtClean="0"/>
              <a:t>‹#›</a:t>
            </a:fld>
            <a:endParaRPr lang="en-IN"/>
          </a:p>
        </p:txBody>
      </p:sp>
    </p:spTree>
    <p:extLst>
      <p:ext uri="{BB962C8B-B14F-4D97-AF65-F5344CB8AC3E}">
        <p14:creationId xmlns:p14="http://schemas.microsoft.com/office/powerpoint/2010/main" val="65331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002F-9755-4A9C-A365-C05D93D0FA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999C2B-5106-4E6B-B0D2-35B451D74B8C}"/>
              </a:ext>
            </a:extLst>
          </p:cNvPr>
          <p:cNvSpPr>
            <a:spLocks noGrp="1"/>
          </p:cNvSpPr>
          <p:nvPr>
            <p:ph type="dt" sz="half" idx="10"/>
          </p:nvPr>
        </p:nvSpPr>
        <p:spPr/>
        <p:txBody>
          <a:bodyPr/>
          <a:lstStyle/>
          <a:p>
            <a:fld id="{4A276778-54D2-4F76-A341-A36288CA615C}" type="datetimeFigureOut">
              <a:rPr lang="en-IN" smtClean="0"/>
              <a:t>01-12-2021</a:t>
            </a:fld>
            <a:endParaRPr lang="en-IN"/>
          </a:p>
        </p:txBody>
      </p:sp>
      <p:sp>
        <p:nvSpPr>
          <p:cNvPr id="4" name="Footer Placeholder 3">
            <a:extLst>
              <a:ext uri="{FF2B5EF4-FFF2-40B4-BE49-F238E27FC236}">
                <a16:creationId xmlns:a16="http://schemas.microsoft.com/office/drawing/2014/main" id="{867886C9-B056-4C33-92A8-0454B63E05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928387-A4DE-471C-8869-7CF4B0C394EF}"/>
              </a:ext>
            </a:extLst>
          </p:cNvPr>
          <p:cNvSpPr>
            <a:spLocks noGrp="1"/>
          </p:cNvSpPr>
          <p:nvPr>
            <p:ph type="sldNum" sz="quarter" idx="12"/>
          </p:nvPr>
        </p:nvSpPr>
        <p:spPr/>
        <p:txBody>
          <a:bodyPr/>
          <a:lstStyle/>
          <a:p>
            <a:fld id="{D22E277B-AD53-4793-B85C-6E1B8384A99A}" type="slidenum">
              <a:rPr lang="en-IN" smtClean="0"/>
              <a:t>‹#›</a:t>
            </a:fld>
            <a:endParaRPr lang="en-IN"/>
          </a:p>
        </p:txBody>
      </p:sp>
    </p:spTree>
    <p:extLst>
      <p:ext uri="{BB962C8B-B14F-4D97-AF65-F5344CB8AC3E}">
        <p14:creationId xmlns:p14="http://schemas.microsoft.com/office/powerpoint/2010/main" val="311728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BB6CB-AA83-4A62-A3BA-53A5BDB3F4EF}"/>
              </a:ext>
            </a:extLst>
          </p:cNvPr>
          <p:cNvSpPr>
            <a:spLocks noGrp="1"/>
          </p:cNvSpPr>
          <p:nvPr>
            <p:ph type="dt" sz="half" idx="10"/>
          </p:nvPr>
        </p:nvSpPr>
        <p:spPr/>
        <p:txBody>
          <a:bodyPr/>
          <a:lstStyle/>
          <a:p>
            <a:fld id="{4A276778-54D2-4F76-A341-A36288CA615C}" type="datetimeFigureOut">
              <a:rPr lang="en-IN" smtClean="0"/>
              <a:t>01-12-2021</a:t>
            </a:fld>
            <a:endParaRPr lang="en-IN"/>
          </a:p>
        </p:txBody>
      </p:sp>
      <p:sp>
        <p:nvSpPr>
          <p:cNvPr id="3" name="Footer Placeholder 2">
            <a:extLst>
              <a:ext uri="{FF2B5EF4-FFF2-40B4-BE49-F238E27FC236}">
                <a16:creationId xmlns:a16="http://schemas.microsoft.com/office/drawing/2014/main" id="{F3F52C11-5C28-4EA2-9355-56B2922D49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BDBC81-2EC1-4919-83BC-4A7F5AB0DFF7}"/>
              </a:ext>
            </a:extLst>
          </p:cNvPr>
          <p:cNvSpPr>
            <a:spLocks noGrp="1"/>
          </p:cNvSpPr>
          <p:nvPr>
            <p:ph type="sldNum" sz="quarter" idx="12"/>
          </p:nvPr>
        </p:nvSpPr>
        <p:spPr/>
        <p:txBody>
          <a:bodyPr/>
          <a:lstStyle/>
          <a:p>
            <a:fld id="{D22E277B-AD53-4793-B85C-6E1B8384A99A}" type="slidenum">
              <a:rPr lang="en-IN" smtClean="0"/>
              <a:t>‹#›</a:t>
            </a:fld>
            <a:endParaRPr lang="en-IN"/>
          </a:p>
        </p:txBody>
      </p:sp>
    </p:spTree>
    <p:extLst>
      <p:ext uri="{BB962C8B-B14F-4D97-AF65-F5344CB8AC3E}">
        <p14:creationId xmlns:p14="http://schemas.microsoft.com/office/powerpoint/2010/main" val="213268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8760-7D76-44E4-9423-32C855CBA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D3A61C-1106-4B47-88F0-6DEB1DD34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38D8CD-8536-41D7-819A-993A050C9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F6CD1-2600-4C66-80C7-8EC4220A24F1}"/>
              </a:ext>
            </a:extLst>
          </p:cNvPr>
          <p:cNvSpPr>
            <a:spLocks noGrp="1"/>
          </p:cNvSpPr>
          <p:nvPr>
            <p:ph type="dt" sz="half" idx="10"/>
          </p:nvPr>
        </p:nvSpPr>
        <p:spPr/>
        <p:txBody>
          <a:bodyPr/>
          <a:lstStyle/>
          <a:p>
            <a:fld id="{4A276778-54D2-4F76-A341-A36288CA615C}" type="datetimeFigureOut">
              <a:rPr lang="en-IN" smtClean="0"/>
              <a:t>01-12-2021</a:t>
            </a:fld>
            <a:endParaRPr lang="en-IN"/>
          </a:p>
        </p:txBody>
      </p:sp>
      <p:sp>
        <p:nvSpPr>
          <p:cNvPr id="6" name="Footer Placeholder 5">
            <a:extLst>
              <a:ext uri="{FF2B5EF4-FFF2-40B4-BE49-F238E27FC236}">
                <a16:creationId xmlns:a16="http://schemas.microsoft.com/office/drawing/2014/main" id="{CFBDF99C-F02C-4F7E-8F86-8AD3295254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2E835A-942C-4641-9012-26BE244B9507}"/>
              </a:ext>
            </a:extLst>
          </p:cNvPr>
          <p:cNvSpPr>
            <a:spLocks noGrp="1"/>
          </p:cNvSpPr>
          <p:nvPr>
            <p:ph type="sldNum" sz="quarter" idx="12"/>
          </p:nvPr>
        </p:nvSpPr>
        <p:spPr/>
        <p:txBody>
          <a:bodyPr/>
          <a:lstStyle/>
          <a:p>
            <a:fld id="{D22E277B-AD53-4793-B85C-6E1B8384A99A}" type="slidenum">
              <a:rPr lang="en-IN" smtClean="0"/>
              <a:t>‹#›</a:t>
            </a:fld>
            <a:endParaRPr lang="en-IN"/>
          </a:p>
        </p:txBody>
      </p:sp>
    </p:spTree>
    <p:extLst>
      <p:ext uri="{BB962C8B-B14F-4D97-AF65-F5344CB8AC3E}">
        <p14:creationId xmlns:p14="http://schemas.microsoft.com/office/powerpoint/2010/main" val="382585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9708-F7C0-4A64-A977-B6DC8F3F7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6838EA-F49C-4A39-A050-F7A569AC4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6C3AFA-7FD1-4309-AD08-5D2A8DD97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E1C12-BF73-4651-B146-08A003BDA9E2}"/>
              </a:ext>
            </a:extLst>
          </p:cNvPr>
          <p:cNvSpPr>
            <a:spLocks noGrp="1"/>
          </p:cNvSpPr>
          <p:nvPr>
            <p:ph type="dt" sz="half" idx="10"/>
          </p:nvPr>
        </p:nvSpPr>
        <p:spPr/>
        <p:txBody>
          <a:bodyPr/>
          <a:lstStyle/>
          <a:p>
            <a:fld id="{4A276778-54D2-4F76-A341-A36288CA615C}" type="datetimeFigureOut">
              <a:rPr lang="en-IN" smtClean="0"/>
              <a:t>01-12-2021</a:t>
            </a:fld>
            <a:endParaRPr lang="en-IN"/>
          </a:p>
        </p:txBody>
      </p:sp>
      <p:sp>
        <p:nvSpPr>
          <p:cNvPr id="6" name="Footer Placeholder 5">
            <a:extLst>
              <a:ext uri="{FF2B5EF4-FFF2-40B4-BE49-F238E27FC236}">
                <a16:creationId xmlns:a16="http://schemas.microsoft.com/office/drawing/2014/main" id="{16CED025-4773-4995-9493-8B7C1E7B2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5955B-4840-430B-9ACC-466490BDFE6B}"/>
              </a:ext>
            </a:extLst>
          </p:cNvPr>
          <p:cNvSpPr>
            <a:spLocks noGrp="1"/>
          </p:cNvSpPr>
          <p:nvPr>
            <p:ph type="sldNum" sz="quarter" idx="12"/>
          </p:nvPr>
        </p:nvSpPr>
        <p:spPr/>
        <p:txBody>
          <a:bodyPr/>
          <a:lstStyle/>
          <a:p>
            <a:fld id="{D22E277B-AD53-4793-B85C-6E1B8384A99A}" type="slidenum">
              <a:rPr lang="en-IN" smtClean="0"/>
              <a:t>‹#›</a:t>
            </a:fld>
            <a:endParaRPr lang="en-IN"/>
          </a:p>
        </p:txBody>
      </p:sp>
    </p:spTree>
    <p:extLst>
      <p:ext uri="{BB962C8B-B14F-4D97-AF65-F5344CB8AC3E}">
        <p14:creationId xmlns:p14="http://schemas.microsoft.com/office/powerpoint/2010/main" val="364810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EB53A0-5947-45E1-8994-36A54A032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CAF61B-6DC4-4C28-AF82-2B3F16FDD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0949B-4D35-4893-ABE2-20DE1009E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76778-54D2-4F76-A341-A36288CA615C}" type="datetimeFigureOut">
              <a:rPr lang="en-IN" smtClean="0"/>
              <a:t>01-12-2021</a:t>
            </a:fld>
            <a:endParaRPr lang="en-IN"/>
          </a:p>
        </p:txBody>
      </p:sp>
      <p:sp>
        <p:nvSpPr>
          <p:cNvPr id="5" name="Footer Placeholder 4">
            <a:extLst>
              <a:ext uri="{FF2B5EF4-FFF2-40B4-BE49-F238E27FC236}">
                <a16:creationId xmlns:a16="http://schemas.microsoft.com/office/drawing/2014/main" id="{81B3DDBD-4E85-49F7-940E-1DB9A945D5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0D4D47-5229-4670-8072-C7C0CD4A9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E277B-AD53-4793-B85C-6E1B8384A99A}" type="slidenum">
              <a:rPr lang="en-IN" smtClean="0"/>
              <a:t>‹#›</a:t>
            </a:fld>
            <a:endParaRPr lang="en-IN"/>
          </a:p>
        </p:txBody>
      </p:sp>
    </p:spTree>
    <p:extLst>
      <p:ext uri="{BB962C8B-B14F-4D97-AF65-F5344CB8AC3E}">
        <p14:creationId xmlns:p14="http://schemas.microsoft.com/office/powerpoint/2010/main" val="445744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8A3A-2C27-4E77-B11B-4D2C284DBA5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8E04685-2990-4DC9-9C1A-016E0E2D59DE}"/>
              </a:ext>
            </a:extLst>
          </p:cNvPr>
          <p:cNvPicPr>
            <a:picLocks noGrp="1" noChangeAspect="1"/>
          </p:cNvPicPr>
          <p:nvPr>
            <p:ph idx="1"/>
          </p:nvPr>
        </p:nvPicPr>
        <p:blipFill>
          <a:blip r:embed="rId2"/>
          <a:stretch>
            <a:fillRect/>
          </a:stretch>
        </p:blipFill>
        <p:spPr>
          <a:xfrm>
            <a:off x="1" y="76473"/>
            <a:ext cx="12038120" cy="6705053"/>
          </a:xfrm>
        </p:spPr>
      </p:pic>
    </p:spTree>
    <p:extLst>
      <p:ext uri="{BB962C8B-B14F-4D97-AF65-F5344CB8AC3E}">
        <p14:creationId xmlns:p14="http://schemas.microsoft.com/office/powerpoint/2010/main" val="2675639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0F8B27-962F-44A0-B9DD-CB04A5C81E35}"/>
              </a:ext>
            </a:extLst>
          </p:cNvPr>
          <p:cNvPicPr>
            <a:picLocks noGrp="1" noChangeAspect="1"/>
          </p:cNvPicPr>
          <p:nvPr>
            <p:ph idx="1"/>
          </p:nvPr>
        </p:nvPicPr>
        <p:blipFill>
          <a:blip r:embed="rId2"/>
          <a:stretch>
            <a:fillRect/>
          </a:stretch>
        </p:blipFill>
        <p:spPr>
          <a:xfrm>
            <a:off x="3009530" y="1615736"/>
            <a:ext cx="6948256" cy="4143977"/>
          </a:xfrm>
        </p:spPr>
      </p:pic>
    </p:spTree>
    <p:extLst>
      <p:ext uri="{BB962C8B-B14F-4D97-AF65-F5344CB8AC3E}">
        <p14:creationId xmlns:p14="http://schemas.microsoft.com/office/powerpoint/2010/main" val="14600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F767-4860-450F-9D47-ACC85311B4F5}"/>
              </a:ext>
            </a:extLst>
          </p:cNvPr>
          <p:cNvSpPr>
            <a:spLocks noGrp="1"/>
          </p:cNvSpPr>
          <p:nvPr>
            <p:ph type="title"/>
          </p:nvPr>
        </p:nvSpPr>
        <p:spPr/>
        <p:txBody>
          <a:bodyPr/>
          <a:lstStyle/>
          <a:p>
            <a:r>
              <a:rPr lang="en-US" dirty="0"/>
              <a:t>What is Data Science</a:t>
            </a:r>
            <a:endParaRPr lang="en-IN" dirty="0"/>
          </a:p>
        </p:txBody>
      </p:sp>
      <p:sp>
        <p:nvSpPr>
          <p:cNvPr id="3" name="Content Placeholder 2">
            <a:extLst>
              <a:ext uri="{FF2B5EF4-FFF2-40B4-BE49-F238E27FC236}">
                <a16:creationId xmlns:a16="http://schemas.microsoft.com/office/drawing/2014/main" id="{2093E0D6-6610-4AB4-AA49-6A39F0D57DD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Data science is the business application of machine learning, artificial intelligence, and other quantitative fields like statistics, visualization, and mathematics. </a:t>
            </a:r>
          </a:p>
          <a:p>
            <a:r>
              <a:rPr lang="en-US" sz="2000" dirty="0">
                <a:latin typeface="Times New Roman" panose="02020603050405020304" pitchFamily="18" charset="0"/>
                <a:cs typeface="Times New Roman" panose="02020603050405020304" pitchFamily="18" charset="0"/>
              </a:rPr>
              <a:t>In the context of how data science is used today, it relies heavily on machine learning and is sometimes called data mining. </a:t>
            </a:r>
          </a:p>
          <a:p>
            <a:r>
              <a:rPr lang="en-US" sz="2000" dirty="0">
                <a:latin typeface="Times New Roman" panose="02020603050405020304" pitchFamily="18" charset="0"/>
                <a:cs typeface="Times New Roman" panose="02020603050405020304" pitchFamily="18" charset="0"/>
              </a:rPr>
              <a:t>Examples of data science user cases are: recommendation engines that can recommend movies for a particular user, a fraud alert model that detects fraudulent credit card transactions or predict revenue for the next quarter.</a:t>
            </a:r>
          </a:p>
          <a:p>
            <a:r>
              <a:rPr lang="en-US" sz="2000" dirty="0">
                <a:latin typeface="Times New Roman" panose="02020603050405020304" pitchFamily="18" charset="0"/>
                <a:cs typeface="Times New Roman" panose="02020603050405020304" pitchFamily="18" charset="0"/>
              </a:rPr>
              <a:t>Data science starts with data, which can range from a simple array of a few numeric observations to a complex matrix of millions of observations with thousands of variables. Data science utilizes certain specialized computational methods in order to discover meaningful and useful structures within a dataset</a:t>
            </a:r>
            <a:r>
              <a:rPr lang="en-US" dirty="0"/>
              <a:t>.</a:t>
            </a:r>
          </a:p>
          <a:p>
            <a:pPr marL="0" indent="0">
              <a:buNone/>
            </a:pPr>
            <a:endParaRPr lang="en-IN" dirty="0"/>
          </a:p>
        </p:txBody>
      </p:sp>
    </p:spTree>
    <p:extLst>
      <p:ext uri="{BB962C8B-B14F-4D97-AF65-F5344CB8AC3E}">
        <p14:creationId xmlns:p14="http://schemas.microsoft.com/office/powerpoint/2010/main" val="208095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2A54-FA07-476E-9739-BCA2CF92CB21}"/>
              </a:ext>
            </a:extLst>
          </p:cNvPr>
          <p:cNvSpPr>
            <a:spLocks noGrp="1"/>
          </p:cNvSpPr>
          <p:nvPr>
            <p:ph type="title"/>
          </p:nvPr>
        </p:nvSpPr>
        <p:spPr/>
        <p:txBody>
          <a:bodyPr/>
          <a:lstStyle/>
          <a:p>
            <a:r>
              <a:rPr lang="en-US" dirty="0"/>
              <a:t>Key features and motivations:-</a:t>
            </a:r>
            <a:endParaRPr lang="en-IN" dirty="0"/>
          </a:p>
        </p:txBody>
      </p:sp>
      <p:sp>
        <p:nvSpPr>
          <p:cNvPr id="3" name="Content Placeholder 2">
            <a:extLst>
              <a:ext uri="{FF2B5EF4-FFF2-40B4-BE49-F238E27FC236}">
                <a16:creationId xmlns:a16="http://schemas.microsoft.com/office/drawing/2014/main" id="{1E9DB8B4-F99C-4C75-9941-C01B732494B2}"/>
              </a:ext>
            </a:extLst>
          </p:cNvPr>
          <p:cNvSpPr>
            <a:spLocks noGrp="1"/>
          </p:cNvSpPr>
          <p:nvPr>
            <p:ph idx="1"/>
          </p:nvPr>
        </p:nvSpPr>
        <p:spPr/>
        <p:txBody>
          <a:bodyPr/>
          <a:lstStyle/>
          <a:p>
            <a:pPr marL="514350" indent="-514350">
              <a:buAutoNum type="arabicPeriod"/>
            </a:pPr>
            <a:r>
              <a:rPr lang="en-IN" i="1" dirty="0">
                <a:solidFill>
                  <a:srgbClr val="FF0000"/>
                </a:solidFill>
              </a:rPr>
              <a:t>Extracting Meaningful Patterns</a:t>
            </a:r>
          </a:p>
          <a:p>
            <a:pPr marL="0" indent="0">
              <a:buNone/>
            </a:pPr>
            <a:r>
              <a:rPr lang="en-US" dirty="0"/>
              <a:t>Knowledge discovery in databases is the nontrivial process of identifying valid, novel, potentially useful, and ultimately understandable patterns or relationships within a dataset in order to make important decisions</a:t>
            </a:r>
            <a:r>
              <a:rPr lang="en-IN" dirty="0"/>
              <a:t>.</a:t>
            </a:r>
          </a:p>
          <a:p>
            <a:pPr marL="0" indent="0">
              <a:buNone/>
            </a:pPr>
            <a:r>
              <a:rPr lang="en-US" dirty="0"/>
              <a:t>The ultimate objective of data science is to find potentially useful conclusions that can be acted upon by the users of the analysis.</a:t>
            </a:r>
            <a:endParaRPr lang="en-IN" dirty="0"/>
          </a:p>
        </p:txBody>
      </p:sp>
    </p:spTree>
    <p:extLst>
      <p:ext uri="{BB962C8B-B14F-4D97-AF65-F5344CB8AC3E}">
        <p14:creationId xmlns:p14="http://schemas.microsoft.com/office/powerpoint/2010/main" val="226125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D0234-D992-40C9-9B88-1C5B8F5D7478}"/>
              </a:ext>
            </a:extLst>
          </p:cNvPr>
          <p:cNvSpPr>
            <a:spLocks noGrp="1"/>
          </p:cNvSpPr>
          <p:nvPr>
            <p:ph idx="1"/>
          </p:nvPr>
        </p:nvSpPr>
        <p:spPr>
          <a:xfrm>
            <a:off x="838200" y="681037"/>
            <a:ext cx="10515600" cy="5495926"/>
          </a:xfrm>
        </p:spPr>
        <p:txBody>
          <a:bodyPr/>
          <a:lstStyle/>
          <a:p>
            <a:pPr marL="0" indent="0">
              <a:buNone/>
            </a:pPr>
            <a:r>
              <a:rPr lang="en-IN" sz="2400" dirty="0">
                <a:solidFill>
                  <a:srgbClr val="FF0000"/>
                </a:solidFill>
              </a:rPr>
              <a:t>2</a:t>
            </a:r>
            <a:r>
              <a:rPr lang="en-IN" sz="2400" i="1" dirty="0">
                <a:solidFill>
                  <a:srgbClr val="FF0000"/>
                </a:solidFill>
              </a:rPr>
              <a:t>.Building Representative Models</a:t>
            </a:r>
          </a:p>
          <a:p>
            <a:pPr marL="0" indent="0">
              <a:buNone/>
            </a:pPr>
            <a:r>
              <a:rPr lang="en-US" sz="2400" dirty="0"/>
              <a:t>A model is the representation of a relationship between variables in a dataset. It describes how one or more variables in the data are related to other variables.</a:t>
            </a:r>
          </a:p>
          <a:p>
            <a:pPr marL="0" indent="0">
              <a:buNone/>
            </a:pPr>
            <a:r>
              <a:rPr lang="en-US" dirty="0"/>
              <a:t> </a:t>
            </a:r>
            <a:endParaRPr lang="en-IN" dirty="0"/>
          </a:p>
        </p:txBody>
      </p:sp>
      <p:pic>
        <p:nvPicPr>
          <p:cNvPr id="5" name="Picture 4">
            <a:extLst>
              <a:ext uri="{FF2B5EF4-FFF2-40B4-BE49-F238E27FC236}">
                <a16:creationId xmlns:a16="http://schemas.microsoft.com/office/drawing/2014/main" id="{20E6D9BB-1132-4AFF-9B6F-F1C2573A401D}"/>
              </a:ext>
            </a:extLst>
          </p:cNvPr>
          <p:cNvPicPr>
            <a:picLocks noChangeAspect="1"/>
          </p:cNvPicPr>
          <p:nvPr/>
        </p:nvPicPr>
        <p:blipFill>
          <a:blip r:embed="rId2"/>
          <a:stretch>
            <a:fillRect/>
          </a:stretch>
        </p:blipFill>
        <p:spPr>
          <a:xfrm>
            <a:off x="2760401" y="2848022"/>
            <a:ext cx="5676900" cy="2609850"/>
          </a:xfrm>
          <a:prstGeom prst="rect">
            <a:avLst/>
          </a:prstGeom>
        </p:spPr>
      </p:pic>
    </p:spTree>
    <p:extLst>
      <p:ext uri="{BB962C8B-B14F-4D97-AF65-F5344CB8AC3E}">
        <p14:creationId xmlns:p14="http://schemas.microsoft.com/office/powerpoint/2010/main" val="269883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6E54D1-D0D0-4500-B52A-898018511911}"/>
              </a:ext>
            </a:extLst>
          </p:cNvPr>
          <p:cNvSpPr>
            <a:spLocks noGrp="1"/>
          </p:cNvSpPr>
          <p:nvPr>
            <p:ph idx="1"/>
          </p:nvPr>
        </p:nvSpPr>
        <p:spPr>
          <a:xfrm>
            <a:off x="838200" y="497150"/>
            <a:ext cx="10515600" cy="5679813"/>
          </a:xfrm>
        </p:spPr>
        <p:txBody>
          <a:bodyPr/>
          <a:lstStyle/>
          <a:p>
            <a:pPr marL="0" indent="0">
              <a:buNone/>
            </a:pPr>
            <a:r>
              <a:rPr lang="en-US" i="1" dirty="0">
                <a:solidFill>
                  <a:srgbClr val="FF0000"/>
                </a:solidFill>
              </a:rPr>
              <a:t>3. Combination of Statistics, Machine Learning, and Computing</a:t>
            </a:r>
          </a:p>
          <a:p>
            <a:pPr marL="0" indent="0">
              <a:buNone/>
            </a:pPr>
            <a:r>
              <a:rPr lang="en-US" sz="2400" dirty="0">
                <a:latin typeface="Times New Roman" panose="02020603050405020304" pitchFamily="18" charset="0"/>
                <a:cs typeface="Times New Roman" panose="02020603050405020304" pitchFamily="18" charset="0"/>
              </a:rPr>
              <a:t>In the pursuit of extracting useful and relevant information from large datasets, data science borrows computational techniques from the disciplines of statistics, machine learning, experimentation, and database theories.</a:t>
            </a:r>
          </a:p>
          <a:p>
            <a:pPr marL="0" indent="0">
              <a:buNone/>
            </a:pPr>
            <a:r>
              <a:rPr lang="en-US" sz="2400" dirty="0">
                <a:latin typeface="Times New Roman" panose="02020603050405020304" pitchFamily="18" charset="0"/>
                <a:cs typeface="Times New Roman" panose="02020603050405020304" pitchFamily="18" charset="0"/>
              </a:rPr>
              <a:t>One of the key ingredients of successful data science is substantial prior knowledge about the data and the business processes that generate the data, known as subject matter expertise.</a:t>
            </a:r>
          </a:p>
          <a:p>
            <a:pPr marL="0" indent="0">
              <a:buNone/>
            </a:pPr>
            <a:r>
              <a:rPr lang="en-US" sz="2400" i="1" dirty="0">
                <a:solidFill>
                  <a:srgbClr val="FF0000"/>
                </a:solidFill>
              </a:rPr>
              <a:t>4.</a:t>
            </a:r>
            <a:r>
              <a:rPr lang="en-IN" sz="2400" i="1" dirty="0">
                <a:solidFill>
                  <a:srgbClr val="FF0000"/>
                </a:solidFill>
              </a:rPr>
              <a:t> Learning Algorithms</a:t>
            </a:r>
          </a:p>
          <a:p>
            <a:pPr marL="0" indent="0">
              <a:buNone/>
            </a:pPr>
            <a:r>
              <a:rPr lang="en-US" sz="2400" dirty="0">
                <a:latin typeface="Times New Roman" panose="02020603050405020304" pitchFamily="18" charset="0"/>
                <a:cs typeface="Times New Roman" panose="02020603050405020304" pitchFamily="18" charset="0"/>
              </a:rPr>
              <a:t>Data science as a process of discovering previously unknown patterns in data using automatic iterative methods. The application of sophisticated learning algorithms for extracting useful patterns from data differentiates data science from traditional data analysis techniques. </a:t>
            </a:r>
          </a:p>
          <a:p>
            <a:pPr marL="0" indent="0">
              <a:buNone/>
            </a:pPr>
            <a:r>
              <a:rPr lang="en-US" sz="2400" dirty="0">
                <a:latin typeface="Times New Roman" panose="02020603050405020304" pitchFamily="18" charset="0"/>
                <a:cs typeface="Times New Roman" panose="02020603050405020304" pitchFamily="18" charset="0"/>
              </a:rPr>
              <a:t>Each data science task uses specific learning algorithms like decision trees, neural networks, k-nearest neighbors (k-NN), and k-means clustering, </a:t>
            </a:r>
            <a:r>
              <a:rPr lang="en-US" sz="2400" dirty="0" err="1">
                <a:latin typeface="Times New Roman" panose="02020603050405020304" pitchFamily="18" charset="0"/>
                <a:cs typeface="Times New Roman" panose="02020603050405020304" pitchFamily="18" charset="0"/>
              </a:rPr>
              <a:t>etc</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356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3F718-713F-49EB-A06A-C6742406F029}"/>
              </a:ext>
            </a:extLst>
          </p:cNvPr>
          <p:cNvSpPr>
            <a:spLocks noGrp="1"/>
          </p:cNvSpPr>
          <p:nvPr>
            <p:ph idx="1"/>
          </p:nvPr>
        </p:nvSpPr>
        <p:spPr>
          <a:xfrm>
            <a:off x="838200" y="372862"/>
            <a:ext cx="10515600" cy="5804101"/>
          </a:xfrm>
        </p:spPr>
        <p:txBody>
          <a:bodyPr>
            <a:normAutofit/>
          </a:bodyPr>
          <a:lstStyle/>
          <a:p>
            <a:pPr marL="0" indent="0">
              <a:buNone/>
            </a:pPr>
            <a:r>
              <a:rPr lang="en-IN" sz="2400" i="1" dirty="0">
                <a:solidFill>
                  <a:srgbClr val="FF0000"/>
                </a:solidFill>
                <a:latin typeface="Times New Roman" panose="02020603050405020304" pitchFamily="18" charset="0"/>
                <a:cs typeface="Times New Roman" panose="02020603050405020304" pitchFamily="18" charset="0"/>
              </a:rPr>
              <a:t>5.Associated Fields</a:t>
            </a:r>
          </a:p>
          <a:p>
            <a:pPr marL="0" indent="0">
              <a:buNone/>
            </a:pPr>
            <a:endParaRPr lang="en-IN" sz="2400" i="1"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Descriptive statistics: Computing mean, standard deviation, correlation, and other descriptive statistics, quantify the aggregate structure of a</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dataset. This is essential information for understanding any dataset in order to understand the structure of the data and the relationships within the dataset.</a:t>
            </a:r>
          </a:p>
          <a:p>
            <a:r>
              <a:rPr lang="en-US" sz="2400" dirty="0">
                <a:latin typeface="Times New Roman" panose="02020603050405020304" pitchFamily="18" charset="0"/>
                <a:cs typeface="Times New Roman" panose="02020603050405020304" pitchFamily="18" charset="0"/>
              </a:rPr>
              <a:t>Exploratory visualization: The process of expressing data in visual coordinates enables users to find patterns and relationships in the data and to comprehend large datasets. Similar to descriptive statistics, they are integral in the pre- and post-processing steps in data science.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299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31A073-2F1D-411F-B7D0-26A6C9F46855}"/>
              </a:ext>
            </a:extLst>
          </p:cNvPr>
          <p:cNvSpPr>
            <a:spLocks noGrp="1"/>
          </p:cNvSpPr>
          <p:nvPr>
            <p:ph idx="1"/>
          </p:nvPr>
        </p:nvSpPr>
        <p:spPr>
          <a:xfrm>
            <a:off x="838200" y="603682"/>
            <a:ext cx="10515600" cy="5573281"/>
          </a:xfrm>
        </p:spPr>
        <p:txBody>
          <a:bodyPr/>
          <a:lstStyle/>
          <a:p>
            <a:r>
              <a:rPr lang="en-US" dirty="0"/>
              <a:t>Dimensional slicing: Online analytical processing (OLAP) applications,  mainly provide information on the data through dimensional slicing, filtering, and pivoting</a:t>
            </a:r>
          </a:p>
          <a:p>
            <a:pPr marL="0" indent="0">
              <a:buNone/>
            </a:pPr>
            <a:r>
              <a:rPr lang="en-US" dirty="0"/>
              <a:t>      </a:t>
            </a:r>
            <a:r>
              <a:rPr lang="en-US" i="1" dirty="0">
                <a:solidFill>
                  <a:srgbClr val="FF0000"/>
                </a:solidFill>
              </a:rPr>
              <a:t>slicing                                                               pivoting</a:t>
            </a:r>
          </a:p>
          <a:p>
            <a:pPr marL="0" indent="0">
              <a:buNone/>
            </a:pPr>
            <a:r>
              <a:rPr lang="en-US" dirty="0"/>
              <a:t>                                                              </a:t>
            </a:r>
          </a:p>
          <a:p>
            <a:pPr marL="0" indent="0">
              <a:buNone/>
            </a:pPr>
            <a:r>
              <a:rPr lang="en-US" dirty="0"/>
              <a:t>                                                               </a:t>
            </a:r>
            <a:endParaRPr lang="en-IN" dirty="0"/>
          </a:p>
        </p:txBody>
      </p:sp>
      <p:pic>
        <p:nvPicPr>
          <p:cNvPr id="5" name="Picture 4">
            <a:extLst>
              <a:ext uri="{FF2B5EF4-FFF2-40B4-BE49-F238E27FC236}">
                <a16:creationId xmlns:a16="http://schemas.microsoft.com/office/drawing/2014/main" id="{A4A804CA-4C03-4897-89D5-56536728CAE4}"/>
              </a:ext>
            </a:extLst>
          </p:cNvPr>
          <p:cNvPicPr>
            <a:picLocks noChangeAspect="1"/>
          </p:cNvPicPr>
          <p:nvPr/>
        </p:nvPicPr>
        <p:blipFill>
          <a:blip r:embed="rId2"/>
          <a:stretch>
            <a:fillRect/>
          </a:stretch>
        </p:blipFill>
        <p:spPr>
          <a:xfrm>
            <a:off x="658195" y="2352583"/>
            <a:ext cx="3736251" cy="3970121"/>
          </a:xfrm>
          <a:prstGeom prst="rect">
            <a:avLst/>
          </a:prstGeom>
        </p:spPr>
      </p:pic>
      <p:pic>
        <p:nvPicPr>
          <p:cNvPr id="7" name="Picture 6">
            <a:extLst>
              <a:ext uri="{FF2B5EF4-FFF2-40B4-BE49-F238E27FC236}">
                <a16:creationId xmlns:a16="http://schemas.microsoft.com/office/drawing/2014/main" id="{77A78A64-D901-4605-BE52-6F4F5C9503B1}"/>
              </a:ext>
            </a:extLst>
          </p:cNvPr>
          <p:cNvPicPr>
            <a:picLocks noChangeAspect="1"/>
          </p:cNvPicPr>
          <p:nvPr/>
        </p:nvPicPr>
        <p:blipFill>
          <a:blip r:embed="rId3"/>
          <a:stretch>
            <a:fillRect/>
          </a:stretch>
        </p:blipFill>
        <p:spPr>
          <a:xfrm>
            <a:off x="6662769" y="2352583"/>
            <a:ext cx="3235416" cy="3634019"/>
          </a:xfrm>
          <a:prstGeom prst="rect">
            <a:avLst/>
          </a:prstGeom>
        </p:spPr>
      </p:pic>
    </p:spTree>
    <p:extLst>
      <p:ext uri="{BB962C8B-B14F-4D97-AF65-F5344CB8AC3E}">
        <p14:creationId xmlns:p14="http://schemas.microsoft.com/office/powerpoint/2010/main" val="2670235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9EC03-70BB-4258-8529-BAAFA97692D1}"/>
              </a:ext>
            </a:extLst>
          </p:cNvPr>
          <p:cNvSpPr>
            <a:spLocks noGrp="1"/>
          </p:cNvSpPr>
          <p:nvPr>
            <p:ph idx="1"/>
          </p:nvPr>
        </p:nvSpPr>
        <p:spPr>
          <a:xfrm>
            <a:off x="838200" y="585926"/>
            <a:ext cx="10515600" cy="5591037"/>
          </a:xfrm>
        </p:spPr>
        <p:txBody>
          <a:bodyPr>
            <a:normAutofit/>
          </a:bodyPr>
          <a:lstStyle/>
          <a:p>
            <a:pPr algn="just"/>
            <a:r>
              <a:rPr lang="en-IN" sz="2400" dirty="0">
                <a:latin typeface="Times New Roman" panose="02020603050405020304" pitchFamily="18" charset="0"/>
                <a:cs typeface="Times New Roman" panose="02020603050405020304" pitchFamily="18" charset="0"/>
              </a:rPr>
              <a:t>Hypothesis testing: It is a statement or assumption that is either true or false.</a:t>
            </a:r>
            <a:r>
              <a:rPr lang="en-US" sz="2400" dirty="0">
                <a:latin typeface="Times New Roman" panose="02020603050405020304" pitchFamily="18" charset="0"/>
                <a:cs typeface="Times New Roman" panose="02020603050405020304" pitchFamily="18" charset="0"/>
              </a:rPr>
              <a:t> In general, data science is a process where many hypotheses are generated and tested based on observational data.</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Data engineering: Data engineering is the process of sourcing, organizing, assembling, storing, and distributing data for effective analysis and usage.</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Business intelligence: Business intelligence helps organizations consume data effectively.</a:t>
            </a:r>
            <a:r>
              <a:rPr lang="en-US" sz="2400" b="0" i="0" dirty="0">
                <a:solidFill>
                  <a:srgbClr val="111111"/>
                </a:solidFill>
                <a:effectLst/>
                <a:latin typeface="Times New Roman" panose="02020603050405020304" pitchFamily="18" charset="0"/>
                <a:cs typeface="Times New Roman" panose="02020603050405020304" pitchFamily="18" charset="0"/>
              </a:rPr>
              <a:t> Business intelligence (BI) refers to the procedural and technical infrastructure that collects, stores, and analyzes the data produced by a company’s activities.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59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DBEA-5EE4-45D2-8E81-AB69D08A765D}"/>
              </a:ext>
            </a:extLst>
          </p:cNvPr>
          <p:cNvSpPr>
            <a:spLocks noGrp="1"/>
          </p:cNvSpPr>
          <p:nvPr>
            <p:ph type="title"/>
          </p:nvPr>
        </p:nvSpPr>
        <p:spPr/>
        <p:txBody>
          <a:bodyPr/>
          <a:lstStyle/>
          <a:p>
            <a:r>
              <a:rPr lang="en-IN" dirty="0"/>
              <a:t>        DATA SCIENCE CLASSIFICATION</a:t>
            </a:r>
          </a:p>
        </p:txBody>
      </p:sp>
      <p:sp>
        <p:nvSpPr>
          <p:cNvPr id="3" name="Content Placeholder 2">
            <a:extLst>
              <a:ext uri="{FF2B5EF4-FFF2-40B4-BE49-F238E27FC236}">
                <a16:creationId xmlns:a16="http://schemas.microsoft.com/office/drawing/2014/main" id="{5C625505-4B4E-436D-A5AB-D8D1CFC5AB20}"/>
              </a:ext>
            </a:extLst>
          </p:cNvPr>
          <p:cNvSpPr>
            <a:spLocks noGrp="1"/>
          </p:cNvSpPr>
          <p:nvPr>
            <p:ph idx="1"/>
          </p:nvPr>
        </p:nvSpPr>
        <p:spPr>
          <a:xfrm>
            <a:off x="838200" y="1278384"/>
            <a:ext cx="10515600" cy="4898579"/>
          </a:xfrm>
        </p:spPr>
        <p:txBody>
          <a:bodyPr>
            <a:normAutofit fontScale="85000" lnSpcReduction="10000"/>
          </a:bodyPr>
          <a:lstStyle/>
          <a:p>
            <a:r>
              <a:rPr lang="en-US" dirty="0"/>
              <a:t>Data science problems can be broadly categorized into </a:t>
            </a:r>
          </a:p>
          <a:p>
            <a:pPr marL="0" indent="0">
              <a:buNone/>
            </a:pPr>
            <a:r>
              <a:rPr lang="en-US" dirty="0"/>
              <a:t>          </a:t>
            </a:r>
            <a:r>
              <a:rPr lang="en-US" dirty="0">
                <a:solidFill>
                  <a:srgbClr val="FF0000"/>
                </a:solidFill>
              </a:rPr>
              <a:t>supervised</a:t>
            </a:r>
            <a:r>
              <a:rPr lang="en-US" dirty="0"/>
              <a:t>  or </a:t>
            </a:r>
            <a:r>
              <a:rPr lang="en-US" dirty="0">
                <a:solidFill>
                  <a:srgbClr val="FF0000"/>
                </a:solidFill>
              </a:rPr>
              <a:t>unsupervised</a:t>
            </a:r>
            <a:r>
              <a:rPr lang="en-US" dirty="0"/>
              <a:t> learning models. </a:t>
            </a:r>
          </a:p>
          <a:p>
            <a:pPr marL="0" indent="0">
              <a:buNone/>
            </a:pPr>
            <a:r>
              <a:rPr lang="en-US" sz="3300" dirty="0">
                <a:solidFill>
                  <a:srgbClr val="00B050"/>
                </a:solidFill>
              </a:rPr>
              <a:t>Supervised Models</a:t>
            </a:r>
          </a:p>
          <a:p>
            <a:r>
              <a:rPr lang="en-US" dirty="0"/>
              <a:t>Supervised or directed data science tries to infer a function or relationship based on labeled training data and uses this function to map new unlabeled data. </a:t>
            </a:r>
          </a:p>
          <a:p>
            <a:r>
              <a:rPr lang="en-US" dirty="0"/>
              <a:t>Supervised techniques predict the value of the output variables based on a set of input variables. </a:t>
            </a:r>
          </a:p>
          <a:p>
            <a:r>
              <a:rPr lang="en-US" dirty="0"/>
              <a:t>To do this, a model is developed from a training dataset where the values of input and output are previously known. </a:t>
            </a:r>
          </a:p>
          <a:p>
            <a:r>
              <a:rPr lang="en-US" dirty="0"/>
              <a:t>The model generalizes the relationship between the input and output variables and uses it to predict for a dataset where only input variables are known.</a:t>
            </a:r>
          </a:p>
          <a:p>
            <a:r>
              <a:rPr lang="en-US" dirty="0"/>
              <a:t> The output variable that is being predicted is also called a class label or target variable</a:t>
            </a:r>
            <a:endParaRPr lang="en-IN" dirty="0"/>
          </a:p>
        </p:txBody>
      </p:sp>
    </p:spTree>
    <p:extLst>
      <p:ext uri="{BB962C8B-B14F-4D97-AF65-F5344CB8AC3E}">
        <p14:creationId xmlns:p14="http://schemas.microsoft.com/office/powerpoint/2010/main" val="1523057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7FB3E4-E138-47A2-B940-5C0787B5A897}"/>
              </a:ext>
            </a:extLst>
          </p:cNvPr>
          <p:cNvPicPr>
            <a:picLocks noGrp="1" noChangeAspect="1"/>
          </p:cNvPicPr>
          <p:nvPr>
            <p:ph idx="1"/>
          </p:nvPr>
        </p:nvPicPr>
        <p:blipFill>
          <a:blip r:embed="rId2"/>
          <a:stretch>
            <a:fillRect/>
          </a:stretch>
        </p:blipFill>
        <p:spPr>
          <a:xfrm>
            <a:off x="7208668" y="2582338"/>
            <a:ext cx="4076191" cy="2753142"/>
          </a:xfrm>
        </p:spPr>
      </p:pic>
      <p:pic>
        <p:nvPicPr>
          <p:cNvPr id="7" name="Picture 6">
            <a:extLst>
              <a:ext uri="{FF2B5EF4-FFF2-40B4-BE49-F238E27FC236}">
                <a16:creationId xmlns:a16="http://schemas.microsoft.com/office/drawing/2014/main" id="{D9875868-C3A8-449F-98A8-6BFD85FDA625}"/>
              </a:ext>
            </a:extLst>
          </p:cNvPr>
          <p:cNvPicPr>
            <a:picLocks noChangeAspect="1"/>
          </p:cNvPicPr>
          <p:nvPr/>
        </p:nvPicPr>
        <p:blipFill>
          <a:blip r:embed="rId3"/>
          <a:stretch>
            <a:fillRect/>
          </a:stretch>
        </p:blipFill>
        <p:spPr>
          <a:xfrm>
            <a:off x="1228910" y="1940835"/>
            <a:ext cx="5743575" cy="2124075"/>
          </a:xfrm>
          <a:prstGeom prst="rect">
            <a:avLst/>
          </a:prstGeom>
        </p:spPr>
      </p:pic>
    </p:spTree>
    <p:extLst>
      <p:ext uri="{BB962C8B-B14F-4D97-AF65-F5344CB8AC3E}">
        <p14:creationId xmlns:p14="http://schemas.microsoft.com/office/powerpoint/2010/main" val="18088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08EF-0C19-44DC-A6F2-0842DFD0E0B1}"/>
              </a:ext>
            </a:extLst>
          </p:cNvPr>
          <p:cNvSpPr>
            <a:spLocks noGrp="1"/>
          </p:cNvSpPr>
          <p:nvPr>
            <p:ph type="ctrTitle"/>
          </p:nvPr>
        </p:nvSpPr>
        <p:spPr/>
        <p:txBody>
          <a:bodyPr/>
          <a:lstStyle/>
          <a:p>
            <a:r>
              <a:rPr lang="en-US" dirty="0"/>
              <a:t>MODULE 1</a:t>
            </a:r>
            <a:endParaRPr lang="en-IN" dirty="0"/>
          </a:p>
        </p:txBody>
      </p:sp>
    </p:spTree>
    <p:extLst>
      <p:ext uri="{BB962C8B-B14F-4D97-AF65-F5344CB8AC3E}">
        <p14:creationId xmlns:p14="http://schemas.microsoft.com/office/powerpoint/2010/main" val="1364302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47756-028F-4D58-960B-4114675111C4}"/>
              </a:ext>
            </a:extLst>
          </p:cNvPr>
          <p:cNvSpPr>
            <a:spLocks noGrp="1"/>
          </p:cNvSpPr>
          <p:nvPr>
            <p:ph idx="1"/>
          </p:nvPr>
        </p:nvSpPr>
        <p:spPr>
          <a:xfrm>
            <a:off x="838200" y="852256"/>
            <a:ext cx="10515600" cy="5324707"/>
          </a:xfrm>
        </p:spPr>
        <p:txBody>
          <a:bodyPr/>
          <a:lstStyle/>
          <a:p>
            <a:pPr marL="0" indent="0">
              <a:buNone/>
            </a:pPr>
            <a:r>
              <a:rPr lang="en-US" dirty="0">
                <a:solidFill>
                  <a:srgbClr val="00B050"/>
                </a:solidFill>
              </a:rPr>
              <a:t>Unsupervised Models</a:t>
            </a:r>
          </a:p>
          <a:p>
            <a:r>
              <a:rPr lang="en-US" dirty="0"/>
              <a:t>Unsupervised or undirected data science uncovers hidden patterns in unlabeled data. </a:t>
            </a:r>
          </a:p>
          <a:p>
            <a:r>
              <a:rPr lang="en-US" dirty="0"/>
              <a:t>In unsupervised data science, there are no output variables to predict. </a:t>
            </a:r>
          </a:p>
          <a:p>
            <a:r>
              <a:rPr lang="en-US" dirty="0"/>
              <a:t>The objective of this class of data science techniques, is to find patterns in data based on the relationship between data points themselves</a:t>
            </a:r>
            <a:endParaRPr lang="en-IN" dirty="0"/>
          </a:p>
        </p:txBody>
      </p:sp>
    </p:spTree>
    <p:extLst>
      <p:ext uri="{BB962C8B-B14F-4D97-AF65-F5344CB8AC3E}">
        <p14:creationId xmlns:p14="http://schemas.microsoft.com/office/powerpoint/2010/main" val="2063630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D6AFB-D2C6-498E-B41F-051DB971D98A}"/>
              </a:ext>
            </a:extLst>
          </p:cNvPr>
          <p:cNvSpPr>
            <a:spLocks noGrp="1"/>
          </p:cNvSpPr>
          <p:nvPr>
            <p:ph idx="1"/>
          </p:nvPr>
        </p:nvSpPr>
        <p:spPr>
          <a:xfrm>
            <a:off x="838200" y="559293"/>
            <a:ext cx="10515600" cy="5617670"/>
          </a:xfrm>
        </p:spPr>
        <p:txBody>
          <a:bodyPr/>
          <a:lstStyle/>
          <a:p>
            <a:pPr marL="0" indent="0">
              <a:buNone/>
            </a:pPr>
            <a:r>
              <a:rPr lang="en-IN" dirty="0"/>
              <a:t> </a:t>
            </a:r>
          </a:p>
        </p:txBody>
      </p:sp>
      <p:pic>
        <p:nvPicPr>
          <p:cNvPr id="5" name="Picture 4">
            <a:extLst>
              <a:ext uri="{FF2B5EF4-FFF2-40B4-BE49-F238E27FC236}">
                <a16:creationId xmlns:a16="http://schemas.microsoft.com/office/drawing/2014/main" id="{EA352A65-2E18-42F7-9C98-490D30AAFBC3}"/>
              </a:ext>
            </a:extLst>
          </p:cNvPr>
          <p:cNvPicPr>
            <a:picLocks noChangeAspect="1"/>
          </p:cNvPicPr>
          <p:nvPr/>
        </p:nvPicPr>
        <p:blipFill>
          <a:blip r:embed="rId2"/>
          <a:stretch>
            <a:fillRect/>
          </a:stretch>
        </p:blipFill>
        <p:spPr>
          <a:xfrm>
            <a:off x="4990221" y="3348038"/>
            <a:ext cx="5762625" cy="2828925"/>
          </a:xfrm>
          <a:prstGeom prst="rect">
            <a:avLst/>
          </a:prstGeom>
        </p:spPr>
      </p:pic>
      <p:pic>
        <p:nvPicPr>
          <p:cNvPr id="7" name="Picture 6">
            <a:extLst>
              <a:ext uri="{FF2B5EF4-FFF2-40B4-BE49-F238E27FC236}">
                <a16:creationId xmlns:a16="http://schemas.microsoft.com/office/drawing/2014/main" id="{CEC0181E-E430-41F4-8EB2-BE38C6CE8BDC}"/>
              </a:ext>
            </a:extLst>
          </p:cNvPr>
          <p:cNvPicPr>
            <a:picLocks noChangeAspect="1"/>
          </p:cNvPicPr>
          <p:nvPr/>
        </p:nvPicPr>
        <p:blipFill>
          <a:blip r:embed="rId3"/>
          <a:stretch>
            <a:fillRect/>
          </a:stretch>
        </p:blipFill>
        <p:spPr>
          <a:xfrm>
            <a:off x="965585" y="989629"/>
            <a:ext cx="7419975" cy="2162175"/>
          </a:xfrm>
          <a:prstGeom prst="rect">
            <a:avLst/>
          </a:prstGeom>
        </p:spPr>
      </p:pic>
    </p:spTree>
    <p:extLst>
      <p:ext uri="{BB962C8B-B14F-4D97-AF65-F5344CB8AC3E}">
        <p14:creationId xmlns:p14="http://schemas.microsoft.com/office/powerpoint/2010/main" val="2401913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2EEA6-27B7-4F6B-A271-BF2002499CAF}"/>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CFD2BC93-9696-47F0-B424-A9E96E41E212}"/>
              </a:ext>
            </a:extLst>
          </p:cNvPr>
          <p:cNvPicPr>
            <a:picLocks noChangeAspect="1"/>
          </p:cNvPicPr>
          <p:nvPr/>
        </p:nvPicPr>
        <p:blipFill>
          <a:blip r:embed="rId2"/>
          <a:stretch>
            <a:fillRect/>
          </a:stretch>
        </p:blipFill>
        <p:spPr>
          <a:xfrm>
            <a:off x="2600325" y="1238250"/>
            <a:ext cx="6991350" cy="4381500"/>
          </a:xfrm>
          <a:prstGeom prst="rect">
            <a:avLst/>
          </a:prstGeom>
        </p:spPr>
      </p:pic>
    </p:spTree>
    <p:extLst>
      <p:ext uri="{BB962C8B-B14F-4D97-AF65-F5344CB8AC3E}">
        <p14:creationId xmlns:p14="http://schemas.microsoft.com/office/powerpoint/2010/main" val="234317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BB55A-759F-490C-98D1-96AD1BC8ACE3}"/>
              </a:ext>
            </a:extLst>
          </p:cNvPr>
          <p:cNvSpPr>
            <a:spLocks noGrp="1"/>
          </p:cNvSpPr>
          <p:nvPr>
            <p:ph idx="1"/>
          </p:nvPr>
        </p:nvSpPr>
        <p:spPr>
          <a:xfrm>
            <a:off x="838200" y="550416"/>
            <a:ext cx="10515600" cy="5626547"/>
          </a:xfrm>
        </p:spPr>
        <p:txBody>
          <a:bodyPr/>
          <a:lstStyle/>
          <a:p>
            <a:pPr marL="0" indent="0">
              <a:buNone/>
            </a:pPr>
            <a:r>
              <a:rPr lang="en-US" sz="2400" i="1" dirty="0">
                <a:solidFill>
                  <a:schemeClr val="accent5">
                    <a:lumMod val="75000"/>
                  </a:schemeClr>
                </a:solidFill>
              </a:rPr>
              <a:t>Classification</a:t>
            </a:r>
            <a:r>
              <a:rPr lang="en-US" sz="2400" dirty="0"/>
              <a:t> and </a:t>
            </a:r>
            <a:r>
              <a:rPr lang="en-US" sz="2400" i="1" dirty="0">
                <a:solidFill>
                  <a:schemeClr val="accent5">
                    <a:lumMod val="75000"/>
                  </a:schemeClr>
                </a:solidFill>
              </a:rPr>
              <a:t>regression</a:t>
            </a:r>
            <a:r>
              <a:rPr lang="en-US" sz="2400" dirty="0"/>
              <a:t> techniques predict a target variable based on input variables. </a:t>
            </a:r>
          </a:p>
          <a:p>
            <a:pPr marL="0" indent="0">
              <a:buNone/>
            </a:pPr>
            <a:r>
              <a:rPr lang="en-US" sz="2400" dirty="0"/>
              <a:t>The prediction is based on a generalized model built from a previously known dataset. In regression tasks, the output variable is </a:t>
            </a:r>
            <a:r>
              <a:rPr lang="en-US" sz="2400" u="sng" dirty="0"/>
              <a:t>numeric</a:t>
            </a:r>
            <a:r>
              <a:rPr lang="en-US" sz="2400" dirty="0"/>
              <a:t>. Classification tasks predict output variables, which are </a:t>
            </a:r>
            <a:r>
              <a:rPr lang="en-US" sz="2400" u="sng" dirty="0"/>
              <a:t>categorical</a:t>
            </a:r>
            <a:r>
              <a:rPr lang="en-US" sz="2400" dirty="0"/>
              <a:t>. </a:t>
            </a:r>
          </a:p>
          <a:p>
            <a:pPr marL="0" indent="0">
              <a:buNone/>
            </a:pPr>
            <a:endParaRPr lang="en-IN" dirty="0"/>
          </a:p>
        </p:txBody>
      </p:sp>
      <p:pic>
        <p:nvPicPr>
          <p:cNvPr id="5" name="Picture 4">
            <a:extLst>
              <a:ext uri="{FF2B5EF4-FFF2-40B4-BE49-F238E27FC236}">
                <a16:creationId xmlns:a16="http://schemas.microsoft.com/office/drawing/2014/main" id="{D67DDBB6-A565-4D7D-87A8-406AAE06970E}"/>
              </a:ext>
            </a:extLst>
          </p:cNvPr>
          <p:cNvPicPr>
            <a:picLocks noChangeAspect="1"/>
          </p:cNvPicPr>
          <p:nvPr/>
        </p:nvPicPr>
        <p:blipFill>
          <a:blip r:embed="rId2"/>
          <a:stretch>
            <a:fillRect/>
          </a:stretch>
        </p:blipFill>
        <p:spPr>
          <a:xfrm>
            <a:off x="5592933" y="2738113"/>
            <a:ext cx="4944861" cy="2500815"/>
          </a:xfrm>
          <a:prstGeom prst="rect">
            <a:avLst/>
          </a:prstGeom>
        </p:spPr>
      </p:pic>
      <p:sp>
        <p:nvSpPr>
          <p:cNvPr id="9" name="TextBox 8">
            <a:extLst>
              <a:ext uri="{FF2B5EF4-FFF2-40B4-BE49-F238E27FC236}">
                <a16:creationId xmlns:a16="http://schemas.microsoft.com/office/drawing/2014/main" id="{25AB79BA-A61D-4EDB-8721-A02B97F36E66}"/>
              </a:ext>
            </a:extLst>
          </p:cNvPr>
          <p:cNvSpPr txBox="1"/>
          <p:nvPr/>
        </p:nvSpPr>
        <p:spPr>
          <a:xfrm>
            <a:off x="730188" y="5238929"/>
            <a:ext cx="10623612" cy="646331"/>
          </a:xfrm>
          <a:prstGeom prst="rect">
            <a:avLst/>
          </a:prstGeom>
          <a:noFill/>
        </p:spPr>
        <p:txBody>
          <a:bodyPr wrap="square">
            <a:spAutoFit/>
          </a:bodyPr>
          <a:lstStyle/>
          <a:p>
            <a:r>
              <a:rPr lang="en-US" i="1" dirty="0">
                <a:solidFill>
                  <a:schemeClr val="accent5">
                    <a:lumMod val="75000"/>
                  </a:schemeClr>
                </a:solidFill>
              </a:rPr>
              <a:t>Deep learning </a:t>
            </a:r>
            <a:r>
              <a:rPr lang="en-US" dirty="0"/>
              <a:t>is a more sophisticated artificial neural network that is increasingly used for classification and regression problems.</a:t>
            </a:r>
            <a:endParaRPr lang="en-IN" dirty="0"/>
          </a:p>
        </p:txBody>
      </p:sp>
    </p:spTree>
    <p:extLst>
      <p:ext uri="{BB962C8B-B14F-4D97-AF65-F5344CB8AC3E}">
        <p14:creationId xmlns:p14="http://schemas.microsoft.com/office/powerpoint/2010/main" val="1628636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AFBDF-C97C-4AB0-A4F7-223AD173937F}"/>
              </a:ext>
            </a:extLst>
          </p:cNvPr>
          <p:cNvSpPr>
            <a:spLocks noGrp="1"/>
          </p:cNvSpPr>
          <p:nvPr>
            <p:ph idx="1"/>
          </p:nvPr>
        </p:nvSpPr>
        <p:spPr>
          <a:xfrm>
            <a:off x="838200" y="923278"/>
            <a:ext cx="10515600" cy="5253685"/>
          </a:xfrm>
        </p:spPr>
        <p:txBody>
          <a:bodyPr/>
          <a:lstStyle/>
          <a:p>
            <a:pPr marL="0" indent="0">
              <a:buNone/>
            </a:pPr>
            <a:r>
              <a:rPr lang="en-US" i="1" dirty="0">
                <a:solidFill>
                  <a:schemeClr val="accent5">
                    <a:lumMod val="75000"/>
                  </a:schemeClr>
                </a:solidFill>
              </a:rPr>
              <a:t>Clustering</a:t>
            </a:r>
            <a:r>
              <a:rPr lang="en-US" dirty="0"/>
              <a:t> is the process of identifying the natural groupings in a dataset. </a:t>
            </a:r>
            <a:endParaRPr lang="en-IN" dirty="0"/>
          </a:p>
        </p:txBody>
      </p:sp>
      <p:pic>
        <p:nvPicPr>
          <p:cNvPr id="6" name="Picture 5">
            <a:extLst>
              <a:ext uri="{FF2B5EF4-FFF2-40B4-BE49-F238E27FC236}">
                <a16:creationId xmlns:a16="http://schemas.microsoft.com/office/drawing/2014/main" id="{F28A5597-01F4-4F09-B45D-6FA6BC5B703F}"/>
              </a:ext>
            </a:extLst>
          </p:cNvPr>
          <p:cNvPicPr>
            <a:picLocks noChangeAspect="1"/>
          </p:cNvPicPr>
          <p:nvPr/>
        </p:nvPicPr>
        <p:blipFill>
          <a:blip r:embed="rId2"/>
          <a:stretch>
            <a:fillRect/>
          </a:stretch>
        </p:blipFill>
        <p:spPr>
          <a:xfrm>
            <a:off x="3890962" y="2147887"/>
            <a:ext cx="4410075" cy="2562225"/>
          </a:xfrm>
          <a:prstGeom prst="rect">
            <a:avLst/>
          </a:prstGeom>
        </p:spPr>
      </p:pic>
    </p:spTree>
    <p:extLst>
      <p:ext uri="{BB962C8B-B14F-4D97-AF65-F5344CB8AC3E}">
        <p14:creationId xmlns:p14="http://schemas.microsoft.com/office/powerpoint/2010/main" val="4197660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29E4B-A6DE-44F6-96BC-A195B2FED81E}"/>
              </a:ext>
            </a:extLst>
          </p:cNvPr>
          <p:cNvSpPr>
            <a:spLocks noGrp="1"/>
          </p:cNvSpPr>
          <p:nvPr>
            <p:ph idx="1"/>
          </p:nvPr>
        </p:nvSpPr>
        <p:spPr>
          <a:xfrm>
            <a:off x="838200" y="665825"/>
            <a:ext cx="10515600" cy="5511138"/>
          </a:xfrm>
        </p:spPr>
        <p:txBody>
          <a:bodyPr/>
          <a:lstStyle/>
          <a:p>
            <a:pPr marL="0" indent="0">
              <a:buNone/>
            </a:pPr>
            <a:r>
              <a:rPr lang="en-US" dirty="0"/>
              <a:t>In retail analytics, it is common to identify pairs of items that are purchased together, so that specific items can be bundled or placed next to each other. This task is called </a:t>
            </a:r>
            <a:r>
              <a:rPr lang="en-US" i="1" dirty="0">
                <a:solidFill>
                  <a:schemeClr val="accent5">
                    <a:lumMod val="75000"/>
                  </a:schemeClr>
                </a:solidFill>
              </a:rPr>
              <a:t>market basket analysis </a:t>
            </a:r>
            <a:r>
              <a:rPr lang="en-US" dirty="0"/>
              <a:t>or </a:t>
            </a:r>
            <a:r>
              <a:rPr lang="en-US" i="1" dirty="0">
                <a:solidFill>
                  <a:schemeClr val="accent5">
                    <a:lumMod val="75000"/>
                  </a:schemeClr>
                </a:solidFill>
              </a:rPr>
              <a:t>association analysis.</a:t>
            </a:r>
            <a:endParaRPr lang="en-IN" i="1" dirty="0">
              <a:solidFill>
                <a:schemeClr val="accent5">
                  <a:lumMod val="75000"/>
                </a:schemeClr>
              </a:solidFill>
            </a:endParaRPr>
          </a:p>
        </p:txBody>
      </p:sp>
      <p:pic>
        <p:nvPicPr>
          <p:cNvPr id="5" name="Picture 4">
            <a:extLst>
              <a:ext uri="{FF2B5EF4-FFF2-40B4-BE49-F238E27FC236}">
                <a16:creationId xmlns:a16="http://schemas.microsoft.com/office/drawing/2014/main" id="{3474F869-4FA5-4C61-B77F-C3FB160D10B5}"/>
              </a:ext>
            </a:extLst>
          </p:cNvPr>
          <p:cNvPicPr>
            <a:picLocks noChangeAspect="1"/>
          </p:cNvPicPr>
          <p:nvPr/>
        </p:nvPicPr>
        <p:blipFill>
          <a:blip r:embed="rId2"/>
          <a:stretch>
            <a:fillRect/>
          </a:stretch>
        </p:blipFill>
        <p:spPr>
          <a:xfrm>
            <a:off x="4248150" y="2162175"/>
            <a:ext cx="3695700" cy="2533650"/>
          </a:xfrm>
          <a:prstGeom prst="rect">
            <a:avLst/>
          </a:prstGeom>
        </p:spPr>
      </p:pic>
    </p:spTree>
    <p:extLst>
      <p:ext uri="{BB962C8B-B14F-4D97-AF65-F5344CB8AC3E}">
        <p14:creationId xmlns:p14="http://schemas.microsoft.com/office/powerpoint/2010/main" val="1761277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9FF84-E610-41C7-87FA-D5D6FE36EC00}"/>
              </a:ext>
            </a:extLst>
          </p:cNvPr>
          <p:cNvSpPr>
            <a:spLocks noGrp="1"/>
          </p:cNvSpPr>
          <p:nvPr>
            <p:ph idx="1"/>
          </p:nvPr>
        </p:nvSpPr>
        <p:spPr>
          <a:xfrm>
            <a:off x="838200" y="648070"/>
            <a:ext cx="10515600" cy="5528893"/>
          </a:xfrm>
        </p:spPr>
        <p:txBody>
          <a:bodyPr/>
          <a:lstStyle/>
          <a:p>
            <a:pPr marL="0" indent="0">
              <a:buNone/>
            </a:pPr>
            <a:r>
              <a:rPr lang="en-US" i="1" dirty="0">
                <a:solidFill>
                  <a:schemeClr val="accent5">
                    <a:lumMod val="75000"/>
                  </a:schemeClr>
                </a:solidFill>
              </a:rPr>
              <a:t>Recommendation engines </a:t>
            </a:r>
            <a:r>
              <a:rPr lang="en-US" dirty="0"/>
              <a:t>are the systems that recommend items to the users based on individual user preference.</a:t>
            </a:r>
          </a:p>
          <a:p>
            <a:pPr marL="0" indent="0">
              <a:buNone/>
            </a:pPr>
            <a:r>
              <a:rPr lang="en-US" i="1" dirty="0">
                <a:solidFill>
                  <a:schemeClr val="accent5">
                    <a:lumMod val="75000"/>
                  </a:schemeClr>
                </a:solidFill>
              </a:rPr>
              <a:t>Anomaly or outlier detection </a:t>
            </a:r>
            <a:r>
              <a:rPr lang="en-US" dirty="0"/>
              <a:t>identifies the data points that are significantly different from other data points in a dataset.</a:t>
            </a:r>
          </a:p>
          <a:p>
            <a:pPr marL="0" indent="0">
              <a:buNone/>
            </a:pPr>
            <a:endParaRPr lang="en-IN" dirty="0"/>
          </a:p>
        </p:txBody>
      </p:sp>
      <p:pic>
        <p:nvPicPr>
          <p:cNvPr id="5" name="Picture 4">
            <a:extLst>
              <a:ext uri="{FF2B5EF4-FFF2-40B4-BE49-F238E27FC236}">
                <a16:creationId xmlns:a16="http://schemas.microsoft.com/office/drawing/2014/main" id="{1905D9D8-1EF7-49D4-8DA3-258DA1540646}"/>
              </a:ext>
            </a:extLst>
          </p:cNvPr>
          <p:cNvPicPr>
            <a:picLocks noChangeAspect="1"/>
          </p:cNvPicPr>
          <p:nvPr/>
        </p:nvPicPr>
        <p:blipFill>
          <a:blip r:embed="rId2"/>
          <a:stretch>
            <a:fillRect/>
          </a:stretch>
        </p:blipFill>
        <p:spPr>
          <a:xfrm>
            <a:off x="4484426" y="2628113"/>
            <a:ext cx="4057650" cy="4105275"/>
          </a:xfrm>
          <a:prstGeom prst="rect">
            <a:avLst/>
          </a:prstGeom>
        </p:spPr>
      </p:pic>
    </p:spTree>
    <p:extLst>
      <p:ext uri="{BB962C8B-B14F-4D97-AF65-F5344CB8AC3E}">
        <p14:creationId xmlns:p14="http://schemas.microsoft.com/office/powerpoint/2010/main" val="3363112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DD758-48F7-425C-9D80-C739DD1A5586}"/>
              </a:ext>
            </a:extLst>
          </p:cNvPr>
          <p:cNvSpPr>
            <a:spLocks noGrp="1"/>
          </p:cNvSpPr>
          <p:nvPr>
            <p:ph idx="1"/>
          </p:nvPr>
        </p:nvSpPr>
        <p:spPr>
          <a:xfrm>
            <a:off x="838200" y="426128"/>
            <a:ext cx="10515600" cy="5750835"/>
          </a:xfrm>
        </p:spPr>
        <p:txBody>
          <a:bodyPr/>
          <a:lstStyle/>
          <a:p>
            <a:pPr marL="0" indent="0">
              <a:buNone/>
            </a:pPr>
            <a:r>
              <a:rPr lang="en-US" sz="2400" i="1" dirty="0">
                <a:solidFill>
                  <a:schemeClr val="accent5">
                    <a:lumMod val="75000"/>
                  </a:schemeClr>
                </a:solidFill>
              </a:rPr>
              <a:t>Time series forecasting </a:t>
            </a:r>
            <a:r>
              <a:rPr lang="en-US" sz="2400" dirty="0"/>
              <a:t>is the process of predicting the future value of a variable (e.g., temperature) based on past historical values.</a:t>
            </a:r>
          </a:p>
          <a:p>
            <a:pPr marL="0" indent="0">
              <a:buNone/>
            </a:pPr>
            <a:endParaRPr lang="en-US" sz="2400" dirty="0"/>
          </a:p>
          <a:p>
            <a:pPr marL="0" indent="0">
              <a:buNone/>
            </a:pPr>
            <a:r>
              <a:rPr lang="en-US" sz="2400" i="1" dirty="0">
                <a:solidFill>
                  <a:schemeClr val="accent5">
                    <a:lumMod val="75000"/>
                  </a:schemeClr>
                </a:solidFill>
              </a:rPr>
              <a:t>Text mining </a:t>
            </a:r>
            <a:r>
              <a:rPr lang="en-US" sz="2400" dirty="0"/>
              <a:t>is a data science application where the input data is text, which can be in the form of documents, messages, emails, or web pages. To aid the data science on text data, the text files are first converted into document vectors where each unique word is an attribute. Once the text file is converted to document vectors, standard data science tasks such as classification, clustering, etc., can be applied.</a:t>
            </a:r>
          </a:p>
          <a:p>
            <a:pPr marL="0" indent="0">
              <a:buNone/>
            </a:pPr>
            <a:endParaRPr lang="en-US" dirty="0"/>
          </a:p>
        </p:txBody>
      </p:sp>
    </p:spTree>
    <p:extLst>
      <p:ext uri="{BB962C8B-B14F-4D97-AF65-F5344CB8AC3E}">
        <p14:creationId xmlns:p14="http://schemas.microsoft.com/office/powerpoint/2010/main" val="4207226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D160F-9023-4084-9313-F8DD560510B1}"/>
              </a:ext>
            </a:extLst>
          </p:cNvPr>
          <p:cNvSpPr>
            <a:spLocks noGrp="1"/>
          </p:cNvSpPr>
          <p:nvPr>
            <p:ph idx="1"/>
          </p:nvPr>
        </p:nvSpPr>
        <p:spPr>
          <a:xfrm>
            <a:off x="838200" y="807868"/>
            <a:ext cx="10515600" cy="5369095"/>
          </a:xfrm>
        </p:spPr>
        <p:txBody>
          <a:bodyPr/>
          <a:lstStyle/>
          <a:p>
            <a:pPr marL="0" indent="0">
              <a:buNone/>
            </a:pPr>
            <a:r>
              <a:rPr lang="en-US" i="1" dirty="0">
                <a:solidFill>
                  <a:schemeClr val="accent5">
                    <a:lumMod val="75000"/>
                  </a:schemeClr>
                </a:solidFill>
              </a:rPr>
              <a:t>Feature selection </a:t>
            </a:r>
            <a:r>
              <a:rPr lang="en-US" dirty="0"/>
              <a:t>is a process in which attributes in a dataset are reduced to a few attributes that really matter.</a:t>
            </a:r>
            <a:endParaRPr lang="en-IN" dirty="0"/>
          </a:p>
          <a:p>
            <a:pPr marL="0" indent="0">
              <a:buNone/>
            </a:pPr>
            <a:endParaRPr lang="en-IN" dirty="0"/>
          </a:p>
        </p:txBody>
      </p:sp>
      <p:pic>
        <p:nvPicPr>
          <p:cNvPr id="6" name="Picture 5">
            <a:extLst>
              <a:ext uri="{FF2B5EF4-FFF2-40B4-BE49-F238E27FC236}">
                <a16:creationId xmlns:a16="http://schemas.microsoft.com/office/drawing/2014/main" id="{518FB485-BF8A-4E1F-BE0A-9824D055942A}"/>
              </a:ext>
            </a:extLst>
          </p:cNvPr>
          <p:cNvPicPr>
            <a:picLocks noChangeAspect="1"/>
          </p:cNvPicPr>
          <p:nvPr/>
        </p:nvPicPr>
        <p:blipFill>
          <a:blip r:embed="rId2"/>
          <a:stretch>
            <a:fillRect/>
          </a:stretch>
        </p:blipFill>
        <p:spPr>
          <a:xfrm>
            <a:off x="2498740" y="2343705"/>
            <a:ext cx="6715125" cy="2667000"/>
          </a:xfrm>
          <a:prstGeom prst="rect">
            <a:avLst/>
          </a:prstGeom>
        </p:spPr>
      </p:pic>
    </p:spTree>
    <p:extLst>
      <p:ext uri="{BB962C8B-B14F-4D97-AF65-F5344CB8AC3E}">
        <p14:creationId xmlns:p14="http://schemas.microsoft.com/office/powerpoint/2010/main" val="3735576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A9B1-BAB0-44CF-B1A2-61D670C35BC1}"/>
              </a:ext>
            </a:extLst>
          </p:cNvPr>
          <p:cNvSpPr>
            <a:spLocks noGrp="1"/>
          </p:cNvSpPr>
          <p:nvPr>
            <p:ph type="title"/>
          </p:nvPr>
        </p:nvSpPr>
        <p:spPr>
          <a:xfrm>
            <a:off x="838200" y="338492"/>
            <a:ext cx="10515600" cy="1325563"/>
          </a:xfrm>
        </p:spPr>
        <p:txBody>
          <a:bodyPr/>
          <a:lstStyle/>
          <a:p>
            <a:endParaRPr lang="en-IN"/>
          </a:p>
        </p:txBody>
      </p:sp>
      <p:sp>
        <p:nvSpPr>
          <p:cNvPr id="7" name="Content Placeholder 6">
            <a:extLst>
              <a:ext uri="{FF2B5EF4-FFF2-40B4-BE49-F238E27FC236}">
                <a16:creationId xmlns:a16="http://schemas.microsoft.com/office/drawing/2014/main" id="{1740172E-AAFF-4811-B332-5552BBE24187}"/>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5BA33AA5-EC63-41DC-BF7E-198DA0B5A417}"/>
              </a:ext>
            </a:extLst>
          </p:cNvPr>
          <p:cNvPicPr>
            <a:picLocks noChangeAspect="1"/>
          </p:cNvPicPr>
          <p:nvPr/>
        </p:nvPicPr>
        <p:blipFill>
          <a:blip r:embed="rId2"/>
          <a:stretch>
            <a:fillRect/>
          </a:stretch>
        </p:blipFill>
        <p:spPr>
          <a:xfrm>
            <a:off x="-62144" y="0"/>
            <a:ext cx="11638625" cy="6858000"/>
          </a:xfrm>
          <a:prstGeom prst="rect">
            <a:avLst/>
          </a:prstGeom>
        </p:spPr>
      </p:pic>
    </p:spTree>
    <p:extLst>
      <p:ext uri="{BB962C8B-B14F-4D97-AF65-F5344CB8AC3E}">
        <p14:creationId xmlns:p14="http://schemas.microsoft.com/office/powerpoint/2010/main" val="64237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A287-7053-499D-BAA4-14577C137EE6}"/>
              </a:ext>
            </a:extLst>
          </p:cNvPr>
          <p:cNvSpPr>
            <a:spLocks noGrp="1"/>
          </p:cNvSpPr>
          <p:nvPr>
            <p:ph type="title"/>
          </p:nvPr>
        </p:nvSpPr>
        <p:spPr/>
        <p:txBody>
          <a:bodyPr/>
          <a:lstStyle/>
          <a:p>
            <a:r>
              <a:rPr lang="en-US" i="1" dirty="0">
                <a:solidFill>
                  <a:srgbClr val="FF0000"/>
                </a:solidFill>
              </a:rPr>
              <a:t>Syllabus</a:t>
            </a:r>
            <a:endParaRPr lang="en-IN" i="1" dirty="0">
              <a:solidFill>
                <a:srgbClr val="FF0000"/>
              </a:solidFill>
            </a:endParaRPr>
          </a:p>
        </p:txBody>
      </p:sp>
      <p:pic>
        <p:nvPicPr>
          <p:cNvPr id="5" name="Content Placeholder 4">
            <a:extLst>
              <a:ext uri="{FF2B5EF4-FFF2-40B4-BE49-F238E27FC236}">
                <a16:creationId xmlns:a16="http://schemas.microsoft.com/office/drawing/2014/main" id="{B5E7DF4A-B355-4B7B-BBAC-FAB9E938E3DD}"/>
              </a:ext>
            </a:extLst>
          </p:cNvPr>
          <p:cNvPicPr>
            <a:picLocks noGrp="1" noChangeAspect="1"/>
          </p:cNvPicPr>
          <p:nvPr>
            <p:ph idx="1"/>
          </p:nvPr>
        </p:nvPicPr>
        <p:blipFill>
          <a:blip r:embed="rId2"/>
          <a:stretch>
            <a:fillRect/>
          </a:stretch>
        </p:blipFill>
        <p:spPr>
          <a:xfrm>
            <a:off x="1642369" y="2314490"/>
            <a:ext cx="8327253" cy="1795871"/>
          </a:xfrm>
        </p:spPr>
      </p:pic>
    </p:spTree>
    <p:extLst>
      <p:ext uri="{BB962C8B-B14F-4D97-AF65-F5344CB8AC3E}">
        <p14:creationId xmlns:p14="http://schemas.microsoft.com/office/powerpoint/2010/main" val="139123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191F88-F11D-45F3-9932-CCDC7E125AA5}"/>
              </a:ext>
            </a:extLst>
          </p:cNvPr>
          <p:cNvSpPr>
            <a:spLocks noGrp="1"/>
          </p:cNvSpPr>
          <p:nvPr>
            <p:ph idx="1"/>
          </p:nvPr>
        </p:nvSpPr>
        <p:spPr/>
        <p:txBody>
          <a:bodyPr/>
          <a:lstStyle/>
          <a:p>
            <a:pPr marL="0" indent="0">
              <a:buNone/>
            </a:pPr>
            <a:r>
              <a:rPr lang="en-US" dirty="0"/>
              <a:t>A complete data science application can contain elements of both supervised and unsupervised techniques </a:t>
            </a:r>
            <a:r>
              <a:rPr lang="en-US"/>
              <a:t>. </a:t>
            </a:r>
          </a:p>
          <a:p>
            <a:pPr marL="0" indent="0">
              <a:buNone/>
            </a:pPr>
            <a:r>
              <a:rPr lang="en-US"/>
              <a:t>Unsupervised </a:t>
            </a:r>
            <a:r>
              <a:rPr lang="en-US" dirty="0"/>
              <a:t>techniques provide an increased understanding of the dataset and hence, are sometimes called descriptive data science</a:t>
            </a:r>
            <a:endParaRPr lang="en-IN" dirty="0"/>
          </a:p>
        </p:txBody>
      </p:sp>
    </p:spTree>
    <p:extLst>
      <p:ext uri="{BB962C8B-B14F-4D97-AF65-F5344CB8AC3E}">
        <p14:creationId xmlns:p14="http://schemas.microsoft.com/office/powerpoint/2010/main" val="2934229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5F055-ECA5-4B42-8E82-74AC26DC659A}"/>
              </a:ext>
            </a:extLst>
          </p:cNvPr>
          <p:cNvSpPr>
            <a:spLocks noGrp="1"/>
          </p:cNvSpPr>
          <p:nvPr>
            <p:ph type="title"/>
          </p:nvPr>
        </p:nvSpPr>
        <p:spPr>
          <a:xfrm>
            <a:off x="838200" y="2814221"/>
            <a:ext cx="10515600" cy="1269507"/>
          </a:xfrm>
        </p:spPr>
        <p:txBody>
          <a:bodyPr/>
          <a:lstStyle/>
          <a:p>
            <a:r>
              <a:rPr lang="en-IN" dirty="0">
                <a:solidFill>
                  <a:srgbClr val="FF0000"/>
                </a:solidFill>
              </a:rPr>
              <a:t>                </a:t>
            </a:r>
            <a:r>
              <a:rPr lang="en-IN" b="1" dirty="0">
                <a:solidFill>
                  <a:srgbClr val="FF0000"/>
                </a:solidFill>
              </a:rPr>
              <a:t>DATA SCIENCE PROCESS</a:t>
            </a:r>
          </a:p>
        </p:txBody>
      </p:sp>
    </p:spTree>
    <p:extLst>
      <p:ext uri="{BB962C8B-B14F-4D97-AF65-F5344CB8AC3E}">
        <p14:creationId xmlns:p14="http://schemas.microsoft.com/office/powerpoint/2010/main" val="2748595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D8B8-EFB1-48F1-B043-9084B3163F88}"/>
              </a:ext>
            </a:extLst>
          </p:cNvPr>
          <p:cNvSpPr>
            <a:spLocks noGrp="1"/>
          </p:cNvSpPr>
          <p:nvPr>
            <p:ph type="title"/>
          </p:nvPr>
        </p:nvSpPr>
        <p:spPr>
          <a:xfrm>
            <a:off x="838200" y="365125"/>
            <a:ext cx="10515600" cy="1081935"/>
          </a:xfrm>
        </p:spPr>
        <p:txBody>
          <a:bodyPr>
            <a:normAutofit fontScale="90000"/>
          </a:bodyPr>
          <a:lstStyle/>
          <a:p>
            <a:br>
              <a:rPr lang="en-IN" dirty="0"/>
            </a:br>
            <a:r>
              <a:rPr lang="en-US" sz="2200" dirty="0">
                <a:latin typeface="Times New Roman" panose="02020603050405020304" pitchFamily="18" charset="0"/>
                <a:cs typeface="Times New Roman" panose="02020603050405020304" pitchFamily="18" charset="0"/>
              </a:rPr>
              <a:t>The methodical discovery of useful relationships and patterns in data is enabled by a set of iterative activities collectively known as the </a:t>
            </a:r>
            <a:r>
              <a:rPr lang="en-US" sz="2200" i="1" dirty="0">
                <a:solidFill>
                  <a:srgbClr val="FF0000"/>
                </a:solidFill>
                <a:latin typeface="Times New Roman" panose="02020603050405020304" pitchFamily="18" charset="0"/>
                <a:cs typeface="Times New Roman" panose="02020603050405020304" pitchFamily="18" charset="0"/>
              </a:rPr>
              <a:t>data science process. </a:t>
            </a:r>
            <a:endParaRPr lang="en-IN" sz="2200" i="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A126E98-BBED-43B1-A933-63237C228671}"/>
              </a:ext>
            </a:extLst>
          </p:cNvPr>
          <p:cNvPicPr>
            <a:picLocks noGrp="1" noChangeAspect="1"/>
          </p:cNvPicPr>
          <p:nvPr>
            <p:ph idx="1"/>
          </p:nvPr>
        </p:nvPicPr>
        <p:blipFill>
          <a:blip r:embed="rId2"/>
          <a:stretch>
            <a:fillRect/>
          </a:stretch>
        </p:blipFill>
        <p:spPr>
          <a:xfrm>
            <a:off x="3328288" y="1852258"/>
            <a:ext cx="5535424" cy="4351338"/>
          </a:xfrm>
        </p:spPr>
      </p:pic>
    </p:spTree>
    <p:extLst>
      <p:ext uri="{BB962C8B-B14F-4D97-AF65-F5344CB8AC3E}">
        <p14:creationId xmlns:p14="http://schemas.microsoft.com/office/powerpoint/2010/main" val="323097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BAAA-854F-4421-8EBA-6A237B684B9F}"/>
              </a:ext>
            </a:extLst>
          </p:cNvPr>
          <p:cNvSpPr>
            <a:spLocks noGrp="1"/>
          </p:cNvSpPr>
          <p:nvPr>
            <p:ph type="title"/>
          </p:nvPr>
        </p:nvSpPr>
        <p:spPr>
          <a:xfrm>
            <a:off x="838200" y="365126"/>
            <a:ext cx="10515600" cy="638052"/>
          </a:xfrm>
        </p:spPr>
        <p:txBody>
          <a:bodyPr>
            <a:normAutofit/>
          </a:bodyPr>
          <a:lstStyle/>
          <a:p>
            <a:r>
              <a:rPr lang="en-IN" sz="2400" b="1" i="1" u="sng" dirty="0">
                <a:solidFill>
                  <a:schemeClr val="accent6"/>
                </a:solidFill>
              </a:rPr>
              <a:t>PRIOR KNOWLEDGE</a:t>
            </a:r>
          </a:p>
        </p:txBody>
      </p:sp>
      <p:sp>
        <p:nvSpPr>
          <p:cNvPr id="3" name="Content Placeholder 2">
            <a:extLst>
              <a:ext uri="{FF2B5EF4-FFF2-40B4-BE49-F238E27FC236}">
                <a16:creationId xmlns:a16="http://schemas.microsoft.com/office/drawing/2014/main" id="{66618644-C170-4616-A22C-09F36E9D0316}"/>
              </a:ext>
            </a:extLst>
          </p:cNvPr>
          <p:cNvSpPr>
            <a:spLocks noGrp="1"/>
          </p:cNvSpPr>
          <p:nvPr>
            <p:ph idx="1"/>
          </p:nvPr>
        </p:nvSpPr>
        <p:spPr>
          <a:xfrm>
            <a:off x="838200" y="1003178"/>
            <a:ext cx="10515600" cy="5173785"/>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Prior knowledge refers to information that is already known about a subject.</a:t>
            </a:r>
          </a:p>
          <a:p>
            <a:pPr marL="0" indent="0" algn="just">
              <a:buNone/>
            </a:pPr>
            <a:r>
              <a:rPr lang="en-US" sz="2400" dirty="0">
                <a:latin typeface="Times New Roman" panose="02020603050405020304" pitchFamily="18" charset="0"/>
                <a:cs typeface="Times New Roman" panose="02020603050405020304" pitchFamily="18" charset="0"/>
              </a:rPr>
              <a:t>The prior knowledge step in the data science process helps to define what problem is being solve and what data is needed in order to solve the problem.</a:t>
            </a:r>
          </a:p>
          <a:p>
            <a:pPr marL="0" indent="0" algn="just">
              <a:buNone/>
            </a:pPr>
            <a:r>
              <a:rPr lang="en-IN" sz="2400" dirty="0">
                <a:solidFill>
                  <a:srgbClr val="FF0000"/>
                </a:solidFill>
                <a:latin typeface="Times New Roman" panose="02020603050405020304" pitchFamily="18" charset="0"/>
                <a:cs typeface="Times New Roman" panose="02020603050405020304" pitchFamily="18" charset="0"/>
              </a:rPr>
              <a:t>Objective</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Without a well-defined statement of the problem, it is impossible to come up with the right dataset and pick the right data science algorithm.</a:t>
            </a:r>
          </a:p>
          <a:p>
            <a:pPr marL="0" indent="0" algn="just">
              <a:buNone/>
            </a:pPr>
            <a:r>
              <a:rPr lang="en-IN" sz="2400" dirty="0">
                <a:solidFill>
                  <a:srgbClr val="FF0000"/>
                </a:solidFill>
                <a:latin typeface="Times New Roman" panose="02020603050405020304" pitchFamily="18" charset="0"/>
                <a:cs typeface="Times New Roman" panose="02020603050405020304" pitchFamily="18" charset="0"/>
              </a:rPr>
              <a:t>Subject Are</a:t>
            </a:r>
            <a:r>
              <a:rPr lang="en-US" sz="2400" dirty="0">
                <a:solidFill>
                  <a:srgbClr val="FF0000"/>
                </a:solidFill>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The process of data science uncovers hidden patterns in the dataset by exposing relationships between attributes. But the problem is that it uncovers a lot of patterns. The false signals are a major problem in the data science process. . Hence, it is essential to know the subject matter, the context, and the business process generating the data.</a:t>
            </a:r>
          </a:p>
          <a:p>
            <a:pPr marL="0" indent="0" algn="just">
              <a:buNone/>
            </a:pPr>
            <a:r>
              <a:rPr lang="en-IN" sz="2400" dirty="0">
                <a:solidFill>
                  <a:srgbClr val="FF0000"/>
                </a:solidFill>
                <a:latin typeface="Times New Roman" panose="02020603050405020304" pitchFamily="18" charset="0"/>
                <a:cs typeface="Times New Roman" panose="02020603050405020304" pitchFamily="18" charset="0"/>
              </a:rPr>
              <a:t>Data</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Similar to the prior knowledge in the subject area, prior knowledge in the data can also be gathered. Understanding how the data is collected, stored, transformed, reported, and used is essential to the data science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610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6C337-53FF-4B89-95C5-0E736AD14CC6}"/>
              </a:ext>
            </a:extLst>
          </p:cNvPr>
          <p:cNvSpPr>
            <a:spLocks noGrp="1"/>
          </p:cNvSpPr>
          <p:nvPr>
            <p:ph idx="1"/>
          </p:nvPr>
        </p:nvSpPr>
        <p:spPr>
          <a:xfrm>
            <a:off x="838200" y="585926"/>
            <a:ext cx="10515600" cy="5591037"/>
          </a:xfrm>
        </p:spPr>
        <p:txBody>
          <a:bodyPr>
            <a:normAutofit/>
          </a:bodyPr>
          <a:lstStyle/>
          <a:p>
            <a:pPr algn="just"/>
            <a:r>
              <a:rPr lang="en-US" sz="2400" dirty="0">
                <a:latin typeface="Times New Roman" panose="02020603050405020304" pitchFamily="18" charset="0"/>
                <a:cs typeface="Times New Roman" panose="02020603050405020304" pitchFamily="18" charset="0"/>
              </a:rPr>
              <a:t>A </a:t>
            </a:r>
            <a:r>
              <a:rPr lang="en-US" sz="2400" dirty="0">
                <a:solidFill>
                  <a:srgbClr val="FF0000"/>
                </a:solidFill>
                <a:latin typeface="Times New Roman" panose="02020603050405020304" pitchFamily="18" charset="0"/>
                <a:cs typeface="Times New Roman" panose="02020603050405020304" pitchFamily="18" charset="0"/>
              </a:rPr>
              <a:t>dataset</a:t>
            </a:r>
            <a:r>
              <a:rPr lang="en-US" sz="2400" dirty="0">
                <a:latin typeface="Times New Roman" panose="02020603050405020304" pitchFamily="18" charset="0"/>
                <a:cs typeface="Times New Roman" panose="02020603050405020304" pitchFamily="18" charset="0"/>
              </a:rPr>
              <a:t> is a collection of data with a defined structure. </a:t>
            </a:r>
          </a:p>
          <a:p>
            <a:pPr marL="0" indent="0" algn="just">
              <a:buNone/>
            </a:pPr>
            <a:r>
              <a:rPr lang="en-US" sz="2400" dirty="0">
                <a:latin typeface="Times New Roman" panose="02020603050405020304" pitchFamily="18" charset="0"/>
                <a:cs typeface="Times New Roman" panose="02020603050405020304" pitchFamily="18" charset="0"/>
              </a:rPr>
              <a:t>This structure is also sometimes referred to as a “data frame”. </a:t>
            </a:r>
          </a:p>
          <a:p>
            <a:pPr marL="0" indent="0" algn="just">
              <a:buNone/>
            </a:pPr>
            <a:r>
              <a:rPr lang="en-US" sz="2400" dirty="0">
                <a:latin typeface="Times New Roman" panose="02020603050405020304" pitchFamily="18" charset="0"/>
                <a:cs typeface="Times New Roman" panose="02020603050405020304" pitchFamily="18" charset="0"/>
              </a:rPr>
              <a:t>● A </a:t>
            </a:r>
            <a:r>
              <a:rPr lang="en-US" sz="2400" dirty="0">
                <a:solidFill>
                  <a:srgbClr val="FF0000"/>
                </a:solidFill>
                <a:latin typeface="Times New Roman" panose="02020603050405020304" pitchFamily="18" charset="0"/>
                <a:cs typeface="Times New Roman" panose="02020603050405020304" pitchFamily="18" charset="0"/>
              </a:rPr>
              <a:t>data point (record, object)</a:t>
            </a:r>
            <a:r>
              <a:rPr lang="en-US" sz="2400" dirty="0">
                <a:latin typeface="Times New Roman" panose="02020603050405020304" pitchFamily="18" charset="0"/>
                <a:cs typeface="Times New Roman" panose="02020603050405020304" pitchFamily="18" charset="0"/>
              </a:rPr>
              <a:t> is a single instance in the dataset. Each instance contains the same structure as the dataset. </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An attribute (feature, input, dimension, variable, or predictor) </a:t>
            </a:r>
            <a:r>
              <a:rPr lang="en-US" sz="2400" dirty="0">
                <a:latin typeface="Times New Roman" panose="02020603050405020304" pitchFamily="18" charset="0"/>
                <a:cs typeface="Times New Roman" panose="02020603050405020304" pitchFamily="18" charset="0"/>
              </a:rPr>
              <a:t>is a single property of the dataset. Attributes can be numeric, categorical, date-time, text, or Boolean data types. </a:t>
            </a:r>
          </a:p>
          <a:p>
            <a:pPr algn="just"/>
            <a:r>
              <a:rPr lang="en-US" sz="2400" dirty="0">
                <a:latin typeface="Times New Roman" panose="02020603050405020304" pitchFamily="18" charset="0"/>
                <a:cs typeface="Times New Roman" panose="02020603050405020304" pitchFamily="18" charset="0"/>
              </a:rPr>
              <a:t>A </a:t>
            </a:r>
            <a:r>
              <a:rPr lang="en-US" sz="2400" dirty="0">
                <a:solidFill>
                  <a:srgbClr val="FF0000"/>
                </a:solidFill>
                <a:latin typeface="Times New Roman" panose="02020603050405020304" pitchFamily="18" charset="0"/>
                <a:cs typeface="Times New Roman" panose="02020603050405020304" pitchFamily="18" charset="0"/>
              </a:rPr>
              <a:t>label (class label, output, prediction, target, or response) </a:t>
            </a:r>
            <a:r>
              <a:rPr lang="en-US" sz="2400" dirty="0">
                <a:latin typeface="Times New Roman" panose="02020603050405020304" pitchFamily="18" charset="0"/>
                <a:cs typeface="Times New Roman" panose="02020603050405020304" pitchFamily="18" charset="0"/>
              </a:rPr>
              <a:t>is the special attribute to be predicted based on all the input attributes. In Table interest rate is the output variable.</a:t>
            </a:r>
          </a:p>
          <a:p>
            <a:pPr marL="0" indent="0" algn="just">
              <a:buNone/>
            </a:pPr>
            <a:r>
              <a:rPr lang="en-US" sz="2400" dirty="0">
                <a:latin typeface="Times New Roman" panose="02020603050405020304" pitchFamily="18" charset="0"/>
                <a:cs typeface="Times New Roman" panose="02020603050405020304" pitchFamily="18" charset="0"/>
              </a:rPr>
              <a:t> ● </a:t>
            </a:r>
            <a:r>
              <a:rPr lang="en-US" sz="2400" dirty="0">
                <a:solidFill>
                  <a:srgbClr val="FF0000"/>
                </a:solidFill>
                <a:latin typeface="Times New Roman" panose="02020603050405020304" pitchFamily="18" charset="0"/>
                <a:cs typeface="Times New Roman" panose="02020603050405020304" pitchFamily="18" charset="0"/>
              </a:rPr>
              <a:t>Identifiers a</a:t>
            </a:r>
            <a:r>
              <a:rPr lang="en-US" sz="2400" dirty="0">
                <a:latin typeface="Times New Roman" panose="02020603050405020304" pitchFamily="18" charset="0"/>
                <a:cs typeface="Times New Roman" panose="02020603050405020304" pitchFamily="18" charset="0"/>
              </a:rPr>
              <a:t>re special attributes that are used for locating or providing context to individual records. For example, common attributes like names, account numbers, and employee ID numbers are identifier attributes. Identifiers are often used as lookup keys to join multiple datasets</a:t>
            </a: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000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49B47B-0209-4420-B3D4-340C6FCDDE50}"/>
              </a:ext>
            </a:extLst>
          </p:cNvPr>
          <p:cNvPicPr>
            <a:picLocks noGrp="1" noChangeAspect="1"/>
          </p:cNvPicPr>
          <p:nvPr>
            <p:ph idx="1"/>
          </p:nvPr>
        </p:nvPicPr>
        <p:blipFill>
          <a:blip r:embed="rId2"/>
          <a:stretch>
            <a:fillRect/>
          </a:stretch>
        </p:blipFill>
        <p:spPr>
          <a:xfrm>
            <a:off x="3107444" y="1825625"/>
            <a:ext cx="5977112" cy="4351338"/>
          </a:xfrm>
        </p:spPr>
      </p:pic>
    </p:spTree>
    <p:extLst>
      <p:ext uri="{BB962C8B-B14F-4D97-AF65-F5344CB8AC3E}">
        <p14:creationId xmlns:p14="http://schemas.microsoft.com/office/powerpoint/2010/main" val="3691930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AF2C6-4D2B-494A-B616-4CA4F9BA6F0D}"/>
              </a:ext>
            </a:extLst>
          </p:cNvPr>
          <p:cNvSpPr>
            <a:spLocks noGrp="1"/>
          </p:cNvSpPr>
          <p:nvPr>
            <p:ph idx="1"/>
          </p:nvPr>
        </p:nvSpPr>
        <p:spPr>
          <a:xfrm>
            <a:off x="838200" y="621437"/>
            <a:ext cx="10515600" cy="5555526"/>
          </a:xfrm>
        </p:spPr>
        <p:txBody>
          <a:bodyPr/>
          <a:lstStyle/>
          <a:p>
            <a:pPr marL="0" indent="0">
              <a:buNone/>
            </a:pPr>
            <a:r>
              <a:rPr lang="en-IN" sz="2400" dirty="0">
                <a:solidFill>
                  <a:srgbClr val="FF0000"/>
                </a:solidFill>
                <a:latin typeface="Times New Roman" panose="02020603050405020304" pitchFamily="18" charset="0"/>
                <a:cs typeface="Times New Roman" panose="02020603050405020304" pitchFamily="18" charset="0"/>
              </a:rPr>
              <a:t>Causation Versus Correlation</a:t>
            </a:r>
            <a:r>
              <a:rPr lang="en-IN" sz="2400" dirty="0">
                <a:latin typeface="Times New Roman" panose="02020603050405020304" pitchFamily="18" charset="0"/>
                <a:cs typeface="Times New Roman" panose="02020603050405020304" pitchFamily="18" charset="0"/>
              </a:rPr>
              <a:t>:</a:t>
            </a:r>
            <a:r>
              <a:rPr lang="en-US" sz="2400" b="0" i="0" dirty="0">
                <a:solidFill>
                  <a:srgbClr val="333333"/>
                </a:solidFill>
                <a:effectLst/>
                <a:latin typeface="Times New Roman" panose="02020603050405020304" pitchFamily="18" charset="0"/>
                <a:cs typeface="Times New Roman" panose="02020603050405020304" pitchFamily="18" charset="0"/>
              </a:rPr>
              <a:t>Correlation is a statistical measure (expressed as a number) that describes the size and direction of a relationship between two or more variables.</a:t>
            </a: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Causation indicates that one event is the result of the occurrence of the other event; i.e. there is a causal relationship between the two events. This is also referred to as cause and effect.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E81395D8-983E-486A-B774-64E0143E2DC7}"/>
              </a:ext>
            </a:extLst>
          </p:cNvPr>
          <p:cNvPicPr>
            <a:picLocks noChangeAspect="1"/>
          </p:cNvPicPr>
          <p:nvPr/>
        </p:nvPicPr>
        <p:blipFill>
          <a:blip r:embed="rId2"/>
          <a:stretch>
            <a:fillRect/>
          </a:stretch>
        </p:blipFill>
        <p:spPr>
          <a:xfrm>
            <a:off x="3574557" y="3156983"/>
            <a:ext cx="3924300" cy="3171825"/>
          </a:xfrm>
          <a:prstGeom prst="rect">
            <a:avLst/>
          </a:prstGeom>
        </p:spPr>
      </p:pic>
    </p:spTree>
    <p:extLst>
      <p:ext uri="{BB962C8B-B14F-4D97-AF65-F5344CB8AC3E}">
        <p14:creationId xmlns:p14="http://schemas.microsoft.com/office/powerpoint/2010/main" val="2176381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9A53-8C5C-4942-919B-7C9B412F7A6C}"/>
              </a:ext>
            </a:extLst>
          </p:cNvPr>
          <p:cNvSpPr>
            <a:spLocks noGrp="1"/>
          </p:cNvSpPr>
          <p:nvPr>
            <p:ph type="title"/>
          </p:nvPr>
        </p:nvSpPr>
        <p:spPr>
          <a:xfrm>
            <a:off x="838200" y="365125"/>
            <a:ext cx="10515600" cy="504887"/>
          </a:xfrm>
        </p:spPr>
        <p:txBody>
          <a:bodyPr>
            <a:normAutofit fontScale="90000"/>
          </a:bodyPr>
          <a:lstStyle/>
          <a:p>
            <a:r>
              <a:rPr lang="en-IN" dirty="0"/>
              <a:t>DATA PREPARATION</a:t>
            </a:r>
          </a:p>
        </p:txBody>
      </p:sp>
      <p:sp>
        <p:nvSpPr>
          <p:cNvPr id="3" name="Content Placeholder 2">
            <a:extLst>
              <a:ext uri="{FF2B5EF4-FFF2-40B4-BE49-F238E27FC236}">
                <a16:creationId xmlns:a16="http://schemas.microsoft.com/office/drawing/2014/main" id="{E8BA442E-A287-453F-8824-48D70FB7B09E}"/>
              </a:ext>
            </a:extLst>
          </p:cNvPr>
          <p:cNvSpPr>
            <a:spLocks noGrp="1"/>
          </p:cNvSpPr>
          <p:nvPr>
            <p:ph idx="1"/>
          </p:nvPr>
        </p:nvSpPr>
        <p:spPr>
          <a:xfrm>
            <a:off x="838200" y="870012"/>
            <a:ext cx="10515600" cy="584150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Preparing the dataset to suit a data science task is the most time-consuming part of the process. It is extremely rare that datasets are available in the form required by the data science algorithms.</a:t>
            </a:r>
          </a:p>
          <a:p>
            <a:pPr marL="0" indent="0" algn="just">
              <a:buNone/>
            </a:pPr>
            <a:r>
              <a:rPr lang="en-IN" sz="2400" dirty="0">
                <a:solidFill>
                  <a:srgbClr val="FF0000"/>
                </a:solidFill>
                <a:latin typeface="Times New Roman" panose="02020603050405020304" pitchFamily="18" charset="0"/>
                <a:cs typeface="Times New Roman" panose="02020603050405020304" pitchFamily="18" charset="0"/>
              </a:rPr>
              <a:t>1.Data Exploration</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Data exploration, also known as exploratory data analysis, provides a set of simple tools to achieve basic understanding of the data. Data exploration approaches involve computing descriptive statistics and visualization of data.</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718859C-658F-4100-AB80-9A2140C21B86}"/>
              </a:ext>
            </a:extLst>
          </p:cNvPr>
          <p:cNvPicPr>
            <a:picLocks noChangeAspect="1"/>
          </p:cNvPicPr>
          <p:nvPr/>
        </p:nvPicPr>
        <p:blipFill>
          <a:blip r:embed="rId2"/>
          <a:stretch>
            <a:fillRect/>
          </a:stretch>
        </p:blipFill>
        <p:spPr>
          <a:xfrm>
            <a:off x="5471836" y="3583284"/>
            <a:ext cx="4035918" cy="3202303"/>
          </a:xfrm>
          <a:prstGeom prst="rect">
            <a:avLst/>
          </a:prstGeom>
        </p:spPr>
      </p:pic>
    </p:spTree>
    <p:extLst>
      <p:ext uri="{BB962C8B-B14F-4D97-AF65-F5344CB8AC3E}">
        <p14:creationId xmlns:p14="http://schemas.microsoft.com/office/powerpoint/2010/main" val="3241545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CE3F6-C8C2-4457-A607-D0804E948BA6}"/>
              </a:ext>
            </a:extLst>
          </p:cNvPr>
          <p:cNvSpPr>
            <a:spLocks noGrp="1"/>
          </p:cNvSpPr>
          <p:nvPr>
            <p:ph idx="1"/>
          </p:nvPr>
        </p:nvSpPr>
        <p:spPr>
          <a:xfrm>
            <a:off x="838200" y="461639"/>
            <a:ext cx="10515600" cy="5715324"/>
          </a:xfrm>
        </p:spPr>
        <p:txBody>
          <a:bodyPr/>
          <a:lstStyle/>
          <a:p>
            <a:pPr marL="0" indent="0" algn="just">
              <a:buNone/>
            </a:pPr>
            <a:r>
              <a:rPr lang="en-IN" sz="2400" dirty="0">
                <a:solidFill>
                  <a:srgbClr val="FF0000"/>
                </a:solidFill>
                <a:latin typeface="Times New Roman" panose="02020603050405020304" pitchFamily="18" charset="0"/>
                <a:cs typeface="Times New Roman" panose="02020603050405020304" pitchFamily="18" charset="0"/>
              </a:rPr>
              <a:t>2.Data Quality</a:t>
            </a:r>
            <a:r>
              <a:rPr lang="en-US" sz="2400" dirty="0">
                <a:latin typeface="Times New Roman" panose="02020603050405020304" pitchFamily="18" charset="0"/>
                <a:cs typeface="Times New Roman" panose="02020603050405020304" pitchFamily="18" charset="0"/>
              </a:rPr>
              <a:t>:Data quality is an ongoing concern wherever data is collected, processed, and stored.</a:t>
            </a:r>
          </a:p>
          <a:p>
            <a:pPr marL="0" indent="0" algn="just">
              <a:buNone/>
            </a:pPr>
            <a:r>
              <a:rPr lang="en-US" sz="2400" dirty="0">
                <a:latin typeface="Times New Roman" panose="02020603050405020304" pitchFamily="18" charset="0"/>
                <a:cs typeface="Times New Roman" panose="02020603050405020304" pitchFamily="18" charset="0"/>
              </a:rPr>
              <a:t>Organizations use data alerts, cleansing, and transformation techniques to improve and manage the quality of the data and store them in companywide repositories called </a:t>
            </a:r>
            <a:r>
              <a:rPr lang="en-US" sz="2400" u="sng" dirty="0">
                <a:latin typeface="Times New Roman" panose="02020603050405020304" pitchFamily="18" charset="0"/>
                <a:cs typeface="Times New Roman" panose="02020603050405020304" pitchFamily="18" charset="0"/>
              </a:rPr>
              <a:t>data warehouses.</a:t>
            </a:r>
          </a:p>
          <a:p>
            <a:pPr marL="0" indent="0" algn="just">
              <a:buNone/>
            </a:pPr>
            <a:r>
              <a:rPr lang="en-US" sz="2400" dirty="0">
                <a:latin typeface="Times New Roman" panose="02020603050405020304" pitchFamily="18" charset="0"/>
                <a:cs typeface="Times New Roman" panose="02020603050405020304" pitchFamily="18" charset="0"/>
              </a:rPr>
              <a:t> Data sourced from well-maintained data warehouses have higher quality, as there are proper controls in place to ensure a level of data accuracy for new and existing data. </a:t>
            </a:r>
          </a:p>
          <a:p>
            <a:pPr marL="0" indent="0" algn="just">
              <a:buNone/>
            </a:pPr>
            <a:r>
              <a:rPr lang="en-US" sz="2400" dirty="0">
                <a:latin typeface="Times New Roman" panose="02020603050405020304" pitchFamily="18" charset="0"/>
                <a:cs typeface="Times New Roman" panose="02020603050405020304" pitchFamily="18" charset="0"/>
              </a:rPr>
              <a:t>The data cleansing practices include elimination of duplicate records, quarantining outlier records that exceed the bound, substitution of missing values, etc.</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36706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FF992-50C9-4D2C-AFB7-E3D2707D38B7}"/>
              </a:ext>
            </a:extLst>
          </p:cNvPr>
          <p:cNvSpPr>
            <a:spLocks noGrp="1"/>
          </p:cNvSpPr>
          <p:nvPr>
            <p:ph idx="1"/>
          </p:nvPr>
        </p:nvSpPr>
        <p:spPr>
          <a:xfrm>
            <a:off x="838200" y="479394"/>
            <a:ext cx="10515600" cy="5697569"/>
          </a:xfrm>
        </p:spPr>
        <p:txBody>
          <a:bodyPr>
            <a:normAutofit/>
          </a:bodyPr>
          <a:lstStyle/>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3.</a:t>
            </a:r>
            <a:r>
              <a:rPr lang="en-IN" sz="2400" dirty="0">
                <a:solidFill>
                  <a:srgbClr val="FF0000"/>
                </a:solidFill>
                <a:latin typeface="Times New Roman" panose="02020603050405020304" pitchFamily="18" charset="0"/>
                <a:cs typeface="Times New Roman" panose="02020603050405020304" pitchFamily="18" charset="0"/>
              </a:rPr>
              <a:t> Missing Values</a:t>
            </a:r>
          </a:p>
          <a:p>
            <a:pPr marL="0" indent="0" algn="just">
              <a:buNone/>
            </a:pPr>
            <a:r>
              <a:rPr lang="en-US" sz="2400" dirty="0">
                <a:latin typeface="Times New Roman" panose="02020603050405020304" pitchFamily="18" charset="0"/>
                <a:cs typeface="Times New Roman" panose="02020603050405020304" pitchFamily="18" charset="0"/>
              </a:rPr>
              <a:t>One of the most common data quality issues is that some records have missing attribute values. For example, a credit score may be missing in one of the records.</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first step of managing missing values is to understand the reason behind why the values are missing. </a:t>
            </a:r>
          </a:p>
          <a:p>
            <a:pPr marL="0" indent="0" algn="just">
              <a:buNone/>
            </a:pPr>
            <a:r>
              <a:rPr lang="en-US" sz="2400" dirty="0">
                <a:latin typeface="Times New Roman" panose="02020603050405020304" pitchFamily="18" charset="0"/>
                <a:cs typeface="Times New Roman" panose="02020603050405020304" pitchFamily="18" charset="0"/>
              </a:rPr>
              <a:t>The missing value can be substituted with a range of artificial data so that the issue can be managed.</a:t>
            </a:r>
          </a:p>
          <a:p>
            <a:pPr marL="0" indent="0" algn="just">
              <a:buNone/>
            </a:pPr>
            <a:r>
              <a:rPr lang="en-US" sz="2400" dirty="0">
                <a:latin typeface="Times New Roman" panose="02020603050405020304" pitchFamily="18" charset="0"/>
                <a:cs typeface="Times New Roman" panose="02020603050405020304" pitchFamily="18" charset="0"/>
              </a:rPr>
              <a:t>Missing credit score values can be replaced with a credit score derived from the dataset (mean, minimum, or maximum value, depending on the characteristics of the attribute). </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18109B-4632-4666-93F8-FC4322DBB9D2}"/>
              </a:ext>
            </a:extLst>
          </p:cNvPr>
          <p:cNvPicPr>
            <a:picLocks noChangeAspect="1"/>
          </p:cNvPicPr>
          <p:nvPr/>
        </p:nvPicPr>
        <p:blipFill>
          <a:blip r:embed="rId2"/>
          <a:stretch>
            <a:fillRect/>
          </a:stretch>
        </p:blipFill>
        <p:spPr>
          <a:xfrm>
            <a:off x="3663704" y="4207599"/>
            <a:ext cx="5219700" cy="1514475"/>
          </a:xfrm>
          <a:prstGeom prst="rect">
            <a:avLst/>
          </a:prstGeom>
        </p:spPr>
      </p:pic>
    </p:spTree>
    <p:extLst>
      <p:ext uri="{BB962C8B-B14F-4D97-AF65-F5344CB8AC3E}">
        <p14:creationId xmlns:p14="http://schemas.microsoft.com/office/powerpoint/2010/main" val="293664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93B4-3E25-4AB6-83E2-B9176DA259F3}"/>
              </a:ext>
            </a:extLst>
          </p:cNvPr>
          <p:cNvSpPr>
            <a:spLocks noGrp="1"/>
          </p:cNvSpPr>
          <p:nvPr>
            <p:ph type="title"/>
          </p:nvPr>
        </p:nvSpPr>
        <p:spPr>
          <a:xfrm>
            <a:off x="997998" y="2628931"/>
            <a:ext cx="10515600" cy="1325563"/>
          </a:xfrm>
        </p:spPr>
        <p:txBody>
          <a:bodyPr/>
          <a:lstStyle/>
          <a:p>
            <a:r>
              <a:rPr lang="en-US" dirty="0"/>
              <a:t>                     </a:t>
            </a:r>
            <a:r>
              <a:rPr lang="en-US" dirty="0">
                <a:solidFill>
                  <a:srgbClr val="00B050"/>
                </a:solidFill>
              </a:rPr>
              <a:t>INTRODUCTION</a:t>
            </a:r>
            <a:endParaRPr lang="en-IN" dirty="0">
              <a:solidFill>
                <a:srgbClr val="00B050"/>
              </a:solidFill>
            </a:endParaRPr>
          </a:p>
        </p:txBody>
      </p:sp>
    </p:spTree>
    <p:extLst>
      <p:ext uri="{BB962C8B-B14F-4D97-AF65-F5344CB8AC3E}">
        <p14:creationId xmlns:p14="http://schemas.microsoft.com/office/powerpoint/2010/main" val="3478203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088B3-5ABF-4F1E-92A9-7B69EC11FB21}"/>
              </a:ext>
            </a:extLst>
          </p:cNvPr>
          <p:cNvSpPr>
            <a:spLocks noGrp="1"/>
          </p:cNvSpPr>
          <p:nvPr>
            <p:ph idx="1"/>
          </p:nvPr>
        </p:nvSpPr>
        <p:spPr>
          <a:xfrm>
            <a:off x="838200" y="639192"/>
            <a:ext cx="10515600" cy="5537771"/>
          </a:xfrm>
        </p:spPr>
        <p:txBody>
          <a:bodyPr>
            <a:normAutofit/>
          </a:bodyPr>
          <a:lstStyle/>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4.</a:t>
            </a:r>
            <a:r>
              <a:rPr lang="en-IN" sz="2400" dirty="0">
                <a:solidFill>
                  <a:srgbClr val="FF0000"/>
                </a:solidFill>
                <a:latin typeface="Times New Roman" panose="02020603050405020304" pitchFamily="18" charset="0"/>
                <a:cs typeface="Times New Roman" panose="02020603050405020304" pitchFamily="18" charset="0"/>
              </a:rPr>
              <a:t> Data Types and Conversion</a:t>
            </a:r>
          </a:p>
          <a:p>
            <a:pPr marL="0" indent="0" algn="just">
              <a:buNone/>
            </a:pPr>
            <a:r>
              <a:rPr lang="en-US" sz="2400" dirty="0">
                <a:latin typeface="Times New Roman" panose="02020603050405020304" pitchFamily="18" charset="0"/>
                <a:cs typeface="Times New Roman" panose="02020603050405020304" pitchFamily="18" charset="0"/>
              </a:rPr>
              <a:t>The attributes in a dataset can be of different types, such as continuous numeric (interest rate), integer numeric (credit score), or categorical. </a:t>
            </a:r>
          </a:p>
          <a:p>
            <a:pPr marL="0" indent="0" algn="just">
              <a:buNone/>
            </a:pPr>
            <a:r>
              <a:rPr lang="en-US" sz="2400" dirty="0">
                <a:latin typeface="Times New Roman" panose="02020603050405020304" pitchFamily="18" charset="0"/>
                <a:cs typeface="Times New Roman" panose="02020603050405020304" pitchFamily="18" charset="0"/>
              </a:rPr>
              <a:t>For example, the credit score can be expressed as categorical values (poor, good, excellent) or numeric score. Different data science algorithms impose different restrictions on the attribute data types.</a:t>
            </a:r>
          </a:p>
          <a:p>
            <a:pPr marL="0" indent="0" algn="just">
              <a:buNone/>
            </a:pPr>
            <a:r>
              <a:rPr lang="en-US" sz="2400" dirty="0">
                <a:latin typeface="Times New Roman" panose="02020603050405020304" pitchFamily="18" charset="0"/>
                <a:cs typeface="Times New Roman" panose="02020603050405020304" pitchFamily="18" charset="0"/>
              </a:rPr>
              <a:t>If the available data are categorical, they must be converted to continuous numeric attribute. A specific numeric score can be encoded for each category value, such as poor=400, good=600, excellent=700, etc. </a:t>
            </a:r>
          </a:p>
          <a:p>
            <a:pPr marL="0" indent="0" algn="just">
              <a:buNone/>
            </a:pPr>
            <a:r>
              <a:rPr lang="en-US" sz="2400" dirty="0">
                <a:latin typeface="Times New Roman" panose="02020603050405020304" pitchFamily="18" charset="0"/>
                <a:cs typeface="Times New Roman" panose="02020603050405020304" pitchFamily="18" charset="0"/>
              </a:rPr>
              <a:t>Numeric values can be converted to categorical data types by a technique called binning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047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9023C-58A6-4964-ABA9-60CF99A17DB6}"/>
              </a:ext>
            </a:extLst>
          </p:cNvPr>
          <p:cNvSpPr>
            <a:spLocks noGrp="1"/>
          </p:cNvSpPr>
          <p:nvPr>
            <p:ph idx="1"/>
          </p:nvPr>
        </p:nvSpPr>
        <p:spPr>
          <a:xfrm>
            <a:off x="838200" y="674703"/>
            <a:ext cx="10515600" cy="5502260"/>
          </a:xfrm>
        </p:spPr>
        <p:txBody>
          <a:bodyPr>
            <a:normAutofit/>
          </a:bodyPr>
          <a:lstStyle/>
          <a:p>
            <a:pPr marL="0" indent="0">
              <a:buNone/>
            </a:pPr>
            <a:r>
              <a:rPr lang="en-IN" dirty="0">
                <a:solidFill>
                  <a:srgbClr val="FF0000"/>
                </a:solidFill>
              </a:rPr>
              <a:t>5.Transformation</a:t>
            </a:r>
          </a:p>
          <a:p>
            <a:pPr marL="0" indent="0">
              <a:buNone/>
            </a:pPr>
            <a:r>
              <a:rPr lang="en-US" sz="2400" dirty="0">
                <a:latin typeface="Times New Roman" panose="02020603050405020304" pitchFamily="18" charset="0"/>
                <a:cs typeface="Times New Roman" panose="02020603050405020304" pitchFamily="18" charset="0"/>
              </a:rPr>
              <a:t>In some data science algorithms , the input attributes are expected to be numeric and normalized. </a:t>
            </a:r>
          </a:p>
          <a:p>
            <a:pPr marL="0" indent="0">
              <a:buNone/>
            </a:pPr>
            <a:r>
              <a:rPr lang="en-US" sz="2400" dirty="0">
                <a:latin typeface="Times New Roman" panose="02020603050405020304" pitchFamily="18" charset="0"/>
                <a:cs typeface="Times New Roman" panose="02020603050405020304" pitchFamily="18" charset="0"/>
              </a:rPr>
              <a:t>Normalization prevents one attribute dominating the results because of large values.</a:t>
            </a:r>
          </a:p>
          <a:p>
            <a:pPr marL="0" indent="0">
              <a:buNone/>
            </a:pPr>
            <a:r>
              <a:rPr lang="en-US" sz="2400" dirty="0">
                <a:latin typeface="Times New Roman" panose="02020603050405020304" pitchFamily="18" charset="0"/>
                <a:cs typeface="Times New Roman" panose="02020603050405020304" pitchFamily="18" charset="0"/>
              </a:rPr>
              <a:t> For example, consider income (expressed in USD, in thousands) and credit score (in hundreds). One solution is to convert the range of income and credit score to a more uniform scale from 0 to 1 by normalization.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365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F4823-C66E-413C-BAB7-FD04807156CC}"/>
              </a:ext>
            </a:extLst>
          </p:cNvPr>
          <p:cNvSpPr>
            <a:spLocks noGrp="1"/>
          </p:cNvSpPr>
          <p:nvPr>
            <p:ph idx="1"/>
          </p:nvPr>
        </p:nvSpPr>
        <p:spPr>
          <a:xfrm>
            <a:off x="838200" y="488272"/>
            <a:ext cx="10515600" cy="5688691"/>
          </a:xfrm>
        </p:spPr>
        <p:txBody>
          <a:bodyPr/>
          <a:lstStyle/>
          <a:p>
            <a:pPr marL="0" indent="0">
              <a:buNone/>
            </a:pPr>
            <a:r>
              <a:rPr lang="en-US" dirty="0">
                <a:solidFill>
                  <a:srgbClr val="FF0000"/>
                </a:solidFill>
              </a:rPr>
              <a:t>6.</a:t>
            </a:r>
            <a:r>
              <a:rPr lang="en-IN" dirty="0">
                <a:solidFill>
                  <a:srgbClr val="FF0000"/>
                </a:solidFill>
              </a:rPr>
              <a:t> Outliers</a:t>
            </a:r>
          </a:p>
          <a:p>
            <a:pPr marL="0" indent="0">
              <a:buNone/>
            </a:pPr>
            <a:r>
              <a:rPr lang="en-US" sz="2400" dirty="0">
                <a:latin typeface="Times New Roman" panose="02020603050405020304" pitchFamily="18" charset="0"/>
                <a:cs typeface="Times New Roman" panose="02020603050405020304" pitchFamily="18" charset="0"/>
              </a:rPr>
              <a:t>Outliers are anomalies in a given dataset. Outliers may occur because of correct data capture (few people with income in tens of millions) or erroneous data capture (human height as 1.73 cm instead of 1.73 m). Presence of outliers needs to be require special treatments.</a:t>
            </a:r>
          </a:p>
          <a:p>
            <a:pPr marL="0" indent="0">
              <a:buNone/>
            </a:pPr>
            <a:r>
              <a:rPr lang="en-US" sz="2400" dirty="0">
                <a:latin typeface="Times New Roman" panose="02020603050405020304" pitchFamily="18" charset="0"/>
                <a:cs typeface="Times New Roman" panose="02020603050405020304" pitchFamily="18" charset="0"/>
              </a:rPr>
              <a:t>Detecting outliers may be the primary purpose of some data science applications, like fraud or intrusion detection.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219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B76CB-4DF8-4D5C-879F-1CCC31F58C6A}"/>
              </a:ext>
            </a:extLst>
          </p:cNvPr>
          <p:cNvSpPr>
            <a:spLocks noGrp="1"/>
          </p:cNvSpPr>
          <p:nvPr>
            <p:ph idx="1"/>
          </p:nvPr>
        </p:nvSpPr>
        <p:spPr>
          <a:xfrm>
            <a:off x="838200" y="506027"/>
            <a:ext cx="10515600" cy="5670936"/>
          </a:xfrm>
        </p:spPr>
        <p:txBody>
          <a:bodyPr>
            <a:normAutofit/>
          </a:bodyPr>
          <a:lstStyle/>
          <a:p>
            <a:pPr marL="0" indent="0">
              <a:buNone/>
            </a:pPr>
            <a:r>
              <a:rPr lang="en-IN" dirty="0">
                <a:solidFill>
                  <a:srgbClr val="FF0000"/>
                </a:solidFill>
              </a:rPr>
              <a:t>7.Feature Selection</a:t>
            </a:r>
            <a:endParaRPr lang="en-US" dirty="0">
              <a:solidFill>
                <a:srgbClr val="FF0000"/>
              </a:solidFill>
            </a:endParaRPr>
          </a:p>
          <a:p>
            <a:pPr marL="0" indent="0" algn="just">
              <a:buNone/>
            </a:pPr>
            <a:r>
              <a:rPr lang="en-US" sz="2400" dirty="0">
                <a:latin typeface="Times New Roman" panose="02020603050405020304" pitchFamily="18" charset="0"/>
                <a:cs typeface="Times New Roman" panose="02020603050405020304" pitchFamily="18" charset="0"/>
              </a:rPr>
              <a:t>Many data science problems involve a dataset with hundreds to thousands of attributes. </a:t>
            </a:r>
          </a:p>
          <a:p>
            <a:pPr marL="0" indent="0" algn="just">
              <a:buNone/>
            </a:pPr>
            <a:r>
              <a:rPr lang="en-US" sz="2400" dirty="0">
                <a:latin typeface="Times New Roman" panose="02020603050405020304" pitchFamily="18" charset="0"/>
                <a:cs typeface="Times New Roman" panose="02020603050405020304" pitchFamily="18" charset="0"/>
              </a:rPr>
              <a:t>Not all the attributes are equally important or useful in predicting the target. </a:t>
            </a:r>
          </a:p>
          <a:p>
            <a:pPr marL="0" indent="0" algn="just">
              <a:buNone/>
            </a:pPr>
            <a:r>
              <a:rPr lang="en-US" sz="2400" dirty="0">
                <a:latin typeface="Times New Roman" panose="02020603050405020304" pitchFamily="18" charset="0"/>
                <a:cs typeface="Times New Roman" panose="02020603050405020304" pitchFamily="18" charset="0"/>
              </a:rPr>
              <a:t>Some of the attributes may be highly correlated with each other, like annual income and taxes paid. </a:t>
            </a:r>
          </a:p>
          <a:p>
            <a:pPr marL="0" indent="0" algn="just">
              <a:buNone/>
            </a:pPr>
            <a:r>
              <a:rPr lang="en-US" sz="2400" dirty="0">
                <a:latin typeface="Times New Roman" panose="02020603050405020304" pitchFamily="18" charset="0"/>
                <a:cs typeface="Times New Roman" panose="02020603050405020304" pitchFamily="18" charset="0"/>
              </a:rPr>
              <a:t>A large number of attributes in the dataset significantly increases the complexity of a model and may degrade the performance of the model.</a:t>
            </a:r>
          </a:p>
          <a:p>
            <a:pPr marL="0" indent="0" algn="just">
              <a:buNone/>
            </a:pPr>
            <a:r>
              <a:rPr lang="en-US" sz="2400" dirty="0">
                <a:latin typeface="Times New Roman" panose="02020603050405020304" pitchFamily="18" charset="0"/>
                <a:cs typeface="Times New Roman" panose="02020603050405020304" pitchFamily="18" charset="0"/>
              </a:rPr>
              <a:t>Reducing the number of attributes, without significant loss in the performance of the model, is called feature selection.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812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34DA7-EAED-4C4D-970D-7FAE2057904A}"/>
              </a:ext>
            </a:extLst>
          </p:cNvPr>
          <p:cNvSpPr>
            <a:spLocks noGrp="1"/>
          </p:cNvSpPr>
          <p:nvPr>
            <p:ph idx="1"/>
          </p:nvPr>
        </p:nvSpPr>
        <p:spPr>
          <a:xfrm>
            <a:off x="838200" y="399494"/>
            <a:ext cx="10515600" cy="6241002"/>
          </a:xfrm>
        </p:spPr>
        <p:txBody>
          <a:bodyPr/>
          <a:lstStyle/>
          <a:p>
            <a:pPr marL="0" indent="0">
              <a:buNone/>
            </a:pPr>
            <a:r>
              <a:rPr lang="en-IN" dirty="0">
                <a:solidFill>
                  <a:srgbClr val="FF0000"/>
                </a:solidFill>
              </a:rPr>
              <a:t>8.Data Sampling</a:t>
            </a:r>
          </a:p>
          <a:p>
            <a:pPr marL="0" indent="0" algn="just">
              <a:buNone/>
            </a:pPr>
            <a:r>
              <a:rPr lang="en-US" sz="2400" dirty="0">
                <a:latin typeface="Times New Roman" panose="02020603050405020304" pitchFamily="18" charset="0"/>
                <a:cs typeface="Times New Roman" panose="02020603050405020304" pitchFamily="18" charset="0"/>
              </a:rPr>
              <a:t>Sampling is a process of selecting a subset of records as a representation of the original dataset for use in data analysis or modeling. The sample data serve as a representative of the original dataset with similar properties. Sampling reduces the amount of data that need to be processed and speeds up the build process of the modeling.</a:t>
            </a:r>
          </a:p>
          <a:p>
            <a:pPr marL="0" indent="0" algn="just">
              <a:buNone/>
            </a:pPr>
            <a:r>
              <a:rPr lang="en-US" sz="2400" dirty="0">
                <a:latin typeface="Times New Roman" panose="02020603050405020304" pitchFamily="18" charset="0"/>
                <a:cs typeface="Times New Roman" panose="02020603050405020304" pitchFamily="18" charset="0"/>
              </a:rPr>
              <a:t>In the build process for data science applications, it is necessary to segment the datasets into training and test samples. The training dataset is sampled from the original dataset using simple sampling.</a:t>
            </a:r>
          </a:p>
          <a:p>
            <a:pPr marL="0" indent="0" algn="just">
              <a:buNone/>
            </a:pPr>
            <a:r>
              <a:rPr lang="en-US" sz="2400" dirty="0">
                <a:latin typeface="Times New Roman" panose="02020603050405020304" pitchFamily="18" charset="0"/>
                <a:cs typeface="Times New Roman" panose="02020603050405020304" pitchFamily="18" charset="0"/>
              </a:rPr>
              <a:t>Stratified sampling is a process of sampling where each class is equally represented in the sample.</a:t>
            </a:r>
          </a:p>
          <a:p>
            <a:pPr marL="0" indent="0">
              <a:buNone/>
            </a:pPr>
            <a:endParaRPr lang="en-IN" dirty="0"/>
          </a:p>
        </p:txBody>
      </p:sp>
      <p:pic>
        <p:nvPicPr>
          <p:cNvPr id="5" name="Picture 4">
            <a:extLst>
              <a:ext uri="{FF2B5EF4-FFF2-40B4-BE49-F238E27FC236}">
                <a16:creationId xmlns:a16="http://schemas.microsoft.com/office/drawing/2014/main" id="{031F38B7-EA62-412A-B9AF-90890AE41EC0}"/>
              </a:ext>
            </a:extLst>
          </p:cNvPr>
          <p:cNvPicPr>
            <a:picLocks noChangeAspect="1"/>
          </p:cNvPicPr>
          <p:nvPr/>
        </p:nvPicPr>
        <p:blipFill>
          <a:blip r:embed="rId2"/>
          <a:stretch>
            <a:fillRect/>
          </a:stretch>
        </p:blipFill>
        <p:spPr>
          <a:xfrm>
            <a:off x="6702640" y="4437498"/>
            <a:ext cx="2858609" cy="2149733"/>
          </a:xfrm>
          <a:prstGeom prst="rect">
            <a:avLst/>
          </a:prstGeom>
        </p:spPr>
      </p:pic>
    </p:spTree>
    <p:extLst>
      <p:ext uri="{BB962C8B-B14F-4D97-AF65-F5344CB8AC3E}">
        <p14:creationId xmlns:p14="http://schemas.microsoft.com/office/powerpoint/2010/main" val="2249653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4DF7-CDBD-4B4A-9C2B-140A1C6CB751}"/>
              </a:ext>
            </a:extLst>
          </p:cNvPr>
          <p:cNvSpPr>
            <a:spLocks noGrp="1"/>
          </p:cNvSpPr>
          <p:nvPr>
            <p:ph type="title"/>
          </p:nvPr>
        </p:nvSpPr>
        <p:spPr/>
        <p:txBody>
          <a:bodyPr/>
          <a:lstStyle/>
          <a:p>
            <a:r>
              <a:rPr lang="en-IN" dirty="0"/>
              <a:t> Modelling</a:t>
            </a:r>
          </a:p>
        </p:txBody>
      </p:sp>
      <p:sp>
        <p:nvSpPr>
          <p:cNvPr id="3" name="Content Placeholder 2">
            <a:extLst>
              <a:ext uri="{FF2B5EF4-FFF2-40B4-BE49-F238E27FC236}">
                <a16:creationId xmlns:a16="http://schemas.microsoft.com/office/drawing/2014/main" id="{D5762189-4995-4905-B5C8-3E8D863799D6}"/>
              </a:ext>
            </a:extLst>
          </p:cNvPr>
          <p:cNvSpPr>
            <a:spLocks noGrp="1"/>
          </p:cNvSpPr>
          <p:nvPr>
            <p:ph idx="1"/>
          </p:nvPr>
        </p:nvSpPr>
        <p:spPr/>
        <p:txBody>
          <a:bodyPr/>
          <a:lstStyle/>
          <a:p>
            <a:pPr marL="0" indent="0">
              <a:buNone/>
            </a:pPr>
            <a:r>
              <a:rPr lang="en-US" dirty="0"/>
              <a:t>A model is the abstract representation of the data and the relationships in a given dataset.</a:t>
            </a:r>
          </a:p>
          <a:p>
            <a:pPr marL="0" indent="0">
              <a:buNone/>
            </a:pPr>
            <a:endParaRPr lang="en-IN" dirty="0"/>
          </a:p>
        </p:txBody>
      </p:sp>
      <p:pic>
        <p:nvPicPr>
          <p:cNvPr id="5" name="Picture 4">
            <a:extLst>
              <a:ext uri="{FF2B5EF4-FFF2-40B4-BE49-F238E27FC236}">
                <a16:creationId xmlns:a16="http://schemas.microsoft.com/office/drawing/2014/main" id="{6FF54602-8177-43FB-BE9A-A576A728373C}"/>
              </a:ext>
            </a:extLst>
          </p:cNvPr>
          <p:cNvPicPr>
            <a:picLocks noChangeAspect="1"/>
          </p:cNvPicPr>
          <p:nvPr/>
        </p:nvPicPr>
        <p:blipFill>
          <a:blip r:embed="rId2"/>
          <a:stretch>
            <a:fillRect/>
          </a:stretch>
        </p:blipFill>
        <p:spPr>
          <a:xfrm>
            <a:off x="3390900" y="3068344"/>
            <a:ext cx="5410200" cy="2514600"/>
          </a:xfrm>
          <a:prstGeom prst="rect">
            <a:avLst/>
          </a:prstGeom>
        </p:spPr>
      </p:pic>
    </p:spTree>
    <p:extLst>
      <p:ext uri="{BB962C8B-B14F-4D97-AF65-F5344CB8AC3E}">
        <p14:creationId xmlns:p14="http://schemas.microsoft.com/office/powerpoint/2010/main" val="9247132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8803A-4985-4CDB-9CDA-10EDC4AD9204}"/>
              </a:ext>
            </a:extLst>
          </p:cNvPr>
          <p:cNvSpPr>
            <a:spLocks noGrp="1"/>
          </p:cNvSpPr>
          <p:nvPr>
            <p:ph idx="1"/>
          </p:nvPr>
        </p:nvSpPr>
        <p:spPr>
          <a:xfrm>
            <a:off x="838200" y="656948"/>
            <a:ext cx="10515600" cy="5520015"/>
          </a:xfrm>
        </p:spPr>
        <p:txBody>
          <a:bodyPr>
            <a:normAutofit/>
          </a:bodyPr>
          <a:lstStyle/>
          <a:p>
            <a:pPr marL="514350" indent="-514350">
              <a:buAutoNum type="arabicPeriod"/>
            </a:pPr>
            <a:r>
              <a:rPr lang="en-IN" dirty="0">
                <a:solidFill>
                  <a:srgbClr val="FF0000"/>
                </a:solidFill>
              </a:rPr>
              <a:t>Training and Testing Datasets</a:t>
            </a:r>
            <a:endParaRPr lang="en-US" dirty="0">
              <a:solidFill>
                <a:srgbClr val="FF0000"/>
              </a:solidFill>
            </a:endParaRPr>
          </a:p>
          <a:p>
            <a:pPr marL="0" indent="0">
              <a:buNone/>
            </a:pPr>
            <a:r>
              <a:rPr lang="en-US" dirty="0"/>
              <a:t>The dataset used to create the model, with known attributes and target, is called the </a:t>
            </a:r>
            <a:r>
              <a:rPr lang="en-US" u="sng" dirty="0"/>
              <a:t>training dataset</a:t>
            </a:r>
            <a:r>
              <a:rPr lang="en-US" dirty="0"/>
              <a:t>. </a:t>
            </a:r>
          </a:p>
          <a:p>
            <a:pPr marL="0" indent="0">
              <a:buNone/>
            </a:pPr>
            <a:r>
              <a:rPr lang="en-US" dirty="0"/>
              <a:t>The validity of the created model will also need to be checked with another known dataset called the </a:t>
            </a:r>
            <a:r>
              <a:rPr lang="en-US" u="sng" dirty="0"/>
              <a:t>test dataset or validation dataset.</a:t>
            </a:r>
            <a:r>
              <a:rPr lang="en-US" dirty="0"/>
              <a:t> </a:t>
            </a:r>
          </a:p>
          <a:p>
            <a:pPr marL="0" indent="0">
              <a:buNone/>
            </a:pPr>
            <a:r>
              <a:rPr lang="en-US" dirty="0"/>
              <a:t>To facilitate this process, the overall known dataset can be split into a training dataset and a test dataset.</a:t>
            </a:r>
          </a:p>
          <a:p>
            <a:pPr marL="0" indent="0">
              <a:buNone/>
            </a:pPr>
            <a:r>
              <a:rPr lang="en-US" dirty="0"/>
              <a:t> A standard rule of thumb is two-thirds of the data are to be used as training and one-third as a test dataset</a:t>
            </a:r>
            <a:endParaRPr lang="en-IN" dirty="0"/>
          </a:p>
          <a:p>
            <a:pPr marL="0" indent="0">
              <a:buNone/>
            </a:pPr>
            <a:endParaRPr lang="en-IN" dirty="0"/>
          </a:p>
        </p:txBody>
      </p:sp>
    </p:spTree>
    <p:extLst>
      <p:ext uri="{BB962C8B-B14F-4D97-AF65-F5344CB8AC3E}">
        <p14:creationId xmlns:p14="http://schemas.microsoft.com/office/powerpoint/2010/main" val="318456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D82BE8-D092-4A06-8D69-F925A65CC7AA}"/>
              </a:ext>
            </a:extLst>
          </p:cNvPr>
          <p:cNvPicPr>
            <a:picLocks noGrp="1" noChangeAspect="1"/>
          </p:cNvPicPr>
          <p:nvPr>
            <p:ph idx="1"/>
          </p:nvPr>
        </p:nvPicPr>
        <p:blipFill>
          <a:blip r:embed="rId2"/>
          <a:stretch>
            <a:fillRect/>
          </a:stretch>
        </p:blipFill>
        <p:spPr>
          <a:xfrm>
            <a:off x="3039309" y="1825625"/>
            <a:ext cx="6113381" cy="4351338"/>
          </a:xfrm>
        </p:spPr>
      </p:pic>
    </p:spTree>
    <p:extLst>
      <p:ext uri="{BB962C8B-B14F-4D97-AF65-F5344CB8AC3E}">
        <p14:creationId xmlns:p14="http://schemas.microsoft.com/office/powerpoint/2010/main" val="1032630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5C31D-A39E-448F-8D5A-CEB48B8B7572}"/>
              </a:ext>
            </a:extLst>
          </p:cNvPr>
          <p:cNvSpPr>
            <a:spLocks noGrp="1"/>
          </p:cNvSpPr>
          <p:nvPr>
            <p:ph idx="1"/>
          </p:nvPr>
        </p:nvSpPr>
        <p:spPr>
          <a:xfrm>
            <a:off x="838200" y="807868"/>
            <a:ext cx="10515600" cy="5369095"/>
          </a:xfrm>
        </p:spPr>
        <p:txBody>
          <a:bodyPr/>
          <a:lstStyle/>
          <a:p>
            <a:pPr marL="0" indent="0">
              <a:buNone/>
            </a:pPr>
            <a:r>
              <a:rPr lang="en-IN" dirty="0">
                <a:solidFill>
                  <a:srgbClr val="FF0000"/>
                </a:solidFill>
              </a:rPr>
              <a:t>2.Learning Algorithms</a:t>
            </a:r>
          </a:p>
          <a:p>
            <a:pPr marL="0" indent="0">
              <a:buNone/>
            </a:pPr>
            <a:r>
              <a:rPr lang="en-US" dirty="0"/>
              <a:t>The business question and the availability of data will dictate what data science task (association, classification, regression, etc.,) can to be used.</a:t>
            </a:r>
          </a:p>
          <a:p>
            <a:pPr marL="0" indent="0">
              <a:buNone/>
            </a:pPr>
            <a:r>
              <a:rPr lang="en-US" dirty="0"/>
              <a:t> The practitioner determines the appropriate data science algorithm within the chosen category. </a:t>
            </a:r>
          </a:p>
          <a:p>
            <a:pPr marL="0" indent="0">
              <a:buNone/>
            </a:pPr>
            <a:r>
              <a:rPr lang="en-US" dirty="0"/>
              <a:t>For example, within a classification task many algorithms can be chosen from: decision trees, rule induction, neural networks, Bayesian models, k-NN, etc.</a:t>
            </a:r>
            <a:endParaRPr lang="en-IN" dirty="0"/>
          </a:p>
        </p:txBody>
      </p:sp>
    </p:spTree>
    <p:extLst>
      <p:ext uri="{BB962C8B-B14F-4D97-AF65-F5344CB8AC3E}">
        <p14:creationId xmlns:p14="http://schemas.microsoft.com/office/powerpoint/2010/main" val="1040981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4B609-4CD9-421E-942D-3ADA5DCE4FAE}"/>
              </a:ext>
            </a:extLst>
          </p:cNvPr>
          <p:cNvSpPr>
            <a:spLocks noGrp="1"/>
          </p:cNvSpPr>
          <p:nvPr>
            <p:ph idx="1"/>
          </p:nvPr>
        </p:nvSpPr>
        <p:spPr>
          <a:xfrm>
            <a:off x="838200" y="629043"/>
            <a:ext cx="10515600" cy="5599914"/>
          </a:xfrm>
        </p:spPr>
        <p:txBody>
          <a:bodyPr>
            <a:normAutofit/>
          </a:bodyPr>
          <a:lstStyle/>
          <a:p>
            <a:pPr marL="0" indent="0">
              <a:buNone/>
            </a:pPr>
            <a:r>
              <a:rPr lang="en-IN" dirty="0">
                <a:solidFill>
                  <a:srgbClr val="FF0000"/>
                </a:solidFill>
              </a:rPr>
              <a:t>2. Evaluation of the Model</a:t>
            </a:r>
          </a:p>
          <a:p>
            <a:pPr marL="0" indent="0" algn="just">
              <a:buNone/>
            </a:pPr>
            <a:r>
              <a:rPr lang="en-IN" dirty="0">
                <a:solidFill>
                  <a:srgbClr val="FF0000"/>
                </a:solidFill>
              </a:rPr>
              <a:t> </a:t>
            </a:r>
            <a:r>
              <a:rPr lang="en-IN" sz="2400" dirty="0">
                <a:latin typeface="Times New Roman" panose="02020603050405020304" pitchFamily="18" charset="0"/>
                <a:cs typeface="Times New Roman" panose="02020603050405020304" pitchFamily="18" charset="0"/>
              </a:rPr>
              <a:t>Model evaluation is used to test the performance of the model. </a:t>
            </a:r>
          </a:p>
          <a:p>
            <a:pPr marL="0" indent="0" algn="just">
              <a:buNone/>
            </a:pPr>
            <a:r>
              <a:rPr lang="en-IN" sz="2400" dirty="0">
                <a:latin typeface="Times New Roman" panose="02020603050405020304" pitchFamily="18" charset="0"/>
                <a:cs typeface="Times New Roman" panose="02020603050405020304" pitchFamily="18" charset="0"/>
              </a:rPr>
              <a:t>Training set is used for the purpose of model building and test set is used to test the performance of the model.</a:t>
            </a:r>
          </a:p>
          <a:p>
            <a:pPr marL="0" indent="0" algn="just">
              <a:buNone/>
            </a:pPr>
            <a:r>
              <a:rPr lang="en-US" sz="2400" dirty="0">
                <a:latin typeface="Times New Roman" panose="02020603050405020304" pitchFamily="18" charset="0"/>
                <a:cs typeface="Times New Roman" panose="02020603050405020304" pitchFamily="18" charset="0"/>
              </a:rPr>
              <a:t>The estimation may not be exactly the same as the values in the training records. The phenomenon of a model memorizing the training data is called overfitting. </a:t>
            </a:r>
          </a:p>
          <a:p>
            <a:pPr marL="0" indent="0" algn="just">
              <a:buNone/>
            </a:pPr>
            <a:r>
              <a:rPr lang="en-US" sz="2400" dirty="0">
                <a:latin typeface="Times New Roman" panose="02020603050405020304" pitchFamily="18" charset="0"/>
                <a:cs typeface="Times New Roman" panose="02020603050405020304" pitchFamily="18" charset="0"/>
              </a:rPr>
              <a:t>An overfitted model just memorizes the training records and will underperform on real unlabeled new data. </a:t>
            </a:r>
          </a:p>
          <a:p>
            <a:pPr marL="0" indent="0" algn="just">
              <a:buNone/>
            </a:pPr>
            <a:r>
              <a:rPr lang="en-US" sz="2400" dirty="0">
                <a:latin typeface="Times New Roman" panose="02020603050405020304" pitchFamily="18" charset="0"/>
                <a:cs typeface="Times New Roman" panose="02020603050405020304" pitchFamily="18" charset="0"/>
              </a:rPr>
              <a:t>The model should generalize or learn the relationship between credit score and interest rate. To evaluate this relationship, the validation or test dataset, which was not previously used in building the model, is used for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94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9E76-B19A-4A3F-9321-C1DF70C9AB23}"/>
              </a:ext>
            </a:extLst>
          </p:cNvPr>
          <p:cNvSpPr>
            <a:spLocks noGrp="1"/>
          </p:cNvSpPr>
          <p:nvPr>
            <p:ph type="title"/>
          </p:nvPr>
        </p:nvSpPr>
        <p:spPr/>
        <p:txBody>
          <a:bodyPr/>
          <a:lstStyle/>
          <a:p>
            <a:r>
              <a:rPr lang="en-IN" dirty="0"/>
              <a:t>                      Data Science</a:t>
            </a:r>
          </a:p>
        </p:txBody>
      </p:sp>
      <p:sp>
        <p:nvSpPr>
          <p:cNvPr id="3" name="Content Placeholder 2">
            <a:extLst>
              <a:ext uri="{FF2B5EF4-FFF2-40B4-BE49-F238E27FC236}">
                <a16:creationId xmlns:a16="http://schemas.microsoft.com/office/drawing/2014/main" id="{EF04DFC6-C894-45BF-8225-4EB4CEC5CFA5}"/>
              </a:ext>
            </a:extLst>
          </p:cNvPr>
          <p:cNvSpPr>
            <a:spLocks noGrp="1"/>
          </p:cNvSpPr>
          <p:nvPr>
            <p:ph idx="1"/>
          </p:nvPr>
        </p:nvSpPr>
        <p:spPr/>
        <p:txBody>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Data science is a collection of techniques used to extract value from data.</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Data science techniques rely on finding useful patterns, connections, and relationships within data.</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Data science is also commonly referred to as knowledge discovery, machine learning, predictive analytics, and data mining.</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 use of the term science in data science indicates that the methods are evidence based, and are built on empirical knowledge, more specifically historical observations.</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Artificial intelligence, Machine learning, and data science are all related to each other</a:t>
            </a:r>
            <a:r>
              <a:rPr lang="en-IN" sz="2400" dirty="0">
                <a:latin typeface="Calibri" panose="020F0502020204030204" pitchFamily="34"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42924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FE8453-18F6-4C92-BBE6-1D566B2DB6C7}"/>
              </a:ext>
            </a:extLst>
          </p:cNvPr>
          <p:cNvPicPr>
            <a:picLocks noGrp="1" noChangeAspect="1"/>
          </p:cNvPicPr>
          <p:nvPr>
            <p:ph idx="1"/>
          </p:nvPr>
        </p:nvPicPr>
        <p:blipFill>
          <a:blip r:embed="rId2"/>
          <a:stretch>
            <a:fillRect/>
          </a:stretch>
        </p:blipFill>
        <p:spPr>
          <a:xfrm>
            <a:off x="2281376" y="2175776"/>
            <a:ext cx="6972300" cy="2124075"/>
          </a:xfrm>
        </p:spPr>
      </p:pic>
    </p:spTree>
    <p:extLst>
      <p:ext uri="{BB962C8B-B14F-4D97-AF65-F5344CB8AC3E}">
        <p14:creationId xmlns:p14="http://schemas.microsoft.com/office/powerpoint/2010/main" val="2655567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2DB9D-5514-476A-BEB3-8BDC7E93C91B}"/>
              </a:ext>
            </a:extLst>
          </p:cNvPr>
          <p:cNvSpPr>
            <a:spLocks noGrp="1"/>
          </p:cNvSpPr>
          <p:nvPr>
            <p:ph idx="1"/>
          </p:nvPr>
        </p:nvSpPr>
        <p:spPr>
          <a:xfrm>
            <a:off x="838200" y="1003177"/>
            <a:ext cx="10515600" cy="5173786"/>
          </a:xfrm>
        </p:spPr>
        <p:txBody>
          <a:bodyPr/>
          <a:lstStyle/>
          <a:p>
            <a:pPr marL="0" indent="0">
              <a:buNone/>
            </a:pPr>
            <a:r>
              <a:rPr lang="en-US" dirty="0">
                <a:solidFill>
                  <a:srgbClr val="FF0000"/>
                </a:solidFill>
              </a:rPr>
              <a:t>3.Ensemble Modeling </a:t>
            </a:r>
          </a:p>
          <a:p>
            <a:pPr marL="0" indent="0" algn="just">
              <a:buNone/>
            </a:pPr>
            <a:r>
              <a:rPr lang="en-US" sz="2400" dirty="0">
                <a:latin typeface="Times New Roman" panose="02020603050405020304" pitchFamily="18" charset="0"/>
                <a:cs typeface="Times New Roman" panose="02020603050405020304" pitchFamily="18" charset="0"/>
              </a:rPr>
              <a:t>Ensemble modeling is a process where multiple diverse base models are used to predict an outcome. </a:t>
            </a:r>
          </a:p>
          <a:p>
            <a:pPr marL="0" indent="0" algn="just">
              <a:buNone/>
            </a:pPr>
            <a:r>
              <a:rPr lang="en-US" sz="2400" dirty="0">
                <a:latin typeface="Times New Roman" panose="02020603050405020304" pitchFamily="18" charset="0"/>
                <a:cs typeface="Times New Roman" panose="02020603050405020304" pitchFamily="18" charset="0"/>
              </a:rPr>
              <a:t>The motivation for using ensemble models is to reduce the generalization error of the prediction. </a:t>
            </a:r>
          </a:p>
          <a:p>
            <a:pPr marL="0" indent="0" algn="just">
              <a:buNone/>
            </a:pPr>
            <a:r>
              <a:rPr lang="en-US" sz="2400" dirty="0">
                <a:latin typeface="Times New Roman" panose="02020603050405020304" pitchFamily="18" charset="0"/>
                <a:cs typeface="Times New Roman" panose="02020603050405020304" pitchFamily="18" charset="0"/>
              </a:rPr>
              <a:t>As long as the base models are diverse and independent, the prediction error decreases when the ensemble approach is used.</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9FDA5D-518D-4E7C-B384-00C888DCAF17}"/>
              </a:ext>
            </a:extLst>
          </p:cNvPr>
          <p:cNvPicPr>
            <a:picLocks noChangeAspect="1"/>
          </p:cNvPicPr>
          <p:nvPr/>
        </p:nvPicPr>
        <p:blipFill>
          <a:blip r:embed="rId2"/>
          <a:stretch>
            <a:fillRect/>
          </a:stretch>
        </p:blipFill>
        <p:spPr>
          <a:xfrm>
            <a:off x="3639843" y="4146196"/>
            <a:ext cx="5536337" cy="2030767"/>
          </a:xfrm>
          <a:prstGeom prst="rect">
            <a:avLst/>
          </a:prstGeom>
        </p:spPr>
      </p:pic>
    </p:spTree>
    <p:extLst>
      <p:ext uri="{BB962C8B-B14F-4D97-AF65-F5344CB8AC3E}">
        <p14:creationId xmlns:p14="http://schemas.microsoft.com/office/powerpoint/2010/main" val="3177798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C569-446A-41A3-A522-224BF51E9748}"/>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4A9B1878-6BD1-4FFC-8270-D4C26CEE0887}"/>
              </a:ext>
            </a:extLst>
          </p:cNvPr>
          <p:cNvSpPr>
            <a:spLocks noGrp="1"/>
          </p:cNvSpPr>
          <p:nvPr>
            <p:ph idx="1"/>
          </p:nvPr>
        </p:nvSpPr>
        <p:spPr>
          <a:xfrm>
            <a:off x="838200" y="1225118"/>
            <a:ext cx="10515600" cy="495184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Deployment is the stage at which the model becomes production ready or live.</a:t>
            </a:r>
          </a:p>
          <a:p>
            <a:pPr marL="0" indent="0" algn="just">
              <a:buNone/>
            </a:pPr>
            <a:r>
              <a:rPr lang="en-US" sz="2400" dirty="0">
                <a:latin typeface="Times New Roman" panose="02020603050405020304" pitchFamily="18" charset="0"/>
                <a:cs typeface="Times New Roman" panose="02020603050405020304" pitchFamily="18" charset="0"/>
              </a:rPr>
              <a:t>The model deployment stage has to deal with: assessing model readiness, technical integration, response time, model maintenance, and assimilation.</a:t>
            </a:r>
          </a:p>
          <a:p>
            <a:pPr marL="514350" indent="-514350" algn="just">
              <a:buAutoNum type="arabicPeriod"/>
            </a:pPr>
            <a:r>
              <a:rPr lang="en-IN" sz="2400" dirty="0">
                <a:solidFill>
                  <a:srgbClr val="FF0000"/>
                </a:solidFill>
                <a:latin typeface="Times New Roman" panose="02020603050405020304" pitchFamily="18" charset="0"/>
                <a:cs typeface="Times New Roman" panose="02020603050405020304" pitchFamily="18" charset="0"/>
              </a:rPr>
              <a:t>Production Readiness</a:t>
            </a:r>
          </a:p>
          <a:p>
            <a:pPr marL="0" indent="0" algn="just">
              <a:buNone/>
            </a:pPr>
            <a:r>
              <a:rPr lang="en-US" sz="2400" dirty="0">
                <a:latin typeface="Times New Roman" panose="02020603050405020304" pitchFamily="18" charset="0"/>
                <a:cs typeface="Times New Roman" panose="02020603050405020304" pitchFamily="18" charset="0"/>
              </a:rPr>
              <a:t>The production readiness part of the deployment determines the critical qualities required for the deployment objective.</a:t>
            </a:r>
          </a:p>
          <a:p>
            <a:pPr marL="0" indent="0" algn="just">
              <a:buNone/>
            </a:pPr>
            <a:r>
              <a:rPr lang="en-US" sz="2400" dirty="0">
                <a:latin typeface="Times New Roman" panose="02020603050405020304" pitchFamily="18" charset="0"/>
                <a:cs typeface="Times New Roman" panose="02020603050405020304" pitchFamily="18" charset="0"/>
              </a:rPr>
              <a:t>Consider two business use cases: </a:t>
            </a:r>
          </a:p>
          <a:p>
            <a:pPr marL="0" indent="0" algn="just">
              <a:buNone/>
            </a:pP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)determining whether a consumer qualifies for a loan- critical quality of this model deployment is real-time prediction</a:t>
            </a:r>
          </a:p>
          <a:p>
            <a:pPr marL="0" indent="0" algn="just">
              <a:buNone/>
            </a:pPr>
            <a:r>
              <a:rPr lang="en-US" sz="2400" dirty="0">
                <a:latin typeface="Times New Roman" panose="02020603050405020304" pitchFamily="18" charset="0"/>
                <a:cs typeface="Times New Roman" panose="02020603050405020304" pitchFamily="18" charset="0"/>
              </a:rPr>
              <a:t>ii)determining the groupings of customers for an enterprise by marketing function- critical quality in this application is the ability to find unique patterns amongst customers, not the response time of the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074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710EB-5ADD-4DB2-82BB-DE5B6435EDDD}"/>
              </a:ext>
            </a:extLst>
          </p:cNvPr>
          <p:cNvSpPr>
            <a:spLocks noGrp="1"/>
          </p:cNvSpPr>
          <p:nvPr>
            <p:ph idx="1"/>
          </p:nvPr>
        </p:nvSpPr>
        <p:spPr>
          <a:xfrm>
            <a:off x="838200" y="621437"/>
            <a:ext cx="10515600" cy="5555526"/>
          </a:xfrm>
        </p:spPr>
        <p:txBody>
          <a:bodyPr/>
          <a:lstStyle/>
          <a:p>
            <a:pPr marL="0" indent="0">
              <a:buNone/>
            </a:pPr>
            <a:r>
              <a:rPr lang="en-IN" dirty="0">
                <a:solidFill>
                  <a:srgbClr val="FF0000"/>
                </a:solidFill>
              </a:rPr>
              <a:t>2. Technical Integration</a:t>
            </a:r>
          </a:p>
          <a:p>
            <a:pPr marL="0" indent="0">
              <a:buNone/>
            </a:pPr>
            <a:r>
              <a:rPr lang="en-US" dirty="0">
                <a:latin typeface="Times New Roman" panose="02020603050405020304" pitchFamily="18" charset="0"/>
                <a:cs typeface="Times New Roman" panose="02020603050405020304" pitchFamily="18" charset="0"/>
              </a:rPr>
              <a:t>Currently, it is quite common to use data science automation tools or coding using R or Python to develop models.</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It is  flexible to develop the model with one tool and deploy it in another tool or application. </a:t>
            </a:r>
          </a:p>
          <a:p>
            <a:pPr marL="0" indent="0">
              <a:buNone/>
            </a:pPr>
            <a:r>
              <a:rPr lang="en-US" dirty="0">
                <a:latin typeface="Times New Roman" panose="02020603050405020304" pitchFamily="18" charset="0"/>
                <a:cs typeface="Times New Roman" panose="02020603050405020304" pitchFamily="18" charset="0"/>
              </a:rPr>
              <a:t>Some models such as simple regression, decision trees, and induction rules for predictive analytics can be incorporated directly into business applications and business intelligence systems easily.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246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43FF9-246C-4E97-AE24-E7268E1D7C53}"/>
              </a:ext>
            </a:extLst>
          </p:cNvPr>
          <p:cNvSpPr>
            <a:spLocks noGrp="1"/>
          </p:cNvSpPr>
          <p:nvPr>
            <p:ph idx="1"/>
          </p:nvPr>
        </p:nvSpPr>
        <p:spPr>
          <a:xfrm>
            <a:off x="838200" y="887768"/>
            <a:ext cx="10515600" cy="5306951"/>
          </a:xfrm>
        </p:spPr>
        <p:txBody>
          <a:bodyPr/>
          <a:lstStyle/>
          <a:p>
            <a:pPr marL="0" indent="0">
              <a:buNone/>
            </a:pPr>
            <a:r>
              <a:rPr lang="en-US" dirty="0">
                <a:solidFill>
                  <a:srgbClr val="FF0000"/>
                </a:solidFill>
              </a:rPr>
              <a:t>3.Response Time</a:t>
            </a:r>
          </a:p>
          <a:p>
            <a:pPr marL="0" indent="0">
              <a:buNone/>
            </a:pPr>
            <a:r>
              <a:rPr lang="en-US" dirty="0"/>
              <a:t> Data science algorithms, like k-NN, are easy to build, but quite slow at predicting the unlabeled records. </a:t>
            </a:r>
          </a:p>
          <a:p>
            <a:pPr marL="0" indent="0">
              <a:buNone/>
            </a:pPr>
            <a:r>
              <a:rPr lang="en-US" dirty="0"/>
              <a:t>Algorithms such as the decision tree take time to build but are fast at prediction. </a:t>
            </a:r>
          </a:p>
          <a:p>
            <a:pPr marL="0" indent="0">
              <a:buNone/>
            </a:pPr>
            <a:r>
              <a:rPr lang="en-US" dirty="0"/>
              <a:t>The quality of prediction, accessibility of input data, and the response time of the prediction remain the critical quality factors in business application</a:t>
            </a:r>
            <a:endParaRPr lang="en-IN" dirty="0"/>
          </a:p>
        </p:txBody>
      </p:sp>
    </p:spTree>
    <p:extLst>
      <p:ext uri="{BB962C8B-B14F-4D97-AF65-F5344CB8AC3E}">
        <p14:creationId xmlns:p14="http://schemas.microsoft.com/office/powerpoint/2010/main" val="1303354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9377A-F60A-4821-8CCD-58DCDFF08C1C}"/>
              </a:ext>
            </a:extLst>
          </p:cNvPr>
          <p:cNvSpPr>
            <a:spLocks noGrp="1"/>
          </p:cNvSpPr>
          <p:nvPr>
            <p:ph idx="1"/>
          </p:nvPr>
        </p:nvSpPr>
        <p:spPr>
          <a:xfrm>
            <a:off x="838200" y="1065320"/>
            <a:ext cx="10515600" cy="5111643"/>
          </a:xfrm>
        </p:spPr>
        <p:txBody>
          <a:bodyPr/>
          <a:lstStyle/>
          <a:p>
            <a:pPr marL="0" indent="0">
              <a:buNone/>
            </a:pPr>
            <a:r>
              <a:rPr lang="en-IN" dirty="0">
                <a:solidFill>
                  <a:srgbClr val="FF0000"/>
                </a:solidFill>
              </a:rPr>
              <a:t>4.Model Refresh</a:t>
            </a:r>
            <a:endParaRPr lang="en-US" dirty="0">
              <a:solidFill>
                <a:srgbClr val="FF0000"/>
              </a:solidFill>
            </a:endParaRPr>
          </a:p>
          <a:p>
            <a:pPr marL="0" indent="0" algn="just">
              <a:buNone/>
            </a:pPr>
            <a:r>
              <a:rPr lang="en-US" dirty="0"/>
              <a:t>It is quite normal that the conditions in which the model is built change after the model is sent to deployment. </a:t>
            </a:r>
          </a:p>
          <a:p>
            <a:pPr marL="0" indent="0" algn="just">
              <a:buNone/>
            </a:pPr>
            <a:r>
              <a:rPr lang="en-US" dirty="0"/>
              <a:t>For example, the relationship between the credit score and interest rate change frequently based on the prevailing macroeconomic conditions. Hence, the model will have to be refreshed frequently. </a:t>
            </a:r>
          </a:p>
          <a:p>
            <a:pPr marL="0" indent="0" algn="just">
              <a:buNone/>
            </a:pPr>
            <a:r>
              <a:rPr lang="en-US" dirty="0"/>
              <a:t>The validity of the model can be routinely tested by using the new known test dataset and calculating the prediction error rate.</a:t>
            </a:r>
          </a:p>
          <a:p>
            <a:pPr marL="0" indent="0" algn="just">
              <a:buNone/>
            </a:pPr>
            <a:r>
              <a:rPr lang="en-US" dirty="0"/>
              <a:t> If the error rate exceeds a particular threshold, then the model has to be refreshed and redeployed.</a:t>
            </a:r>
            <a:endParaRPr lang="en-IN" dirty="0"/>
          </a:p>
        </p:txBody>
      </p:sp>
    </p:spTree>
    <p:extLst>
      <p:ext uri="{BB962C8B-B14F-4D97-AF65-F5344CB8AC3E}">
        <p14:creationId xmlns:p14="http://schemas.microsoft.com/office/powerpoint/2010/main" val="25055683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8CB02-E24B-49A0-B2E1-3090C4DE64E4}"/>
              </a:ext>
            </a:extLst>
          </p:cNvPr>
          <p:cNvSpPr>
            <a:spLocks noGrp="1"/>
          </p:cNvSpPr>
          <p:nvPr>
            <p:ph idx="1"/>
          </p:nvPr>
        </p:nvSpPr>
        <p:spPr>
          <a:xfrm>
            <a:off x="838200" y="639192"/>
            <a:ext cx="10515600" cy="5262564"/>
          </a:xfrm>
        </p:spPr>
        <p:txBody>
          <a:bodyPr>
            <a:normAutofit/>
          </a:bodyPr>
          <a:lstStyle/>
          <a:p>
            <a:pPr marL="0" indent="0">
              <a:buNone/>
            </a:pPr>
            <a:r>
              <a:rPr lang="en-IN" dirty="0">
                <a:solidFill>
                  <a:srgbClr val="FF0000"/>
                </a:solidFill>
              </a:rPr>
              <a:t>5.Assimilation</a:t>
            </a:r>
            <a:endParaRPr lang="en-US" dirty="0">
              <a:solidFill>
                <a:srgbClr val="FF0000"/>
              </a:solidFill>
            </a:endParaRPr>
          </a:p>
          <a:p>
            <a:pPr marL="0" indent="0" algn="just">
              <a:buNone/>
            </a:pPr>
            <a:r>
              <a:rPr lang="en-US" sz="2400" dirty="0">
                <a:latin typeface="Times New Roman" panose="02020603050405020304" pitchFamily="18" charset="0"/>
                <a:cs typeface="Times New Roman" panose="02020603050405020304" pitchFamily="18" charset="0"/>
              </a:rPr>
              <a:t>In the descriptive data science applications, deploying a model to live systems may not be the end objective.</a:t>
            </a:r>
          </a:p>
          <a:p>
            <a:pPr marL="0" indent="0" algn="just">
              <a:buNone/>
            </a:pPr>
            <a:r>
              <a:rPr lang="en-US" sz="2400" dirty="0">
                <a:latin typeface="Times New Roman" panose="02020603050405020304" pitchFamily="18" charset="0"/>
                <a:cs typeface="Times New Roman" panose="02020603050405020304" pitchFamily="18" charset="0"/>
              </a:rPr>
              <a:t> The objective may be to assimilate the knowledge gained from the data science analysis to the organization.</a:t>
            </a:r>
          </a:p>
          <a:p>
            <a:pPr marL="0" indent="0" algn="just">
              <a:buNone/>
            </a:pPr>
            <a:r>
              <a:rPr lang="en-US" sz="2400" dirty="0">
                <a:latin typeface="Times New Roman" panose="02020603050405020304" pitchFamily="18" charset="0"/>
                <a:cs typeface="Times New Roman" panose="02020603050405020304" pitchFamily="18" charset="0"/>
              </a:rPr>
              <a:t> For example, the objective may be finding logical clusters in the customer database so that separate marketing approaches can be developed for each customer cluster. Then the next step may be a classification task for new customers to bucket them in one of known clusters. </a:t>
            </a:r>
          </a:p>
          <a:p>
            <a:pPr marL="0" indent="0" algn="just">
              <a:buNone/>
            </a:pPr>
            <a:r>
              <a:rPr lang="en-US" sz="2400" dirty="0">
                <a:latin typeface="Times New Roman" panose="02020603050405020304" pitchFamily="18" charset="0"/>
                <a:cs typeface="Times New Roman" panose="02020603050405020304" pitchFamily="18" charset="0"/>
              </a:rPr>
              <a:t>The association analysis provides a solution for the market basket problem, where the task is to find which two products are purchased together most often.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305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9DA4D-5968-4FF0-8377-81A9D12EE6D9}"/>
              </a:ext>
            </a:extLst>
          </p:cNvPr>
          <p:cNvSpPr>
            <a:spLocks noGrp="1"/>
          </p:cNvSpPr>
          <p:nvPr>
            <p:ph idx="1"/>
          </p:nvPr>
        </p:nvSpPr>
        <p:spPr>
          <a:xfrm>
            <a:off x="838200" y="532660"/>
            <a:ext cx="10515600" cy="5644303"/>
          </a:xfrm>
        </p:spPr>
        <p:txBody>
          <a:bodyPr>
            <a:normAutofit fontScale="92500" lnSpcReduction="10000"/>
          </a:bodyPr>
          <a:lstStyle/>
          <a:p>
            <a:pPr marL="0" indent="0">
              <a:buNone/>
            </a:pPr>
            <a:r>
              <a:rPr lang="en-US" sz="4300" dirty="0"/>
              <a:t>KNOWLEDGE </a:t>
            </a:r>
          </a:p>
          <a:p>
            <a:pPr marL="0" indent="0">
              <a:buNone/>
            </a:pPr>
            <a:endParaRPr lang="en-US" dirty="0"/>
          </a:p>
          <a:p>
            <a:pPr marL="0" indent="0" algn="just">
              <a:buNone/>
            </a:pPr>
            <a:r>
              <a:rPr lang="en-US" sz="2600" dirty="0"/>
              <a:t>The data science process provides a framework to extract nontrivial information from data. </a:t>
            </a:r>
          </a:p>
          <a:p>
            <a:pPr marL="0" indent="0" algn="just">
              <a:buNone/>
            </a:pPr>
            <a:r>
              <a:rPr lang="en-US" sz="2600" dirty="0"/>
              <a:t>With the advent of massive storage, increased data collection, and advanced computing paradigms, the available datasets to be utilized are only increasing. </a:t>
            </a:r>
          </a:p>
          <a:p>
            <a:pPr marL="0" indent="0" algn="just">
              <a:buNone/>
            </a:pPr>
            <a:r>
              <a:rPr lang="en-US" sz="2600" dirty="0"/>
              <a:t>To extract knowledge from these massive data assets, advanced approaches need to be employed, like data science algorithms, in addition to standard business intelligence reporting or statistical analysis.</a:t>
            </a:r>
          </a:p>
          <a:p>
            <a:pPr marL="0" indent="0" algn="just">
              <a:buNone/>
            </a:pPr>
            <a:r>
              <a:rPr lang="en-US" sz="2600" dirty="0"/>
              <a:t> Though many of these algorithms can provide valuable knowledge, it is up to the practitioner to skillfully transform a business problem to a data problem and apply the right algorithm. </a:t>
            </a:r>
          </a:p>
          <a:p>
            <a:pPr marL="0" indent="0" algn="just">
              <a:buNone/>
            </a:pPr>
            <a:r>
              <a:rPr lang="en-US" sz="2600" dirty="0"/>
              <a:t>Data science, like any other technology, provides various options in terms of algorithms. Using these options to extract the right information from data .</a:t>
            </a:r>
            <a:endParaRPr lang="en-IN" sz="2600" dirty="0"/>
          </a:p>
        </p:txBody>
      </p:sp>
    </p:spTree>
    <p:extLst>
      <p:ext uri="{BB962C8B-B14F-4D97-AF65-F5344CB8AC3E}">
        <p14:creationId xmlns:p14="http://schemas.microsoft.com/office/powerpoint/2010/main" val="254464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E8EC3F-C4B1-495F-B457-DB10D5CBE6B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2414" y="1825625"/>
            <a:ext cx="6847171" cy="4351338"/>
          </a:xfrm>
          <a:prstGeom prst="rect">
            <a:avLst/>
          </a:prstGeom>
          <a:noFill/>
          <a:ln>
            <a:noFill/>
          </a:ln>
        </p:spPr>
      </p:pic>
    </p:spTree>
    <p:extLst>
      <p:ext uri="{BB962C8B-B14F-4D97-AF65-F5344CB8AC3E}">
        <p14:creationId xmlns:p14="http://schemas.microsoft.com/office/powerpoint/2010/main" val="399259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15704-6389-426F-A36D-D1BB980FA7C8}"/>
              </a:ext>
            </a:extLst>
          </p:cNvPr>
          <p:cNvSpPr>
            <a:spLocks noGrp="1"/>
          </p:cNvSpPr>
          <p:nvPr>
            <p:ph idx="1"/>
          </p:nvPr>
        </p:nvSpPr>
        <p:spPr>
          <a:xfrm>
            <a:off x="838200" y="523783"/>
            <a:ext cx="10515600" cy="565318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Artificial intelligence is about giving machines the capability of mimicking human behaviour. Examples would be: facial recognition, automated driving etc.</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Machine learning can either be considered a sub-field or one of the tools of artificial intelligence, is providing machines with the capability of learning from experience. Experience for machines comes in the form of data. Data that is used to teach machines is called training data.</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Machine learning algorithms, also called “learners”, take both the known input and output (training data) to figure out a model for the program which converts input to output.</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EB6D932-42A1-49B5-B226-2F8117ECEF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2179" y="2947386"/>
            <a:ext cx="6161103" cy="2859670"/>
          </a:xfrm>
          <a:prstGeom prst="rect">
            <a:avLst/>
          </a:prstGeom>
          <a:noFill/>
          <a:ln>
            <a:noFill/>
          </a:ln>
        </p:spPr>
      </p:pic>
    </p:spTree>
    <p:extLst>
      <p:ext uri="{BB962C8B-B14F-4D97-AF65-F5344CB8AC3E}">
        <p14:creationId xmlns:p14="http://schemas.microsoft.com/office/powerpoint/2010/main" val="266351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BFD9E2-5A1D-4B13-9131-0763BBEFC71A}"/>
              </a:ext>
            </a:extLst>
          </p:cNvPr>
          <p:cNvPicPr>
            <a:picLocks noGrp="1" noChangeAspect="1"/>
          </p:cNvPicPr>
          <p:nvPr>
            <p:ph idx="1"/>
          </p:nvPr>
        </p:nvPicPr>
        <p:blipFill>
          <a:blip r:embed="rId2"/>
          <a:stretch>
            <a:fillRect/>
          </a:stretch>
        </p:blipFill>
        <p:spPr>
          <a:xfrm>
            <a:off x="1352550" y="482862"/>
            <a:ext cx="9486900" cy="2876550"/>
          </a:xfrm>
        </p:spPr>
      </p:pic>
      <p:pic>
        <p:nvPicPr>
          <p:cNvPr id="9" name="Picture 8">
            <a:extLst>
              <a:ext uri="{FF2B5EF4-FFF2-40B4-BE49-F238E27FC236}">
                <a16:creationId xmlns:a16="http://schemas.microsoft.com/office/drawing/2014/main" id="{85E85218-363A-4263-B401-582AB0151BD3}"/>
              </a:ext>
            </a:extLst>
          </p:cNvPr>
          <p:cNvPicPr>
            <a:picLocks noChangeAspect="1"/>
          </p:cNvPicPr>
          <p:nvPr/>
        </p:nvPicPr>
        <p:blipFill>
          <a:blip r:embed="rId3"/>
          <a:stretch>
            <a:fillRect/>
          </a:stretch>
        </p:blipFill>
        <p:spPr>
          <a:xfrm>
            <a:off x="1352550" y="3429000"/>
            <a:ext cx="9848850" cy="2524125"/>
          </a:xfrm>
          <a:prstGeom prst="rect">
            <a:avLst/>
          </a:prstGeom>
        </p:spPr>
      </p:pic>
      <p:sp>
        <p:nvSpPr>
          <p:cNvPr id="10" name="Rectangle 9">
            <a:extLst>
              <a:ext uri="{FF2B5EF4-FFF2-40B4-BE49-F238E27FC236}">
                <a16:creationId xmlns:a16="http://schemas.microsoft.com/office/drawing/2014/main" id="{25F96F6E-EB9F-4E88-95FC-05B8C8110604}"/>
              </a:ext>
            </a:extLst>
          </p:cNvPr>
          <p:cNvSpPr/>
          <p:nvPr/>
        </p:nvSpPr>
        <p:spPr>
          <a:xfrm>
            <a:off x="6632082" y="4167188"/>
            <a:ext cx="1162975" cy="461665"/>
          </a:xfrm>
          <a:prstGeom prst="rect">
            <a:avLst/>
          </a:prstGeom>
          <a:noFill/>
        </p:spPr>
        <p:txBody>
          <a:bodyPr wrap="squar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OK</a:t>
            </a:r>
          </a:p>
        </p:txBody>
      </p:sp>
      <p:sp>
        <p:nvSpPr>
          <p:cNvPr id="11" name="Rectangle 10">
            <a:extLst>
              <a:ext uri="{FF2B5EF4-FFF2-40B4-BE49-F238E27FC236}">
                <a16:creationId xmlns:a16="http://schemas.microsoft.com/office/drawing/2014/main" id="{FF4663EE-D225-4DE4-B47D-9007A1549380}"/>
              </a:ext>
            </a:extLst>
          </p:cNvPr>
          <p:cNvSpPr/>
          <p:nvPr/>
        </p:nvSpPr>
        <p:spPr>
          <a:xfrm>
            <a:off x="1352550" y="5939161"/>
            <a:ext cx="3352615" cy="475629"/>
          </a:xfrm>
          <a:prstGeom prst="rect">
            <a:avLst/>
          </a:prstGeom>
          <a:noFill/>
        </p:spPr>
        <p:txBody>
          <a:bodyPr wrap="squar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This is also shirt</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6110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0A521F-84BF-43CE-8695-088918B1F0C3}"/>
              </a:ext>
            </a:extLst>
          </p:cNvPr>
          <p:cNvPicPr>
            <a:picLocks noGrp="1" noChangeAspect="1"/>
          </p:cNvPicPr>
          <p:nvPr>
            <p:ph idx="1"/>
          </p:nvPr>
        </p:nvPicPr>
        <p:blipFill>
          <a:blip r:embed="rId2"/>
          <a:stretch>
            <a:fillRect/>
          </a:stretch>
        </p:blipFill>
        <p:spPr>
          <a:xfrm>
            <a:off x="1189515" y="-17951"/>
            <a:ext cx="9582150" cy="2905125"/>
          </a:xfrm>
        </p:spPr>
      </p:pic>
      <p:sp>
        <p:nvSpPr>
          <p:cNvPr id="7" name="Rectangle 6">
            <a:extLst>
              <a:ext uri="{FF2B5EF4-FFF2-40B4-BE49-F238E27FC236}">
                <a16:creationId xmlns:a16="http://schemas.microsoft.com/office/drawing/2014/main" id="{F1992B60-6DF7-4C1F-A9CC-5593E20B0DEE}"/>
              </a:ext>
            </a:extLst>
          </p:cNvPr>
          <p:cNvSpPr/>
          <p:nvPr/>
        </p:nvSpPr>
        <p:spPr>
          <a:xfrm>
            <a:off x="1325917" y="2592280"/>
            <a:ext cx="3352615" cy="475629"/>
          </a:xfrm>
          <a:prstGeom prst="rect">
            <a:avLst/>
          </a:prstGeom>
          <a:noFill/>
        </p:spPr>
        <p:txBody>
          <a:bodyPr wrap="squar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This is also shirt</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9C0FA885-966E-44D2-AA75-B0536B9EE2B6}"/>
              </a:ext>
            </a:extLst>
          </p:cNvPr>
          <p:cNvSpPr/>
          <p:nvPr/>
        </p:nvSpPr>
        <p:spPr>
          <a:xfrm>
            <a:off x="6618685" y="1594068"/>
            <a:ext cx="587019" cy="584775"/>
          </a:xfrm>
          <a:prstGeom prst="rect">
            <a:avLst/>
          </a:prstGeom>
          <a:noFill/>
        </p:spPr>
        <p:txBody>
          <a:bodyPr wrap="non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ok</a:t>
            </a:r>
          </a:p>
        </p:txBody>
      </p:sp>
      <p:pic>
        <p:nvPicPr>
          <p:cNvPr id="10" name="Picture 9">
            <a:extLst>
              <a:ext uri="{FF2B5EF4-FFF2-40B4-BE49-F238E27FC236}">
                <a16:creationId xmlns:a16="http://schemas.microsoft.com/office/drawing/2014/main" id="{307FD625-DB7B-48F7-8B05-AA584D77FA2D}"/>
              </a:ext>
            </a:extLst>
          </p:cNvPr>
          <p:cNvPicPr>
            <a:picLocks noChangeAspect="1"/>
          </p:cNvPicPr>
          <p:nvPr/>
        </p:nvPicPr>
        <p:blipFill>
          <a:blip r:embed="rId3"/>
          <a:stretch>
            <a:fillRect/>
          </a:stretch>
        </p:blipFill>
        <p:spPr>
          <a:xfrm>
            <a:off x="1646715" y="3067909"/>
            <a:ext cx="9124950" cy="3057525"/>
          </a:xfrm>
          <a:prstGeom prst="rect">
            <a:avLst/>
          </a:prstGeom>
        </p:spPr>
      </p:pic>
    </p:spTree>
    <p:extLst>
      <p:ext uri="{BB962C8B-B14F-4D97-AF65-F5344CB8AC3E}">
        <p14:creationId xmlns:p14="http://schemas.microsoft.com/office/powerpoint/2010/main" val="376893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2033</TotalTime>
  <Words>3575</Words>
  <Application>Microsoft Office PowerPoint</Application>
  <PresentationFormat>Widescreen</PresentationFormat>
  <Paragraphs>183</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Times New Roman</vt:lpstr>
      <vt:lpstr>Office Theme</vt:lpstr>
      <vt:lpstr>PowerPoint Presentation</vt:lpstr>
      <vt:lpstr>MODULE 1</vt:lpstr>
      <vt:lpstr>Syllabus</vt:lpstr>
      <vt:lpstr>                     INTRODUCTION</vt:lpstr>
      <vt:lpstr>                      Data Science</vt:lpstr>
      <vt:lpstr>PowerPoint Presentation</vt:lpstr>
      <vt:lpstr>PowerPoint Presentation</vt:lpstr>
      <vt:lpstr>PowerPoint Presentation</vt:lpstr>
      <vt:lpstr>PowerPoint Presentation</vt:lpstr>
      <vt:lpstr>PowerPoint Presentation</vt:lpstr>
      <vt:lpstr>What is Data Science</vt:lpstr>
      <vt:lpstr>Key features and motivations:-</vt:lpstr>
      <vt:lpstr>PowerPoint Presentation</vt:lpstr>
      <vt:lpstr>PowerPoint Presentation</vt:lpstr>
      <vt:lpstr>PowerPoint Presentation</vt:lpstr>
      <vt:lpstr>PowerPoint Presentation</vt:lpstr>
      <vt:lpstr>PowerPoint Presentation</vt:lpstr>
      <vt:lpstr>        DATA SCIENCE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SCIENCE PROCESS</vt:lpstr>
      <vt:lpstr> The methodical discovery of useful relationships and patterns in data is enabled by a set of iterative activities collectively known as the data science process. </vt:lpstr>
      <vt:lpstr>PRIOR KNOWLEDGE</vt:lpstr>
      <vt:lpstr>PowerPoint Presentation</vt:lpstr>
      <vt:lpstr>PowerPoint Presentation</vt:lpstr>
      <vt:lpstr>PowerPoint Presentation</vt:lpstr>
      <vt:lpstr>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Modelling</vt:lpstr>
      <vt:lpstr>PowerPoint Presentation</vt:lpstr>
      <vt:lpstr>PowerPoint Presentation</vt:lpstr>
      <vt:lpstr>PowerPoint Presentation</vt:lpstr>
      <vt:lpstr>PowerPoint Presentation</vt:lpstr>
      <vt:lpstr>PowerPoint Presentation</vt:lpstr>
      <vt:lpstr>PowerPoint Presentation</vt:lpstr>
      <vt:lpstr>APPLICATION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prajesha tm</dc:creator>
  <cp:lastModifiedBy>prajesha tm</cp:lastModifiedBy>
  <cp:revision>17</cp:revision>
  <dcterms:created xsi:type="dcterms:W3CDTF">2021-11-14T12:24:49Z</dcterms:created>
  <dcterms:modified xsi:type="dcterms:W3CDTF">2021-12-01T05:49:27Z</dcterms:modified>
</cp:coreProperties>
</file>