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Lato"/>
      <p:regular r:id="rId14"/>
      <p:bold r:id="rId15"/>
      <p:italic r:id="rId16"/>
      <p:boldItalic r:id="rId17"/>
    </p:embeddedFont>
    <p:embeddedFont>
      <p:font typeface="Sofia"/>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ipMLpfo+wDkG6on67nVtdjSJvF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Sofia-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1" type="subTitle"/>
          </p:nvPr>
        </p:nvSpPr>
        <p:spPr>
          <a:xfrm>
            <a:off x="124287" y="639192"/>
            <a:ext cx="11771791" cy="5770486"/>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273239"/>
              </a:buClr>
              <a:buSzPct val="100000"/>
              <a:buNone/>
            </a:pPr>
            <a:r>
              <a:rPr b="1" i="0" lang="en-US" sz="2800">
                <a:solidFill>
                  <a:srgbClr val="273239"/>
                </a:solidFill>
                <a:latin typeface="Sofia"/>
                <a:ea typeface="Sofia"/>
                <a:cs typeface="Sofia"/>
                <a:sym typeface="Sofia"/>
              </a:rPr>
              <a:t>Cross Validation in Machine Learning</a:t>
            </a:r>
            <a:endParaRPr/>
          </a:p>
          <a:p>
            <a:pPr indent="-342900" lvl="0" marL="342900" rtl="0" algn="l">
              <a:lnSpc>
                <a:spcPct val="90000"/>
              </a:lnSpc>
              <a:spcBef>
                <a:spcPts val="1000"/>
              </a:spcBef>
              <a:spcAft>
                <a:spcPts val="0"/>
              </a:spcAft>
              <a:buClr>
                <a:srgbClr val="273239"/>
              </a:buClr>
              <a:buSzPct val="100000"/>
              <a:buFont typeface="Arial"/>
              <a:buChar char="•"/>
            </a:pPr>
            <a:r>
              <a:rPr b="0" i="0" lang="en-US" sz="2800">
                <a:solidFill>
                  <a:srgbClr val="273239"/>
                </a:solidFill>
                <a:latin typeface="Arial"/>
                <a:ea typeface="Arial"/>
                <a:cs typeface="Arial"/>
                <a:sym typeface="Arial"/>
              </a:rPr>
              <a:t>In machine learning, we couldn’t fit the model on the training data and can’t say that the model will work accurately for the real data.</a:t>
            </a:r>
            <a:endParaRPr/>
          </a:p>
          <a:p>
            <a:pPr indent="-342900" lvl="0" marL="342900" rtl="0" algn="l">
              <a:lnSpc>
                <a:spcPct val="90000"/>
              </a:lnSpc>
              <a:spcBef>
                <a:spcPts val="1000"/>
              </a:spcBef>
              <a:spcAft>
                <a:spcPts val="0"/>
              </a:spcAft>
              <a:buClr>
                <a:srgbClr val="273239"/>
              </a:buClr>
              <a:buSzPct val="100000"/>
              <a:buFont typeface="Arial"/>
              <a:buChar char="•"/>
            </a:pPr>
            <a:r>
              <a:rPr b="0" i="0" lang="en-US" sz="2800">
                <a:solidFill>
                  <a:srgbClr val="273239"/>
                </a:solidFill>
                <a:latin typeface="Arial"/>
                <a:ea typeface="Arial"/>
                <a:cs typeface="Arial"/>
                <a:sym typeface="Arial"/>
              </a:rPr>
              <a:t> For this, we must assure that our model got the correct patterns from the data, and it is not getting up too much noise. </a:t>
            </a:r>
            <a:endParaRPr/>
          </a:p>
          <a:p>
            <a:pPr indent="-342900" lvl="0" marL="342900" rtl="0" algn="l">
              <a:lnSpc>
                <a:spcPct val="90000"/>
              </a:lnSpc>
              <a:spcBef>
                <a:spcPts val="1000"/>
              </a:spcBef>
              <a:spcAft>
                <a:spcPts val="0"/>
              </a:spcAft>
              <a:buClr>
                <a:srgbClr val="273239"/>
              </a:buClr>
              <a:buSzPct val="100000"/>
              <a:buFont typeface="Arial"/>
              <a:buChar char="•"/>
            </a:pPr>
            <a:r>
              <a:rPr b="0" i="0" lang="en-US" sz="2800">
                <a:solidFill>
                  <a:srgbClr val="273239"/>
                </a:solidFill>
                <a:latin typeface="Arial"/>
                <a:ea typeface="Arial"/>
                <a:cs typeface="Arial"/>
                <a:sym typeface="Arial"/>
              </a:rPr>
              <a:t>For this purpose, we use the cross-validation technique.</a:t>
            </a:r>
            <a:endParaRPr/>
          </a:p>
          <a:p>
            <a:pPr indent="0" lvl="0" marL="0" rtl="0" algn="l">
              <a:lnSpc>
                <a:spcPct val="90000"/>
              </a:lnSpc>
              <a:spcBef>
                <a:spcPts val="1000"/>
              </a:spcBef>
              <a:spcAft>
                <a:spcPts val="0"/>
              </a:spcAft>
              <a:buClr>
                <a:schemeClr val="dk1"/>
              </a:buClr>
              <a:buSzPct val="100000"/>
              <a:buNone/>
            </a:pPr>
            <a:r>
              <a:t/>
            </a:r>
            <a:endParaRPr b="0" i="0" sz="2800">
              <a:solidFill>
                <a:srgbClr val="273239"/>
              </a:solidFill>
              <a:latin typeface="Arial"/>
              <a:ea typeface="Arial"/>
              <a:cs typeface="Arial"/>
              <a:sym typeface="Arial"/>
            </a:endParaRPr>
          </a:p>
          <a:p>
            <a:pPr indent="0" lvl="0" marL="0" rtl="0" algn="ctr">
              <a:lnSpc>
                <a:spcPct val="90000"/>
              </a:lnSpc>
              <a:spcBef>
                <a:spcPts val="1000"/>
              </a:spcBef>
              <a:spcAft>
                <a:spcPts val="0"/>
              </a:spcAft>
              <a:buClr>
                <a:srgbClr val="273239"/>
              </a:buClr>
              <a:buSzPct val="100000"/>
              <a:buNone/>
            </a:pPr>
            <a:r>
              <a:rPr b="1" i="0" lang="en-US" sz="2800">
                <a:solidFill>
                  <a:srgbClr val="273239"/>
                </a:solidFill>
                <a:latin typeface="Arial"/>
                <a:ea typeface="Arial"/>
                <a:cs typeface="Arial"/>
                <a:sym typeface="Arial"/>
              </a:rPr>
              <a:t>Cross-Validation</a:t>
            </a:r>
            <a:endParaRPr b="0" i="0" sz="2800">
              <a:solidFill>
                <a:srgbClr val="273239"/>
              </a:solidFill>
              <a:latin typeface="Arial"/>
              <a:ea typeface="Arial"/>
              <a:cs typeface="Arial"/>
              <a:sym typeface="Arial"/>
            </a:endParaRPr>
          </a:p>
          <a:p>
            <a:pPr indent="0" lvl="0" marL="0" rtl="0" algn="l">
              <a:lnSpc>
                <a:spcPct val="90000"/>
              </a:lnSpc>
              <a:spcBef>
                <a:spcPts val="1000"/>
              </a:spcBef>
              <a:spcAft>
                <a:spcPts val="0"/>
              </a:spcAft>
              <a:buClr>
                <a:srgbClr val="273239"/>
              </a:buClr>
              <a:buSzPct val="100000"/>
              <a:buNone/>
            </a:pPr>
            <a:br>
              <a:rPr b="0" i="0" lang="en-US" sz="2800">
                <a:solidFill>
                  <a:srgbClr val="273239"/>
                </a:solidFill>
                <a:latin typeface="Arial"/>
                <a:ea typeface="Arial"/>
                <a:cs typeface="Arial"/>
                <a:sym typeface="Arial"/>
              </a:rPr>
            </a:br>
            <a:r>
              <a:rPr b="0" i="0" lang="en-US" sz="2800">
                <a:solidFill>
                  <a:srgbClr val="273239"/>
                </a:solidFill>
                <a:latin typeface="Arial"/>
                <a:ea typeface="Arial"/>
                <a:cs typeface="Arial"/>
                <a:sym typeface="Arial"/>
              </a:rPr>
              <a:t>Cross-validation is a technique in which we train our model using the subset of the data-set and then evaluate using the complementary subset of the data-set.</a:t>
            </a:r>
            <a:endParaRPr/>
          </a:p>
          <a:p>
            <a:pPr indent="0" lvl="0" marL="0" rtl="0" algn="l">
              <a:lnSpc>
                <a:spcPct val="90000"/>
              </a:lnSpc>
              <a:spcBef>
                <a:spcPts val="1000"/>
              </a:spcBef>
              <a:spcAft>
                <a:spcPts val="0"/>
              </a:spcAft>
              <a:buClr>
                <a:srgbClr val="273239"/>
              </a:buClr>
              <a:buSzPct val="100000"/>
              <a:buNone/>
            </a:pPr>
            <a:r>
              <a:rPr b="0" i="0" lang="en-US" sz="2800">
                <a:solidFill>
                  <a:srgbClr val="273239"/>
                </a:solidFill>
                <a:latin typeface="Arial"/>
                <a:ea typeface="Arial"/>
                <a:cs typeface="Arial"/>
                <a:sym typeface="Arial"/>
              </a:rPr>
              <a:t>The </a:t>
            </a:r>
            <a:r>
              <a:rPr b="0" i="0" lang="en-US" sz="2800">
                <a:solidFill>
                  <a:srgbClr val="FF0000"/>
                </a:solidFill>
                <a:latin typeface="Arial"/>
                <a:ea typeface="Arial"/>
                <a:cs typeface="Arial"/>
                <a:sym typeface="Arial"/>
              </a:rPr>
              <a:t>three steps</a:t>
            </a:r>
            <a:r>
              <a:rPr b="0" i="0" lang="en-US" sz="2800">
                <a:solidFill>
                  <a:srgbClr val="273239"/>
                </a:solidFill>
                <a:latin typeface="Arial"/>
                <a:ea typeface="Arial"/>
                <a:cs typeface="Arial"/>
                <a:sym typeface="Arial"/>
              </a:rPr>
              <a:t> involved in cross-validation are as follows :</a:t>
            </a:r>
            <a:endParaRPr/>
          </a:p>
          <a:p>
            <a:pPr indent="-164465" lvl="0" marL="0" rtl="0" algn="l">
              <a:lnSpc>
                <a:spcPct val="90000"/>
              </a:lnSpc>
              <a:spcBef>
                <a:spcPts val="1000"/>
              </a:spcBef>
              <a:spcAft>
                <a:spcPts val="0"/>
              </a:spcAft>
              <a:buClr>
                <a:srgbClr val="273239"/>
              </a:buClr>
              <a:buSzPct val="100000"/>
              <a:buFont typeface="Calibri"/>
              <a:buAutoNum type="arabicPeriod"/>
            </a:pPr>
            <a:r>
              <a:rPr b="0" i="0" lang="en-US" sz="2800">
                <a:solidFill>
                  <a:srgbClr val="273239"/>
                </a:solidFill>
                <a:latin typeface="Arial"/>
                <a:ea typeface="Arial"/>
                <a:cs typeface="Arial"/>
                <a:sym typeface="Arial"/>
              </a:rPr>
              <a:t>Reserve some portion of sample data-set.</a:t>
            </a:r>
            <a:endParaRPr/>
          </a:p>
          <a:p>
            <a:pPr indent="-164465" lvl="0" marL="0" rtl="0" algn="l">
              <a:lnSpc>
                <a:spcPct val="90000"/>
              </a:lnSpc>
              <a:spcBef>
                <a:spcPts val="1000"/>
              </a:spcBef>
              <a:spcAft>
                <a:spcPts val="0"/>
              </a:spcAft>
              <a:buClr>
                <a:srgbClr val="273239"/>
              </a:buClr>
              <a:buSzPct val="100000"/>
              <a:buFont typeface="Calibri"/>
              <a:buAutoNum type="arabicPeriod"/>
            </a:pPr>
            <a:r>
              <a:rPr b="0" i="0" lang="en-US" sz="2800">
                <a:solidFill>
                  <a:srgbClr val="273239"/>
                </a:solidFill>
                <a:latin typeface="Arial"/>
                <a:ea typeface="Arial"/>
                <a:cs typeface="Arial"/>
                <a:sym typeface="Arial"/>
              </a:rPr>
              <a:t>Using the rest data-set train the model.</a:t>
            </a:r>
            <a:endParaRPr/>
          </a:p>
          <a:p>
            <a:pPr indent="-164465" lvl="0" marL="0" rtl="0" algn="l">
              <a:lnSpc>
                <a:spcPct val="90000"/>
              </a:lnSpc>
              <a:spcBef>
                <a:spcPts val="1000"/>
              </a:spcBef>
              <a:spcAft>
                <a:spcPts val="0"/>
              </a:spcAft>
              <a:buClr>
                <a:srgbClr val="273239"/>
              </a:buClr>
              <a:buSzPct val="100000"/>
              <a:buFont typeface="Calibri"/>
              <a:buAutoNum type="arabicPeriod"/>
            </a:pPr>
            <a:r>
              <a:rPr b="0" i="0" lang="en-US" sz="2800">
                <a:solidFill>
                  <a:srgbClr val="273239"/>
                </a:solidFill>
                <a:latin typeface="Arial"/>
                <a:ea typeface="Arial"/>
                <a:cs typeface="Arial"/>
                <a:sym typeface="Arial"/>
              </a:rPr>
              <a:t>Test the model using the reserve portion of the data-set.</a:t>
            </a:r>
            <a:endParaRPr/>
          </a:p>
          <a:p>
            <a:pPr indent="0" lvl="0" marL="0" rtl="0" algn="ctr">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idx="1" type="body"/>
          </p:nvPr>
        </p:nvSpPr>
        <p:spPr>
          <a:xfrm>
            <a:off x="266331" y="284084"/>
            <a:ext cx="11647502" cy="6445189"/>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ctr">
              <a:lnSpc>
                <a:spcPct val="90000"/>
              </a:lnSpc>
              <a:spcBef>
                <a:spcPts val="0"/>
              </a:spcBef>
              <a:spcAft>
                <a:spcPts val="0"/>
              </a:spcAft>
              <a:buClr>
                <a:srgbClr val="273239"/>
              </a:buClr>
              <a:buSzPct val="100000"/>
              <a:buChar char="•"/>
            </a:pPr>
            <a:r>
              <a:rPr b="1" i="0" lang="en-US">
                <a:solidFill>
                  <a:srgbClr val="273239"/>
                </a:solidFill>
                <a:latin typeface="Arial"/>
                <a:ea typeface="Arial"/>
                <a:cs typeface="Arial"/>
                <a:sym typeface="Arial"/>
              </a:rPr>
              <a:t>Methods of Cross Validation</a:t>
            </a:r>
            <a:endParaRPr b="0" i="0">
              <a:solidFill>
                <a:srgbClr val="273239"/>
              </a:solidFill>
              <a:latin typeface="Arial"/>
              <a:ea typeface="Arial"/>
              <a:cs typeface="Arial"/>
              <a:sym typeface="Arial"/>
            </a:endParaRPr>
          </a:p>
          <a:p>
            <a:pPr indent="-228600" lvl="0" marL="228600" rtl="0" algn="l">
              <a:lnSpc>
                <a:spcPct val="90000"/>
              </a:lnSpc>
              <a:spcBef>
                <a:spcPts val="1000"/>
              </a:spcBef>
              <a:spcAft>
                <a:spcPts val="0"/>
              </a:spcAft>
              <a:buClr>
                <a:srgbClr val="273239"/>
              </a:buClr>
              <a:buSzPct val="100000"/>
              <a:buChar char="•"/>
            </a:pPr>
            <a:r>
              <a:rPr b="1" i="0" lang="en-US" u="sng">
                <a:solidFill>
                  <a:srgbClr val="273239"/>
                </a:solidFill>
                <a:latin typeface="Arial"/>
                <a:ea typeface="Arial"/>
                <a:cs typeface="Arial"/>
                <a:sym typeface="Arial"/>
              </a:rPr>
              <a:t>Validation</a:t>
            </a:r>
            <a:endParaRPr/>
          </a:p>
          <a:p>
            <a:pPr indent="-228600" lvl="0" marL="228600" rtl="0" algn="l">
              <a:lnSpc>
                <a:spcPct val="90000"/>
              </a:lnSpc>
              <a:spcBef>
                <a:spcPts val="1000"/>
              </a:spcBef>
              <a:spcAft>
                <a:spcPts val="0"/>
              </a:spcAft>
              <a:buClr>
                <a:srgbClr val="273239"/>
              </a:buClr>
              <a:buSzPct val="100000"/>
              <a:buChar char="•"/>
            </a:pPr>
            <a:br>
              <a:rPr b="0" i="0" lang="en-US">
                <a:solidFill>
                  <a:srgbClr val="273239"/>
                </a:solidFill>
                <a:latin typeface="Arial"/>
                <a:ea typeface="Arial"/>
                <a:cs typeface="Arial"/>
                <a:sym typeface="Arial"/>
              </a:rPr>
            </a:br>
            <a:r>
              <a:rPr b="0" i="0" lang="en-US">
                <a:solidFill>
                  <a:srgbClr val="273239"/>
                </a:solidFill>
                <a:latin typeface="Arial"/>
                <a:ea typeface="Arial"/>
                <a:cs typeface="Arial"/>
                <a:sym typeface="Arial"/>
              </a:rPr>
              <a:t>In this method, we perform training on the 50% of the given data-set and rest 50% is used for the testing purpose.</a:t>
            </a:r>
            <a:endParaRPr/>
          </a:p>
          <a:p>
            <a:pPr indent="-228600" lvl="0" marL="228600" rtl="0" algn="l">
              <a:lnSpc>
                <a:spcPct val="90000"/>
              </a:lnSpc>
              <a:spcBef>
                <a:spcPts val="1000"/>
              </a:spcBef>
              <a:spcAft>
                <a:spcPts val="0"/>
              </a:spcAft>
              <a:buClr>
                <a:srgbClr val="273239"/>
              </a:buClr>
              <a:buSzPct val="100000"/>
              <a:buChar char="•"/>
            </a:pPr>
            <a:r>
              <a:rPr b="0" i="0" lang="en-US">
                <a:solidFill>
                  <a:srgbClr val="273239"/>
                </a:solidFill>
                <a:latin typeface="Arial"/>
                <a:ea typeface="Arial"/>
                <a:cs typeface="Arial"/>
                <a:sym typeface="Arial"/>
              </a:rPr>
              <a:t> The major drawback of this method is that we perform training on the 50% of the dataset, it may possible that the </a:t>
            </a:r>
            <a:r>
              <a:rPr b="0" i="0" lang="en-US">
                <a:solidFill>
                  <a:srgbClr val="FF0000"/>
                </a:solidFill>
                <a:latin typeface="Arial"/>
                <a:ea typeface="Arial"/>
                <a:cs typeface="Arial"/>
                <a:sym typeface="Arial"/>
              </a:rPr>
              <a:t>remaining 50% of the data contains some important information which we are leaving while training our model</a:t>
            </a:r>
            <a:r>
              <a:rPr b="0" i="0" lang="en-US">
                <a:solidFill>
                  <a:srgbClr val="273239"/>
                </a:solidFill>
                <a:latin typeface="Arial"/>
                <a:ea typeface="Arial"/>
                <a:cs typeface="Arial"/>
                <a:sym typeface="Arial"/>
              </a:rPr>
              <a:t> i.e </a:t>
            </a:r>
            <a:r>
              <a:rPr b="0" i="0" lang="en-US">
                <a:solidFill>
                  <a:srgbClr val="7030A0"/>
                </a:solidFill>
                <a:latin typeface="Arial"/>
                <a:ea typeface="Arial"/>
                <a:cs typeface="Arial"/>
                <a:sym typeface="Arial"/>
              </a:rPr>
              <a:t>higher bias.</a:t>
            </a:r>
            <a:endParaRPr/>
          </a:p>
          <a:p>
            <a:pPr indent="-228600" lvl="0" marL="228600" rtl="0" algn="l">
              <a:lnSpc>
                <a:spcPct val="90000"/>
              </a:lnSpc>
              <a:spcBef>
                <a:spcPts val="1000"/>
              </a:spcBef>
              <a:spcAft>
                <a:spcPts val="0"/>
              </a:spcAft>
              <a:buClr>
                <a:srgbClr val="273239"/>
              </a:buClr>
              <a:buSzPct val="100000"/>
              <a:buChar char="•"/>
            </a:pPr>
            <a:r>
              <a:rPr b="1" i="0" lang="en-US" u="sng">
                <a:solidFill>
                  <a:srgbClr val="273239"/>
                </a:solidFill>
                <a:latin typeface="Arial"/>
                <a:ea typeface="Arial"/>
                <a:cs typeface="Arial"/>
                <a:sym typeface="Arial"/>
              </a:rPr>
              <a:t>LOOCV (Leave One Out Cross Validation)</a:t>
            </a:r>
            <a:endParaRPr/>
          </a:p>
          <a:p>
            <a:pPr indent="-228600" lvl="0" marL="228600" rtl="0" algn="l">
              <a:lnSpc>
                <a:spcPct val="90000"/>
              </a:lnSpc>
              <a:spcBef>
                <a:spcPts val="1000"/>
              </a:spcBef>
              <a:spcAft>
                <a:spcPts val="0"/>
              </a:spcAft>
              <a:buClr>
                <a:srgbClr val="273239"/>
              </a:buClr>
              <a:buSzPct val="100000"/>
              <a:buChar char="•"/>
            </a:pPr>
            <a:br>
              <a:rPr b="0" i="0" lang="en-US">
                <a:solidFill>
                  <a:srgbClr val="273239"/>
                </a:solidFill>
                <a:latin typeface="Arial"/>
                <a:ea typeface="Arial"/>
                <a:cs typeface="Arial"/>
                <a:sym typeface="Arial"/>
              </a:rPr>
            </a:br>
            <a:r>
              <a:rPr b="0" i="0" lang="en-US">
                <a:solidFill>
                  <a:srgbClr val="273239"/>
                </a:solidFill>
                <a:latin typeface="Arial"/>
                <a:ea typeface="Arial"/>
                <a:cs typeface="Arial"/>
                <a:sym typeface="Arial"/>
              </a:rPr>
              <a:t>In this method, we perform </a:t>
            </a:r>
            <a:r>
              <a:rPr b="0" i="0" lang="en-US">
                <a:solidFill>
                  <a:srgbClr val="7030A0"/>
                </a:solidFill>
                <a:latin typeface="Arial"/>
                <a:ea typeface="Arial"/>
                <a:cs typeface="Arial"/>
                <a:sym typeface="Arial"/>
              </a:rPr>
              <a:t>training on the whole data-set </a:t>
            </a:r>
            <a:r>
              <a:rPr b="0" i="0" lang="en-US">
                <a:solidFill>
                  <a:srgbClr val="273239"/>
                </a:solidFill>
                <a:latin typeface="Arial"/>
                <a:ea typeface="Arial"/>
                <a:cs typeface="Arial"/>
                <a:sym typeface="Arial"/>
              </a:rPr>
              <a:t>but </a:t>
            </a:r>
            <a:r>
              <a:rPr b="0" i="0" lang="en-US">
                <a:solidFill>
                  <a:srgbClr val="7030A0"/>
                </a:solidFill>
                <a:latin typeface="Arial"/>
                <a:ea typeface="Arial"/>
                <a:cs typeface="Arial"/>
                <a:sym typeface="Arial"/>
              </a:rPr>
              <a:t>leaves only one data-point of the available data-set and then iterates for each data-point</a:t>
            </a:r>
            <a:r>
              <a:rPr b="0" i="0" lang="en-US">
                <a:solidFill>
                  <a:srgbClr val="273239"/>
                </a:solidFill>
                <a:latin typeface="Arial"/>
                <a:ea typeface="Arial"/>
                <a:cs typeface="Arial"/>
                <a:sym typeface="Arial"/>
              </a:rPr>
              <a:t>. It has some advantages as well as disadvantages also.</a:t>
            </a:r>
            <a:br>
              <a:rPr b="0" i="0" lang="en-US">
                <a:solidFill>
                  <a:srgbClr val="273239"/>
                </a:solidFill>
                <a:latin typeface="Arial"/>
                <a:ea typeface="Arial"/>
                <a:cs typeface="Arial"/>
                <a:sym typeface="Arial"/>
              </a:rPr>
            </a:br>
            <a:r>
              <a:rPr b="0" i="0" lang="en-US">
                <a:solidFill>
                  <a:srgbClr val="273239"/>
                </a:solidFill>
                <a:latin typeface="Arial"/>
                <a:ea typeface="Arial"/>
                <a:cs typeface="Arial"/>
                <a:sym typeface="Arial"/>
              </a:rPr>
              <a:t>An advantage of using this method is that we make use of all data points and hence it is low bias.</a:t>
            </a:r>
            <a:br>
              <a:rPr b="0" i="0" lang="en-US">
                <a:solidFill>
                  <a:srgbClr val="273239"/>
                </a:solidFill>
                <a:latin typeface="Arial"/>
                <a:ea typeface="Arial"/>
                <a:cs typeface="Arial"/>
                <a:sym typeface="Arial"/>
              </a:rPr>
            </a:br>
            <a:r>
              <a:rPr b="0" i="0" lang="en-US">
                <a:solidFill>
                  <a:srgbClr val="273239"/>
                </a:solidFill>
                <a:latin typeface="Arial"/>
                <a:ea typeface="Arial"/>
                <a:cs typeface="Arial"/>
                <a:sym typeface="Arial"/>
              </a:rPr>
              <a:t>The major drawback of this method is that it leads to higher variation in the testing model as we are testing against one data point. If the data point is an outlier it can lead to higher variation. Another drawback is it takes a lot of execution time as it iterates over ‘the number of data points’ times.</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ph idx="1" type="body"/>
          </p:nvPr>
        </p:nvSpPr>
        <p:spPr>
          <a:xfrm>
            <a:off x="838200" y="355107"/>
            <a:ext cx="10515600" cy="582185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73239"/>
              </a:buClr>
              <a:buSzPts val="2800"/>
              <a:buChar char="•"/>
            </a:pPr>
            <a:r>
              <a:rPr b="1" i="0" lang="en-US" u="sng">
                <a:solidFill>
                  <a:srgbClr val="273239"/>
                </a:solidFill>
                <a:latin typeface="Arial"/>
                <a:ea typeface="Arial"/>
                <a:cs typeface="Arial"/>
                <a:sym typeface="Arial"/>
              </a:rPr>
              <a:t>K-Fold Cross Validation</a:t>
            </a:r>
            <a:br>
              <a:rPr lang="en-US"/>
            </a:br>
            <a:r>
              <a:rPr b="0" i="0" lang="en-US">
                <a:solidFill>
                  <a:srgbClr val="273239"/>
                </a:solidFill>
                <a:latin typeface="Arial"/>
                <a:ea typeface="Arial"/>
                <a:cs typeface="Arial"/>
                <a:sym typeface="Arial"/>
              </a:rPr>
              <a:t>In this method, we </a:t>
            </a:r>
            <a:r>
              <a:rPr b="0" i="0" lang="en-US">
                <a:solidFill>
                  <a:srgbClr val="7030A0"/>
                </a:solidFill>
                <a:latin typeface="Arial"/>
                <a:ea typeface="Arial"/>
                <a:cs typeface="Arial"/>
                <a:sym typeface="Arial"/>
              </a:rPr>
              <a:t>split the data-set into k number of subsets</a:t>
            </a:r>
            <a:r>
              <a:rPr b="0" i="0" lang="en-US">
                <a:solidFill>
                  <a:srgbClr val="273239"/>
                </a:solidFill>
                <a:latin typeface="Arial"/>
                <a:ea typeface="Arial"/>
                <a:cs typeface="Arial"/>
                <a:sym typeface="Arial"/>
              </a:rPr>
              <a:t>(known as folds) then we perform training on the all the subsets but leave one(k-1) subset for the evaluation of the trained model. In this method, we iterate k times with a different subset reserved for testing purpose each time.</a:t>
            </a:r>
            <a:endParaRPr/>
          </a:p>
        </p:txBody>
      </p:sp>
      <p:pic>
        <p:nvPicPr>
          <p:cNvPr id="95" name="Google Shape;95;p3"/>
          <p:cNvPicPr preferRelativeResize="0"/>
          <p:nvPr/>
        </p:nvPicPr>
        <p:blipFill rotWithShape="1">
          <a:blip r:embed="rId3">
            <a:alphaModFix/>
          </a:blip>
          <a:srcRect b="0" l="0" r="0" t="0"/>
          <a:stretch/>
        </p:blipFill>
        <p:spPr>
          <a:xfrm>
            <a:off x="4314092" y="2685010"/>
            <a:ext cx="2283049" cy="41729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idx="1" type="body"/>
          </p:nvPr>
        </p:nvSpPr>
        <p:spPr>
          <a:xfrm>
            <a:off x="838200" y="323850"/>
            <a:ext cx="10515600" cy="585311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rgbClr val="273239"/>
              </a:buClr>
              <a:buSzPct val="100000"/>
              <a:buChar char="•"/>
            </a:pPr>
            <a:r>
              <a:rPr b="0" i="0" lang="en-US">
                <a:solidFill>
                  <a:srgbClr val="273239"/>
                </a:solidFill>
                <a:latin typeface="Arial"/>
                <a:ea typeface="Arial"/>
                <a:cs typeface="Arial"/>
                <a:sym typeface="Arial"/>
              </a:rPr>
              <a:t>The diagram above shows an example of the training subsets and evaluation subsets generated in k-fold cross-validation. Here, we have total 25 instances. In first iteration we use the first 20 percent of data for evaluation, and the remaining 80 percent for training([1-5] testing and [5-25] training) while in the second iteration we use the second subset of 20 percent for evaluation, and the remaining three subsets of the data for training([5-10] testing and [1-5 and 10-25] training), and so on.</a:t>
            </a:r>
            <a:endParaRPr/>
          </a:p>
          <a:p>
            <a:pPr indent="-228600" lvl="0" marL="228600" rtl="0" algn="l">
              <a:lnSpc>
                <a:spcPct val="90000"/>
              </a:lnSpc>
              <a:spcBef>
                <a:spcPts val="1000"/>
              </a:spcBef>
              <a:spcAft>
                <a:spcPts val="0"/>
              </a:spcAft>
              <a:buClr>
                <a:schemeClr val="accent1"/>
              </a:buClr>
              <a:buSzPct val="100000"/>
              <a:buChar char="•"/>
            </a:pPr>
            <a:r>
              <a:rPr b="0" i="0" lang="en-US">
                <a:solidFill>
                  <a:schemeClr val="accent1"/>
                </a:solidFill>
                <a:latin typeface="Arial"/>
                <a:ea typeface="Arial"/>
                <a:cs typeface="Arial"/>
                <a:sym typeface="Arial"/>
              </a:rPr>
              <a:t>Advantages of train/test split:</a:t>
            </a:r>
            <a:endParaRPr/>
          </a:p>
          <a:p>
            <a:pPr indent="-228600" lvl="0" marL="228600" rtl="0" algn="l">
              <a:lnSpc>
                <a:spcPct val="90000"/>
              </a:lnSpc>
              <a:spcBef>
                <a:spcPts val="1000"/>
              </a:spcBef>
              <a:spcAft>
                <a:spcPts val="0"/>
              </a:spcAft>
              <a:buClr>
                <a:srgbClr val="273239"/>
              </a:buClr>
              <a:buSzPct val="100000"/>
              <a:buFont typeface="Calibri"/>
              <a:buAutoNum type="arabicPeriod"/>
            </a:pPr>
            <a:r>
              <a:rPr b="0" i="0" lang="en-US">
                <a:solidFill>
                  <a:srgbClr val="273239"/>
                </a:solidFill>
                <a:latin typeface="Arial"/>
                <a:ea typeface="Arial"/>
                <a:cs typeface="Arial"/>
                <a:sym typeface="Arial"/>
              </a:rPr>
              <a:t>This runs K times faster than Leave One Out cross-validation because K-fold cross-validation repeats the train/test split K-times.</a:t>
            </a:r>
            <a:endParaRPr/>
          </a:p>
          <a:p>
            <a:pPr indent="-228600" lvl="0" marL="228600" rtl="0" algn="l">
              <a:lnSpc>
                <a:spcPct val="90000"/>
              </a:lnSpc>
              <a:spcBef>
                <a:spcPts val="1000"/>
              </a:spcBef>
              <a:spcAft>
                <a:spcPts val="0"/>
              </a:spcAft>
              <a:buClr>
                <a:srgbClr val="273239"/>
              </a:buClr>
              <a:buSzPct val="100000"/>
              <a:buFont typeface="Calibri"/>
              <a:buAutoNum type="arabicPeriod"/>
            </a:pPr>
            <a:r>
              <a:rPr b="0" i="0" lang="en-US">
                <a:solidFill>
                  <a:srgbClr val="273239"/>
                </a:solidFill>
                <a:latin typeface="Arial"/>
                <a:ea typeface="Arial"/>
                <a:cs typeface="Arial"/>
                <a:sym typeface="Arial"/>
              </a:rPr>
              <a:t>Simpler to examine the detailed results of the testing process.</a:t>
            </a:r>
            <a:endParaRPr/>
          </a:p>
          <a:p>
            <a:pPr indent="-228600" lvl="0" marL="228600" rtl="0" algn="l">
              <a:lnSpc>
                <a:spcPct val="90000"/>
              </a:lnSpc>
              <a:spcBef>
                <a:spcPts val="1000"/>
              </a:spcBef>
              <a:spcAft>
                <a:spcPts val="0"/>
              </a:spcAft>
              <a:buClr>
                <a:schemeClr val="accent1"/>
              </a:buClr>
              <a:buSzPct val="100000"/>
              <a:buChar char="•"/>
            </a:pPr>
            <a:r>
              <a:rPr b="0" i="0" lang="en-US">
                <a:solidFill>
                  <a:schemeClr val="accent1"/>
                </a:solidFill>
                <a:latin typeface="Arial"/>
                <a:ea typeface="Arial"/>
                <a:cs typeface="Arial"/>
                <a:sym typeface="Arial"/>
              </a:rPr>
              <a:t>Advantages of cross-validation:</a:t>
            </a:r>
            <a:endParaRPr/>
          </a:p>
          <a:p>
            <a:pPr indent="-228600" lvl="0" marL="228600" rtl="0" algn="l">
              <a:lnSpc>
                <a:spcPct val="90000"/>
              </a:lnSpc>
              <a:spcBef>
                <a:spcPts val="1000"/>
              </a:spcBef>
              <a:spcAft>
                <a:spcPts val="0"/>
              </a:spcAft>
              <a:buClr>
                <a:srgbClr val="273239"/>
              </a:buClr>
              <a:buSzPct val="100000"/>
              <a:buFont typeface="Calibri"/>
              <a:buAutoNum type="arabicPeriod"/>
            </a:pPr>
            <a:r>
              <a:rPr b="0" i="0" lang="en-US">
                <a:solidFill>
                  <a:srgbClr val="273239"/>
                </a:solidFill>
                <a:latin typeface="Arial"/>
                <a:ea typeface="Arial"/>
                <a:cs typeface="Arial"/>
                <a:sym typeface="Arial"/>
              </a:rPr>
              <a:t>More accurate estimate of out-of-sample accuracy.</a:t>
            </a:r>
            <a:endParaRPr/>
          </a:p>
          <a:p>
            <a:pPr indent="-228600" lvl="0" marL="228600" rtl="0" algn="l">
              <a:lnSpc>
                <a:spcPct val="90000"/>
              </a:lnSpc>
              <a:spcBef>
                <a:spcPts val="1000"/>
              </a:spcBef>
              <a:spcAft>
                <a:spcPts val="0"/>
              </a:spcAft>
              <a:buClr>
                <a:srgbClr val="273239"/>
              </a:buClr>
              <a:buSzPct val="100000"/>
              <a:buFont typeface="Calibri"/>
              <a:buAutoNum type="arabicPeriod"/>
            </a:pPr>
            <a:r>
              <a:rPr b="0" i="0" lang="en-US">
                <a:solidFill>
                  <a:srgbClr val="273239"/>
                </a:solidFill>
                <a:latin typeface="Arial"/>
                <a:ea typeface="Arial"/>
                <a:cs typeface="Arial"/>
                <a:sym typeface="Arial"/>
              </a:rPr>
              <a:t>More “efficient” use of data as every observation is used for both training and testing.</a:t>
            </a:r>
            <a:endParaRPr/>
          </a:p>
          <a:p>
            <a:pPr indent="-64135" lvl="0" marL="228600" rtl="0" algn="just">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ph idx="1" type="body"/>
          </p:nvPr>
        </p:nvSpPr>
        <p:spPr>
          <a:xfrm>
            <a:off x="239697" y="319596"/>
            <a:ext cx="11807301" cy="6161103"/>
          </a:xfrm>
          <a:prstGeom prst="rect">
            <a:avLst/>
          </a:prstGeom>
          <a:noFill/>
          <a:ln>
            <a:noFill/>
          </a:ln>
        </p:spPr>
        <p:txBody>
          <a:bodyPr anchorCtr="0" anchor="t" bIns="45700" lIns="91425" spcFirstLastPara="1" rIns="91425" wrap="square" tIns="45700">
            <a:normAutofit fontScale="92500"/>
          </a:bodyPr>
          <a:lstStyle/>
          <a:p>
            <a:pPr indent="-64135" lvl="0" marL="228600" rtl="0" algn="just">
              <a:lnSpc>
                <a:spcPct val="90000"/>
              </a:lnSpc>
              <a:spcBef>
                <a:spcPts val="0"/>
              </a:spcBef>
              <a:spcAft>
                <a:spcPts val="0"/>
              </a:spcAft>
              <a:buClr>
                <a:schemeClr val="dk1"/>
              </a:buClr>
              <a:buSzPct val="100000"/>
              <a:buNone/>
            </a:pPr>
            <a:r>
              <a:t/>
            </a:r>
            <a:endParaRPr b="0" i="0">
              <a:solidFill>
                <a:srgbClr val="404040"/>
              </a:solidFill>
              <a:latin typeface="Lato"/>
              <a:ea typeface="Lato"/>
              <a:cs typeface="Lato"/>
              <a:sym typeface="Lato"/>
            </a:endParaRPr>
          </a:p>
          <a:p>
            <a:pPr indent="-228600" lvl="0" marL="228600" rtl="0" algn="just">
              <a:lnSpc>
                <a:spcPct val="90000"/>
              </a:lnSpc>
              <a:spcBef>
                <a:spcPts val="1000"/>
              </a:spcBef>
              <a:spcAft>
                <a:spcPts val="0"/>
              </a:spcAft>
              <a:buClr>
                <a:schemeClr val="dk1"/>
              </a:buClr>
              <a:buSzPct val="100000"/>
              <a:buChar char="•"/>
            </a:pPr>
            <a:r>
              <a:rPr b="1" lang="en-US" sz="2800" u="sng"/>
              <a:t>VALIDATION CURVE</a:t>
            </a:r>
            <a:endParaRPr>
              <a:solidFill>
                <a:srgbClr val="404040"/>
              </a:solidFill>
              <a:latin typeface="Lato"/>
              <a:ea typeface="Lato"/>
              <a:cs typeface="Lato"/>
              <a:sym typeface="Lato"/>
            </a:endParaRPr>
          </a:p>
          <a:p>
            <a:pPr indent="-228600" lvl="0" marL="228600" rtl="0" algn="just">
              <a:lnSpc>
                <a:spcPct val="90000"/>
              </a:lnSpc>
              <a:spcBef>
                <a:spcPts val="1000"/>
              </a:spcBef>
              <a:spcAft>
                <a:spcPts val="0"/>
              </a:spcAft>
              <a:buClr>
                <a:srgbClr val="404040"/>
              </a:buClr>
              <a:buSzPct val="100000"/>
              <a:buChar char="•"/>
            </a:pPr>
            <a:r>
              <a:rPr b="0" i="0" lang="en-US">
                <a:solidFill>
                  <a:srgbClr val="404040"/>
                </a:solidFill>
                <a:latin typeface="Lato"/>
                <a:ea typeface="Lato"/>
                <a:cs typeface="Lato"/>
                <a:sym typeface="Lato"/>
              </a:rPr>
              <a:t>Model validation is used to determine how effective an estimator is on data that it has been trained on as well as how generalizable it is to new input. </a:t>
            </a:r>
            <a:endParaRPr/>
          </a:p>
          <a:p>
            <a:pPr indent="-228600" lvl="0" marL="228600" rtl="0" algn="just">
              <a:lnSpc>
                <a:spcPct val="90000"/>
              </a:lnSpc>
              <a:spcBef>
                <a:spcPts val="1000"/>
              </a:spcBef>
              <a:spcAft>
                <a:spcPts val="0"/>
              </a:spcAft>
              <a:buClr>
                <a:srgbClr val="404040"/>
              </a:buClr>
              <a:buSzPct val="100000"/>
              <a:buChar char="•"/>
            </a:pPr>
            <a:r>
              <a:rPr b="0" i="0" lang="en-US">
                <a:solidFill>
                  <a:srgbClr val="404040"/>
                </a:solidFill>
                <a:latin typeface="Lato"/>
                <a:ea typeface="Lato"/>
                <a:cs typeface="Lato"/>
                <a:sym typeface="Lato"/>
              </a:rPr>
              <a:t>To measure a model’s performance, we first split the dataset into training and test splits, fitting the model on the training data and scoring it on the reserved test data.</a:t>
            </a:r>
            <a:endParaRPr/>
          </a:p>
          <a:p>
            <a:pPr indent="-228600" lvl="0" marL="228600" rtl="0" algn="just">
              <a:lnSpc>
                <a:spcPct val="90000"/>
              </a:lnSpc>
              <a:spcBef>
                <a:spcPts val="1000"/>
              </a:spcBef>
              <a:spcAft>
                <a:spcPts val="0"/>
              </a:spcAft>
              <a:buClr>
                <a:schemeClr val="accent1"/>
              </a:buClr>
              <a:buSzPct val="100000"/>
              <a:buChar char="•"/>
            </a:pPr>
            <a:r>
              <a:rPr b="0" i="0" lang="en-US">
                <a:solidFill>
                  <a:schemeClr val="accent1"/>
                </a:solidFill>
                <a:latin typeface="Lato"/>
                <a:ea typeface="Lato"/>
                <a:cs typeface="Lato"/>
                <a:sym typeface="Lato"/>
              </a:rPr>
              <a:t>In order to maximize the score, the hyperparameters of the model must be selected which best allow the model to operate in the specified feature space.</a:t>
            </a:r>
            <a:r>
              <a:rPr b="0" i="0" lang="en-US">
                <a:solidFill>
                  <a:srgbClr val="404040"/>
                </a:solidFill>
                <a:latin typeface="Lato"/>
                <a:ea typeface="Lato"/>
                <a:cs typeface="Lato"/>
                <a:sym typeface="Lato"/>
              </a:rPr>
              <a:t> </a:t>
            </a:r>
            <a:endParaRPr/>
          </a:p>
          <a:p>
            <a:pPr indent="-228600" lvl="0" marL="228600" rtl="0" algn="just">
              <a:lnSpc>
                <a:spcPct val="90000"/>
              </a:lnSpc>
              <a:spcBef>
                <a:spcPts val="1000"/>
              </a:spcBef>
              <a:spcAft>
                <a:spcPts val="0"/>
              </a:spcAft>
              <a:buClr>
                <a:srgbClr val="404040"/>
              </a:buClr>
              <a:buSzPct val="100000"/>
              <a:buChar char="•"/>
            </a:pPr>
            <a:r>
              <a:rPr b="0" i="0" lang="en-US">
                <a:solidFill>
                  <a:srgbClr val="404040"/>
                </a:solidFill>
                <a:latin typeface="Lato"/>
                <a:ea typeface="Lato"/>
                <a:cs typeface="Lato"/>
                <a:sym typeface="Lato"/>
              </a:rPr>
              <a:t>Most models have multiple hyperparameters and the best way to choose a combination of those parameters is with a grid search. </a:t>
            </a:r>
            <a:endParaRPr/>
          </a:p>
          <a:p>
            <a:pPr indent="-228600" lvl="0" marL="228600" rtl="0" algn="just">
              <a:lnSpc>
                <a:spcPct val="90000"/>
              </a:lnSpc>
              <a:spcBef>
                <a:spcPts val="1000"/>
              </a:spcBef>
              <a:spcAft>
                <a:spcPts val="0"/>
              </a:spcAft>
              <a:buClr>
                <a:srgbClr val="404040"/>
              </a:buClr>
              <a:buSzPct val="100000"/>
              <a:buChar char="•"/>
            </a:pPr>
            <a:r>
              <a:rPr b="0" i="0" lang="en-US">
                <a:solidFill>
                  <a:srgbClr val="404040"/>
                </a:solidFill>
                <a:latin typeface="Lato"/>
                <a:ea typeface="Lato"/>
                <a:cs typeface="Lato"/>
                <a:sym typeface="Lato"/>
              </a:rPr>
              <a:t>However, it is </a:t>
            </a:r>
            <a:r>
              <a:rPr b="0" i="0" lang="en-US">
                <a:solidFill>
                  <a:srgbClr val="C00000"/>
                </a:solidFill>
                <a:latin typeface="Lato"/>
                <a:ea typeface="Lato"/>
                <a:cs typeface="Lato"/>
                <a:sym typeface="Lato"/>
              </a:rPr>
              <a:t>sometimes useful to plot the influence of a single hyperparameter on the training and test data to determine if the estimator is underfitting or overfitting for some hyperparameter values.</a:t>
            </a:r>
            <a:endParaRPr>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6"/>
          <p:cNvSpPr txBox="1"/>
          <p:nvPr>
            <p:ph type="ctrTitle"/>
          </p:nvPr>
        </p:nvSpPr>
        <p:spPr>
          <a:xfrm>
            <a:off x="698377" y="527559"/>
            <a:ext cx="9144000" cy="4778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u="sng"/>
              <a:t>VALIDATION CURVE</a:t>
            </a:r>
            <a:endParaRPr/>
          </a:p>
        </p:txBody>
      </p:sp>
      <p:sp>
        <p:nvSpPr>
          <p:cNvPr id="111" name="Google Shape;111;p6"/>
          <p:cNvSpPr txBox="1"/>
          <p:nvPr>
            <p:ph idx="1" type="subTitle"/>
          </p:nvPr>
        </p:nvSpPr>
        <p:spPr>
          <a:xfrm>
            <a:off x="523783" y="1278384"/>
            <a:ext cx="11532093" cy="5397624"/>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lnSpc>
                <a:spcPct val="90000"/>
              </a:lnSpc>
              <a:spcBef>
                <a:spcPts val="0"/>
              </a:spcBef>
              <a:spcAft>
                <a:spcPts val="0"/>
              </a:spcAft>
              <a:buClr>
                <a:srgbClr val="292929"/>
              </a:buClr>
              <a:buSzPct val="100000"/>
              <a:buFont typeface="Arial"/>
              <a:buChar char="•"/>
            </a:pPr>
            <a:r>
              <a:rPr b="0" i="0" lang="en-US">
                <a:solidFill>
                  <a:srgbClr val="292929"/>
                </a:solidFill>
                <a:latin typeface="Arial"/>
                <a:ea typeface="Arial"/>
                <a:cs typeface="Arial"/>
                <a:sym typeface="Arial"/>
              </a:rPr>
              <a:t>validation is used to measure the effectiveness of an ML model. </a:t>
            </a:r>
            <a:endParaRPr/>
          </a:p>
          <a:p>
            <a:pPr indent="-342900" lvl="0" marL="342900" rtl="0" algn="just">
              <a:lnSpc>
                <a:spcPct val="90000"/>
              </a:lnSpc>
              <a:spcBef>
                <a:spcPts val="1000"/>
              </a:spcBef>
              <a:spcAft>
                <a:spcPts val="0"/>
              </a:spcAft>
              <a:buClr>
                <a:srgbClr val="292929"/>
              </a:buClr>
              <a:buSzPct val="100000"/>
              <a:buFont typeface="Arial"/>
              <a:buChar char="•"/>
            </a:pPr>
            <a:r>
              <a:rPr b="0" i="0" lang="en-US">
                <a:solidFill>
                  <a:srgbClr val="292929"/>
                </a:solidFill>
                <a:latin typeface="Arial"/>
                <a:ea typeface="Arial"/>
                <a:cs typeface="Arial"/>
                <a:sym typeface="Arial"/>
              </a:rPr>
              <a:t>A good ML model not only fits the training data very well but also is generalizable to new input data.</a:t>
            </a:r>
            <a:endParaRPr/>
          </a:p>
          <a:p>
            <a:pPr indent="-342900" lvl="0" marL="342900" rtl="0" algn="just">
              <a:lnSpc>
                <a:spcPct val="90000"/>
              </a:lnSpc>
              <a:spcBef>
                <a:spcPts val="1000"/>
              </a:spcBef>
              <a:spcAft>
                <a:spcPts val="0"/>
              </a:spcAft>
              <a:buClr>
                <a:srgbClr val="FF0000"/>
              </a:buClr>
              <a:buSzPct val="100000"/>
              <a:buFont typeface="Arial"/>
              <a:buChar char="•"/>
            </a:pPr>
            <a:r>
              <a:rPr b="0" i="0" lang="en-US">
                <a:solidFill>
                  <a:srgbClr val="FF0000"/>
                </a:solidFill>
                <a:latin typeface="Arial"/>
                <a:ea typeface="Arial"/>
                <a:cs typeface="Arial"/>
                <a:sym typeface="Arial"/>
              </a:rPr>
              <a:t>Model hyperparameters </a:t>
            </a:r>
            <a:r>
              <a:rPr b="0" i="0" lang="en-US">
                <a:solidFill>
                  <a:srgbClr val="292929"/>
                </a:solidFill>
                <a:latin typeface="Arial"/>
                <a:ea typeface="Arial"/>
                <a:cs typeface="Arial"/>
                <a:sym typeface="Arial"/>
              </a:rPr>
              <a:t>play an important role in determining the effectiveness of an ML model.</a:t>
            </a:r>
            <a:endParaRPr/>
          </a:p>
          <a:p>
            <a:pPr indent="-342900" lvl="0" marL="342900" rtl="0" algn="just">
              <a:lnSpc>
                <a:spcPct val="90000"/>
              </a:lnSpc>
              <a:spcBef>
                <a:spcPts val="1000"/>
              </a:spcBef>
              <a:spcAft>
                <a:spcPts val="0"/>
              </a:spcAft>
              <a:buClr>
                <a:srgbClr val="292929"/>
              </a:buClr>
              <a:buSzPct val="100000"/>
              <a:buFont typeface="Arial"/>
              <a:buChar char="•"/>
            </a:pPr>
            <a:r>
              <a:rPr b="0" i="0" lang="en-US">
                <a:solidFill>
                  <a:srgbClr val="292929"/>
                </a:solidFill>
                <a:latin typeface="Arial"/>
                <a:ea typeface="Arial"/>
                <a:cs typeface="Arial"/>
                <a:sym typeface="Arial"/>
              </a:rPr>
              <a:t>The validation curve is a graphical technique that can be used to measure the influence of a single hyperparameter. </a:t>
            </a:r>
            <a:endParaRPr/>
          </a:p>
          <a:p>
            <a:pPr indent="-342900" lvl="0" marL="342900" rtl="0" algn="just">
              <a:lnSpc>
                <a:spcPct val="90000"/>
              </a:lnSpc>
              <a:spcBef>
                <a:spcPts val="1000"/>
              </a:spcBef>
              <a:spcAft>
                <a:spcPts val="0"/>
              </a:spcAft>
              <a:buClr>
                <a:srgbClr val="C00000"/>
              </a:buClr>
              <a:buSzPct val="100000"/>
              <a:buFont typeface="Arial"/>
              <a:buChar char="•"/>
            </a:pPr>
            <a:r>
              <a:rPr b="0" i="0" lang="en-US">
                <a:solidFill>
                  <a:srgbClr val="C00000"/>
                </a:solidFill>
                <a:latin typeface="Arial"/>
                <a:ea typeface="Arial"/>
                <a:cs typeface="Arial"/>
                <a:sym typeface="Arial"/>
              </a:rPr>
              <a:t>By looking at the curve, you can determine if the model is underfitting, overfitting or just-right for some range of hyperparameter values</a:t>
            </a:r>
            <a:r>
              <a:rPr b="0" i="0" lang="en-US">
                <a:solidFill>
                  <a:srgbClr val="292929"/>
                </a:solidFill>
                <a:latin typeface="Arial"/>
                <a:ea typeface="Arial"/>
                <a:cs typeface="Arial"/>
                <a:sym typeface="Arial"/>
              </a:rPr>
              <a:t>.</a:t>
            </a:r>
            <a:endParaRPr/>
          </a:p>
          <a:p>
            <a:pPr indent="-342900" lvl="0" marL="342900" rtl="0" algn="just">
              <a:lnSpc>
                <a:spcPct val="90000"/>
              </a:lnSpc>
              <a:spcBef>
                <a:spcPts val="1000"/>
              </a:spcBef>
              <a:spcAft>
                <a:spcPts val="0"/>
              </a:spcAft>
              <a:buClr>
                <a:srgbClr val="273239"/>
              </a:buClr>
              <a:buSzPct val="100000"/>
              <a:buFont typeface="Arial"/>
              <a:buChar char="•"/>
            </a:pPr>
            <a:r>
              <a:rPr b="0" i="0" lang="en-US">
                <a:solidFill>
                  <a:srgbClr val="273239"/>
                </a:solidFill>
                <a:latin typeface="Arial"/>
                <a:ea typeface="Arial"/>
                <a:cs typeface="Arial"/>
                <a:sym typeface="Arial"/>
              </a:rPr>
              <a:t>A </a:t>
            </a:r>
            <a:r>
              <a:rPr b="1" i="0" lang="en-US">
                <a:solidFill>
                  <a:srgbClr val="273239"/>
                </a:solidFill>
                <a:latin typeface="Arial"/>
                <a:ea typeface="Arial"/>
                <a:cs typeface="Arial"/>
                <a:sym typeface="Arial"/>
              </a:rPr>
              <a:t>Validation Curve </a:t>
            </a:r>
            <a:r>
              <a:rPr b="0" i="0" lang="en-US">
                <a:solidFill>
                  <a:srgbClr val="273239"/>
                </a:solidFill>
                <a:latin typeface="Arial"/>
                <a:ea typeface="Arial"/>
                <a:cs typeface="Arial"/>
                <a:sym typeface="Arial"/>
              </a:rPr>
              <a:t>is an important diagnostic tool that shows the sensitivity between to changes in a Machine Learning model’s accuracy with change in some parameter of the model. </a:t>
            </a:r>
            <a:endParaRPr/>
          </a:p>
          <a:p>
            <a:pPr indent="0" lvl="0" marL="0" rtl="0" algn="just">
              <a:lnSpc>
                <a:spcPct val="90000"/>
              </a:lnSpc>
              <a:spcBef>
                <a:spcPts val="1000"/>
              </a:spcBef>
              <a:spcAft>
                <a:spcPts val="0"/>
              </a:spcAft>
              <a:buClr>
                <a:schemeClr val="dk1"/>
              </a:buClr>
              <a:buSzPct val="100000"/>
              <a:buNone/>
            </a:pPr>
            <a:br>
              <a:rPr lang="en-US"/>
            </a:br>
            <a:r>
              <a:rPr lang="en-US"/>
              <a:t>---</a:t>
            </a:r>
            <a:r>
              <a:rPr b="0" i="0" lang="en-US">
                <a:solidFill>
                  <a:srgbClr val="273239"/>
                </a:solidFill>
                <a:latin typeface="Arial"/>
                <a:ea typeface="Arial"/>
                <a:cs typeface="Arial"/>
                <a:sym typeface="Arial"/>
              </a:rPr>
              <a:t>A validation curve is typically drawn between some parameter of the model and the model’s score.</a:t>
            </a:r>
            <a:endParaRPr/>
          </a:p>
          <a:p>
            <a:pPr indent="0" lvl="0" marL="0" rtl="0" algn="just">
              <a:lnSpc>
                <a:spcPct val="90000"/>
              </a:lnSpc>
              <a:spcBef>
                <a:spcPts val="1000"/>
              </a:spcBef>
              <a:spcAft>
                <a:spcPts val="0"/>
              </a:spcAft>
              <a:buClr>
                <a:srgbClr val="273239"/>
              </a:buClr>
              <a:buSzPct val="100000"/>
              <a:buNone/>
            </a:pPr>
            <a:r>
              <a:rPr b="0" i="0" lang="en-US">
                <a:solidFill>
                  <a:srgbClr val="273239"/>
                </a:solidFill>
                <a:latin typeface="Arial"/>
                <a:ea typeface="Arial"/>
                <a:cs typeface="Arial"/>
                <a:sym typeface="Arial"/>
              </a:rPr>
              <a:t> ---</a:t>
            </a:r>
            <a:r>
              <a:rPr b="0" i="0" lang="en-US">
                <a:solidFill>
                  <a:srgbClr val="FF0000"/>
                </a:solidFill>
                <a:latin typeface="Arial"/>
                <a:ea typeface="Arial"/>
                <a:cs typeface="Arial"/>
                <a:sym typeface="Arial"/>
              </a:rPr>
              <a:t>Two curves are present in a validation curve – </a:t>
            </a:r>
            <a:r>
              <a:rPr b="0" i="0" lang="en-US">
                <a:solidFill>
                  <a:schemeClr val="accent1"/>
                </a:solidFill>
                <a:latin typeface="Arial"/>
                <a:ea typeface="Arial"/>
                <a:cs typeface="Arial"/>
                <a:sym typeface="Arial"/>
              </a:rPr>
              <a:t>one for the training set score </a:t>
            </a:r>
            <a:r>
              <a:rPr b="0" i="0" lang="en-US">
                <a:solidFill>
                  <a:srgbClr val="FF0000"/>
                </a:solidFill>
                <a:latin typeface="Arial"/>
                <a:ea typeface="Arial"/>
                <a:cs typeface="Arial"/>
                <a:sym typeface="Arial"/>
              </a:rPr>
              <a:t>and </a:t>
            </a:r>
            <a:r>
              <a:rPr b="0" i="0" lang="en-US">
                <a:solidFill>
                  <a:schemeClr val="accent1"/>
                </a:solidFill>
                <a:latin typeface="Arial"/>
                <a:ea typeface="Arial"/>
                <a:cs typeface="Arial"/>
                <a:sym typeface="Arial"/>
              </a:rPr>
              <a:t>one for the cross-validation score. </a:t>
            </a:r>
            <a:r>
              <a:rPr b="0" i="0" lang="en-US">
                <a:solidFill>
                  <a:srgbClr val="FF0000"/>
                </a:solidFill>
                <a:latin typeface="Arial"/>
                <a:ea typeface="Arial"/>
                <a:cs typeface="Arial"/>
                <a:sym typeface="Arial"/>
              </a:rPr>
              <a:t>By default, the function for validation curve, present in the scikit-learn library performs 3-fold cross-validation</a:t>
            </a:r>
            <a:r>
              <a:rPr b="0" i="0" lang="en-US">
                <a:solidFill>
                  <a:srgbClr val="273239"/>
                </a:solidFill>
                <a:latin typeface="Arial"/>
                <a:ea typeface="Arial"/>
                <a:cs typeface="Arial"/>
                <a:sym typeface="Arial"/>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7"/>
          <p:cNvSpPr txBox="1"/>
          <p:nvPr>
            <p:ph idx="1" type="body"/>
          </p:nvPr>
        </p:nvSpPr>
        <p:spPr>
          <a:xfrm>
            <a:off x="1136428" y="331387"/>
            <a:ext cx="7483788" cy="5661040"/>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b="0" i="0" lang="en-US" sz="2000">
                <a:latin typeface="Arial"/>
                <a:ea typeface="Arial"/>
                <a:cs typeface="Arial"/>
                <a:sym typeface="Arial"/>
              </a:rPr>
              <a:t>In Machine Learning one of the main task is to model the data and predict the output using various Classification and Regression Algorithms. But since there are so many Algorithms, it is really difficult to choose the one for predicting the final data. So we need to compare our models and choose the one with the highest accuracy.</a:t>
            </a:r>
            <a:endParaRPr/>
          </a:p>
          <a:p>
            <a:pPr indent="-228600" lvl="0" marL="228600" rtl="0" algn="just">
              <a:lnSpc>
                <a:spcPct val="90000"/>
              </a:lnSpc>
              <a:spcBef>
                <a:spcPts val="1000"/>
              </a:spcBef>
              <a:spcAft>
                <a:spcPts val="0"/>
              </a:spcAft>
              <a:buClr>
                <a:schemeClr val="dk1"/>
              </a:buClr>
              <a:buSzPts val="2000"/>
              <a:buChar char="•"/>
            </a:pPr>
            <a:r>
              <a:rPr b="0" i="0" lang="en-US" sz="2000">
                <a:latin typeface="Arial"/>
                <a:ea typeface="Arial"/>
                <a:cs typeface="Arial"/>
                <a:sym typeface="Arial"/>
              </a:rPr>
              <a:t>Using the sklearn library we can find out the scores of our ML Model and thus </a:t>
            </a:r>
            <a:r>
              <a:rPr b="0" i="0" lang="en-US" sz="2000">
                <a:solidFill>
                  <a:schemeClr val="accent1"/>
                </a:solidFill>
                <a:latin typeface="Arial"/>
                <a:ea typeface="Arial"/>
                <a:cs typeface="Arial"/>
                <a:sym typeface="Arial"/>
              </a:rPr>
              <a:t>choose the algorithm with a higher score to predict our output.</a:t>
            </a:r>
            <a:r>
              <a:rPr b="0" i="0" lang="en-US" sz="2000">
                <a:latin typeface="Arial"/>
                <a:ea typeface="Arial"/>
                <a:cs typeface="Arial"/>
                <a:sym typeface="Arial"/>
              </a:rPr>
              <a:t> </a:t>
            </a:r>
            <a:r>
              <a:rPr b="0" i="0" lang="en-US" sz="2000">
                <a:solidFill>
                  <a:srgbClr val="FF0000"/>
                </a:solidFill>
                <a:latin typeface="Arial"/>
                <a:ea typeface="Arial"/>
                <a:cs typeface="Arial"/>
                <a:sym typeface="Arial"/>
              </a:rPr>
              <a:t>Another good way is to calculate errors such as mean absolute error and mean squared error </a:t>
            </a:r>
            <a:r>
              <a:rPr b="0" i="0" lang="en-US" sz="2000">
                <a:latin typeface="Arial"/>
                <a:ea typeface="Arial"/>
                <a:cs typeface="Arial"/>
                <a:sym typeface="Arial"/>
              </a:rPr>
              <a:t>and try to minimize them to better our models.</a:t>
            </a:r>
            <a:endParaRPr/>
          </a:p>
          <a:p>
            <a:pPr indent="-107950" lvl="0" marL="228600" rtl="0" algn="l">
              <a:lnSpc>
                <a:spcPct val="90000"/>
              </a:lnSpc>
              <a:spcBef>
                <a:spcPts val="1000"/>
              </a:spcBef>
              <a:spcAft>
                <a:spcPts val="0"/>
              </a:spcAft>
              <a:buClr>
                <a:schemeClr val="dk1"/>
              </a:buClr>
              <a:buSzPts val="1900"/>
              <a:buNone/>
            </a:pPr>
            <a:r>
              <a:t/>
            </a:r>
            <a:endParaRPr sz="1900"/>
          </a:p>
        </p:txBody>
      </p:sp>
      <p:sp>
        <p:nvSpPr>
          <p:cNvPr id="117" name="Google Shape;117;p7"/>
          <p:cNvSpPr/>
          <p:nvPr/>
        </p:nvSpPr>
        <p:spPr>
          <a:xfrm>
            <a:off x="10088880" y="0"/>
            <a:ext cx="210312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8" name="Google Shape;118;p7"/>
          <p:cNvSpPr/>
          <p:nvPr/>
        </p:nvSpPr>
        <p:spPr>
          <a:xfrm>
            <a:off x="8915400" y="2358913"/>
            <a:ext cx="2140172" cy="2140172"/>
          </a:xfrm>
          <a:prstGeom prst="ellipse">
            <a:avLst/>
          </a:prstGeom>
          <a:solidFill>
            <a:srgbClr val="FFFFFF"/>
          </a:solidFill>
          <a:ln cap="flat" cmpd="sng" w="222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9" name="Google Shape;119;p7"/>
          <p:cNvPicPr preferRelativeResize="0"/>
          <p:nvPr/>
        </p:nvPicPr>
        <p:blipFill rotWithShape="1">
          <a:blip r:embed="rId3">
            <a:alphaModFix/>
          </a:blip>
          <a:srcRect b="0" l="0" r="0" t="0"/>
          <a:stretch/>
        </p:blipFill>
        <p:spPr>
          <a:xfrm>
            <a:off x="5614997" y="4951846"/>
            <a:ext cx="2306467" cy="661187"/>
          </a:xfrm>
          <a:prstGeom prst="rect">
            <a:avLst/>
          </a:prstGeom>
          <a:noFill/>
          <a:ln>
            <a:noFill/>
          </a:ln>
        </p:spPr>
      </p:pic>
      <p:pic>
        <p:nvPicPr>
          <p:cNvPr id="120" name="Google Shape;120;p7"/>
          <p:cNvPicPr preferRelativeResize="0"/>
          <p:nvPr/>
        </p:nvPicPr>
        <p:blipFill rotWithShape="1">
          <a:blip r:embed="rId4">
            <a:alphaModFix/>
          </a:blip>
          <a:srcRect b="0" l="0" r="0" t="0"/>
          <a:stretch/>
        </p:blipFill>
        <p:spPr>
          <a:xfrm>
            <a:off x="1584017" y="4951846"/>
            <a:ext cx="2857500" cy="790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idx="1" type="body"/>
          </p:nvPr>
        </p:nvSpPr>
        <p:spPr>
          <a:xfrm>
            <a:off x="1178375" y="737352"/>
            <a:ext cx="10515600" cy="5670900"/>
          </a:xfrm>
          <a:prstGeom prst="rect">
            <a:avLst/>
          </a:prstGeom>
          <a:noFill/>
          <a:ln>
            <a:noFill/>
          </a:ln>
        </p:spPr>
        <p:txBody>
          <a:bodyPr anchorCtr="0" anchor="t" bIns="45700" lIns="91425" spcFirstLastPara="1" rIns="91425" wrap="square" tIns="45700">
            <a:normAutofit fontScale="85000" lnSpcReduction="20000"/>
          </a:bodyPr>
          <a:lstStyle/>
          <a:p>
            <a:pPr indent="-215265" lvl="0" marL="228600" rtl="0" algn="just">
              <a:lnSpc>
                <a:spcPct val="90000"/>
              </a:lnSpc>
              <a:spcBef>
                <a:spcPts val="0"/>
              </a:spcBef>
              <a:spcAft>
                <a:spcPts val="0"/>
              </a:spcAft>
              <a:buClr>
                <a:srgbClr val="C00000"/>
              </a:buClr>
              <a:buSzPct val="100000"/>
              <a:buChar char="•"/>
            </a:pPr>
            <a:r>
              <a:rPr b="0" i="0" lang="en-US">
                <a:solidFill>
                  <a:srgbClr val="C00000"/>
                </a:solidFill>
                <a:latin typeface="Arial"/>
                <a:ea typeface="Arial"/>
                <a:cs typeface="Arial"/>
                <a:sym typeface="Arial"/>
              </a:rPr>
              <a:t>A validation curve is used to evaluate an existing model based on hyper-parameters and is not used to tune a model.</a:t>
            </a:r>
            <a:endParaRPr/>
          </a:p>
          <a:p>
            <a:pPr indent="-215265" lvl="0" marL="228600" rtl="0" algn="just">
              <a:lnSpc>
                <a:spcPct val="90000"/>
              </a:lnSpc>
              <a:spcBef>
                <a:spcPts val="1000"/>
              </a:spcBef>
              <a:spcAft>
                <a:spcPts val="0"/>
              </a:spcAft>
              <a:buClr>
                <a:srgbClr val="273239"/>
              </a:buClr>
              <a:buSzPct val="100000"/>
              <a:buChar char="•"/>
            </a:pPr>
            <a:r>
              <a:rPr b="0" i="0" lang="en-US">
                <a:solidFill>
                  <a:srgbClr val="273239"/>
                </a:solidFill>
                <a:latin typeface="Arial"/>
                <a:ea typeface="Arial"/>
                <a:cs typeface="Arial"/>
                <a:sym typeface="Arial"/>
              </a:rPr>
              <a:t> This is because, if we tune the model according to the validation score, the model may be biased towards the specific data against which the model is tuned; thereby, not being a good estimate of the generalization of the model.</a:t>
            </a:r>
            <a:endParaRPr/>
          </a:p>
          <a:p>
            <a:pPr indent="-215265" lvl="0" marL="228600" rtl="0" algn="l">
              <a:lnSpc>
                <a:spcPct val="90000"/>
              </a:lnSpc>
              <a:spcBef>
                <a:spcPts val="1000"/>
              </a:spcBef>
              <a:spcAft>
                <a:spcPts val="0"/>
              </a:spcAft>
              <a:buClr>
                <a:srgbClr val="273239"/>
              </a:buClr>
              <a:buSzPct val="100000"/>
              <a:buFont typeface="Arial"/>
              <a:buChar char="•"/>
            </a:pPr>
            <a:r>
              <a:rPr b="0" i="0" lang="en-US">
                <a:solidFill>
                  <a:srgbClr val="273239"/>
                </a:solidFill>
                <a:latin typeface="Arial"/>
                <a:ea typeface="Arial"/>
                <a:cs typeface="Arial"/>
                <a:sym typeface="Arial"/>
              </a:rPr>
              <a:t>Ideally, we would </a:t>
            </a:r>
            <a:r>
              <a:rPr b="0" i="0" lang="en-US">
                <a:solidFill>
                  <a:schemeClr val="accent1"/>
                </a:solidFill>
                <a:latin typeface="Arial"/>
                <a:ea typeface="Arial"/>
                <a:cs typeface="Arial"/>
                <a:sym typeface="Arial"/>
              </a:rPr>
              <a:t>want both the validation curve and the training curve to look as similar as possible.</a:t>
            </a:r>
            <a:endParaRPr/>
          </a:p>
          <a:p>
            <a:pPr indent="-215265" lvl="0" marL="228600" rtl="0" algn="l">
              <a:lnSpc>
                <a:spcPct val="90000"/>
              </a:lnSpc>
              <a:spcBef>
                <a:spcPts val="1000"/>
              </a:spcBef>
              <a:spcAft>
                <a:spcPts val="0"/>
              </a:spcAft>
              <a:buClr>
                <a:srgbClr val="273239"/>
              </a:buClr>
              <a:buSzPct val="100000"/>
              <a:buFont typeface="Arial"/>
              <a:buChar char="•"/>
            </a:pPr>
            <a:r>
              <a:rPr b="0" i="0" lang="en-US">
                <a:solidFill>
                  <a:srgbClr val="273239"/>
                </a:solidFill>
                <a:latin typeface="Arial"/>
                <a:ea typeface="Arial"/>
                <a:cs typeface="Arial"/>
                <a:sym typeface="Arial"/>
              </a:rPr>
              <a:t>If </a:t>
            </a:r>
            <a:r>
              <a:rPr b="0" i="0" lang="en-US">
                <a:solidFill>
                  <a:schemeClr val="accent1"/>
                </a:solidFill>
                <a:latin typeface="Arial"/>
                <a:ea typeface="Arial"/>
                <a:cs typeface="Arial"/>
                <a:sym typeface="Arial"/>
              </a:rPr>
              <a:t>both scores are low</a:t>
            </a:r>
            <a:r>
              <a:rPr b="0" i="0" lang="en-US">
                <a:solidFill>
                  <a:srgbClr val="273239"/>
                </a:solidFill>
                <a:latin typeface="Arial"/>
                <a:ea typeface="Arial"/>
                <a:cs typeface="Arial"/>
                <a:sym typeface="Arial"/>
              </a:rPr>
              <a:t>, the model is likely to be </a:t>
            </a:r>
            <a:r>
              <a:rPr b="1" i="1" lang="en-US">
                <a:solidFill>
                  <a:srgbClr val="273239"/>
                </a:solidFill>
                <a:latin typeface="Arial"/>
                <a:ea typeface="Arial"/>
                <a:cs typeface="Arial"/>
                <a:sym typeface="Arial"/>
              </a:rPr>
              <a:t>underfitting</a:t>
            </a:r>
            <a:r>
              <a:rPr b="0" i="0" lang="en-US">
                <a:solidFill>
                  <a:srgbClr val="273239"/>
                </a:solidFill>
                <a:latin typeface="Arial"/>
                <a:ea typeface="Arial"/>
                <a:cs typeface="Arial"/>
                <a:sym typeface="Arial"/>
              </a:rPr>
              <a:t>. This means either the model is too simple or it is informed by too few features. It could also be the case that the model is regularized too much.</a:t>
            </a:r>
            <a:endParaRPr/>
          </a:p>
          <a:p>
            <a:pPr indent="-215265" lvl="0" marL="228600" rtl="0" algn="l">
              <a:lnSpc>
                <a:spcPct val="90000"/>
              </a:lnSpc>
              <a:spcBef>
                <a:spcPts val="1000"/>
              </a:spcBef>
              <a:spcAft>
                <a:spcPts val="0"/>
              </a:spcAft>
              <a:buClr>
                <a:srgbClr val="273239"/>
              </a:buClr>
              <a:buSzPct val="100000"/>
              <a:buFont typeface="Arial"/>
              <a:buChar char="•"/>
            </a:pPr>
            <a:r>
              <a:rPr b="0" i="0" lang="en-US">
                <a:solidFill>
                  <a:srgbClr val="273239"/>
                </a:solidFill>
                <a:latin typeface="Arial"/>
                <a:ea typeface="Arial"/>
                <a:cs typeface="Arial"/>
                <a:sym typeface="Arial"/>
              </a:rPr>
              <a:t>If the training curve reaches a </a:t>
            </a:r>
            <a:r>
              <a:rPr b="0" i="0" lang="en-US">
                <a:solidFill>
                  <a:schemeClr val="accent1"/>
                </a:solidFill>
                <a:latin typeface="Arial"/>
                <a:ea typeface="Arial"/>
                <a:cs typeface="Arial"/>
                <a:sym typeface="Arial"/>
              </a:rPr>
              <a:t>high score </a:t>
            </a:r>
            <a:r>
              <a:rPr b="0" i="0" lang="en-US">
                <a:solidFill>
                  <a:srgbClr val="273239"/>
                </a:solidFill>
                <a:latin typeface="Arial"/>
                <a:ea typeface="Arial"/>
                <a:cs typeface="Arial"/>
                <a:sym typeface="Arial"/>
              </a:rPr>
              <a:t>relatively quickly and the validation curve is lagging behind, the model is </a:t>
            </a:r>
            <a:r>
              <a:rPr b="1" i="1" lang="en-US">
                <a:solidFill>
                  <a:srgbClr val="273239"/>
                </a:solidFill>
                <a:latin typeface="Arial"/>
                <a:ea typeface="Arial"/>
                <a:cs typeface="Arial"/>
                <a:sym typeface="Arial"/>
              </a:rPr>
              <a:t>overfitting. </a:t>
            </a:r>
            <a:r>
              <a:rPr b="0" i="0" lang="en-US">
                <a:solidFill>
                  <a:srgbClr val="273239"/>
                </a:solidFill>
                <a:latin typeface="Arial"/>
                <a:ea typeface="Arial"/>
                <a:cs typeface="Arial"/>
                <a:sym typeface="Arial"/>
              </a:rPr>
              <a:t>This means the model is very complex and there is too little data; or it could simply mean there is too little data.</a:t>
            </a:r>
            <a:endParaRPr/>
          </a:p>
          <a:p>
            <a:pPr indent="-215265" lvl="0" marL="228600" rtl="0" algn="l">
              <a:lnSpc>
                <a:spcPct val="90000"/>
              </a:lnSpc>
              <a:spcBef>
                <a:spcPts val="1000"/>
              </a:spcBef>
              <a:spcAft>
                <a:spcPts val="0"/>
              </a:spcAft>
              <a:buClr>
                <a:srgbClr val="273239"/>
              </a:buClr>
              <a:buSzPct val="100000"/>
              <a:buFont typeface="Arial"/>
              <a:buChar char="•"/>
            </a:pPr>
            <a:r>
              <a:rPr b="0" i="0" lang="en-US">
                <a:solidFill>
                  <a:srgbClr val="273239"/>
                </a:solidFill>
                <a:latin typeface="Arial"/>
                <a:ea typeface="Arial"/>
                <a:cs typeface="Arial"/>
                <a:sym typeface="Arial"/>
              </a:rPr>
              <a:t>We would want the value of the parameter where the training and validation curves are closest to each other.</a:t>
            </a:r>
            <a:endParaRPr/>
          </a:p>
          <a:p>
            <a:pPr indent="-64135" lvl="0" marL="228600" rtl="0" algn="just">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2800"/>
              <a:buChar char="•"/>
            </a:pPr>
            <a:r>
              <a:rPr b="0" i="0" lang="en-US">
                <a:solidFill>
                  <a:srgbClr val="000000"/>
                </a:solidFill>
                <a:latin typeface="Arial"/>
                <a:ea typeface="Arial"/>
                <a:cs typeface="Arial"/>
                <a:sym typeface="Arial"/>
              </a:rPr>
              <a:t>Scikit-learn (Sklearn) is the most useful and robust library for machine learning in Python. It provides a selection of efficient tools for machine learning and statistical modeling including classification, regression, clustering and dimensionality reduction via a consistence interface in Python. This library, which is largely written in Python, is built upon NumPy, SciPy and Matplotlib.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2022-01-18T16:36:34Z</dcterms:created>
  <dc:creator>Rajesh Malinidevisadasivannair(UST,IN)</dc:creator>
</cp:coreProperties>
</file>