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59D0F0-F69E-468A-8A63-505A20C0C58E}">
  <a:tblStyle styleId="{EA59D0F0-F69E-468A-8A63-505A20C0C5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ddd215f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ddd215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ddd215fc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ddd215fc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ddd215fc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ddd215fc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dd215f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dd215f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fef25b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1fef25b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1fef25b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1fef25b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1fef25b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1fef25b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1fef25b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1fef25b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1fef25b6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1fef25b6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79a5c2c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79a5c2c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04bf8c0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04bf8c0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79a5c2c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79a5c2c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9e0398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9e0398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79e0398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79e0398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79e0398c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79e0398c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fd09e47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fd09e47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fd09e47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fd09e47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fd09e472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fd09e472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fd09e472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fd09e47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fd09e472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fd09e472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fd09e47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fd09e47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fd09e472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fd09e472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Database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Normal Form(1 NF)</a:t>
            </a:r>
            <a:endParaRPr/>
          </a:p>
        </p:txBody>
      </p:sp>
      <p:sp>
        <p:nvSpPr>
          <p:cNvPr id="128" name="Google Shape;128;p22"/>
          <p:cNvSpPr txBox="1"/>
          <p:nvPr/>
        </p:nvSpPr>
        <p:spPr>
          <a:xfrm>
            <a:off x="413325" y="1137025"/>
            <a:ext cx="40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Step1: Eliminate Repeating Groups</a:t>
            </a:r>
            <a:endParaRPr/>
          </a:p>
        </p:txBody>
      </p:sp>
      <p:pic>
        <p:nvPicPr>
          <p:cNvPr id="129" name="Google Shape;129;p22"/>
          <p:cNvPicPr preferRelativeResize="0"/>
          <p:nvPr/>
        </p:nvPicPr>
        <p:blipFill>
          <a:blip r:embed="rId3">
            <a:alphaModFix/>
          </a:blip>
          <a:stretch>
            <a:fillRect/>
          </a:stretch>
        </p:blipFill>
        <p:spPr>
          <a:xfrm>
            <a:off x="4133918" y="2011052"/>
            <a:ext cx="5010084" cy="2960050"/>
          </a:xfrm>
          <a:prstGeom prst="rect">
            <a:avLst/>
          </a:prstGeom>
          <a:noFill/>
          <a:ln>
            <a:noFill/>
          </a:ln>
        </p:spPr>
      </p:pic>
      <p:pic>
        <p:nvPicPr>
          <p:cNvPr id="130" name="Google Shape;130;p22"/>
          <p:cNvPicPr preferRelativeResize="0"/>
          <p:nvPr/>
        </p:nvPicPr>
        <p:blipFill>
          <a:blip r:embed="rId4">
            <a:alphaModFix/>
          </a:blip>
          <a:stretch>
            <a:fillRect/>
          </a:stretch>
        </p:blipFill>
        <p:spPr>
          <a:xfrm>
            <a:off x="63775" y="2011050"/>
            <a:ext cx="3554051" cy="2960049"/>
          </a:xfrm>
          <a:prstGeom prst="rect">
            <a:avLst/>
          </a:prstGeom>
          <a:noFill/>
          <a:ln>
            <a:noFill/>
          </a:ln>
        </p:spPr>
      </p:pic>
      <p:cxnSp>
        <p:nvCxnSpPr>
          <p:cNvPr id="131" name="Google Shape;131;p22"/>
          <p:cNvCxnSpPr/>
          <p:nvPr/>
        </p:nvCxnSpPr>
        <p:spPr>
          <a:xfrm flipH="1" rot="10800000">
            <a:off x="3514400" y="2592625"/>
            <a:ext cx="723900" cy="3990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aphicFrame>
        <p:nvGraphicFramePr>
          <p:cNvPr id="136" name="Google Shape;136;p23"/>
          <p:cNvGraphicFramePr/>
          <p:nvPr/>
        </p:nvGraphicFramePr>
        <p:xfrm>
          <a:off x="768475" y="767275"/>
          <a:ext cx="3000000" cy="3000000"/>
        </p:xfrm>
        <a:graphic>
          <a:graphicData uri="http://schemas.openxmlformats.org/drawingml/2006/table">
            <a:tbl>
              <a:tblPr>
                <a:noFill/>
                <a:tableStyleId>{EA59D0F0-F69E-468A-8A63-505A20C0C58E}</a:tableStyleId>
              </a:tblPr>
              <a:tblGrid>
                <a:gridCol w="1993775"/>
                <a:gridCol w="1809750"/>
                <a:gridCol w="1809750"/>
                <a:gridCol w="1809750"/>
              </a:tblGrid>
              <a:tr h="381000">
                <a:tc>
                  <a:txBody>
                    <a:bodyPr/>
                    <a:lstStyle/>
                    <a:p>
                      <a:pPr indent="0" lvl="0" marL="0" rtl="0" algn="l">
                        <a:spcBef>
                          <a:spcPts val="0"/>
                        </a:spcBef>
                        <a:spcAft>
                          <a:spcPts val="0"/>
                        </a:spcAft>
                        <a:buNone/>
                      </a:pPr>
                      <a:r>
                        <a:rPr lang="en"/>
                        <a:t>SSN</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Ph.</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81000">
                <a:tc>
                  <a:txBody>
                    <a:bodyPr/>
                    <a:lstStyle/>
                    <a:p>
                      <a:pPr indent="0" lvl="0" marL="0" rtl="0" algn="l">
                        <a:spcBef>
                          <a:spcPts val="0"/>
                        </a:spcBef>
                        <a:spcAft>
                          <a:spcPts val="0"/>
                        </a:spcAft>
                        <a:buNone/>
                      </a:pPr>
                      <a:r>
                        <a:rPr lang="en"/>
                        <a:t>123</a:t>
                      </a:r>
                      <a:endParaRPr/>
                    </a:p>
                  </a:txBody>
                  <a:tcPr marT="91425" marB="91425" marR="91425" marL="91425"/>
                </a:tc>
                <a:tc>
                  <a:txBody>
                    <a:bodyPr/>
                    <a:lstStyle/>
                    <a:p>
                      <a:pPr indent="0" lvl="0" marL="0" rtl="0" algn="l">
                        <a:spcBef>
                          <a:spcPts val="0"/>
                        </a:spcBef>
                        <a:spcAft>
                          <a:spcPts val="0"/>
                        </a:spcAft>
                        <a:buNone/>
                      </a:pPr>
                      <a:r>
                        <a:rPr lang="en"/>
                        <a:t>shm</a:t>
                      </a:r>
                      <a:endParaRPr/>
                    </a:p>
                  </a:txBody>
                  <a:tcPr marT="91425" marB="91425" marR="91425" marL="91425"/>
                </a:tc>
                <a:tc>
                  <a:txBody>
                    <a:bodyPr/>
                    <a:lstStyle/>
                    <a:p>
                      <a:pPr indent="0" lvl="0" marL="0" rtl="0" algn="l">
                        <a:spcBef>
                          <a:spcPts val="0"/>
                        </a:spcBef>
                        <a:spcAft>
                          <a:spcPts val="0"/>
                        </a:spcAft>
                        <a:buNone/>
                      </a:pPr>
                      <a:r>
                        <a:rPr lang="en"/>
                        <a:t>995637</a:t>
                      </a:r>
                      <a:endParaRPr/>
                    </a:p>
                  </a:txBody>
                  <a:tcPr marT="91425" marB="91425" marR="91425" marL="91425"/>
                </a:tc>
                <a:tc>
                  <a:txBody>
                    <a:bodyPr/>
                    <a:lstStyle/>
                    <a:p>
                      <a:pPr indent="0" lvl="0" marL="0" rtl="0" algn="l">
                        <a:spcBef>
                          <a:spcPts val="0"/>
                        </a:spcBef>
                        <a:spcAft>
                          <a:spcPts val="0"/>
                        </a:spcAft>
                        <a:buNone/>
                      </a:pPr>
                      <a:r>
                        <a:rPr lang="en"/>
                        <a:t>20000</a:t>
                      </a:r>
                      <a:endParaRPr/>
                    </a:p>
                  </a:txBody>
                  <a:tcPr marT="91425" marB="91425" marR="91425" marL="91425"/>
                </a:tc>
              </a:tr>
              <a:tr h="381000">
                <a:tc>
                  <a:txBody>
                    <a:bodyPr/>
                    <a:lstStyle/>
                    <a:p>
                      <a:pPr indent="0" lvl="0" marL="0" rtl="0" algn="l">
                        <a:spcBef>
                          <a:spcPts val="0"/>
                        </a:spcBef>
                        <a:spcAft>
                          <a:spcPts val="0"/>
                        </a:spcAft>
                        <a:buNone/>
                      </a:pPr>
                      <a:r>
                        <a:rPr lang="en"/>
                        <a:t>123</a:t>
                      </a:r>
                      <a:endParaRPr/>
                    </a:p>
                  </a:txBody>
                  <a:tcPr marT="91425" marB="91425" marR="91425" marL="91425"/>
                </a:tc>
                <a:tc>
                  <a:txBody>
                    <a:bodyPr/>
                    <a:lstStyle/>
                    <a:p>
                      <a:pPr indent="0" lvl="0" marL="0" rtl="0" algn="l">
                        <a:spcBef>
                          <a:spcPts val="0"/>
                        </a:spcBef>
                        <a:spcAft>
                          <a:spcPts val="0"/>
                        </a:spcAft>
                        <a:buNone/>
                      </a:pPr>
                      <a:r>
                        <a:rPr lang="en"/>
                        <a:t>shm</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98789</a:t>
                      </a:r>
                      <a:endParaRPr/>
                    </a:p>
                  </a:txBody>
                  <a:tcPr marT="91425" marB="91425" marR="91425" marL="91425"/>
                </a:tc>
                <a:tc>
                  <a:txBody>
                    <a:bodyPr/>
                    <a:lstStyle/>
                    <a:p>
                      <a:pPr indent="0" lvl="0" marL="0" rtl="0" algn="l">
                        <a:spcBef>
                          <a:spcPts val="0"/>
                        </a:spcBef>
                        <a:spcAft>
                          <a:spcPts val="0"/>
                        </a:spcAft>
                        <a:buNone/>
                      </a:pPr>
                      <a:r>
                        <a:rPr lang="en"/>
                        <a:t>20000</a:t>
                      </a:r>
                      <a:endParaRPr/>
                    </a:p>
                  </a:txBody>
                  <a:tcPr marT="91425" marB="91425" marR="91425" marL="91425"/>
                </a:tc>
              </a:tr>
            </a:tbl>
          </a:graphicData>
        </a:graphic>
      </p:graphicFrame>
      <p:graphicFrame>
        <p:nvGraphicFramePr>
          <p:cNvPr id="137" name="Google Shape;137;p23"/>
          <p:cNvGraphicFramePr/>
          <p:nvPr/>
        </p:nvGraphicFramePr>
        <p:xfrm>
          <a:off x="952500" y="2381250"/>
          <a:ext cx="3000000" cy="3000000"/>
        </p:xfrm>
        <a:graphic>
          <a:graphicData uri="http://schemas.openxmlformats.org/drawingml/2006/table">
            <a:tbl>
              <a:tblPr>
                <a:noFill/>
                <a:tableStyleId>{EA59D0F0-F69E-468A-8A63-505A20C0C58E}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SSN</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ph1</a:t>
                      </a:r>
                      <a:endParaRPr/>
                    </a:p>
                  </a:txBody>
                  <a:tcPr marT="91425" marB="91425" marR="91425" marL="91425"/>
                </a:tc>
                <a:tc>
                  <a:txBody>
                    <a:bodyPr/>
                    <a:lstStyle/>
                    <a:p>
                      <a:pPr indent="0" lvl="0" marL="0" rtl="0" algn="l">
                        <a:spcBef>
                          <a:spcPts val="0"/>
                        </a:spcBef>
                        <a:spcAft>
                          <a:spcPts val="0"/>
                        </a:spcAft>
                        <a:buNone/>
                      </a:pPr>
                      <a:r>
                        <a:rPr lang="en"/>
                        <a:t>ph2</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81000">
                <a:tc>
                  <a:txBody>
                    <a:bodyPr/>
                    <a:lstStyle/>
                    <a:p>
                      <a:pPr indent="0" lvl="0" marL="0" rtl="0" algn="l">
                        <a:spcBef>
                          <a:spcPts val="0"/>
                        </a:spcBef>
                        <a:spcAft>
                          <a:spcPts val="0"/>
                        </a:spcAft>
                        <a:buNone/>
                      </a:pPr>
                      <a:r>
                        <a:rPr lang="en"/>
                        <a:t>123</a:t>
                      </a:r>
                      <a:endParaRPr/>
                    </a:p>
                  </a:txBody>
                  <a:tcPr marT="91425" marB="91425" marR="91425" marL="91425"/>
                </a:tc>
                <a:tc>
                  <a:txBody>
                    <a:bodyPr/>
                    <a:lstStyle/>
                    <a:p>
                      <a:pPr indent="0" lvl="0" marL="0" rtl="0" algn="l">
                        <a:spcBef>
                          <a:spcPts val="0"/>
                        </a:spcBef>
                        <a:spcAft>
                          <a:spcPts val="0"/>
                        </a:spcAft>
                        <a:buNone/>
                      </a:pPr>
                      <a:r>
                        <a:rPr lang="en"/>
                        <a:t>shm</a:t>
                      </a:r>
                      <a:endParaRPr/>
                    </a:p>
                  </a:txBody>
                  <a:tcPr marT="91425" marB="91425" marR="91425" marL="91425"/>
                </a:tc>
                <a:tc>
                  <a:txBody>
                    <a:bodyPr/>
                    <a:lstStyle/>
                    <a:p>
                      <a:pPr indent="0" lvl="0" marL="0" rtl="0" algn="l">
                        <a:spcBef>
                          <a:spcPts val="0"/>
                        </a:spcBef>
                        <a:spcAft>
                          <a:spcPts val="0"/>
                        </a:spcAft>
                        <a:buNone/>
                      </a:pPr>
                      <a:r>
                        <a:rPr lang="en"/>
                        <a:t>9957</a:t>
                      </a:r>
                      <a:endParaRPr/>
                    </a:p>
                  </a:txBody>
                  <a:tcPr marT="91425" marB="91425" marR="91425" marL="91425"/>
                </a:tc>
                <a:tc>
                  <a:txBody>
                    <a:bodyPr/>
                    <a:lstStyle/>
                    <a:p>
                      <a:pPr indent="0" lvl="0" marL="0" rtl="0" algn="l">
                        <a:spcBef>
                          <a:spcPts val="0"/>
                        </a:spcBef>
                        <a:spcAft>
                          <a:spcPts val="0"/>
                        </a:spcAft>
                        <a:buNone/>
                      </a:pPr>
                      <a:r>
                        <a:rPr lang="en"/>
                        <a:t>9987</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r>
              <a:tr h="381000">
                <a:tc>
                  <a:txBody>
                    <a:bodyPr/>
                    <a:lstStyle/>
                    <a:p>
                      <a:pPr indent="0" lvl="0" marL="0" rtl="0" algn="l">
                        <a:spcBef>
                          <a:spcPts val="0"/>
                        </a:spcBef>
                        <a:spcAft>
                          <a:spcPts val="0"/>
                        </a:spcAft>
                        <a:buNone/>
                      </a:pPr>
                      <a:r>
                        <a:rPr lang="en"/>
                        <a:t>345</a:t>
                      </a:r>
                      <a:endParaRPr/>
                    </a:p>
                  </a:txBody>
                  <a:tcPr marT="91425" marB="91425" marR="91425" marL="91425"/>
                </a:tc>
                <a:tc>
                  <a:txBody>
                    <a:bodyPr/>
                    <a:lstStyle/>
                    <a:p>
                      <a:pPr indent="0" lvl="0" marL="0" rtl="0" algn="l">
                        <a:spcBef>
                          <a:spcPts val="0"/>
                        </a:spcBef>
                        <a:spcAft>
                          <a:spcPts val="0"/>
                        </a:spcAft>
                        <a:buNone/>
                      </a:pPr>
                      <a:r>
                        <a:rPr lang="en"/>
                        <a:t>sim</a:t>
                      </a:r>
                      <a:endParaRPr/>
                    </a:p>
                  </a:txBody>
                  <a:tcPr marT="91425" marB="91425" marR="91425" marL="91425"/>
                </a:tc>
                <a:tc>
                  <a:txBody>
                    <a:bodyPr/>
                    <a:lstStyle/>
                    <a:p>
                      <a:pPr indent="0" lvl="0" marL="0" rtl="0" algn="l">
                        <a:spcBef>
                          <a:spcPts val="0"/>
                        </a:spcBef>
                        <a:spcAft>
                          <a:spcPts val="0"/>
                        </a:spcAft>
                        <a:buNone/>
                      </a:pPr>
                      <a:r>
                        <a:rPr lang="en"/>
                        <a:t>987</a:t>
                      </a:r>
                      <a:endParaRPr/>
                    </a:p>
                  </a:txBody>
                  <a:tcPr marT="91425" marB="91425" marR="91425" marL="91425"/>
                </a:tc>
                <a:tc>
                  <a:txBody>
                    <a:bodyPr/>
                    <a:lstStyle/>
                    <a:p>
                      <a:pPr indent="0" lvl="0" marL="0" rtl="0" algn="l">
                        <a:spcBef>
                          <a:spcPts val="0"/>
                        </a:spcBef>
                        <a:spcAft>
                          <a:spcPts val="0"/>
                        </a:spcAft>
                        <a:buNone/>
                      </a:pPr>
                      <a:r>
                        <a:rPr lang="en"/>
                        <a:t>NULL</a:t>
                      </a:r>
                      <a:endParaRPr/>
                    </a:p>
                  </a:txBody>
                  <a:tcPr marT="91425" marB="91425" marR="91425" marL="91425"/>
                </a:tc>
                <a:tc>
                  <a:txBody>
                    <a:bodyPr/>
                    <a:lstStyle/>
                    <a:p>
                      <a:pPr indent="0" lvl="0" marL="0" rtl="0" algn="l">
                        <a:spcBef>
                          <a:spcPts val="0"/>
                        </a:spcBef>
                        <a:spcAft>
                          <a:spcPts val="0"/>
                        </a:spcAft>
                        <a:buNone/>
                      </a:pPr>
                      <a:r>
                        <a:rPr lang="en"/>
                        <a:t>3000</a:t>
                      </a:r>
                      <a:endParaRPr/>
                    </a:p>
                  </a:txBody>
                  <a:tcPr marT="91425" marB="91425" marR="91425" marL="91425"/>
                </a:tc>
              </a:tr>
              <a:tr h="381000">
                <a:tc>
                  <a:txBody>
                    <a:bodyPr/>
                    <a:lstStyle/>
                    <a:p>
                      <a:pPr indent="0" lvl="0" marL="0" rtl="0" algn="l">
                        <a:spcBef>
                          <a:spcPts val="0"/>
                        </a:spcBef>
                        <a:spcAft>
                          <a:spcPts val="0"/>
                        </a:spcAft>
                        <a:buNone/>
                      </a:pPr>
                      <a:r>
                        <a:rPr lang="en"/>
                        <a:t>1234</a:t>
                      </a:r>
                      <a:endParaRPr/>
                    </a:p>
                  </a:txBody>
                  <a:tcPr marT="91425" marB="91425" marR="91425" marL="91425"/>
                </a:tc>
                <a:tc>
                  <a:txBody>
                    <a:bodyPr/>
                    <a:lstStyle/>
                    <a:p>
                      <a:pPr indent="0" lvl="0" marL="0" rtl="0" algn="l">
                        <a:spcBef>
                          <a:spcPts val="0"/>
                        </a:spcBef>
                        <a:spcAft>
                          <a:spcPts val="0"/>
                        </a:spcAft>
                        <a:buNone/>
                      </a:pPr>
                      <a:r>
                        <a:rPr lang="en"/>
                        <a:t>jn.</a:t>
                      </a:r>
                      <a:endParaRPr/>
                    </a:p>
                  </a:txBody>
                  <a:tcPr marT="91425" marB="91425" marR="91425" marL="91425"/>
                </a:tc>
                <a:tc>
                  <a:txBody>
                    <a:bodyPr/>
                    <a:lstStyle/>
                    <a:p>
                      <a:pPr indent="0" lvl="0" marL="0" rtl="0" algn="l">
                        <a:spcBef>
                          <a:spcPts val="0"/>
                        </a:spcBef>
                        <a:spcAft>
                          <a:spcPts val="0"/>
                        </a:spcAft>
                        <a:buNone/>
                      </a:pPr>
                      <a:r>
                        <a:rPr lang="en"/>
                        <a:t>jn,</a:t>
                      </a:r>
                      <a:endParaRPr/>
                    </a:p>
                  </a:txBody>
                  <a:tcPr marT="91425" marB="91425" marR="91425" marL="91425"/>
                </a:tc>
                <a:tc>
                  <a:txBody>
                    <a:bodyPr/>
                    <a:lstStyle/>
                    <a:p>
                      <a:pPr indent="0" lvl="0" marL="0" rtl="0" algn="l">
                        <a:spcBef>
                          <a:spcPts val="0"/>
                        </a:spcBef>
                        <a:spcAft>
                          <a:spcPts val="0"/>
                        </a:spcAft>
                        <a:buNone/>
                      </a:pPr>
                      <a:r>
                        <a:rPr lang="en"/>
                        <a:t>NULL</a:t>
                      </a:r>
                      <a:endParaRPr/>
                    </a:p>
                  </a:txBody>
                  <a:tcPr marT="91425" marB="91425" marR="91425" marL="91425"/>
                </a:tc>
                <a:tc>
                  <a:txBody>
                    <a:bodyPr/>
                    <a:lstStyle/>
                    <a:p>
                      <a:pPr indent="0" lvl="0" marL="0" rtl="0" algn="l">
                        <a:spcBef>
                          <a:spcPts val="0"/>
                        </a:spcBef>
                        <a:spcAft>
                          <a:spcPts val="0"/>
                        </a:spcAft>
                        <a:buNone/>
                      </a:pPr>
                      <a:r>
                        <a:rPr lang="en"/>
                        <a:t>4000</a:t>
                      </a:r>
                      <a:endParaRPr/>
                    </a:p>
                  </a:txBody>
                  <a:tcPr marT="91425" marB="91425" marR="91425" marL="91425"/>
                </a:tc>
              </a:tr>
            </a:tbl>
          </a:graphicData>
        </a:graphic>
      </p:graphicFrame>
      <p:sp>
        <p:nvSpPr>
          <p:cNvPr id="138" name="Google Shape;138;p23"/>
          <p:cNvSpPr/>
          <p:nvPr/>
        </p:nvSpPr>
        <p:spPr>
          <a:xfrm>
            <a:off x="5145223" y="3133725"/>
            <a:ext cx="1322458" cy="1109700"/>
          </a:xfrm>
          <a:custGeom>
            <a:rect b="b" l="l" r="r" t="t"/>
            <a:pathLst>
              <a:path extrusionOk="0" h="44388" w="39213">
                <a:moveTo>
                  <a:pt x="30817" y="5866"/>
                </a:moveTo>
                <a:cubicBezTo>
                  <a:pt x="19780" y="5866"/>
                  <a:pt x="4409" y="9112"/>
                  <a:pt x="636" y="19484"/>
                </a:cubicBezTo>
                <a:cubicBezTo>
                  <a:pt x="-2845" y="29054"/>
                  <a:pt x="8685" y="42146"/>
                  <a:pt x="18671" y="44143"/>
                </a:cubicBezTo>
                <a:cubicBezTo>
                  <a:pt x="23586" y="45126"/>
                  <a:pt x="28487" y="41403"/>
                  <a:pt x="32657" y="38622"/>
                </a:cubicBezTo>
                <a:cubicBezTo>
                  <a:pt x="35184" y="36937"/>
                  <a:pt x="40111" y="34790"/>
                  <a:pt x="38914" y="31998"/>
                </a:cubicBezTo>
                <a:cubicBezTo>
                  <a:pt x="36211" y="25695"/>
                  <a:pt x="31111" y="19875"/>
                  <a:pt x="24928" y="16907"/>
                </a:cubicBezTo>
                <a:cubicBezTo>
                  <a:pt x="21977" y="15490"/>
                  <a:pt x="17323" y="17317"/>
                  <a:pt x="15358" y="14699"/>
                </a:cubicBezTo>
                <a:cubicBezTo>
                  <a:pt x="12096" y="10353"/>
                  <a:pt x="23087" y="5779"/>
                  <a:pt x="23087" y="345"/>
                </a:cubicBezTo>
                <a:cubicBezTo>
                  <a:pt x="23087" y="-589"/>
                  <a:pt x="20929" y="613"/>
                  <a:pt x="20511" y="1449"/>
                </a:cubicBezTo>
                <a:cubicBezTo>
                  <a:pt x="19347" y="3777"/>
                  <a:pt x="19407" y="6576"/>
                  <a:pt x="19407" y="9178"/>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Normal Form</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b="1" lang="en" sz="1100">
                <a:solidFill>
                  <a:schemeClr val="dk1"/>
                </a:solidFill>
              </a:rPr>
              <a:t>Step 1: Make New Tables to Eliminate Partial Dependencies </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
        <p:nvSpPr>
          <p:cNvPr id="145" name="Google Shape;145;p24"/>
          <p:cNvSpPr txBox="1"/>
          <p:nvPr/>
        </p:nvSpPr>
        <p:spPr>
          <a:xfrm>
            <a:off x="311700" y="1017725"/>
            <a:ext cx="4746900" cy="223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Step 2: Reassign Corresponding Dependent Attributes </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p:txBody>
      </p:sp>
      <p:pic>
        <p:nvPicPr>
          <p:cNvPr id="146" name="Google Shape;146;p24"/>
          <p:cNvPicPr preferRelativeResize="0"/>
          <p:nvPr/>
        </p:nvPicPr>
        <p:blipFill>
          <a:blip r:embed="rId3">
            <a:alphaModFix/>
          </a:blip>
          <a:stretch>
            <a:fillRect/>
          </a:stretch>
        </p:blipFill>
        <p:spPr>
          <a:xfrm>
            <a:off x="5058600" y="1349574"/>
            <a:ext cx="3950950" cy="2778886"/>
          </a:xfrm>
          <a:prstGeom prst="rect">
            <a:avLst/>
          </a:prstGeom>
          <a:noFill/>
          <a:ln>
            <a:noFill/>
          </a:ln>
        </p:spPr>
      </p:pic>
      <p:pic>
        <p:nvPicPr>
          <p:cNvPr id="147" name="Google Shape;147;p24"/>
          <p:cNvPicPr preferRelativeResize="0"/>
          <p:nvPr/>
        </p:nvPicPr>
        <p:blipFill>
          <a:blip r:embed="rId4">
            <a:alphaModFix/>
          </a:blip>
          <a:stretch>
            <a:fillRect/>
          </a:stretch>
        </p:blipFill>
        <p:spPr>
          <a:xfrm>
            <a:off x="0" y="3695430"/>
            <a:ext cx="5058599" cy="14480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28450" y="54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Identify Primary Key</a:t>
            </a:r>
            <a:endParaRPr/>
          </a:p>
        </p:txBody>
      </p:sp>
      <p:sp>
        <p:nvSpPr>
          <p:cNvPr id="153" name="Google Shape;153;p25"/>
          <p:cNvSpPr txBox="1"/>
          <p:nvPr/>
        </p:nvSpPr>
        <p:spPr>
          <a:xfrm>
            <a:off x="183350" y="1242875"/>
            <a:ext cx="58779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900">
                <a:solidFill>
                  <a:srgbClr val="FF0000"/>
                </a:solidFill>
              </a:rPr>
              <a:t>PROJ_NUM, EMP_NUM → PROJ_NAME, EMP_NAME, JOB_CLASS, CHG_HOUR, HOURS </a:t>
            </a:r>
            <a:endParaRPr b="1">
              <a:solidFill>
                <a:srgbClr val="FF0000"/>
              </a:solidFill>
            </a:endParaRPr>
          </a:p>
        </p:txBody>
      </p:sp>
      <p:sp>
        <p:nvSpPr>
          <p:cNvPr id="154" name="Google Shape;154;p25"/>
          <p:cNvSpPr txBox="1"/>
          <p:nvPr>
            <p:ph type="title"/>
          </p:nvPr>
        </p:nvSpPr>
        <p:spPr>
          <a:xfrm>
            <a:off x="128450" y="15564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Identify all Dependencies</a:t>
            </a:r>
            <a:endParaRPr/>
          </a:p>
        </p:txBody>
      </p:sp>
      <p:pic>
        <p:nvPicPr>
          <p:cNvPr id="155" name="Google Shape;155;p25"/>
          <p:cNvPicPr preferRelativeResize="0"/>
          <p:nvPr/>
        </p:nvPicPr>
        <p:blipFill>
          <a:blip r:embed="rId3">
            <a:alphaModFix/>
          </a:blip>
          <a:stretch>
            <a:fillRect/>
          </a:stretch>
        </p:blipFill>
        <p:spPr>
          <a:xfrm>
            <a:off x="345575" y="2302525"/>
            <a:ext cx="4528500" cy="2250525"/>
          </a:xfrm>
          <a:prstGeom prst="rect">
            <a:avLst/>
          </a:prstGeom>
          <a:noFill/>
          <a:ln>
            <a:noFill/>
          </a:ln>
        </p:spPr>
      </p:pic>
      <p:sp>
        <p:nvSpPr>
          <p:cNvPr id="156" name="Google Shape;156;p25"/>
          <p:cNvSpPr/>
          <p:nvPr/>
        </p:nvSpPr>
        <p:spPr>
          <a:xfrm>
            <a:off x="1443525" y="2581450"/>
            <a:ext cx="152100" cy="101400"/>
          </a:xfrm>
          <a:prstGeom prst="rect">
            <a:avLst/>
          </a:prstGeom>
          <a:solidFill>
            <a:srgbClr val="FFF2CC"/>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5"/>
          <p:cNvCxnSpPr/>
          <p:nvPr/>
        </p:nvCxnSpPr>
        <p:spPr>
          <a:xfrm>
            <a:off x="1299950" y="2564575"/>
            <a:ext cx="0" cy="185700"/>
          </a:xfrm>
          <a:prstGeom prst="straightConnector1">
            <a:avLst/>
          </a:prstGeom>
          <a:noFill/>
          <a:ln cap="flat" cmpd="sng" w="19050">
            <a:solidFill>
              <a:srgbClr val="980000"/>
            </a:solidFill>
            <a:prstDash val="solid"/>
            <a:round/>
            <a:headEnd len="med" w="med" type="none"/>
            <a:tailEnd len="med" w="med" type="triangle"/>
          </a:ln>
        </p:spPr>
      </p:cxnSp>
      <p:graphicFrame>
        <p:nvGraphicFramePr>
          <p:cNvPr id="158" name="Google Shape;158;p25"/>
          <p:cNvGraphicFramePr/>
          <p:nvPr/>
        </p:nvGraphicFramePr>
        <p:xfrm>
          <a:off x="6118250" y="1242875"/>
          <a:ext cx="3000000" cy="3000000"/>
        </p:xfrm>
        <a:graphic>
          <a:graphicData uri="http://schemas.openxmlformats.org/drawingml/2006/table">
            <a:tbl>
              <a:tblPr>
                <a:noFill/>
                <a:tableStyleId>{EA59D0F0-F69E-468A-8A63-505A20C0C58E}</a:tableStyleId>
              </a:tblPr>
              <a:tblGrid>
                <a:gridCol w="1181150"/>
                <a:gridCol w="1181150"/>
              </a:tblGrid>
              <a:tr h="609575">
                <a:tc>
                  <a:txBody>
                    <a:bodyPr/>
                    <a:lstStyle/>
                    <a:p>
                      <a:pPr indent="0" lvl="0" marL="0" rtl="0" algn="l">
                        <a:spcBef>
                          <a:spcPts val="0"/>
                        </a:spcBef>
                        <a:spcAft>
                          <a:spcPts val="0"/>
                        </a:spcAft>
                        <a:buNone/>
                      </a:pPr>
                      <a:r>
                        <a:rPr lang="en" u="sng"/>
                        <a:t>Proj_Num</a:t>
                      </a:r>
                      <a:endParaRPr u="sng"/>
                    </a:p>
                  </a:txBody>
                  <a:tcPr marT="91425" marB="91425" marR="91425" marL="91425"/>
                </a:tc>
                <a:tc>
                  <a:txBody>
                    <a:bodyPr/>
                    <a:lstStyle/>
                    <a:p>
                      <a:pPr indent="0" lvl="0" marL="0" rtl="0" algn="l">
                        <a:spcBef>
                          <a:spcPts val="0"/>
                        </a:spcBef>
                        <a:spcAft>
                          <a:spcPts val="0"/>
                        </a:spcAft>
                        <a:buNone/>
                      </a:pPr>
                      <a:r>
                        <a:rPr lang="en"/>
                        <a:t>Proj_Name</a:t>
                      </a:r>
                      <a:endParaRPr/>
                    </a:p>
                  </a:txBody>
                  <a:tcPr marT="91425" marB="91425" marR="91425" marL="91425"/>
                </a:tc>
              </a:tr>
            </a:tbl>
          </a:graphicData>
        </a:graphic>
      </p:graphicFrame>
      <p:sp>
        <p:nvSpPr>
          <p:cNvPr id="159" name="Google Shape;159;p25"/>
          <p:cNvSpPr txBox="1"/>
          <p:nvPr/>
        </p:nvSpPr>
        <p:spPr>
          <a:xfrm>
            <a:off x="6219275" y="842675"/>
            <a:ext cx="14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Projects</a:t>
            </a:r>
            <a:endParaRPr/>
          </a:p>
        </p:txBody>
      </p:sp>
      <p:graphicFrame>
        <p:nvGraphicFramePr>
          <p:cNvPr id="160" name="Google Shape;160;p25"/>
          <p:cNvGraphicFramePr/>
          <p:nvPr/>
        </p:nvGraphicFramePr>
        <p:xfrm>
          <a:off x="4964075" y="2302525"/>
          <a:ext cx="3000000" cy="3000000"/>
        </p:xfrm>
        <a:graphic>
          <a:graphicData uri="http://schemas.openxmlformats.org/drawingml/2006/table">
            <a:tbl>
              <a:tblPr>
                <a:noFill/>
                <a:tableStyleId>{EA59D0F0-F69E-468A-8A63-505A20C0C58E}</a:tableStyleId>
              </a:tblPr>
              <a:tblGrid>
                <a:gridCol w="1054200"/>
                <a:gridCol w="1183000"/>
                <a:gridCol w="925400"/>
                <a:gridCol w="1054200"/>
              </a:tblGrid>
              <a:tr h="1036300">
                <a:tc>
                  <a:txBody>
                    <a:bodyPr/>
                    <a:lstStyle/>
                    <a:p>
                      <a:pPr indent="0" lvl="0" marL="0" rtl="0" algn="l">
                        <a:spcBef>
                          <a:spcPts val="0"/>
                        </a:spcBef>
                        <a:spcAft>
                          <a:spcPts val="0"/>
                        </a:spcAft>
                        <a:buNone/>
                      </a:pPr>
                      <a:r>
                        <a:rPr lang="en" u="sng"/>
                        <a:t>Emp_num</a:t>
                      </a:r>
                      <a:endParaRPr u="sng"/>
                    </a:p>
                  </a:txBody>
                  <a:tcPr marT="91425" marB="91425" marR="91425" marL="91425"/>
                </a:tc>
                <a:tc>
                  <a:txBody>
                    <a:bodyPr/>
                    <a:lstStyle/>
                    <a:p>
                      <a:pPr indent="0" lvl="0" marL="0" rtl="0" algn="l">
                        <a:spcBef>
                          <a:spcPts val="0"/>
                        </a:spcBef>
                        <a:spcAft>
                          <a:spcPts val="0"/>
                        </a:spcAft>
                        <a:buNone/>
                      </a:pPr>
                      <a:r>
                        <a:rPr lang="en"/>
                        <a:t>emp_name</a:t>
                      </a:r>
                      <a:endParaRPr/>
                    </a:p>
                  </a:txBody>
                  <a:tcPr marT="91425" marB="91425" marR="91425" marL="91425"/>
                </a:tc>
                <a:tc>
                  <a:txBody>
                    <a:bodyPr/>
                    <a:lstStyle/>
                    <a:p>
                      <a:pPr indent="0" lvl="0" marL="0" rtl="0" algn="l">
                        <a:spcBef>
                          <a:spcPts val="0"/>
                        </a:spcBef>
                        <a:spcAft>
                          <a:spcPts val="0"/>
                        </a:spcAft>
                        <a:buNone/>
                      </a:pPr>
                      <a:r>
                        <a:rPr lang="en"/>
                        <a:t>Jobclass</a:t>
                      </a:r>
                      <a:endParaRPr/>
                    </a:p>
                  </a:txBody>
                  <a:tcPr marT="91425" marB="91425" marR="91425" marL="91425"/>
                </a:tc>
                <a:tc>
                  <a:txBody>
                    <a:bodyPr/>
                    <a:lstStyle/>
                    <a:p>
                      <a:pPr indent="0" lvl="0" marL="0" rtl="0" algn="l">
                        <a:spcBef>
                          <a:spcPts val="0"/>
                        </a:spcBef>
                        <a:spcAft>
                          <a:spcPts val="0"/>
                        </a:spcAft>
                        <a:buNone/>
                      </a:pPr>
                      <a:r>
                        <a:rPr lang="en"/>
                        <a:t>Chg hr</a:t>
                      </a:r>
                      <a:endParaRPr/>
                    </a:p>
                  </a:txBody>
                  <a:tcPr marT="91425" marB="91425" marR="91425" marL="91425"/>
                </a:tc>
              </a:tr>
            </a:tbl>
          </a:graphicData>
        </a:graphic>
      </p:graphicFrame>
      <p:sp>
        <p:nvSpPr>
          <p:cNvPr id="161" name="Google Shape;161;p25"/>
          <p:cNvSpPr txBox="1"/>
          <p:nvPr/>
        </p:nvSpPr>
        <p:spPr>
          <a:xfrm>
            <a:off x="5078325" y="1872575"/>
            <a:ext cx="12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Empdetails</a:t>
            </a:r>
            <a:endParaRPr/>
          </a:p>
        </p:txBody>
      </p:sp>
      <p:graphicFrame>
        <p:nvGraphicFramePr>
          <p:cNvPr id="162" name="Google Shape;162;p25"/>
          <p:cNvGraphicFramePr/>
          <p:nvPr/>
        </p:nvGraphicFramePr>
        <p:xfrm>
          <a:off x="4964063" y="4251250"/>
          <a:ext cx="3000000" cy="3000000"/>
        </p:xfrm>
        <a:graphic>
          <a:graphicData uri="http://schemas.openxmlformats.org/drawingml/2006/table">
            <a:tbl>
              <a:tblPr>
                <a:noFill/>
                <a:tableStyleId>{EA59D0F0-F69E-468A-8A63-505A20C0C58E}</a:tableStyleId>
              </a:tblPr>
              <a:tblGrid>
                <a:gridCol w="1376875"/>
                <a:gridCol w="1376875"/>
                <a:gridCol w="1376875"/>
              </a:tblGrid>
              <a:tr h="381000">
                <a:tc>
                  <a:txBody>
                    <a:bodyPr/>
                    <a:lstStyle/>
                    <a:p>
                      <a:pPr indent="0" lvl="0" marL="0" rtl="0" algn="l">
                        <a:spcBef>
                          <a:spcPts val="0"/>
                        </a:spcBef>
                        <a:spcAft>
                          <a:spcPts val="0"/>
                        </a:spcAft>
                        <a:buNone/>
                      </a:pPr>
                      <a:r>
                        <a:rPr lang="en" u="sng"/>
                        <a:t>Emp_num</a:t>
                      </a:r>
                      <a:endParaRPr u="sng"/>
                    </a:p>
                  </a:txBody>
                  <a:tcPr marT="91425" marB="91425" marR="91425" marL="91425"/>
                </a:tc>
                <a:tc>
                  <a:txBody>
                    <a:bodyPr/>
                    <a:lstStyle/>
                    <a:p>
                      <a:pPr indent="0" lvl="0" marL="0" rtl="0" algn="l">
                        <a:spcBef>
                          <a:spcPts val="0"/>
                        </a:spcBef>
                        <a:spcAft>
                          <a:spcPts val="0"/>
                        </a:spcAft>
                        <a:buNone/>
                      </a:pPr>
                      <a:r>
                        <a:rPr lang="en" u="sng"/>
                        <a:t>Proj_Num</a:t>
                      </a:r>
                      <a:endParaRPr u="sng"/>
                    </a:p>
                  </a:txBody>
                  <a:tcPr marT="91425" marB="91425" marR="91425" marL="91425"/>
                </a:tc>
                <a:tc>
                  <a:txBody>
                    <a:bodyPr/>
                    <a:lstStyle/>
                    <a:p>
                      <a:pPr indent="0" lvl="0" marL="0" rtl="0" algn="l">
                        <a:spcBef>
                          <a:spcPts val="0"/>
                        </a:spcBef>
                        <a:spcAft>
                          <a:spcPts val="0"/>
                        </a:spcAft>
                        <a:buNone/>
                      </a:pPr>
                      <a:r>
                        <a:rPr lang="en"/>
                        <a:t>Hours</a:t>
                      </a:r>
                      <a:endParaRPr/>
                    </a:p>
                  </a:txBody>
                  <a:tcPr marT="91425" marB="91425" marR="91425" marL="91425"/>
                </a:tc>
              </a:tr>
            </a:tbl>
          </a:graphicData>
        </a:graphic>
      </p:graphicFrame>
      <p:sp>
        <p:nvSpPr>
          <p:cNvPr id="163" name="Google Shape;163;p25"/>
          <p:cNvSpPr txBox="1"/>
          <p:nvPr/>
        </p:nvSpPr>
        <p:spPr>
          <a:xfrm>
            <a:off x="5004725" y="3731225"/>
            <a:ext cx="152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Assigned_Hrs</a:t>
            </a:r>
            <a:endParaRPr/>
          </a:p>
        </p:txBody>
      </p:sp>
      <p:sp>
        <p:nvSpPr>
          <p:cNvPr id="164" name="Google Shape;164;p25"/>
          <p:cNvSpPr/>
          <p:nvPr/>
        </p:nvSpPr>
        <p:spPr>
          <a:xfrm>
            <a:off x="7774300" y="3313771"/>
            <a:ext cx="993725" cy="610675"/>
          </a:xfrm>
          <a:custGeom>
            <a:rect b="b" l="l" r="r" t="t"/>
            <a:pathLst>
              <a:path extrusionOk="0" h="24427" w="39749">
                <a:moveTo>
                  <a:pt x="0" y="872"/>
                </a:moveTo>
                <a:cubicBezTo>
                  <a:pt x="4846" y="4798"/>
                  <a:pt x="23003" y="24427"/>
                  <a:pt x="29076" y="24427"/>
                </a:cubicBezTo>
                <a:cubicBezTo>
                  <a:pt x="35149" y="24427"/>
                  <a:pt x="34658" y="4062"/>
                  <a:pt x="36437" y="872"/>
                </a:cubicBezTo>
                <a:cubicBezTo>
                  <a:pt x="38216" y="-2318"/>
                  <a:pt x="39197" y="4553"/>
                  <a:pt x="39749" y="5289"/>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Primary Key</a:t>
            </a:r>
            <a:endParaRPr/>
          </a:p>
        </p:txBody>
      </p:sp>
      <p:sp>
        <p:nvSpPr>
          <p:cNvPr id="170" name="Google Shape;17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R(ABCDE)</a:t>
            </a:r>
            <a:endParaRPr/>
          </a:p>
          <a:p>
            <a:pPr indent="0" lvl="0" marL="0" rtl="0" algn="l">
              <a:spcBef>
                <a:spcPts val="1200"/>
              </a:spcBef>
              <a:spcAft>
                <a:spcPts val="1200"/>
              </a:spcAft>
              <a:buNone/>
            </a:pPr>
            <a:r>
              <a:rPr lang="en"/>
              <a:t>A → D, D→ B, B → C, E→ B</a:t>
            </a:r>
            <a:endParaRPr/>
          </a:p>
        </p:txBody>
      </p:sp>
      <p:sp>
        <p:nvSpPr>
          <p:cNvPr id="171" name="Google Shape;171;p26"/>
          <p:cNvSpPr txBox="1"/>
          <p:nvPr/>
        </p:nvSpPr>
        <p:spPr>
          <a:xfrm>
            <a:off x="508425" y="2226800"/>
            <a:ext cx="316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Closures</a:t>
            </a:r>
            <a:endParaRPr b="1">
              <a:solidFill>
                <a:srgbClr val="FF0000"/>
              </a:solidFill>
            </a:endParaRPr>
          </a:p>
        </p:txBody>
      </p:sp>
      <p:sp>
        <p:nvSpPr>
          <p:cNvPr id="172" name="Google Shape;172;p26"/>
          <p:cNvSpPr txBox="1"/>
          <p:nvPr/>
        </p:nvSpPr>
        <p:spPr>
          <a:xfrm>
            <a:off x="622225" y="2644675"/>
            <a:ext cx="422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r>
              <a:rPr baseline="30000" lang="en"/>
              <a:t>+</a:t>
            </a:r>
            <a:r>
              <a:rPr lang="en"/>
              <a:t>= ADBC</a:t>
            </a:r>
            <a:endParaRPr/>
          </a:p>
          <a:p>
            <a:pPr indent="0" lvl="0" marL="0" rtl="0" algn="l">
              <a:spcBef>
                <a:spcPts val="0"/>
              </a:spcBef>
              <a:spcAft>
                <a:spcPts val="0"/>
              </a:spcAft>
              <a:buNone/>
            </a:pPr>
            <a:r>
              <a:rPr lang="en"/>
              <a:t>B</a:t>
            </a:r>
            <a:r>
              <a:rPr baseline="30000" lang="en"/>
              <a:t>+</a:t>
            </a:r>
            <a:r>
              <a:rPr lang="en"/>
              <a:t> = BC</a:t>
            </a:r>
            <a:endParaRPr/>
          </a:p>
          <a:p>
            <a:pPr indent="0" lvl="0" marL="0" rtl="0" algn="l">
              <a:spcBef>
                <a:spcPts val="0"/>
              </a:spcBef>
              <a:spcAft>
                <a:spcPts val="0"/>
              </a:spcAft>
              <a:buNone/>
            </a:pPr>
            <a:r>
              <a:rPr lang="en"/>
              <a:t>C</a:t>
            </a:r>
            <a:r>
              <a:rPr baseline="30000" lang="en"/>
              <a:t>+</a:t>
            </a:r>
            <a:r>
              <a:rPr lang="en"/>
              <a:t> = C</a:t>
            </a:r>
            <a:endParaRPr/>
          </a:p>
          <a:p>
            <a:pPr indent="0" lvl="0" marL="0" rtl="0" algn="l">
              <a:spcBef>
                <a:spcPts val="0"/>
              </a:spcBef>
              <a:spcAft>
                <a:spcPts val="0"/>
              </a:spcAft>
              <a:buNone/>
            </a:pPr>
            <a:r>
              <a:rPr lang="en"/>
              <a:t>D</a:t>
            </a:r>
            <a:r>
              <a:rPr baseline="30000" lang="en"/>
              <a:t>+ </a:t>
            </a:r>
            <a:r>
              <a:rPr lang="en"/>
              <a:t>= DBC</a:t>
            </a:r>
            <a:endParaRPr/>
          </a:p>
          <a:p>
            <a:pPr indent="0" lvl="0" marL="0" rtl="0" algn="l">
              <a:spcBef>
                <a:spcPts val="0"/>
              </a:spcBef>
              <a:spcAft>
                <a:spcPts val="0"/>
              </a:spcAft>
              <a:buNone/>
            </a:pPr>
            <a:r>
              <a:rPr lang="en"/>
              <a:t>E</a:t>
            </a:r>
            <a:r>
              <a:rPr baseline="30000" lang="en"/>
              <a:t>+ </a:t>
            </a:r>
            <a:r>
              <a:rPr lang="en"/>
              <a:t>= EBC</a:t>
            </a:r>
            <a:endParaRPr/>
          </a:p>
        </p:txBody>
      </p:sp>
      <p:sp>
        <p:nvSpPr>
          <p:cNvPr id="173" name="Google Shape;173;p26"/>
          <p:cNvSpPr txBox="1"/>
          <p:nvPr/>
        </p:nvSpPr>
        <p:spPr>
          <a:xfrm>
            <a:off x="3655000" y="2355850"/>
            <a:ext cx="4221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(AB)</a:t>
            </a:r>
            <a:r>
              <a:rPr baseline="30000" lang="en"/>
              <a:t>+ </a:t>
            </a:r>
            <a:r>
              <a:rPr lang="en"/>
              <a:t>= ABDC</a:t>
            </a:r>
            <a:endParaRPr/>
          </a:p>
          <a:p>
            <a:pPr indent="0" lvl="0" marL="0" rtl="0" algn="l">
              <a:spcBef>
                <a:spcPts val="0"/>
              </a:spcBef>
              <a:spcAft>
                <a:spcPts val="0"/>
              </a:spcAft>
              <a:buNone/>
            </a:pPr>
            <a:r>
              <a:rPr lang="en"/>
              <a:t>(AC)</a:t>
            </a:r>
            <a:r>
              <a:rPr baseline="30000" lang="en"/>
              <a:t>+</a:t>
            </a:r>
            <a:r>
              <a:rPr lang="en"/>
              <a:t> = ACDB</a:t>
            </a:r>
            <a:endParaRPr/>
          </a:p>
          <a:p>
            <a:pPr indent="0" lvl="0" marL="0" rtl="0" algn="l">
              <a:spcBef>
                <a:spcPts val="0"/>
              </a:spcBef>
              <a:spcAft>
                <a:spcPts val="0"/>
              </a:spcAft>
              <a:buNone/>
            </a:pPr>
            <a:r>
              <a:rPr lang="en"/>
              <a:t>(AD)</a:t>
            </a:r>
            <a:r>
              <a:rPr baseline="30000" lang="en">
                <a:solidFill>
                  <a:schemeClr val="dk1"/>
                </a:solidFill>
              </a:rPr>
              <a:t>+</a:t>
            </a:r>
            <a:r>
              <a:rPr lang="en">
                <a:solidFill>
                  <a:schemeClr val="dk1"/>
                </a:solidFill>
              </a:rPr>
              <a:t> = ADCB</a:t>
            </a:r>
            <a:endParaRPr>
              <a:solidFill>
                <a:schemeClr val="dk1"/>
              </a:solidFill>
            </a:endParaRPr>
          </a:p>
          <a:p>
            <a:pPr indent="0" lvl="0" marL="0" rtl="0" algn="l">
              <a:spcBef>
                <a:spcPts val="0"/>
              </a:spcBef>
              <a:spcAft>
                <a:spcPts val="0"/>
              </a:spcAft>
              <a:buNone/>
            </a:pPr>
            <a:r>
              <a:rPr b="1" lang="en">
                <a:solidFill>
                  <a:srgbClr val="FF0000"/>
                </a:solidFill>
              </a:rPr>
              <a:t>(AE)</a:t>
            </a:r>
            <a:r>
              <a:rPr b="1" baseline="30000" lang="en">
                <a:solidFill>
                  <a:srgbClr val="FF0000"/>
                </a:solidFill>
              </a:rPr>
              <a:t>+</a:t>
            </a:r>
            <a:r>
              <a:rPr b="1" lang="en">
                <a:solidFill>
                  <a:srgbClr val="FF0000"/>
                </a:solidFill>
              </a:rPr>
              <a:t>  = AEDBC</a:t>
            </a:r>
            <a:endParaRPr b="1">
              <a:solidFill>
                <a:srgbClr val="FF0000"/>
              </a:solidFill>
            </a:endParaRPr>
          </a:p>
        </p:txBody>
      </p:sp>
      <p:sp>
        <p:nvSpPr>
          <p:cNvPr id="174" name="Google Shape;174;p26"/>
          <p:cNvSpPr txBox="1"/>
          <p:nvPr/>
        </p:nvSpPr>
        <p:spPr>
          <a:xfrm>
            <a:off x="6076800" y="1589325"/>
            <a:ext cx="18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R(A,B,C)</a:t>
            </a:r>
            <a:endParaRPr/>
          </a:p>
          <a:p>
            <a:pPr indent="0" lvl="0" marL="0" rtl="0" algn="l">
              <a:spcBef>
                <a:spcPts val="0"/>
              </a:spcBef>
              <a:spcAft>
                <a:spcPts val="0"/>
              </a:spcAft>
              <a:buNone/>
            </a:pPr>
            <a:r>
              <a:rPr lang="en"/>
              <a:t>A→ B , B → C</a:t>
            </a:r>
            <a:endParaRPr/>
          </a:p>
        </p:txBody>
      </p:sp>
      <p:sp>
        <p:nvSpPr>
          <p:cNvPr id="175" name="Google Shape;175;p26"/>
          <p:cNvSpPr txBox="1"/>
          <p:nvPr/>
        </p:nvSpPr>
        <p:spPr>
          <a:xfrm>
            <a:off x="5951475" y="2644675"/>
            <a:ext cx="18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R(A,B,C,D)</a:t>
            </a:r>
            <a:endParaRPr/>
          </a:p>
          <a:p>
            <a:pPr indent="0" lvl="0" marL="0" rtl="0" algn="l">
              <a:spcBef>
                <a:spcPts val="0"/>
              </a:spcBef>
              <a:spcAft>
                <a:spcPts val="0"/>
              </a:spcAft>
              <a:buNone/>
            </a:pPr>
            <a:r>
              <a:rPr lang="en"/>
              <a:t>AB→ C , C → B</a:t>
            </a:r>
            <a:endParaRPr/>
          </a:p>
        </p:txBody>
      </p:sp>
      <p:sp>
        <p:nvSpPr>
          <p:cNvPr id="176" name="Google Shape;176;p26"/>
          <p:cNvSpPr txBox="1"/>
          <p:nvPr/>
        </p:nvSpPr>
        <p:spPr>
          <a:xfrm>
            <a:off x="5951475" y="3763575"/>
            <a:ext cx="220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R(A,B,C,D)</a:t>
            </a:r>
            <a:endParaRPr/>
          </a:p>
          <a:p>
            <a:pPr indent="0" lvl="0" marL="0" rtl="0" algn="l">
              <a:spcBef>
                <a:spcPts val="0"/>
              </a:spcBef>
              <a:spcAft>
                <a:spcPts val="0"/>
              </a:spcAft>
              <a:buNone/>
            </a:pPr>
            <a:r>
              <a:rPr lang="en"/>
              <a:t>AB→ C, C→ B, C→ 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Normal form</a:t>
            </a:r>
            <a:endParaRPr/>
          </a:p>
        </p:txBody>
      </p:sp>
      <p:sp>
        <p:nvSpPr>
          <p:cNvPr id="182" name="Google Shape;182;p27"/>
          <p:cNvSpPr txBox="1"/>
          <p:nvPr>
            <p:ph idx="1" type="body"/>
          </p:nvPr>
        </p:nvSpPr>
        <p:spPr>
          <a:xfrm>
            <a:off x="311700" y="1152475"/>
            <a:ext cx="4750800" cy="1216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100">
                <a:solidFill>
                  <a:schemeClr val="dk1"/>
                </a:solidFill>
              </a:rPr>
              <a:t>Step 1: Make New Tables to Eliminate Transitive Dependencies </a:t>
            </a:r>
            <a:endParaRPr b="1"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b="1" lang="en" sz="1100">
                <a:solidFill>
                  <a:schemeClr val="dk1"/>
                </a:solidFill>
              </a:rPr>
              <a:t>Step 2: Reassign Corresponding Dependent Attributes </a:t>
            </a:r>
            <a:endParaRPr b="1" sz="1100">
              <a:solidFill>
                <a:schemeClr val="dk1"/>
              </a:solidFill>
            </a:endParaRPr>
          </a:p>
          <a:p>
            <a:pPr indent="0" lvl="0" marL="0" rtl="0" algn="l">
              <a:spcBef>
                <a:spcPts val="1200"/>
              </a:spcBef>
              <a:spcAft>
                <a:spcPts val="1200"/>
              </a:spcAft>
              <a:buNone/>
            </a:pPr>
            <a:r>
              <a:t/>
            </a:r>
            <a:endParaRPr/>
          </a:p>
        </p:txBody>
      </p:sp>
      <p:pic>
        <p:nvPicPr>
          <p:cNvPr id="183" name="Google Shape;183;p27"/>
          <p:cNvPicPr preferRelativeResize="0"/>
          <p:nvPr/>
        </p:nvPicPr>
        <p:blipFill>
          <a:blip r:embed="rId3">
            <a:alphaModFix/>
          </a:blip>
          <a:stretch>
            <a:fillRect/>
          </a:stretch>
        </p:blipFill>
        <p:spPr>
          <a:xfrm>
            <a:off x="4411550" y="2114775"/>
            <a:ext cx="4589264" cy="2469725"/>
          </a:xfrm>
          <a:prstGeom prst="rect">
            <a:avLst/>
          </a:prstGeom>
          <a:noFill/>
          <a:ln>
            <a:noFill/>
          </a:ln>
        </p:spPr>
      </p:pic>
      <p:sp>
        <p:nvSpPr>
          <p:cNvPr id="184" name="Google Shape;184;p27"/>
          <p:cNvSpPr txBox="1"/>
          <p:nvPr/>
        </p:nvSpPr>
        <p:spPr>
          <a:xfrm>
            <a:off x="559250" y="2572425"/>
            <a:ext cx="2256600" cy="134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5" name="Google Shape;185;p27"/>
          <p:cNvPicPr preferRelativeResize="0"/>
          <p:nvPr/>
        </p:nvPicPr>
        <p:blipFill>
          <a:blip r:embed="rId4">
            <a:alphaModFix/>
          </a:blip>
          <a:stretch>
            <a:fillRect/>
          </a:stretch>
        </p:blipFill>
        <p:spPr>
          <a:xfrm>
            <a:off x="406775" y="2721175"/>
            <a:ext cx="3473675" cy="115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the Design</a:t>
            </a:r>
            <a:endParaRPr/>
          </a:p>
        </p:txBody>
      </p:sp>
      <p:sp>
        <p:nvSpPr>
          <p:cNvPr id="191" name="Google Shape;191;p28"/>
          <p:cNvSpPr txBox="1"/>
          <p:nvPr>
            <p:ph idx="1" type="body"/>
          </p:nvPr>
        </p:nvSpPr>
        <p:spPr>
          <a:xfrm>
            <a:off x="311700" y="1152475"/>
            <a:ext cx="4260300" cy="25992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AutoNum type="arabicPeriod"/>
            </a:pPr>
            <a:r>
              <a:rPr lang="en"/>
              <a:t>Evaluate Primary Key(PK) Assignments</a:t>
            </a:r>
            <a:endParaRPr/>
          </a:p>
          <a:p>
            <a:pPr indent="0" lvl="0" marL="0" rtl="0" algn="l">
              <a:spcBef>
                <a:spcPts val="1200"/>
              </a:spcBef>
              <a:spcAft>
                <a:spcPts val="0"/>
              </a:spcAft>
              <a:buNone/>
            </a:pPr>
            <a:r>
              <a:rPr lang="en"/>
              <a:t>Here, we have JOB_CLASS → CHG_HRS</a:t>
            </a:r>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900">
                <a:solidFill>
                  <a:schemeClr val="dk1"/>
                </a:solidFill>
              </a:rPr>
              <a:t>Entering DB Designer instead of Database Designer for the JOB_CLASS attribute in the EMPLOYEE table will trigger  Referential Integrity Violations</a:t>
            </a:r>
            <a:endParaRPr sz="900">
              <a:solidFill>
                <a:schemeClr val="dk1"/>
              </a:solidFill>
            </a:endParaRPr>
          </a:p>
          <a:p>
            <a:pPr indent="0" lvl="0" marL="0" rtl="0" algn="l">
              <a:spcBef>
                <a:spcPts val="1200"/>
              </a:spcBef>
              <a:spcAft>
                <a:spcPts val="0"/>
              </a:spcAft>
              <a:buNone/>
            </a:pPr>
            <a:r>
              <a:t/>
            </a:r>
            <a:endParaRPr sz="900">
              <a:solidFill>
                <a:schemeClr val="dk1"/>
              </a:solidFill>
            </a:endParaRPr>
          </a:p>
          <a:p>
            <a:pPr indent="0" lvl="0" marL="0" rtl="0" algn="l">
              <a:spcBef>
                <a:spcPts val="1200"/>
              </a:spcBef>
              <a:spcAft>
                <a:spcPts val="1200"/>
              </a:spcAft>
              <a:buNone/>
            </a:pPr>
            <a:r>
              <a:t/>
            </a:r>
            <a:endParaRPr sz="900">
              <a:solidFill>
                <a:schemeClr val="dk1"/>
              </a:solidFill>
            </a:endParaRPr>
          </a:p>
        </p:txBody>
      </p:sp>
      <p:sp>
        <p:nvSpPr>
          <p:cNvPr id="192" name="Google Shape;192;p28"/>
          <p:cNvSpPr txBox="1"/>
          <p:nvPr/>
        </p:nvSpPr>
        <p:spPr>
          <a:xfrm>
            <a:off x="5367125" y="660725"/>
            <a:ext cx="3000000" cy="413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900">
                <a:solidFill>
                  <a:schemeClr val="dk1"/>
                </a:solidFill>
              </a:rPr>
              <a:t>The addition of a JOB_CODE attribute produces the dependency:</a:t>
            </a: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b="1" lang="en" sz="900">
                <a:solidFill>
                  <a:srgbClr val="FF0000"/>
                </a:solidFill>
              </a:rPr>
              <a:t>JOB_CODE → JOB_CLASS, CHG_HOUR </a:t>
            </a:r>
            <a:endParaRPr b="1" sz="900">
              <a:solidFill>
                <a:srgbClr val="FF0000"/>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900">
                <a:solidFill>
                  <a:schemeClr val="dk1"/>
                </a:solidFill>
              </a:rPr>
              <a:t>Note that the new JOB table now has two candidate keys—JOB_CODE and JOB_CLASS. In this case, </a:t>
            </a:r>
            <a:r>
              <a:rPr b="1" lang="en" sz="900">
                <a:solidFill>
                  <a:srgbClr val="FF0000"/>
                </a:solidFill>
              </a:rPr>
              <a:t>JOB_CODE is the chosen primary key as well as a surrogate key </a:t>
            </a: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900">
                <a:solidFill>
                  <a:schemeClr val="dk1"/>
                </a:solidFill>
              </a:rPr>
              <a:t>An artificial PK introduced by the designer with the purpose of simplifying the assignment of primary keys to tables. Surrogate keys are usually numeric, they are often automatically generated by the DBMS, they are free of semantic content (they have no special meaning), and they are usually hidden from the end users. </a:t>
            </a:r>
            <a:endParaRPr sz="900">
              <a:solidFill>
                <a:schemeClr val="dk1"/>
              </a:solidFill>
            </a:endParaRPr>
          </a:p>
          <a:p>
            <a:pPr indent="0" lvl="0" marL="0" rtl="0" algn="l">
              <a:spcBef>
                <a:spcPts val="120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250700" y="323025"/>
            <a:ext cx="456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Naming Conventions</a:t>
            </a:r>
            <a:endParaRPr/>
          </a:p>
        </p:txBody>
      </p:sp>
      <p:sp>
        <p:nvSpPr>
          <p:cNvPr id="198" name="Google Shape;198;p29"/>
          <p:cNvSpPr txBox="1"/>
          <p:nvPr>
            <p:ph idx="1" type="body"/>
          </p:nvPr>
        </p:nvSpPr>
        <p:spPr>
          <a:xfrm>
            <a:off x="311700" y="1152475"/>
            <a:ext cx="3114000" cy="10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C</a:t>
            </a:r>
            <a:r>
              <a:rPr lang="en" sz="900">
                <a:solidFill>
                  <a:schemeClr val="dk1"/>
                </a:solidFill>
              </a:rPr>
              <a:t>HG_HOUR can be changed to JOB_CHG_HOUR to indicate its association with the JOB table .</a:t>
            </a:r>
            <a:endParaRPr sz="900">
              <a:solidFill>
                <a:schemeClr val="dk1"/>
              </a:solidFill>
            </a:endParaRPr>
          </a:p>
        </p:txBody>
      </p:sp>
      <p:sp>
        <p:nvSpPr>
          <p:cNvPr id="199" name="Google Shape;199;p29"/>
          <p:cNvSpPr txBox="1"/>
          <p:nvPr/>
        </p:nvSpPr>
        <p:spPr>
          <a:xfrm>
            <a:off x="4818500" y="1036825"/>
            <a:ext cx="3000000" cy="246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i="1" lang="en" sz="900">
                <a:solidFill>
                  <a:schemeClr val="dk1"/>
                </a:solidFill>
              </a:rPr>
              <a:t>A</a:t>
            </a:r>
            <a:r>
              <a:rPr i="1" lang="en" sz="900">
                <a:solidFill>
                  <a:schemeClr val="dk1"/>
                </a:solidFill>
              </a:rPr>
              <a:t>tomicity </a:t>
            </a:r>
            <a:r>
              <a:rPr lang="en" sz="900">
                <a:solidFill>
                  <a:schemeClr val="dk1"/>
                </a:solidFill>
              </a:rPr>
              <a:t>requirement : An atomic attribute is one that cannot be further subdivided. Such an attribute is said to display atomicity. </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Clearly, the use of the EMP_NAME in the EMPLOYEE table is not atomic because EMP_NAME can be decomposed into a last name, a first name, and an initial. By improving the degree of atomicity, you also gain querying flexibility </a:t>
            </a:r>
            <a:endParaRPr sz="9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p:txBody>
      </p:sp>
      <p:sp>
        <p:nvSpPr>
          <p:cNvPr id="200" name="Google Shape;200;p29"/>
          <p:cNvSpPr txBox="1"/>
          <p:nvPr>
            <p:ph type="title"/>
          </p:nvPr>
        </p:nvSpPr>
        <p:spPr>
          <a:xfrm>
            <a:off x="4743575" y="323025"/>
            <a:ext cx="456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Refine Attribute Atomicity</a:t>
            </a:r>
            <a:endParaRPr/>
          </a:p>
        </p:txBody>
      </p:sp>
      <p:pic>
        <p:nvPicPr>
          <p:cNvPr id="201" name="Google Shape;201;p29"/>
          <p:cNvPicPr preferRelativeResize="0"/>
          <p:nvPr/>
        </p:nvPicPr>
        <p:blipFill>
          <a:blip r:embed="rId3">
            <a:alphaModFix/>
          </a:blip>
          <a:stretch>
            <a:fillRect/>
          </a:stretch>
        </p:blipFill>
        <p:spPr>
          <a:xfrm>
            <a:off x="250700" y="2907876"/>
            <a:ext cx="6991826" cy="126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BCNF</a:t>
            </a:r>
            <a:endParaRPr/>
          </a:p>
        </p:txBody>
      </p:sp>
      <p:pic>
        <p:nvPicPr>
          <p:cNvPr id="207" name="Google Shape;207;p30"/>
          <p:cNvPicPr preferRelativeResize="0"/>
          <p:nvPr/>
        </p:nvPicPr>
        <p:blipFill>
          <a:blip r:embed="rId3">
            <a:alphaModFix/>
          </a:blip>
          <a:stretch>
            <a:fillRect/>
          </a:stretch>
        </p:blipFill>
        <p:spPr>
          <a:xfrm>
            <a:off x="0" y="797344"/>
            <a:ext cx="9144000" cy="758112"/>
          </a:xfrm>
          <a:prstGeom prst="rect">
            <a:avLst/>
          </a:prstGeom>
          <a:noFill/>
          <a:ln>
            <a:noFill/>
          </a:ln>
        </p:spPr>
      </p:pic>
      <p:pic>
        <p:nvPicPr>
          <p:cNvPr id="208" name="Google Shape;208;p30"/>
          <p:cNvPicPr preferRelativeResize="0"/>
          <p:nvPr/>
        </p:nvPicPr>
        <p:blipFill>
          <a:blip r:embed="rId4">
            <a:alphaModFix/>
          </a:blip>
          <a:stretch>
            <a:fillRect/>
          </a:stretch>
        </p:blipFill>
        <p:spPr>
          <a:xfrm>
            <a:off x="4883373" y="1951706"/>
            <a:ext cx="2743200" cy="2114550"/>
          </a:xfrm>
          <a:prstGeom prst="rect">
            <a:avLst/>
          </a:prstGeom>
          <a:noFill/>
          <a:ln>
            <a:noFill/>
          </a:ln>
        </p:spPr>
      </p:pic>
      <p:pic>
        <p:nvPicPr>
          <p:cNvPr id="209" name="Google Shape;209;p30"/>
          <p:cNvPicPr preferRelativeResize="0"/>
          <p:nvPr/>
        </p:nvPicPr>
        <p:blipFill>
          <a:blip r:embed="rId5">
            <a:alphaModFix/>
          </a:blip>
          <a:stretch>
            <a:fillRect/>
          </a:stretch>
        </p:blipFill>
        <p:spPr>
          <a:xfrm>
            <a:off x="152400" y="1707856"/>
            <a:ext cx="4286250" cy="2324100"/>
          </a:xfrm>
          <a:prstGeom prst="rect">
            <a:avLst/>
          </a:prstGeom>
          <a:noFill/>
          <a:ln>
            <a:noFill/>
          </a:ln>
        </p:spPr>
      </p:pic>
      <p:sp>
        <p:nvSpPr>
          <p:cNvPr id="210" name="Google Shape;210;p30"/>
          <p:cNvSpPr txBox="1"/>
          <p:nvPr/>
        </p:nvSpPr>
        <p:spPr>
          <a:xfrm>
            <a:off x="3086200" y="4184350"/>
            <a:ext cx="51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be in BCNF,</a:t>
            </a:r>
            <a:endParaRPr/>
          </a:p>
          <a:p>
            <a:pPr indent="0" lvl="0" marL="0" rtl="0" algn="l">
              <a:spcBef>
                <a:spcPts val="0"/>
              </a:spcBef>
              <a:spcAft>
                <a:spcPts val="0"/>
              </a:spcAft>
              <a:buNone/>
            </a:pPr>
            <a:r>
              <a:rPr lang="en"/>
              <a:t>3NF + </a:t>
            </a:r>
            <a:r>
              <a:rPr lang="en">
                <a:solidFill>
                  <a:srgbClr val="FF0000"/>
                </a:solidFill>
              </a:rPr>
              <a:t>LHS should be candidate key / super key </a:t>
            </a:r>
            <a:endParaRPr>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Decomposition</a:t>
            </a:r>
            <a:r>
              <a:rPr lang="en"/>
              <a:t> to BCNF</a:t>
            </a:r>
            <a:endParaRPr/>
          </a:p>
        </p:txBody>
      </p:sp>
      <p:pic>
        <p:nvPicPr>
          <p:cNvPr id="216" name="Google Shape;216;p31"/>
          <p:cNvPicPr preferRelativeResize="0"/>
          <p:nvPr/>
        </p:nvPicPr>
        <p:blipFill>
          <a:blip r:embed="rId3">
            <a:alphaModFix/>
          </a:blip>
          <a:stretch>
            <a:fillRect/>
          </a:stretch>
        </p:blipFill>
        <p:spPr>
          <a:xfrm>
            <a:off x="361450" y="1175975"/>
            <a:ext cx="3416400" cy="3416400"/>
          </a:xfrm>
          <a:prstGeom prst="rect">
            <a:avLst/>
          </a:prstGeom>
          <a:noFill/>
          <a:ln>
            <a:noFill/>
          </a:ln>
        </p:spPr>
      </p:pic>
      <p:pic>
        <p:nvPicPr>
          <p:cNvPr id="217" name="Google Shape;217;p31"/>
          <p:cNvPicPr preferRelativeResize="0"/>
          <p:nvPr/>
        </p:nvPicPr>
        <p:blipFill>
          <a:blip r:embed="rId4">
            <a:alphaModFix/>
          </a:blip>
          <a:stretch>
            <a:fillRect/>
          </a:stretch>
        </p:blipFill>
        <p:spPr>
          <a:xfrm>
            <a:off x="3964150" y="2323175"/>
            <a:ext cx="5061350" cy="19557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design and Normalisation</a:t>
            </a:r>
            <a:endParaRPr/>
          </a:p>
        </p:txBody>
      </p:sp>
      <p:sp>
        <p:nvSpPr>
          <p:cNvPr id="61" name="Google Shape;61;p14"/>
          <p:cNvSpPr txBox="1"/>
          <p:nvPr>
            <p:ph idx="1" type="body"/>
          </p:nvPr>
        </p:nvSpPr>
        <p:spPr>
          <a:xfrm>
            <a:off x="311700" y="1152475"/>
            <a:ext cx="4631100" cy="34164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Clr>
                <a:schemeClr val="dk1"/>
              </a:buClr>
              <a:buSzPts val="900"/>
              <a:buChar char="●"/>
            </a:pPr>
            <a:r>
              <a:rPr lang="en" sz="900">
                <a:solidFill>
                  <a:schemeClr val="dk1"/>
                </a:solidFill>
              </a:rPr>
              <a:t>The table is the basic building block of database design. </a:t>
            </a:r>
            <a:endParaRPr sz="9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
        <p:nvSpPr>
          <p:cNvPr id="62" name="Google Shape;62;p14"/>
          <p:cNvSpPr txBox="1"/>
          <p:nvPr/>
        </p:nvSpPr>
        <p:spPr>
          <a:xfrm>
            <a:off x="311700" y="1391550"/>
            <a:ext cx="3000000" cy="13590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Char char="●"/>
            </a:pPr>
            <a:r>
              <a:rPr lang="en" sz="900">
                <a:solidFill>
                  <a:schemeClr val="dk1"/>
                </a:solidFill>
              </a:rPr>
              <a:t>H</a:t>
            </a:r>
            <a:r>
              <a:rPr lang="en" sz="900">
                <a:solidFill>
                  <a:schemeClr val="dk1"/>
                </a:solidFill>
              </a:rPr>
              <a:t>ow do you recognize a poor table structure?</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How do you produce a good table?  </a:t>
            </a:r>
            <a:endParaRPr sz="9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p:txBody>
      </p:sp>
      <p:sp>
        <p:nvSpPr>
          <p:cNvPr id="63" name="Google Shape;63;p14"/>
          <p:cNvSpPr txBox="1"/>
          <p:nvPr/>
        </p:nvSpPr>
        <p:spPr>
          <a:xfrm>
            <a:off x="453650" y="3057150"/>
            <a:ext cx="30000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r>
              <a:rPr lang="en" sz="1500">
                <a:solidFill>
                  <a:schemeClr val="dk1"/>
                </a:solidFill>
              </a:rPr>
              <a:t>	 	 	 	</a:t>
            </a:r>
            <a:r>
              <a:rPr lang="en" sz="1300">
                <a:solidFill>
                  <a:schemeClr val="dk1"/>
                </a:solidFill>
              </a:rPr>
              <a:t>Normalization is a process for evaluating and correcting table structures to minimize data redundancies, thereby reducing the likelihood of data anomalies. </a:t>
            </a:r>
            <a:endParaRPr sz="1300">
              <a:solidFill>
                <a:schemeClr val="dk1"/>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p:txBody>
      </p:sp>
      <p:sp>
        <p:nvSpPr>
          <p:cNvPr id="64" name="Google Shape;64;p14"/>
          <p:cNvSpPr txBox="1"/>
          <p:nvPr/>
        </p:nvSpPr>
        <p:spPr>
          <a:xfrm>
            <a:off x="1283225" y="2248950"/>
            <a:ext cx="27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Solution :</a:t>
            </a:r>
            <a:r>
              <a:rPr b="1" lang="en">
                <a:solidFill>
                  <a:srgbClr val="FF0000"/>
                </a:solidFill>
              </a:rPr>
              <a:t>NORMALISATION</a:t>
            </a:r>
            <a:endParaRPr b="1">
              <a:solidFill>
                <a:srgbClr val="FF0000"/>
              </a:solidFill>
            </a:endParaRPr>
          </a:p>
        </p:txBody>
      </p:sp>
      <p:sp>
        <p:nvSpPr>
          <p:cNvPr id="65" name="Google Shape;65;p14"/>
          <p:cNvSpPr txBox="1"/>
          <p:nvPr/>
        </p:nvSpPr>
        <p:spPr>
          <a:xfrm>
            <a:off x="5958475" y="84575"/>
            <a:ext cx="3000000" cy="49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r>
              <a:rPr b="1" lang="en" sz="900">
                <a:solidFill>
                  <a:srgbClr val="FF0000"/>
                </a:solidFill>
              </a:rPr>
              <a:t>Normalization</a:t>
            </a:r>
            <a:r>
              <a:rPr lang="en" sz="900">
                <a:solidFill>
                  <a:schemeClr val="dk1"/>
                </a:solidFill>
              </a:rPr>
              <a:t> works through a series of stages called normal forms. The first three stages are described as first normal form (1NF), second normal form (2NF), and third normal form (3NF). From a structural point of view, 2NF is better than 1NF, and 3NF is better than 2NF. For most purposes in business database design, 3NF is as high as you need to go in the normalization process. However, you will discover that properly designed 3NF structures also meet the requirements of fourth normal form (4NF).</a:t>
            </a:r>
            <a:endParaRPr sz="9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900">
                <a:solidFill>
                  <a:schemeClr val="dk1"/>
                </a:solidFill>
              </a:rPr>
              <a:t>But, </a:t>
            </a:r>
            <a:r>
              <a:rPr lang="en" sz="900">
                <a:solidFill>
                  <a:schemeClr val="dk1"/>
                </a:solidFill>
              </a:rPr>
              <a:t>you should not assume that the highest level of normalization is always the most desirable. </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Generally, the higher the normal form, the more relational join operations are required to produce a specified output and the more resources are required by the database system to respond to end-user queries. </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A successful design must also consider end-user demand for fast performance. Therefore, you will occasionally be expected to </a:t>
            </a:r>
            <a:r>
              <a:rPr b="1" i="1" lang="en" sz="900">
                <a:solidFill>
                  <a:schemeClr val="accent1"/>
                </a:solidFill>
              </a:rPr>
              <a:t>denormalize </a:t>
            </a:r>
            <a:r>
              <a:rPr lang="en" sz="900">
                <a:solidFill>
                  <a:schemeClr val="dk1"/>
                </a:solidFill>
              </a:rPr>
              <a:t>some portions of a database design in order to meet performance requirements. Denormalization produces a lower normal form; that is, a 3NF will be converted to a 2NF through denormalization </a:t>
            </a:r>
            <a:endParaRPr sz="9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4NF</a:t>
            </a:r>
            <a:endParaRPr/>
          </a:p>
        </p:txBody>
      </p:sp>
      <p:sp>
        <p:nvSpPr>
          <p:cNvPr id="223" name="Google Shape;22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5NF</a:t>
            </a:r>
            <a:endParaRPr/>
          </a:p>
        </p:txBody>
      </p:sp>
      <p:pic>
        <p:nvPicPr>
          <p:cNvPr id="229" name="Google Shape;229;p33"/>
          <p:cNvPicPr preferRelativeResize="0"/>
          <p:nvPr/>
        </p:nvPicPr>
        <p:blipFill>
          <a:blip r:embed="rId3">
            <a:alphaModFix/>
          </a:blip>
          <a:stretch>
            <a:fillRect/>
          </a:stretch>
        </p:blipFill>
        <p:spPr>
          <a:xfrm>
            <a:off x="941625" y="468750"/>
            <a:ext cx="6611500" cy="4479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nvSpPr>
        <p:spPr>
          <a:xfrm>
            <a:off x="0" y="0"/>
            <a:ext cx="3000000" cy="2435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Suppose we add a new Semester as Semester 3 but do not know about the subject and who will be taking that subject so we leave Lecturer and Subject as NULL. But all three columns together acts as a primary key, so we can't leave other two columns blank.</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So to make the above table into 5NF, we can decompose it into three relations P1, P2 &amp; P3:</a:t>
            </a:r>
            <a:endParaRPr sz="1200">
              <a:solidFill>
                <a:srgbClr val="333333"/>
              </a:solidFill>
              <a:highlight>
                <a:srgbClr val="FFFFFF"/>
              </a:highlight>
              <a:latin typeface="Roboto"/>
              <a:ea typeface="Roboto"/>
              <a:cs typeface="Roboto"/>
              <a:sym typeface="Roboto"/>
            </a:endParaRPr>
          </a:p>
        </p:txBody>
      </p:sp>
      <p:pic>
        <p:nvPicPr>
          <p:cNvPr id="235" name="Google Shape;235;p34"/>
          <p:cNvPicPr preferRelativeResize="0"/>
          <p:nvPr/>
        </p:nvPicPr>
        <p:blipFill>
          <a:blip r:embed="rId3">
            <a:alphaModFix/>
          </a:blip>
          <a:stretch>
            <a:fillRect/>
          </a:stretch>
        </p:blipFill>
        <p:spPr>
          <a:xfrm>
            <a:off x="3132100" y="0"/>
            <a:ext cx="5768351" cy="4138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5"/>
          <p:cNvPicPr preferRelativeResize="0"/>
          <p:nvPr/>
        </p:nvPicPr>
        <p:blipFill>
          <a:blip r:embed="rId3">
            <a:alphaModFix/>
          </a:blip>
          <a:stretch>
            <a:fillRect/>
          </a:stretch>
        </p:blipFill>
        <p:spPr>
          <a:xfrm>
            <a:off x="152400" y="811538"/>
            <a:ext cx="8839203" cy="35204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of Normalization</a:t>
            </a:r>
            <a:endParaRPr/>
          </a:p>
        </p:txBody>
      </p:sp>
      <p:sp>
        <p:nvSpPr>
          <p:cNvPr id="71" name="Google Shape;71;p15"/>
          <p:cNvSpPr txBox="1"/>
          <p:nvPr/>
        </p:nvSpPr>
        <p:spPr>
          <a:xfrm>
            <a:off x="253725" y="207575"/>
            <a:ext cx="6718800" cy="418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228600" lvl="0" marL="457200" rtl="0" algn="l">
              <a:lnSpc>
                <a:spcPct val="115000"/>
              </a:lnSpc>
              <a:spcBef>
                <a:spcPts val="1200"/>
              </a:spcBef>
              <a:spcAft>
                <a:spcPts val="0"/>
              </a:spcAft>
              <a:buClr>
                <a:schemeClr val="dk1"/>
              </a:buClr>
              <a:buSzPts val="1100"/>
              <a:buNone/>
            </a:pPr>
            <a:r>
              <a:rPr lang="en" sz="1100">
                <a:solidFill>
                  <a:schemeClr val="dk1"/>
                </a:solidFill>
              </a:rPr>
              <a:t>						 							</a:t>
            </a:r>
            <a:br>
              <a:rPr lang="en" sz="1100">
                <a:solidFill>
                  <a:schemeClr val="dk1"/>
                </a:solidFill>
              </a:rPr>
            </a:b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en" sz="800">
                <a:solidFill>
                  <a:schemeClr val="dk1"/>
                </a:solidFill>
              </a:rPr>
              <a:t>􏰛  </a:t>
            </a:r>
            <a:r>
              <a:rPr lang="en" sz="900">
                <a:solidFill>
                  <a:schemeClr val="dk1"/>
                </a:solidFill>
              </a:rPr>
              <a:t>Each table represents a single subject. For example, a course table will contain only data that directly pertain to courses. Similarly, a student table will contain only student data.</a:t>
            </a:r>
            <a:br>
              <a:rPr lang="en" sz="900">
                <a:solidFill>
                  <a:schemeClr val="dk1"/>
                </a:solidFill>
              </a:rPr>
            </a:br>
            <a:r>
              <a:rPr lang="en" sz="900">
                <a:solidFill>
                  <a:schemeClr val="dk1"/>
                </a:solidFill>
              </a:rPr>
              <a:t> </a:t>
            </a:r>
            <a:r>
              <a:rPr lang="en" sz="1100">
                <a:solidFill>
                  <a:schemeClr val="dk1"/>
                </a:solidFill>
              </a:rPr>
              <a:t>					 							</a:t>
            </a:r>
            <a:br>
              <a:rPr lang="en" sz="1100">
                <a:solidFill>
                  <a:schemeClr val="dk1"/>
                </a:solidFill>
              </a:rPr>
            </a:br>
            <a:r>
              <a:rPr lang="en" sz="800">
                <a:solidFill>
                  <a:schemeClr val="dk1"/>
                </a:solidFill>
              </a:rPr>
              <a:t>􏰛  </a:t>
            </a:r>
            <a:r>
              <a:rPr lang="en" sz="900">
                <a:solidFill>
                  <a:schemeClr val="dk1"/>
                </a:solidFill>
              </a:rPr>
              <a:t>No data item will be </a:t>
            </a:r>
            <a:r>
              <a:rPr i="1" lang="en" sz="900">
                <a:solidFill>
                  <a:schemeClr val="dk1"/>
                </a:solidFill>
              </a:rPr>
              <a:t>unnecessarily </a:t>
            </a:r>
            <a:r>
              <a:rPr lang="en" sz="900">
                <a:solidFill>
                  <a:schemeClr val="dk1"/>
                </a:solidFill>
              </a:rPr>
              <a:t>stored in more than one table (in short, tables have minimum controlled redundancy). The reason for this requirement is to ensure that the data are updated in only one place.</a:t>
            </a:r>
            <a:br>
              <a:rPr lang="en" sz="900">
                <a:solidFill>
                  <a:schemeClr val="dk1"/>
                </a:solidFill>
              </a:rPr>
            </a:br>
            <a:r>
              <a:rPr lang="en" sz="900">
                <a:solidFill>
                  <a:schemeClr val="dk1"/>
                </a:solidFill>
              </a:rPr>
              <a:t> </a:t>
            </a:r>
            <a:r>
              <a:rPr lang="en" sz="1100">
                <a:solidFill>
                  <a:schemeClr val="dk1"/>
                </a:solidFill>
              </a:rPr>
              <a:t>						 							</a:t>
            </a:r>
            <a:br>
              <a:rPr lang="en" sz="1100">
                <a:solidFill>
                  <a:schemeClr val="dk1"/>
                </a:solidFill>
              </a:rPr>
            </a:br>
            <a:r>
              <a:rPr lang="en" sz="800">
                <a:solidFill>
                  <a:schemeClr val="dk1"/>
                </a:solidFill>
              </a:rPr>
              <a:t>􏰛  </a:t>
            </a:r>
            <a:r>
              <a:rPr lang="en" sz="900">
                <a:solidFill>
                  <a:schemeClr val="dk1"/>
                </a:solidFill>
              </a:rPr>
              <a:t>All non-prime attributes in a table are dependent on the primary key—the entire primary key and nothing but the primary key. The reason for this requirement is to ensure that the data are uniquely identifiable by a primary key value.</a:t>
            </a:r>
            <a:br>
              <a:rPr lang="en" sz="900">
                <a:solidFill>
                  <a:schemeClr val="dk1"/>
                </a:solidFill>
              </a:rPr>
            </a:br>
            <a:r>
              <a:rPr lang="en" sz="900">
                <a:solidFill>
                  <a:schemeClr val="dk1"/>
                </a:solidFill>
              </a:rPr>
              <a:t> </a:t>
            </a:r>
            <a:r>
              <a:rPr lang="en" sz="1100">
                <a:solidFill>
                  <a:schemeClr val="dk1"/>
                </a:solidFill>
              </a:rPr>
              <a:t>					 							</a:t>
            </a:r>
            <a:br>
              <a:rPr lang="en" sz="1100">
                <a:solidFill>
                  <a:schemeClr val="dk1"/>
                </a:solidFill>
              </a:rPr>
            </a:br>
            <a:r>
              <a:rPr lang="en" sz="800">
                <a:solidFill>
                  <a:schemeClr val="dk1"/>
                </a:solidFill>
              </a:rPr>
              <a:t>􏰛  </a:t>
            </a:r>
            <a:r>
              <a:rPr lang="en" sz="900">
                <a:solidFill>
                  <a:schemeClr val="dk1"/>
                </a:solidFill>
              </a:rPr>
              <a:t>Each table is void of insertion, update, or deletion anomalies. This is to ensure the integrity and consistency of the data. </a:t>
            </a:r>
            <a:br>
              <a:rPr lang="en" sz="900">
                <a:solidFill>
                  <a:schemeClr val="dk1"/>
                </a:solidFill>
              </a:rPr>
            </a:b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p:txBody>
      </p:sp>
      <p:sp>
        <p:nvSpPr>
          <p:cNvPr id="72" name="Google Shape;72;p15"/>
          <p:cNvSpPr txBox="1"/>
          <p:nvPr/>
        </p:nvSpPr>
        <p:spPr>
          <a:xfrm>
            <a:off x="2117175" y="3683975"/>
            <a:ext cx="3597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A</a:t>
            </a:r>
            <a:r>
              <a:rPr lang="en"/>
              <a:t> B C D</a:t>
            </a:r>
            <a:endParaRPr/>
          </a:p>
          <a:p>
            <a:pPr indent="0" lvl="0" marL="0" rtl="0" algn="l">
              <a:spcBef>
                <a:spcPts val="0"/>
              </a:spcBef>
              <a:spcAft>
                <a:spcPts val="0"/>
              </a:spcAft>
              <a:buNone/>
            </a:pPr>
            <a:r>
              <a:rPr lang="en"/>
              <a:t>A: prime </a:t>
            </a:r>
            <a:endParaRPr/>
          </a:p>
          <a:p>
            <a:pPr indent="0" lvl="0" marL="0" rtl="0" algn="l">
              <a:spcBef>
                <a:spcPts val="0"/>
              </a:spcBef>
              <a:spcAft>
                <a:spcPts val="0"/>
              </a:spcAft>
              <a:buNone/>
            </a:pPr>
            <a:r>
              <a:rPr lang="en"/>
              <a:t>B,C,D : Non prime attribute</a:t>
            </a:r>
            <a:endParaRPr/>
          </a:p>
          <a:p>
            <a:pPr indent="0" lvl="0" marL="0" rtl="0" algn="l">
              <a:spcBef>
                <a:spcPts val="0"/>
              </a:spcBef>
              <a:spcAft>
                <a:spcPts val="0"/>
              </a:spcAft>
              <a:buNone/>
            </a:pPr>
            <a:r>
              <a:rPr lang="en"/>
              <a:t>A →</a:t>
            </a:r>
            <a:r>
              <a:rPr lang="en"/>
              <a:t> </a:t>
            </a:r>
            <a:r>
              <a:rPr lang="en"/>
              <a:t> BCD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19475" y="145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concepts</a:t>
            </a:r>
            <a:endParaRPr/>
          </a:p>
        </p:txBody>
      </p:sp>
      <p:pic>
        <p:nvPicPr>
          <p:cNvPr id="78" name="Google Shape;78;p16"/>
          <p:cNvPicPr preferRelativeResize="0"/>
          <p:nvPr/>
        </p:nvPicPr>
        <p:blipFill>
          <a:blip r:embed="rId3">
            <a:alphaModFix/>
          </a:blip>
          <a:stretch>
            <a:fillRect/>
          </a:stretch>
        </p:blipFill>
        <p:spPr>
          <a:xfrm>
            <a:off x="119475" y="656375"/>
            <a:ext cx="6668574" cy="2988325"/>
          </a:xfrm>
          <a:prstGeom prst="rect">
            <a:avLst/>
          </a:prstGeom>
          <a:noFill/>
          <a:ln>
            <a:noFill/>
          </a:ln>
        </p:spPr>
      </p:pic>
      <p:pic>
        <p:nvPicPr>
          <p:cNvPr id="79" name="Google Shape;79;p16"/>
          <p:cNvPicPr preferRelativeResize="0"/>
          <p:nvPr/>
        </p:nvPicPr>
        <p:blipFill>
          <a:blip r:embed="rId4">
            <a:alphaModFix/>
          </a:blip>
          <a:stretch>
            <a:fillRect/>
          </a:stretch>
        </p:blipFill>
        <p:spPr>
          <a:xfrm>
            <a:off x="6788050" y="1042725"/>
            <a:ext cx="2355950" cy="1892200"/>
          </a:xfrm>
          <a:prstGeom prst="rect">
            <a:avLst/>
          </a:prstGeom>
          <a:noFill/>
          <a:ln>
            <a:noFill/>
          </a:ln>
        </p:spPr>
      </p:pic>
      <p:pic>
        <p:nvPicPr>
          <p:cNvPr id="80" name="Google Shape;80;p16"/>
          <p:cNvPicPr preferRelativeResize="0"/>
          <p:nvPr/>
        </p:nvPicPr>
        <p:blipFill>
          <a:blip r:embed="rId5">
            <a:alphaModFix/>
          </a:blip>
          <a:stretch>
            <a:fillRect/>
          </a:stretch>
        </p:blipFill>
        <p:spPr>
          <a:xfrm>
            <a:off x="652750" y="3586725"/>
            <a:ext cx="2717500" cy="1522800"/>
          </a:xfrm>
          <a:prstGeom prst="rect">
            <a:avLst/>
          </a:prstGeom>
          <a:noFill/>
          <a:ln>
            <a:noFill/>
          </a:ln>
        </p:spPr>
      </p:pic>
      <p:sp>
        <p:nvSpPr>
          <p:cNvPr id="81" name="Google Shape;81;p16"/>
          <p:cNvSpPr txBox="1"/>
          <p:nvPr/>
        </p:nvSpPr>
        <p:spPr>
          <a:xfrm>
            <a:off x="3558850" y="3741675"/>
            <a:ext cx="3229200" cy="142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r>
              <a:rPr lang="en"/>
              <a:t>,b → c                 a,b -&gt; c  </a:t>
            </a:r>
            <a:r>
              <a:rPr lang="en" sz="2640">
                <a:solidFill>
                  <a:srgbClr val="CCC6AC"/>
                </a:solidFill>
              </a:rPr>
              <a:t>✅</a:t>
            </a:r>
            <a:endParaRPr sz="2640">
              <a:solidFill>
                <a:srgbClr val="CCC6AC"/>
              </a:solidFill>
            </a:endParaRPr>
          </a:p>
          <a:p>
            <a:pPr indent="0" lvl="0" marL="0" rtl="0" algn="l">
              <a:spcBef>
                <a:spcPts val="0"/>
              </a:spcBef>
              <a:spcAft>
                <a:spcPts val="0"/>
              </a:spcAft>
              <a:buNone/>
            </a:pPr>
            <a:r>
              <a:rPr lang="en"/>
              <a:t>a -&gt; b    </a:t>
            </a:r>
            <a:r>
              <a:rPr lang="en">
                <a:solidFill>
                  <a:srgbClr val="FF0000"/>
                </a:solidFill>
              </a:rPr>
              <a:t>X             </a:t>
            </a:r>
            <a:r>
              <a:rPr lang="en">
                <a:solidFill>
                  <a:schemeClr val="dk1"/>
                </a:solidFill>
              </a:rPr>
              <a:t>a,b -&gt; d </a:t>
            </a:r>
            <a:r>
              <a:rPr lang="en">
                <a:solidFill>
                  <a:srgbClr val="FF0000"/>
                </a:solidFill>
              </a:rPr>
              <a:t>X</a:t>
            </a:r>
            <a:endParaRPr>
              <a:solidFill>
                <a:srgbClr val="FF0000"/>
              </a:solidFill>
            </a:endParaRPr>
          </a:p>
          <a:p>
            <a:pPr indent="0" lvl="0" marL="0" rtl="0" algn="l">
              <a:spcBef>
                <a:spcPts val="0"/>
              </a:spcBef>
              <a:spcAft>
                <a:spcPts val="0"/>
              </a:spcAft>
              <a:buNone/>
            </a:pPr>
            <a:r>
              <a:rPr lang="en">
                <a:solidFill>
                  <a:schemeClr val="dk1"/>
                </a:solidFill>
              </a:rPr>
              <a:t>a</a:t>
            </a:r>
            <a:r>
              <a:rPr lang="en">
                <a:solidFill>
                  <a:schemeClr val="dk1"/>
                </a:solidFill>
              </a:rPr>
              <a:t>bc -&gt; d </a:t>
            </a:r>
            <a:r>
              <a:rPr lang="en">
                <a:solidFill>
                  <a:srgbClr val="FF0000"/>
                </a:solidFill>
              </a:rPr>
              <a:t> X</a:t>
            </a:r>
            <a:endParaRPr>
              <a:solidFill>
                <a:srgbClr val="FF0000"/>
              </a:solidFill>
            </a:endParaRPr>
          </a:p>
          <a:p>
            <a:pPr indent="0" lvl="0" marL="0" rtl="0" algn="l">
              <a:spcBef>
                <a:spcPts val="0"/>
              </a:spcBef>
              <a:spcAft>
                <a:spcPts val="0"/>
              </a:spcAft>
              <a:buNone/>
            </a:pPr>
            <a:r>
              <a:rPr lang="en">
                <a:solidFill>
                  <a:schemeClr val="dk1"/>
                </a:solidFill>
              </a:rPr>
              <a:t>b</a:t>
            </a:r>
            <a:r>
              <a:rPr lang="en">
                <a:solidFill>
                  <a:schemeClr val="dk1"/>
                </a:solidFill>
              </a:rPr>
              <a:t> -&gt; c   </a:t>
            </a:r>
            <a:r>
              <a:rPr lang="en" sz="2640">
                <a:solidFill>
                  <a:srgbClr val="CCC6AC"/>
                </a:solidFill>
              </a:rPr>
              <a:t>✅</a:t>
            </a:r>
            <a:endParaRPr>
              <a:solidFill>
                <a:schemeClr val="dk1"/>
              </a:solidFill>
            </a:endParaRPr>
          </a:p>
        </p:txBody>
      </p:sp>
      <p:sp>
        <p:nvSpPr>
          <p:cNvPr id="82" name="Google Shape;82;p16"/>
          <p:cNvSpPr txBox="1"/>
          <p:nvPr/>
        </p:nvSpPr>
        <p:spPr>
          <a:xfrm>
            <a:off x="7349300" y="3010100"/>
            <a:ext cx="11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r>
              <a:rPr lang="en"/>
              <a:t> →</a:t>
            </a:r>
            <a:r>
              <a:rPr lang="en"/>
              <a:t> b</a:t>
            </a:r>
            <a:endParaRPr/>
          </a:p>
        </p:txBody>
      </p:sp>
      <p:sp>
        <p:nvSpPr>
          <p:cNvPr id="83" name="Google Shape;83;p16"/>
          <p:cNvSpPr txBox="1"/>
          <p:nvPr/>
        </p:nvSpPr>
        <p:spPr>
          <a:xfrm>
            <a:off x="7427150" y="3491700"/>
            <a:ext cx="125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a:t>
            </a:r>
            <a:r>
              <a:rPr lang="en"/>
              <a:t>t</a:t>
            </a:r>
            <a:r>
              <a:rPr lang="en"/>
              <a:t>1[a] = t2[a]</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t1[b]= t2[b]</a:t>
            </a:r>
            <a:endParaRPr/>
          </a:p>
        </p:txBody>
      </p:sp>
      <p:sp>
        <p:nvSpPr>
          <p:cNvPr id="84" name="Google Shape;84;p16"/>
          <p:cNvSpPr txBox="1"/>
          <p:nvPr/>
        </p:nvSpPr>
        <p:spPr>
          <a:xfrm>
            <a:off x="6949975" y="2751775"/>
            <a:ext cx="19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236975" y="49450"/>
            <a:ext cx="8451076" cy="509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52400" y="278000"/>
            <a:ext cx="8839198" cy="3518516"/>
          </a:xfrm>
          <a:prstGeom prst="rect">
            <a:avLst/>
          </a:prstGeom>
          <a:noFill/>
          <a:ln>
            <a:noFill/>
          </a:ln>
        </p:spPr>
      </p:pic>
      <p:sp>
        <p:nvSpPr>
          <p:cNvPr id="95" name="Google Shape;95;p18"/>
          <p:cNvSpPr txBox="1"/>
          <p:nvPr/>
        </p:nvSpPr>
        <p:spPr>
          <a:xfrm>
            <a:off x="1610200" y="1525175"/>
            <a:ext cx="768600" cy="1280700"/>
          </a:xfrm>
          <a:prstGeom prst="rect">
            <a:avLst/>
          </a:prstGeom>
          <a:noFill/>
          <a:ln>
            <a:noFill/>
          </a:ln>
        </p:spPr>
        <p:txBody>
          <a:bodyPr anchorCtr="0" anchor="t" bIns="91425" lIns="91425" spcFirstLastPara="1" rIns="91425" wrap="square" tIns="91425">
            <a:spAutoFit/>
          </a:bodyPr>
          <a:lstStyle/>
          <a:p>
            <a:pPr indent="0" lvl="0" marL="0" rtl="0" algn="l">
              <a:lnSpc>
                <a:spcPct val="83300"/>
              </a:lnSpc>
              <a:spcBef>
                <a:spcPts val="0"/>
              </a:spcBef>
              <a:spcAft>
                <a:spcPts val="0"/>
              </a:spcAft>
              <a:buNone/>
            </a:pPr>
            <a:r>
              <a:rPr lang="en" sz="2240">
                <a:solidFill>
                  <a:srgbClr val="CCC6AC"/>
                </a:solidFill>
              </a:rPr>
              <a:t>✅</a:t>
            </a:r>
            <a:endParaRPr sz="2240">
              <a:solidFill>
                <a:srgbClr val="CCC6AC"/>
              </a:solidFill>
            </a:endParaRPr>
          </a:p>
          <a:p>
            <a:pPr indent="0" lvl="0" marL="0" rtl="0" algn="l">
              <a:lnSpc>
                <a:spcPct val="83300"/>
              </a:lnSpc>
              <a:spcBef>
                <a:spcPts val="0"/>
              </a:spcBef>
              <a:spcAft>
                <a:spcPts val="0"/>
              </a:spcAft>
              <a:buNone/>
            </a:pPr>
            <a:r>
              <a:rPr lang="en" sz="2240">
                <a:solidFill>
                  <a:srgbClr val="CCC6AC"/>
                </a:solidFill>
              </a:rPr>
              <a:t>✅</a:t>
            </a:r>
            <a:endParaRPr sz="2240">
              <a:solidFill>
                <a:srgbClr val="CCC6AC"/>
              </a:solidFill>
            </a:endParaRPr>
          </a:p>
          <a:p>
            <a:pPr indent="0" lvl="0" marL="0" rtl="0" algn="l">
              <a:lnSpc>
                <a:spcPct val="83300"/>
              </a:lnSpc>
              <a:spcBef>
                <a:spcPts val="0"/>
              </a:spcBef>
              <a:spcAft>
                <a:spcPts val="0"/>
              </a:spcAft>
              <a:buClr>
                <a:schemeClr val="dk1"/>
              </a:buClr>
              <a:buSzPts val="1100"/>
              <a:buFont typeface="Arial"/>
              <a:buNone/>
            </a:pPr>
            <a:r>
              <a:rPr lang="en" sz="2640">
                <a:solidFill>
                  <a:srgbClr val="FF0000"/>
                </a:solidFill>
              </a:rPr>
              <a:t>x</a:t>
            </a:r>
            <a:endParaRPr sz="264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Home Work</a:t>
            </a:r>
            <a:endParaRPr>
              <a:solidFill>
                <a:srgbClr val="FF0000"/>
              </a:solidFill>
            </a:endParaRPr>
          </a:p>
        </p:txBody>
      </p:sp>
      <p:pic>
        <p:nvPicPr>
          <p:cNvPr id="101" name="Google Shape;101;p19"/>
          <p:cNvPicPr preferRelativeResize="0"/>
          <p:nvPr/>
        </p:nvPicPr>
        <p:blipFill>
          <a:blip r:embed="rId3">
            <a:alphaModFix/>
          </a:blip>
          <a:stretch>
            <a:fillRect/>
          </a:stretch>
        </p:blipFill>
        <p:spPr>
          <a:xfrm>
            <a:off x="566875" y="1170125"/>
            <a:ext cx="4781550" cy="1924050"/>
          </a:xfrm>
          <a:prstGeom prst="rect">
            <a:avLst/>
          </a:prstGeom>
          <a:noFill/>
          <a:ln>
            <a:noFill/>
          </a:ln>
        </p:spPr>
      </p:pic>
      <p:sp>
        <p:nvSpPr>
          <p:cNvPr id="102" name="Google Shape;102;p19"/>
          <p:cNvSpPr txBox="1"/>
          <p:nvPr/>
        </p:nvSpPr>
        <p:spPr>
          <a:xfrm>
            <a:off x="3403050" y="3354750"/>
            <a:ext cx="49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Compute all functional Dependencies in above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Partial Dependency                       </a:t>
            </a:r>
            <a:endParaRPr/>
          </a:p>
        </p:txBody>
      </p:sp>
      <p:sp>
        <p:nvSpPr>
          <p:cNvPr id="108" name="Google Shape;108;p20"/>
          <p:cNvSpPr txBox="1"/>
          <p:nvPr/>
        </p:nvSpPr>
        <p:spPr>
          <a:xfrm>
            <a:off x="0" y="519250"/>
            <a:ext cx="3558900" cy="333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endParaRPr>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partial dependency exists when there is a functional dependence in which the determinant is only part of the primary key (remember we are assuming there is only one candidate key).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For example, if (A, B) → (C,D), B → C, and (A, B) is the primary key, then the functional dependence B → C is a partial dependency because only part of the primary key (B) is needed to determine the value of C.</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 Partial dependencies tend to be rather straightforward and easy to identify. </a:t>
            </a:r>
            <a:endParaRPr sz="12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p:txBody>
      </p:sp>
      <p:graphicFrame>
        <p:nvGraphicFramePr>
          <p:cNvPr id="109" name="Google Shape;109;p20"/>
          <p:cNvGraphicFramePr/>
          <p:nvPr/>
        </p:nvGraphicFramePr>
        <p:xfrm>
          <a:off x="3691650" y="121400"/>
          <a:ext cx="3000000" cy="3000000"/>
        </p:xfrm>
        <a:graphic>
          <a:graphicData uri="http://schemas.openxmlformats.org/drawingml/2006/table">
            <a:tbl>
              <a:tblPr>
                <a:noFill/>
                <a:tableStyleId>{EA59D0F0-F69E-468A-8A63-505A20C0C58E}</a:tableStyleId>
              </a:tblPr>
              <a:tblGrid>
                <a:gridCol w="1202600"/>
                <a:gridCol w="805225"/>
                <a:gridCol w="942775"/>
                <a:gridCol w="942775"/>
              </a:tblGrid>
              <a:tr h="226600">
                <a:tc>
                  <a:txBody>
                    <a:bodyPr/>
                    <a:lstStyle/>
                    <a:p>
                      <a:pPr indent="0" lvl="0" marL="0" rtl="0" algn="l">
                        <a:spcBef>
                          <a:spcPts val="0"/>
                        </a:spcBef>
                        <a:spcAft>
                          <a:spcPts val="0"/>
                        </a:spcAft>
                        <a:buNone/>
                      </a:pPr>
                      <a:r>
                        <a:rPr lang="en"/>
                        <a:t>Student_ID</a:t>
                      </a:r>
                      <a:endParaRPr/>
                    </a:p>
                  </a:txBody>
                  <a:tcPr marT="91425" marB="91425" marR="91425" marL="91425"/>
                </a:tc>
                <a:tc>
                  <a:txBody>
                    <a:bodyPr/>
                    <a:lstStyle/>
                    <a:p>
                      <a:pPr indent="0" lvl="0" marL="0" rtl="0" algn="l">
                        <a:spcBef>
                          <a:spcPts val="0"/>
                        </a:spcBef>
                        <a:spcAft>
                          <a:spcPts val="0"/>
                        </a:spcAft>
                        <a:buNone/>
                      </a:pPr>
                      <a:r>
                        <a:rPr lang="en"/>
                        <a:t>Sub_ID</a:t>
                      </a:r>
                      <a:endParaRPr/>
                    </a:p>
                  </a:txBody>
                  <a:tcPr marT="91425" marB="91425" marR="91425" marL="91425"/>
                </a:tc>
                <a:tc>
                  <a:txBody>
                    <a:bodyPr/>
                    <a:lstStyle/>
                    <a:p>
                      <a:pPr indent="0" lvl="0" marL="0" rtl="0" algn="l">
                        <a:spcBef>
                          <a:spcPts val="0"/>
                        </a:spcBef>
                        <a:spcAft>
                          <a:spcPts val="0"/>
                        </a:spcAft>
                        <a:buNone/>
                      </a:pPr>
                      <a:r>
                        <a:rPr lang="en"/>
                        <a:t>Marks</a:t>
                      </a:r>
                      <a:endParaRPr/>
                    </a:p>
                  </a:txBody>
                  <a:tcPr marT="91425" marB="91425" marR="91425" marL="91425"/>
                </a:tc>
                <a:tc>
                  <a:txBody>
                    <a:bodyPr/>
                    <a:lstStyle/>
                    <a:p>
                      <a:pPr indent="0" lvl="0" marL="0" rtl="0" algn="l">
                        <a:spcBef>
                          <a:spcPts val="0"/>
                        </a:spcBef>
                        <a:spcAft>
                          <a:spcPts val="0"/>
                        </a:spcAft>
                        <a:buNone/>
                      </a:pPr>
                      <a:r>
                        <a:rPr lang="en"/>
                        <a:t>Teacher</a:t>
                      </a:r>
                      <a:endParaRPr/>
                    </a:p>
                  </a:txBody>
                  <a:tcPr marT="91425" marB="91425" marR="91425" marL="91425"/>
                </a:tc>
              </a:tr>
              <a:tr h="2266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English</a:t>
                      </a:r>
                      <a:endParaRPr/>
                    </a:p>
                  </a:txBody>
                  <a:tcPr marT="91425" marB="91425" marR="91425" marL="91425"/>
                </a:tc>
              </a:tr>
              <a:tr h="2266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Maths</a:t>
                      </a:r>
                      <a:endParaRPr/>
                    </a:p>
                  </a:txBody>
                  <a:tcPr marT="91425" marB="91425" marR="91425" marL="91425"/>
                </a:tc>
              </a:tr>
              <a:tr h="2266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English</a:t>
                      </a:r>
                      <a:endParaRPr/>
                    </a:p>
                  </a:txBody>
                  <a:tcPr marT="91425" marB="91425" marR="91425" marL="91425"/>
                </a:tc>
              </a:tr>
              <a:tr h="2266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English</a:t>
                      </a:r>
                      <a:endParaRPr/>
                    </a:p>
                  </a:txBody>
                  <a:tcPr marT="91425" marB="91425" marR="91425" marL="91425"/>
                </a:tc>
              </a:tr>
            </a:tbl>
          </a:graphicData>
        </a:graphic>
      </p:graphicFrame>
      <p:sp>
        <p:nvSpPr>
          <p:cNvPr id="110" name="Google Shape;110;p20"/>
          <p:cNvSpPr txBox="1"/>
          <p:nvPr/>
        </p:nvSpPr>
        <p:spPr>
          <a:xfrm>
            <a:off x="3691650" y="2102450"/>
            <a:ext cx="4791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Here Student_ID + Sub_ID can be considered as key because both together can Identify marks </a:t>
            </a:r>
            <a:endParaRPr sz="1100"/>
          </a:p>
          <a:p>
            <a:pPr indent="0" lvl="0" marL="0" rtl="0" algn="l">
              <a:spcBef>
                <a:spcPts val="0"/>
              </a:spcBef>
              <a:spcAft>
                <a:spcPts val="0"/>
              </a:spcAft>
              <a:buNone/>
            </a:pPr>
            <a:r>
              <a:rPr lang="en" sz="1100"/>
              <a:t>Also they can Identify Teacher too</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BUT, Sub_ID alone can determine Teacher</a:t>
            </a:r>
            <a:endParaRPr sz="1100"/>
          </a:p>
          <a:p>
            <a:pPr indent="0" lvl="0" marL="0" rtl="0" algn="l">
              <a:spcBef>
                <a:spcPts val="0"/>
              </a:spcBef>
              <a:spcAft>
                <a:spcPts val="0"/>
              </a:spcAft>
              <a:buNone/>
            </a:pPr>
            <a:r>
              <a:rPr lang="en" sz="1100"/>
              <a:t>Sub_ID → Teacher {Partial Dependence}</a:t>
            </a:r>
            <a:endParaRPr sz="1100"/>
          </a:p>
        </p:txBody>
      </p:sp>
      <p:sp>
        <p:nvSpPr>
          <p:cNvPr id="111" name="Google Shape;111;p20"/>
          <p:cNvSpPr txBox="1"/>
          <p:nvPr/>
        </p:nvSpPr>
        <p:spPr>
          <a:xfrm>
            <a:off x="443300" y="3294000"/>
            <a:ext cx="4195200" cy="17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242729"/>
                </a:solidFill>
                <a:highlight>
                  <a:srgbClr val="FFFFFF"/>
                </a:highlight>
              </a:rPr>
              <a:t>Consider the following:</a:t>
            </a:r>
            <a:endParaRPr sz="1150">
              <a:solidFill>
                <a:srgbClr val="242729"/>
              </a:solidFill>
              <a:highlight>
                <a:srgbClr val="FFFFFF"/>
              </a:highlight>
            </a:endParaRPr>
          </a:p>
          <a:p>
            <a:pPr indent="0" lvl="0" marL="0" rtl="0" algn="l">
              <a:lnSpc>
                <a:spcPct val="115000"/>
              </a:lnSpc>
              <a:spcBef>
                <a:spcPts val="0"/>
              </a:spcBef>
              <a:spcAft>
                <a:spcPts val="0"/>
              </a:spcAft>
              <a:buNone/>
            </a:pPr>
            <a:r>
              <a:rPr lang="en" sz="1150">
                <a:solidFill>
                  <a:srgbClr val="242729"/>
                </a:solidFill>
                <a:highlight>
                  <a:srgbClr val="FFFFFF"/>
                </a:highlight>
              </a:rPr>
              <a:t>Seller(Id, Product, Price)</a:t>
            </a:r>
            <a:endParaRPr sz="1150">
              <a:solidFill>
                <a:srgbClr val="242729"/>
              </a:solidFill>
              <a:highlight>
                <a:srgbClr val="FFFFFF"/>
              </a:highlight>
            </a:endParaRPr>
          </a:p>
          <a:p>
            <a:pPr indent="0" lvl="0" marL="0" rtl="0" algn="l">
              <a:lnSpc>
                <a:spcPct val="115000"/>
              </a:lnSpc>
              <a:spcBef>
                <a:spcPts val="0"/>
              </a:spcBef>
              <a:spcAft>
                <a:spcPts val="0"/>
              </a:spcAft>
              <a:buNone/>
            </a:pPr>
            <a:r>
              <a:rPr b="1" lang="en" sz="1150">
                <a:solidFill>
                  <a:srgbClr val="242729"/>
                </a:solidFill>
                <a:highlight>
                  <a:srgbClr val="FFFFFF"/>
                </a:highlight>
              </a:rPr>
              <a:t>Candidate Key :</a:t>
            </a:r>
            <a:r>
              <a:rPr lang="en" sz="1150">
                <a:solidFill>
                  <a:srgbClr val="242729"/>
                </a:solidFill>
                <a:highlight>
                  <a:srgbClr val="FFFFFF"/>
                </a:highlight>
              </a:rPr>
              <a:t> Id, Product</a:t>
            </a:r>
            <a:endParaRPr sz="1150">
              <a:solidFill>
                <a:srgbClr val="242729"/>
              </a:solidFill>
              <a:highlight>
                <a:srgbClr val="FFFFFF"/>
              </a:highlight>
            </a:endParaRPr>
          </a:p>
          <a:p>
            <a:pPr indent="0" lvl="0" marL="0" rtl="0" algn="l">
              <a:lnSpc>
                <a:spcPct val="115000"/>
              </a:lnSpc>
              <a:spcBef>
                <a:spcPts val="0"/>
              </a:spcBef>
              <a:spcAft>
                <a:spcPts val="0"/>
              </a:spcAft>
              <a:buNone/>
            </a:pPr>
            <a:r>
              <a:rPr b="1" lang="en" sz="1150">
                <a:solidFill>
                  <a:srgbClr val="242729"/>
                </a:solidFill>
                <a:highlight>
                  <a:srgbClr val="FFFFFF"/>
                </a:highlight>
              </a:rPr>
              <a:t>Non prime attribute :</a:t>
            </a:r>
            <a:r>
              <a:rPr lang="en" sz="1150">
                <a:solidFill>
                  <a:srgbClr val="242729"/>
                </a:solidFill>
                <a:highlight>
                  <a:srgbClr val="FFFFFF"/>
                </a:highlight>
              </a:rPr>
              <a:t> Price</a:t>
            </a:r>
            <a:endParaRPr sz="1150">
              <a:solidFill>
                <a:srgbClr val="242729"/>
              </a:solidFill>
              <a:highlight>
                <a:srgbClr val="FFFFFF"/>
              </a:highlight>
            </a:endParaRPr>
          </a:p>
          <a:p>
            <a:pPr indent="0" lvl="0" marL="0" rtl="0" algn="l">
              <a:lnSpc>
                <a:spcPct val="115000"/>
              </a:lnSpc>
              <a:spcBef>
                <a:spcPts val="0"/>
              </a:spcBef>
              <a:spcAft>
                <a:spcPts val="0"/>
              </a:spcAft>
              <a:buNone/>
            </a:pPr>
            <a:r>
              <a:rPr b="1" lang="en" sz="1150">
                <a:solidFill>
                  <a:srgbClr val="242729"/>
                </a:solidFill>
                <a:highlight>
                  <a:srgbClr val="FFFFFF"/>
                </a:highlight>
              </a:rPr>
              <a:t>Price attribute only depends on only Product attribute</a:t>
            </a:r>
            <a:r>
              <a:rPr lang="en" sz="1150">
                <a:solidFill>
                  <a:srgbClr val="242729"/>
                </a:solidFill>
                <a:highlight>
                  <a:srgbClr val="FFFFFF"/>
                </a:highlight>
              </a:rPr>
              <a:t> which is a subset of candidate key, </a:t>
            </a:r>
            <a:r>
              <a:rPr b="1" lang="en" sz="1150">
                <a:solidFill>
                  <a:srgbClr val="242729"/>
                </a:solidFill>
                <a:highlight>
                  <a:srgbClr val="FFFFFF"/>
                </a:highlight>
              </a:rPr>
              <a:t>Not the whole candidate key(Id, Product) key</a:t>
            </a:r>
            <a:r>
              <a:rPr lang="en" sz="1150">
                <a:solidFill>
                  <a:srgbClr val="242729"/>
                </a:solidFill>
                <a:highlight>
                  <a:srgbClr val="FFFFFF"/>
                </a:highlight>
              </a:rPr>
              <a:t> . It is called partial dependency.</a:t>
            </a:r>
            <a:endParaRPr sz="1150">
              <a:solidFill>
                <a:srgbClr val="242729"/>
              </a:solidFill>
              <a:highlight>
                <a:srgbClr val="FFFFFF"/>
              </a:highlight>
            </a:endParaRPr>
          </a:p>
          <a:p>
            <a:pPr indent="0" lvl="0" marL="0" rtl="0" algn="l">
              <a:lnSpc>
                <a:spcPct val="115000"/>
              </a:lnSpc>
              <a:spcBef>
                <a:spcPts val="0"/>
              </a:spcBef>
              <a:spcAft>
                <a:spcPts val="0"/>
              </a:spcAft>
              <a:buNone/>
            </a:pPr>
            <a:r>
              <a:rPr lang="en" sz="1150">
                <a:solidFill>
                  <a:srgbClr val="242729"/>
                </a:solidFill>
                <a:highlight>
                  <a:srgbClr val="FFFFFF"/>
                </a:highlight>
              </a:rPr>
              <a:t>So we can say that </a:t>
            </a:r>
            <a:r>
              <a:rPr b="1" lang="en" sz="1150">
                <a:solidFill>
                  <a:srgbClr val="242729"/>
                </a:solidFill>
                <a:highlight>
                  <a:srgbClr val="FFFFFF"/>
                </a:highlight>
              </a:rPr>
              <a:t>Product-&gt;Price</a:t>
            </a:r>
            <a:r>
              <a:rPr lang="en" sz="1150">
                <a:solidFill>
                  <a:srgbClr val="242729"/>
                </a:solidFill>
                <a:highlight>
                  <a:srgbClr val="FFFFFF"/>
                </a:highlight>
              </a:rPr>
              <a:t> is partial dependency.</a:t>
            </a:r>
            <a:endParaRPr sz="1150">
              <a:solidFill>
                <a:srgbClr val="242729"/>
              </a:solidFill>
              <a:highlight>
                <a:srgbClr val="FFFFFF"/>
              </a:highlight>
            </a:endParaRPr>
          </a:p>
        </p:txBody>
      </p:sp>
      <p:pic>
        <p:nvPicPr>
          <p:cNvPr id="112" name="Google Shape;112;p20"/>
          <p:cNvPicPr preferRelativeResize="0"/>
          <p:nvPr/>
        </p:nvPicPr>
        <p:blipFill>
          <a:blip r:embed="rId3">
            <a:alphaModFix/>
          </a:blip>
          <a:stretch>
            <a:fillRect/>
          </a:stretch>
        </p:blipFill>
        <p:spPr>
          <a:xfrm>
            <a:off x="4638500" y="3542342"/>
            <a:ext cx="4385174" cy="1393283"/>
          </a:xfrm>
          <a:prstGeom prst="rect">
            <a:avLst/>
          </a:prstGeom>
          <a:noFill/>
          <a:ln>
            <a:noFill/>
          </a:ln>
        </p:spPr>
      </p:pic>
      <p:sp>
        <p:nvSpPr>
          <p:cNvPr id="113" name="Google Shape;113;p20"/>
          <p:cNvSpPr/>
          <p:nvPr/>
        </p:nvSpPr>
        <p:spPr>
          <a:xfrm>
            <a:off x="4634048" y="4271135"/>
            <a:ext cx="628500" cy="650900"/>
          </a:xfrm>
          <a:custGeom>
            <a:rect b="b" l="l" r="r" t="t"/>
            <a:pathLst>
              <a:path extrusionOk="0" h="26036" w="25140">
                <a:moveTo>
                  <a:pt x="17406" y="1373"/>
                </a:moveTo>
                <a:cubicBezTo>
                  <a:pt x="11370" y="1373"/>
                  <a:pt x="2055" y="1783"/>
                  <a:pt x="397" y="7587"/>
                </a:cubicBezTo>
                <a:cubicBezTo>
                  <a:pt x="-1549" y="14402"/>
                  <a:pt x="4201" y="24736"/>
                  <a:pt x="11191" y="25905"/>
                </a:cubicBezTo>
                <a:cubicBezTo>
                  <a:pt x="17503" y="26960"/>
                  <a:pt x="23171" y="18647"/>
                  <a:pt x="24929" y="12494"/>
                </a:cubicBezTo>
                <a:cubicBezTo>
                  <a:pt x="26277" y="7776"/>
                  <a:pt x="19566" y="-2750"/>
                  <a:pt x="16097" y="719"/>
                </a:cubicBezTo>
              </a:path>
            </a:pathLst>
          </a:custGeom>
          <a:noFill/>
          <a:ln cap="flat" cmpd="sng" w="9525">
            <a:solidFill>
              <a:schemeClr val="accent1"/>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73825" y="43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Transitive Dependency</a:t>
            </a:r>
            <a:endParaRPr/>
          </a:p>
          <a:p>
            <a:pPr indent="0" lvl="0" marL="0" rtl="0" algn="l">
              <a:spcBef>
                <a:spcPts val="0"/>
              </a:spcBef>
              <a:spcAft>
                <a:spcPts val="0"/>
              </a:spcAft>
              <a:buNone/>
            </a:pPr>
            <a:r>
              <a:t/>
            </a:r>
            <a:endParaRPr/>
          </a:p>
        </p:txBody>
      </p:sp>
      <p:sp>
        <p:nvSpPr>
          <p:cNvPr id="119" name="Google Shape;119;p21"/>
          <p:cNvSpPr txBox="1"/>
          <p:nvPr/>
        </p:nvSpPr>
        <p:spPr>
          <a:xfrm>
            <a:off x="311700" y="1090200"/>
            <a:ext cx="3000000" cy="33762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1200"/>
              </a:spcBef>
              <a:spcAft>
                <a:spcPts val="0"/>
              </a:spcAft>
              <a:buClr>
                <a:schemeClr val="dk1"/>
              </a:buClr>
              <a:buSzPts val="900"/>
              <a:buChar char="●"/>
            </a:pPr>
            <a:r>
              <a:rPr lang="en" sz="1100">
                <a:solidFill>
                  <a:schemeClr val="dk1"/>
                </a:solidFill>
              </a:rPr>
              <a:t>A transitive dependency exists when there are functional dependencies such that X → Y, Y → Z, and X is the primary key. In that case, the dependency X → Z is a transitive dependency because X determines the value of Z via Y </a:t>
            </a:r>
            <a:r>
              <a:rPr lang="en" sz="1300">
                <a:solidFill>
                  <a:schemeClr val="dk1"/>
                </a:solidFill>
              </a:rPr>
              <a:t>					</a:t>
            </a:r>
            <a:endParaRPr sz="1300">
              <a:solidFill>
                <a:schemeClr val="dk1"/>
              </a:solidFill>
            </a:endParaRPr>
          </a:p>
          <a:p>
            <a:pPr indent="-285750" lvl="0" marL="457200" rtl="0" algn="l">
              <a:lnSpc>
                <a:spcPct val="115000"/>
              </a:lnSpc>
              <a:spcBef>
                <a:spcPts val="0"/>
              </a:spcBef>
              <a:spcAft>
                <a:spcPts val="0"/>
              </a:spcAft>
              <a:buClr>
                <a:schemeClr val="dk1"/>
              </a:buClr>
              <a:buSzPts val="900"/>
              <a:buChar char="●"/>
            </a:pPr>
            <a:r>
              <a:rPr lang="en" sz="1100">
                <a:solidFill>
                  <a:schemeClr val="dk1"/>
                </a:solidFill>
              </a:rPr>
              <a:t>A transitive dependency will occur only when a functional dependence exists among nonprime attributes. In the previous example, the actual transitive dependency is X → Z. However, the dependency Y → Z signals that a transitive dependency exists. </a:t>
            </a:r>
            <a:r>
              <a:rPr lang="en" sz="1300">
                <a:solidFill>
                  <a:schemeClr val="dk1"/>
                </a:solidFill>
              </a:rPr>
              <a:t>	</a:t>
            </a:r>
            <a:endParaRPr sz="1300">
              <a:solidFill>
                <a:schemeClr val="dk1"/>
              </a:solidFill>
            </a:endParaRPr>
          </a:p>
        </p:txBody>
      </p:sp>
      <p:pic>
        <p:nvPicPr>
          <p:cNvPr id="120" name="Google Shape;120;p21"/>
          <p:cNvPicPr preferRelativeResize="0"/>
          <p:nvPr/>
        </p:nvPicPr>
        <p:blipFill>
          <a:blip r:embed="rId3">
            <a:alphaModFix/>
          </a:blip>
          <a:stretch>
            <a:fillRect/>
          </a:stretch>
        </p:blipFill>
        <p:spPr>
          <a:xfrm>
            <a:off x="3881675" y="1010150"/>
            <a:ext cx="5262326" cy="1109275"/>
          </a:xfrm>
          <a:prstGeom prst="rect">
            <a:avLst/>
          </a:prstGeom>
          <a:noFill/>
          <a:ln>
            <a:noFill/>
          </a:ln>
        </p:spPr>
      </p:pic>
      <p:pic>
        <p:nvPicPr>
          <p:cNvPr id="121" name="Google Shape;121;p21"/>
          <p:cNvPicPr preferRelativeResize="0"/>
          <p:nvPr/>
        </p:nvPicPr>
        <p:blipFill>
          <a:blip r:embed="rId4">
            <a:alphaModFix/>
          </a:blip>
          <a:stretch>
            <a:fillRect/>
          </a:stretch>
        </p:blipFill>
        <p:spPr>
          <a:xfrm>
            <a:off x="4180050" y="2459100"/>
            <a:ext cx="4398318" cy="2519425"/>
          </a:xfrm>
          <a:prstGeom prst="rect">
            <a:avLst/>
          </a:prstGeom>
          <a:noFill/>
          <a:ln>
            <a:noFill/>
          </a:ln>
        </p:spPr>
      </p:pic>
      <p:sp>
        <p:nvSpPr>
          <p:cNvPr id="122" name="Google Shape;122;p21"/>
          <p:cNvSpPr txBox="1"/>
          <p:nvPr/>
        </p:nvSpPr>
        <p:spPr>
          <a:xfrm>
            <a:off x="5134625" y="151400"/>
            <a:ext cx="225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x=y ; y = z =&gt; x=z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x-&gt;y ; y -&gt; z ; x-&gt;z</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