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78" r:id="rId4"/>
    <p:sldId id="257" r:id="rId5"/>
    <p:sldId id="260" r:id="rId6"/>
    <p:sldId id="258" r:id="rId7"/>
    <p:sldId id="263" r:id="rId8"/>
    <p:sldId id="265" r:id="rId9"/>
    <p:sldId id="266" r:id="rId10"/>
    <p:sldId id="267" r:id="rId11"/>
    <p:sldId id="268" r:id="rId12"/>
    <p:sldId id="269" r:id="rId13"/>
    <p:sldId id="270" r:id="rId14"/>
    <p:sldId id="272" r:id="rId15"/>
    <p:sldId id="274" r:id="rId16"/>
    <p:sldId id="276" r:id="rId17"/>
    <p:sldId id="280" r:id="rId18"/>
    <p:sldId id="261" r:id="rId19"/>
    <p:sldId id="275" r:id="rId20"/>
    <p:sldId id="281" r:id="rId21"/>
    <p:sldId id="282" r:id="rId22"/>
    <p:sldId id="283" r:id="rId23"/>
    <p:sldId id="284" r:id="rId24"/>
    <p:sldId id="285" r:id="rId25"/>
    <p:sldId id="286" r:id="rId26"/>
    <p:sldId id="287" r:id="rId27"/>
    <p:sldId id="289" r:id="rId28"/>
    <p:sldId id="28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ABD31BE-E8E4-4280-9F63-974BE13C7BE9}"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38745-7AEC-42C0-BB0F-0DFAC3BA9018}" type="slidenum">
              <a:rPr lang="en-US" smtClean="0"/>
              <a:t>‹#›</a:t>
            </a:fld>
            <a:endParaRPr lang="en-US"/>
          </a:p>
        </p:txBody>
      </p:sp>
    </p:spTree>
    <p:extLst>
      <p:ext uri="{BB962C8B-B14F-4D97-AF65-F5344CB8AC3E}">
        <p14:creationId xmlns:p14="http://schemas.microsoft.com/office/powerpoint/2010/main" val="3296963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BD31BE-E8E4-4280-9F63-974BE13C7BE9}"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38745-7AEC-42C0-BB0F-0DFAC3BA9018}" type="slidenum">
              <a:rPr lang="en-US" smtClean="0"/>
              <a:t>‹#›</a:t>
            </a:fld>
            <a:endParaRPr lang="en-US"/>
          </a:p>
        </p:txBody>
      </p:sp>
    </p:spTree>
    <p:extLst>
      <p:ext uri="{BB962C8B-B14F-4D97-AF65-F5344CB8AC3E}">
        <p14:creationId xmlns:p14="http://schemas.microsoft.com/office/powerpoint/2010/main" val="4032814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BD31BE-E8E4-4280-9F63-974BE13C7BE9}"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38745-7AEC-42C0-BB0F-0DFAC3BA9018}" type="slidenum">
              <a:rPr lang="en-US" smtClean="0"/>
              <a:t>‹#›</a:t>
            </a:fld>
            <a:endParaRPr lang="en-US"/>
          </a:p>
        </p:txBody>
      </p:sp>
    </p:spTree>
    <p:extLst>
      <p:ext uri="{BB962C8B-B14F-4D97-AF65-F5344CB8AC3E}">
        <p14:creationId xmlns:p14="http://schemas.microsoft.com/office/powerpoint/2010/main" val="3201450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BD31BE-E8E4-4280-9F63-974BE13C7BE9}"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38745-7AEC-42C0-BB0F-0DFAC3BA9018}" type="slidenum">
              <a:rPr lang="en-US" smtClean="0"/>
              <a:t>‹#›</a:t>
            </a:fld>
            <a:endParaRPr lang="en-US"/>
          </a:p>
        </p:txBody>
      </p:sp>
    </p:spTree>
    <p:extLst>
      <p:ext uri="{BB962C8B-B14F-4D97-AF65-F5344CB8AC3E}">
        <p14:creationId xmlns:p14="http://schemas.microsoft.com/office/powerpoint/2010/main" val="1719723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BD31BE-E8E4-4280-9F63-974BE13C7BE9}"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38745-7AEC-42C0-BB0F-0DFAC3BA9018}" type="slidenum">
              <a:rPr lang="en-US" smtClean="0"/>
              <a:t>‹#›</a:t>
            </a:fld>
            <a:endParaRPr lang="en-US"/>
          </a:p>
        </p:txBody>
      </p:sp>
    </p:spTree>
    <p:extLst>
      <p:ext uri="{BB962C8B-B14F-4D97-AF65-F5344CB8AC3E}">
        <p14:creationId xmlns:p14="http://schemas.microsoft.com/office/powerpoint/2010/main" val="34030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ABD31BE-E8E4-4280-9F63-974BE13C7BE9}"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138745-7AEC-42C0-BB0F-0DFAC3BA9018}" type="slidenum">
              <a:rPr lang="en-US" smtClean="0"/>
              <a:t>‹#›</a:t>
            </a:fld>
            <a:endParaRPr lang="en-US"/>
          </a:p>
        </p:txBody>
      </p:sp>
    </p:spTree>
    <p:extLst>
      <p:ext uri="{BB962C8B-B14F-4D97-AF65-F5344CB8AC3E}">
        <p14:creationId xmlns:p14="http://schemas.microsoft.com/office/powerpoint/2010/main" val="2201417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ABD31BE-E8E4-4280-9F63-974BE13C7BE9}" type="datetimeFigureOut">
              <a:rPr lang="en-US" smtClean="0"/>
              <a:t>3/2/2021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138745-7AEC-42C0-BB0F-0DFAC3BA9018}" type="slidenum">
              <a:rPr lang="en-US" smtClean="0"/>
              <a:t>‹#›</a:t>
            </a:fld>
            <a:endParaRPr lang="en-US"/>
          </a:p>
        </p:txBody>
      </p:sp>
    </p:spTree>
    <p:extLst>
      <p:ext uri="{BB962C8B-B14F-4D97-AF65-F5344CB8AC3E}">
        <p14:creationId xmlns:p14="http://schemas.microsoft.com/office/powerpoint/2010/main" val="3332865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BD31BE-E8E4-4280-9F63-974BE13C7BE9}" type="datetimeFigureOut">
              <a:rPr lang="en-US" smtClean="0"/>
              <a:t>3/2/2021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138745-7AEC-42C0-BB0F-0DFAC3BA9018}" type="slidenum">
              <a:rPr lang="en-US" smtClean="0"/>
              <a:t>‹#›</a:t>
            </a:fld>
            <a:endParaRPr lang="en-US"/>
          </a:p>
        </p:txBody>
      </p:sp>
    </p:spTree>
    <p:extLst>
      <p:ext uri="{BB962C8B-B14F-4D97-AF65-F5344CB8AC3E}">
        <p14:creationId xmlns:p14="http://schemas.microsoft.com/office/powerpoint/2010/main" val="1891477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BD31BE-E8E4-4280-9F63-974BE13C7BE9}" type="datetimeFigureOut">
              <a:rPr lang="en-US" smtClean="0"/>
              <a:t>3/2/2021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138745-7AEC-42C0-BB0F-0DFAC3BA9018}" type="slidenum">
              <a:rPr lang="en-US" smtClean="0"/>
              <a:t>‹#›</a:t>
            </a:fld>
            <a:endParaRPr lang="en-US"/>
          </a:p>
        </p:txBody>
      </p:sp>
    </p:spTree>
    <p:extLst>
      <p:ext uri="{BB962C8B-B14F-4D97-AF65-F5344CB8AC3E}">
        <p14:creationId xmlns:p14="http://schemas.microsoft.com/office/powerpoint/2010/main" val="2979741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BD31BE-E8E4-4280-9F63-974BE13C7BE9}"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138745-7AEC-42C0-BB0F-0DFAC3BA9018}" type="slidenum">
              <a:rPr lang="en-US" smtClean="0"/>
              <a:t>‹#›</a:t>
            </a:fld>
            <a:endParaRPr lang="en-US"/>
          </a:p>
        </p:txBody>
      </p:sp>
    </p:spTree>
    <p:extLst>
      <p:ext uri="{BB962C8B-B14F-4D97-AF65-F5344CB8AC3E}">
        <p14:creationId xmlns:p14="http://schemas.microsoft.com/office/powerpoint/2010/main" val="45006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BD31BE-E8E4-4280-9F63-974BE13C7BE9}"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138745-7AEC-42C0-BB0F-0DFAC3BA9018}" type="slidenum">
              <a:rPr lang="en-US" smtClean="0"/>
              <a:t>‹#›</a:t>
            </a:fld>
            <a:endParaRPr lang="en-US"/>
          </a:p>
        </p:txBody>
      </p:sp>
    </p:spTree>
    <p:extLst>
      <p:ext uri="{BB962C8B-B14F-4D97-AF65-F5344CB8AC3E}">
        <p14:creationId xmlns:p14="http://schemas.microsoft.com/office/powerpoint/2010/main" val="65988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BD31BE-E8E4-4280-9F63-974BE13C7BE9}" type="datetimeFigureOut">
              <a:rPr lang="en-US" smtClean="0"/>
              <a:t>3/2/2021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138745-7AEC-42C0-BB0F-0DFAC3BA9018}" type="slidenum">
              <a:rPr lang="en-US" smtClean="0"/>
              <a:t>‹#›</a:t>
            </a:fld>
            <a:endParaRPr lang="en-US"/>
          </a:p>
        </p:txBody>
      </p:sp>
    </p:spTree>
    <p:extLst>
      <p:ext uri="{BB962C8B-B14F-4D97-AF65-F5344CB8AC3E}">
        <p14:creationId xmlns:p14="http://schemas.microsoft.com/office/powerpoint/2010/main" val="2602691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7.xml" /><Relationship Id="rId5" Type="http://schemas.openxmlformats.org/officeDocument/2006/relationships/image" Target="../media/image1.png" /><Relationship Id="rId4" Type="http://schemas.openxmlformats.org/officeDocument/2006/relationships/image" Target="../media/image6.pn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2.xml" /><Relationship Id="rId4" Type="http://schemas.openxmlformats.org/officeDocument/2006/relationships/image" Target="../media/image9.jpeg" /></Relationships>
</file>

<file path=ppt/slides/_rels/slide27.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emf"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7648" y="539774"/>
            <a:ext cx="9144000" cy="2387600"/>
          </a:xfrm>
        </p:spPr>
        <p:txBody>
          <a:bodyPr>
            <a:normAutofit fontScale="90000"/>
          </a:bodyPr>
          <a:lstStyle/>
          <a:p>
            <a:r>
              <a:rPr lang="en-US" b="1" dirty="0">
                <a:latin typeface="Times New Roman" panose="02020603050405020304" pitchFamily="18" charset="0"/>
                <a:cs typeface="Times New Roman" panose="02020603050405020304" pitchFamily="18" charset="0"/>
              </a:rPr>
              <a:t>CONTINUOUS DELIVERY</a:t>
            </a:r>
            <a:br>
              <a:rPr lang="en-US" dirty="0">
                <a:latin typeface="Times New Roman" panose="02020603050405020304" pitchFamily="18" charset="0"/>
                <a:cs typeface="Times New Roman" panose="02020603050405020304" pitchFamily="18" charset="0"/>
              </a:rPr>
            </a:br>
            <a:endParaRPr lang="en-US" dirty="0"/>
          </a:p>
        </p:txBody>
      </p:sp>
      <p:pic>
        <p:nvPicPr>
          <p:cNvPr id="1026" name="Picture 2" descr="Continuous Delivery In a Nutshell | by Zaiku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1539" y="2927374"/>
            <a:ext cx="4476750" cy="3286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584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3609" y="706507"/>
            <a:ext cx="10515600" cy="5626053"/>
          </a:xfrm>
        </p:spPr>
        <p:txBody>
          <a:bodyPr/>
          <a:lstStyle/>
          <a:p>
            <a:pPr>
              <a:lnSpc>
                <a:spcPct val="150000"/>
              </a:lnSpc>
            </a:pPr>
            <a:r>
              <a:rPr lang="en-GB" dirty="0">
                <a:latin typeface="Times New Roman" panose="02020603050405020304" pitchFamily="18" charset="0"/>
                <a:cs typeface="Times New Roman" panose="02020603050405020304" pitchFamily="18" charset="0"/>
              </a:rPr>
              <a:t>Our goal as software professionals is to deliver useful, working software to users as quickly as possible.</a:t>
            </a:r>
          </a:p>
          <a:p>
            <a:pPr>
              <a:lnSpc>
                <a:spcPct val="150000"/>
              </a:lnSpc>
            </a:pPr>
            <a:r>
              <a:rPr lang="en-GB" dirty="0">
                <a:latin typeface="Times New Roman" panose="02020603050405020304" pitchFamily="18" charset="0"/>
                <a:cs typeface="Times New Roman" panose="02020603050405020304" pitchFamily="18" charset="0"/>
              </a:rPr>
              <a:t>Speed is essential because there is an opportunity cost associated with not delivering software. (You can only start to get a return on your investment once </a:t>
            </a:r>
            <a:r>
              <a:rPr lang="en-US" dirty="0">
                <a:latin typeface="Times New Roman" panose="02020603050405020304" pitchFamily="18" charset="0"/>
                <a:cs typeface="Times New Roman" panose="02020603050405020304" pitchFamily="18" charset="0"/>
              </a:rPr>
              <a:t>your software is released.)</a:t>
            </a:r>
          </a:p>
          <a:p>
            <a:pPr>
              <a:lnSpc>
                <a:spcPct val="150000"/>
              </a:lnSpc>
            </a:pPr>
            <a:r>
              <a:rPr lang="en-GB" dirty="0">
                <a:latin typeface="Times New Roman" panose="02020603050405020304" pitchFamily="18" charset="0"/>
                <a:cs typeface="Times New Roman" panose="02020603050405020304" pitchFamily="18" charset="0"/>
              </a:rPr>
              <a:t>Find ways to reduce </a:t>
            </a:r>
            <a:r>
              <a:rPr lang="en-GB" b="1" i="1" dirty="0">
                <a:latin typeface="Times New Roman" panose="02020603050405020304" pitchFamily="18" charset="0"/>
                <a:cs typeface="Times New Roman" panose="02020603050405020304" pitchFamily="18" charset="0"/>
              </a:rPr>
              <a:t>cycle time :--</a:t>
            </a:r>
            <a:r>
              <a:rPr lang="en-GB" dirty="0">
                <a:latin typeface="Times New Roman" panose="02020603050405020304" pitchFamily="18" charset="0"/>
                <a:cs typeface="Times New Roman" panose="02020603050405020304" pitchFamily="18" charset="0"/>
              </a:rPr>
              <a:t> the time it takes from deciding to make a change, whether a </a:t>
            </a:r>
            <a:r>
              <a:rPr lang="en-GB" dirty="0" err="1">
                <a:latin typeface="Times New Roman" panose="02020603050405020304" pitchFamily="18" charset="0"/>
                <a:cs typeface="Times New Roman" panose="02020603050405020304" pitchFamily="18" charset="0"/>
              </a:rPr>
              <a:t>bugfix</a:t>
            </a:r>
            <a:r>
              <a:rPr lang="en-GB" dirty="0">
                <a:latin typeface="Times New Roman" panose="02020603050405020304" pitchFamily="18" charset="0"/>
                <a:cs typeface="Times New Roman" panose="02020603050405020304" pitchFamily="18" charset="0"/>
              </a:rPr>
              <a:t> or a feature, to having it available to users.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0620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2666" y="733803"/>
            <a:ext cx="10515600" cy="5489575"/>
          </a:xfrm>
        </p:spPr>
        <p:txBody>
          <a:bodyPr>
            <a:normAutofit fontScale="92500" lnSpcReduction="10000"/>
          </a:bodyPr>
          <a:lstStyle/>
          <a:p>
            <a:pPr>
              <a:lnSpc>
                <a:spcPct val="160000"/>
              </a:lnSpc>
            </a:pPr>
            <a:r>
              <a:rPr lang="en-GB" dirty="0">
                <a:latin typeface="Times New Roman" panose="02020603050405020304" pitchFamily="18" charset="0"/>
                <a:cs typeface="Times New Roman" panose="02020603050405020304" pitchFamily="18" charset="0"/>
              </a:rPr>
              <a:t>Delivering fast is also important because it allows you to verify whether your features and bug fixes really are useful.</a:t>
            </a:r>
          </a:p>
          <a:p>
            <a:pPr>
              <a:lnSpc>
                <a:spcPct val="160000"/>
              </a:lnSpc>
            </a:pPr>
            <a:r>
              <a:rPr lang="en-GB" dirty="0">
                <a:latin typeface="Times New Roman" panose="02020603050405020304" pitchFamily="18" charset="0"/>
                <a:cs typeface="Times New Roman" panose="02020603050405020304" pitchFamily="18" charset="0"/>
              </a:rPr>
              <a:t>An important part of usefulness is quality. Our software should be fit for its </a:t>
            </a:r>
            <a:r>
              <a:rPr lang="en-US" dirty="0">
                <a:latin typeface="Times New Roman" panose="02020603050405020304" pitchFamily="18" charset="0"/>
                <a:cs typeface="Times New Roman" panose="02020603050405020304" pitchFamily="18" charset="0"/>
              </a:rPr>
              <a:t>purpose.</a:t>
            </a:r>
          </a:p>
          <a:p>
            <a:pPr>
              <a:lnSpc>
                <a:spcPct val="160000"/>
              </a:lnSpc>
            </a:pPr>
            <a:r>
              <a:rPr lang="en-GB" dirty="0">
                <a:latin typeface="Times New Roman" panose="02020603050405020304" pitchFamily="18" charset="0"/>
                <a:cs typeface="Times New Roman" panose="02020603050405020304" pitchFamily="18" charset="0"/>
              </a:rPr>
              <a:t>our goal should always be to deliver software of sufficient quality to bring value to its users. </a:t>
            </a:r>
          </a:p>
          <a:p>
            <a:pPr>
              <a:lnSpc>
                <a:spcPct val="160000"/>
              </a:lnSpc>
            </a:pPr>
            <a:r>
              <a:rPr lang="en-GB" dirty="0">
                <a:latin typeface="Times New Roman" panose="02020603050405020304" pitchFamily="18" charset="0"/>
                <a:cs typeface="Times New Roman" panose="02020603050405020304" pitchFamily="18" charset="0"/>
              </a:rPr>
              <a:t>So while it is important to deliver our software as quickly as possible, it is essential to maintain an appropriate </a:t>
            </a:r>
            <a:r>
              <a:rPr lang="en-US" dirty="0">
                <a:latin typeface="Times New Roman" panose="02020603050405020304" pitchFamily="18" charset="0"/>
                <a:cs typeface="Times New Roman" panose="02020603050405020304" pitchFamily="18" charset="0"/>
              </a:rPr>
              <a:t>level of quality.</a:t>
            </a:r>
          </a:p>
        </p:txBody>
      </p:sp>
    </p:spTree>
    <p:extLst>
      <p:ext uri="{BB962C8B-B14F-4D97-AF65-F5344CB8AC3E}">
        <p14:creationId xmlns:p14="http://schemas.microsoft.com/office/powerpoint/2010/main" val="3413882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0904" y="911225"/>
            <a:ext cx="10515600" cy="5407688"/>
          </a:xfrm>
        </p:spPr>
        <p:txBody>
          <a:bodyPr>
            <a:normAutofit fontScale="85000" lnSpcReduction="20000"/>
          </a:bodyPr>
          <a:lstStyle/>
          <a:p>
            <a:pPr>
              <a:lnSpc>
                <a:spcPct val="170000"/>
              </a:lnSpc>
            </a:pPr>
            <a:r>
              <a:rPr lang="en-GB" dirty="0">
                <a:latin typeface="Times New Roman" panose="02020603050405020304" pitchFamily="18" charset="0"/>
                <a:cs typeface="Times New Roman" panose="02020603050405020304" pitchFamily="18" charset="0"/>
              </a:rPr>
              <a:t>Hence , now our goal actually </a:t>
            </a:r>
            <a:r>
              <a:rPr lang="en-GB" b="1" i="1" dirty="0">
                <a:latin typeface="Times New Roman" panose="02020603050405020304" pitchFamily="18" charset="0"/>
                <a:cs typeface="Times New Roman" panose="02020603050405020304" pitchFamily="18" charset="0"/>
              </a:rPr>
              <a:t>is to find ways to deliver high-quality, valuable software in an efficient, fast, and reliable manner.</a:t>
            </a:r>
          </a:p>
          <a:p>
            <a:pPr>
              <a:lnSpc>
                <a:spcPct val="170000"/>
              </a:lnSpc>
            </a:pPr>
            <a:r>
              <a:rPr lang="en-GB" dirty="0">
                <a:latin typeface="Times New Roman" panose="02020603050405020304" pitchFamily="18" charset="0"/>
                <a:cs typeface="Times New Roman" panose="02020603050405020304" pitchFamily="18" charset="0"/>
              </a:rPr>
              <a:t>In order to achieve these goals—low cycle time and high quality—we need to make frequent, automated </a:t>
            </a:r>
            <a:r>
              <a:rPr lang="en-US" dirty="0">
                <a:latin typeface="Times New Roman" panose="02020603050405020304" pitchFamily="18" charset="0"/>
                <a:cs typeface="Times New Roman" panose="02020603050405020304" pitchFamily="18" charset="0"/>
              </a:rPr>
              <a:t>releases of our software.</a:t>
            </a:r>
          </a:p>
          <a:p>
            <a:pPr>
              <a:lnSpc>
                <a:spcPct val="170000"/>
              </a:lnSpc>
            </a:pPr>
            <a:r>
              <a:rPr lang="en-GB" b="1" dirty="0">
                <a:latin typeface="Times New Roman" panose="02020603050405020304" pitchFamily="18" charset="0"/>
                <a:cs typeface="Times New Roman" panose="02020603050405020304" pitchFamily="18" charset="0"/>
              </a:rPr>
              <a:t>Automated:-  </a:t>
            </a:r>
            <a:r>
              <a:rPr lang="en-GB" dirty="0">
                <a:latin typeface="Times New Roman" panose="02020603050405020304" pitchFamily="18" charset="0"/>
                <a:cs typeface="Times New Roman" panose="02020603050405020304" pitchFamily="18" charset="0"/>
              </a:rPr>
              <a:t>If the build, deploy, test, and release process is not automated, it is not repeatable. Every time it is done, it will be different, because of changes in the software, the configuration of the system, the environments, and the release process. Since the steps are manual, they are error-prone, and there is no way to review exactly what was done.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9330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9961" y="651916"/>
            <a:ext cx="10515600" cy="5516871"/>
          </a:xfrm>
        </p:spPr>
        <p:txBody>
          <a:bodyPr>
            <a:normAutofit fontScale="92500" lnSpcReduction="20000"/>
          </a:bodyPr>
          <a:lstStyle/>
          <a:p>
            <a:pPr>
              <a:lnSpc>
                <a:spcPct val="170000"/>
              </a:lnSpc>
            </a:pPr>
            <a:r>
              <a:rPr lang="en-GB" b="1" dirty="0">
                <a:latin typeface="Times New Roman" panose="02020603050405020304" pitchFamily="18" charset="0"/>
                <a:cs typeface="Times New Roman" panose="02020603050405020304" pitchFamily="18" charset="0"/>
              </a:rPr>
              <a:t>Frequent. </a:t>
            </a:r>
            <a:r>
              <a:rPr lang="en-GB" dirty="0">
                <a:latin typeface="Times New Roman" panose="02020603050405020304" pitchFamily="18" charset="0"/>
                <a:cs typeface="Times New Roman" panose="02020603050405020304" pitchFamily="18" charset="0"/>
              </a:rPr>
              <a:t>If releases are frequent, the delta between releases will be small. This significantly reduces the risk associated with releasing and makes it much easier to roll back. Frequent releases also lead to faster feedback.</a:t>
            </a:r>
          </a:p>
          <a:p>
            <a:pPr>
              <a:lnSpc>
                <a:spcPct val="170000"/>
              </a:lnSpc>
            </a:pPr>
            <a:r>
              <a:rPr lang="en-GB" dirty="0">
                <a:latin typeface="Times New Roman" panose="02020603050405020304" pitchFamily="18" charset="0"/>
                <a:cs typeface="Times New Roman" panose="02020603050405020304" pitchFamily="18" charset="0"/>
              </a:rPr>
              <a:t>Feedback is essential to frequent, automated releases. There are three criteria for feedback to be useful.</a:t>
            </a:r>
          </a:p>
          <a:p>
            <a:pPr marL="514350" indent="-514350">
              <a:lnSpc>
                <a:spcPct val="170000"/>
              </a:lnSpc>
              <a:buFont typeface="+mj-lt"/>
              <a:buAutoNum type="arabicPeriod"/>
            </a:pPr>
            <a:r>
              <a:rPr lang="en-GB" dirty="0">
                <a:latin typeface="Times New Roman" panose="02020603050405020304" pitchFamily="18" charset="0"/>
                <a:cs typeface="Times New Roman" panose="02020603050405020304" pitchFamily="18" charset="0"/>
              </a:rPr>
              <a:t>Any change needs to trigger the feedback process.</a:t>
            </a:r>
          </a:p>
          <a:p>
            <a:pPr marL="514350" indent="-514350">
              <a:lnSpc>
                <a:spcPct val="170000"/>
              </a:lnSpc>
              <a:buFont typeface="+mj-lt"/>
              <a:buAutoNum type="arabicPeriod"/>
            </a:pPr>
            <a:r>
              <a:rPr lang="en-GB" dirty="0">
                <a:latin typeface="Times New Roman" panose="02020603050405020304" pitchFamily="18" charset="0"/>
                <a:cs typeface="Times New Roman" panose="02020603050405020304" pitchFamily="18" charset="0"/>
              </a:rPr>
              <a:t>The feedback must be delivered as soon as possible.</a:t>
            </a:r>
          </a:p>
          <a:p>
            <a:pPr marL="514350" indent="-514350">
              <a:lnSpc>
                <a:spcPct val="170000"/>
              </a:lnSpc>
              <a:buFont typeface="+mj-lt"/>
              <a:buAutoNum type="arabicPeriod"/>
            </a:pPr>
            <a:r>
              <a:rPr lang="en-GB" dirty="0">
                <a:latin typeface="Times New Roman" panose="02020603050405020304" pitchFamily="18" charset="0"/>
                <a:cs typeface="Times New Roman" panose="02020603050405020304" pitchFamily="18" charset="0"/>
              </a:rPr>
              <a:t>The delivery team must receive feedback and then act on it.</a:t>
            </a:r>
            <a:endParaRPr lang="en-US" dirty="0">
              <a:latin typeface="Times New Roman" panose="02020603050405020304" pitchFamily="18" charset="0"/>
              <a:cs typeface="Times New Roman" panose="02020603050405020304" pitchFamily="18" charset="0"/>
            </a:endParaRPr>
          </a:p>
          <a:p>
            <a:pPr marL="514350" indent="-514350">
              <a:lnSpc>
                <a:spcPct val="170000"/>
              </a:lnSpc>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6696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4300" y="351667"/>
            <a:ext cx="11130887" cy="6131020"/>
          </a:xfrm>
        </p:spPr>
        <p:txBody>
          <a:bodyPr>
            <a:normAutofit fontScale="77500" lnSpcReduction="20000"/>
          </a:bodyPr>
          <a:lstStyle/>
          <a:p>
            <a:pPr marL="514350" indent="-514350">
              <a:lnSpc>
                <a:spcPct val="150000"/>
              </a:lnSpc>
              <a:buFont typeface="+mj-lt"/>
              <a:buAutoNum type="arabicPeriod"/>
            </a:pPr>
            <a:r>
              <a:rPr lang="en-GB" b="1" i="1" dirty="0">
                <a:latin typeface="Times New Roman" panose="02020603050405020304" pitchFamily="18" charset="0"/>
                <a:cs typeface="Times New Roman" panose="02020603050405020304" pitchFamily="18" charset="0"/>
              </a:rPr>
              <a:t>Every Change Should Trigger the Feedback Process</a:t>
            </a:r>
          </a:p>
          <a:p>
            <a:pPr>
              <a:lnSpc>
                <a:spcPct val="150000"/>
              </a:lnSpc>
            </a:pPr>
            <a:r>
              <a:rPr lang="en-GB" dirty="0">
                <a:latin typeface="Times New Roman" panose="02020603050405020304" pitchFamily="18" charset="0"/>
                <a:cs typeface="Times New Roman" panose="02020603050405020304" pitchFamily="18" charset="0"/>
              </a:rPr>
              <a:t>A working software application can be usefully decomposed into four components: executable code, configuration, host environment, and data.</a:t>
            </a:r>
          </a:p>
          <a:p>
            <a:pPr>
              <a:lnSpc>
                <a:spcPct val="150000"/>
              </a:lnSpc>
            </a:pPr>
            <a:r>
              <a:rPr lang="en-GB" dirty="0">
                <a:latin typeface="Times New Roman" panose="02020603050405020304" pitchFamily="18" charset="0"/>
                <a:cs typeface="Times New Roman" panose="02020603050405020304" pitchFamily="18" charset="0"/>
              </a:rPr>
              <a:t> If any of them changes, it can lead to a change in the </a:t>
            </a:r>
            <a:r>
              <a:rPr lang="en-GB" dirty="0" err="1">
                <a:latin typeface="Times New Roman" panose="02020603050405020304" pitchFamily="18" charset="0"/>
                <a:cs typeface="Times New Roman" panose="02020603050405020304" pitchFamily="18" charset="0"/>
              </a:rPr>
              <a:t>behavior</a:t>
            </a:r>
            <a:r>
              <a:rPr lang="en-GB" dirty="0">
                <a:latin typeface="Times New Roman" panose="02020603050405020304" pitchFamily="18" charset="0"/>
                <a:cs typeface="Times New Roman" panose="02020603050405020304" pitchFamily="18" charset="0"/>
              </a:rPr>
              <a:t> of the application.  Therefore we need to keep all four of these components under control and ensure that a change in any one of them is verified.</a:t>
            </a:r>
          </a:p>
          <a:p>
            <a:pPr marL="514350" indent="-514350">
              <a:lnSpc>
                <a:spcPct val="170000"/>
              </a:lnSpc>
              <a:buFont typeface="+mj-lt"/>
              <a:buAutoNum type="arabicPeriod" startAt="2"/>
            </a:pPr>
            <a:r>
              <a:rPr lang="en-GB" b="1" i="1" dirty="0">
                <a:latin typeface="Times New Roman" panose="02020603050405020304" pitchFamily="18" charset="0"/>
                <a:cs typeface="Times New Roman" panose="02020603050405020304" pitchFamily="18" charset="0"/>
              </a:rPr>
              <a:t>The Feedback Must Be Received as Soon as Possible</a:t>
            </a:r>
          </a:p>
          <a:p>
            <a:pPr>
              <a:lnSpc>
                <a:spcPct val="170000"/>
              </a:lnSpc>
            </a:pPr>
            <a:r>
              <a:rPr lang="en-GB" dirty="0">
                <a:latin typeface="Times New Roman" panose="02020603050405020304" pitchFamily="18" charset="0"/>
                <a:cs typeface="Times New Roman" panose="02020603050405020304" pitchFamily="18" charset="0"/>
              </a:rPr>
              <a:t>The key to fast feedback is automation.</a:t>
            </a:r>
          </a:p>
          <a:p>
            <a:pPr>
              <a:lnSpc>
                <a:spcPct val="170000"/>
              </a:lnSpc>
            </a:pPr>
            <a:r>
              <a:rPr lang="en-GB" dirty="0">
                <a:latin typeface="Times New Roman" panose="02020603050405020304" pitchFamily="18" charset="0"/>
                <a:cs typeface="Times New Roman" panose="02020603050405020304" pitchFamily="18" charset="0"/>
              </a:rPr>
              <a:t>If you have manual processes, you are dependent on people to get the job done. People take longer, they introduce errors, and they are not auditable. Moreover performing manual build, test, and deployment processes is boring and repetitive. </a:t>
            </a: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0667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3484" y="382137"/>
            <a:ext cx="11049000" cy="6196084"/>
          </a:xfrm>
        </p:spPr>
        <p:txBody>
          <a:bodyPr>
            <a:noAutofit/>
          </a:bodyPr>
          <a:lstStyle/>
          <a:p>
            <a:pPr marL="514350" indent="-514350">
              <a:lnSpc>
                <a:spcPct val="170000"/>
              </a:lnSpc>
              <a:buFont typeface="+mj-lt"/>
              <a:buAutoNum type="arabicPeriod" startAt="3"/>
            </a:pPr>
            <a:r>
              <a:rPr lang="en-GB" sz="2400" b="1" i="1" dirty="0">
                <a:latin typeface="Times New Roman" panose="02020603050405020304" pitchFamily="18" charset="0"/>
                <a:cs typeface="Times New Roman" panose="02020603050405020304" pitchFamily="18" charset="0"/>
              </a:rPr>
              <a:t>The Delivery Team Must Receive Feedback and Then Act on It</a:t>
            </a:r>
          </a:p>
          <a:p>
            <a:pPr>
              <a:lnSpc>
                <a:spcPct val="170000"/>
              </a:lnSpc>
            </a:pPr>
            <a:r>
              <a:rPr lang="en-GB" sz="2200" dirty="0">
                <a:latin typeface="Times New Roman" panose="02020603050405020304" pitchFamily="18" charset="0"/>
                <a:cs typeface="Times New Roman" panose="02020603050405020304" pitchFamily="18" charset="0"/>
              </a:rPr>
              <a:t>It is essential that everybody (developers, testers, operations staff, database administrators, infrastructure specialists, and managers) involved in the process of delivering software is involved in the feedback process. </a:t>
            </a:r>
          </a:p>
          <a:p>
            <a:pPr>
              <a:lnSpc>
                <a:spcPct val="170000"/>
              </a:lnSpc>
            </a:pPr>
            <a:r>
              <a:rPr lang="en-GB" sz="2200" dirty="0">
                <a:latin typeface="Times New Roman" panose="02020603050405020304" pitchFamily="18" charset="0"/>
                <a:cs typeface="Times New Roman" panose="02020603050405020304" pitchFamily="18" charset="0"/>
              </a:rPr>
              <a:t>If people in these roles do not work together on a day-to-day basis, it is essential that they meet frequently and work to improve the process of delivering software. </a:t>
            </a:r>
          </a:p>
          <a:p>
            <a:pPr>
              <a:lnSpc>
                <a:spcPct val="170000"/>
              </a:lnSpc>
            </a:pPr>
            <a:r>
              <a:rPr lang="en-GB" sz="2200" dirty="0">
                <a:latin typeface="Times New Roman" panose="02020603050405020304" pitchFamily="18" charset="0"/>
                <a:cs typeface="Times New Roman" panose="02020603050405020304" pitchFamily="18" charset="0"/>
              </a:rPr>
              <a:t>A process based on continuous improvement is essential to the rapid delivery of quality software.</a:t>
            </a:r>
          </a:p>
          <a:p>
            <a:pPr>
              <a:lnSpc>
                <a:spcPct val="170000"/>
              </a:lnSpc>
            </a:pPr>
            <a:r>
              <a:rPr lang="en-GB" sz="2000" dirty="0">
                <a:latin typeface="Times New Roman" panose="02020603050405020304" pitchFamily="18" charset="0"/>
                <a:cs typeface="Times New Roman" panose="02020603050405020304" pitchFamily="18" charset="0"/>
              </a:rPr>
              <a:t>Iterative processes help this kind of activity—at least once per iteration a retrospective meeting is held where everybody discusses how to improve the delivery process for the next iteration. </a:t>
            </a:r>
          </a:p>
        </p:txBody>
      </p:sp>
    </p:spTree>
    <p:extLst>
      <p:ext uri="{BB962C8B-B14F-4D97-AF65-F5344CB8AC3E}">
        <p14:creationId xmlns:p14="http://schemas.microsoft.com/office/powerpoint/2010/main" val="2945829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8075" y="532261"/>
            <a:ext cx="10694158" cy="5453632"/>
          </a:xfrm>
        </p:spPr>
        <p:txBody>
          <a:bodyPr>
            <a:noAutofit/>
          </a:bodyPr>
          <a:lstStyle/>
          <a:p>
            <a:pPr>
              <a:lnSpc>
                <a:spcPct val="170000"/>
              </a:lnSpc>
            </a:pPr>
            <a:r>
              <a:rPr lang="en-GB" sz="2400" dirty="0">
                <a:latin typeface="Times New Roman" panose="02020603050405020304" pitchFamily="18" charset="0"/>
                <a:cs typeface="Times New Roman" panose="02020603050405020304" pitchFamily="18" charset="0"/>
              </a:rPr>
              <a:t>Being able to react to feedback also means broadcasting information. Using big, visible dashboards (which need not be electronic) and other notification mechanisms is central to ensuring that feedback is fed-back and makes the final step into someone’s head. </a:t>
            </a:r>
          </a:p>
          <a:p>
            <a:pPr>
              <a:lnSpc>
                <a:spcPct val="170000"/>
              </a:lnSpc>
            </a:pPr>
            <a:r>
              <a:rPr lang="en-GB" sz="2400" dirty="0">
                <a:latin typeface="Times New Roman" panose="02020603050405020304" pitchFamily="18" charset="0"/>
                <a:cs typeface="Times New Roman" panose="02020603050405020304" pitchFamily="18" charset="0"/>
              </a:rPr>
              <a:t>Finally, feedback is no good unless it is acted upon. This requires discipline and planning. </a:t>
            </a:r>
          </a:p>
          <a:p>
            <a:pPr>
              <a:lnSpc>
                <a:spcPct val="170000"/>
              </a:lnSpc>
            </a:pPr>
            <a:r>
              <a:rPr lang="en-GB" sz="2400" dirty="0">
                <a:latin typeface="Times New Roman" panose="02020603050405020304" pitchFamily="18" charset="0"/>
                <a:cs typeface="Times New Roman" panose="02020603050405020304" pitchFamily="18" charset="0"/>
              </a:rPr>
              <a:t>When something needs doing, it is the responsibility of the whole team to stop what they are doing and decide on a course of action. Only once this is done should the team carry on with their work.</a:t>
            </a:r>
            <a:endParaRPr lang="en-US" sz="2400" dirty="0">
              <a:latin typeface="Times New Roman" panose="02020603050405020304" pitchFamily="18"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4186930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ontinuous Integration and Continuous Delivery: Beyond the Conveyor Belt  Mentalit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7400" y="409433"/>
            <a:ext cx="4967785" cy="250145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ontinuous Delivery | Not A Factory Anymo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4065" y="4422711"/>
            <a:ext cx="4962335" cy="199564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ontinuous Delivery: Everything You Need to Know | LogiGear Blo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9204" y="3315730"/>
            <a:ext cx="4995981" cy="374698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ontinuous Delivery In a Nutshell | by Zaiku | 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857" y="307004"/>
            <a:ext cx="4476750" cy="3286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047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018" y="0"/>
            <a:ext cx="10515600" cy="1325563"/>
          </a:xfrm>
        </p:spPr>
        <p:txBody>
          <a:bodyPr/>
          <a:lstStyle/>
          <a:p>
            <a:pPr algn="ctr"/>
            <a:r>
              <a:rPr lang="en-US" b="1" dirty="0">
                <a:latin typeface="Times New Roman" panose="02020603050405020304" pitchFamily="18" charset="0"/>
                <a:cs typeface="Times New Roman" panose="02020603050405020304" pitchFamily="18" charset="0"/>
              </a:rPr>
              <a:t>Principles of Software Delivery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9433" y="1325564"/>
            <a:ext cx="11368585" cy="5279952"/>
          </a:xfrm>
        </p:spPr>
        <p:txBody>
          <a:bodyPr>
            <a:normAutofit lnSpcReduction="10000"/>
          </a:bodyPr>
          <a:lstStyle/>
          <a:p>
            <a:pPr marL="514350" indent="-514350">
              <a:lnSpc>
                <a:spcPct val="150000"/>
              </a:lnSpc>
              <a:buFont typeface="+mj-lt"/>
              <a:buAutoNum type="arabicPeriod"/>
            </a:pPr>
            <a:r>
              <a:rPr lang="en-GB" b="1" i="1" dirty="0">
                <a:latin typeface="Times New Roman" panose="02020603050405020304" pitchFamily="18" charset="0"/>
                <a:cs typeface="Times New Roman" panose="02020603050405020304" pitchFamily="18" charset="0"/>
              </a:rPr>
              <a:t>Create a Repeatable, Reliable Process for Releasing Software:-</a:t>
            </a:r>
          </a:p>
          <a:p>
            <a:pPr>
              <a:lnSpc>
                <a:spcPct val="150000"/>
              </a:lnSpc>
            </a:pPr>
            <a:r>
              <a:rPr lang="en-US" dirty="0">
                <a:latin typeface="Times New Roman" panose="02020603050405020304" pitchFamily="18" charset="0"/>
                <a:cs typeface="Times New Roman" panose="02020603050405020304" pitchFamily="18" charset="0"/>
              </a:rPr>
              <a:t>Releasing </a:t>
            </a:r>
            <a:r>
              <a:rPr lang="en-GB" dirty="0">
                <a:latin typeface="Times New Roman" panose="02020603050405020304" pitchFamily="18" charset="0"/>
                <a:cs typeface="Times New Roman" panose="02020603050405020304" pitchFamily="18" charset="0"/>
              </a:rPr>
              <a:t>software should be easy. It should be as simple as pressing a button. </a:t>
            </a:r>
          </a:p>
          <a:p>
            <a:pPr>
              <a:lnSpc>
                <a:spcPct val="150000"/>
              </a:lnSpc>
            </a:pPr>
            <a:r>
              <a:rPr lang="en-GB" dirty="0">
                <a:latin typeface="Times New Roman" panose="02020603050405020304" pitchFamily="18" charset="0"/>
                <a:cs typeface="Times New Roman" panose="02020603050405020304" pitchFamily="18" charset="0"/>
              </a:rPr>
              <a:t>It should be easy because you have tested every single part of the release process hundreds of times before. </a:t>
            </a:r>
          </a:p>
          <a:p>
            <a:pPr>
              <a:lnSpc>
                <a:spcPct val="150000"/>
              </a:lnSpc>
            </a:pPr>
            <a:r>
              <a:rPr lang="en-GB" dirty="0">
                <a:latin typeface="Times New Roman" panose="02020603050405020304" pitchFamily="18" charset="0"/>
                <a:cs typeface="Times New Roman" panose="02020603050405020304" pitchFamily="18" charset="0"/>
              </a:rPr>
              <a:t>The repeatability and reliability derive from two principles: automate almost everything, and keep everything you need to build, deploy, test, and release your application in version control.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4718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8740"/>
            <a:ext cx="10515600" cy="5508223"/>
          </a:xfrm>
        </p:spPr>
        <p:txBody>
          <a:bodyPr/>
          <a:lstStyle/>
          <a:p>
            <a:pPr>
              <a:lnSpc>
                <a:spcPct val="150000"/>
              </a:lnSpc>
            </a:pPr>
            <a:r>
              <a:rPr lang="en-GB" dirty="0">
                <a:latin typeface="Times New Roman" panose="02020603050405020304" pitchFamily="18" charset="0"/>
                <a:cs typeface="Times New Roman" panose="02020603050405020304" pitchFamily="18" charset="0"/>
              </a:rPr>
              <a:t>Deploying software ultimately involves three things:</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Provisioning and managing the environment in which your application will run (hardware configuration, software, infrastructure, and external services).</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Installing the correct version of your application into it.</a:t>
            </a:r>
          </a:p>
          <a:p>
            <a:pPr marL="514350" indent="-514350">
              <a:lnSpc>
                <a:spcPct val="150000"/>
              </a:lnSpc>
              <a:buFont typeface="+mj-lt"/>
              <a:buAutoNum type="arabicPeriod"/>
            </a:pPr>
            <a:r>
              <a:rPr lang="en-GB" dirty="0">
                <a:latin typeface="Times New Roman" panose="02020603050405020304" pitchFamily="18" charset="0"/>
                <a:cs typeface="Times New Roman" panose="02020603050405020304" pitchFamily="18" charset="0"/>
              </a:rPr>
              <a:t>Configuring your application, including any data or state it requires.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7649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8740" y="655092"/>
            <a:ext cx="10849970" cy="5745707"/>
          </a:xfrm>
        </p:spPr>
        <p:txBody>
          <a:bodyPr>
            <a:normAutofit fontScale="92500" lnSpcReduction="20000"/>
          </a:bodyPr>
          <a:lstStyle/>
          <a:p>
            <a:pPr fontAlgn="base">
              <a:lnSpc>
                <a:spcPct val="150000"/>
              </a:lnSpc>
            </a:pPr>
            <a:r>
              <a:rPr lang="en-GB" b="1" dirty="0">
                <a:latin typeface="Times New Roman" panose="02020603050405020304" pitchFamily="18" charset="0"/>
                <a:cs typeface="Times New Roman" panose="02020603050405020304" pitchFamily="18" charset="0"/>
              </a:rPr>
              <a:t>Continuous Integration</a:t>
            </a:r>
            <a:r>
              <a:rPr lang="en-GB" dirty="0">
                <a:latin typeface="Times New Roman" panose="02020603050405020304" pitchFamily="18" charset="0"/>
                <a:cs typeface="Times New Roman" panose="02020603050405020304" pitchFamily="18" charset="0"/>
              </a:rPr>
              <a:t> usually refers to integrating, building, and testing code within the development environment. Continuous Delivery builds on this, dealing with the final stages required for production deployment.</a:t>
            </a:r>
          </a:p>
          <a:p>
            <a:pPr fontAlgn="base">
              <a:lnSpc>
                <a:spcPct val="150000"/>
              </a:lnSpc>
            </a:pPr>
            <a:r>
              <a:rPr lang="en-GB" b="1" dirty="0">
                <a:latin typeface="Times New Roman" panose="02020603050405020304" pitchFamily="18" charset="0"/>
                <a:cs typeface="Times New Roman" panose="02020603050405020304" pitchFamily="18" charset="0"/>
              </a:rPr>
              <a:t>Continuous Delivery</a:t>
            </a:r>
            <a:r>
              <a:rPr lang="en-GB" dirty="0">
                <a:latin typeface="Times New Roman" panose="02020603050405020304" pitchFamily="18" charset="0"/>
                <a:cs typeface="Times New Roman" panose="02020603050405020304" pitchFamily="18" charset="0"/>
              </a:rPr>
              <a:t> just means that you are able to do frequent deployments but may choose not to do it, usually due to businesses preferring a slower rate of deployment. In order to do Continuous Deployment you must be doing Continuous Delivery.</a:t>
            </a:r>
          </a:p>
          <a:p>
            <a:pPr fontAlgn="base">
              <a:lnSpc>
                <a:spcPct val="150000"/>
              </a:lnSpc>
            </a:pPr>
            <a:r>
              <a:rPr lang="en-GB" b="1" dirty="0">
                <a:latin typeface="Times New Roman" panose="02020603050405020304" pitchFamily="18" charset="0"/>
                <a:cs typeface="Times New Roman" panose="02020603050405020304" pitchFamily="18" charset="0"/>
              </a:rPr>
              <a:t>Continuous Deployment</a:t>
            </a:r>
            <a:r>
              <a:rPr lang="en-GB" dirty="0">
                <a:latin typeface="Times New Roman" panose="02020603050405020304" pitchFamily="18" charset="0"/>
                <a:cs typeface="Times New Roman" panose="02020603050405020304" pitchFamily="18" charset="0"/>
              </a:rPr>
              <a:t> means that every change goes through the pipeline and automatically gets put into production, resulting in many production deployments every day.</a:t>
            </a:r>
          </a:p>
          <a:p>
            <a:pPr fontAlgn="base">
              <a:lnSpc>
                <a:spcPct val="150000"/>
              </a:lnSpc>
            </a:pPr>
            <a:endParaRPr lang="en-GB" dirty="0">
              <a:latin typeface="Times New Roman" panose="02020603050405020304" pitchFamily="18" charset="0"/>
              <a:cs typeface="Times New Roman" panose="02020603050405020304" pitchFamily="18" charset="0"/>
            </a:endParaRPr>
          </a:p>
          <a:p>
            <a:pPr fontAlgn="base">
              <a:lnSpc>
                <a:spcPct val="150000"/>
              </a:lnSpc>
            </a:pPr>
            <a:endParaRPr lang="en-GB"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7150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2540" y="529088"/>
            <a:ext cx="10939817" cy="6008190"/>
          </a:xfrm>
        </p:spPr>
        <p:txBody>
          <a:bodyPr>
            <a:noAutofit/>
          </a:bodyPr>
          <a:lstStyle/>
          <a:p>
            <a:pPr marL="514350" indent="-514350">
              <a:lnSpc>
                <a:spcPct val="160000"/>
              </a:lnSpc>
              <a:buFont typeface="+mj-lt"/>
              <a:buAutoNum type="arabicPeriod" startAt="2"/>
            </a:pPr>
            <a:r>
              <a:rPr lang="en-US" b="1" i="1" dirty="0">
                <a:latin typeface="Times New Roman" panose="02020603050405020304" pitchFamily="18" charset="0"/>
                <a:cs typeface="Times New Roman" panose="02020603050405020304" pitchFamily="18" charset="0"/>
              </a:rPr>
              <a:t>Automate Almost Everything</a:t>
            </a:r>
          </a:p>
          <a:p>
            <a:pPr>
              <a:lnSpc>
                <a:spcPct val="160000"/>
              </a:lnSpc>
            </a:pPr>
            <a:r>
              <a:rPr lang="en-GB" sz="2500" dirty="0">
                <a:latin typeface="Times New Roman" panose="02020603050405020304" pitchFamily="18" charset="0"/>
                <a:cs typeface="Times New Roman" panose="02020603050405020304" pitchFamily="18" charset="0"/>
              </a:rPr>
              <a:t>Most development teams don’t automate their release process because it seems such a daunting task. </a:t>
            </a:r>
          </a:p>
          <a:p>
            <a:pPr>
              <a:lnSpc>
                <a:spcPct val="160000"/>
              </a:lnSpc>
            </a:pPr>
            <a:r>
              <a:rPr lang="en-GB" sz="2500" dirty="0">
                <a:latin typeface="Times New Roman" panose="02020603050405020304" pitchFamily="18" charset="0"/>
                <a:cs typeface="Times New Roman" panose="02020603050405020304" pitchFamily="18" charset="0"/>
              </a:rPr>
              <a:t>It’s easier just to do things manually. Perhaps that is true the first time they perform a step in the process, but it is certainly not true by the time they perform that step for the tenth time.</a:t>
            </a:r>
          </a:p>
          <a:p>
            <a:pPr>
              <a:lnSpc>
                <a:spcPct val="160000"/>
              </a:lnSpc>
            </a:pPr>
            <a:r>
              <a:rPr lang="en-GB" sz="2500" dirty="0">
                <a:latin typeface="Times New Roman" panose="02020603050405020304" pitchFamily="18" charset="0"/>
                <a:cs typeface="Times New Roman" panose="02020603050405020304" pitchFamily="18" charset="0"/>
              </a:rPr>
              <a:t>Automation is a prerequisite for the deployment pipeline, because it is only through automation that we can guarantee that people will get what they need at the push of a button. </a:t>
            </a:r>
          </a:p>
        </p:txBody>
      </p:sp>
    </p:spTree>
    <p:extLst>
      <p:ext uri="{BB962C8B-B14F-4D97-AF65-F5344CB8AC3E}">
        <p14:creationId xmlns:p14="http://schemas.microsoft.com/office/powerpoint/2010/main" val="4033050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6313" y="829337"/>
            <a:ext cx="10515600" cy="4807187"/>
          </a:xfrm>
        </p:spPr>
        <p:txBody>
          <a:bodyPr>
            <a:normAutofit lnSpcReduction="10000"/>
          </a:bodyPr>
          <a:lstStyle/>
          <a:p>
            <a:pPr>
              <a:lnSpc>
                <a:spcPct val="160000"/>
              </a:lnSpc>
            </a:pPr>
            <a:r>
              <a:rPr lang="en-GB" dirty="0">
                <a:latin typeface="Times New Roman" panose="02020603050405020304" pitchFamily="18" charset="0"/>
                <a:cs typeface="Times New Roman" panose="02020603050405020304" pitchFamily="18" charset="0"/>
              </a:rPr>
              <a:t>You don’t need to automate everything at once. You can, and should, automate </a:t>
            </a:r>
            <a:r>
              <a:rPr lang="en-US" dirty="0">
                <a:latin typeface="Times New Roman" panose="02020603050405020304" pitchFamily="18" charset="0"/>
                <a:cs typeface="Times New Roman" panose="02020603050405020304" pitchFamily="18" charset="0"/>
              </a:rPr>
              <a:t>gradually over time. </a:t>
            </a:r>
          </a:p>
          <a:p>
            <a:pPr>
              <a:lnSpc>
                <a:spcPct val="160000"/>
              </a:lnSpc>
            </a:pPr>
            <a:r>
              <a:rPr lang="en-GB" dirty="0">
                <a:latin typeface="Times New Roman" panose="02020603050405020304" pitchFamily="18" charset="0"/>
                <a:cs typeface="Times New Roman" panose="02020603050405020304" pitchFamily="18" charset="0"/>
              </a:rPr>
              <a:t>There are some things it is impossible to automate.(</a:t>
            </a:r>
            <a:r>
              <a:rPr lang="en-GB" dirty="0" err="1">
                <a:latin typeface="Times New Roman" panose="02020603050405020304" pitchFamily="18" charset="0"/>
                <a:cs typeface="Times New Roman" panose="02020603050405020304" pitchFamily="18" charset="0"/>
              </a:rPr>
              <a:t>eg</a:t>
            </a:r>
            <a:r>
              <a:rPr lang="en-GB" dirty="0">
                <a:latin typeface="Times New Roman" panose="02020603050405020304" pitchFamily="18" charset="0"/>
                <a:cs typeface="Times New Roman" panose="02020603050405020304" pitchFamily="18" charset="0"/>
              </a:rPr>
              <a:t>:- Demonstrations of working software to representatives of your user community cannot be performed by computers.) </a:t>
            </a:r>
            <a:r>
              <a:rPr lang="en-US" dirty="0">
                <a:latin typeface="Times New Roman" panose="02020603050405020304" pitchFamily="18" charset="0"/>
                <a:cs typeface="Times New Roman" panose="02020603050405020304" pitchFamily="18" charset="0"/>
              </a:rPr>
              <a:t>However, the list of </a:t>
            </a:r>
            <a:r>
              <a:rPr lang="en-GB" dirty="0">
                <a:latin typeface="Times New Roman" panose="02020603050405020304" pitchFamily="18" charset="0"/>
                <a:cs typeface="Times New Roman" panose="02020603050405020304" pitchFamily="18" charset="0"/>
              </a:rPr>
              <a:t>things that cannot be automated is much smaller than many people think.</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2240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3357" y="286603"/>
            <a:ext cx="11294661" cy="6196083"/>
          </a:xfrm>
        </p:spPr>
        <p:txBody>
          <a:bodyPr>
            <a:noAutofit/>
          </a:bodyPr>
          <a:lstStyle/>
          <a:p>
            <a:pPr marL="514350" indent="-514350">
              <a:lnSpc>
                <a:spcPct val="160000"/>
              </a:lnSpc>
              <a:buFont typeface="+mj-lt"/>
              <a:buAutoNum type="arabicPeriod" startAt="3"/>
            </a:pPr>
            <a:r>
              <a:rPr lang="en-GB" sz="2200" b="1" i="1" dirty="0">
                <a:latin typeface="Times New Roman" panose="02020603050405020304" pitchFamily="18" charset="0"/>
                <a:cs typeface="Times New Roman" panose="02020603050405020304" pitchFamily="18" charset="0"/>
              </a:rPr>
              <a:t>Keep Everything in Version Control</a:t>
            </a:r>
          </a:p>
          <a:p>
            <a:pPr>
              <a:lnSpc>
                <a:spcPct val="160000"/>
              </a:lnSpc>
            </a:pPr>
            <a:r>
              <a:rPr lang="en-GB" sz="2200" dirty="0">
                <a:latin typeface="Times New Roman" panose="02020603050405020304" pitchFamily="18" charset="0"/>
                <a:cs typeface="Times New Roman" panose="02020603050405020304" pitchFamily="18" charset="0"/>
              </a:rPr>
              <a:t>Everything you need to build, deploy, test, and release your application should be kept in some form of versioned storage. </a:t>
            </a:r>
          </a:p>
          <a:p>
            <a:pPr>
              <a:lnSpc>
                <a:spcPct val="160000"/>
              </a:lnSpc>
            </a:pPr>
            <a:r>
              <a:rPr lang="en-GB" sz="2200" dirty="0">
                <a:latin typeface="Times New Roman" panose="02020603050405020304" pitchFamily="18" charset="0"/>
                <a:cs typeface="Times New Roman" panose="02020603050405020304" pitchFamily="18" charset="0"/>
              </a:rPr>
              <a:t>This includes requirement documents, test scripts, automated test cases, network configuration scripts, deployment scripts, database creation, upgrade, downgrade, and initialization scripts, application </a:t>
            </a:r>
            <a:r>
              <a:rPr lang="en-US" sz="2200" dirty="0">
                <a:latin typeface="Times New Roman" panose="02020603050405020304" pitchFamily="18" charset="0"/>
                <a:cs typeface="Times New Roman" panose="02020603050405020304" pitchFamily="18" charset="0"/>
              </a:rPr>
              <a:t>stack configuration scripts, libraries, toolchains, technical documentation, </a:t>
            </a:r>
            <a:r>
              <a:rPr lang="en-GB" sz="2200" dirty="0">
                <a:latin typeface="Times New Roman" panose="02020603050405020304" pitchFamily="18" charset="0"/>
                <a:cs typeface="Times New Roman" panose="02020603050405020304" pitchFamily="18" charset="0"/>
              </a:rPr>
              <a:t>and so on. </a:t>
            </a:r>
          </a:p>
          <a:p>
            <a:pPr>
              <a:lnSpc>
                <a:spcPct val="160000"/>
              </a:lnSpc>
            </a:pPr>
            <a:r>
              <a:rPr lang="en-GB" sz="2200" dirty="0">
                <a:latin typeface="Times New Roman" panose="02020603050405020304" pitchFamily="18" charset="0"/>
                <a:cs typeface="Times New Roman" panose="02020603050405020304" pitchFamily="18" charset="0"/>
              </a:rPr>
              <a:t>All of this stuff should be version-controlled, and the relevant version should be identifiable for any given build. </a:t>
            </a:r>
          </a:p>
          <a:p>
            <a:pPr>
              <a:lnSpc>
                <a:spcPct val="160000"/>
              </a:lnSpc>
            </a:pPr>
            <a:r>
              <a:rPr lang="en-GB" sz="2200" dirty="0">
                <a:latin typeface="Times New Roman" panose="02020603050405020304" pitchFamily="18" charset="0"/>
                <a:cs typeface="Times New Roman" panose="02020603050405020304" pitchFamily="18" charset="0"/>
              </a:rPr>
              <a:t>That is, these </a:t>
            </a:r>
            <a:r>
              <a:rPr lang="en-GB" sz="2200" i="1" dirty="0">
                <a:latin typeface="Times New Roman" panose="02020603050405020304" pitchFamily="18" charset="0"/>
                <a:cs typeface="Times New Roman" panose="02020603050405020304" pitchFamily="18" charset="0"/>
              </a:rPr>
              <a:t>change sets </a:t>
            </a:r>
            <a:r>
              <a:rPr lang="en-GB" sz="2200" dirty="0">
                <a:latin typeface="Times New Roman" panose="02020603050405020304" pitchFamily="18" charset="0"/>
                <a:cs typeface="Times New Roman" panose="02020603050405020304" pitchFamily="18" charset="0"/>
              </a:rPr>
              <a:t>should have a single identifier, such as a build number or a version control change set number, </a:t>
            </a:r>
            <a:r>
              <a:rPr lang="en-US" sz="2200" dirty="0">
                <a:latin typeface="Times New Roman" panose="02020603050405020304" pitchFamily="18" charset="0"/>
                <a:cs typeface="Times New Roman" panose="02020603050405020304" pitchFamily="18" charset="0"/>
              </a:rPr>
              <a:t>that references every piece.</a:t>
            </a:r>
          </a:p>
        </p:txBody>
      </p:sp>
    </p:spTree>
    <p:extLst>
      <p:ext uri="{BB962C8B-B14F-4D97-AF65-F5344CB8AC3E}">
        <p14:creationId xmlns:p14="http://schemas.microsoft.com/office/powerpoint/2010/main" val="3328935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948" y="570031"/>
            <a:ext cx="11144535" cy="5871712"/>
          </a:xfrm>
        </p:spPr>
        <p:txBody>
          <a:bodyPr>
            <a:normAutofit fontScale="92500" lnSpcReduction="20000"/>
          </a:bodyPr>
          <a:lstStyle/>
          <a:p>
            <a:pPr marL="514350" indent="-514350">
              <a:lnSpc>
                <a:spcPct val="150000"/>
              </a:lnSpc>
              <a:buFont typeface="+mj-lt"/>
              <a:buAutoNum type="arabicPeriod" startAt="4"/>
            </a:pPr>
            <a:r>
              <a:rPr lang="en-GB" sz="2400" b="1" i="1" dirty="0">
                <a:latin typeface="Times New Roman" panose="02020603050405020304" pitchFamily="18" charset="0"/>
                <a:cs typeface="Times New Roman" panose="02020603050405020304" pitchFamily="18" charset="0"/>
              </a:rPr>
              <a:t>If It Hurts, Do It More Frequently, and Bring the Pain Forward</a:t>
            </a:r>
          </a:p>
          <a:p>
            <a:pPr>
              <a:lnSpc>
                <a:spcPct val="150000"/>
              </a:lnSpc>
            </a:pPr>
            <a:r>
              <a:rPr lang="en-US" sz="2400" dirty="0">
                <a:latin typeface="Times New Roman" panose="02020603050405020304" pitchFamily="18" charset="0"/>
                <a:cs typeface="Times New Roman" panose="02020603050405020304" pitchFamily="18" charset="0"/>
              </a:rPr>
              <a:t>Integration is often a </a:t>
            </a:r>
            <a:r>
              <a:rPr lang="en-GB" sz="2400" dirty="0">
                <a:latin typeface="Times New Roman" panose="02020603050405020304" pitchFamily="18" charset="0"/>
                <a:cs typeface="Times New Roman" panose="02020603050405020304" pitchFamily="18" charset="0"/>
              </a:rPr>
              <a:t>very painful process. If this is true on your project, integrate every time somebody checks in, and do it from the start of the project. </a:t>
            </a:r>
          </a:p>
          <a:p>
            <a:pPr>
              <a:lnSpc>
                <a:spcPct val="150000"/>
              </a:lnSpc>
            </a:pPr>
            <a:r>
              <a:rPr lang="en-GB" sz="2400" dirty="0">
                <a:latin typeface="Times New Roman" panose="02020603050405020304" pitchFamily="18" charset="0"/>
                <a:cs typeface="Times New Roman" panose="02020603050405020304" pitchFamily="18" charset="0"/>
              </a:rPr>
              <a:t>If testing is a painful process that occurs just before release, don’t do it at the end. Instead, do it continually from the beginning of the project.</a:t>
            </a:r>
          </a:p>
          <a:p>
            <a:pPr>
              <a:lnSpc>
                <a:spcPct val="150000"/>
              </a:lnSpc>
            </a:pPr>
            <a:r>
              <a:rPr lang="en-GB" sz="2400" dirty="0">
                <a:latin typeface="Times New Roman" panose="02020603050405020304" pitchFamily="18" charset="0"/>
                <a:cs typeface="Times New Roman" panose="02020603050405020304" pitchFamily="18" charset="0"/>
              </a:rPr>
              <a:t>If releasing software is painful, aim to release it every time somebody checks in a change that passes all the automated tests.</a:t>
            </a:r>
          </a:p>
          <a:p>
            <a:pPr>
              <a:lnSpc>
                <a:spcPct val="150000"/>
              </a:lnSpc>
            </a:pPr>
            <a:r>
              <a:rPr lang="en-GB" sz="2400" dirty="0">
                <a:latin typeface="Times New Roman" panose="02020603050405020304" pitchFamily="18" charset="0"/>
                <a:cs typeface="Times New Roman" panose="02020603050405020304" pitchFamily="18" charset="0"/>
              </a:rPr>
              <a:t>If you can’t release it to real users upon every change, release it to a production-like environment upon every check-in.</a:t>
            </a:r>
          </a:p>
          <a:p>
            <a:pPr>
              <a:lnSpc>
                <a:spcPct val="150000"/>
              </a:lnSpc>
            </a:pPr>
            <a:r>
              <a:rPr lang="en-GB" sz="2400" dirty="0">
                <a:latin typeface="Times New Roman" panose="02020603050405020304" pitchFamily="18" charset="0"/>
                <a:cs typeface="Times New Roman" panose="02020603050405020304" pitchFamily="18" charset="0"/>
              </a:rPr>
              <a:t>If creating application documentation is painful, do it as you develop new features instead of leaving it to the end.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9335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6062" y="433552"/>
            <a:ext cx="11076295" cy="5967247"/>
          </a:xfrm>
        </p:spPr>
        <p:txBody>
          <a:bodyPr>
            <a:normAutofit fontScale="77500" lnSpcReduction="20000"/>
          </a:bodyPr>
          <a:lstStyle/>
          <a:p>
            <a:pPr marL="514350" indent="-514350">
              <a:lnSpc>
                <a:spcPct val="160000"/>
              </a:lnSpc>
              <a:buFont typeface="+mj-lt"/>
              <a:buAutoNum type="arabicPeriod" startAt="5"/>
            </a:pPr>
            <a:r>
              <a:rPr lang="en-US" b="1" i="1" dirty="0">
                <a:latin typeface="Times New Roman" panose="02020603050405020304" pitchFamily="18" charset="0"/>
                <a:cs typeface="Times New Roman" panose="02020603050405020304" pitchFamily="18" charset="0"/>
              </a:rPr>
              <a:t>Build Quality In</a:t>
            </a:r>
          </a:p>
          <a:p>
            <a:pPr>
              <a:lnSpc>
                <a:spcPct val="160000"/>
              </a:lnSpc>
            </a:pPr>
            <a:r>
              <a:rPr lang="en-US" dirty="0">
                <a:latin typeface="Times New Roman" panose="02020603050405020304" pitchFamily="18" charset="0"/>
                <a:cs typeface="Times New Roman" panose="02020603050405020304" pitchFamily="18" charset="0"/>
              </a:rPr>
              <a:t>“Build quality in” “Bring the pain forward” --</a:t>
            </a:r>
            <a:r>
              <a:rPr lang="en-GB" dirty="0">
                <a:latin typeface="Times New Roman" panose="02020603050405020304" pitchFamily="18" charset="0"/>
                <a:cs typeface="Times New Roman" panose="02020603050405020304" pitchFamily="18" charset="0"/>
              </a:rPr>
              <a:t>catch defects as early in the delivery process as possible  and the next step is to fix them.</a:t>
            </a:r>
          </a:p>
          <a:p>
            <a:pPr>
              <a:lnSpc>
                <a:spcPct val="160000"/>
              </a:lnSpc>
            </a:pPr>
            <a:r>
              <a:rPr lang="en-GB" dirty="0">
                <a:latin typeface="Times New Roman" panose="02020603050405020304" pitchFamily="18" charset="0"/>
                <a:cs typeface="Times New Roman" panose="02020603050405020304" pitchFamily="18" charset="0"/>
              </a:rPr>
              <a:t>Delivery teams must be disciplined about fixing defects as soon as they are found. (</a:t>
            </a:r>
            <a:r>
              <a:rPr lang="en-GB" dirty="0" err="1">
                <a:latin typeface="Times New Roman" panose="02020603050405020304" pitchFamily="18" charset="0"/>
                <a:cs typeface="Times New Roman" panose="02020603050405020304" pitchFamily="18" charset="0"/>
              </a:rPr>
              <a:t>Eg</a:t>
            </a:r>
            <a:r>
              <a:rPr lang="en-GB"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fire alarm is </a:t>
            </a:r>
            <a:r>
              <a:rPr lang="en-GB" dirty="0">
                <a:latin typeface="Times New Roman" panose="02020603050405020304" pitchFamily="18" charset="0"/>
                <a:cs typeface="Times New Roman" panose="02020603050405020304" pitchFamily="18" charset="0"/>
              </a:rPr>
              <a:t>useless if everybody ignores it.)</a:t>
            </a:r>
          </a:p>
          <a:p>
            <a:pPr marL="514350" indent="-514350">
              <a:lnSpc>
                <a:spcPct val="160000"/>
              </a:lnSpc>
              <a:buFont typeface="+mj-lt"/>
              <a:buAutoNum type="arabicPeriod" startAt="6"/>
            </a:pPr>
            <a:r>
              <a:rPr lang="en-US" b="1" i="1" dirty="0">
                <a:latin typeface="Times New Roman" panose="02020603050405020304" pitchFamily="18" charset="0"/>
                <a:cs typeface="Times New Roman" panose="02020603050405020304" pitchFamily="18" charset="0"/>
              </a:rPr>
              <a:t>Done Means Released</a:t>
            </a:r>
          </a:p>
          <a:p>
            <a:pPr>
              <a:lnSpc>
                <a:spcPct val="160000"/>
              </a:lnSpc>
            </a:pPr>
            <a:r>
              <a:rPr lang="en-GB" dirty="0">
                <a:latin typeface="Times New Roman" panose="02020603050405020304" pitchFamily="18" charset="0"/>
                <a:cs typeface="Times New Roman" panose="02020603050405020304" pitchFamily="18" charset="0"/>
              </a:rPr>
              <a:t>a feature is only done when it is delivering </a:t>
            </a:r>
            <a:r>
              <a:rPr lang="en-US" dirty="0">
                <a:latin typeface="Times New Roman" panose="02020603050405020304" pitchFamily="18" charset="0"/>
                <a:cs typeface="Times New Roman" panose="02020603050405020304" pitchFamily="18" charset="0"/>
              </a:rPr>
              <a:t>value to users.</a:t>
            </a:r>
          </a:p>
          <a:p>
            <a:pPr>
              <a:lnSpc>
                <a:spcPct val="160000"/>
              </a:lnSpc>
            </a:pPr>
            <a:r>
              <a:rPr lang="en-GB" dirty="0">
                <a:latin typeface="Times New Roman" panose="02020603050405020304" pitchFamily="18" charset="0"/>
                <a:cs typeface="Times New Roman" panose="02020603050405020304" pitchFamily="18" charset="0"/>
              </a:rPr>
              <a:t>For some agile delivery teams, “done” means released into production. This is the ideal situation for a software development project.</a:t>
            </a:r>
          </a:p>
          <a:p>
            <a:pPr>
              <a:lnSpc>
                <a:spcPct val="160000"/>
              </a:lnSpc>
            </a:pPr>
            <a:r>
              <a:rPr lang="en-GB" dirty="0">
                <a:latin typeface="Times New Roman" panose="02020603050405020304" pitchFamily="18" charset="0"/>
                <a:cs typeface="Times New Roman" panose="02020603050405020304" pitchFamily="18" charset="0"/>
              </a:rPr>
              <a:t>There is no “80% done.” Things are either done, or they are not.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2666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8891" y="474497"/>
            <a:ext cx="10912523" cy="5776178"/>
          </a:xfrm>
        </p:spPr>
        <p:txBody>
          <a:bodyPr>
            <a:normAutofit lnSpcReduction="10000"/>
          </a:bodyPr>
          <a:lstStyle/>
          <a:p>
            <a:pPr marL="514350" indent="-514350">
              <a:lnSpc>
                <a:spcPct val="150000"/>
              </a:lnSpc>
              <a:buFont typeface="+mj-lt"/>
              <a:buAutoNum type="arabicPeriod" startAt="7"/>
            </a:pPr>
            <a:r>
              <a:rPr lang="en-GB" b="1" i="1" dirty="0">
                <a:latin typeface="Times New Roman" panose="02020603050405020304" pitchFamily="18" charset="0"/>
                <a:cs typeface="Times New Roman" panose="02020603050405020304" pitchFamily="18" charset="0"/>
              </a:rPr>
              <a:t>Everybody Is Responsible for the Delivery Process</a:t>
            </a:r>
          </a:p>
          <a:p>
            <a:pPr>
              <a:lnSpc>
                <a:spcPct val="150000"/>
              </a:lnSpc>
            </a:pPr>
            <a:r>
              <a:rPr lang="en-GB" dirty="0">
                <a:latin typeface="Times New Roman" panose="02020603050405020304" pitchFamily="18" charset="0"/>
                <a:cs typeface="Times New Roman" panose="02020603050405020304" pitchFamily="18" charset="0"/>
              </a:rPr>
              <a:t>everybody within an organization is aligned with its goals, and people work together to help each to meet them. Ultimately the team succeeds or fails as a team, not as individuals.</a:t>
            </a:r>
          </a:p>
          <a:p>
            <a:pPr>
              <a:lnSpc>
                <a:spcPct val="150000"/>
              </a:lnSpc>
            </a:pPr>
            <a:r>
              <a:rPr lang="en-GB" dirty="0">
                <a:latin typeface="Times New Roman" panose="02020603050405020304" pitchFamily="18" charset="0"/>
                <a:cs typeface="Times New Roman" panose="02020603050405020304" pitchFamily="18" charset="0"/>
              </a:rPr>
              <a:t>If you are working in a small organization or in a relatively independent department, you may have complete control over the resources that you need to release software. If so, fantastic. If not, realizing this principle may require hard work over a long period of time to break down the barriers between the silos that isolate people in different roles.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4503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5369" y="720156"/>
            <a:ext cx="10666863" cy="2869205"/>
          </a:xfrm>
        </p:spPr>
        <p:txBody>
          <a:bodyPr/>
          <a:lstStyle/>
          <a:p>
            <a:pPr>
              <a:lnSpc>
                <a:spcPct val="150000"/>
              </a:lnSpc>
            </a:pPr>
            <a:r>
              <a:rPr lang="en-GB" dirty="0">
                <a:latin typeface="Times New Roman" panose="02020603050405020304" pitchFamily="18" charset="0"/>
                <a:cs typeface="Times New Roman" panose="02020603050405020304" pitchFamily="18" charset="0"/>
              </a:rPr>
              <a:t>This is one of the central principles of the DevOps movement. The DevOps movement – encouraging greater collaboration between everyone involved in software delivery in order to release valuable software faster and more reliably.</a:t>
            </a:r>
            <a:endParaRPr lang="en-US" dirty="0">
              <a:latin typeface="Times New Roman" panose="02020603050405020304" pitchFamily="18" charset="0"/>
              <a:cs typeface="Times New Roman" panose="02020603050405020304" pitchFamily="18" charset="0"/>
            </a:endParaRPr>
          </a:p>
        </p:txBody>
      </p:sp>
      <p:pic>
        <p:nvPicPr>
          <p:cNvPr id="4" name="Picture 2" descr="DevOps&#10;I do not think it means what&#10;you think it means&#10;&#10; "/>
          <p:cNvPicPr>
            <a:picLocks noChangeAspect="1" noChangeArrowheads="1"/>
          </p:cNvPicPr>
          <p:nvPr/>
        </p:nvPicPr>
        <p:blipFill>
          <a:blip r:embed="rId2"/>
          <a:srcRect/>
          <a:stretch>
            <a:fillRect/>
          </a:stretch>
        </p:blipFill>
        <p:spPr bwMode="auto">
          <a:xfrm>
            <a:off x="582304" y="3589361"/>
            <a:ext cx="3115589" cy="2138149"/>
          </a:xfrm>
          <a:prstGeom prst="rect">
            <a:avLst/>
          </a:prstGeom>
          <a:noFill/>
        </p:spPr>
      </p:pic>
      <p:pic>
        <p:nvPicPr>
          <p:cNvPr id="5" name="Picture 2" descr="Dev&#10;&#10;Ops&#10;&#10; "/>
          <p:cNvPicPr>
            <a:picLocks noChangeAspect="1" noChangeArrowheads="1"/>
          </p:cNvPicPr>
          <p:nvPr/>
        </p:nvPicPr>
        <p:blipFill>
          <a:blip r:embed="rId3"/>
          <a:srcRect/>
          <a:stretch>
            <a:fillRect/>
          </a:stretch>
        </p:blipFill>
        <p:spPr bwMode="auto">
          <a:xfrm>
            <a:off x="3885062" y="3698542"/>
            <a:ext cx="3280013" cy="1913341"/>
          </a:xfrm>
          <a:prstGeom prst="rect">
            <a:avLst/>
          </a:prstGeom>
          <a:noFill/>
        </p:spPr>
      </p:pic>
      <p:pic>
        <p:nvPicPr>
          <p:cNvPr id="6" name="Picture 2" descr="Dev Ops&#10;A culture and mindset for collaborating&#10;between developers and operations&#10;&#10; "/>
          <p:cNvPicPr>
            <a:picLocks noChangeAspect="1" noChangeArrowheads="1"/>
          </p:cNvPicPr>
          <p:nvPr/>
        </p:nvPicPr>
        <p:blipFill>
          <a:blip r:embed="rId4"/>
          <a:srcRect/>
          <a:stretch>
            <a:fillRect/>
          </a:stretch>
        </p:blipFill>
        <p:spPr bwMode="auto">
          <a:xfrm>
            <a:off x="7757615" y="3525671"/>
            <a:ext cx="3405970" cy="2201839"/>
          </a:xfrm>
          <a:prstGeom prst="rect">
            <a:avLst/>
          </a:prstGeom>
          <a:noFill/>
        </p:spPr>
      </p:pic>
    </p:spTree>
    <p:extLst>
      <p:ext uri="{BB962C8B-B14F-4D97-AF65-F5344CB8AC3E}">
        <p14:creationId xmlns:p14="http://schemas.microsoft.com/office/powerpoint/2010/main" val="3699000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ontinuous Delivery• Taking each CI build and run it throughdeployment procedures on production orproduction-equivalent en..."/>
          <p:cNvPicPr>
            <a:picLocks noChangeAspect="1" noChangeArrowheads="1"/>
          </p:cNvPicPr>
          <p:nvPr/>
        </p:nvPicPr>
        <p:blipFill>
          <a:blip r:embed="rId2"/>
          <a:srcRect/>
          <a:stretch>
            <a:fillRect/>
          </a:stretch>
        </p:blipFill>
        <p:spPr bwMode="auto">
          <a:xfrm>
            <a:off x="1475095" y="518614"/>
            <a:ext cx="8965441" cy="5849203"/>
          </a:xfrm>
          <a:prstGeom prst="rect">
            <a:avLst/>
          </a:prstGeom>
          <a:noFill/>
        </p:spPr>
      </p:pic>
    </p:spTree>
    <p:extLst>
      <p:ext uri="{BB962C8B-B14F-4D97-AF65-F5344CB8AC3E}">
        <p14:creationId xmlns:p14="http://schemas.microsoft.com/office/powerpoint/2010/main" val="42228164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3206" y="341195"/>
            <a:ext cx="11232107" cy="6114196"/>
          </a:xfrm>
        </p:spPr>
        <p:txBody>
          <a:bodyPr>
            <a:normAutofit fontScale="77500" lnSpcReduction="20000"/>
          </a:bodyPr>
          <a:lstStyle/>
          <a:p>
            <a:pPr marL="514350" indent="-514350">
              <a:lnSpc>
                <a:spcPct val="160000"/>
              </a:lnSpc>
              <a:buFont typeface="+mj-lt"/>
              <a:buAutoNum type="arabicPeriod" startAt="8"/>
            </a:pPr>
            <a:r>
              <a:rPr lang="en-US" b="1" i="1" dirty="0">
                <a:latin typeface="Times New Roman" panose="02020603050405020304" pitchFamily="18" charset="0"/>
                <a:cs typeface="Times New Roman" panose="02020603050405020304" pitchFamily="18" charset="0"/>
              </a:rPr>
              <a:t>Continuous Improvement</a:t>
            </a:r>
          </a:p>
          <a:p>
            <a:pPr>
              <a:lnSpc>
                <a:spcPct val="160000"/>
              </a:lnSpc>
            </a:pPr>
            <a:r>
              <a:rPr lang="en-GB" dirty="0">
                <a:latin typeface="Times New Roman" panose="02020603050405020304" pitchFamily="18" charset="0"/>
                <a:cs typeface="Times New Roman" panose="02020603050405020304" pitchFamily="18" charset="0"/>
              </a:rPr>
              <a:t>It is worth emphasizing that the first release of an application is just the first stage in its life. </a:t>
            </a:r>
          </a:p>
          <a:p>
            <a:pPr>
              <a:lnSpc>
                <a:spcPct val="160000"/>
              </a:lnSpc>
            </a:pPr>
            <a:r>
              <a:rPr lang="en-GB" dirty="0">
                <a:latin typeface="Times New Roman" panose="02020603050405020304" pitchFamily="18" charset="0"/>
                <a:cs typeface="Times New Roman" panose="02020603050405020304" pitchFamily="18" charset="0"/>
              </a:rPr>
              <a:t>All applications evolve, and more releases will follow. It is important that your delivery process also evolves with it.</a:t>
            </a:r>
          </a:p>
          <a:p>
            <a:pPr>
              <a:lnSpc>
                <a:spcPct val="160000"/>
              </a:lnSpc>
            </a:pPr>
            <a:r>
              <a:rPr lang="en-GB" dirty="0">
                <a:latin typeface="Times New Roman" panose="02020603050405020304" pitchFamily="18" charset="0"/>
                <a:cs typeface="Times New Roman" panose="02020603050405020304" pitchFamily="18" charset="0"/>
              </a:rPr>
              <a:t>The whole team should regularly gather together and hold a retrospective on the delivery process. </a:t>
            </a:r>
          </a:p>
          <a:p>
            <a:pPr>
              <a:lnSpc>
                <a:spcPct val="160000"/>
              </a:lnSpc>
            </a:pPr>
            <a:r>
              <a:rPr lang="en-GB" dirty="0">
                <a:latin typeface="Times New Roman" panose="02020603050405020304" pitchFamily="18" charset="0"/>
                <a:cs typeface="Times New Roman" panose="02020603050405020304" pitchFamily="18" charset="0"/>
              </a:rPr>
              <a:t>This means that the team should reflect on what has gone well and what has gone badly, and discuss ideas on how to improve things.</a:t>
            </a:r>
          </a:p>
          <a:p>
            <a:pPr>
              <a:lnSpc>
                <a:spcPct val="160000"/>
              </a:lnSpc>
            </a:pPr>
            <a:r>
              <a:rPr lang="en-GB" dirty="0">
                <a:latin typeface="Times New Roman" panose="02020603050405020304" pitchFamily="18" charset="0"/>
                <a:cs typeface="Times New Roman" panose="02020603050405020304" pitchFamily="18" charset="0"/>
              </a:rPr>
              <a:t>Somebody should be nominated to own each idea and ensure that it is acted </a:t>
            </a:r>
            <a:r>
              <a:rPr lang="en-GB" dirty="0" err="1">
                <a:latin typeface="Times New Roman" panose="02020603050405020304" pitchFamily="18" charset="0"/>
                <a:cs typeface="Times New Roman" panose="02020603050405020304" pitchFamily="18" charset="0"/>
              </a:rPr>
              <a:t>upon.Then</a:t>
            </a:r>
            <a:r>
              <a:rPr lang="en-GB" dirty="0">
                <a:latin typeface="Times New Roman" panose="02020603050405020304" pitchFamily="18" charset="0"/>
                <a:cs typeface="Times New Roman" panose="02020603050405020304" pitchFamily="18" charset="0"/>
              </a:rPr>
              <a:t>, the next time that the team gathers, they should report back on what happened. </a:t>
            </a:r>
          </a:p>
          <a:p>
            <a:pPr>
              <a:lnSpc>
                <a:spcPct val="160000"/>
              </a:lnSpc>
            </a:pPr>
            <a:r>
              <a:rPr lang="en-GB" dirty="0">
                <a:latin typeface="Times New Roman" panose="02020603050405020304" pitchFamily="18" charset="0"/>
                <a:cs typeface="Times New Roman" panose="02020603050405020304" pitchFamily="18" charset="0"/>
              </a:rPr>
              <a:t>This is known as the </a:t>
            </a:r>
            <a:r>
              <a:rPr lang="en-GB" i="1" dirty="0">
                <a:latin typeface="Times New Roman" panose="02020603050405020304" pitchFamily="18" charset="0"/>
                <a:cs typeface="Times New Roman" panose="02020603050405020304" pitchFamily="18" charset="0"/>
              </a:rPr>
              <a:t>Deming cycle</a:t>
            </a:r>
            <a:r>
              <a:rPr lang="en-GB" dirty="0">
                <a:latin typeface="Times New Roman" panose="02020603050405020304" pitchFamily="18" charset="0"/>
                <a:cs typeface="Times New Roman" panose="02020603050405020304" pitchFamily="18" charset="0"/>
              </a:rPr>
              <a:t>: plan, do, study, act.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9191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ow does continuous integration relate to continuous delivery / deployment?  - DevOps Stack Exchan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510" y="717644"/>
            <a:ext cx="975360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748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7982" y="259308"/>
            <a:ext cx="8229600" cy="990600"/>
          </a:xfrm>
        </p:spPr>
        <p:txBody>
          <a:bodyPr>
            <a:normAutofit/>
          </a:bodyPr>
          <a:lstStyle/>
          <a:p>
            <a:pPr algn="ctr"/>
            <a:r>
              <a:rPr lang="en-US" sz="4000" b="1" dirty="0">
                <a:latin typeface="Times New Roman" panose="02020603050405020304" pitchFamily="18" charset="0"/>
                <a:cs typeface="Times New Roman" panose="02020603050405020304" pitchFamily="18" charset="0"/>
              </a:rPr>
              <a:t>Continuous Delivery</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59809" y="1378424"/>
            <a:ext cx="10385946" cy="5174776"/>
          </a:xfrm>
        </p:spPr>
        <p:txBody>
          <a:bodyPr>
            <a:noAutofit/>
          </a:bodyPr>
          <a:lstStyle/>
          <a:p>
            <a:pPr lvl="0">
              <a:lnSpc>
                <a:spcPct val="170000"/>
              </a:lnSpc>
            </a:pPr>
            <a:r>
              <a:rPr lang="en-US" sz="2700" dirty="0">
                <a:latin typeface="Times New Roman" panose="02020603050405020304" pitchFamily="18" charset="0"/>
                <a:cs typeface="Times New Roman" panose="02020603050405020304" pitchFamily="18" charset="0"/>
              </a:rPr>
              <a:t>Continuous Delivery is a software engineering approach in which teams produce software in short cycles, ensuring that software can be reliably released at any time.</a:t>
            </a:r>
          </a:p>
          <a:p>
            <a:pPr lvl="0">
              <a:lnSpc>
                <a:spcPct val="170000"/>
              </a:lnSpc>
            </a:pPr>
            <a:r>
              <a:rPr lang="en-US" sz="2700" dirty="0">
                <a:latin typeface="Times New Roman" panose="02020603050405020304" pitchFamily="18" charset="0"/>
                <a:cs typeface="Times New Roman" panose="02020603050405020304" pitchFamily="18" charset="0"/>
              </a:rPr>
              <a:t>It aims to build, test and release software faster and more frequently.</a:t>
            </a:r>
          </a:p>
          <a:p>
            <a:pPr lvl="0">
              <a:lnSpc>
                <a:spcPct val="170000"/>
              </a:lnSpc>
            </a:pPr>
            <a:r>
              <a:rPr lang="en-US" sz="2700" dirty="0">
                <a:latin typeface="Times New Roman" panose="02020603050405020304" pitchFamily="18" charset="0"/>
                <a:cs typeface="Times New Roman" panose="02020603050405020304" pitchFamily="18" charset="0"/>
              </a:rPr>
              <a:t>It reduces the cost, time, and risk of delivering changes by allowing for more incremental updates to production.</a:t>
            </a:r>
          </a:p>
          <a:p>
            <a:pPr>
              <a:lnSpc>
                <a:spcPct val="170000"/>
              </a:lnSpc>
            </a:pPr>
            <a:endParaRPr lang="en-US"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7406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9962" y="624622"/>
            <a:ext cx="10515600" cy="5544166"/>
          </a:xfrm>
        </p:spPr>
        <p:txBody>
          <a:bodyPr>
            <a:normAutofit/>
          </a:bodyPr>
          <a:lstStyle/>
          <a:p>
            <a:pPr>
              <a:lnSpc>
                <a:spcPct val="150000"/>
              </a:lnSpc>
            </a:pPr>
            <a:r>
              <a:rPr lang="en-GB" b="1" dirty="0">
                <a:latin typeface="Times New Roman" panose="02020603050405020304" pitchFamily="18" charset="0"/>
                <a:cs typeface="Times New Roman" panose="02020603050405020304" pitchFamily="18" charset="0"/>
              </a:rPr>
              <a:t>Continuous delivery</a:t>
            </a:r>
            <a:r>
              <a:rPr lang="en-GB" dirty="0">
                <a:latin typeface="Times New Roman" panose="02020603050405020304" pitchFamily="18" charset="0"/>
                <a:cs typeface="Times New Roman" panose="02020603050405020304" pitchFamily="18" charset="0"/>
              </a:rPr>
              <a:t> is a software development practice where code changes are automatically prepared for a release to production.</a:t>
            </a:r>
          </a:p>
          <a:p>
            <a:pPr>
              <a:lnSpc>
                <a:spcPct val="150000"/>
              </a:lnSpc>
            </a:pPr>
            <a:r>
              <a:rPr lang="en-GB" dirty="0">
                <a:latin typeface="Times New Roman" panose="02020603050405020304" pitchFamily="18" charset="0"/>
                <a:cs typeface="Times New Roman" panose="02020603050405020304" pitchFamily="18" charset="0"/>
              </a:rPr>
              <a:t>Continuous delivery lets developers automate testing beyond just unit tests so they can verify application updates across multiple dimensions before deploying to customers.</a:t>
            </a:r>
          </a:p>
          <a:p>
            <a:pPr>
              <a:lnSpc>
                <a:spcPct val="150000"/>
              </a:lnSpc>
            </a:pPr>
            <a:r>
              <a:rPr lang="en-US" dirty="0">
                <a:latin typeface="Times New Roman" panose="02020603050405020304" pitchFamily="18" charset="0"/>
                <a:cs typeface="Times New Roman" panose="02020603050405020304" pitchFamily="18" charset="0"/>
              </a:rPr>
              <a:t>In practice, continuous delivery focuses on automated deployment pipeline. This may have one or more manual approval gates prior to reaching production.</a:t>
            </a: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1775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9933" y="805218"/>
            <a:ext cx="10426891" cy="5513696"/>
          </a:xfrm>
        </p:spPr>
        <p:txBody>
          <a:bodyPr>
            <a:normAutofit/>
          </a:bodyPr>
          <a:lstStyle/>
          <a:p>
            <a:pPr lvl="0">
              <a:lnSpc>
                <a:spcPct val="150000"/>
              </a:lnSpc>
            </a:pPr>
            <a:r>
              <a:rPr lang="en-US" dirty="0">
                <a:latin typeface="Times New Roman" panose="02020603050405020304" pitchFamily="18" charset="0"/>
                <a:cs typeface="Times New Roman" panose="02020603050405020304" pitchFamily="18" charset="0"/>
              </a:rPr>
              <a:t>Continuous delivery provides many benefits, including:</a:t>
            </a:r>
          </a:p>
          <a:p>
            <a:pPr lvl="1">
              <a:lnSpc>
                <a:spcPct val="150000"/>
              </a:lnSpc>
            </a:pPr>
            <a:r>
              <a:rPr lang="en-US" sz="2800" dirty="0">
                <a:latin typeface="Times New Roman" panose="02020603050405020304" pitchFamily="18" charset="0"/>
                <a:cs typeface="Times New Roman" panose="02020603050405020304" pitchFamily="18" charset="0"/>
              </a:rPr>
              <a:t>It encourages Infrastructure as Code and Configuration as Code.</a:t>
            </a:r>
          </a:p>
          <a:p>
            <a:pPr lvl="1">
              <a:lnSpc>
                <a:spcPct val="150000"/>
              </a:lnSpc>
            </a:pPr>
            <a:r>
              <a:rPr lang="en-US" sz="2800" dirty="0">
                <a:latin typeface="Times New Roman" panose="02020603050405020304" pitchFamily="18" charset="0"/>
                <a:cs typeface="Times New Roman" panose="02020603050405020304" pitchFamily="18" charset="0"/>
              </a:rPr>
              <a:t>It enables automated testing throughout the pipeline.</a:t>
            </a:r>
          </a:p>
          <a:p>
            <a:pPr lvl="1">
              <a:lnSpc>
                <a:spcPct val="150000"/>
              </a:lnSpc>
            </a:pPr>
            <a:r>
              <a:rPr lang="en-US" sz="2800" dirty="0">
                <a:latin typeface="Times New Roman" panose="02020603050405020304" pitchFamily="18" charset="0"/>
                <a:cs typeface="Times New Roman" panose="02020603050405020304" pitchFamily="18" charset="0"/>
              </a:rPr>
              <a:t>It provides visibility and fast feedback cycles.</a:t>
            </a:r>
          </a:p>
          <a:p>
            <a:pPr lvl="1">
              <a:lnSpc>
                <a:spcPct val="150000"/>
              </a:lnSpc>
            </a:pPr>
            <a:r>
              <a:rPr lang="en-US" sz="2800" dirty="0">
                <a:latin typeface="Times New Roman" panose="02020603050405020304" pitchFamily="18" charset="0"/>
                <a:cs typeface="Times New Roman" panose="02020603050405020304" pitchFamily="18" charset="0"/>
              </a:rPr>
              <a:t>It makes going to production a low stress activity.</a:t>
            </a: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2081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1445" y="491319"/>
            <a:ext cx="11054686" cy="3534771"/>
          </a:xfrm>
        </p:spPr>
        <p:txBody>
          <a:bodyPr>
            <a:normAutofit fontScale="92500" lnSpcReduction="20000"/>
          </a:bodyPr>
          <a:lstStyle/>
          <a:p>
            <a:pPr>
              <a:lnSpc>
                <a:spcPct val="150000"/>
              </a:lnSpc>
            </a:pPr>
            <a:r>
              <a:rPr lang="en-US" dirty="0">
                <a:latin typeface="Times New Roman" panose="02020603050405020304" pitchFamily="18" charset="0"/>
                <a:cs typeface="Times New Roman" panose="02020603050405020304" pitchFamily="18" charset="0"/>
              </a:rPr>
              <a:t>A deployment </a:t>
            </a:r>
            <a:r>
              <a:rPr lang="en-GB" dirty="0">
                <a:latin typeface="Times New Roman" panose="02020603050405020304" pitchFamily="18" charset="0"/>
                <a:cs typeface="Times New Roman" panose="02020603050405020304" pitchFamily="18" charset="0"/>
              </a:rPr>
              <a:t>pipeline is an automated implementation of your application’s build, deploy, test, and release process. </a:t>
            </a:r>
          </a:p>
          <a:p>
            <a:pPr>
              <a:lnSpc>
                <a:spcPct val="150000"/>
              </a:lnSpc>
            </a:pPr>
            <a:r>
              <a:rPr lang="en-GB" dirty="0">
                <a:latin typeface="Times New Roman" panose="02020603050405020304" pitchFamily="18" charset="0"/>
                <a:cs typeface="Times New Roman" panose="02020603050405020304" pitchFamily="18" charset="0"/>
              </a:rPr>
              <a:t>Every organization will have differences in the implementation of their deployment pipelines, depending on their value stream for releasing software, but the principles that govern them do not vary.</a:t>
            </a:r>
          </a:p>
          <a:p>
            <a:pPr>
              <a:lnSpc>
                <a:spcPct val="150000"/>
              </a:lnSpc>
            </a:pPr>
            <a:r>
              <a:rPr lang="en-GB" dirty="0">
                <a:latin typeface="Times New Roman" panose="02020603050405020304" pitchFamily="18" charset="0"/>
                <a:cs typeface="Times New Roman" panose="02020603050405020304" pitchFamily="18" charset="0"/>
              </a:rPr>
              <a:t>An example of a deployment pipeline is given below:-</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392071" y="3875964"/>
            <a:ext cx="9280478" cy="2811438"/>
          </a:xfrm>
          <a:prstGeom prst="rect">
            <a:avLst/>
          </a:prstGeom>
        </p:spPr>
      </p:pic>
    </p:spTree>
    <p:extLst>
      <p:ext uri="{BB962C8B-B14F-4D97-AF65-F5344CB8AC3E}">
        <p14:creationId xmlns:p14="http://schemas.microsoft.com/office/powerpoint/2010/main" val="2358042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3609" y="559558"/>
            <a:ext cx="10515600" cy="5923129"/>
          </a:xfrm>
        </p:spPr>
        <p:txBody>
          <a:bodyPr>
            <a:normAutofit fontScale="85000" lnSpcReduction="20000"/>
          </a:bodyPr>
          <a:lstStyle/>
          <a:p>
            <a:pPr marL="0" indent="0">
              <a:lnSpc>
                <a:spcPct val="160000"/>
              </a:lnSpc>
              <a:buNone/>
            </a:pPr>
            <a:r>
              <a:rPr lang="en-GB" dirty="0"/>
              <a:t>The way the deployment pipeline works is as follows:-</a:t>
            </a:r>
          </a:p>
          <a:p>
            <a:pPr>
              <a:lnSpc>
                <a:spcPct val="160000"/>
              </a:lnSpc>
            </a:pPr>
            <a:r>
              <a:rPr lang="en-GB" dirty="0"/>
              <a:t> Every change that is made to an application’s configuration, source code, environment, or data, triggers the creation of a new instance of the pipeline. </a:t>
            </a:r>
          </a:p>
          <a:p>
            <a:pPr>
              <a:lnSpc>
                <a:spcPct val="160000"/>
              </a:lnSpc>
            </a:pPr>
            <a:r>
              <a:rPr lang="en-GB" dirty="0"/>
              <a:t>One of the first steps in the pipeline is to create binaries and installers. </a:t>
            </a:r>
          </a:p>
          <a:p>
            <a:pPr>
              <a:lnSpc>
                <a:spcPct val="160000"/>
              </a:lnSpc>
            </a:pPr>
            <a:r>
              <a:rPr lang="en-GB" dirty="0"/>
              <a:t>The rest of the pipeline runs a series of tests on the binaries to prove that they can be released. </a:t>
            </a:r>
          </a:p>
          <a:p>
            <a:pPr>
              <a:lnSpc>
                <a:spcPct val="160000"/>
              </a:lnSpc>
            </a:pPr>
            <a:r>
              <a:rPr lang="en-GB" dirty="0"/>
              <a:t>Each test that the release candidate passes gives us more confidence that this particular combination of binary code, configuration information, environment, and data will work. </a:t>
            </a:r>
          </a:p>
          <a:p>
            <a:pPr>
              <a:lnSpc>
                <a:spcPct val="160000"/>
              </a:lnSpc>
            </a:pPr>
            <a:r>
              <a:rPr lang="en-GB" dirty="0"/>
              <a:t>If the release candidate passes all the tests, it can be released.</a:t>
            </a:r>
            <a:endParaRPr lang="en-US" dirty="0"/>
          </a:p>
        </p:txBody>
      </p:sp>
    </p:spTree>
    <p:extLst>
      <p:ext uri="{BB962C8B-B14F-4D97-AF65-F5344CB8AC3E}">
        <p14:creationId xmlns:p14="http://schemas.microsoft.com/office/powerpoint/2010/main" val="1002758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4427" y="706509"/>
            <a:ext cx="10803340" cy="5735234"/>
          </a:xfrm>
        </p:spPr>
        <p:txBody>
          <a:bodyPr>
            <a:normAutofit/>
          </a:bodyPr>
          <a:lstStyle/>
          <a:p>
            <a:pPr>
              <a:lnSpc>
                <a:spcPct val="150000"/>
              </a:lnSpc>
            </a:pPr>
            <a:r>
              <a:rPr lang="en-GB" dirty="0">
                <a:latin typeface="Times New Roman" panose="02020603050405020304" pitchFamily="18" charset="0"/>
                <a:cs typeface="Times New Roman" panose="02020603050405020304" pitchFamily="18" charset="0"/>
              </a:rPr>
              <a:t>The aim of the deployment pipeline is threefold.</a:t>
            </a:r>
          </a:p>
          <a:p>
            <a:pPr>
              <a:lnSpc>
                <a:spcPct val="150000"/>
              </a:lnSpc>
            </a:pPr>
            <a:r>
              <a:rPr lang="en-GB" b="1" dirty="0">
                <a:latin typeface="Times New Roman" panose="02020603050405020304" pitchFamily="18" charset="0"/>
                <a:cs typeface="Times New Roman" panose="02020603050405020304" pitchFamily="18" charset="0"/>
              </a:rPr>
              <a:t>First</a:t>
            </a:r>
            <a:r>
              <a:rPr lang="en-GB" dirty="0">
                <a:latin typeface="Times New Roman" panose="02020603050405020304" pitchFamily="18" charset="0"/>
                <a:cs typeface="Times New Roman" panose="02020603050405020304" pitchFamily="18" charset="0"/>
              </a:rPr>
              <a:t>, it makes every part of the process of building, deploying, testing, and releasing software visible to everybody involved, aiding collaboration.</a:t>
            </a:r>
          </a:p>
          <a:p>
            <a:pPr>
              <a:lnSpc>
                <a:spcPct val="150000"/>
              </a:lnSpc>
            </a:pPr>
            <a:r>
              <a:rPr lang="en-GB" b="1" dirty="0">
                <a:latin typeface="Times New Roman" panose="02020603050405020304" pitchFamily="18" charset="0"/>
                <a:cs typeface="Times New Roman" panose="02020603050405020304" pitchFamily="18" charset="0"/>
              </a:rPr>
              <a:t>Second</a:t>
            </a:r>
            <a:r>
              <a:rPr lang="en-GB" dirty="0">
                <a:latin typeface="Times New Roman" panose="02020603050405020304" pitchFamily="18" charset="0"/>
                <a:cs typeface="Times New Roman" panose="02020603050405020304" pitchFamily="18" charset="0"/>
              </a:rPr>
              <a:t>, it improves feedback so that problems are identified, and so resolved, as early in the process as possible. </a:t>
            </a:r>
          </a:p>
          <a:p>
            <a:pPr>
              <a:lnSpc>
                <a:spcPct val="150000"/>
              </a:lnSpc>
            </a:pPr>
            <a:r>
              <a:rPr lang="en-GB" b="1" dirty="0">
                <a:latin typeface="Times New Roman" panose="02020603050405020304" pitchFamily="18" charset="0"/>
                <a:cs typeface="Times New Roman" panose="02020603050405020304" pitchFamily="18" charset="0"/>
              </a:rPr>
              <a:t>Finally</a:t>
            </a:r>
            <a:r>
              <a:rPr lang="en-GB" dirty="0">
                <a:latin typeface="Times New Roman" panose="02020603050405020304" pitchFamily="18" charset="0"/>
                <a:cs typeface="Times New Roman" panose="02020603050405020304" pitchFamily="18" charset="0"/>
              </a:rPr>
              <a:t>, it enables teams to deploy and release any version of their software to any environment at will through a fully automated process.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6453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2088</Words>
  <Application>Microsoft Office PowerPoint</Application>
  <PresentationFormat>Widescreen</PresentationFormat>
  <Paragraphs>103</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CONTINUOUS DELIVERY </vt:lpstr>
      <vt:lpstr>PowerPoint Presentation</vt:lpstr>
      <vt:lpstr>PowerPoint Presentation</vt:lpstr>
      <vt:lpstr>Continuous Delivery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Principles of Software Delivery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DELIVERY </dc:title>
  <dc:creator>SAMUELCEDRICMIRANDA</dc:creator>
  <cp:lastModifiedBy>Unknown User</cp:lastModifiedBy>
  <cp:revision>53</cp:revision>
  <dcterms:created xsi:type="dcterms:W3CDTF">2021-02-24T13:07:43Z</dcterms:created>
  <dcterms:modified xsi:type="dcterms:W3CDTF">2021-03-02T14:00:21Z</dcterms:modified>
</cp:coreProperties>
</file>