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2" r:id="rId4"/>
    <p:sldId id="259" r:id="rId5"/>
    <p:sldId id="260" r:id="rId6"/>
    <p:sldId id="261" r:id="rId7"/>
    <p:sldId id="257" r:id="rId8"/>
    <p:sldId id="266" r:id="rId9"/>
    <p:sldId id="267" r:id="rId10"/>
    <p:sldId id="268" r:id="rId11"/>
    <p:sldId id="269" r:id="rId12"/>
    <p:sldId id="274" r:id="rId13"/>
    <p:sldId id="276" r:id="rId14"/>
    <p:sldId id="277" r:id="rId15"/>
    <p:sldId id="270" r:id="rId16"/>
    <p:sldId id="275" r:id="rId17"/>
    <p:sldId id="279" r:id="rId18"/>
    <p:sldId id="280" r:id="rId19"/>
    <p:sldId id="281"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7D29BF0-787E-4D90-94E7-0B85F0B98B07}"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2D867-9BED-4F7E-89A8-2D0638E5959C}" type="slidenum">
              <a:rPr lang="en-US" smtClean="0"/>
              <a:t>‹#›</a:t>
            </a:fld>
            <a:endParaRPr lang="en-US"/>
          </a:p>
        </p:txBody>
      </p:sp>
    </p:spTree>
    <p:extLst>
      <p:ext uri="{BB962C8B-B14F-4D97-AF65-F5344CB8AC3E}">
        <p14:creationId xmlns:p14="http://schemas.microsoft.com/office/powerpoint/2010/main" val="603915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D29BF0-787E-4D90-94E7-0B85F0B98B07}"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2D867-9BED-4F7E-89A8-2D0638E5959C}" type="slidenum">
              <a:rPr lang="en-US" smtClean="0"/>
              <a:t>‹#›</a:t>
            </a:fld>
            <a:endParaRPr lang="en-US"/>
          </a:p>
        </p:txBody>
      </p:sp>
    </p:spTree>
    <p:extLst>
      <p:ext uri="{BB962C8B-B14F-4D97-AF65-F5344CB8AC3E}">
        <p14:creationId xmlns:p14="http://schemas.microsoft.com/office/powerpoint/2010/main" val="682014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D29BF0-787E-4D90-94E7-0B85F0B98B07}"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2D867-9BED-4F7E-89A8-2D0638E5959C}" type="slidenum">
              <a:rPr lang="en-US" smtClean="0"/>
              <a:t>‹#›</a:t>
            </a:fld>
            <a:endParaRPr lang="en-US"/>
          </a:p>
        </p:txBody>
      </p:sp>
    </p:spTree>
    <p:extLst>
      <p:ext uri="{BB962C8B-B14F-4D97-AF65-F5344CB8AC3E}">
        <p14:creationId xmlns:p14="http://schemas.microsoft.com/office/powerpoint/2010/main" val="3945909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D29BF0-787E-4D90-94E7-0B85F0B98B07}"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2D867-9BED-4F7E-89A8-2D0638E5959C}" type="slidenum">
              <a:rPr lang="en-US" smtClean="0"/>
              <a:t>‹#›</a:t>
            </a:fld>
            <a:endParaRPr lang="en-US"/>
          </a:p>
        </p:txBody>
      </p:sp>
    </p:spTree>
    <p:extLst>
      <p:ext uri="{BB962C8B-B14F-4D97-AF65-F5344CB8AC3E}">
        <p14:creationId xmlns:p14="http://schemas.microsoft.com/office/powerpoint/2010/main" val="2995066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D29BF0-787E-4D90-94E7-0B85F0B98B07}"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2D867-9BED-4F7E-89A8-2D0638E5959C}" type="slidenum">
              <a:rPr lang="en-US" smtClean="0"/>
              <a:t>‹#›</a:t>
            </a:fld>
            <a:endParaRPr lang="en-US"/>
          </a:p>
        </p:txBody>
      </p:sp>
    </p:spTree>
    <p:extLst>
      <p:ext uri="{BB962C8B-B14F-4D97-AF65-F5344CB8AC3E}">
        <p14:creationId xmlns:p14="http://schemas.microsoft.com/office/powerpoint/2010/main" val="73611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D29BF0-787E-4D90-94E7-0B85F0B98B07}"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F2D867-9BED-4F7E-89A8-2D0638E5959C}" type="slidenum">
              <a:rPr lang="en-US" smtClean="0"/>
              <a:t>‹#›</a:t>
            </a:fld>
            <a:endParaRPr lang="en-US"/>
          </a:p>
        </p:txBody>
      </p:sp>
    </p:spTree>
    <p:extLst>
      <p:ext uri="{BB962C8B-B14F-4D97-AF65-F5344CB8AC3E}">
        <p14:creationId xmlns:p14="http://schemas.microsoft.com/office/powerpoint/2010/main" val="93211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D29BF0-787E-4D90-94E7-0B85F0B98B07}" type="datetimeFigureOut">
              <a:rPr lang="en-US" smtClean="0"/>
              <a:t>3/2/2021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F2D867-9BED-4F7E-89A8-2D0638E5959C}" type="slidenum">
              <a:rPr lang="en-US" smtClean="0"/>
              <a:t>‹#›</a:t>
            </a:fld>
            <a:endParaRPr lang="en-US"/>
          </a:p>
        </p:txBody>
      </p:sp>
    </p:spTree>
    <p:extLst>
      <p:ext uri="{BB962C8B-B14F-4D97-AF65-F5344CB8AC3E}">
        <p14:creationId xmlns:p14="http://schemas.microsoft.com/office/powerpoint/2010/main" val="1389664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D29BF0-787E-4D90-94E7-0B85F0B98B07}" type="datetimeFigureOut">
              <a:rPr lang="en-US" smtClean="0"/>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F2D867-9BED-4F7E-89A8-2D0638E5959C}" type="slidenum">
              <a:rPr lang="en-US" smtClean="0"/>
              <a:t>‹#›</a:t>
            </a:fld>
            <a:endParaRPr lang="en-US"/>
          </a:p>
        </p:txBody>
      </p:sp>
    </p:spTree>
    <p:extLst>
      <p:ext uri="{BB962C8B-B14F-4D97-AF65-F5344CB8AC3E}">
        <p14:creationId xmlns:p14="http://schemas.microsoft.com/office/powerpoint/2010/main" val="1611746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D29BF0-787E-4D90-94E7-0B85F0B98B07}" type="datetimeFigureOut">
              <a:rPr lang="en-US" smtClean="0"/>
              <a:t>3/2/2021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F2D867-9BED-4F7E-89A8-2D0638E5959C}" type="slidenum">
              <a:rPr lang="en-US" smtClean="0"/>
              <a:t>‹#›</a:t>
            </a:fld>
            <a:endParaRPr lang="en-US"/>
          </a:p>
        </p:txBody>
      </p:sp>
    </p:spTree>
    <p:extLst>
      <p:ext uri="{BB962C8B-B14F-4D97-AF65-F5344CB8AC3E}">
        <p14:creationId xmlns:p14="http://schemas.microsoft.com/office/powerpoint/2010/main" val="4057325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D29BF0-787E-4D90-94E7-0B85F0B98B07}"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F2D867-9BED-4F7E-89A8-2D0638E5959C}" type="slidenum">
              <a:rPr lang="en-US" smtClean="0"/>
              <a:t>‹#›</a:t>
            </a:fld>
            <a:endParaRPr lang="en-US"/>
          </a:p>
        </p:txBody>
      </p:sp>
    </p:spTree>
    <p:extLst>
      <p:ext uri="{BB962C8B-B14F-4D97-AF65-F5344CB8AC3E}">
        <p14:creationId xmlns:p14="http://schemas.microsoft.com/office/powerpoint/2010/main" val="328412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D29BF0-787E-4D90-94E7-0B85F0B98B07}"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F2D867-9BED-4F7E-89A8-2D0638E5959C}" type="slidenum">
              <a:rPr lang="en-US" smtClean="0"/>
              <a:t>‹#›</a:t>
            </a:fld>
            <a:endParaRPr lang="en-US"/>
          </a:p>
        </p:txBody>
      </p:sp>
    </p:spTree>
    <p:extLst>
      <p:ext uri="{BB962C8B-B14F-4D97-AF65-F5344CB8AC3E}">
        <p14:creationId xmlns:p14="http://schemas.microsoft.com/office/powerpoint/2010/main" val="3009221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29BF0-787E-4D90-94E7-0B85F0B98B07}" type="datetimeFigureOut">
              <a:rPr lang="en-US" smtClean="0"/>
              <a:t>3/2/2021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2D867-9BED-4F7E-89A8-2D0638E5959C}" type="slidenum">
              <a:rPr lang="en-US" smtClean="0"/>
              <a:t>‹#›</a:t>
            </a:fld>
            <a:endParaRPr lang="en-US"/>
          </a:p>
        </p:txBody>
      </p:sp>
    </p:spTree>
    <p:extLst>
      <p:ext uri="{BB962C8B-B14F-4D97-AF65-F5344CB8AC3E}">
        <p14:creationId xmlns:p14="http://schemas.microsoft.com/office/powerpoint/2010/main" val="2971952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2.emf"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3.emf"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057"/>
            <a:ext cx="10515600" cy="1204368"/>
          </a:xfrm>
        </p:spPr>
        <p:txBody>
          <a:bodyPr>
            <a:normAutofit/>
          </a:bodyPr>
          <a:lstStyle/>
          <a:p>
            <a:pPr algn="ctr"/>
            <a:r>
              <a:rPr lang="en-US" sz="4000" b="1" dirty="0">
                <a:latin typeface="Times New Roman" panose="02020603050405020304" pitchFamily="18" charset="0"/>
                <a:cs typeface="Times New Roman" panose="02020603050405020304" pitchFamily="18" charset="0"/>
              </a:rPr>
              <a:t>Build and Deployment Automation</a:t>
            </a:r>
          </a:p>
        </p:txBody>
      </p:sp>
      <p:sp>
        <p:nvSpPr>
          <p:cNvPr id="3" name="Content Placeholder 2"/>
          <p:cNvSpPr>
            <a:spLocks noGrp="1"/>
          </p:cNvSpPr>
          <p:nvPr>
            <p:ph idx="1"/>
          </p:nvPr>
        </p:nvSpPr>
        <p:spPr>
          <a:xfrm>
            <a:off x="387823" y="1378424"/>
            <a:ext cx="11349251" cy="5117909"/>
          </a:xfrm>
        </p:spPr>
        <p:txBody>
          <a:bodyPr>
            <a:noAutofit/>
          </a:bodyPr>
          <a:lstStyle/>
          <a:p>
            <a:pPr>
              <a:lnSpc>
                <a:spcPct val="170000"/>
              </a:lnSpc>
            </a:pPr>
            <a:r>
              <a:rPr lang="en-GB" sz="2400" b="1" dirty="0">
                <a:latin typeface="Times New Roman" panose="02020603050405020304" pitchFamily="18" charset="0"/>
                <a:cs typeface="Times New Roman" panose="02020603050405020304" pitchFamily="18" charset="0"/>
              </a:rPr>
              <a:t>Build automation</a:t>
            </a:r>
            <a:r>
              <a:rPr lang="en-GB" sz="2400" dirty="0">
                <a:latin typeface="Times New Roman" panose="02020603050405020304" pitchFamily="18" charset="0"/>
                <a:cs typeface="Times New Roman" panose="02020603050405020304" pitchFamily="18" charset="0"/>
              </a:rPr>
              <a:t> is the process of automating the creation of a software build and the associated processes including: compiling computer source code into binary code, packaging binary code, and running automated tests.</a:t>
            </a:r>
          </a:p>
          <a:p>
            <a:pPr>
              <a:lnSpc>
                <a:spcPct val="170000"/>
              </a:lnSpc>
            </a:pPr>
            <a:r>
              <a:rPr lang="en-GB" sz="2400" b="1" dirty="0">
                <a:latin typeface="Times New Roman" panose="02020603050405020304" pitchFamily="18" charset="0"/>
                <a:cs typeface="Times New Roman" panose="02020603050405020304" pitchFamily="18" charset="0"/>
              </a:rPr>
              <a:t>Deployment automation </a:t>
            </a:r>
            <a:r>
              <a:rPr lang="en-GB" sz="2400" dirty="0">
                <a:latin typeface="Times New Roman" panose="02020603050405020304" pitchFamily="18" charset="0"/>
                <a:cs typeface="Times New Roman" panose="02020603050405020304" pitchFamily="18" charset="0"/>
              </a:rPr>
              <a:t>is what enables you to deploy your software to testing and production environments with the push of a button. Automation is essential to reduce the risk of production deployments. It's also essential for providing fast feedback on the quality of your software by allowing teams to do comprehensive testing as soon as possible after changes.</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491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4426" y="447200"/>
            <a:ext cx="10857931" cy="6062782"/>
          </a:xfrm>
        </p:spPr>
        <p:txBody>
          <a:bodyPr>
            <a:normAutofit fontScale="85000" lnSpcReduction="10000"/>
          </a:bodyPr>
          <a:lstStyle/>
          <a:p>
            <a:pPr>
              <a:lnSpc>
                <a:spcPct val="170000"/>
              </a:lnSpc>
            </a:pPr>
            <a:r>
              <a:rPr lang="en-GB" dirty="0" err="1">
                <a:latin typeface="Times New Roman" panose="02020603050405020304" pitchFamily="18" charset="0"/>
                <a:cs typeface="Times New Roman" panose="02020603050405020304" pitchFamily="18" charset="0"/>
              </a:rPr>
              <a:t>Ansible</a:t>
            </a:r>
            <a:r>
              <a:rPr lang="en-GB" dirty="0">
                <a:latin typeface="Times New Roman" panose="02020603050405020304" pitchFamily="18" charset="0"/>
                <a:cs typeface="Times New Roman" panose="02020603050405020304" pitchFamily="18" charset="0"/>
              </a:rPr>
              <a:t> consolidates resources across multiple systems to manage them from a single platform.</a:t>
            </a:r>
          </a:p>
          <a:p>
            <a:pPr>
              <a:lnSpc>
                <a:spcPct val="170000"/>
              </a:lnSpc>
            </a:pPr>
            <a:r>
              <a:rPr lang="en-GB" dirty="0">
                <a:latin typeface="Times New Roman" panose="02020603050405020304" pitchFamily="18" charset="0"/>
                <a:cs typeface="Times New Roman" panose="02020603050405020304" pitchFamily="18" charset="0"/>
              </a:rPr>
              <a:t>A configuration management system like </a:t>
            </a:r>
            <a:r>
              <a:rPr lang="en-GB" dirty="0" err="1">
                <a:latin typeface="Times New Roman" panose="02020603050405020304" pitchFamily="18" charset="0"/>
                <a:cs typeface="Times New Roman" panose="02020603050405020304" pitchFamily="18" charset="0"/>
              </a:rPr>
              <a:t>Ansible</a:t>
            </a:r>
            <a:r>
              <a:rPr lang="en-GB" dirty="0">
                <a:latin typeface="Times New Roman" panose="02020603050405020304" pitchFamily="18" charset="0"/>
                <a:cs typeface="Times New Roman" panose="02020603050405020304" pitchFamily="18" charset="0"/>
              </a:rPr>
              <a:t> is made up of several components. The systems that are managed can include servers, storage, networking, and software.</a:t>
            </a:r>
          </a:p>
          <a:p>
            <a:pPr>
              <a:lnSpc>
                <a:spcPct val="170000"/>
              </a:lnSpc>
            </a:pPr>
            <a:r>
              <a:rPr lang="en-GB" dirty="0" err="1">
                <a:latin typeface="Times New Roman" panose="02020603050405020304" pitchFamily="18" charset="0"/>
                <a:cs typeface="Times New Roman" panose="02020603050405020304" pitchFamily="18" charset="0"/>
              </a:rPr>
              <a:t>Ansible</a:t>
            </a:r>
            <a:r>
              <a:rPr lang="en-GB" dirty="0">
                <a:latin typeface="Times New Roman" panose="02020603050405020304" pitchFamily="18" charset="0"/>
                <a:cs typeface="Times New Roman" panose="02020603050405020304" pitchFamily="18" charset="0"/>
              </a:rPr>
              <a:t> configurations are simple data descriptions of your infrastructure (both human-readable and machine-</a:t>
            </a:r>
            <a:r>
              <a:rPr lang="en-GB" dirty="0" err="1">
                <a:latin typeface="Times New Roman" panose="02020603050405020304" pitchFamily="18" charset="0"/>
                <a:cs typeface="Times New Roman" panose="02020603050405020304" pitchFamily="18" charset="0"/>
              </a:rPr>
              <a:t>parsable</a:t>
            </a:r>
            <a:r>
              <a:rPr lang="en-GB" dirty="0">
                <a:latin typeface="Times New Roman" panose="02020603050405020304" pitchFamily="18" charset="0"/>
                <a:cs typeface="Times New Roman" panose="02020603050405020304" pitchFamily="18" charset="0"/>
              </a:rPr>
              <a:t>) - ensuring everyone on your team will be able to understand the meaning of each configuration task. New team members will be able to quickly dive in and make an impact. Existing team members can get work done faster</a:t>
            </a:r>
            <a:endParaRPr lang="en-US" dirty="0">
              <a:latin typeface="Times New Roman" panose="02020603050405020304" pitchFamily="18" charset="0"/>
              <a:cs typeface="Times New Roman" panose="02020603050405020304" pitchFamily="18" charset="0"/>
            </a:endParaRPr>
          </a:p>
          <a:p>
            <a:pPr>
              <a:lnSpc>
                <a:spcPct val="17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525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26421" cy="1325563"/>
          </a:xfrm>
        </p:spPr>
        <p:txBody>
          <a:bodyPr>
            <a:normAutofit/>
          </a:bodyPr>
          <a:lstStyle/>
          <a:p>
            <a:pPr algn="ctr">
              <a:lnSpc>
                <a:spcPct val="100000"/>
              </a:lnSpc>
            </a:pPr>
            <a:r>
              <a:rPr lang="en-GB" b="1" dirty="0">
                <a:latin typeface="Times New Roman" panose="02020603050405020304" pitchFamily="18" charset="0"/>
                <a:cs typeface="Times New Roman" panose="02020603050405020304" pitchFamily="18" charset="0"/>
              </a:rPr>
              <a:t>Test automation (as part of CI)</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pPr>
            <a:r>
              <a:rPr lang="en-GB" b="1" dirty="0">
                <a:latin typeface="Times New Roman" panose="02020603050405020304" pitchFamily="18" charset="0"/>
                <a:cs typeface="Times New Roman" panose="02020603050405020304" pitchFamily="18" charset="0"/>
              </a:rPr>
              <a:t>Continuous Integration</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CI</a:t>
            </a:r>
            <a:r>
              <a:rPr lang="en-GB" dirty="0">
                <a:latin typeface="Times New Roman" panose="02020603050405020304" pitchFamily="18" charset="0"/>
                <a:cs typeface="Times New Roman" panose="02020603050405020304" pitchFamily="18" charset="0"/>
              </a:rPr>
              <a:t>) is a development practice where developers integrate code into a shared repository frequently, preferably several times a day. Each integration can then be verified by an automated build and automated tests.</a:t>
            </a:r>
          </a:p>
          <a:p>
            <a:pPr>
              <a:lnSpc>
                <a:spcPct val="150000"/>
              </a:lnSpc>
            </a:pPr>
            <a:br>
              <a:rPr lang="en-GB"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0284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est Automation and Continuous Integ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914" y="641445"/>
            <a:ext cx="7751928" cy="5254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185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scri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230" y="961251"/>
            <a:ext cx="5753906" cy="3666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984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descri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537" y="818866"/>
            <a:ext cx="9512489" cy="4804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452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gile Test Automation is Incomplete Without Continuous Integration | Kaizen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166" y="313827"/>
            <a:ext cx="5895975" cy="42481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aster development and delivery with Continuous Integration and Deployment  | Adaps Btran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0522" y="2518865"/>
            <a:ext cx="5715000" cy="4086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648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urbo Boost Your Digital App Test Automation with Jenki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015" y="354842"/>
            <a:ext cx="8761863" cy="6073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99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latin typeface="Times New Roman" panose="02020603050405020304" pitchFamily="18" charset="0"/>
                <a:cs typeface="Times New Roman" panose="02020603050405020304" pitchFamily="18" charset="0"/>
              </a:rPr>
              <a:t>Robot Framework</a:t>
            </a:r>
          </a:p>
        </p:txBody>
      </p:sp>
      <p:sp>
        <p:nvSpPr>
          <p:cNvPr id="3" name="Content Placeholder 2"/>
          <p:cNvSpPr>
            <a:spLocks noGrp="1"/>
          </p:cNvSpPr>
          <p:nvPr>
            <p:ph idx="1"/>
          </p:nvPr>
        </p:nvSpPr>
        <p:spPr>
          <a:xfrm>
            <a:off x="838199" y="1325563"/>
            <a:ext cx="10639567" cy="5198067"/>
          </a:xfrm>
        </p:spPr>
        <p:txBody>
          <a:bodyPr>
            <a:normAutofit fontScale="77500" lnSpcReduction="20000"/>
          </a:bodyPr>
          <a:lstStyle/>
          <a:p>
            <a:pPr>
              <a:lnSpc>
                <a:spcPct val="170000"/>
              </a:lnSpc>
            </a:pPr>
            <a:r>
              <a:rPr lang="en-GB" b="1" dirty="0">
                <a:latin typeface="Times New Roman" panose="02020603050405020304" pitchFamily="18" charset="0"/>
                <a:cs typeface="Times New Roman" panose="02020603050405020304" pitchFamily="18" charset="0"/>
              </a:rPr>
              <a:t>Robot Framework</a:t>
            </a:r>
            <a:r>
              <a:rPr lang="en-GB" dirty="0">
                <a:latin typeface="Times New Roman" panose="02020603050405020304" pitchFamily="18" charset="0"/>
                <a:cs typeface="Times New Roman" panose="02020603050405020304" pitchFamily="18" charset="0"/>
              </a:rPr>
              <a:t> is a generic open source automation framework. It can be used for test automation and robotic process automation (RPA).</a:t>
            </a:r>
          </a:p>
          <a:p>
            <a:pPr>
              <a:lnSpc>
                <a:spcPct val="170000"/>
              </a:lnSpc>
            </a:pPr>
            <a:r>
              <a:rPr lang="en-GB" dirty="0">
                <a:latin typeface="Times New Roman" panose="02020603050405020304" pitchFamily="18" charset="0"/>
                <a:cs typeface="Times New Roman" panose="02020603050405020304" pitchFamily="18" charset="0"/>
              </a:rPr>
              <a:t>Robot Framework is a generic test automation framework for acceptance testing and acceptance test-driven development (ATDD). </a:t>
            </a:r>
          </a:p>
          <a:p>
            <a:pPr>
              <a:lnSpc>
                <a:spcPct val="170000"/>
              </a:lnSpc>
            </a:pPr>
            <a:r>
              <a:rPr lang="en-GB" dirty="0">
                <a:latin typeface="Times New Roman" panose="02020603050405020304" pitchFamily="18" charset="0"/>
                <a:cs typeface="Times New Roman" panose="02020603050405020304" pitchFamily="18" charset="0"/>
              </a:rPr>
              <a:t>It is a keyword-driven testing framework that uses tabular test data syntax.</a:t>
            </a:r>
          </a:p>
          <a:p>
            <a:pPr>
              <a:lnSpc>
                <a:spcPct val="170000"/>
              </a:lnSpc>
            </a:pPr>
            <a:r>
              <a:rPr lang="en-GB" dirty="0">
                <a:latin typeface="Times New Roman" panose="02020603050405020304" pitchFamily="18" charset="0"/>
                <a:cs typeface="Times New Roman" panose="02020603050405020304" pitchFamily="18" charset="0"/>
              </a:rPr>
              <a:t>Test cases are written using a keyword-testing methodology written in a tabular format which makes it clear and readable, and conveys the right information about the intention of the test case. For example, to open browser, the keyword used is </a:t>
            </a:r>
            <a:r>
              <a:rPr lang="en-GB" b="1" dirty="0">
                <a:latin typeface="Times New Roman" panose="02020603050405020304" pitchFamily="18" charset="0"/>
                <a:cs typeface="Times New Roman" panose="02020603050405020304" pitchFamily="18" charset="0"/>
              </a:rPr>
              <a:t>“Open Browser”</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478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904" y="706509"/>
            <a:ext cx="10515600" cy="5380392"/>
          </a:xfrm>
        </p:spPr>
        <p:txBody>
          <a:bodyPr>
            <a:normAutofit fontScale="92500" lnSpcReduction="20000"/>
          </a:bodyPr>
          <a:lstStyle/>
          <a:p>
            <a:pPr>
              <a:lnSpc>
                <a:spcPct val="150000"/>
              </a:lnSpc>
            </a:pPr>
            <a:r>
              <a:rPr lang="en-GB" dirty="0">
                <a:latin typeface="Times New Roman" panose="02020603050405020304" pitchFamily="18" charset="0"/>
                <a:cs typeface="Times New Roman" panose="02020603050405020304" pitchFamily="18" charset="0"/>
              </a:rPr>
              <a:t>Robot Framework is open and extensible and can be integrated with virtually any other tool to create powerful and flexible automation solutions. </a:t>
            </a:r>
          </a:p>
          <a:p>
            <a:pPr>
              <a:lnSpc>
                <a:spcPct val="150000"/>
              </a:lnSpc>
            </a:pPr>
            <a:r>
              <a:rPr lang="en-GB" dirty="0">
                <a:latin typeface="Times New Roman" panose="02020603050405020304" pitchFamily="18" charset="0"/>
                <a:cs typeface="Times New Roman" panose="02020603050405020304" pitchFamily="18" charset="0"/>
              </a:rPr>
              <a:t>Being open source also means that Robot Framework is free to use without licensing costs.</a:t>
            </a:r>
          </a:p>
          <a:p>
            <a:pPr>
              <a:lnSpc>
                <a:spcPct val="150000"/>
              </a:lnSpc>
            </a:pPr>
            <a:r>
              <a:rPr lang="en-GB" dirty="0">
                <a:latin typeface="Times New Roman" panose="02020603050405020304" pitchFamily="18" charset="0"/>
                <a:cs typeface="Times New Roman" panose="02020603050405020304" pitchFamily="18" charset="0"/>
              </a:rPr>
              <a:t>Robot Framework has easy syntax, utilizing human-readable keywords. </a:t>
            </a:r>
          </a:p>
          <a:p>
            <a:pPr>
              <a:lnSpc>
                <a:spcPct val="150000"/>
              </a:lnSpc>
            </a:pPr>
            <a:r>
              <a:rPr lang="en-GB" dirty="0">
                <a:latin typeface="Times New Roman" panose="02020603050405020304" pitchFamily="18" charset="0"/>
                <a:cs typeface="Times New Roman" panose="02020603050405020304" pitchFamily="18" charset="0"/>
              </a:rPr>
              <a:t>Its capabilities can be extended by libraries implemented with Python or Java.</a:t>
            </a:r>
          </a:p>
          <a:p>
            <a:pPr>
              <a:lnSpc>
                <a:spcPct val="150000"/>
              </a:lnSpc>
            </a:pPr>
            <a:r>
              <a:rPr lang="en-GB" dirty="0">
                <a:latin typeface="Times New Roman" panose="02020603050405020304" pitchFamily="18" charset="0"/>
                <a:cs typeface="Times New Roman" panose="02020603050405020304" pitchFamily="18" charset="0"/>
              </a:rPr>
              <a:t>Robot Framework is used very widely around the world in different domains and contexts.</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568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1570"/>
            <a:ext cx="10515600" cy="5385393"/>
          </a:xfrm>
        </p:spPr>
        <p:txBody>
          <a:bodyPr>
            <a:normAutofit fontScale="92500" lnSpcReduction="10000"/>
          </a:bodyPr>
          <a:lstStyle/>
          <a:p>
            <a:pPr>
              <a:lnSpc>
                <a:spcPct val="160000"/>
              </a:lnSpc>
            </a:pPr>
            <a:r>
              <a:rPr lang="en-GB" dirty="0">
                <a:latin typeface="Times New Roman" panose="02020603050405020304" pitchFamily="18" charset="0"/>
                <a:cs typeface="Times New Roman" panose="02020603050405020304" pitchFamily="18" charset="0"/>
              </a:rPr>
              <a:t> Robot framework consists of a set of tools, techniques and abstract rules; its job (besides allowing to write automated test cases) is simplifying the test automation process. </a:t>
            </a:r>
          </a:p>
          <a:p>
            <a:pPr>
              <a:lnSpc>
                <a:spcPct val="160000"/>
              </a:lnSpc>
            </a:pPr>
            <a:r>
              <a:rPr lang="en-GB" dirty="0">
                <a:latin typeface="Times New Roman" panose="02020603050405020304" pitchFamily="18" charset="0"/>
                <a:cs typeface="Times New Roman" panose="02020603050405020304" pitchFamily="18" charset="0"/>
              </a:rPr>
              <a:t>In practice, Robot is a modular test automation framework that has the capability to interact with 3</a:t>
            </a:r>
            <a:r>
              <a:rPr lang="en-GB" baseline="30000" dirty="0">
                <a:latin typeface="Times New Roman" panose="02020603050405020304" pitchFamily="18" charset="0"/>
                <a:cs typeface="Times New Roman" panose="02020603050405020304" pitchFamily="18" charset="0"/>
              </a:rPr>
              <a:t>rd</a:t>
            </a:r>
            <a:r>
              <a:rPr lang="en-GB" dirty="0">
                <a:latin typeface="Times New Roman" panose="02020603050405020304" pitchFamily="18" charset="0"/>
                <a:cs typeface="Times New Roman" panose="02020603050405020304" pitchFamily="18" charset="0"/>
              </a:rPr>
              <a:t> party libraries and functions.</a:t>
            </a:r>
          </a:p>
          <a:p>
            <a:pPr>
              <a:lnSpc>
                <a:spcPct val="160000"/>
              </a:lnSpc>
            </a:pPr>
            <a:r>
              <a:rPr lang="en-GB" dirty="0">
                <a:latin typeface="Times New Roman" panose="02020603050405020304" pitchFamily="18" charset="0"/>
                <a:cs typeface="Times New Roman" panose="02020603050405020304" pitchFamily="18" charset="0"/>
              </a:rPr>
              <a:t>Robot is a test automation framework that uses libraries. With Robot, you can run a variety of automated tests. Selenium is a library (some call it a </a:t>
            </a:r>
            <a:r>
              <a:rPr lang="en-GB" dirty="0" err="1">
                <a:latin typeface="Times New Roman" panose="02020603050405020304" pitchFamily="18" charset="0"/>
                <a:cs typeface="Times New Roman" panose="02020603050405020304" pitchFamily="18" charset="0"/>
              </a:rPr>
              <a:t>webdriver</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248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073" y="556382"/>
            <a:ext cx="10816989" cy="5639701"/>
          </a:xfrm>
        </p:spPr>
        <p:txBody>
          <a:bodyPr>
            <a:normAutofit/>
          </a:bodyPr>
          <a:lstStyle/>
          <a:p>
            <a:pPr marL="0" indent="0">
              <a:lnSpc>
                <a:spcPct val="150000"/>
              </a:lnSpc>
              <a:buNone/>
            </a:pPr>
            <a:r>
              <a:rPr lang="en-GB" dirty="0">
                <a:latin typeface="Times New Roman" panose="02020603050405020304" pitchFamily="18" charset="0"/>
                <a:cs typeface="Times New Roman" panose="02020603050405020304" pitchFamily="18" charset="0"/>
              </a:rPr>
              <a:t>An automated deployment process has the following inputs:</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Packages created by the continuous integration (CI) process (these packages should be deployable to any environment, including production).</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Scripts to configure the environment, deploy the packages, and perform a deployment test (sometimes known as a </a:t>
            </a:r>
            <a:r>
              <a:rPr lang="en-GB" i="1" dirty="0">
                <a:latin typeface="Times New Roman" panose="02020603050405020304" pitchFamily="18" charset="0"/>
                <a:cs typeface="Times New Roman" panose="02020603050405020304" pitchFamily="18" charset="0"/>
              </a:rPr>
              <a:t>smoke test</a:t>
            </a:r>
            <a:r>
              <a:rPr lang="en-GB" dirty="0">
                <a:latin typeface="Times New Roman" panose="02020603050405020304" pitchFamily="18" charset="0"/>
                <a:cs typeface="Times New Roman" panose="02020603050405020304" pitchFamily="18" charset="0"/>
              </a:rPr>
              <a:t>).</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Environment-specific configuration information.</a:t>
            </a:r>
          </a:p>
          <a:p>
            <a:pPr marL="514350" indent="-514350">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654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Architechture of Robot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162" y="1091821"/>
            <a:ext cx="8046730" cy="526005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00251" y="109182"/>
            <a:ext cx="3384645" cy="707886"/>
          </a:xfrm>
          <a:prstGeom prst="rect">
            <a:avLst/>
          </a:prstGeom>
          <a:noFill/>
        </p:spPr>
        <p:txBody>
          <a:bodyPr wrap="square" rtlCol="0">
            <a:spAutoFit/>
          </a:bodyPr>
          <a:lstStyle/>
          <a:p>
            <a:r>
              <a:rPr lang="en-US" sz="4000" b="1" u="sng" dirty="0">
                <a:latin typeface="Times New Roman" panose="02020603050405020304" pitchFamily="18" charset="0"/>
                <a:cs typeface="Times New Roman" panose="02020603050405020304" pitchFamily="18" charset="0"/>
              </a:rPr>
              <a:t>Architecture:- </a:t>
            </a:r>
          </a:p>
        </p:txBody>
      </p:sp>
    </p:spTree>
    <p:extLst>
      <p:ext uri="{BB962C8B-B14F-4D97-AF65-F5344CB8AC3E}">
        <p14:creationId xmlns:p14="http://schemas.microsoft.com/office/powerpoint/2010/main" val="893750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074" y="583677"/>
            <a:ext cx="10707805" cy="5639701"/>
          </a:xfrm>
        </p:spPr>
        <p:txBody>
          <a:bodyPr>
            <a:normAutofit fontScale="77500" lnSpcReduction="20000"/>
          </a:bodyPr>
          <a:lstStyle/>
          <a:p>
            <a:pPr>
              <a:lnSpc>
                <a:spcPct val="170000"/>
              </a:lnSpc>
            </a:pPr>
            <a:r>
              <a:rPr lang="en-GB" dirty="0">
                <a:latin typeface="Times New Roman" panose="02020603050405020304" pitchFamily="18" charset="0"/>
                <a:cs typeface="Times New Roman" panose="02020603050405020304" pitchFamily="18" charset="0"/>
              </a:rPr>
              <a:t>A  deployment pipeline is an automated manifestation of your process for getting software from version control into the hands of your users.</a:t>
            </a:r>
          </a:p>
          <a:p>
            <a:pPr>
              <a:lnSpc>
                <a:spcPct val="170000"/>
              </a:lnSpc>
            </a:pPr>
            <a:r>
              <a:rPr lang="en-GB" dirty="0">
                <a:latin typeface="Times New Roman" panose="02020603050405020304" pitchFamily="18" charset="0"/>
                <a:cs typeface="Times New Roman" panose="02020603050405020304" pitchFamily="18" charset="0"/>
              </a:rPr>
              <a:t>That process involves building the software, followed by the progress of these builds through multiple stages of testing and deployment. </a:t>
            </a:r>
          </a:p>
          <a:p>
            <a:pPr>
              <a:lnSpc>
                <a:spcPct val="170000"/>
              </a:lnSpc>
            </a:pPr>
            <a:r>
              <a:rPr lang="en-GB" dirty="0">
                <a:latin typeface="Times New Roman" panose="02020603050405020304" pitchFamily="18" charset="0"/>
                <a:cs typeface="Times New Roman" panose="02020603050405020304" pitchFamily="18" charset="0"/>
              </a:rPr>
              <a:t>This, in turn, requires collaboration between many individuals, and perhaps several teams. </a:t>
            </a:r>
          </a:p>
          <a:p>
            <a:pPr>
              <a:lnSpc>
                <a:spcPct val="170000"/>
              </a:lnSpc>
            </a:pPr>
            <a:r>
              <a:rPr lang="en-GB" dirty="0">
                <a:latin typeface="Times New Roman" panose="02020603050405020304" pitchFamily="18" charset="0"/>
                <a:cs typeface="Times New Roman" panose="02020603050405020304" pitchFamily="18" charset="0"/>
              </a:rPr>
              <a:t>The deployment pipeline models this process, and its incarnation in a continuous integration and release management tool is what allows you to see and control the progress of each change as it moves from version control through various sets of tests and deployments to release to users.</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54059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83141" y="382137"/>
            <a:ext cx="9198591" cy="6182436"/>
          </a:xfrm>
          <a:prstGeom prst="rect">
            <a:avLst/>
          </a:prstGeom>
        </p:spPr>
      </p:pic>
    </p:spTree>
    <p:extLst>
      <p:ext uri="{BB962C8B-B14F-4D97-AF65-F5344CB8AC3E}">
        <p14:creationId xmlns:p14="http://schemas.microsoft.com/office/powerpoint/2010/main" val="2696449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33517" y="873457"/>
            <a:ext cx="7547212" cy="4913194"/>
          </a:xfrm>
          <a:prstGeom prst="rect">
            <a:avLst/>
          </a:prstGeom>
        </p:spPr>
      </p:pic>
    </p:spTree>
    <p:extLst>
      <p:ext uri="{BB962C8B-B14F-4D97-AF65-F5344CB8AC3E}">
        <p14:creationId xmlns:p14="http://schemas.microsoft.com/office/powerpoint/2010/main" val="93515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4275" y="573207"/>
            <a:ext cx="10863618" cy="5691116"/>
          </a:xfrm>
          <a:prstGeom prst="rect">
            <a:avLst/>
          </a:prstGeom>
        </p:spPr>
      </p:pic>
    </p:spTree>
    <p:extLst>
      <p:ext uri="{BB962C8B-B14F-4D97-AF65-F5344CB8AC3E}">
        <p14:creationId xmlns:p14="http://schemas.microsoft.com/office/powerpoint/2010/main" val="3912394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4677" y="679213"/>
            <a:ext cx="10515600" cy="5653348"/>
          </a:xfrm>
        </p:spPr>
        <p:txBody>
          <a:bodyPr>
            <a:normAutofit fontScale="92500"/>
          </a:bodyPr>
          <a:lstStyle/>
          <a:p>
            <a:pPr>
              <a:lnSpc>
                <a:spcPct val="150000"/>
              </a:lnSpc>
            </a:pPr>
            <a:r>
              <a:rPr lang="en-GB" i="1" dirty="0">
                <a:latin typeface="Times New Roman" panose="02020603050405020304" pitchFamily="18" charset="0"/>
                <a:cs typeface="Times New Roman" panose="02020603050405020304" pitchFamily="18" charset="0"/>
              </a:rPr>
              <a:t>Deployment pipeline- </a:t>
            </a:r>
            <a:r>
              <a:rPr lang="en-GB" dirty="0">
                <a:latin typeface="Times New Roman" panose="02020603050405020304" pitchFamily="18" charset="0"/>
                <a:cs typeface="Times New Roman" panose="02020603050405020304" pitchFamily="18" charset="0"/>
              </a:rPr>
              <a:t>It is also sometimes referred to as a continuous integration pipeline, a build pipeline, a deployment production line, or a living build. </a:t>
            </a:r>
          </a:p>
          <a:p>
            <a:pPr>
              <a:lnSpc>
                <a:spcPct val="150000"/>
              </a:lnSpc>
            </a:pPr>
            <a:r>
              <a:rPr lang="en-GB" dirty="0">
                <a:latin typeface="Times New Roman" panose="02020603050405020304" pitchFamily="18" charset="0"/>
                <a:cs typeface="Times New Roman" panose="02020603050405020304" pitchFamily="18" charset="0"/>
              </a:rPr>
              <a:t>Whatever it is called, this is, fundamentally, an automated software delivery process. </a:t>
            </a:r>
          </a:p>
          <a:p>
            <a:pPr>
              <a:lnSpc>
                <a:spcPct val="150000"/>
              </a:lnSpc>
            </a:pPr>
            <a:r>
              <a:rPr lang="en-GB" dirty="0">
                <a:latin typeface="Times New Roman" panose="02020603050405020304" pitchFamily="18" charset="0"/>
                <a:cs typeface="Times New Roman" panose="02020603050405020304" pitchFamily="18" charset="0"/>
              </a:rPr>
              <a:t>This is not intended to imply that there is no human interaction with the system through this release process; rather, it ensures that error-prone and complex steps are automated, reliable, </a:t>
            </a:r>
            <a:r>
              <a:rPr lang="en-US" dirty="0">
                <a:latin typeface="Times New Roman" panose="02020603050405020304" pitchFamily="18" charset="0"/>
                <a:cs typeface="Times New Roman" panose="02020603050405020304" pitchFamily="18" charset="0"/>
              </a:rPr>
              <a:t>and repeatable in execution.</a:t>
            </a:r>
          </a:p>
        </p:txBody>
      </p:sp>
    </p:spTree>
    <p:extLst>
      <p:ext uri="{BB962C8B-B14F-4D97-AF65-F5344CB8AC3E}">
        <p14:creationId xmlns:p14="http://schemas.microsoft.com/office/powerpoint/2010/main" val="51725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19836" y="460849"/>
            <a:ext cx="10898874" cy="6090076"/>
          </a:xfrm>
        </p:spPr>
        <p:txBody>
          <a:bodyPr>
            <a:normAutofit fontScale="92500"/>
          </a:bodyPr>
          <a:lstStyle/>
          <a:p>
            <a:pPr marL="0" lvl="0" indent="0" eaLnBrk="0" fontAlgn="base" hangingPunct="0">
              <a:lnSpc>
                <a:spcPct val="160000"/>
              </a:lnSpc>
              <a:spcBef>
                <a:spcPct val="0"/>
              </a:spcBef>
              <a:spcAft>
                <a:spcPct val="0"/>
              </a:spcAft>
              <a:buNone/>
            </a:pPr>
            <a:r>
              <a:rPr kumimoji="0" lang="en-US" altLang="en-US" sz="3600" b="1"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How to implement deployment automation </a:t>
            </a:r>
            <a:r>
              <a:rPr kumimoji="0" lang="en-US" altLang="en-US" sz="360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(best practices w</a:t>
            </a:r>
            <a:r>
              <a:rPr lang="en-GB" sz="3600" dirty="0">
                <a:solidFill>
                  <a:srgbClr val="202124"/>
                </a:solidFill>
                <a:latin typeface="Times New Roman" panose="02020603050405020304" pitchFamily="18" charset="0"/>
                <a:cs typeface="Times New Roman" panose="02020603050405020304" pitchFamily="18" charset="0"/>
              </a:rPr>
              <a:t>hen you design your automated deployment process</a:t>
            </a:r>
            <a:r>
              <a:rPr lang="en-US" altLang="en-US" sz="3600" dirty="0">
                <a:solidFill>
                  <a:srgbClr val="202124"/>
                </a:solidFill>
                <a:latin typeface="Times New Roman" panose="02020603050405020304" pitchFamily="18" charset="0"/>
                <a:cs typeface="Times New Roman" panose="02020603050405020304" pitchFamily="18" charset="0"/>
              </a:rPr>
              <a:t>)</a:t>
            </a:r>
          </a:p>
          <a:p>
            <a:pPr marL="514350" lvl="0" indent="-514350" eaLnBrk="0" fontAlgn="base" hangingPunct="0">
              <a:lnSpc>
                <a:spcPct val="160000"/>
              </a:lnSpc>
              <a:spcBef>
                <a:spcPct val="0"/>
              </a:spcBef>
              <a:spcAft>
                <a:spcPct val="0"/>
              </a:spcAft>
              <a:buFont typeface="+mj-lt"/>
              <a:buAutoNum type="arabicPeriod"/>
            </a:pPr>
            <a:r>
              <a:rPr kumimoji="0" lang="en-US" altLang="en-US"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Use the same deployment process for every environment, including production. </a:t>
            </a:r>
          </a:p>
          <a:p>
            <a:pPr marL="514350" lvl="0" indent="-514350" eaLnBrk="0" fontAlgn="base" hangingPunct="0">
              <a:lnSpc>
                <a:spcPct val="160000"/>
              </a:lnSpc>
              <a:spcBef>
                <a:spcPct val="0"/>
              </a:spcBef>
              <a:spcAft>
                <a:spcPct val="0"/>
              </a:spcAft>
              <a:buFont typeface="+mj-lt"/>
              <a:buAutoNum type="arabicPeriod"/>
            </a:pPr>
            <a:r>
              <a:rPr kumimoji="0" lang="en-US" altLang="en-US"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Allow anyone with the necessary credentials to deploy any version of the artifact to any environment on demand in a fully automated fashion.</a:t>
            </a:r>
          </a:p>
          <a:p>
            <a:pPr marL="514350" lvl="0" indent="-514350" eaLnBrk="0" fontAlgn="base" hangingPunct="0">
              <a:lnSpc>
                <a:spcPct val="160000"/>
              </a:lnSpc>
              <a:spcBef>
                <a:spcPct val="0"/>
              </a:spcBef>
              <a:spcAft>
                <a:spcPct val="0"/>
              </a:spcAft>
              <a:buFont typeface="+mj-lt"/>
              <a:buAutoNum type="arabicPeriod"/>
            </a:pPr>
            <a:r>
              <a:rPr kumimoji="0" lang="en-US" altLang="en-US"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 Use the same packages for every environment. </a:t>
            </a:r>
          </a:p>
          <a:p>
            <a:pPr marL="514350" lvl="0" indent="-514350" eaLnBrk="0" fontAlgn="base" hangingPunct="0">
              <a:lnSpc>
                <a:spcPct val="160000"/>
              </a:lnSpc>
              <a:spcBef>
                <a:spcPct val="0"/>
              </a:spcBef>
              <a:spcAft>
                <a:spcPct val="0"/>
              </a:spcAft>
              <a:buFont typeface="+mj-lt"/>
              <a:buAutoNum type="arabicPeriod"/>
            </a:pPr>
            <a:r>
              <a:rPr kumimoji="0" lang="en-US" altLang="en-US"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Make it possible to recreate the state of any environment from information stored in version control.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4186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GB" b="1" dirty="0" err="1">
                <a:latin typeface="Times New Roman" panose="02020603050405020304" pitchFamily="18" charset="0"/>
                <a:cs typeface="Times New Roman" panose="02020603050405020304" pitchFamily="18" charset="0"/>
              </a:rPr>
              <a:t>Ansible</a:t>
            </a:r>
            <a:r>
              <a:rPr lang="en-GB" b="1" dirty="0">
                <a:latin typeface="Times New Roman" panose="02020603050405020304" pitchFamily="18" charset="0"/>
                <a:cs typeface="Times New Roman" panose="02020603050405020304" pitchFamily="18" charset="0"/>
              </a:rPr>
              <a:t> for configuration management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5119" y="1325562"/>
            <a:ext cx="11212774" cy="5047941"/>
          </a:xfrm>
        </p:spPr>
        <p:txBody>
          <a:bodyPr>
            <a:normAutofit fontScale="92500"/>
          </a:bodyPr>
          <a:lstStyle/>
          <a:p>
            <a:pPr>
              <a:lnSpc>
                <a:spcPct val="170000"/>
              </a:lnSpc>
            </a:pPr>
            <a:r>
              <a:rPr lang="en-GB" dirty="0" err="1">
                <a:latin typeface="Times New Roman" panose="02020603050405020304" pitchFamily="18" charset="0"/>
                <a:cs typeface="Times New Roman" panose="02020603050405020304" pitchFamily="18" charset="0"/>
              </a:rPr>
              <a:t>Ansible</a:t>
            </a:r>
            <a:r>
              <a:rPr lang="en-GB" dirty="0">
                <a:latin typeface="Times New Roman" panose="02020603050405020304" pitchFamily="18" charset="0"/>
                <a:cs typeface="Times New Roman" panose="02020603050405020304" pitchFamily="18" charset="0"/>
              </a:rPr>
              <a:t> is the simplest solution for configuration management.</a:t>
            </a:r>
          </a:p>
          <a:p>
            <a:pPr>
              <a:lnSpc>
                <a:spcPct val="170000"/>
              </a:lnSpc>
            </a:pPr>
            <a:r>
              <a:rPr lang="en-GB" dirty="0" err="1">
                <a:latin typeface="Times New Roman" panose="02020603050405020304" pitchFamily="18" charset="0"/>
                <a:cs typeface="Times New Roman" panose="02020603050405020304" pitchFamily="18" charset="0"/>
              </a:rPr>
              <a:t>Ansible</a:t>
            </a:r>
            <a:r>
              <a:rPr lang="en-GB" dirty="0">
                <a:latin typeface="Times New Roman" panose="02020603050405020304" pitchFamily="18" charset="0"/>
                <a:cs typeface="Times New Roman" panose="02020603050405020304" pitchFamily="18" charset="0"/>
              </a:rPr>
              <a:t> is a configuration management platform that automates storage, servers, and networking. When you use </a:t>
            </a:r>
            <a:r>
              <a:rPr lang="en-GB" dirty="0" err="1">
                <a:latin typeface="Times New Roman" panose="02020603050405020304" pitchFamily="18" charset="0"/>
                <a:cs typeface="Times New Roman" panose="02020603050405020304" pitchFamily="18" charset="0"/>
              </a:rPr>
              <a:t>Ansible</a:t>
            </a:r>
            <a:r>
              <a:rPr lang="en-GB" dirty="0">
                <a:latin typeface="Times New Roman" panose="02020603050405020304" pitchFamily="18" charset="0"/>
                <a:cs typeface="Times New Roman" panose="02020603050405020304" pitchFamily="18" charset="0"/>
              </a:rPr>
              <a:t> to configure these components, difficult manual tasks become repeatable and less vulnerable to error.</a:t>
            </a:r>
          </a:p>
          <a:p>
            <a:pPr>
              <a:lnSpc>
                <a:spcPct val="170000"/>
              </a:lnSpc>
            </a:pPr>
            <a:r>
              <a:rPr lang="en-GB" dirty="0">
                <a:latin typeface="Times New Roman" panose="02020603050405020304" pitchFamily="18" charset="0"/>
                <a:cs typeface="Times New Roman" panose="02020603050405020304" pitchFamily="18" charset="0"/>
              </a:rPr>
              <a:t>It's designed to be minimal in nature, consistent, secure and highly reliable, with an extremely low learning curve for administrators, developers and IT managers.</a:t>
            </a:r>
          </a:p>
        </p:txBody>
      </p:sp>
    </p:spTree>
    <p:extLst>
      <p:ext uri="{BB962C8B-B14F-4D97-AF65-F5344CB8AC3E}">
        <p14:creationId xmlns:p14="http://schemas.microsoft.com/office/powerpoint/2010/main" val="3069332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402</Words>
  <Application>Microsoft Office PowerPoint</Application>
  <PresentationFormat>Widescreen</PresentationFormat>
  <Paragraphs>43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Build and Deployment Automation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Ansible for configuration management</vt:lpstr>
      <vt:lpstr>PowerPoint Presentation</vt:lpstr>
      <vt:lpstr>Test automation (as part of CI)</vt:lpstr>
      <vt:lpstr>PowerPoint Presentation</vt:lpstr>
      <vt:lpstr>PowerPoint Presentation</vt:lpstr>
      <vt:lpstr>PowerPoint Presentation</vt:lpstr>
      <vt:lpstr>PowerPoint Presentation</vt:lpstr>
      <vt:lpstr>PowerPoint Presentation</vt:lpstr>
      <vt:lpstr>Robot Framework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and Deployment Automation</dc:title>
  <dc:creator>SAMUELCEDRICMIRANDA</dc:creator>
  <cp:lastModifiedBy>Unknown User</cp:lastModifiedBy>
  <cp:revision>44</cp:revision>
  <dcterms:created xsi:type="dcterms:W3CDTF">2021-03-02T14:11:01Z</dcterms:created>
  <dcterms:modified xsi:type="dcterms:W3CDTF">2021-03-02T17:08:41Z</dcterms:modified>
</cp:coreProperties>
</file>