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3" r:id="rId6"/>
    <p:sldId id="262" r:id="rId7"/>
    <p:sldId id="258" r:id="rId8"/>
    <p:sldId id="259" r:id="rId9"/>
    <p:sldId id="268" r:id="rId10"/>
    <p:sldId id="264" r:id="rId11"/>
    <p:sldId id="265" r:id="rId12"/>
    <p:sldId id="266" r:id="rId13"/>
    <p:sldId id="269" r:id="rId14"/>
    <p:sldId id="270" r:id="rId15"/>
    <p:sldId id="267" r:id="rId16"/>
    <p:sldId id="271" r:id="rId17"/>
    <p:sldId id="272" r:id="rId18"/>
    <p:sldId id="273" r:id="rId19"/>
    <p:sldId id="274" r:id="rId20"/>
    <p:sldId id="277" r:id="rId21"/>
    <p:sldId id="278" r:id="rId22"/>
    <p:sldId id="275" r:id="rId23"/>
    <p:sldId id="276" r:id="rId24"/>
    <p:sldId id="279" r:id="rId25"/>
    <p:sldId id="280" r:id="rId26"/>
    <p:sldId id="281" r:id="rId27"/>
    <p:sldId id="285" r:id="rId28"/>
    <p:sldId id="292" r:id="rId29"/>
    <p:sldId id="286" r:id="rId30"/>
    <p:sldId id="287" r:id="rId31"/>
    <p:sldId id="288" r:id="rId32"/>
    <p:sldId id="282" r:id="rId33"/>
    <p:sldId id="283" r:id="rId34"/>
    <p:sldId id="284" r:id="rId35"/>
    <p:sldId id="289" r:id="rId36"/>
    <p:sldId id="290" r:id="rId37"/>
    <p:sldId id="291" r:id="rId38"/>
    <p:sldId id="293" r:id="rId39"/>
    <p:sldId id="305" r:id="rId40"/>
    <p:sldId id="307" r:id="rId41"/>
    <p:sldId id="306" r:id="rId42"/>
    <p:sldId id="294" r:id="rId43"/>
    <p:sldId id="308" r:id="rId44"/>
    <p:sldId id="309" r:id="rId45"/>
    <p:sldId id="322" r:id="rId46"/>
    <p:sldId id="310" r:id="rId47"/>
    <p:sldId id="295" r:id="rId48"/>
    <p:sldId id="320" r:id="rId49"/>
    <p:sldId id="312" r:id="rId50"/>
    <p:sldId id="321" r:id="rId51"/>
    <p:sldId id="315" r:id="rId52"/>
    <p:sldId id="316" r:id="rId53"/>
    <p:sldId id="314" r:id="rId54"/>
    <p:sldId id="323" r:id="rId55"/>
    <p:sldId id="325" r:id="rId56"/>
    <p:sldId id="324" r:id="rId57"/>
    <p:sldId id="326" r:id="rId58"/>
    <p:sldId id="328" r:id="rId59"/>
    <p:sldId id="329" r:id="rId60"/>
    <p:sldId id="330" r:id="rId61"/>
    <p:sldId id="331" r:id="rId62"/>
    <p:sldId id="327" r:id="rId63"/>
    <p:sldId id="317" r:id="rId64"/>
    <p:sldId id="297" r:id="rId65"/>
    <p:sldId id="298" r:id="rId66"/>
    <p:sldId id="319" r:id="rId67"/>
    <p:sldId id="299" r:id="rId68"/>
    <p:sldId id="318" r:id="rId69"/>
    <p:sldId id="300" r:id="rId70"/>
    <p:sldId id="332" r:id="rId71"/>
    <p:sldId id="333" r:id="rId72"/>
    <p:sldId id="334" r:id="rId73"/>
    <p:sldId id="342" r:id="rId74"/>
    <p:sldId id="335" r:id="rId75"/>
    <p:sldId id="336" r:id="rId76"/>
    <p:sldId id="337" r:id="rId77"/>
    <p:sldId id="338" r:id="rId78"/>
    <p:sldId id="339" r:id="rId79"/>
    <p:sldId id="340" r:id="rId80"/>
    <p:sldId id="341" r:id="rId81"/>
    <p:sldId id="301" r:id="rId82"/>
    <p:sldId id="343" r:id="rId83"/>
    <p:sldId id="345" r:id="rId84"/>
    <p:sldId id="346" r:id="rId85"/>
    <p:sldId id="347" r:id="rId86"/>
    <p:sldId id="348" r:id="rId87"/>
    <p:sldId id="349" r:id="rId88"/>
    <p:sldId id="350" r:id="rId89"/>
    <p:sldId id="351" r:id="rId90"/>
    <p:sldId id="352" r:id="rId91"/>
    <p:sldId id="353" r:id="rId92"/>
    <p:sldId id="355" r:id="rId93"/>
    <p:sldId id="354" r:id="rId94"/>
    <p:sldId id="363" r:id="rId95"/>
    <p:sldId id="364" r:id="rId96"/>
    <p:sldId id="365" r:id="rId97"/>
    <p:sldId id="358" r:id="rId98"/>
    <p:sldId id="359" r:id="rId99"/>
    <p:sldId id="368" r:id="rId100"/>
    <p:sldId id="366" r:id="rId101"/>
    <p:sldId id="367" r:id="rId102"/>
    <p:sldId id="369" r:id="rId103"/>
    <p:sldId id="370" r:id="rId104"/>
    <p:sldId id="360" r:id="rId105"/>
    <p:sldId id="361" r:id="rId106"/>
    <p:sldId id="371" r:id="rId107"/>
    <p:sldId id="372" r:id="rId108"/>
    <p:sldId id="362" r:id="rId109"/>
    <p:sldId id="344" r:id="rId110"/>
    <p:sldId id="304" r:id="rId1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72" d="100"/>
          <a:sy n="72"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766F8-8517-49C4-B5C6-A6EB4F3051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9AC4550-61A3-4323-9A98-FC790A7B93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CDA6674-23DD-485C-B708-8EC36B321EDD}"/>
              </a:ext>
            </a:extLst>
          </p:cNvPr>
          <p:cNvSpPr>
            <a:spLocks noGrp="1"/>
          </p:cNvSpPr>
          <p:nvPr>
            <p:ph type="dt" sz="half" idx="10"/>
          </p:nvPr>
        </p:nvSpPr>
        <p:spPr/>
        <p:txBody>
          <a:bodyPr/>
          <a:lstStyle/>
          <a:p>
            <a:fld id="{7B46306E-707E-453A-A8F5-0E3CB5490C9B}" type="datetimeFigureOut">
              <a:rPr lang="en-IN" smtClean="0"/>
              <a:t>10-03-2021</a:t>
            </a:fld>
            <a:endParaRPr lang="en-IN"/>
          </a:p>
        </p:txBody>
      </p:sp>
      <p:sp>
        <p:nvSpPr>
          <p:cNvPr id="5" name="Footer Placeholder 4">
            <a:extLst>
              <a:ext uri="{FF2B5EF4-FFF2-40B4-BE49-F238E27FC236}">
                <a16:creationId xmlns:a16="http://schemas.microsoft.com/office/drawing/2014/main" id="{1EE46643-7D16-4EF1-BE11-74F9801834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815033-9294-44AB-AC0C-0774C6312B6B}"/>
              </a:ext>
            </a:extLst>
          </p:cNvPr>
          <p:cNvSpPr>
            <a:spLocks noGrp="1"/>
          </p:cNvSpPr>
          <p:nvPr>
            <p:ph type="sldNum" sz="quarter" idx="12"/>
          </p:nvPr>
        </p:nvSpPr>
        <p:spPr/>
        <p:txBody>
          <a:bodyPr/>
          <a:lstStyle/>
          <a:p>
            <a:fld id="{996A4993-A397-421F-89DC-5C16CEDA3557}" type="slidenum">
              <a:rPr lang="en-IN" smtClean="0"/>
              <a:t>‹#›</a:t>
            </a:fld>
            <a:endParaRPr lang="en-IN"/>
          </a:p>
        </p:txBody>
      </p:sp>
    </p:spTree>
    <p:extLst>
      <p:ext uri="{BB962C8B-B14F-4D97-AF65-F5344CB8AC3E}">
        <p14:creationId xmlns:p14="http://schemas.microsoft.com/office/powerpoint/2010/main" val="2163938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65FCB-DC33-4BC5-A419-0C0ADB8A098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DEEE661-9B2E-4E35-9E11-AFF705082D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8578CB-DCF1-4EA1-AAD1-0F14B6345548}"/>
              </a:ext>
            </a:extLst>
          </p:cNvPr>
          <p:cNvSpPr>
            <a:spLocks noGrp="1"/>
          </p:cNvSpPr>
          <p:nvPr>
            <p:ph type="dt" sz="half" idx="10"/>
          </p:nvPr>
        </p:nvSpPr>
        <p:spPr/>
        <p:txBody>
          <a:bodyPr/>
          <a:lstStyle/>
          <a:p>
            <a:fld id="{7B46306E-707E-453A-A8F5-0E3CB5490C9B}" type="datetimeFigureOut">
              <a:rPr lang="en-IN" smtClean="0"/>
              <a:t>10-03-2021</a:t>
            </a:fld>
            <a:endParaRPr lang="en-IN"/>
          </a:p>
        </p:txBody>
      </p:sp>
      <p:sp>
        <p:nvSpPr>
          <p:cNvPr id="5" name="Footer Placeholder 4">
            <a:extLst>
              <a:ext uri="{FF2B5EF4-FFF2-40B4-BE49-F238E27FC236}">
                <a16:creationId xmlns:a16="http://schemas.microsoft.com/office/drawing/2014/main" id="{567920D0-4311-4FA6-AE8C-67154D3579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7F92E9-F95C-4A92-87E0-F4D68268EE1C}"/>
              </a:ext>
            </a:extLst>
          </p:cNvPr>
          <p:cNvSpPr>
            <a:spLocks noGrp="1"/>
          </p:cNvSpPr>
          <p:nvPr>
            <p:ph type="sldNum" sz="quarter" idx="12"/>
          </p:nvPr>
        </p:nvSpPr>
        <p:spPr/>
        <p:txBody>
          <a:bodyPr/>
          <a:lstStyle/>
          <a:p>
            <a:fld id="{996A4993-A397-421F-89DC-5C16CEDA3557}" type="slidenum">
              <a:rPr lang="en-IN" smtClean="0"/>
              <a:t>‹#›</a:t>
            </a:fld>
            <a:endParaRPr lang="en-IN"/>
          </a:p>
        </p:txBody>
      </p:sp>
    </p:spTree>
    <p:extLst>
      <p:ext uri="{BB962C8B-B14F-4D97-AF65-F5344CB8AC3E}">
        <p14:creationId xmlns:p14="http://schemas.microsoft.com/office/powerpoint/2010/main" val="2622945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A4984A-025F-4280-A5E5-C8C8EEDA390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B8D834-6CBF-45F3-80FF-7C4204E2D1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0D3E8C-9615-4C93-ACB6-CDEBB40FA86F}"/>
              </a:ext>
            </a:extLst>
          </p:cNvPr>
          <p:cNvSpPr>
            <a:spLocks noGrp="1"/>
          </p:cNvSpPr>
          <p:nvPr>
            <p:ph type="dt" sz="half" idx="10"/>
          </p:nvPr>
        </p:nvSpPr>
        <p:spPr/>
        <p:txBody>
          <a:bodyPr/>
          <a:lstStyle/>
          <a:p>
            <a:fld id="{7B46306E-707E-453A-A8F5-0E3CB5490C9B}" type="datetimeFigureOut">
              <a:rPr lang="en-IN" smtClean="0"/>
              <a:t>10-03-2021</a:t>
            </a:fld>
            <a:endParaRPr lang="en-IN"/>
          </a:p>
        </p:txBody>
      </p:sp>
      <p:sp>
        <p:nvSpPr>
          <p:cNvPr id="5" name="Footer Placeholder 4">
            <a:extLst>
              <a:ext uri="{FF2B5EF4-FFF2-40B4-BE49-F238E27FC236}">
                <a16:creationId xmlns:a16="http://schemas.microsoft.com/office/drawing/2014/main" id="{516698A2-E127-49BC-B3CB-B2735D5434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6D6661-53B8-45EA-811F-69B7837FE4E7}"/>
              </a:ext>
            </a:extLst>
          </p:cNvPr>
          <p:cNvSpPr>
            <a:spLocks noGrp="1"/>
          </p:cNvSpPr>
          <p:nvPr>
            <p:ph type="sldNum" sz="quarter" idx="12"/>
          </p:nvPr>
        </p:nvSpPr>
        <p:spPr/>
        <p:txBody>
          <a:bodyPr/>
          <a:lstStyle/>
          <a:p>
            <a:fld id="{996A4993-A397-421F-89DC-5C16CEDA3557}" type="slidenum">
              <a:rPr lang="en-IN" smtClean="0"/>
              <a:t>‹#›</a:t>
            </a:fld>
            <a:endParaRPr lang="en-IN"/>
          </a:p>
        </p:txBody>
      </p:sp>
    </p:spTree>
    <p:extLst>
      <p:ext uri="{BB962C8B-B14F-4D97-AF65-F5344CB8AC3E}">
        <p14:creationId xmlns:p14="http://schemas.microsoft.com/office/powerpoint/2010/main" val="661098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7AAD2-6FC7-4E5D-8083-5ED887895D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957C325-8B69-45A9-8592-E2F921D721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ADCCCE-9E16-4A57-91EB-017BCA2EBA85}"/>
              </a:ext>
            </a:extLst>
          </p:cNvPr>
          <p:cNvSpPr>
            <a:spLocks noGrp="1"/>
          </p:cNvSpPr>
          <p:nvPr>
            <p:ph type="dt" sz="half" idx="10"/>
          </p:nvPr>
        </p:nvSpPr>
        <p:spPr/>
        <p:txBody>
          <a:bodyPr/>
          <a:lstStyle/>
          <a:p>
            <a:fld id="{7B46306E-707E-453A-A8F5-0E3CB5490C9B}" type="datetimeFigureOut">
              <a:rPr lang="en-IN" smtClean="0"/>
              <a:t>10-03-2021</a:t>
            </a:fld>
            <a:endParaRPr lang="en-IN"/>
          </a:p>
        </p:txBody>
      </p:sp>
      <p:sp>
        <p:nvSpPr>
          <p:cNvPr id="5" name="Footer Placeholder 4">
            <a:extLst>
              <a:ext uri="{FF2B5EF4-FFF2-40B4-BE49-F238E27FC236}">
                <a16:creationId xmlns:a16="http://schemas.microsoft.com/office/drawing/2014/main" id="{2A43E1F8-373D-4E52-88DC-70CB909AAF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0AC990-0914-47A5-906B-BD41BCFF5A28}"/>
              </a:ext>
            </a:extLst>
          </p:cNvPr>
          <p:cNvSpPr>
            <a:spLocks noGrp="1"/>
          </p:cNvSpPr>
          <p:nvPr>
            <p:ph type="sldNum" sz="quarter" idx="12"/>
          </p:nvPr>
        </p:nvSpPr>
        <p:spPr/>
        <p:txBody>
          <a:bodyPr/>
          <a:lstStyle/>
          <a:p>
            <a:fld id="{996A4993-A397-421F-89DC-5C16CEDA3557}" type="slidenum">
              <a:rPr lang="en-IN" smtClean="0"/>
              <a:t>‹#›</a:t>
            </a:fld>
            <a:endParaRPr lang="en-IN"/>
          </a:p>
        </p:txBody>
      </p:sp>
    </p:spTree>
    <p:extLst>
      <p:ext uri="{BB962C8B-B14F-4D97-AF65-F5344CB8AC3E}">
        <p14:creationId xmlns:p14="http://schemas.microsoft.com/office/powerpoint/2010/main" val="1830498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D06EE-EFED-46E8-B0B3-2F5D1ADFD9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E39385A-72CA-49DE-9DA0-2DB3C661B6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1E85E3-7F85-46DA-8B17-5BDA6C066575}"/>
              </a:ext>
            </a:extLst>
          </p:cNvPr>
          <p:cNvSpPr>
            <a:spLocks noGrp="1"/>
          </p:cNvSpPr>
          <p:nvPr>
            <p:ph type="dt" sz="half" idx="10"/>
          </p:nvPr>
        </p:nvSpPr>
        <p:spPr/>
        <p:txBody>
          <a:bodyPr/>
          <a:lstStyle/>
          <a:p>
            <a:fld id="{7B46306E-707E-453A-A8F5-0E3CB5490C9B}" type="datetimeFigureOut">
              <a:rPr lang="en-IN" smtClean="0"/>
              <a:t>10-03-2021</a:t>
            </a:fld>
            <a:endParaRPr lang="en-IN"/>
          </a:p>
        </p:txBody>
      </p:sp>
      <p:sp>
        <p:nvSpPr>
          <p:cNvPr id="5" name="Footer Placeholder 4">
            <a:extLst>
              <a:ext uri="{FF2B5EF4-FFF2-40B4-BE49-F238E27FC236}">
                <a16:creationId xmlns:a16="http://schemas.microsoft.com/office/drawing/2014/main" id="{6F687723-74DA-40EE-A06B-EE6CA5D749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1954FA-B1AA-4D47-A83F-CB3F9049CDC3}"/>
              </a:ext>
            </a:extLst>
          </p:cNvPr>
          <p:cNvSpPr>
            <a:spLocks noGrp="1"/>
          </p:cNvSpPr>
          <p:nvPr>
            <p:ph type="sldNum" sz="quarter" idx="12"/>
          </p:nvPr>
        </p:nvSpPr>
        <p:spPr/>
        <p:txBody>
          <a:bodyPr/>
          <a:lstStyle/>
          <a:p>
            <a:fld id="{996A4993-A397-421F-89DC-5C16CEDA3557}" type="slidenum">
              <a:rPr lang="en-IN" smtClean="0"/>
              <a:t>‹#›</a:t>
            </a:fld>
            <a:endParaRPr lang="en-IN"/>
          </a:p>
        </p:txBody>
      </p:sp>
    </p:spTree>
    <p:extLst>
      <p:ext uri="{BB962C8B-B14F-4D97-AF65-F5344CB8AC3E}">
        <p14:creationId xmlns:p14="http://schemas.microsoft.com/office/powerpoint/2010/main" val="4090678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DC039-E4DC-4DCA-B805-010157C849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1F209AD-5598-4F5F-A8D8-91ABBDB653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0914BDE-4D8E-4F0E-83E9-08F4F869B3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A347AF2-19EA-404C-8A23-EEA9B6C3062A}"/>
              </a:ext>
            </a:extLst>
          </p:cNvPr>
          <p:cNvSpPr>
            <a:spLocks noGrp="1"/>
          </p:cNvSpPr>
          <p:nvPr>
            <p:ph type="dt" sz="half" idx="10"/>
          </p:nvPr>
        </p:nvSpPr>
        <p:spPr/>
        <p:txBody>
          <a:bodyPr/>
          <a:lstStyle/>
          <a:p>
            <a:fld id="{7B46306E-707E-453A-A8F5-0E3CB5490C9B}" type="datetimeFigureOut">
              <a:rPr lang="en-IN" smtClean="0"/>
              <a:t>10-03-2021</a:t>
            </a:fld>
            <a:endParaRPr lang="en-IN"/>
          </a:p>
        </p:txBody>
      </p:sp>
      <p:sp>
        <p:nvSpPr>
          <p:cNvPr id="6" name="Footer Placeholder 5">
            <a:extLst>
              <a:ext uri="{FF2B5EF4-FFF2-40B4-BE49-F238E27FC236}">
                <a16:creationId xmlns:a16="http://schemas.microsoft.com/office/drawing/2014/main" id="{00E44C25-6AB4-4E4F-8778-9D0085FD06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8E1068-37B6-4DCA-9237-C015CB4FBD73}"/>
              </a:ext>
            </a:extLst>
          </p:cNvPr>
          <p:cNvSpPr>
            <a:spLocks noGrp="1"/>
          </p:cNvSpPr>
          <p:nvPr>
            <p:ph type="sldNum" sz="quarter" idx="12"/>
          </p:nvPr>
        </p:nvSpPr>
        <p:spPr/>
        <p:txBody>
          <a:bodyPr/>
          <a:lstStyle/>
          <a:p>
            <a:fld id="{996A4993-A397-421F-89DC-5C16CEDA3557}" type="slidenum">
              <a:rPr lang="en-IN" smtClean="0"/>
              <a:t>‹#›</a:t>
            </a:fld>
            <a:endParaRPr lang="en-IN"/>
          </a:p>
        </p:txBody>
      </p:sp>
    </p:spTree>
    <p:extLst>
      <p:ext uri="{BB962C8B-B14F-4D97-AF65-F5344CB8AC3E}">
        <p14:creationId xmlns:p14="http://schemas.microsoft.com/office/powerpoint/2010/main" val="1016177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65E4A-9029-4D68-9A39-5A96EE7B622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67C5630-0CF7-4731-8AE5-09D1379E20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7B5D32-4D30-4597-AADA-1B6E0DBA2D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8CB1E87-E3DB-40BB-859C-5C282FBB22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07D933-1B29-449F-9C06-84DAF8DA1F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DE95149-723D-46FC-AB60-A49A273556A4}"/>
              </a:ext>
            </a:extLst>
          </p:cNvPr>
          <p:cNvSpPr>
            <a:spLocks noGrp="1"/>
          </p:cNvSpPr>
          <p:nvPr>
            <p:ph type="dt" sz="half" idx="10"/>
          </p:nvPr>
        </p:nvSpPr>
        <p:spPr/>
        <p:txBody>
          <a:bodyPr/>
          <a:lstStyle/>
          <a:p>
            <a:fld id="{7B46306E-707E-453A-A8F5-0E3CB5490C9B}" type="datetimeFigureOut">
              <a:rPr lang="en-IN" smtClean="0"/>
              <a:t>10-03-2021</a:t>
            </a:fld>
            <a:endParaRPr lang="en-IN"/>
          </a:p>
        </p:txBody>
      </p:sp>
      <p:sp>
        <p:nvSpPr>
          <p:cNvPr id="8" name="Footer Placeholder 7">
            <a:extLst>
              <a:ext uri="{FF2B5EF4-FFF2-40B4-BE49-F238E27FC236}">
                <a16:creationId xmlns:a16="http://schemas.microsoft.com/office/drawing/2014/main" id="{023B3A0B-1CD2-49F8-9B41-31C7F150BE6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657947D-CF79-4BDC-9BB4-67D379CCEB3B}"/>
              </a:ext>
            </a:extLst>
          </p:cNvPr>
          <p:cNvSpPr>
            <a:spLocks noGrp="1"/>
          </p:cNvSpPr>
          <p:nvPr>
            <p:ph type="sldNum" sz="quarter" idx="12"/>
          </p:nvPr>
        </p:nvSpPr>
        <p:spPr/>
        <p:txBody>
          <a:bodyPr/>
          <a:lstStyle/>
          <a:p>
            <a:fld id="{996A4993-A397-421F-89DC-5C16CEDA3557}" type="slidenum">
              <a:rPr lang="en-IN" smtClean="0"/>
              <a:t>‹#›</a:t>
            </a:fld>
            <a:endParaRPr lang="en-IN"/>
          </a:p>
        </p:txBody>
      </p:sp>
    </p:spTree>
    <p:extLst>
      <p:ext uri="{BB962C8B-B14F-4D97-AF65-F5344CB8AC3E}">
        <p14:creationId xmlns:p14="http://schemas.microsoft.com/office/powerpoint/2010/main" val="4036193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3DC1D-8D6C-46E5-9934-7AB7EBFD57E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6537230-B160-4821-85BE-37B839D3ECD6}"/>
              </a:ext>
            </a:extLst>
          </p:cNvPr>
          <p:cNvSpPr>
            <a:spLocks noGrp="1"/>
          </p:cNvSpPr>
          <p:nvPr>
            <p:ph type="dt" sz="half" idx="10"/>
          </p:nvPr>
        </p:nvSpPr>
        <p:spPr/>
        <p:txBody>
          <a:bodyPr/>
          <a:lstStyle/>
          <a:p>
            <a:fld id="{7B46306E-707E-453A-A8F5-0E3CB5490C9B}" type="datetimeFigureOut">
              <a:rPr lang="en-IN" smtClean="0"/>
              <a:t>10-03-2021</a:t>
            </a:fld>
            <a:endParaRPr lang="en-IN"/>
          </a:p>
        </p:txBody>
      </p:sp>
      <p:sp>
        <p:nvSpPr>
          <p:cNvPr id="4" name="Footer Placeholder 3">
            <a:extLst>
              <a:ext uri="{FF2B5EF4-FFF2-40B4-BE49-F238E27FC236}">
                <a16:creationId xmlns:a16="http://schemas.microsoft.com/office/drawing/2014/main" id="{F06F93B0-7690-435E-B515-56520C93212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F743CEB-129A-4471-982E-4D4FA1E4913F}"/>
              </a:ext>
            </a:extLst>
          </p:cNvPr>
          <p:cNvSpPr>
            <a:spLocks noGrp="1"/>
          </p:cNvSpPr>
          <p:nvPr>
            <p:ph type="sldNum" sz="quarter" idx="12"/>
          </p:nvPr>
        </p:nvSpPr>
        <p:spPr/>
        <p:txBody>
          <a:bodyPr/>
          <a:lstStyle/>
          <a:p>
            <a:fld id="{996A4993-A397-421F-89DC-5C16CEDA3557}" type="slidenum">
              <a:rPr lang="en-IN" smtClean="0"/>
              <a:t>‹#›</a:t>
            </a:fld>
            <a:endParaRPr lang="en-IN"/>
          </a:p>
        </p:txBody>
      </p:sp>
    </p:spTree>
    <p:extLst>
      <p:ext uri="{BB962C8B-B14F-4D97-AF65-F5344CB8AC3E}">
        <p14:creationId xmlns:p14="http://schemas.microsoft.com/office/powerpoint/2010/main" val="2195674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C85708-5769-4189-82C4-5EC5737E9D83}"/>
              </a:ext>
            </a:extLst>
          </p:cNvPr>
          <p:cNvSpPr>
            <a:spLocks noGrp="1"/>
          </p:cNvSpPr>
          <p:nvPr>
            <p:ph type="dt" sz="half" idx="10"/>
          </p:nvPr>
        </p:nvSpPr>
        <p:spPr/>
        <p:txBody>
          <a:bodyPr/>
          <a:lstStyle/>
          <a:p>
            <a:fld id="{7B46306E-707E-453A-A8F5-0E3CB5490C9B}" type="datetimeFigureOut">
              <a:rPr lang="en-IN" smtClean="0"/>
              <a:t>10-03-2021</a:t>
            </a:fld>
            <a:endParaRPr lang="en-IN"/>
          </a:p>
        </p:txBody>
      </p:sp>
      <p:sp>
        <p:nvSpPr>
          <p:cNvPr id="3" name="Footer Placeholder 2">
            <a:extLst>
              <a:ext uri="{FF2B5EF4-FFF2-40B4-BE49-F238E27FC236}">
                <a16:creationId xmlns:a16="http://schemas.microsoft.com/office/drawing/2014/main" id="{2F25E01C-7F49-402D-AF63-372154893EE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1A63258-8B53-4C63-8B70-B45D612B9506}"/>
              </a:ext>
            </a:extLst>
          </p:cNvPr>
          <p:cNvSpPr>
            <a:spLocks noGrp="1"/>
          </p:cNvSpPr>
          <p:nvPr>
            <p:ph type="sldNum" sz="quarter" idx="12"/>
          </p:nvPr>
        </p:nvSpPr>
        <p:spPr/>
        <p:txBody>
          <a:bodyPr/>
          <a:lstStyle/>
          <a:p>
            <a:fld id="{996A4993-A397-421F-89DC-5C16CEDA3557}" type="slidenum">
              <a:rPr lang="en-IN" smtClean="0"/>
              <a:t>‹#›</a:t>
            </a:fld>
            <a:endParaRPr lang="en-IN"/>
          </a:p>
        </p:txBody>
      </p:sp>
    </p:spTree>
    <p:extLst>
      <p:ext uri="{BB962C8B-B14F-4D97-AF65-F5344CB8AC3E}">
        <p14:creationId xmlns:p14="http://schemas.microsoft.com/office/powerpoint/2010/main" val="2580041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EEC4E-67D6-4A98-9353-6B807BBE8E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1628648-19EB-41EA-819E-61366C8E03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4B2E6A4-4782-4E6B-8EF9-D17CB5A927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C82AB8-2CA4-49FC-89B5-085D24045320}"/>
              </a:ext>
            </a:extLst>
          </p:cNvPr>
          <p:cNvSpPr>
            <a:spLocks noGrp="1"/>
          </p:cNvSpPr>
          <p:nvPr>
            <p:ph type="dt" sz="half" idx="10"/>
          </p:nvPr>
        </p:nvSpPr>
        <p:spPr/>
        <p:txBody>
          <a:bodyPr/>
          <a:lstStyle/>
          <a:p>
            <a:fld id="{7B46306E-707E-453A-A8F5-0E3CB5490C9B}" type="datetimeFigureOut">
              <a:rPr lang="en-IN" smtClean="0"/>
              <a:t>10-03-2021</a:t>
            </a:fld>
            <a:endParaRPr lang="en-IN"/>
          </a:p>
        </p:txBody>
      </p:sp>
      <p:sp>
        <p:nvSpPr>
          <p:cNvPr id="6" name="Footer Placeholder 5">
            <a:extLst>
              <a:ext uri="{FF2B5EF4-FFF2-40B4-BE49-F238E27FC236}">
                <a16:creationId xmlns:a16="http://schemas.microsoft.com/office/drawing/2014/main" id="{3C77FA55-5985-4ACA-B77F-8199E85D96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FC36C5-0312-4449-9661-368CF1F1FDEE}"/>
              </a:ext>
            </a:extLst>
          </p:cNvPr>
          <p:cNvSpPr>
            <a:spLocks noGrp="1"/>
          </p:cNvSpPr>
          <p:nvPr>
            <p:ph type="sldNum" sz="quarter" idx="12"/>
          </p:nvPr>
        </p:nvSpPr>
        <p:spPr/>
        <p:txBody>
          <a:bodyPr/>
          <a:lstStyle/>
          <a:p>
            <a:fld id="{996A4993-A397-421F-89DC-5C16CEDA3557}" type="slidenum">
              <a:rPr lang="en-IN" smtClean="0"/>
              <a:t>‹#›</a:t>
            </a:fld>
            <a:endParaRPr lang="en-IN"/>
          </a:p>
        </p:txBody>
      </p:sp>
    </p:spTree>
    <p:extLst>
      <p:ext uri="{BB962C8B-B14F-4D97-AF65-F5344CB8AC3E}">
        <p14:creationId xmlns:p14="http://schemas.microsoft.com/office/powerpoint/2010/main" val="3867385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B91CA-6749-4054-BE9F-594C23450A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46021B0-0595-422A-AB18-55F9B4DC41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D884D32-186F-43A8-AEE1-A70423594D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5B500A-571B-4D85-9A10-70831B99B1B7}"/>
              </a:ext>
            </a:extLst>
          </p:cNvPr>
          <p:cNvSpPr>
            <a:spLocks noGrp="1"/>
          </p:cNvSpPr>
          <p:nvPr>
            <p:ph type="dt" sz="half" idx="10"/>
          </p:nvPr>
        </p:nvSpPr>
        <p:spPr/>
        <p:txBody>
          <a:bodyPr/>
          <a:lstStyle/>
          <a:p>
            <a:fld id="{7B46306E-707E-453A-A8F5-0E3CB5490C9B}" type="datetimeFigureOut">
              <a:rPr lang="en-IN" smtClean="0"/>
              <a:t>10-03-2021</a:t>
            </a:fld>
            <a:endParaRPr lang="en-IN"/>
          </a:p>
        </p:txBody>
      </p:sp>
      <p:sp>
        <p:nvSpPr>
          <p:cNvPr id="6" name="Footer Placeholder 5">
            <a:extLst>
              <a:ext uri="{FF2B5EF4-FFF2-40B4-BE49-F238E27FC236}">
                <a16:creationId xmlns:a16="http://schemas.microsoft.com/office/drawing/2014/main" id="{21193C5A-0414-4904-BCA0-634AADD122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6437DB-75FF-40B0-A2ED-7A786B0940B5}"/>
              </a:ext>
            </a:extLst>
          </p:cNvPr>
          <p:cNvSpPr>
            <a:spLocks noGrp="1"/>
          </p:cNvSpPr>
          <p:nvPr>
            <p:ph type="sldNum" sz="quarter" idx="12"/>
          </p:nvPr>
        </p:nvSpPr>
        <p:spPr/>
        <p:txBody>
          <a:bodyPr/>
          <a:lstStyle/>
          <a:p>
            <a:fld id="{996A4993-A397-421F-89DC-5C16CEDA3557}" type="slidenum">
              <a:rPr lang="en-IN" smtClean="0"/>
              <a:t>‹#›</a:t>
            </a:fld>
            <a:endParaRPr lang="en-IN"/>
          </a:p>
        </p:txBody>
      </p:sp>
    </p:spTree>
    <p:extLst>
      <p:ext uri="{BB962C8B-B14F-4D97-AF65-F5344CB8AC3E}">
        <p14:creationId xmlns:p14="http://schemas.microsoft.com/office/powerpoint/2010/main" val="2254795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CA1067-9594-41F9-9621-2DF8EEB83C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25FAC5E-819C-4444-9C30-F25CE27321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ECE83B-3869-4CBC-97AD-11A1B25312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46306E-707E-453A-A8F5-0E3CB5490C9B}" type="datetimeFigureOut">
              <a:rPr lang="en-IN" smtClean="0"/>
              <a:t>10-03-2021</a:t>
            </a:fld>
            <a:endParaRPr lang="en-IN"/>
          </a:p>
        </p:txBody>
      </p:sp>
      <p:sp>
        <p:nvSpPr>
          <p:cNvPr id="5" name="Footer Placeholder 4">
            <a:extLst>
              <a:ext uri="{FF2B5EF4-FFF2-40B4-BE49-F238E27FC236}">
                <a16:creationId xmlns:a16="http://schemas.microsoft.com/office/drawing/2014/main" id="{CD10AB9C-0141-4858-BABB-15DD522A34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6F74A4D-22C6-4A3F-89A7-322CE37610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6A4993-A397-421F-89DC-5C16CEDA3557}" type="slidenum">
              <a:rPr lang="en-IN" smtClean="0"/>
              <a:t>‹#›</a:t>
            </a:fld>
            <a:endParaRPr lang="en-IN"/>
          </a:p>
        </p:txBody>
      </p:sp>
    </p:spTree>
    <p:extLst>
      <p:ext uri="{BB962C8B-B14F-4D97-AF65-F5344CB8AC3E}">
        <p14:creationId xmlns:p14="http://schemas.microsoft.com/office/powerpoint/2010/main" val="12149133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c64-wiki.com/wiki/Machine_language" TargetMode="External"/><Relationship Id="rId2" Type="http://schemas.openxmlformats.org/officeDocument/2006/relationships/hyperlink" Target="https://www.c64-wiki.com/wiki/Mnemonic" TargetMode="External"/><Relationship Id="rId1" Type="http://schemas.openxmlformats.org/officeDocument/2006/relationships/slideLayout" Target="../slideLayouts/slideLayout2.xml"/><Relationship Id="rId4" Type="http://schemas.openxmlformats.org/officeDocument/2006/relationships/hyperlink" Target="https://www.c64-wiki.com/wiki/Zero_fla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Instruction_set_architecture" TargetMode="External"/><Relationship Id="rId2" Type="http://schemas.openxmlformats.org/officeDocument/2006/relationships/hyperlink" Target="https://en.wikipedia.org/wiki/Reduced_instruction_set_computer"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7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0D4E4-7928-4E53-A578-8B8562D97FF9}"/>
              </a:ext>
            </a:extLst>
          </p:cNvPr>
          <p:cNvSpPr>
            <a:spLocks noGrp="1"/>
          </p:cNvSpPr>
          <p:nvPr>
            <p:ph type="ctrTitle"/>
          </p:nvPr>
        </p:nvSpPr>
        <p:spPr/>
        <p:txBody>
          <a:bodyPr/>
          <a:lstStyle/>
          <a:p>
            <a:r>
              <a:rPr lang="en-IN" dirty="0"/>
              <a:t>Module IV</a:t>
            </a:r>
          </a:p>
        </p:txBody>
      </p:sp>
      <p:sp>
        <p:nvSpPr>
          <p:cNvPr id="3" name="Subtitle 2">
            <a:extLst>
              <a:ext uri="{FF2B5EF4-FFF2-40B4-BE49-F238E27FC236}">
                <a16:creationId xmlns:a16="http://schemas.microsoft.com/office/drawing/2014/main" id="{AE30D217-898B-445C-8D29-3F49EBD0B3E7}"/>
              </a:ext>
            </a:extLst>
          </p:cNvPr>
          <p:cNvSpPr>
            <a:spLocks noGrp="1"/>
          </p:cNvSpPr>
          <p:nvPr>
            <p:ph type="subTitle" idx="1"/>
          </p:nvPr>
        </p:nvSpPr>
        <p:spPr>
          <a:xfrm>
            <a:off x="1524000" y="3602038"/>
            <a:ext cx="9144000" cy="620006"/>
          </a:xfrm>
        </p:spPr>
        <p:txBody>
          <a:bodyPr/>
          <a:lstStyle/>
          <a:p>
            <a:r>
              <a:rPr lang="en-IN" dirty="0"/>
              <a:t>DIGITAL FUNDAMENTALS &amp; COMPUTER ARCHITECTURE</a:t>
            </a:r>
          </a:p>
        </p:txBody>
      </p:sp>
    </p:spTree>
    <p:extLst>
      <p:ext uri="{BB962C8B-B14F-4D97-AF65-F5344CB8AC3E}">
        <p14:creationId xmlns:p14="http://schemas.microsoft.com/office/powerpoint/2010/main" val="3057004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5F71B6-4AD3-4B8D-A76F-FD9D6BA4E4BA}"/>
              </a:ext>
            </a:extLst>
          </p:cNvPr>
          <p:cNvSpPr>
            <a:spLocks noGrp="1"/>
          </p:cNvSpPr>
          <p:nvPr>
            <p:ph idx="1"/>
          </p:nvPr>
        </p:nvSpPr>
        <p:spPr>
          <a:xfrm>
            <a:off x="225779" y="237067"/>
            <a:ext cx="11717866" cy="6389511"/>
          </a:xfrm>
        </p:spPr>
        <p:txBody>
          <a:bodyPr>
            <a:noAutofit/>
          </a:bodyPr>
          <a:lstStyle/>
          <a:p>
            <a:pPr algn="just"/>
            <a:r>
              <a:rPr lang="en-US" sz="2700" b="0" i="0" u="none" strike="noStrike" baseline="0" dirty="0">
                <a:latin typeface="MinionPro-Regular"/>
              </a:rPr>
              <a:t>All instructions start by using the program counter to supply the instruction address to the instruction memory. </a:t>
            </a:r>
          </a:p>
          <a:p>
            <a:pPr algn="just"/>
            <a:r>
              <a:rPr lang="en-US" sz="2700" b="0" i="0" u="none" strike="noStrike" baseline="0" dirty="0">
                <a:latin typeface="MinionPro-Regular"/>
              </a:rPr>
              <a:t>After the instruction is fetched, the register operands used by an instruction are specified by fields of that instruction. Once the register operands have been fetched, they can be operated on to compute a memory address (for a load or store), to compute an arithmetic result (for an integer arithmetic-logical instruction), or a compare (for a branch).</a:t>
            </a:r>
          </a:p>
          <a:p>
            <a:pPr algn="just"/>
            <a:r>
              <a:rPr lang="en-US" sz="2700" b="0" i="0" u="none" strike="noStrike" baseline="0" dirty="0">
                <a:latin typeface="MinionPro-Regular"/>
              </a:rPr>
              <a:t> If the instruction is an arithmetic-logical instruction, the result from the ALU must be written to a register. </a:t>
            </a:r>
          </a:p>
          <a:p>
            <a:pPr algn="just"/>
            <a:r>
              <a:rPr lang="en-US" sz="2700" b="0" i="0" u="none" strike="noStrike" baseline="0" dirty="0">
                <a:latin typeface="MinionPro-Regular"/>
              </a:rPr>
              <a:t>If the operation is a load or store, the ALU result is used as an address to either store a value from the registers or load a value from memory into the registers. The result from the ALU or memory is written back into the register file.</a:t>
            </a:r>
          </a:p>
          <a:p>
            <a:pPr algn="just"/>
            <a:r>
              <a:rPr lang="en-US" sz="2700" b="0" i="0" u="none" strike="noStrike" baseline="0" dirty="0">
                <a:latin typeface="MinionPro-Regular"/>
              </a:rPr>
              <a:t> Branches require the use of the ALU output to determine the next instruction address, which comes either from the ALU (where the PC and branch off set are summed) or from an adder that increments the current PC by 4. </a:t>
            </a:r>
          </a:p>
        </p:txBody>
      </p:sp>
    </p:spTree>
    <p:extLst>
      <p:ext uri="{BB962C8B-B14F-4D97-AF65-F5344CB8AC3E}">
        <p14:creationId xmlns:p14="http://schemas.microsoft.com/office/powerpoint/2010/main" val="335060287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7F6A7F-6AFC-4083-9748-F18A93351DEB}"/>
              </a:ext>
            </a:extLst>
          </p:cNvPr>
          <p:cNvSpPr>
            <a:spLocks noGrp="1"/>
          </p:cNvSpPr>
          <p:nvPr>
            <p:ph type="title"/>
          </p:nvPr>
        </p:nvSpPr>
        <p:spPr>
          <a:xfrm>
            <a:off x="838200" y="365125"/>
            <a:ext cx="10515600" cy="708301"/>
          </a:xfrm>
        </p:spPr>
        <p:txBody>
          <a:bodyPr/>
          <a:lstStyle/>
          <a:p>
            <a:r>
              <a:rPr lang="en-US" b="1" dirty="0"/>
              <a:t>Vectored Interrupts</a:t>
            </a:r>
            <a:endParaRPr lang="en-IN" b="1" dirty="0"/>
          </a:p>
        </p:txBody>
      </p:sp>
      <p:sp>
        <p:nvSpPr>
          <p:cNvPr id="5" name="Content Placeholder 4">
            <a:extLst>
              <a:ext uri="{FF2B5EF4-FFF2-40B4-BE49-F238E27FC236}">
                <a16:creationId xmlns:a16="http://schemas.microsoft.com/office/drawing/2014/main" id="{4AD86F62-E32D-4F87-84FD-D160595D84F2}"/>
              </a:ext>
            </a:extLst>
          </p:cNvPr>
          <p:cNvSpPr>
            <a:spLocks noGrp="1"/>
          </p:cNvSpPr>
          <p:nvPr>
            <p:ph idx="1"/>
          </p:nvPr>
        </p:nvSpPr>
        <p:spPr>
          <a:xfrm>
            <a:off x="662609" y="1073426"/>
            <a:ext cx="10999303" cy="5103537"/>
          </a:xfrm>
        </p:spPr>
        <p:txBody>
          <a:bodyPr/>
          <a:lstStyle/>
          <a:p>
            <a:r>
              <a:rPr lang="en-US" dirty="0"/>
              <a:t>To reduce the time involved in the polling process, a device requesting an interrupt may identify itself directly to the processor. This approach is called vectored interrupts.</a:t>
            </a:r>
          </a:p>
          <a:p>
            <a:r>
              <a:rPr lang="en-US" dirty="0"/>
              <a:t>A device requesting an interrupt can identify itself by sending </a:t>
            </a:r>
            <a:r>
              <a:rPr lang="en-US" b="1" dirty="0"/>
              <a:t>a special code to the processor over the bus</a:t>
            </a:r>
            <a:r>
              <a:rPr lang="en-US" dirty="0"/>
              <a:t>. This enables the processor to identify individual devices even if they share a single interrupt request line. </a:t>
            </a:r>
          </a:p>
          <a:p>
            <a:r>
              <a:rPr lang="en-US" dirty="0"/>
              <a:t>The code supplied by the device may represent the </a:t>
            </a:r>
            <a:r>
              <a:rPr lang="en-US" b="1" dirty="0"/>
              <a:t>starting address of the interrupt service routine for that device</a:t>
            </a:r>
            <a:r>
              <a:rPr lang="en-US" dirty="0"/>
              <a:t>. The code length is typically in the range of 4 to 8 bits. </a:t>
            </a:r>
            <a:r>
              <a:rPr lang="en-US" b="1" dirty="0"/>
              <a:t>The remainder of the address </a:t>
            </a:r>
            <a:r>
              <a:rPr lang="en-US" dirty="0"/>
              <a:t>is supplied by the processor based on the area in the memory where the address for interrupt service routines are located. </a:t>
            </a:r>
            <a:endParaRPr lang="en-IN" dirty="0"/>
          </a:p>
        </p:txBody>
      </p:sp>
    </p:spTree>
    <p:extLst>
      <p:ext uri="{BB962C8B-B14F-4D97-AF65-F5344CB8AC3E}">
        <p14:creationId xmlns:p14="http://schemas.microsoft.com/office/powerpoint/2010/main" val="295638638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B224E7-4476-4D6D-A555-A79D770274FA}"/>
              </a:ext>
            </a:extLst>
          </p:cNvPr>
          <p:cNvSpPr>
            <a:spLocks noGrp="1"/>
          </p:cNvSpPr>
          <p:nvPr>
            <p:ph idx="1"/>
          </p:nvPr>
        </p:nvSpPr>
        <p:spPr>
          <a:xfrm>
            <a:off x="278297" y="450574"/>
            <a:ext cx="11608904" cy="6042991"/>
          </a:xfrm>
        </p:spPr>
        <p:txBody>
          <a:bodyPr>
            <a:normAutofit lnSpcReduction="10000"/>
          </a:bodyPr>
          <a:lstStyle/>
          <a:p>
            <a:pPr algn="just"/>
            <a:r>
              <a:rPr lang="en-US" dirty="0"/>
              <a:t>The location pointed to by the interrupting device is used to store the </a:t>
            </a:r>
            <a:r>
              <a:rPr lang="en-US" b="1" dirty="0"/>
              <a:t>starting address of the interrupt service routine</a:t>
            </a:r>
            <a:r>
              <a:rPr lang="en-US" dirty="0"/>
              <a:t>. The processor reads this address called the </a:t>
            </a:r>
            <a:r>
              <a:rPr lang="en-US" b="1" dirty="0"/>
              <a:t>interrupt vector </a:t>
            </a:r>
            <a:r>
              <a:rPr lang="en-US" b="0" i="0" dirty="0">
                <a:solidFill>
                  <a:srgbClr val="222222"/>
                </a:solidFill>
                <a:effectLst/>
                <a:latin typeface="arial" panose="020B0604020202020204" pitchFamily="34" charset="0"/>
              </a:rPr>
              <a:t>and </a:t>
            </a:r>
            <a:r>
              <a:rPr lang="en-US" b="1" i="0" dirty="0">
                <a:solidFill>
                  <a:srgbClr val="222222"/>
                </a:solidFill>
                <a:effectLst/>
                <a:latin typeface="arial" panose="020B0604020202020204" pitchFamily="34" charset="0"/>
              </a:rPr>
              <a:t>loads it into the PC</a:t>
            </a:r>
            <a:r>
              <a:rPr lang="en-US" b="0" i="0" dirty="0">
                <a:solidFill>
                  <a:srgbClr val="222222"/>
                </a:solidFill>
                <a:effectLst/>
                <a:latin typeface="arial" panose="020B0604020202020204" pitchFamily="34" charset="0"/>
              </a:rPr>
              <a:t>. The interrupt vector may also include a new value for the processor status register.</a:t>
            </a:r>
          </a:p>
          <a:p>
            <a:pPr algn="just"/>
            <a:r>
              <a:rPr lang="en-US" b="0" i="0" dirty="0">
                <a:solidFill>
                  <a:srgbClr val="222222"/>
                </a:solidFill>
                <a:effectLst/>
                <a:latin typeface="arial" panose="020B0604020202020204" pitchFamily="34" charset="0"/>
              </a:rPr>
              <a:t>In most computers, I/O devices send the </a:t>
            </a:r>
            <a:r>
              <a:rPr lang="en-US" b="1" i="0" dirty="0">
                <a:solidFill>
                  <a:srgbClr val="222222"/>
                </a:solidFill>
                <a:effectLst/>
                <a:latin typeface="arial" panose="020B0604020202020204" pitchFamily="34" charset="0"/>
              </a:rPr>
              <a:t>interrupt-vector code </a:t>
            </a:r>
            <a:r>
              <a:rPr lang="en-US" b="0" i="0" dirty="0">
                <a:solidFill>
                  <a:srgbClr val="222222"/>
                </a:solidFill>
                <a:effectLst/>
                <a:latin typeface="arial" panose="020B0604020202020204" pitchFamily="34" charset="0"/>
              </a:rPr>
              <a:t>over the data bus, using the bus control signals to ensure that devices do not interfere with each other. When a device sends an interrupt request, the processor may not be ready to receive the interrupt-vector code immediately. For example, it must first complete the execution of the current instruction, which may require the use of the bus. There may be further delays if </a:t>
            </a:r>
            <a:r>
              <a:rPr lang="en-US" dirty="0">
                <a:solidFill>
                  <a:srgbClr val="222222"/>
                </a:solidFill>
                <a:latin typeface="arial" panose="020B0604020202020204" pitchFamily="34" charset="0"/>
              </a:rPr>
              <a:t>interrupts</a:t>
            </a:r>
            <a:r>
              <a:rPr lang="en-US" b="0" i="0" dirty="0">
                <a:solidFill>
                  <a:srgbClr val="222222"/>
                </a:solidFill>
                <a:effectLst/>
                <a:latin typeface="arial" panose="020B0604020202020204" pitchFamily="34" charset="0"/>
              </a:rPr>
              <a:t> happen to be disabled at the time the request is raised. The interrupting device must wait to put data on the bus only when the processor is ready to receive it. When the processor is ready to receive the interrupt-vector code, it activates the interrupt-acknowledge line</a:t>
            </a:r>
            <a:r>
              <a:rPr lang="en-US" b="1" i="0" dirty="0">
                <a:solidFill>
                  <a:srgbClr val="222222"/>
                </a:solidFill>
                <a:effectLst/>
                <a:latin typeface="arial" panose="020B0604020202020204" pitchFamily="34" charset="0"/>
              </a:rPr>
              <a:t>, INTA</a:t>
            </a:r>
            <a:r>
              <a:rPr lang="en-US" b="0" i="0" dirty="0">
                <a:solidFill>
                  <a:srgbClr val="222222"/>
                </a:solidFill>
                <a:effectLst/>
                <a:latin typeface="arial" panose="020B0604020202020204" pitchFamily="34" charset="0"/>
              </a:rPr>
              <a:t>. The I/O device responds by sending its interrupt- vector code and turning off the INTR signal.</a:t>
            </a:r>
            <a:endParaRPr lang="en-IN" dirty="0"/>
          </a:p>
        </p:txBody>
      </p:sp>
    </p:spTree>
    <p:extLst>
      <p:ext uri="{BB962C8B-B14F-4D97-AF65-F5344CB8AC3E}">
        <p14:creationId xmlns:p14="http://schemas.microsoft.com/office/powerpoint/2010/main" val="347292132"/>
      </p:ext>
    </p:extLst>
  </p:cSld>
  <p:clrMapOvr>
    <a:overrideClrMapping bg1="lt1" tx1="dk1" bg2="lt2" tx2="dk2" accent1="accent1" accent2="accent2" accent3="accent3" accent4="accent4" accent5="accent5" accent6="accent6" hlink="hlink" folHlink="folHlink"/>
  </p:clrMapOvr>
</p:sld>
</file>

<file path=ppt/slides/slide10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6F7A5-151B-420B-9C2B-055B2C3726CE}"/>
              </a:ext>
            </a:extLst>
          </p:cNvPr>
          <p:cNvSpPr>
            <a:spLocks noGrp="1"/>
          </p:cNvSpPr>
          <p:nvPr>
            <p:ph type="title"/>
          </p:nvPr>
        </p:nvSpPr>
        <p:spPr>
          <a:xfrm>
            <a:off x="838200" y="365126"/>
            <a:ext cx="10515600" cy="178214"/>
          </a:xfrm>
        </p:spPr>
        <p:txBody>
          <a:bodyPr>
            <a:normAutofit fontScale="90000"/>
          </a:bodyPr>
          <a:lstStyle/>
          <a:p>
            <a:r>
              <a:rPr lang="en-US" b="1" dirty="0"/>
              <a:t>Interrupt Nesting</a:t>
            </a:r>
            <a:endParaRPr lang="en-IN" b="1" dirty="0"/>
          </a:p>
        </p:txBody>
      </p:sp>
      <p:sp>
        <p:nvSpPr>
          <p:cNvPr id="3" name="Content Placeholder 2">
            <a:extLst>
              <a:ext uri="{FF2B5EF4-FFF2-40B4-BE49-F238E27FC236}">
                <a16:creationId xmlns:a16="http://schemas.microsoft.com/office/drawing/2014/main" id="{A55F7C7E-5A96-437C-AD28-ECCFA5060E91}"/>
              </a:ext>
            </a:extLst>
          </p:cNvPr>
          <p:cNvSpPr>
            <a:spLocks noGrp="1"/>
          </p:cNvSpPr>
          <p:nvPr>
            <p:ph idx="1"/>
          </p:nvPr>
        </p:nvSpPr>
        <p:spPr>
          <a:xfrm>
            <a:off x="265043" y="662610"/>
            <a:ext cx="11728174" cy="5830264"/>
          </a:xfrm>
        </p:spPr>
        <p:txBody>
          <a:bodyPr>
            <a:noAutofit/>
          </a:bodyPr>
          <a:lstStyle/>
          <a:p>
            <a:r>
              <a:rPr lang="en-US" sz="2600" dirty="0">
                <a:solidFill>
                  <a:srgbClr val="222222"/>
                </a:solidFill>
                <a:latin typeface="arial" panose="020B0604020202020204" pitchFamily="34" charset="0"/>
              </a:rPr>
              <a:t>I/O </a:t>
            </a:r>
            <a:r>
              <a:rPr lang="en-US" sz="2600" dirty="0"/>
              <a:t>devices should be organized in a </a:t>
            </a:r>
            <a:r>
              <a:rPr lang="en-US" sz="2600" b="1" dirty="0"/>
              <a:t>priority structure</a:t>
            </a:r>
            <a:r>
              <a:rPr lang="en-US" sz="2600" dirty="0"/>
              <a:t>. An interrupt request from a </a:t>
            </a:r>
            <a:r>
              <a:rPr lang="en-US" sz="2600" b="1" dirty="0" err="1"/>
              <a:t>highpriority</a:t>
            </a:r>
            <a:r>
              <a:rPr lang="en-US" sz="2600" dirty="0"/>
              <a:t> device should be accepted while the processor is servicing another request from a </a:t>
            </a:r>
            <a:r>
              <a:rPr lang="en-US" sz="2600" b="1" dirty="0" err="1"/>
              <a:t>lowerpriority</a:t>
            </a:r>
            <a:r>
              <a:rPr lang="en-US" sz="2600" dirty="0"/>
              <a:t> device. A multiple-level priority organization means that during execution of an </a:t>
            </a:r>
            <a:r>
              <a:rPr lang="en-US" sz="2600" dirty="0" err="1"/>
              <a:t>interruptservice</a:t>
            </a:r>
            <a:r>
              <a:rPr lang="en-US" sz="2600" dirty="0"/>
              <a:t> routine, interrupt requests will be accepted from some devices but not from others, </a:t>
            </a:r>
            <a:r>
              <a:rPr lang="en-US" sz="2600" b="1" dirty="0"/>
              <a:t>depending upon the device's priority. </a:t>
            </a:r>
            <a:r>
              <a:rPr lang="en-US" sz="2600" dirty="0"/>
              <a:t>To implement this scheme, priority level can be assigned to the processor that can be changed by the program.</a:t>
            </a:r>
            <a:br>
              <a:rPr lang="en-US" sz="2600" dirty="0"/>
            </a:br>
            <a:r>
              <a:rPr lang="en-US" sz="2600" dirty="0"/>
              <a:t>The processor's priority is usually encoded in a few bits of the </a:t>
            </a:r>
            <a:r>
              <a:rPr lang="en-US" sz="2600" b="1" dirty="0"/>
              <a:t>processor status word. </a:t>
            </a:r>
            <a:r>
              <a:rPr lang="en-US" sz="2600" dirty="0"/>
              <a:t>It </a:t>
            </a:r>
            <a:r>
              <a:rPr lang="en-US" sz="2600" b="1" dirty="0"/>
              <a:t>can be changed </a:t>
            </a:r>
            <a:r>
              <a:rPr lang="en-US" sz="2600" dirty="0"/>
              <a:t>by program </a:t>
            </a:r>
            <a:r>
              <a:rPr lang="en-US" sz="2600" b="1" dirty="0"/>
              <a:t>instructions that write into the PS</a:t>
            </a:r>
            <a:r>
              <a:rPr lang="en-US" sz="2600" dirty="0"/>
              <a:t>. These are </a:t>
            </a:r>
            <a:r>
              <a:rPr lang="en-US" sz="2600" b="1" dirty="0"/>
              <a:t>privileged instructions</a:t>
            </a:r>
            <a:r>
              <a:rPr lang="en-US" sz="2600" dirty="0"/>
              <a:t>, which can be executed only while the </a:t>
            </a:r>
            <a:r>
              <a:rPr lang="en-US" sz="2600" b="1" dirty="0"/>
              <a:t>processor is running </a:t>
            </a:r>
            <a:r>
              <a:rPr lang="en-US" sz="2600" dirty="0"/>
              <a:t>in the </a:t>
            </a:r>
            <a:r>
              <a:rPr lang="en-US" sz="2600" b="1" dirty="0"/>
              <a:t>supervisor mode</a:t>
            </a:r>
            <a:r>
              <a:rPr lang="en-US" sz="2600" dirty="0"/>
              <a:t>. The processor is in the supervisor mode only when executing </a:t>
            </a:r>
            <a:r>
              <a:rPr lang="en-US" sz="2600" b="1" dirty="0"/>
              <a:t>operating system routines</a:t>
            </a:r>
            <a:r>
              <a:rPr lang="en-US" sz="2600" dirty="0"/>
              <a:t>. It switches to the </a:t>
            </a:r>
            <a:r>
              <a:rPr lang="en-US" sz="2600" b="1" dirty="0"/>
              <a:t>user mode </a:t>
            </a:r>
            <a:r>
              <a:rPr lang="en-US" sz="2600" dirty="0"/>
              <a:t>before beginning to execute application programs. Thus, a user program cannot accidentally, or intentionally, change the priority of the processor and disrupt the system's operation. An attempt to execute a privileged instruction while in the user mode leads to a special type of interrupt called a </a:t>
            </a:r>
            <a:r>
              <a:rPr lang="en-US" sz="2600" b="1" dirty="0"/>
              <a:t>privilege exception.</a:t>
            </a:r>
            <a:br>
              <a:rPr lang="en-US" sz="2600" b="1" dirty="0"/>
            </a:br>
            <a:endParaRPr lang="en-IN" sz="2600" b="1" dirty="0"/>
          </a:p>
        </p:txBody>
      </p:sp>
    </p:spTree>
    <p:extLst>
      <p:ext uri="{BB962C8B-B14F-4D97-AF65-F5344CB8AC3E}">
        <p14:creationId xmlns:p14="http://schemas.microsoft.com/office/powerpoint/2010/main" val="2033130322"/>
      </p:ext>
    </p:extLst>
  </p:cSld>
  <p:clrMapOvr>
    <a:overrideClrMapping bg1="lt1" tx1="dk1" bg2="lt2" tx2="dk2" accent1="accent1" accent2="accent2" accent3="accent3" accent4="accent4" accent5="accent5" accent6="accent6" hlink="hlink" folHlink="folHlink"/>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62521-0436-4B0B-9D29-8172C3F39C2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279E544-35A6-4FC7-BB21-7BDB0AF91BB0}"/>
              </a:ext>
            </a:extLst>
          </p:cNvPr>
          <p:cNvSpPr>
            <a:spLocks noGrp="1"/>
          </p:cNvSpPr>
          <p:nvPr>
            <p:ph idx="1"/>
          </p:nvPr>
        </p:nvSpPr>
        <p:spPr/>
        <p:txBody>
          <a:bodyPr/>
          <a:lstStyle/>
          <a:p>
            <a:r>
              <a:rPr lang="en-US" b="1" dirty="0"/>
              <a:t>A multiple-priority scheme </a:t>
            </a:r>
            <a:r>
              <a:rPr lang="en-US" dirty="0"/>
              <a:t>can be implemented easily by using </a:t>
            </a:r>
            <a:r>
              <a:rPr lang="en-US" b="1" dirty="0"/>
              <a:t>separate interrupt- request and interrupt-acknowledge lines for each device</a:t>
            </a:r>
            <a:r>
              <a:rPr lang="en-US" dirty="0"/>
              <a:t>, Each of the interrupt request lines is assigned a </a:t>
            </a:r>
            <a:r>
              <a:rPr lang="en-US" b="1" dirty="0"/>
              <a:t>different priority level</a:t>
            </a:r>
            <a:r>
              <a:rPr lang="en-US" dirty="0"/>
              <a:t>. Interrupt requests received over these lines are sent to a priority arbitration circuit in the processor. A request is accepted only if it has a higher priority level than that currently assigned to the processor.</a:t>
            </a:r>
            <a:endParaRPr lang="en-IN" dirty="0"/>
          </a:p>
        </p:txBody>
      </p:sp>
    </p:spTree>
    <p:extLst>
      <p:ext uri="{BB962C8B-B14F-4D97-AF65-F5344CB8AC3E}">
        <p14:creationId xmlns:p14="http://schemas.microsoft.com/office/powerpoint/2010/main" val="6202171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E2A3C-48B2-4DCA-8C74-E8934C7F145C}"/>
              </a:ext>
            </a:extLst>
          </p:cNvPr>
          <p:cNvSpPr>
            <a:spLocks noGrp="1"/>
          </p:cNvSpPr>
          <p:nvPr>
            <p:ph type="title"/>
          </p:nvPr>
        </p:nvSpPr>
        <p:spPr>
          <a:xfrm>
            <a:off x="838200" y="365125"/>
            <a:ext cx="10515600" cy="867327"/>
          </a:xfrm>
        </p:spPr>
        <p:txBody>
          <a:bodyPr>
            <a:normAutofit fontScale="90000"/>
          </a:bodyPr>
          <a:lstStyle/>
          <a:p>
            <a:br>
              <a:rPr lang="en-IN" b="1" i="0" dirty="0">
                <a:solidFill>
                  <a:srgbClr val="292929"/>
                </a:solidFill>
                <a:effectLst/>
                <a:latin typeface="sohne"/>
              </a:rPr>
            </a:br>
            <a:r>
              <a:rPr lang="en-IN" b="1" i="0" dirty="0">
                <a:solidFill>
                  <a:srgbClr val="292929"/>
                </a:solidFill>
                <a:effectLst/>
                <a:latin typeface="sohne"/>
              </a:rPr>
              <a:t>DAISY CHAIN MECHANISM</a:t>
            </a:r>
            <a:br>
              <a:rPr lang="en-IN" b="0" i="0" dirty="0">
                <a:solidFill>
                  <a:srgbClr val="292929"/>
                </a:solidFill>
                <a:effectLst/>
                <a:latin typeface="sohne"/>
              </a:rPr>
            </a:br>
            <a:endParaRPr lang="en-IN" dirty="0"/>
          </a:p>
        </p:txBody>
      </p:sp>
      <p:sp>
        <p:nvSpPr>
          <p:cNvPr id="3" name="Content Placeholder 2">
            <a:extLst>
              <a:ext uri="{FF2B5EF4-FFF2-40B4-BE49-F238E27FC236}">
                <a16:creationId xmlns:a16="http://schemas.microsoft.com/office/drawing/2014/main" id="{BE557BC9-0CCC-40C2-84AF-E28F02E3451C}"/>
              </a:ext>
            </a:extLst>
          </p:cNvPr>
          <p:cNvSpPr>
            <a:spLocks noGrp="1"/>
          </p:cNvSpPr>
          <p:nvPr>
            <p:ph idx="1"/>
          </p:nvPr>
        </p:nvSpPr>
        <p:spPr>
          <a:xfrm>
            <a:off x="530087" y="1232452"/>
            <a:ext cx="11184835" cy="5260423"/>
          </a:xfrm>
        </p:spPr>
        <p:txBody>
          <a:bodyPr/>
          <a:lstStyle/>
          <a:p>
            <a:pPr algn="just"/>
            <a:r>
              <a:rPr lang="en-US" b="0" i="0" dirty="0">
                <a:solidFill>
                  <a:srgbClr val="292929"/>
                </a:solidFill>
                <a:effectLst/>
                <a:latin typeface="charter"/>
              </a:rPr>
              <a:t>Suppose when there are multiple input/output devices raising an interrupt simultaneously then it is straight forward for us to select which interrupt to handle depending on the interrupt having the highest priority.</a:t>
            </a:r>
            <a:endParaRPr lang="en-IN" dirty="0"/>
          </a:p>
        </p:txBody>
      </p:sp>
      <p:pic>
        <p:nvPicPr>
          <p:cNvPr id="5" name="Picture 4">
            <a:extLst>
              <a:ext uri="{FF2B5EF4-FFF2-40B4-BE49-F238E27FC236}">
                <a16:creationId xmlns:a16="http://schemas.microsoft.com/office/drawing/2014/main" id="{B304DB0B-AA4D-426D-8310-EF7DD6DCB147}"/>
              </a:ext>
            </a:extLst>
          </p:cNvPr>
          <p:cNvPicPr>
            <a:picLocks noChangeAspect="1"/>
          </p:cNvPicPr>
          <p:nvPr/>
        </p:nvPicPr>
        <p:blipFill>
          <a:blip r:embed="rId2"/>
          <a:stretch>
            <a:fillRect/>
          </a:stretch>
        </p:blipFill>
        <p:spPr>
          <a:xfrm>
            <a:off x="1352550" y="2727877"/>
            <a:ext cx="9486900" cy="2647950"/>
          </a:xfrm>
          <a:prstGeom prst="rect">
            <a:avLst/>
          </a:prstGeom>
        </p:spPr>
      </p:pic>
    </p:spTree>
    <p:extLst>
      <p:ext uri="{BB962C8B-B14F-4D97-AF65-F5344CB8AC3E}">
        <p14:creationId xmlns:p14="http://schemas.microsoft.com/office/powerpoint/2010/main" val="386230312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F4F9FB-9413-4D6E-87F0-0DF9FCBF6018}"/>
              </a:ext>
            </a:extLst>
          </p:cNvPr>
          <p:cNvSpPr>
            <a:spLocks noGrp="1"/>
          </p:cNvSpPr>
          <p:nvPr>
            <p:ph idx="1"/>
          </p:nvPr>
        </p:nvSpPr>
        <p:spPr>
          <a:xfrm>
            <a:off x="838200" y="662609"/>
            <a:ext cx="10515600" cy="5514354"/>
          </a:xfrm>
        </p:spPr>
        <p:txBody>
          <a:bodyPr>
            <a:normAutofit lnSpcReduction="10000"/>
          </a:bodyPr>
          <a:lstStyle/>
          <a:p>
            <a:pPr algn="just">
              <a:buFont typeface="Arial" panose="020B0604020202020204" pitchFamily="34" charset="0"/>
              <a:buChar char="•"/>
            </a:pPr>
            <a:r>
              <a:rPr lang="en-US" b="1" i="0" dirty="0">
                <a:solidFill>
                  <a:srgbClr val="292929"/>
                </a:solidFill>
                <a:effectLst/>
                <a:latin typeface="charter"/>
              </a:rPr>
              <a:t>Step 1: </a:t>
            </a:r>
            <a:r>
              <a:rPr lang="en-US" b="0" i="0" dirty="0">
                <a:solidFill>
                  <a:srgbClr val="292929"/>
                </a:solidFill>
                <a:effectLst/>
                <a:latin typeface="charter"/>
              </a:rPr>
              <a:t>Multiple devices try to raise an interrupt by trying to pull down the interrupt request line</a:t>
            </a:r>
            <a:r>
              <a:rPr lang="en-US" b="1" i="0" dirty="0">
                <a:solidFill>
                  <a:srgbClr val="292929"/>
                </a:solidFill>
                <a:effectLst/>
                <a:latin typeface="charter"/>
              </a:rPr>
              <a:t>(INTR)</a:t>
            </a:r>
            <a:r>
              <a:rPr lang="en-US" b="0" i="0" dirty="0">
                <a:solidFill>
                  <a:srgbClr val="292929"/>
                </a:solidFill>
                <a:effectLst/>
                <a:latin typeface="charter"/>
              </a:rPr>
              <a:t>.</a:t>
            </a:r>
          </a:p>
          <a:p>
            <a:pPr algn="just">
              <a:buFont typeface="Arial" panose="020B0604020202020204" pitchFamily="34" charset="0"/>
              <a:buChar char="•"/>
            </a:pPr>
            <a:r>
              <a:rPr lang="en-US" b="1" i="0" dirty="0">
                <a:solidFill>
                  <a:srgbClr val="292929"/>
                </a:solidFill>
                <a:effectLst/>
                <a:latin typeface="charter"/>
              </a:rPr>
              <a:t>Step 2 : </a:t>
            </a:r>
            <a:r>
              <a:rPr lang="en-US" b="0" i="0" dirty="0">
                <a:solidFill>
                  <a:srgbClr val="292929"/>
                </a:solidFill>
                <a:effectLst/>
                <a:latin typeface="charter"/>
              </a:rPr>
              <a:t>The processes </a:t>
            </a:r>
            <a:r>
              <a:rPr lang="en-US" b="0" i="0" dirty="0" err="1">
                <a:solidFill>
                  <a:srgbClr val="292929"/>
                </a:solidFill>
                <a:effectLst/>
                <a:latin typeface="charter"/>
              </a:rPr>
              <a:t>realises</a:t>
            </a:r>
            <a:r>
              <a:rPr lang="en-US" b="0" i="0" dirty="0">
                <a:solidFill>
                  <a:srgbClr val="292929"/>
                </a:solidFill>
                <a:effectLst/>
                <a:latin typeface="charter"/>
              </a:rPr>
              <a:t> that there are devices trying to raise an interrupt ,so it makes the </a:t>
            </a:r>
            <a:r>
              <a:rPr lang="en-US" b="1" i="0" dirty="0">
                <a:solidFill>
                  <a:srgbClr val="292929"/>
                </a:solidFill>
                <a:effectLst/>
                <a:latin typeface="charter"/>
              </a:rPr>
              <a:t>INTA</a:t>
            </a:r>
            <a:r>
              <a:rPr lang="en-US" b="0" i="0" dirty="0">
                <a:solidFill>
                  <a:srgbClr val="292929"/>
                </a:solidFill>
                <a:effectLst/>
                <a:latin typeface="charter"/>
              </a:rPr>
              <a:t> line goes high, is that it is set to </a:t>
            </a:r>
            <a:r>
              <a:rPr lang="en-US" b="1" i="0" dirty="0">
                <a:solidFill>
                  <a:srgbClr val="292929"/>
                </a:solidFill>
                <a:effectLst/>
                <a:latin typeface="charter"/>
              </a:rPr>
              <a:t>1.</a:t>
            </a:r>
            <a:endParaRPr lang="en-US" b="0" i="0" dirty="0">
              <a:solidFill>
                <a:srgbClr val="292929"/>
              </a:solidFill>
              <a:effectLst/>
              <a:latin typeface="charter"/>
            </a:endParaRPr>
          </a:p>
          <a:p>
            <a:pPr algn="just">
              <a:buFont typeface="Arial" panose="020B0604020202020204" pitchFamily="34" charset="0"/>
              <a:buChar char="•"/>
            </a:pPr>
            <a:r>
              <a:rPr lang="en-US" b="1" i="0" dirty="0">
                <a:solidFill>
                  <a:srgbClr val="292929"/>
                </a:solidFill>
                <a:effectLst/>
                <a:latin typeface="charter"/>
              </a:rPr>
              <a:t>Step 3 :</a:t>
            </a:r>
            <a:r>
              <a:rPr lang="en-US" b="0" i="0" dirty="0">
                <a:solidFill>
                  <a:srgbClr val="292929"/>
                </a:solidFill>
                <a:effectLst/>
                <a:latin typeface="charter"/>
              </a:rPr>
              <a:t> The </a:t>
            </a:r>
            <a:r>
              <a:rPr lang="en-US" b="1" i="0" dirty="0">
                <a:solidFill>
                  <a:srgbClr val="292929"/>
                </a:solidFill>
                <a:effectLst/>
                <a:latin typeface="charter"/>
              </a:rPr>
              <a:t>INTA</a:t>
            </a:r>
            <a:r>
              <a:rPr lang="en-US" b="0" i="0" dirty="0">
                <a:solidFill>
                  <a:srgbClr val="292929"/>
                </a:solidFill>
                <a:effectLst/>
                <a:latin typeface="charter"/>
              </a:rPr>
              <a:t> Line is connected to a device, device one in this case.</a:t>
            </a:r>
          </a:p>
          <a:p>
            <a:pPr algn="just">
              <a:buFont typeface="+mj-lt"/>
              <a:buAutoNum type="arabicPeriod"/>
            </a:pPr>
            <a:r>
              <a:rPr lang="en-US" b="0" i="0" dirty="0">
                <a:solidFill>
                  <a:srgbClr val="292929"/>
                </a:solidFill>
                <a:effectLst/>
                <a:latin typeface="charter"/>
              </a:rPr>
              <a:t>If this device one had raised an interrupt then it goes ahead and passes the identifying code to the data line.</a:t>
            </a:r>
          </a:p>
          <a:p>
            <a:pPr algn="just">
              <a:buFont typeface="+mj-lt"/>
              <a:buAutoNum type="arabicPeriod"/>
            </a:pPr>
            <a:r>
              <a:rPr lang="en-US" b="0" i="0" dirty="0">
                <a:solidFill>
                  <a:srgbClr val="292929"/>
                </a:solidFill>
                <a:effectLst/>
                <a:latin typeface="charter"/>
              </a:rPr>
              <a:t>If device one had not raise an interrupt then it passes the INTA signal to device two and so on.</a:t>
            </a:r>
          </a:p>
          <a:p>
            <a:pPr marL="0" indent="0" algn="just">
              <a:buNone/>
            </a:pPr>
            <a:r>
              <a:rPr lang="en-US" b="0" i="0" dirty="0">
                <a:solidFill>
                  <a:srgbClr val="292929"/>
                </a:solidFill>
                <a:effectLst/>
                <a:latin typeface="charter"/>
              </a:rPr>
              <a:t>So </a:t>
            </a:r>
            <a:r>
              <a:rPr lang="en-US" b="1" i="0" dirty="0">
                <a:solidFill>
                  <a:srgbClr val="292929"/>
                </a:solidFill>
                <a:effectLst/>
                <a:latin typeface="charter"/>
              </a:rPr>
              <a:t>priority is given to device nearest to the processor</a:t>
            </a:r>
            <a:r>
              <a:rPr lang="en-US" b="0" i="0" dirty="0">
                <a:solidFill>
                  <a:srgbClr val="292929"/>
                </a:solidFill>
                <a:effectLst/>
                <a:latin typeface="charter"/>
              </a:rPr>
              <a:t>. This method ensures that multiple interrupt request are handled properly, even when all the devices are connected to a common interrupt request line.</a:t>
            </a:r>
            <a:endParaRPr lang="en-IN" dirty="0"/>
          </a:p>
        </p:txBody>
      </p:sp>
    </p:spTree>
    <p:extLst>
      <p:ext uri="{BB962C8B-B14F-4D97-AF65-F5344CB8AC3E}">
        <p14:creationId xmlns:p14="http://schemas.microsoft.com/office/powerpoint/2010/main" val="388270211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493A17-867B-4BC8-B236-C664E4CF7668}"/>
              </a:ext>
            </a:extLst>
          </p:cNvPr>
          <p:cNvSpPr>
            <a:spLocks noGrp="1"/>
          </p:cNvSpPr>
          <p:nvPr>
            <p:ph idx="1"/>
          </p:nvPr>
        </p:nvSpPr>
        <p:spPr>
          <a:xfrm>
            <a:off x="198782" y="132522"/>
            <a:ext cx="11820939" cy="6612835"/>
          </a:xfrm>
        </p:spPr>
        <p:txBody>
          <a:bodyPr>
            <a:noAutofit/>
          </a:bodyPr>
          <a:lstStyle/>
          <a:p>
            <a:pPr indent="0" algn="just">
              <a:lnSpc>
                <a:spcPct val="170000"/>
              </a:lnSpc>
              <a:buNone/>
            </a:pPr>
            <a:r>
              <a:rPr lang="en-US" sz="2500" b="1" i="0" dirty="0">
                <a:solidFill>
                  <a:srgbClr val="222222"/>
                </a:solidFill>
                <a:effectLst/>
                <a:latin typeface="arial" panose="020B0604020202020204" pitchFamily="34" charset="0"/>
              </a:rPr>
              <a:t>Simultaneous request</a:t>
            </a:r>
            <a:r>
              <a:rPr lang="en-US" sz="2500" b="0" i="0" dirty="0">
                <a:solidFill>
                  <a:srgbClr val="222222"/>
                </a:solidFill>
                <a:effectLst/>
                <a:latin typeface="arial" panose="020B0604020202020204" pitchFamily="34" charset="0"/>
              </a:rPr>
              <a:t>: When simultaneous interrupt requests are arrived </a:t>
            </a:r>
            <a:r>
              <a:rPr lang="en-US" sz="2500" b="1" i="0" dirty="0">
                <a:solidFill>
                  <a:srgbClr val="222222"/>
                </a:solidFill>
                <a:effectLst/>
                <a:latin typeface="arial" panose="020B0604020202020204" pitchFamily="34" charset="0"/>
              </a:rPr>
              <a:t>from two or more I/O devices to the processor, </a:t>
            </a:r>
            <a:r>
              <a:rPr lang="en-US" sz="2500" b="0" i="0" dirty="0">
                <a:solidFill>
                  <a:srgbClr val="222222"/>
                </a:solidFill>
                <a:effectLst/>
                <a:latin typeface="arial" panose="020B0604020202020204" pitchFamily="34" charset="0"/>
              </a:rPr>
              <a:t>the processor must have some means of deciding which request to service first.</a:t>
            </a:r>
          </a:p>
          <a:p>
            <a:pPr indent="0" algn="just">
              <a:lnSpc>
                <a:spcPct val="170000"/>
              </a:lnSpc>
            </a:pPr>
            <a:r>
              <a:rPr lang="en-US" sz="2500" b="0" i="0" dirty="0">
                <a:solidFill>
                  <a:srgbClr val="222222"/>
                </a:solidFill>
                <a:effectLst/>
                <a:latin typeface="arial" panose="020B0604020202020204" pitchFamily="34" charset="0"/>
              </a:rPr>
              <a:t>The processor simply accepts the request having the </a:t>
            </a:r>
            <a:r>
              <a:rPr lang="en-US" sz="2500" b="1" i="0" dirty="0">
                <a:solidFill>
                  <a:srgbClr val="222222"/>
                </a:solidFill>
                <a:effectLst/>
                <a:latin typeface="arial" panose="020B0604020202020204" pitchFamily="34" charset="0"/>
              </a:rPr>
              <a:t>highest priority</a:t>
            </a:r>
            <a:r>
              <a:rPr lang="en-US" sz="2500" b="0" i="0" dirty="0">
                <a:solidFill>
                  <a:srgbClr val="222222"/>
                </a:solidFill>
                <a:effectLst/>
                <a:latin typeface="arial" panose="020B0604020202020204" pitchFamily="34" charset="0"/>
              </a:rPr>
              <a:t>. If several devices share one interrupt-request line,, some other mechanism is needed</a:t>
            </a:r>
            <a:r>
              <a:rPr lang="en-US" sz="2500" b="1" i="0" dirty="0">
                <a:solidFill>
                  <a:srgbClr val="222222"/>
                </a:solidFill>
                <a:effectLst/>
                <a:latin typeface="arial" panose="020B0604020202020204" pitchFamily="34" charset="0"/>
              </a:rPr>
              <a:t>. Polling </a:t>
            </a:r>
            <a:r>
              <a:rPr lang="en-US" sz="2500" b="0" i="0" dirty="0">
                <a:solidFill>
                  <a:srgbClr val="222222"/>
                </a:solidFill>
                <a:effectLst/>
                <a:latin typeface="arial" panose="020B0604020202020204" pitchFamily="34" charset="0"/>
              </a:rPr>
              <a:t>the status registers of the I/O devices is the </a:t>
            </a:r>
            <a:r>
              <a:rPr lang="en-US" sz="2500" b="1" i="0" dirty="0">
                <a:solidFill>
                  <a:srgbClr val="222222"/>
                </a:solidFill>
                <a:effectLst/>
                <a:latin typeface="arial" panose="020B0604020202020204" pitchFamily="34" charset="0"/>
              </a:rPr>
              <a:t>simplest such mechanism</a:t>
            </a:r>
            <a:r>
              <a:rPr lang="en-US" sz="2500" b="0" i="0" dirty="0">
                <a:solidFill>
                  <a:srgbClr val="222222"/>
                </a:solidFill>
                <a:effectLst/>
                <a:latin typeface="arial" panose="020B0604020202020204" pitchFamily="34" charset="0"/>
              </a:rPr>
              <a:t>. In this case, </a:t>
            </a:r>
            <a:r>
              <a:rPr lang="en-US" sz="2500" b="1" i="0" dirty="0">
                <a:solidFill>
                  <a:srgbClr val="222222"/>
                </a:solidFill>
                <a:effectLst/>
                <a:latin typeface="arial" panose="020B0604020202020204" pitchFamily="34" charset="0"/>
              </a:rPr>
              <a:t>priority</a:t>
            </a:r>
            <a:r>
              <a:rPr lang="en-US" sz="2500" b="0" i="0" dirty="0">
                <a:solidFill>
                  <a:srgbClr val="222222"/>
                </a:solidFill>
                <a:effectLst/>
                <a:latin typeface="arial" panose="020B0604020202020204" pitchFamily="34" charset="0"/>
              </a:rPr>
              <a:t> is determined by the </a:t>
            </a:r>
            <a:r>
              <a:rPr lang="en-US" sz="2500" b="1" i="0" dirty="0">
                <a:solidFill>
                  <a:srgbClr val="222222"/>
                </a:solidFill>
                <a:effectLst/>
                <a:latin typeface="arial" panose="020B0604020202020204" pitchFamily="34" charset="0"/>
              </a:rPr>
              <a:t>order in which the devices are polled</a:t>
            </a:r>
            <a:r>
              <a:rPr lang="en-US" sz="2500" b="0" i="0" dirty="0">
                <a:solidFill>
                  <a:srgbClr val="222222"/>
                </a:solidFill>
                <a:effectLst/>
                <a:latin typeface="arial" panose="020B0604020202020204" pitchFamily="34" charset="0"/>
              </a:rPr>
              <a:t>. When </a:t>
            </a:r>
            <a:r>
              <a:rPr lang="en-US" sz="2500" b="1" i="0" dirty="0">
                <a:solidFill>
                  <a:srgbClr val="222222"/>
                </a:solidFill>
                <a:effectLst/>
                <a:latin typeface="arial" panose="020B0604020202020204" pitchFamily="34" charset="0"/>
              </a:rPr>
              <a:t>vectored interrupts </a:t>
            </a:r>
            <a:r>
              <a:rPr lang="en-US" sz="2500" b="0" i="0" dirty="0">
                <a:solidFill>
                  <a:srgbClr val="222222"/>
                </a:solidFill>
                <a:effectLst/>
                <a:latin typeface="arial" panose="020B0604020202020204" pitchFamily="34" charset="0"/>
              </a:rPr>
              <a:t>are used, we must ensure that only </a:t>
            </a:r>
            <a:r>
              <a:rPr lang="en-US" sz="2500" b="1" i="0" dirty="0">
                <a:solidFill>
                  <a:srgbClr val="222222"/>
                </a:solidFill>
                <a:effectLst/>
                <a:latin typeface="arial" panose="020B0604020202020204" pitchFamily="34" charset="0"/>
              </a:rPr>
              <a:t>one device is selected to send its interrupt vector code. </a:t>
            </a:r>
            <a:r>
              <a:rPr lang="en-US" sz="2500" b="0" i="0" dirty="0">
                <a:solidFill>
                  <a:srgbClr val="222222"/>
                </a:solidFill>
                <a:effectLst/>
                <a:latin typeface="arial" panose="020B0604020202020204" pitchFamily="34" charset="0"/>
              </a:rPr>
              <a:t>A widely used scheme is to connect the devices to form a </a:t>
            </a:r>
            <a:r>
              <a:rPr lang="en-US" sz="2500" b="1" i="0" dirty="0">
                <a:solidFill>
                  <a:srgbClr val="222222"/>
                </a:solidFill>
                <a:effectLst/>
                <a:latin typeface="arial" panose="020B0604020202020204" pitchFamily="34" charset="0"/>
              </a:rPr>
              <a:t>daisy chain</a:t>
            </a:r>
            <a:r>
              <a:rPr lang="en-US" sz="2500" b="0" i="0" dirty="0">
                <a:solidFill>
                  <a:srgbClr val="222222"/>
                </a:solidFill>
                <a:effectLst/>
                <a:latin typeface="arial" panose="020B0604020202020204" pitchFamily="34" charset="0"/>
              </a:rPr>
              <a:t>, </a:t>
            </a:r>
            <a:endParaRPr lang="en-IN" sz="2500" dirty="0"/>
          </a:p>
        </p:txBody>
      </p:sp>
    </p:spTree>
    <p:extLst>
      <p:ext uri="{BB962C8B-B14F-4D97-AF65-F5344CB8AC3E}">
        <p14:creationId xmlns:p14="http://schemas.microsoft.com/office/powerpoint/2010/main" val="72746350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557522-4096-48AF-ADCB-3B50F60295EF}"/>
              </a:ext>
            </a:extLst>
          </p:cNvPr>
          <p:cNvSpPr>
            <a:spLocks noGrp="1"/>
          </p:cNvSpPr>
          <p:nvPr>
            <p:ph idx="1"/>
          </p:nvPr>
        </p:nvSpPr>
        <p:spPr>
          <a:xfrm>
            <a:off x="838200" y="450574"/>
            <a:ext cx="10903226" cy="5726389"/>
          </a:xfrm>
        </p:spPr>
        <p:txBody>
          <a:bodyPr>
            <a:normAutofit/>
          </a:bodyPr>
          <a:lstStyle/>
          <a:p>
            <a:pPr algn="just"/>
            <a:r>
              <a:rPr lang="en-US" sz="2800" b="0" i="0" dirty="0">
                <a:solidFill>
                  <a:srgbClr val="222222"/>
                </a:solidFill>
                <a:effectLst/>
                <a:latin typeface="arial" panose="020B0604020202020204" pitchFamily="34" charset="0"/>
              </a:rPr>
              <a:t>The interrupt request line INTR is common to all devices. The interrupt-acknowledge line, INTA, is connected in a daisy-chain fashion, such that the INTA signal propagates serially through the devices. When several devices raise an interrupt request and the INTR line is activated, the processor responds by setting the INTA line to 1. This signal is received by device 1. Device 1 passes the signal on to device 2 only if it does not require any service. If device 1 has a pending request for interrupt, it blocks the INTA signal and proceeds to put its identifying code on the data lines. Therefore, in the daisy-chain arrangement, the device that is electrically closest to the processor has the highest priority. The second device along the chain has second highest priority, and so on.</a:t>
            </a:r>
          </a:p>
          <a:p>
            <a:endParaRPr lang="en-IN" dirty="0"/>
          </a:p>
        </p:txBody>
      </p:sp>
    </p:spTree>
    <p:extLst>
      <p:ext uri="{BB962C8B-B14F-4D97-AF65-F5344CB8AC3E}">
        <p14:creationId xmlns:p14="http://schemas.microsoft.com/office/powerpoint/2010/main" val="1596420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4AF69-7E44-42FA-8B9F-E1434C4F22C2}"/>
              </a:ext>
            </a:extLst>
          </p:cNvPr>
          <p:cNvSpPr>
            <a:spLocks noGrp="1"/>
          </p:cNvSpPr>
          <p:nvPr>
            <p:ph type="title"/>
          </p:nvPr>
        </p:nvSpPr>
        <p:spPr>
          <a:xfrm>
            <a:off x="838200" y="365126"/>
            <a:ext cx="10515600" cy="787814"/>
          </a:xfrm>
        </p:spPr>
        <p:txBody>
          <a:bodyPr>
            <a:normAutofit fontScale="90000"/>
          </a:bodyPr>
          <a:lstStyle/>
          <a:p>
            <a:br>
              <a:rPr lang="en-IN" b="0" i="0" dirty="0">
                <a:solidFill>
                  <a:srgbClr val="292929"/>
                </a:solidFill>
                <a:effectLst/>
                <a:latin typeface="sohne"/>
              </a:rPr>
            </a:br>
            <a:r>
              <a:rPr lang="en-IN" b="0" i="0" dirty="0">
                <a:solidFill>
                  <a:srgbClr val="292929"/>
                </a:solidFill>
                <a:effectLst/>
                <a:latin typeface="sohne"/>
              </a:rPr>
              <a:t>Interrupt Latency</a:t>
            </a:r>
            <a:br>
              <a:rPr lang="en-IN" b="0" i="0" dirty="0">
                <a:solidFill>
                  <a:srgbClr val="292929"/>
                </a:solidFill>
                <a:effectLst/>
                <a:latin typeface="sohne"/>
              </a:rPr>
            </a:br>
            <a:endParaRPr lang="en-IN" dirty="0"/>
          </a:p>
        </p:txBody>
      </p:sp>
      <p:sp>
        <p:nvSpPr>
          <p:cNvPr id="3" name="Content Placeholder 2">
            <a:extLst>
              <a:ext uri="{FF2B5EF4-FFF2-40B4-BE49-F238E27FC236}">
                <a16:creationId xmlns:a16="http://schemas.microsoft.com/office/drawing/2014/main" id="{90704226-A6D3-4D99-A3B9-5C72EAE9AD82}"/>
              </a:ext>
            </a:extLst>
          </p:cNvPr>
          <p:cNvSpPr>
            <a:spLocks noGrp="1"/>
          </p:cNvSpPr>
          <p:nvPr>
            <p:ph idx="1"/>
          </p:nvPr>
        </p:nvSpPr>
        <p:spPr>
          <a:xfrm>
            <a:off x="838200" y="1152940"/>
            <a:ext cx="10515600" cy="5024023"/>
          </a:xfrm>
        </p:spPr>
        <p:txBody>
          <a:bodyPr/>
          <a:lstStyle/>
          <a:p>
            <a:pPr algn="just"/>
            <a:r>
              <a:rPr lang="en-US" b="0" i="0" dirty="0">
                <a:solidFill>
                  <a:srgbClr val="292929"/>
                </a:solidFill>
                <a:effectLst/>
                <a:latin typeface="charter"/>
              </a:rPr>
              <a:t>When an interrupt occur, the service of the interrupt by executing the </a:t>
            </a:r>
            <a:r>
              <a:rPr lang="en-US" b="1" i="0" dirty="0">
                <a:solidFill>
                  <a:srgbClr val="292929"/>
                </a:solidFill>
                <a:effectLst/>
                <a:latin typeface="charter"/>
              </a:rPr>
              <a:t>ISR</a:t>
            </a:r>
            <a:r>
              <a:rPr lang="en-US" b="0" i="0" dirty="0">
                <a:solidFill>
                  <a:srgbClr val="292929"/>
                </a:solidFill>
                <a:effectLst/>
                <a:latin typeface="charter"/>
              </a:rPr>
              <a:t> may not start immediately by context switching. The time interval between the occurrence of interrupt and start of execution of the ISR is called interrupt latency.</a:t>
            </a:r>
          </a:p>
          <a:p>
            <a:pPr algn="l">
              <a:buFont typeface="Arial" panose="020B0604020202020204" pitchFamily="34" charset="0"/>
              <a:buChar char="•"/>
            </a:pPr>
            <a:r>
              <a:rPr lang="en-US" b="1" i="0" dirty="0" err="1">
                <a:solidFill>
                  <a:srgbClr val="292929"/>
                </a:solidFill>
                <a:effectLst/>
                <a:latin typeface="charter"/>
              </a:rPr>
              <a:t>Tswitch</a:t>
            </a:r>
            <a:r>
              <a:rPr lang="en-US" b="1" i="0" dirty="0">
                <a:solidFill>
                  <a:srgbClr val="292929"/>
                </a:solidFill>
                <a:effectLst/>
                <a:latin typeface="charter"/>
              </a:rPr>
              <a:t> = </a:t>
            </a:r>
            <a:r>
              <a:rPr lang="en-US" b="0" i="0" dirty="0">
                <a:solidFill>
                  <a:srgbClr val="292929"/>
                </a:solidFill>
                <a:effectLst/>
                <a:latin typeface="charter"/>
              </a:rPr>
              <a:t>Time taken for context switch</a:t>
            </a:r>
          </a:p>
          <a:p>
            <a:pPr algn="l">
              <a:buFont typeface="Arial" panose="020B0604020202020204" pitchFamily="34" charset="0"/>
              <a:buChar char="•"/>
            </a:pPr>
            <a:r>
              <a:rPr lang="en-US" b="1" i="0" dirty="0" err="1">
                <a:solidFill>
                  <a:srgbClr val="292929"/>
                </a:solidFill>
                <a:effectLst/>
                <a:latin typeface="charter"/>
              </a:rPr>
              <a:t>ΣTexec</a:t>
            </a:r>
            <a:r>
              <a:rPr lang="en-US" b="1" i="0" dirty="0">
                <a:solidFill>
                  <a:srgbClr val="292929"/>
                </a:solidFill>
                <a:effectLst/>
                <a:latin typeface="charter"/>
              </a:rPr>
              <a:t> = </a:t>
            </a:r>
            <a:r>
              <a:rPr lang="en-US" b="0" i="0" dirty="0">
                <a:solidFill>
                  <a:srgbClr val="292929"/>
                </a:solidFill>
                <a:effectLst/>
                <a:latin typeface="charter"/>
              </a:rPr>
              <a:t>The sum of time interval for executing the ISR</a:t>
            </a:r>
          </a:p>
          <a:p>
            <a:pPr algn="l">
              <a:buFont typeface="Arial" panose="020B0604020202020204" pitchFamily="34" charset="0"/>
              <a:buChar char="•"/>
            </a:pPr>
            <a:r>
              <a:rPr lang="en-US" b="1" i="0" dirty="0">
                <a:solidFill>
                  <a:srgbClr val="292929"/>
                </a:solidFill>
                <a:effectLst/>
                <a:latin typeface="charter"/>
              </a:rPr>
              <a:t>Interrupt Latency</a:t>
            </a:r>
            <a:r>
              <a:rPr lang="en-US" b="0" i="0" dirty="0">
                <a:solidFill>
                  <a:srgbClr val="292929"/>
                </a:solidFill>
                <a:effectLst/>
                <a:latin typeface="charter"/>
              </a:rPr>
              <a:t> = </a:t>
            </a:r>
            <a:r>
              <a:rPr lang="en-US" b="0" i="0" dirty="0" err="1">
                <a:solidFill>
                  <a:srgbClr val="292929"/>
                </a:solidFill>
                <a:effectLst/>
                <a:latin typeface="charter"/>
              </a:rPr>
              <a:t>Tswitch</a:t>
            </a:r>
            <a:r>
              <a:rPr lang="en-US" b="0" i="0" dirty="0">
                <a:solidFill>
                  <a:srgbClr val="292929"/>
                </a:solidFill>
                <a:effectLst/>
                <a:latin typeface="charter"/>
              </a:rPr>
              <a:t> + </a:t>
            </a:r>
            <a:r>
              <a:rPr lang="en-US" b="0" i="0" dirty="0" err="1">
                <a:solidFill>
                  <a:srgbClr val="292929"/>
                </a:solidFill>
                <a:effectLst/>
                <a:latin typeface="charter"/>
              </a:rPr>
              <a:t>ΣTexec</a:t>
            </a:r>
            <a:endParaRPr lang="en-US" b="0" i="0" dirty="0">
              <a:solidFill>
                <a:srgbClr val="292929"/>
              </a:solidFill>
              <a:effectLst/>
              <a:latin typeface="charter"/>
            </a:endParaRPr>
          </a:p>
          <a:p>
            <a:pPr algn="just"/>
            <a:endParaRPr lang="en-IN" dirty="0"/>
          </a:p>
        </p:txBody>
      </p:sp>
    </p:spTree>
    <p:extLst>
      <p:ext uri="{BB962C8B-B14F-4D97-AF65-F5344CB8AC3E}">
        <p14:creationId xmlns:p14="http://schemas.microsoft.com/office/powerpoint/2010/main" val="198289154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82048-4EB0-4457-AE4F-C64FDDFD37D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6A8ECF4-23B3-4C1B-880A-AF9D22612B04}"/>
              </a:ext>
            </a:extLst>
          </p:cNvPr>
          <p:cNvSpPr>
            <a:spLocks noGrp="1"/>
          </p:cNvSpPr>
          <p:nvPr>
            <p:ph idx="1"/>
          </p:nvPr>
        </p:nvSpPr>
        <p:spPr/>
        <p:txBody>
          <a:bodyPr/>
          <a:lstStyle/>
          <a:p>
            <a:r>
              <a:rPr lang="en-IN" dirty="0"/>
              <a:t>https://waliamrinal.medium.com/what-are-interrupts-in-computer-organisation-e23a223b3f75</a:t>
            </a:r>
          </a:p>
        </p:txBody>
      </p:sp>
    </p:spTree>
    <p:extLst>
      <p:ext uri="{BB962C8B-B14F-4D97-AF65-F5344CB8AC3E}">
        <p14:creationId xmlns:p14="http://schemas.microsoft.com/office/powerpoint/2010/main" val="3809135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FEFB40-5A1F-487D-9272-8333BFC20649}"/>
              </a:ext>
            </a:extLst>
          </p:cNvPr>
          <p:cNvSpPr>
            <a:spLocks noGrp="1"/>
          </p:cNvSpPr>
          <p:nvPr>
            <p:ph idx="1"/>
          </p:nvPr>
        </p:nvSpPr>
        <p:spPr>
          <a:xfrm>
            <a:off x="406399" y="440266"/>
            <a:ext cx="11243733" cy="6039555"/>
          </a:xfrm>
        </p:spPr>
        <p:txBody>
          <a:bodyPr/>
          <a:lstStyle/>
          <a:p>
            <a:pPr algn="just"/>
            <a:r>
              <a:rPr lang="en-US" b="0" i="0" dirty="0">
                <a:solidFill>
                  <a:srgbClr val="202124"/>
                </a:solidFill>
                <a:effectLst/>
                <a:latin typeface="arial" panose="020B0604020202020204" pitchFamily="34" charset="0"/>
              </a:rPr>
              <a:t>Generally, LDR is used to </a:t>
            </a:r>
            <a:r>
              <a:rPr lang="en-US" b="1" i="0" dirty="0">
                <a:solidFill>
                  <a:srgbClr val="202124"/>
                </a:solidFill>
                <a:effectLst/>
                <a:latin typeface="arial" panose="020B0604020202020204" pitchFamily="34" charset="0"/>
              </a:rPr>
              <a:t>load</a:t>
            </a:r>
            <a:r>
              <a:rPr lang="en-US" b="0" i="0" dirty="0">
                <a:solidFill>
                  <a:srgbClr val="202124"/>
                </a:solidFill>
                <a:effectLst/>
                <a:latin typeface="arial" panose="020B0604020202020204" pitchFamily="34" charset="0"/>
              </a:rPr>
              <a:t> something from memory into a register, and STR is used to </a:t>
            </a:r>
            <a:r>
              <a:rPr lang="en-US" b="1" i="0" dirty="0">
                <a:solidFill>
                  <a:srgbClr val="202124"/>
                </a:solidFill>
                <a:effectLst/>
                <a:latin typeface="arial" panose="020B0604020202020204" pitchFamily="34" charset="0"/>
              </a:rPr>
              <a:t>store</a:t>
            </a:r>
            <a:r>
              <a:rPr lang="en-US" b="0" i="0" dirty="0">
                <a:solidFill>
                  <a:srgbClr val="202124"/>
                </a:solidFill>
                <a:effectLst/>
                <a:latin typeface="arial" panose="020B0604020202020204" pitchFamily="34" charset="0"/>
              </a:rPr>
              <a:t> something from a register to a memory address.</a:t>
            </a:r>
            <a:endParaRPr lang="en-IN" dirty="0"/>
          </a:p>
        </p:txBody>
      </p:sp>
    </p:spTree>
    <p:extLst>
      <p:ext uri="{BB962C8B-B14F-4D97-AF65-F5344CB8AC3E}">
        <p14:creationId xmlns:p14="http://schemas.microsoft.com/office/powerpoint/2010/main" val="217507360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9C70E-4909-49BF-B7BD-FA37345F1844}"/>
              </a:ext>
            </a:extLst>
          </p:cNvPr>
          <p:cNvSpPr>
            <a:spLocks noGrp="1"/>
          </p:cNvSpPr>
          <p:nvPr>
            <p:ph type="title"/>
          </p:nvPr>
        </p:nvSpPr>
        <p:spPr/>
        <p:txBody>
          <a:bodyPr/>
          <a:lstStyle/>
          <a:p>
            <a:pPr algn="ctr"/>
            <a:r>
              <a:rPr lang="en-IN" dirty="0"/>
              <a:t>Direct memory access</a:t>
            </a:r>
          </a:p>
        </p:txBody>
      </p:sp>
      <p:sp>
        <p:nvSpPr>
          <p:cNvPr id="3" name="Content Placeholder 2">
            <a:extLst>
              <a:ext uri="{FF2B5EF4-FFF2-40B4-BE49-F238E27FC236}">
                <a16:creationId xmlns:a16="http://schemas.microsoft.com/office/drawing/2014/main" id="{40775CFF-D5EF-4438-BA26-EC68DD843CBB}"/>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327523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F407D-74C1-43B0-B921-DB387C258AA0}"/>
              </a:ext>
            </a:extLst>
          </p:cNvPr>
          <p:cNvSpPr>
            <a:spLocks noGrp="1"/>
          </p:cNvSpPr>
          <p:nvPr>
            <p:ph type="title"/>
          </p:nvPr>
        </p:nvSpPr>
        <p:spPr>
          <a:xfrm>
            <a:off x="293511" y="365125"/>
            <a:ext cx="11356622" cy="1325563"/>
          </a:xfrm>
        </p:spPr>
        <p:txBody>
          <a:bodyPr>
            <a:normAutofit/>
          </a:bodyPr>
          <a:lstStyle/>
          <a:p>
            <a:pPr algn="ctr"/>
            <a:r>
              <a:rPr lang="en-US" sz="2800" b="1" i="0" u="none" strike="noStrike" baseline="0" dirty="0">
                <a:latin typeface="ITCFranklinGothicStd-Hvy"/>
              </a:rPr>
              <a:t>The basic implementation of the MIPS subset, including the necessary multiplexors and control lines.</a:t>
            </a:r>
            <a:endParaRPr lang="en-IN" sz="2800" dirty="0"/>
          </a:p>
        </p:txBody>
      </p:sp>
      <p:pic>
        <p:nvPicPr>
          <p:cNvPr id="5" name="Content Placeholder 4">
            <a:extLst>
              <a:ext uri="{FF2B5EF4-FFF2-40B4-BE49-F238E27FC236}">
                <a16:creationId xmlns:a16="http://schemas.microsoft.com/office/drawing/2014/main" id="{7D82FD03-5CF3-4872-88F5-E4F65D498E8D}"/>
              </a:ext>
            </a:extLst>
          </p:cNvPr>
          <p:cNvPicPr>
            <a:picLocks noGrp="1" noChangeAspect="1"/>
          </p:cNvPicPr>
          <p:nvPr>
            <p:ph idx="1"/>
          </p:nvPr>
        </p:nvPicPr>
        <p:blipFill>
          <a:blip r:embed="rId2"/>
          <a:stretch>
            <a:fillRect/>
          </a:stretch>
        </p:blipFill>
        <p:spPr>
          <a:xfrm>
            <a:off x="1670755" y="1825625"/>
            <a:ext cx="8805333" cy="4351338"/>
          </a:xfrm>
        </p:spPr>
      </p:pic>
    </p:spTree>
    <p:extLst>
      <p:ext uri="{BB962C8B-B14F-4D97-AF65-F5344CB8AC3E}">
        <p14:creationId xmlns:p14="http://schemas.microsoft.com/office/powerpoint/2010/main" val="2024702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B687BA-ADD1-4887-8B83-D359B6AF962B}"/>
              </a:ext>
            </a:extLst>
          </p:cNvPr>
          <p:cNvSpPr>
            <a:spLocks noGrp="1"/>
          </p:cNvSpPr>
          <p:nvPr>
            <p:ph idx="1"/>
          </p:nvPr>
        </p:nvSpPr>
        <p:spPr>
          <a:xfrm>
            <a:off x="316089" y="191910"/>
            <a:ext cx="11661422" cy="6513690"/>
          </a:xfrm>
        </p:spPr>
        <p:txBody>
          <a:bodyPr>
            <a:noAutofit/>
          </a:bodyPr>
          <a:lstStyle/>
          <a:p>
            <a:pPr algn="just"/>
            <a:r>
              <a:rPr lang="en-US" b="0" i="0" u="none" strike="noStrike" baseline="0" dirty="0">
                <a:latin typeface="MinionPro-Regular"/>
              </a:rPr>
              <a:t>several of the units must be controlled depending on the type of instruction.</a:t>
            </a:r>
          </a:p>
          <a:p>
            <a:pPr algn="just"/>
            <a:r>
              <a:rPr lang="en-US" b="0" i="0" u="none" strike="noStrike" baseline="0" dirty="0">
                <a:latin typeface="MinionPro-Regular"/>
              </a:rPr>
              <a:t>the data memory must read</a:t>
            </a:r>
            <a:r>
              <a:rPr lang="en-US" dirty="0">
                <a:latin typeface="MinionPro-Regular"/>
              </a:rPr>
              <a:t> </a:t>
            </a:r>
            <a:r>
              <a:rPr lang="en-US" b="0" i="0" u="none" strike="noStrike" baseline="0" dirty="0">
                <a:latin typeface="MinionPro-Regular"/>
              </a:rPr>
              <a:t>on a load and written on a store.</a:t>
            </a:r>
            <a:endParaRPr lang="en-US" dirty="0">
              <a:latin typeface="MinionPro-Regular"/>
            </a:endParaRPr>
          </a:p>
          <a:p>
            <a:pPr algn="just"/>
            <a:r>
              <a:rPr lang="en-US" b="0" i="0" u="none" strike="noStrike" baseline="0" dirty="0">
                <a:latin typeface="MinionPro-Regular"/>
              </a:rPr>
              <a:t>The register file must be written only on a load </a:t>
            </a:r>
            <a:r>
              <a:rPr lang="en-IN" b="0" i="0" u="none" strike="noStrike" baseline="0" dirty="0">
                <a:latin typeface="MinionPro-Regular"/>
              </a:rPr>
              <a:t>or an arithmetic-logical instruction.</a:t>
            </a:r>
          </a:p>
          <a:p>
            <a:pPr algn="just"/>
            <a:r>
              <a:rPr lang="en-IN" b="1" i="0" u="none" strike="noStrike" baseline="0" dirty="0">
                <a:latin typeface="MinionPro-Regular"/>
              </a:rPr>
              <a:t>three required multiplexors </a:t>
            </a:r>
            <a:r>
              <a:rPr lang="en-US" b="1" i="0" u="none" strike="noStrike" baseline="0" dirty="0">
                <a:latin typeface="MinionPro-Regular"/>
              </a:rPr>
              <a:t>ad</a:t>
            </a:r>
            <a:r>
              <a:rPr lang="en-US" b="0" i="0" u="none" strike="noStrike" baseline="0" dirty="0">
                <a:latin typeface="MinionPro-Regular"/>
              </a:rPr>
              <a:t>ded, as well as </a:t>
            </a:r>
            <a:r>
              <a:rPr lang="en-US" b="1" i="0" u="none" strike="noStrike" baseline="0" dirty="0">
                <a:latin typeface="MinionPro-Regular"/>
              </a:rPr>
              <a:t>control lines </a:t>
            </a:r>
            <a:r>
              <a:rPr lang="en-US" b="0" i="0" u="none" strike="noStrike" baseline="0" dirty="0">
                <a:latin typeface="MinionPro-Regular"/>
              </a:rPr>
              <a:t>for the major functional units. </a:t>
            </a:r>
          </a:p>
          <a:p>
            <a:pPr algn="just"/>
            <a:r>
              <a:rPr lang="en-US" b="0" i="0" u="none" strike="noStrike" baseline="0" dirty="0">
                <a:latin typeface="MinionPro-Regular"/>
              </a:rPr>
              <a:t>A </a:t>
            </a:r>
            <a:r>
              <a:rPr lang="en-US" b="1" i="1" u="none" strike="noStrike" baseline="0" dirty="0">
                <a:latin typeface="MinionPro-It"/>
              </a:rPr>
              <a:t>control unit</a:t>
            </a:r>
            <a:r>
              <a:rPr lang="en-US" b="0" i="0" u="none" strike="noStrike" baseline="0" dirty="0">
                <a:latin typeface="MinionPro-Regular"/>
              </a:rPr>
              <a:t>, which has the instruction as an input, is used to determine how to set the control lines for the functional units and </a:t>
            </a:r>
            <a:r>
              <a:rPr lang="en-US" b="1" i="0" u="none" strike="noStrike" baseline="0" dirty="0">
                <a:latin typeface="MinionPro-Regular"/>
              </a:rPr>
              <a:t>two of the multiplexors.</a:t>
            </a:r>
          </a:p>
          <a:p>
            <a:pPr algn="just"/>
            <a:r>
              <a:rPr lang="en-IN" b="0" i="0" u="none" strike="noStrike" baseline="0" dirty="0">
                <a:latin typeface="MinionPro-Regular"/>
              </a:rPr>
              <a:t>The </a:t>
            </a:r>
            <a:r>
              <a:rPr lang="en-IN" b="1" i="0" u="none" strike="noStrike" baseline="0" dirty="0">
                <a:latin typeface="MinionPro-Regular"/>
              </a:rPr>
              <a:t>third multiplexor</a:t>
            </a:r>
            <a:r>
              <a:rPr lang="en-IN" b="0" i="0" u="none" strike="noStrike" baseline="0" dirty="0">
                <a:latin typeface="MinionPro-Regular"/>
              </a:rPr>
              <a:t>,</a:t>
            </a:r>
            <a:r>
              <a:rPr lang="en-US" dirty="0">
                <a:latin typeface="MinionPro-Regular"/>
              </a:rPr>
              <a:t> </a:t>
            </a:r>
            <a:r>
              <a:rPr lang="en-US" b="0" i="0" u="none" strike="noStrike" baseline="0" dirty="0">
                <a:latin typeface="MinionPro-Regular"/>
              </a:rPr>
              <a:t>which determines whether PC + 4 or the branch destination address is written into the PC, is set based on the Zero output of the ALU, which is used to perform the comparison of a BEQ instruction.</a:t>
            </a:r>
          </a:p>
          <a:p>
            <a:pPr algn="just"/>
            <a:r>
              <a:rPr lang="en-US" dirty="0">
                <a:latin typeface="MinionPro-Regular"/>
              </a:rPr>
              <a:t>BEQ (short for "Branch if </a:t>
            </a:r>
            <a:r>
              <a:rPr lang="en-US" dirty="0" err="1">
                <a:latin typeface="MinionPro-Regular"/>
              </a:rPr>
              <a:t>EQual</a:t>
            </a:r>
            <a:r>
              <a:rPr lang="en-US" dirty="0">
                <a:latin typeface="MinionPro-Regular"/>
              </a:rPr>
              <a:t>") is the </a:t>
            </a:r>
            <a:r>
              <a:rPr lang="en-US" dirty="0">
                <a:latin typeface="MinionPro-Regular"/>
                <a:hlinkClick r:id="rId2" tooltip="Mnemonic">
                  <a:extLst>
                    <a:ext uri="{A12FA001-AC4F-418D-AE19-62706E023703}">
                      <ahyp:hlinkClr xmlns:ahyp="http://schemas.microsoft.com/office/drawing/2018/hyperlinkcolor" val="tx"/>
                    </a:ext>
                  </a:extLst>
                </a:hlinkClick>
              </a:rPr>
              <a:t>mnemonic</a:t>
            </a:r>
            <a:r>
              <a:rPr lang="en-US" dirty="0">
                <a:latin typeface="MinionPro-Regular"/>
              </a:rPr>
              <a:t> for a </a:t>
            </a:r>
            <a:r>
              <a:rPr lang="en-US" dirty="0">
                <a:latin typeface="MinionPro-Regular"/>
                <a:hlinkClick r:id="rId3" tooltip="Machine language">
                  <a:extLst>
                    <a:ext uri="{A12FA001-AC4F-418D-AE19-62706E023703}">
                      <ahyp:hlinkClr xmlns:ahyp="http://schemas.microsoft.com/office/drawing/2018/hyperlinkcolor" val="tx"/>
                    </a:ext>
                  </a:extLst>
                </a:hlinkClick>
              </a:rPr>
              <a:t>machine language</a:t>
            </a:r>
            <a:r>
              <a:rPr lang="en-US" dirty="0">
                <a:latin typeface="MinionPro-Regular"/>
              </a:rPr>
              <a:t> instruction which branches, or "jumps", to the address specified if, and only if the </a:t>
            </a:r>
            <a:r>
              <a:rPr lang="en-US" dirty="0">
                <a:latin typeface="MinionPro-Regular"/>
                <a:hlinkClick r:id="rId4" tooltip="Zero flag">
                  <a:extLst>
                    <a:ext uri="{A12FA001-AC4F-418D-AE19-62706E023703}">
                      <ahyp:hlinkClr xmlns:ahyp="http://schemas.microsoft.com/office/drawing/2018/hyperlinkcolor" val="tx"/>
                    </a:ext>
                  </a:extLst>
                </a:hlinkClick>
              </a:rPr>
              <a:t>zero flag</a:t>
            </a:r>
            <a:r>
              <a:rPr lang="en-US" dirty="0">
                <a:latin typeface="MinionPro-Regular"/>
              </a:rPr>
              <a:t> is set.</a:t>
            </a:r>
            <a:endParaRPr lang="en-IN" dirty="0">
              <a:latin typeface="MinionPro-Regular"/>
            </a:endParaRPr>
          </a:p>
        </p:txBody>
      </p:sp>
    </p:spTree>
    <p:extLst>
      <p:ext uri="{BB962C8B-B14F-4D97-AF65-F5344CB8AC3E}">
        <p14:creationId xmlns:p14="http://schemas.microsoft.com/office/powerpoint/2010/main" val="2964642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07FB1-BEAF-4317-8511-0375247F090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F4058DA-1D01-43D4-86F2-5A58FD06F932}"/>
              </a:ext>
            </a:extLst>
          </p:cNvPr>
          <p:cNvSpPr>
            <a:spLocks noGrp="1"/>
          </p:cNvSpPr>
          <p:nvPr>
            <p:ph idx="1"/>
          </p:nvPr>
        </p:nvSpPr>
        <p:spPr>
          <a:xfrm>
            <a:off x="541867" y="1825625"/>
            <a:ext cx="10811933" cy="4351338"/>
          </a:xfrm>
        </p:spPr>
        <p:txBody>
          <a:bodyPr/>
          <a:lstStyle/>
          <a:p>
            <a:r>
              <a:rPr lang="en-US" b="1" i="0" dirty="0">
                <a:solidFill>
                  <a:srgbClr val="000000"/>
                </a:solidFill>
                <a:effectLst/>
                <a:latin typeface="Courier New" panose="02070309020205020404" pitchFamily="49" charset="0"/>
              </a:rPr>
              <a:t>LDA </a:t>
            </a:r>
            <a:r>
              <a:rPr lang="en-US" b="1" i="0" dirty="0" err="1">
                <a:solidFill>
                  <a:srgbClr val="000000"/>
                </a:solidFill>
                <a:effectLst/>
                <a:latin typeface="Courier New" panose="02070309020205020404" pitchFamily="49" charset="0"/>
              </a:rPr>
              <a:t>NumA</a:t>
            </a:r>
            <a:r>
              <a:rPr lang="en-US" b="1" i="0" dirty="0">
                <a:solidFill>
                  <a:srgbClr val="000000"/>
                </a:solidFill>
                <a:effectLst/>
                <a:latin typeface="Courier New" panose="02070309020205020404" pitchFamily="49" charset="0"/>
              </a:rPr>
              <a:t> </a:t>
            </a:r>
            <a:r>
              <a:rPr lang="en-US" b="1" i="1" dirty="0">
                <a:solidFill>
                  <a:srgbClr val="000000"/>
                </a:solidFill>
                <a:effectLst/>
                <a:latin typeface="Courier New" panose="02070309020205020404" pitchFamily="49" charset="0"/>
              </a:rPr>
              <a:t>Read the value "</a:t>
            </a:r>
            <a:r>
              <a:rPr lang="en-US" b="1" i="0" dirty="0" err="1">
                <a:solidFill>
                  <a:srgbClr val="000000"/>
                </a:solidFill>
                <a:effectLst/>
                <a:latin typeface="Courier New" panose="02070309020205020404" pitchFamily="49" charset="0"/>
              </a:rPr>
              <a:t>NumA</a:t>
            </a:r>
            <a:r>
              <a:rPr lang="en-US" b="1" i="1" dirty="0">
                <a:solidFill>
                  <a:srgbClr val="000000"/>
                </a:solidFill>
                <a:effectLst/>
                <a:latin typeface="Courier New" panose="02070309020205020404" pitchFamily="49" charset="0"/>
              </a:rPr>
              <a:t>"</a:t>
            </a:r>
            <a:r>
              <a:rPr lang="en-US" b="1" i="0" dirty="0">
                <a:solidFill>
                  <a:srgbClr val="000000"/>
                </a:solidFill>
                <a:effectLst/>
                <a:latin typeface="Courier New" panose="02070309020205020404" pitchFamily="49" charset="0"/>
              </a:rPr>
              <a:t> </a:t>
            </a:r>
          </a:p>
          <a:p>
            <a:r>
              <a:rPr lang="en-IN" b="1" i="0" dirty="0">
                <a:solidFill>
                  <a:srgbClr val="000000"/>
                </a:solidFill>
                <a:effectLst/>
                <a:latin typeface="Courier New" panose="02070309020205020404" pitchFamily="49" charset="0"/>
              </a:rPr>
              <a:t>CMP </a:t>
            </a:r>
            <a:r>
              <a:rPr lang="en-IN" b="1" i="0" dirty="0" err="1">
                <a:solidFill>
                  <a:srgbClr val="000000"/>
                </a:solidFill>
                <a:effectLst/>
                <a:latin typeface="Courier New" panose="02070309020205020404" pitchFamily="49" charset="0"/>
              </a:rPr>
              <a:t>NumB</a:t>
            </a:r>
            <a:r>
              <a:rPr lang="en-IN" b="1" i="0" dirty="0">
                <a:solidFill>
                  <a:srgbClr val="000000"/>
                </a:solidFill>
                <a:effectLst/>
                <a:latin typeface="Courier New" panose="02070309020205020404" pitchFamily="49" charset="0"/>
              </a:rPr>
              <a:t> </a:t>
            </a:r>
            <a:r>
              <a:rPr lang="en-IN" b="1" i="1" dirty="0">
                <a:solidFill>
                  <a:srgbClr val="000000"/>
                </a:solidFill>
                <a:effectLst/>
                <a:latin typeface="Courier New" panose="02070309020205020404" pitchFamily="49" charset="0"/>
              </a:rPr>
              <a:t>Compare against "</a:t>
            </a:r>
            <a:r>
              <a:rPr lang="en-IN" b="1" i="0" dirty="0" err="1">
                <a:solidFill>
                  <a:srgbClr val="000000"/>
                </a:solidFill>
                <a:effectLst/>
                <a:latin typeface="Courier New" panose="02070309020205020404" pitchFamily="49" charset="0"/>
              </a:rPr>
              <a:t>NumB</a:t>
            </a:r>
            <a:r>
              <a:rPr lang="en-IN" b="1" i="1" dirty="0">
                <a:solidFill>
                  <a:srgbClr val="000000"/>
                </a:solidFill>
                <a:effectLst/>
                <a:latin typeface="Courier New" panose="02070309020205020404" pitchFamily="49" charset="0"/>
              </a:rPr>
              <a:t>"</a:t>
            </a:r>
            <a:endParaRPr lang="en-US" b="1" i="0" dirty="0">
              <a:solidFill>
                <a:srgbClr val="000000"/>
              </a:solidFill>
              <a:effectLst/>
              <a:latin typeface="Courier New" panose="02070309020205020404" pitchFamily="49" charset="0"/>
            </a:endParaRPr>
          </a:p>
          <a:p>
            <a:r>
              <a:rPr lang="en-US" b="1" i="0" dirty="0">
                <a:solidFill>
                  <a:srgbClr val="000000"/>
                </a:solidFill>
                <a:effectLst/>
                <a:latin typeface="Courier New" panose="02070309020205020404" pitchFamily="49" charset="0"/>
              </a:rPr>
              <a:t>BEQ Equal </a:t>
            </a:r>
            <a:r>
              <a:rPr lang="en-US" b="1" i="1" dirty="0">
                <a:solidFill>
                  <a:srgbClr val="000000"/>
                </a:solidFill>
                <a:effectLst/>
                <a:latin typeface="Courier New" panose="02070309020205020404" pitchFamily="49" charset="0"/>
              </a:rPr>
              <a:t>Go to label "Equal" if "</a:t>
            </a:r>
            <a:r>
              <a:rPr lang="en-US" b="1" i="0" dirty="0" err="1">
                <a:solidFill>
                  <a:srgbClr val="000000"/>
                </a:solidFill>
                <a:effectLst/>
                <a:latin typeface="Courier New" panose="02070309020205020404" pitchFamily="49" charset="0"/>
              </a:rPr>
              <a:t>NumA</a:t>
            </a:r>
            <a:r>
              <a:rPr lang="en-US" b="1" i="1" dirty="0">
                <a:solidFill>
                  <a:srgbClr val="000000"/>
                </a:solidFill>
                <a:effectLst/>
                <a:latin typeface="Courier New" panose="02070309020205020404" pitchFamily="49" charset="0"/>
              </a:rPr>
              <a:t>" = "</a:t>
            </a:r>
            <a:r>
              <a:rPr lang="en-US" b="1" i="0" dirty="0" err="1">
                <a:solidFill>
                  <a:srgbClr val="000000"/>
                </a:solidFill>
                <a:effectLst/>
                <a:latin typeface="Courier New" panose="02070309020205020404" pitchFamily="49" charset="0"/>
              </a:rPr>
              <a:t>NumB</a:t>
            </a:r>
            <a:r>
              <a:rPr lang="en-US" b="1" i="1" dirty="0">
                <a:solidFill>
                  <a:srgbClr val="000000"/>
                </a:solidFill>
                <a:effectLst/>
                <a:latin typeface="Courier New" panose="02070309020205020404" pitchFamily="49" charset="0"/>
              </a:rPr>
              <a:t>"</a:t>
            </a:r>
            <a:r>
              <a:rPr lang="en-US" b="1" i="0" dirty="0">
                <a:solidFill>
                  <a:srgbClr val="000000"/>
                </a:solidFill>
                <a:effectLst/>
                <a:latin typeface="Courier New" panose="02070309020205020404" pitchFamily="49" charset="0"/>
              </a:rPr>
              <a:t> </a:t>
            </a:r>
          </a:p>
          <a:p>
            <a:r>
              <a:rPr lang="en-US" b="1" i="0" dirty="0">
                <a:solidFill>
                  <a:srgbClr val="000000"/>
                </a:solidFill>
                <a:effectLst/>
                <a:latin typeface="Courier New" panose="02070309020205020404" pitchFamily="49" charset="0"/>
              </a:rPr>
              <a:t>... </a:t>
            </a:r>
            <a:r>
              <a:rPr lang="en-US" b="1" i="1" dirty="0">
                <a:solidFill>
                  <a:srgbClr val="000000"/>
                </a:solidFill>
                <a:effectLst/>
                <a:latin typeface="Courier New" panose="02070309020205020404" pitchFamily="49" charset="0"/>
              </a:rPr>
              <a:t>Execution continues here if "</a:t>
            </a:r>
            <a:r>
              <a:rPr lang="en-US" b="1" i="0" dirty="0">
                <a:solidFill>
                  <a:srgbClr val="000000"/>
                </a:solidFill>
                <a:effectLst/>
                <a:latin typeface="Courier New" panose="02070309020205020404" pitchFamily="49" charset="0"/>
              </a:rPr>
              <a:t>Number</a:t>
            </a:r>
            <a:r>
              <a:rPr lang="en-US" b="1" i="1" dirty="0">
                <a:solidFill>
                  <a:srgbClr val="000000"/>
                </a:solidFill>
                <a:effectLst/>
                <a:latin typeface="Courier New" panose="02070309020205020404" pitchFamily="49" charset="0"/>
              </a:rPr>
              <a:t>" &lt;&gt; 0</a:t>
            </a:r>
            <a:endParaRPr lang="en-IN" b="1" dirty="0"/>
          </a:p>
        </p:txBody>
      </p:sp>
    </p:spTree>
    <p:extLst>
      <p:ext uri="{BB962C8B-B14F-4D97-AF65-F5344CB8AC3E}">
        <p14:creationId xmlns:p14="http://schemas.microsoft.com/office/powerpoint/2010/main" val="3335097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52CB31-5466-47B0-A867-30924F3008D4}"/>
              </a:ext>
            </a:extLst>
          </p:cNvPr>
          <p:cNvSpPr>
            <a:spLocks noGrp="1"/>
          </p:cNvSpPr>
          <p:nvPr>
            <p:ph idx="1"/>
          </p:nvPr>
        </p:nvSpPr>
        <p:spPr>
          <a:xfrm>
            <a:off x="838200" y="338667"/>
            <a:ext cx="10515600" cy="5838296"/>
          </a:xfrm>
        </p:spPr>
        <p:txBody>
          <a:bodyPr>
            <a:noAutofit/>
          </a:bodyPr>
          <a:lstStyle/>
          <a:p>
            <a:pPr algn="just"/>
            <a:r>
              <a:rPr lang="en-US" sz="2400" b="1" i="0" u="none" strike="noStrike" baseline="0" dirty="0">
                <a:latin typeface="ITCFranklinGothicStd-Hvy"/>
              </a:rPr>
              <a:t>The basic implementation of the MIPS subset, including the necessary multiplexors and control lines.</a:t>
            </a:r>
          </a:p>
          <a:p>
            <a:pPr algn="just"/>
            <a:r>
              <a:rPr lang="en-US" sz="2400" b="0" i="0" u="none" strike="noStrike" baseline="0" dirty="0">
                <a:latin typeface="MinionPro-Regular"/>
              </a:rPr>
              <a:t>The </a:t>
            </a:r>
            <a:r>
              <a:rPr lang="en-US" sz="2400" b="1" i="0" u="none" strike="noStrike" baseline="0" dirty="0">
                <a:latin typeface="MinionPro-Regular"/>
              </a:rPr>
              <a:t>top multiplexor </a:t>
            </a:r>
            <a:r>
              <a:rPr lang="en-US" sz="2400" b="0" i="0" u="none" strike="noStrike" baseline="0" dirty="0">
                <a:latin typeface="MinionPro-Regular"/>
              </a:rPr>
              <a:t>(“Mux”) controls what value replaces the PC (PC + 4 or the branch destination address); the multiplexor is controlled by the gate that “ANDs” together the Zero output of the ALU and a control signal that indicates that the instruction is a branch.</a:t>
            </a:r>
          </a:p>
          <a:p>
            <a:pPr algn="just"/>
            <a:r>
              <a:rPr lang="en-US" sz="2400" b="0" i="0" u="none" strike="noStrike" baseline="0" dirty="0">
                <a:latin typeface="MinionPro-Regular"/>
              </a:rPr>
              <a:t> The middle multiplexor, whose output returns to the register file, is used to steer the output of the ALU (in the case of an arithmetic-logical instruction) or the output of the data memory (in the case of a load) for writing into the register file. </a:t>
            </a:r>
          </a:p>
          <a:p>
            <a:pPr algn="just"/>
            <a:r>
              <a:rPr lang="en-US" sz="2400" b="0" i="0" u="none" strike="noStrike" baseline="0" dirty="0">
                <a:latin typeface="MinionPro-Regular"/>
              </a:rPr>
              <a:t>Finally, the bottommost multiplexor is used to determine whether the second ALU input is from the registers (for an arithmetic-logical instruction or a branch) or from the off set field of the instruction (for a load or store). </a:t>
            </a:r>
          </a:p>
          <a:p>
            <a:pPr algn="just"/>
            <a:r>
              <a:rPr lang="en-US" sz="2400" b="0" i="0" u="none" strike="noStrike" baseline="0" dirty="0">
                <a:latin typeface="MinionPro-Regular"/>
              </a:rPr>
              <a:t>The added control lines are straightforward and determine the operation performed at the ALU, whether the data memory should read or write, and whether the registers should perform a write operation. </a:t>
            </a:r>
            <a:endParaRPr lang="en-IN" sz="2400" dirty="0"/>
          </a:p>
        </p:txBody>
      </p:sp>
    </p:spTree>
    <p:extLst>
      <p:ext uri="{BB962C8B-B14F-4D97-AF65-F5344CB8AC3E}">
        <p14:creationId xmlns:p14="http://schemas.microsoft.com/office/powerpoint/2010/main" val="1789926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965E1-6995-47A2-943F-F48ABE31A752}"/>
              </a:ext>
            </a:extLst>
          </p:cNvPr>
          <p:cNvSpPr>
            <a:spLocks noGrp="1"/>
          </p:cNvSpPr>
          <p:nvPr>
            <p:ph type="title"/>
          </p:nvPr>
        </p:nvSpPr>
        <p:spPr>
          <a:xfrm>
            <a:off x="838200" y="365126"/>
            <a:ext cx="10515600" cy="315912"/>
          </a:xfrm>
        </p:spPr>
        <p:txBody>
          <a:bodyPr>
            <a:normAutofit fontScale="90000"/>
          </a:bodyPr>
          <a:lstStyle/>
          <a:p>
            <a:pPr algn="ctr"/>
            <a:r>
              <a:rPr lang="en-IN" b="1" dirty="0"/>
              <a:t>Logic design conventions</a:t>
            </a:r>
          </a:p>
        </p:txBody>
      </p:sp>
      <p:sp>
        <p:nvSpPr>
          <p:cNvPr id="3" name="Content Placeholder 2">
            <a:extLst>
              <a:ext uri="{FF2B5EF4-FFF2-40B4-BE49-F238E27FC236}">
                <a16:creationId xmlns:a16="http://schemas.microsoft.com/office/drawing/2014/main" id="{C591D337-1BE2-401D-BA2D-5ABE58FF7EF9}"/>
              </a:ext>
            </a:extLst>
          </p:cNvPr>
          <p:cNvSpPr>
            <a:spLocks noGrp="1"/>
          </p:cNvSpPr>
          <p:nvPr>
            <p:ph idx="1"/>
          </p:nvPr>
        </p:nvSpPr>
        <p:spPr>
          <a:xfrm>
            <a:off x="278297" y="681038"/>
            <a:ext cx="11648660" cy="5811836"/>
          </a:xfrm>
        </p:spPr>
        <p:txBody>
          <a:bodyPr>
            <a:noAutofit/>
          </a:bodyPr>
          <a:lstStyle/>
          <a:p>
            <a:pPr algn="just"/>
            <a:r>
              <a:rPr lang="en-US" b="0" i="0" u="none" strike="noStrike" baseline="0" dirty="0">
                <a:latin typeface="MinionPro-Regular"/>
              </a:rPr>
              <a:t>The Datapath elements in the MIPS implementation consist of two different types </a:t>
            </a:r>
            <a:r>
              <a:rPr lang="en-IN" b="0" i="0" u="none" strike="noStrike" baseline="0" dirty="0">
                <a:latin typeface="MinionPro-Regular"/>
              </a:rPr>
              <a:t>of logic elements: </a:t>
            </a:r>
            <a:r>
              <a:rPr lang="en-US" b="0" i="0" u="none" strike="noStrike" baseline="0" dirty="0">
                <a:latin typeface="MinionPro-Regular"/>
              </a:rPr>
              <a:t>elements that operate on </a:t>
            </a:r>
            <a:r>
              <a:rPr lang="en-US" b="1" i="0" u="none" strike="noStrike" baseline="0" dirty="0">
                <a:latin typeface="MinionPro-Regular"/>
              </a:rPr>
              <a:t>data values </a:t>
            </a:r>
            <a:r>
              <a:rPr lang="en-US" b="0" i="0" u="none" strike="noStrike" baseline="0" dirty="0">
                <a:latin typeface="MinionPro-Regular"/>
              </a:rPr>
              <a:t>and elements that contain </a:t>
            </a:r>
            <a:r>
              <a:rPr lang="en-IN" b="1" i="0" u="none" strike="noStrike" baseline="0" dirty="0">
                <a:latin typeface="MinionPro-Regular"/>
              </a:rPr>
              <a:t>state</a:t>
            </a:r>
            <a:r>
              <a:rPr lang="en-IN" b="0" i="0" u="none" strike="noStrike" baseline="0" dirty="0">
                <a:latin typeface="MinionPro-Regular"/>
              </a:rPr>
              <a:t>.</a:t>
            </a:r>
          </a:p>
          <a:p>
            <a:pPr algn="just"/>
            <a:r>
              <a:rPr lang="en-US" b="0" i="0" u="none" strike="noStrike" baseline="0" dirty="0">
                <a:solidFill>
                  <a:srgbClr val="000000"/>
                </a:solidFill>
                <a:latin typeface="MinionPro-Regular"/>
              </a:rPr>
              <a:t>The elements that operate on data values are all </a:t>
            </a:r>
            <a:r>
              <a:rPr lang="en-US" b="1" i="0" u="none" strike="noStrike" baseline="0" dirty="0">
                <a:latin typeface="MinionPro-Bold"/>
              </a:rPr>
              <a:t>combinational</a:t>
            </a:r>
            <a:r>
              <a:rPr lang="en-US" b="1" i="0" u="none" strike="noStrike" baseline="0" dirty="0">
                <a:latin typeface="MinionPro-Regular"/>
              </a:rPr>
              <a:t>,</a:t>
            </a:r>
            <a:r>
              <a:rPr lang="en-US" b="0" i="0" u="none" strike="noStrike" baseline="0" dirty="0">
                <a:solidFill>
                  <a:srgbClr val="000000"/>
                </a:solidFill>
                <a:latin typeface="MinionPro-Regular"/>
              </a:rPr>
              <a:t> which means that their outputs depend only on the current inputs.</a:t>
            </a:r>
          </a:p>
          <a:p>
            <a:pPr algn="just"/>
            <a:r>
              <a:rPr lang="en-IN" b="0" i="0" u="none" strike="noStrike" baseline="0" dirty="0">
                <a:latin typeface="MinionPro-Regular"/>
              </a:rPr>
              <a:t>An </a:t>
            </a:r>
            <a:r>
              <a:rPr lang="en-US" b="0" i="0" u="none" strike="noStrike" baseline="0" dirty="0">
                <a:latin typeface="MinionPro-Regular"/>
              </a:rPr>
              <a:t>element contains </a:t>
            </a:r>
            <a:r>
              <a:rPr lang="en-US" b="1" i="0" u="none" strike="noStrike" baseline="0" dirty="0">
                <a:latin typeface="MinionPro-Regular"/>
              </a:rPr>
              <a:t>state</a:t>
            </a:r>
            <a:r>
              <a:rPr lang="en-US" b="0" i="0" u="none" strike="noStrike" baseline="0" dirty="0">
                <a:latin typeface="MinionPro-Regular"/>
              </a:rPr>
              <a:t> if it has some </a:t>
            </a:r>
            <a:r>
              <a:rPr lang="en-US" b="1" i="0" u="none" strike="noStrike" baseline="0" dirty="0">
                <a:latin typeface="MinionPro-Regular"/>
              </a:rPr>
              <a:t>internal storage</a:t>
            </a:r>
            <a:r>
              <a:rPr lang="en-US" b="0" i="0" u="none" strike="noStrike" baseline="0" dirty="0">
                <a:latin typeface="MinionPro-Regular"/>
              </a:rPr>
              <a:t>.</a:t>
            </a:r>
          </a:p>
          <a:p>
            <a:pPr algn="just"/>
            <a:r>
              <a:rPr lang="en-US" b="0" i="0" u="none" strike="noStrike" baseline="0" dirty="0">
                <a:latin typeface="MinionPro-Regular"/>
              </a:rPr>
              <a:t>A </a:t>
            </a:r>
            <a:r>
              <a:rPr lang="en-US" b="1" i="0" u="none" strike="noStrike" baseline="0" dirty="0">
                <a:latin typeface="MinionPro-Regular"/>
              </a:rPr>
              <a:t>state</a:t>
            </a:r>
            <a:r>
              <a:rPr lang="en-US" b="0" i="0" u="none" strike="noStrike" baseline="0" dirty="0">
                <a:latin typeface="MinionPro-Regular"/>
              </a:rPr>
              <a:t> element has at least </a:t>
            </a:r>
            <a:r>
              <a:rPr lang="en-US" b="1" i="0" u="none" strike="noStrike" baseline="0" dirty="0">
                <a:latin typeface="MinionPro-Regular"/>
              </a:rPr>
              <a:t>two inputs </a:t>
            </a:r>
            <a:r>
              <a:rPr lang="en-US" b="0" i="0" u="none" strike="noStrike" baseline="0" dirty="0">
                <a:latin typeface="MinionPro-Regular"/>
              </a:rPr>
              <a:t>and </a:t>
            </a:r>
            <a:r>
              <a:rPr lang="en-US" b="1" i="0" u="none" strike="noStrike" baseline="0" dirty="0">
                <a:latin typeface="MinionPro-Regular"/>
              </a:rPr>
              <a:t>one output</a:t>
            </a:r>
            <a:r>
              <a:rPr lang="en-US" b="0" i="0" u="none" strike="noStrike" baseline="0" dirty="0">
                <a:latin typeface="MinionPro-Regular"/>
              </a:rPr>
              <a:t>.</a:t>
            </a:r>
          </a:p>
          <a:p>
            <a:pPr algn="just"/>
            <a:r>
              <a:rPr lang="en-US" b="0" i="0" u="none" strike="noStrike" baseline="0" dirty="0">
                <a:latin typeface="MinionPro-Regular"/>
              </a:rPr>
              <a:t>The required inputs are the data value to be written into the element and the </a:t>
            </a:r>
            <a:r>
              <a:rPr lang="en-US" b="1" i="0" u="none" strike="noStrike" baseline="0" dirty="0">
                <a:latin typeface="MinionPro-Regular"/>
              </a:rPr>
              <a:t>clock</a:t>
            </a:r>
            <a:r>
              <a:rPr lang="en-US" b="0" i="0" u="none" strike="noStrike" baseline="0" dirty="0">
                <a:latin typeface="MinionPro-Regular"/>
              </a:rPr>
              <a:t>, which determines when the data value is written.</a:t>
            </a:r>
          </a:p>
          <a:p>
            <a:pPr algn="just"/>
            <a:r>
              <a:rPr lang="en-US" b="0" i="0" u="none" strike="noStrike" baseline="0" dirty="0">
                <a:latin typeface="MinionPro-Regular"/>
              </a:rPr>
              <a:t>The </a:t>
            </a:r>
            <a:r>
              <a:rPr lang="en-US" b="1" i="0" u="none" strike="noStrike" baseline="0" dirty="0">
                <a:latin typeface="MinionPro-Regular"/>
              </a:rPr>
              <a:t>output</a:t>
            </a:r>
            <a:r>
              <a:rPr lang="en-US" b="0" i="0" u="none" strike="noStrike" baseline="0" dirty="0">
                <a:latin typeface="MinionPro-Regular"/>
              </a:rPr>
              <a:t> from a state element provides the value that was written in an earlier clock cycle.</a:t>
            </a:r>
          </a:p>
          <a:p>
            <a:pPr algn="just"/>
            <a:r>
              <a:rPr lang="en-US" b="0" i="0" u="none" strike="noStrike" baseline="0" dirty="0">
                <a:latin typeface="MinionPro-Regular"/>
              </a:rPr>
              <a:t>Logic components that contain state are also called </a:t>
            </a:r>
            <a:r>
              <a:rPr lang="en-US" b="1" i="1" u="none" strike="noStrike" baseline="0" dirty="0">
                <a:latin typeface="MinionPro-It"/>
              </a:rPr>
              <a:t>sequential</a:t>
            </a:r>
            <a:r>
              <a:rPr lang="en-US" b="0" i="0" u="none" strike="noStrike" baseline="0" dirty="0">
                <a:latin typeface="MinionPro-Regular"/>
              </a:rPr>
              <a:t>, because their outputs depend on both their inputs and the contents of the internal state.</a:t>
            </a:r>
            <a:endParaRPr lang="en-IN" dirty="0"/>
          </a:p>
        </p:txBody>
      </p:sp>
    </p:spTree>
    <p:extLst>
      <p:ext uri="{BB962C8B-B14F-4D97-AF65-F5344CB8AC3E}">
        <p14:creationId xmlns:p14="http://schemas.microsoft.com/office/powerpoint/2010/main" val="1926728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EABAE-CFAD-45B0-9894-6F798317399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163E841-98CF-4956-BE89-F9237AFC0F24}"/>
              </a:ext>
            </a:extLst>
          </p:cNvPr>
          <p:cNvSpPr>
            <a:spLocks noGrp="1"/>
          </p:cNvSpPr>
          <p:nvPr>
            <p:ph idx="1"/>
          </p:nvPr>
        </p:nvSpPr>
        <p:spPr/>
        <p:txBody>
          <a:bodyPr>
            <a:normAutofit/>
          </a:bodyPr>
          <a:lstStyle/>
          <a:p>
            <a:pPr algn="just"/>
            <a:r>
              <a:rPr lang="en-US" b="0" i="0" u="none" strike="noStrike" baseline="0" dirty="0">
                <a:latin typeface="MinionPro-Regular"/>
              </a:rPr>
              <a:t>the output from the functional unit representing the registers depends both on the register numbers supplied and on what was written into the registers </a:t>
            </a:r>
            <a:r>
              <a:rPr lang="en-IN" b="0" i="0" u="none" strike="noStrike" baseline="0" dirty="0">
                <a:latin typeface="MinionPro-Regular"/>
              </a:rPr>
              <a:t>previously</a:t>
            </a:r>
            <a:endParaRPr lang="en-IN" dirty="0"/>
          </a:p>
        </p:txBody>
      </p:sp>
    </p:spTree>
    <p:extLst>
      <p:ext uri="{BB962C8B-B14F-4D97-AF65-F5344CB8AC3E}">
        <p14:creationId xmlns:p14="http://schemas.microsoft.com/office/powerpoint/2010/main" val="21187585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3B993-75F6-4A53-B1C2-3508C435BD4F}"/>
              </a:ext>
            </a:extLst>
          </p:cNvPr>
          <p:cNvSpPr>
            <a:spLocks noGrp="1"/>
          </p:cNvSpPr>
          <p:nvPr>
            <p:ph type="title"/>
          </p:nvPr>
        </p:nvSpPr>
        <p:spPr>
          <a:xfrm>
            <a:off x="838200" y="365126"/>
            <a:ext cx="10515600" cy="284232"/>
          </a:xfrm>
        </p:spPr>
        <p:txBody>
          <a:bodyPr>
            <a:normAutofit fontScale="90000"/>
          </a:bodyPr>
          <a:lstStyle/>
          <a:p>
            <a:r>
              <a:rPr lang="en-IN" sz="4000" b="1" i="0" u="none" strike="noStrike" baseline="0" dirty="0">
                <a:latin typeface="ITCFranklinGothicStd-Hvy"/>
              </a:rPr>
              <a:t>Clocking Methodology</a:t>
            </a:r>
            <a:endParaRPr lang="en-IN" sz="4000" dirty="0"/>
          </a:p>
        </p:txBody>
      </p:sp>
      <p:sp>
        <p:nvSpPr>
          <p:cNvPr id="3" name="Content Placeholder 2">
            <a:extLst>
              <a:ext uri="{FF2B5EF4-FFF2-40B4-BE49-F238E27FC236}">
                <a16:creationId xmlns:a16="http://schemas.microsoft.com/office/drawing/2014/main" id="{58F5E97F-BD73-47CD-9293-0DC60B26F182}"/>
              </a:ext>
            </a:extLst>
          </p:cNvPr>
          <p:cNvSpPr>
            <a:spLocks noGrp="1"/>
          </p:cNvSpPr>
          <p:nvPr>
            <p:ph idx="1"/>
          </p:nvPr>
        </p:nvSpPr>
        <p:spPr>
          <a:xfrm>
            <a:off x="185531" y="649358"/>
            <a:ext cx="11714922" cy="5711685"/>
          </a:xfrm>
        </p:spPr>
        <p:txBody>
          <a:bodyPr>
            <a:noAutofit/>
          </a:bodyPr>
          <a:lstStyle/>
          <a:p>
            <a:pPr algn="just"/>
            <a:r>
              <a:rPr lang="en-US" sz="2600" b="0" i="0" u="none" strike="noStrike" baseline="0" dirty="0">
                <a:latin typeface="MinionPro-Regular"/>
              </a:rPr>
              <a:t>A </a:t>
            </a:r>
            <a:r>
              <a:rPr lang="en-US" sz="2600" b="1" i="0" u="none" strike="noStrike" baseline="0" dirty="0">
                <a:latin typeface="MinionPro-Bold"/>
              </a:rPr>
              <a:t>clocking methodology </a:t>
            </a:r>
            <a:r>
              <a:rPr lang="en-US" sz="2600" b="0" i="0" u="none" strike="noStrike" baseline="0" dirty="0">
                <a:solidFill>
                  <a:srgbClr val="000000"/>
                </a:solidFill>
                <a:latin typeface="MinionPro-Regular"/>
              </a:rPr>
              <a:t>defines when signals can be read and when they can be </a:t>
            </a:r>
            <a:r>
              <a:rPr lang="en-IN" sz="2600" b="0" i="0" u="none" strike="noStrike" baseline="0" dirty="0">
                <a:solidFill>
                  <a:srgbClr val="000000"/>
                </a:solidFill>
                <a:latin typeface="MinionPro-Regular"/>
              </a:rPr>
              <a:t>written. </a:t>
            </a:r>
          </a:p>
          <a:p>
            <a:pPr algn="just"/>
            <a:r>
              <a:rPr lang="en-US" sz="2600" b="0" i="0" u="none" strike="noStrike" baseline="0" dirty="0">
                <a:latin typeface="MinionPro-Regular"/>
              </a:rPr>
              <a:t>It is important to specify the timing of reads and writes, because if a signal is written at the same time it is read, the value of the read could correspond to the old value, the newly written value, or even some mix of the two! Computer designs cannot tolerate such unpredictability. A clocking methodology is designed to make </a:t>
            </a:r>
            <a:r>
              <a:rPr lang="en-IN" sz="2600" b="0" i="0" u="none" strike="noStrike" baseline="0" dirty="0">
                <a:latin typeface="MinionPro-Regular"/>
              </a:rPr>
              <a:t>hardware predictable.</a:t>
            </a:r>
          </a:p>
          <a:p>
            <a:pPr algn="just"/>
            <a:r>
              <a:rPr lang="en-US" sz="2600" b="0" i="0" u="none" strike="noStrike" baseline="0" dirty="0">
                <a:solidFill>
                  <a:srgbClr val="000000"/>
                </a:solidFill>
                <a:latin typeface="MinionPro-Regular"/>
              </a:rPr>
              <a:t>For simplicity, we will assume </a:t>
            </a:r>
            <a:r>
              <a:rPr lang="en-US" sz="2600" b="0" i="0" u="none" strike="noStrike" baseline="0" dirty="0">
                <a:latin typeface="MinionPro-Regular"/>
              </a:rPr>
              <a:t>an </a:t>
            </a:r>
            <a:r>
              <a:rPr lang="en-US" sz="2600" b="1" i="0" u="none" strike="noStrike" baseline="0" dirty="0">
                <a:latin typeface="MinionPro-Bold"/>
              </a:rPr>
              <a:t>edge-triggered clocking </a:t>
            </a:r>
            <a:r>
              <a:rPr lang="en-US" sz="2600" b="0" i="0" u="none" strike="noStrike" baseline="0" dirty="0">
                <a:solidFill>
                  <a:srgbClr val="000000"/>
                </a:solidFill>
                <a:latin typeface="MinionPro-Regular"/>
              </a:rPr>
              <a:t>methodology. An edge-triggered clocking methodology means that any values stored in a sequential logic element are updated only on a clock edge, which is a quick transition from low to high or </a:t>
            </a:r>
            <a:r>
              <a:rPr lang="en-US" sz="2600" b="0" i="1" u="none" strike="noStrike" baseline="0" dirty="0">
                <a:solidFill>
                  <a:srgbClr val="000000"/>
                </a:solidFill>
                <a:latin typeface="MinionPro-It"/>
              </a:rPr>
              <a:t>vice versa.</a:t>
            </a:r>
          </a:p>
          <a:p>
            <a:pPr algn="just"/>
            <a:r>
              <a:rPr lang="en-US" sz="2600" b="0" i="0" u="none" strike="noStrike" baseline="0" dirty="0">
                <a:latin typeface="MinionPro-Regular"/>
              </a:rPr>
              <a:t>Because only state elements can store a data value, any collection of combinational logic must have its inputs come from a set of state elements and its outputs written into a set of state elements. The inputs are values that were written in a previous clock cycle, while the outputs are values that can be used in a following clock cycle.</a:t>
            </a:r>
            <a:endParaRPr lang="en-IN" sz="2600" dirty="0"/>
          </a:p>
        </p:txBody>
      </p:sp>
    </p:spTree>
    <p:extLst>
      <p:ext uri="{BB962C8B-B14F-4D97-AF65-F5344CB8AC3E}">
        <p14:creationId xmlns:p14="http://schemas.microsoft.com/office/powerpoint/2010/main" val="18402498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65C45-D862-4536-AD4E-F1A6F548AEA0}"/>
              </a:ext>
            </a:extLst>
          </p:cNvPr>
          <p:cNvSpPr>
            <a:spLocks noGrp="1"/>
          </p:cNvSpPr>
          <p:nvPr>
            <p:ph type="title"/>
          </p:nvPr>
        </p:nvSpPr>
        <p:spPr>
          <a:xfrm>
            <a:off x="838200" y="365125"/>
            <a:ext cx="10515600" cy="681797"/>
          </a:xfrm>
        </p:spPr>
        <p:txBody>
          <a:bodyPr>
            <a:normAutofit fontScale="90000"/>
          </a:bodyPr>
          <a:lstStyle/>
          <a:p>
            <a:pPr algn="ctr"/>
            <a:r>
              <a:rPr lang="en-IN" dirty="0"/>
              <a:t>Building a </a:t>
            </a:r>
            <a:r>
              <a:rPr lang="en-IN" dirty="0" err="1"/>
              <a:t>datapath</a:t>
            </a:r>
            <a:endParaRPr lang="en-IN" dirty="0"/>
          </a:p>
        </p:txBody>
      </p:sp>
      <p:sp>
        <p:nvSpPr>
          <p:cNvPr id="3" name="Content Placeholder 2">
            <a:extLst>
              <a:ext uri="{FF2B5EF4-FFF2-40B4-BE49-F238E27FC236}">
                <a16:creationId xmlns:a16="http://schemas.microsoft.com/office/drawing/2014/main" id="{6B392A81-F12D-45A7-B9C4-17C4E37AC183}"/>
              </a:ext>
            </a:extLst>
          </p:cNvPr>
          <p:cNvSpPr>
            <a:spLocks noGrp="1"/>
          </p:cNvSpPr>
          <p:nvPr>
            <p:ph idx="1"/>
          </p:nvPr>
        </p:nvSpPr>
        <p:spPr>
          <a:xfrm>
            <a:off x="543339" y="1046922"/>
            <a:ext cx="11171583" cy="5300869"/>
          </a:xfrm>
        </p:spPr>
        <p:txBody>
          <a:bodyPr/>
          <a:lstStyle/>
          <a:p>
            <a:pPr algn="just"/>
            <a:r>
              <a:rPr lang="en-IN" dirty="0">
                <a:latin typeface="MinionPro-Regular"/>
              </a:rPr>
              <a:t>M</a:t>
            </a:r>
            <a:r>
              <a:rPr lang="en-IN" b="0" i="0" u="none" strike="noStrike" baseline="0" dirty="0">
                <a:latin typeface="MinionPro-Regular"/>
              </a:rPr>
              <a:t>ajor components </a:t>
            </a:r>
            <a:r>
              <a:rPr lang="en-US" b="0" i="0" u="none" strike="noStrike" baseline="0" dirty="0">
                <a:latin typeface="MinionPro-Regular"/>
              </a:rPr>
              <a:t>required to execute each class of MIPS instructions. </a:t>
            </a:r>
          </a:p>
          <a:p>
            <a:pPr algn="just"/>
            <a:r>
              <a:rPr lang="en-US" b="0" i="0" u="none" strike="noStrike" baseline="0" dirty="0">
                <a:latin typeface="MinionPro-Regular"/>
              </a:rPr>
              <a:t>the first element we need: </a:t>
            </a:r>
            <a:r>
              <a:rPr lang="en-US" b="1" i="0" u="none" strike="noStrike" baseline="0" dirty="0">
                <a:latin typeface="MinionPro-Regular"/>
              </a:rPr>
              <a:t>a memory unit </a:t>
            </a:r>
            <a:r>
              <a:rPr lang="en-US" b="0" i="0" u="none" strike="noStrike" baseline="0" dirty="0">
                <a:latin typeface="MinionPro-Regular"/>
              </a:rPr>
              <a:t>to store the instructions of a program and supply instructions given an address.</a:t>
            </a:r>
          </a:p>
          <a:p>
            <a:pPr algn="just"/>
            <a:r>
              <a:rPr lang="en-IN" b="0" i="0" u="none" strike="noStrike" baseline="0" dirty="0">
                <a:solidFill>
                  <a:srgbClr val="000000"/>
                </a:solidFill>
                <a:latin typeface="MinionPro-Regular"/>
              </a:rPr>
              <a:t>the </a:t>
            </a:r>
            <a:r>
              <a:rPr lang="en-IN" b="1" i="0" u="none" strike="noStrike" baseline="0" dirty="0">
                <a:latin typeface="MinionPro-Bold"/>
              </a:rPr>
              <a:t>program counter (PC)</a:t>
            </a:r>
            <a:r>
              <a:rPr lang="en-US" b="1" dirty="0">
                <a:latin typeface="MinionPro-Regular"/>
              </a:rPr>
              <a:t> </a:t>
            </a:r>
            <a:r>
              <a:rPr lang="en-US" b="0" i="0" u="none" strike="noStrike" baseline="0" dirty="0">
                <a:latin typeface="MinionPro-Regular"/>
              </a:rPr>
              <a:t>is a register that holds the address of the current instruction.</a:t>
            </a:r>
          </a:p>
          <a:p>
            <a:pPr algn="just"/>
            <a:r>
              <a:rPr lang="en-US" b="0" i="0" u="none" strike="noStrike" baseline="0" dirty="0">
                <a:latin typeface="MinionPro-Regular"/>
              </a:rPr>
              <a:t>an </a:t>
            </a:r>
            <a:r>
              <a:rPr lang="en-US" b="1" i="0" u="none" strike="noStrike" baseline="0" dirty="0">
                <a:latin typeface="MinionPro-Regular"/>
              </a:rPr>
              <a:t>adder</a:t>
            </a:r>
            <a:r>
              <a:rPr lang="en-US" b="0" i="0" u="none" strike="noStrike" baseline="0" dirty="0">
                <a:latin typeface="MinionPro-Regular"/>
              </a:rPr>
              <a:t> to increment the PC to the address of the next instruction.</a:t>
            </a:r>
          </a:p>
          <a:p>
            <a:pPr algn="just"/>
            <a:r>
              <a:rPr lang="en-US" b="0" i="0" u="none" strike="noStrike" baseline="0" dirty="0">
                <a:latin typeface="MinionPro-Regular"/>
              </a:rPr>
              <a:t>To execute any instruction, we must start by fetching the instruction from memory. To prepare for executing the next instruction, we must also increment the program counter so that it points at the next instruction, 4 bytes later.</a:t>
            </a:r>
          </a:p>
          <a:p>
            <a:pPr algn="just"/>
            <a:endParaRPr lang="en-US" b="0" i="0" u="none" strike="noStrike" baseline="0" dirty="0">
              <a:latin typeface="MinionPro-Regular"/>
            </a:endParaRPr>
          </a:p>
          <a:p>
            <a:pPr algn="l"/>
            <a:endParaRPr lang="en-IN" dirty="0"/>
          </a:p>
        </p:txBody>
      </p:sp>
    </p:spTree>
    <p:extLst>
      <p:ext uri="{BB962C8B-B14F-4D97-AF65-F5344CB8AC3E}">
        <p14:creationId xmlns:p14="http://schemas.microsoft.com/office/powerpoint/2010/main" val="1585714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3DCC9-7F42-4CD8-8F95-99CA1D8ECC60}"/>
              </a:ext>
            </a:extLst>
          </p:cNvPr>
          <p:cNvSpPr>
            <a:spLocks noGrp="1"/>
          </p:cNvSpPr>
          <p:nvPr>
            <p:ph type="title"/>
          </p:nvPr>
        </p:nvSpPr>
        <p:spPr/>
        <p:txBody>
          <a:bodyPr/>
          <a:lstStyle/>
          <a:p>
            <a:r>
              <a:rPr lang="en-IN" dirty="0"/>
              <a:t>Module IV</a:t>
            </a:r>
          </a:p>
        </p:txBody>
      </p:sp>
      <p:sp>
        <p:nvSpPr>
          <p:cNvPr id="3" name="Content Placeholder 2">
            <a:extLst>
              <a:ext uri="{FF2B5EF4-FFF2-40B4-BE49-F238E27FC236}">
                <a16:creationId xmlns:a16="http://schemas.microsoft.com/office/drawing/2014/main" id="{A676F195-650C-4301-B5F7-836F4A746CA9}"/>
              </a:ext>
            </a:extLst>
          </p:cNvPr>
          <p:cNvSpPr>
            <a:spLocks noGrp="1"/>
          </p:cNvSpPr>
          <p:nvPr>
            <p:ph idx="1"/>
          </p:nvPr>
        </p:nvSpPr>
        <p:spPr/>
        <p:txBody>
          <a:bodyPr/>
          <a:lstStyle/>
          <a:p>
            <a:pPr algn="just"/>
            <a:r>
              <a:rPr lang="en-IN" dirty="0"/>
              <a:t>The Processor - Introduction, Logic design conventions, Building a </a:t>
            </a:r>
            <a:r>
              <a:rPr lang="en-IN" dirty="0" err="1"/>
              <a:t>datapath</a:t>
            </a:r>
            <a:r>
              <a:rPr lang="en-IN" dirty="0"/>
              <a:t>, A simple implementation scheme, An overview of pipelining - Pipelined </a:t>
            </a:r>
            <a:r>
              <a:rPr lang="en-IN" dirty="0" err="1"/>
              <a:t>datapath</a:t>
            </a:r>
            <a:r>
              <a:rPr lang="en-IN" dirty="0"/>
              <a:t> and control - Structural hazards - Data hazards - Control hazards, I/O organization - Accessing I/O devices, interrupts - handling multiple devices, Direct memory access </a:t>
            </a:r>
          </a:p>
        </p:txBody>
      </p:sp>
    </p:spTree>
    <p:extLst>
      <p:ext uri="{BB962C8B-B14F-4D97-AF65-F5344CB8AC3E}">
        <p14:creationId xmlns:p14="http://schemas.microsoft.com/office/powerpoint/2010/main" val="23188007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E716B6-2C52-4D4C-8191-1089DF237721}"/>
              </a:ext>
            </a:extLst>
          </p:cNvPr>
          <p:cNvSpPr>
            <a:spLocks noGrp="1"/>
          </p:cNvSpPr>
          <p:nvPr>
            <p:ph idx="1"/>
          </p:nvPr>
        </p:nvSpPr>
        <p:spPr>
          <a:xfrm>
            <a:off x="516835" y="543338"/>
            <a:ext cx="11118573" cy="5671931"/>
          </a:xfrm>
        </p:spPr>
        <p:txBody>
          <a:bodyPr>
            <a:normAutofit lnSpcReduction="10000"/>
          </a:bodyPr>
          <a:lstStyle/>
          <a:p>
            <a:pPr algn="just"/>
            <a:r>
              <a:rPr lang="en-IN" b="0" i="0" u="none" strike="noStrike" baseline="0" dirty="0">
                <a:latin typeface="MinionPro-Regular"/>
              </a:rPr>
              <a:t>consider the R-format instructions</a:t>
            </a:r>
          </a:p>
          <a:p>
            <a:pPr algn="just"/>
            <a:r>
              <a:rPr lang="en-US" b="0" i="0" u="none" strike="noStrike" baseline="0" dirty="0">
                <a:latin typeface="MinionPro-Regular"/>
              </a:rPr>
              <a:t>They all read two registers, perform an ALU operation on the contents of the registers, and write the result to a register.</a:t>
            </a:r>
          </a:p>
          <a:p>
            <a:pPr algn="just"/>
            <a:r>
              <a:rPr lang="en-US" b="0" i="0" u="none" strike="noStrike" baseline="0" dirty="0">
                <a:latin typeface="MinionPro-Regular"/>
              </a:rPr>
              <a:t>call these instructions either </a:t>
            </a:r>
            <a:r>
              <a:rPr lang="en-US" b="1" i="1" u="none" strike="noStrike" baseline="0" dirty="0">
                <a:latin typeface="MinionPro-It"/>
              </a:rPr>
              <a:t>R-type </a:t>
            </a:r>
            <a:r>
              <a:rPr lang="en-IN" b="1" i="1" u="none" strike="noStrike" baseline="0" dirty="0">
                <a:latin typeface="MinionPro-It"/>
              </a:rPr>
              <a:t>instructions </a:t>
            </a:r>
            <a:r>
              <a:rPr lang="en-IN" b="0" i="0" u="none" strike="noStrike" baseline="0" dirty="0">
                <a:latin typeface="MinionPro-Regular"/>
              </a:rPr>
              <a:t>or </a:t>
            </a:r>
            <a:r>
              <a:rPr lang="en-IN" b="0" i="1" u="none" strike="noStrike" baseline="0" dirty="0">
                <a:latin typeface="MinionPro-It"/>
              </a:rPr>
              <a:t>arithmetic-logical instructions . </a:t>
            </a:r>
            <a:r>
              <a:rPr lang="en-US" b="0" i="0" u="none" strike="noStrike" baseline="0" dirty="0">
                <a:latin typeface="MinionPro-Regular"/>
              </a:rPr>
              <a:t>This instruction class includes </a:t>
            </a:r>
            <a:r>
              <a:rPr lang="en-US" b="0" i="0" u="none" strike="noStrike" baseline="0" dirty="0">
                <a:latin typeface="LetterGothicStd"/>
              </a:rPr>
              <a:t>add</a:t>
            </a:r>
            <a:r>
              <a:rPr lang="en-US" b="0" i="0" u="none" strike="noStrike" baseline="0" dirty="0">
                <a:latin typeface="MinionPro-Regular"/>
              </a:rPr>
              <a:t>, </a:t>
            </a:r>
            <a:r>
              <a:rPr lang="en-US" b="0" i="0" u="none" strike="noStrike" baseline="0" dirty="0">
                <a:latin typeface="LetterGothicStd"/>
              </a:rPr>
              <a:t>sub</a:t>
            </a:r>
            <a:r>
              <a:rPr lang="en-US" b="0" i="0" u="none" strike="noStrike" baseline="0" dirty="0">
                <a:latin typeface="MinionPro-Regular"/>
              </a:rPr>
              <a:t>, </a:t>
            </a:r>
            <a:r>
              <a:rPr lang="en-US" b="0" i="0" u="none" strike="noStrike" baseline="0" dirty="0">
                <a:latin typeface="LetterGothicStd"/>
              </a:rPr>
              <a:t>AND</a:t>
            </a:r>
            <a:r>
              <a:rPr lang="en-US" b="0" i="0" u="none" strike="noStrike" baseline="0" dirty="0">
                <a:latin typeface="MinionPro-Regular"/>
              </a:rPr>
              <a:t>, </a:t>
            </a:r>
            <a:r>
              <a:rPr lang="en-US" b="0" i="0" u="none" strike="noStrike" baseline="0" dirty="0">
                <a:latin typeface="LetterGothicStd"/>
              </a:rPr>
              <a:t>OR.</a:t>
            </a:r>
          </a:p>
          <a:p>
            <a:pPr algn="just"/>
            <a:r>
              <a:rPr lang="en-US" b="0" i="0" u="none" strike="noStrike" baseline="0" dirty="0">
                <a:solidFill>
                  <a:srgbClr val="000000"/>
                </a:solidFill>
                <a:latin typeface="MinionPro-Regular"/>
              </a:rPr>
              <a:t>The processor’s 32 general-purpose registers are stored in a structure called a </a:t>
            </a:r>
            <a:r>
              <a:rPr lang="en-US" b="1" i="0" u="none" strike="noStrike" baseline="0" dirty="0">
                <a:latin typeface="MinionPro-Bold"/>
              </a:rPr>
              <a:t>register file</a:t>
            </a:r>
            <a:r>
              <a:rPr lang="en-US" b="0" i="0" u="none" strike="noStrike" baseline="0" dirty="0">
                <a:latin typeface="MinionPro-Regular"/>
              </a:rPr>
              <a:t>. </a:t>
            </a:r>
          </a:p>
          <a:p>
            <a:pPr algn="just"/>
            <a:r>
              <a:rPr lang="en-US" b="0" i="0" u="none" strike="noStrike" baseline="0" dirty="0">
                <a:solidFill>
                  <a:srgbClr val="000000"/>
                </a:solidFill>
                <a:latin typeface="MinionPro-Regular"/>
              </a:rPr>
              <a:t>A </a:t>
            </a:r>
            <a:r>
              <a:rPr lang="en-US" b="1" i="0" u="none" strike="noStrike" baseline="0" dirty="0">
                <a:solidFill>
                  <a:srgbClr val="000000"/>
                </a:solidFill>
                <a:latin typeface="MinionPro-Regular"/>
              </a:rPr>
              <a:t>register file </a:t>
            </a:r>
            <a:r>
              <a:rPr lang="en-US" b="0" i="0" u="none" strike="noStrike" baseline="0" dirty="0">
                <a:solidFill>
                  <a:srgbClr val="000000"/>
                </a:solidFill>
                <a:latin typeface="MinionPro-Regular"/>
              </a:rPr>
              <a:t>is a collection of registers in which any register can be read or written by specifying the number of the register in the file.</a:t>
            </a:r>
          </a:p>
          <a:p>
            <a:pPr algn="just"/>
            <a:r>
              <a:rPr lang="en-US" b="0" i="0" u="none" strike="noStrike" baseline="0" dirty="0">
                <a:solidFill>
                  <a:srgbClr val="000000"/>
                </a:solidFill>
                <a:latin typeface="MinionPro-Regular"/>
              </a:rPr>
              <a:t> The </a:t>
            </a:r>
            <a:r>
              <a:rPr lang="en-US" b="1" i="0" u="none" strike="noStrike" baseline="0" dirty="0">
                <a:solidFill>
                  <a:srgbClr val="000000"/>
                </a:solidFill>
                <a:latin typeface="MinionPro-Regular"/>
              </a:rPr>
              <a:t>register file </a:t>
            </a:r>
            <a:r>
              <a:rPr lang="en-US" b="0" i="0" u="none" strike="noStrike" baseline="0" dirty="0">
                <a:solidFill>
                  <a:srgbClr val="000000"/>
                </a:solidFill>
                <a:latin typeface="MinionPro-Regular"/>
              </a:rPr>
              <a:t>contains the register state of the computer. In addition, we will need an ALU to operate on the values read from the registers.</a:t>
            </a:r>
          </a:p>
          <a:p>
            <a:pPr algn="just"/>
            <a:r>
              <a:rPr lang="en-US" sz="2800" b="1" i="0" u="none" strike="noStrike" baseline="0" dirty="0">
                <a:latin typeface="MinionPro-Regular"/>
              </a:rPr>
              <a:t>R-format instructions have three register </a:t>
            </a:r>
            <a:r>
              <a:rPr lang="en-US" sz="2800" b="0" i="0" u="none" strike="noStrike" baseline="0" dirty="0">
                <a:latin typeface="MinionPro-Regular"/>
              </a:rPr>
              <a:t>operands, so we will need to read two data words from the register file and write one data word into the register file for </a:t>
            </a:r>
            <a:r>
              <a:rPr lang="en-IN" sz="2800" b="0" i="0" u="none" strike="noStrike" baseline="0" dirty="0">
                <a:latin typeface="MinionPro-Regular"/>
              </a:rPr>
              <a:t>each instruction</a:t>
            </a:r>
            <a:endParaRPr lang="en-IN" dirty="0"/>
          </a:p>
          <a:p>
            <a:pPr algn="just"/>
            <a:endParaRPr lang="en-US" b="0" i="0" u="none" strike="noStrike" baseline="0" dirty="0">
              <a:solidFill>
                <a:srgbClr val="000000"/>
              </a:solidFill>
              <a:latin typeface="MinionPro-Regular"/>
            </a:endParaRPr>
          </a:p>
          <a:p>
            <a:pPr algn="l"/>
            <a:endParaRPr lang="en-US" sz="1800" b="0" i="0" u="none" strike="noStrike" baseline="0" dirty="0">
              <a:latin typeface="MinionPro-Regular"/>
            </a:endParaRPr>
          </a:p>
          <a:p>
            <a:pPr algn="l"/>
            <a:endParaRPr lang="en-IN" dirty="0"/>
          </a:p>
        </p:txBody>
      </p:sp>
    </p:spTree>
    <p:extLst>
      <p:ext uri="{BB962C8B-B14F-4D97-AF65-F5344CB8AC3E}">
        <p14:creationId xmlns:p14="http://schemas.microsoft.com/office/powerpoint/2010/main" val="36733748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8868A8-2903-4DA0-B909-E4DDDE2C312A}"/>
              </a:ext>
            </a:extLst>
          </p:cNvPr>
          <p:cNvSpPr>
            <a:spLocks noGrp="1"/>
          </p:cNvSpPr>
          <p:nvPr>
            <p:ph idx="1"/>
          </p:nvPr>
        </p:nvSpPr>
        <p:spPr>
          <a:xfrm>
            <a:off x="543339" y="463826"/>
            <a:ext cx="11131825" cy="5857461"/>
          </a:xfrm>
        </p:spPr>
        <p:txBody>
          <a:bodyPr>
            <a:normAutofit/>
          </a:bodyPr>
          <a:lstStyle/>
          <a:p>
            <a:pPr algn="just"/>
            <a:r>
              <a:rPr lang="en-US" b="0" i="0" u="none" strike="noStrike" baseline="0" dirty="0">
                <a:latin typeface="MinionPro-Regular"/>
              </a:rPr>
              <a:t>For each data word </a:t>
            </a:r>
            <a:r>
              <a:rPr lang="en-US" b="1" i="0" u="none" strike="noStrike" baseline="0" dirty="0">
                <a:latin typeface="MinionPro-Regular"/>
              </a:rPr>
              <a:t>to be read from the registers</a:t>
            </a:r>
            <a:r>
              <a:rPr lang="en-US" b="0" i="0" u="none" strike="noStrike" baseline="0" dirty="0">
                <a:latin typeface="MinionPro-Regular"/>
              </a:rPr>
              <a:t>, we need an </a:t>
            </a:r>
            <a:r>
              <a:rPr lang="en-US" b="1" i="0" u="none" strike="noStrike" baseline="0" dirty="0">
                <a:latin typeface="MinionPro-Regular"/>
              </a:rPr>
              <a:t>input to the register file </a:t>
            </a:r>
            <a:r>
              <a:rPr lang="en-US" b="0" i="0" u="none" strike="noStrike" baseline="0" dirty="0">
                <a:latin typeface="MinionPro-Regular"/>
              </a:rPr>
              <a:t>that specifies the </a:t>
            </a:r>
            <a:r>
              <a:rPr lang="en-US" b="1" i="1" u="none" strike="noStrike" baseline="0" dirty="0">
                <a:latin typeface="MinionPro-It"/>
              </a:rPr>
              <a:t>register number </a:t>
            </a:r>
            <a:r>
              <a:rPr lang="en-US" b="0" i="0" u="none" strike="noStrike" baseline="0" dirty="0">
                <a:latin typeface="MinionPro-Regular"/>
              </a:rPr>
              <a:t>to be read and an output from the register file that will </a:t>
            </a:r>
            <a:r>
              <a:rPr lang="en-US" b="1" i="0" u="none" strike="noStrike" baseline="0" dirty="0">
                <a:latin typeface="MinionPro-Regular"/>
              </a:rPr>
              <a:t>carry the value </a:t>
            </a:r>
            <a:r>
              <a:rPr lang="en-US" b="0" i="0" u="none" strike="noStrike" baseline="0" dirty="0">
                <a:latin typeface="MinionPro-Regular"/>
              </a:rPr>
              <a:t>that has been read from the registers.</a:t>
            </a:r>
          </a:p>
          <a:p>
            <a:pPr algn="just"/>
            <a:r>
              <a:rPr lang="en-IN" b="1" i="0" u="none" strike="noStrike" baseline="0" dirty="0">
                <a:latin typeface="MinionPro-Regular"/>
              </a:rPr>
              <a:t>To </a:t>
            </a:r>
            <a:r>
              <a:rPr lang="en-US" b="1" i="0" u="none" strike="noStrike" baseline="0" dirty="0">
                <a:latin typeface="MinionPro-Regular"/>
              </a:rPr>
              <a:t>write a data word</a:t>
            </a:r>
            <a:r>
              <a:rPr lang="en-US" b="0" i="0" u="none" strike="noStrike" baseline="0" dirty="0">
                <a:latin typeface="MinionPro-Regular"/>
              </a:rPr>
              <a:t>, we will need two inputs: one to specify the register number to be written and one to supply the </a:t>
            </a:r>
            <a:r>
              <a:rPr lang="en-US" b="0" i="1" u="none" strike="noStrike" baseline="0" dirty="0">
                <a:latin typeface="MinionPro-It"/>
              </a:rPr>
              <a:t>data </a:t>
            </a:r>
            <a:r>
              <a:rPr lang="en-US" b="0" i="0" u="none" strike="noStrike" baseline="0" dirty="0">
                <a:latin typeface="MinionPro-Regular"/>
              </a:rPr>
              <a:t>to be written into the register.</a:t>
            </a:r>
          </a:p>
          <a:p>
            <a:pPr algn="just"/>
            <a:r>
              <a:rPr lang="it-IT" b="0" i="0" u="none" strike="noStrike" baseline="0" dirty="0">
                <a:latin typeface="MinionPro-Regular"/>
              </a:rPr>
              <a:t>The register file </a:t>
            </a:r>
            <a:r>
              <a:rPr lang="en-US" b="0" i="0" u="none" strike="noStrike" baseline="0" dirty="0">
                <a:latin typeface="MinionPro-Regular"/>
              </a:rPr>
              <a:t>always outputs the contents of whatever register numbers are on the Read register inputs. Writes, however, are controlled by the write control signal, which must be asserted for a write to occur at the clock edge.</a:t>
            </a:r>
            <a:endParaRPr lang="en-IN" dirty="0"/>
          </a:p>
        </p:txBody>
      </p:sp>
    </p:spTree>
    <p:extLst>
      <p:ext uri="{BB962C8B-B14F-4D97-AF65-F5344CB8AC3E}">
        <p14:creationId xmlns:p14="http://schemas.microsoft.com/office/powerpoint/2010/main" val="34912016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5E3C09E-EC59-462B-BDFC-8FAA6E5A9CDF}"/>
              </a:ext>
            </a:extLst>
          </p:cNvPr>
          <p:cNvPicPr>
            <a:picLocks noGrp="1" noChangeAspect="1"/>
          </p:cNvPicPr>
          <p:nvPr>
            <p:ph idx="1"/>
          </p:nvPr>
        </p:nvPicPr>
        <p:blipFill>
          <a:blip r:embed="rId2"/>
          <a:stretch>
            <a:fillRect/>
          </a:stretch>
        </p:blipFill>
        <p:spPr>
          <a:xfrm>
            <a:off x="1166191" y="1351722"/>
            <a:ext cx="9819861" cy="4346713"/>
          </a:xfrm>
        </p:spPr>
      </p:pic>
    </p:spTree>
    <p:extLst>
      <p:ext uri="{BB962C8B-B14F-4D97-AF65-F5344CB8AC3E}">
        <p14:creationId xmlns:p14="http://schemas.microsoft.com/office/powerpoint/2010/main" val="34716997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F29FD2-4C96-46B6-868A-7EDB09746D1E}"/>
              </a:ext>
            </a:extLst>
          </p:cNvPr>
          <p:cNvSpPr>
            <a:spLocks noGrp="1"/>
          </p:cNvSpPr>
          <p:nvPr>
            <p:ph idx="1"/>
          </p:nvPr>
        </p:nvSpPr>
        <p:spPr>
          <a:xfrm>
            <a:off x="636104" y="636104"/>
            <a:ext cx="11131826" cy="5526157"/>
          </a:xfrm>
        </p:spPr>
        <p:txBody>
          <a:bodyPr/>
          <a:lstStyle/>
          <a:p>
            <a:pPr algn="just"/>
            <a:r>
              <a:rPr lang="en-US" b="1" i="0" u="none" strike="noStrike" baseline="0" dirty="0">
                <a:latin typeface="ITCFranklinGothicStd-Hvy"/>
              </a:rPr>
              <a:t>Two state elements are needed to store and access instructions, and an adder is needed to compute the next instruction address.</a:t>
            </a:r>
          </a:p>
          <a:p>
            <a:pPr algn="just"/>
            <a:r>
              <a:rPr lang="en-US" b="0" i="0" u="none" strike="noStrike" baseline="0" dirty="0">
                <a:latin typeface="MinionPro-Regular"/>
              </a:rPr>
              <a:t>The state elements are the </a:t>
            </a:r>
            <a:r>
              <a:rPr lang="en-US" b="1" i="0" u="none" strike="noStrike" baseline="0" dirty="0">
                <a:latin typeface="MinionPro-Regular"/>
              </a:rPr>
              <a:t>instruction memory </a:t>
            </a:r>
            <a:r>
              <a:rPr lang="en-US" b="0" i="0" u="none" strike="noStrike" baseline="0" dirty="0">
                <a:latin typeface="MinionPro-Regular"/>
              </a:rPr>
              <a:t>and the </a:t>
            </a:r>
            <a:r>
              <a:rPr lang="en-US" b="1" i="0" u="none" strike="noStrike" baseline="0" dirty="0">
                <a:latin typeface="MinionPro-Regular"/>
              </a:rPr>
              <a:t>program counter</a:t>
            </a:r>
            <a:r>
              <a:rPr lang="en-US" b="0" i="0" u="none" strike="noStrike" baseline="0" dirty="0">
                <a:latin typeface="MinionPro-Regular"/>
              </a:rPr>
              <a:t>. </a:t>
            </a:r>
          </a:p>
          <a:p>
            <a:pPr algn="just"/>
            <a:r>
              <a:rPr lang="en-US" b="0" i="0" u="none" strike="noStrike" baseline="0" dirty="0">
                <a:latin typeface="MinionPro-Regular"/>
              </a:rPr>
              <a:t>The </a:t>
            </a:r>
            <a:r>
              <a:rPr lang="en-US" b="1" i="0" u="none" strike="noStrike" baseline="0" dirty="0">
                <a:latin typeface="MinionPro-Regular"/>
              </a:rPr>
              <a:t>instruction memory </a:t>
            </a:r>
            <a:r>
              <a:rPr lang="en-US" b="0" i="0" u="none" strike="noStrike" baseline="0" dirty="0">
                <a:latin typeface="MinionPro-Regular"/>
              </a:rPr>
              <a:t>need </a:t>
            </a:r>
            <a:r>
              <a:rPr lang="en-US" b="1" i="0" u="none" strike="noStrike" baseline="0" dirty="0">
                <a:latin typeface="MinionPro-Regular"/>
              </a:rPr>
              <a:t>only provide read access </a:t>
            </a:r>
            <a:r>
              <a:rPr lang="en-US" b="0" i="0" u="none" strike="noStrike" baseline="0" dirty="0">
                <a:latin typeface="MinionPro-Regular"/>
              </a:rPr>
              <a:t>because the </a:t>
            </a:r>
            <a:r>
              <a:rPr lang="en-US" b="0" i="0" u="none" strike="noStrike" baseline="0" dirty="0" err="1">
                <a:latin typeface="MinionPro-Regular"/>
              </a:rPr>
              <a:t>datapath</a:t>
            </a:r>
            <a:r>
              <a:rPr lang="en-US" b="0" i="0" u="none" strike="noStrike" baseline="0" dirty="0">
                <a:latin typeface="MinionPro-Regular"/>
              </a:rPr>
              <a:t> does not write instructions. Since the </a:t>
            </a:r>
            <a:r>
              <a:rPr lang="en-US" b="1" i="0" u="none" strike="noStrike" baseline="0" dirty="0">
                <a:latin typeface="MinionPro-Regular"/>
              </a:rPr>
              <a:t>instruction memory only reads</a:t>
            </a:r>
            <a:r>
              <a:rPr lang="en-US" b="0" i="0" u="none" strike="noStrike" baseline="0" dirty="0">
                <a:latin typeface="MinionPro-Regular"/>
              </a:rPr>
              <a:t>, we treat it as </a:t>
            </a:r>
            <a:r>
              <a:rPr lang="en-US" b="1" i="0" u="none" strike="noStrike" baseline="0" dirty="0">
                <a:latin typeface="MinionPro-Regular"/>
              </a:rPr>
              <a:t>combinational logic</a:t>
            </a:r>
            <a:r>
              <a:rPr lang="en-US" b="0" i="0" u="none" strike="noStrike" baseline="0" dirty="0">
                <a:latin typeface="MinionPro-Regular"/>
              </a:rPr>
              <a:t>: the output at any time reflects the contents of the location specified by the address input, and no read </a:t>
            </a:r>
            <a:r>
              <a:rPr lang="en-IN" b="0" i="0" u="none" strike="noStrike" baseline="0" dirty="0">
                <a:latin typeface="MinionPro-Regular"/>
              </a:rPr>
              <a:t>control signal is needed.</a:t>
            </a:r>
          </a:p>
          <a:p>
            <a:pPr algn="just"/>
            <a:r>
              <a:rPr lang="en-US" b="0" i="0" u="none" strike="noStrike" baseline="0" dirty="0">
                <a:latin typeface="MinionPro-Regular"/>
              </a:rPr>
              <a:t>The </a:t>
            </a:r>
            <a:r>
              <a:rPr lang="en-US" b="1" i="0" u="none" strike="noStrike" baseline="0" dirty="0">
                <a:latin typeface="MinionPro-Regular"/>
              </a:rPr>
              <a:t>program counter </a:t>
            </a:r>
            <a:r>
              <a:rPr lang="en-US" b="0" i="0" u="none" strike="noStrike" baseline="0" dirty="0">
                <a:latin typeface="MinionPro-Regular"/>
              </a:rPr>
              <a:t>is a 32-bit register that is written at the end of every clock cycle and thus does not need a write control signal. The adder is an ALU wired to always add its two 32-bit inputs and place the sum on its output.</a:t>
            </a:r>
            <a:endParaRPr lang="en-IN" b="0" i="0" u="none" strike="noStrike" baseline="0" dirty="0">
              <a:latin typeface="MinionPro-Regular"/>
            </a:endParaRPr>
          </a:p>
          <a:p>
            <a:pPr algn="l"/>
            <a:endParaRPr lang="en-IN" dirty="0"/>
          </a:p>
        </p:txBody>
      </p:sp>
    </p:spTree>
    <p:extLst>
      <p:ext uri="{BB962C8B-B14F-4D97-AF65-F5344CB8AC3E}">
        <p14:creationId xmlns:p14="http://schemas.microsoft.com/office/powerpoint/2010/main" val="10319295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36E357B-21A1-4B16-B411-15D2A7EC8363}"/>
              </a:ext>
            </a:extLst>
          </p:cNvPr>
          <p:cNvPicPr>
            <a:picLocks noGrp="1" noChangeAspect="1"/>
          </p:cNvPicPr>
          <p:nvPr>
            <p:ph idx="1"/>
          </p:nvPr>
        </p:nvPicPr>
        <p:blipFill>
          <a:blip r:embed="rId2"/>
          <a:stretch>
            <a:fillRect/>
          </a:stretch>
        </p:blipFill>
        <p:spPr>
          <a:xfrm>
            <a:off x="914400" y="463825"/>
            <a:ext cx="10349948" cy="5830957"/>
          </a:xfrm>
        </p:spPr>
      </p:pic>
    </p:spTree>
    <p:extLst>
      <p:ext uri="{BB962C8B-B14F-4D97-AF65-F5344CB8AC3E}">
        <p14:creationId xmlns:p14="http://schemas.microsoft.com/office/powerpoint/2010/main" val="1609254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14AC1B4-3AE2-4CF6-B1F7-75590540A4BE}"/>
              </a:ext>
            </a:extLst>
          </p:cNvPr>
          <p:cNvPicPr>
            <a:picLocks noGrp="1" noChangeAspect="1"/>
          </p:cNvPicPr>
          <p:nvPr>
            <p:ph idx="1"/>
          </p:nvPr>
        </p:nvPicPr>
        <p:blipFill>
          <a:blip r:embed="rId2"/>
          <a:stretch>
            <a:fillRect/>
          </a:stretch>
        </p:blipFill>
        <p:spPr>
          <a:xfrm>
            <a:off x="808383" y="689113"/>
            <a:ext cx="10654747" cy="5499652"/>
          </a:xfrm>
        </p:spPr>
      </p:pic>
    </p:spTree>
    <p:extLst>
      <p:ext uri="{BB962C8B-B14F-4D97-AF65-F5344CB8AC3E}">
        <p14:creationId xmlns:p14="http://schemas.microsoft.com/office/powerpoint/2010/main" val="18813732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8015C-25CF-4890-AABB-3E94F1A4C6D3}"/>
              </a:ext>
            </a:extLst>
          </p:cNvPr>
          <p:cNvSpPr>
            <a:spLocks noGrp="1"/>
          </p:cNvSpPr>
          <p:nvPr>
            <p:ph type="title"/>
          </p:nvPr>
        </p:nvSpPr>
        <p:spPr>
          <a:xfrm>
            <a:off x="838200" y="365126"/>
            <a:ext cx="10515600" cy="814318"/>
          </a:xfrm>
        </p:spPr>
        <p:txBody>
          <a:bodyPr>
            <a:normAutofit fontScale="90000"/>
          </a:bodyPr>
          <a:lstStyle/>
          <a:p>
            <a:r>
              <a:rPr lang="en-US" sz="2800" b="1" i="0" u="none" strike="noStrike" baseline="0" dirty="0">
                <a:latin typeface="ITCFranklinGothicStd-Hvy"/>
              </a:rPr>
              <a:t>The two elements needed to implement R-format ALU operations are the register file and the ALU.</a:t>
            </a:r>
            <a:endParaRPr lang="en-IN" sz="2800" dirty="0"/>
          </a:p>
        </p:txBody>
      </p:sp>
      <p:sp>
        <p:nvSpPr>
          <p:cNvPr id="3" name="Content Placeholder 2">
            <a:extLst>
              <a:ext uri="{FF2B5EF4-FFF2-40B4-BE49-F238E27FC236}">
                <a16:creationId xmlns:a16="http://schemas.microsoft.com/office/drawing/2014/main" id="{B45DE696-8AF5-47E8-A7B5-6A6B668CB69C}"/>
              </a:ext>
            </a:extLst>
          </p:cNvPr>
          <p:cNvSpPr>
            <a:spLocks noGrp="1"/>
          </p:cNvSpPr>
          <p:nvPr>
            <p:ph idx="1"/>
          </p:nvPr>
        </p:nvSpPr>
        <p:spPr>
          <a:xfrm>
            <a:off x="543339" y="1179444"/>
            <a:ext cx="11092070" cy="5313430"/>
          </a:xfrm>
        </p:spPr>
        <p:txBody>
          <a:bodyPr>
            <a:normAutofit lnSpcReduction="10000"/>
          </a:bodyPr>
          <a:lstStyle/>
          <a:p>
            <a:pPr algn="just"/>
            <a:r>
              <a:rPr lang="en-US" b="0" i="0" u="none" strike="noStrike" baseline="0" dirty="0">
                <a:latin typeface="MinionPro-Regular"/>
              </a:rPr>
              <a:t>The register file contains all the registers and has two read ports and one write </a:t>
            </a:r>
            <a:r>
              <a:rPr lang="en-IN" b="0" i="0" u="none" strike="noStrike" baseline="0" dirty="0">
                <a:latin typeface="MinionPro-Regular"/>
              </a:rPr>
              <a:t>port.</a:t>
            </a:r>
          </a:p>
          <a:p>
            <a:pPr algn="just"/>
            <a:r>
              <a:rPr lang="it-IT" b="0" i="0" u="none" strike="noStrike" baseline="0" dirty="0">
                <a:latin typeface="MinionPro-Regular"/>
              </a:rPr>
              <a:t>The register file </a:t>
            </a:r>
            <a:r>
              <a:rPr lang="en-US" b="0" i="0" u="none" strike="noStrike" baseline="0" dirty="0">
                <a:latin typeface="MinionPro-Regular"/>
              </a:rPr>
              <a:t>always outputs the contents of the registers corresponding to the Read register inputs on the outputs; no other control inputs are needed.</a:t>
            </a:r>
          </a:p>
          <a:p>
            <a:pPr algn="just"/>
            <a:r>
              <a:rPr lang="en-US" b="0" i="0" u="none" strike="noStrike" baseline="0" dirty="0">
                <a:latin typeface="MinionPro-Regular"/>
              </a:rPr>
              <a:t>In contrast, a register write must be explicitly indicated by asserting the write control signal. Remember that writes are edge-triggered, so that all the write inputs (i.e., the value to be written, the register number, and the write control signal) must be valid at the clock edge.</a:t>
            </a:r>
          </a:p>
          <a:p>
            <a:pPr algn="just"/>
            <a:r>
              <a:rPr lang="en-IN" b="0" i="0" u="none" strike="noStrike" baseline="0" dirty="0">
                <a:latin typeface="MinionPro-Regular"/>
              </a:rPr>
              <a:t>Since writes </a:t>
            </a:r>
            <a:r>
              <a:rPr lang="en-US" b="0" i="0" u="none" strike="noStrike" baseline="0" dirty="0">
                <a:latin typeface="MinionPro-Regular"/>
              </a:rPr>
              <a:t>to the register file are edge-triggered, our design can legally read and write the same register within a clock cycle: the read will get the value written in an earlier clock cycle, while the value written will be available to a read in a subsequent clock cycle.</a:t>
            </a:r>
          </a:p>
          <a:p>
            <a:pPr algn="just"/>
            <a:endParaRPr lang="en-US" b="0" i="0" u="none" strike="noStrike" baseline="0" dirty="0">
              <a:latin typeface="MinionPro-Regular"/>
            </a:endParaRPr>
          </a:p>
          <a:p>
            <a:pPr algn="l"/>
            <a:endParaRPr lang="en-IN" sz="1800" b="0" i="0" u="none" strike="noStrike" baseline="0" dirty="0">
              <a:latin typeface="MinionPro-Regular"/>
            </a:endParaRPr>
          </a:p>
          <a:p>
            <a:pPr algn="l"/>
            <a:endParaRPr lang="en-IN" dirty="0"/>
          </a:p>
        </p:txBody>
      </p:sp>
    </p:spTree>
    <p:extLst>
      <p:ext uri="{BB962C8B-B14F-4D97-AF65-F5344CB8AC3E}">
        <p14:creationId xmlns:p14="http://schemas.microsoft.com/office/powerpoint/2010/main" val="12177186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CD4A0-50C7-4BFC-A4D6-46B363E37A71}"/>
              </a:ext>
            </a:extLst>
          </p:cNvPr>
          <p:cNvSpPr>
            <a:spLocks noGrp="1"/>
          </p:cNvSpPr>
          <p:nvPr>
            <p:ph type="title"/>
          </p:nvPr>
        </p:nvSpPr>
        <p:spPr/>
        <p:txBody>
          <a:bodyPr/>
          <a:lstStyle/>
          <a:p>
            <a:r>
              <a:rPr lang="en-US" b="1" i="0" u="none" strike="noStrike" baseline="0" dirty="0">
                <a:latin typeface="MinionPro-Regular"/>
              </a:rPr>
              <a:t>MIPS load word and store word instructions</a:t>
            </a:r>
            <a:endParaRPr lang="en-IN" dirty="0"/>
          </a:p>
        </p:txBody>
      </p:sp>
      <p:sp>
        <p:nvSpPr>
          <p:cNvPr id="3" name="Content Placeholder 2">
            <a:extLst>
              <a:ext uri="{FF2B5EF4-FFF2-40B4-BE49-F238E27FC236}">
                <a16:creationId xmlns:a16="http://schemas.microsoft.com/office/drawing/2014/main" id="{E769D0E4-46A8-4224-8B20-2ED8608B2719}"/>
              </a:ext>
            </a:extLst>
          </p:cNvPr>
          <p:cNvSpPr>
            <a:spLocks noGrp="1"/>
          </p:cNvSpPr>
          <p:nvPr>
            <p:ph idx="1"/>
          </p:nvPr>
        </p:nvSpPr>
        <p:spPr>
          <a:xfrm>
            <a:off x="371061" y="1351722"/>
            <a:ext cx="11304104" cy="5009321"/>
          </a:xfrm>
        </p:spPr>
        <p:txBody>
          <a:bodyPr>
            <a:noAutofit/>
          </a:bodyPr>
          <a:lstStyle/>
          <a:p>
            <a:pPr algn="just"/>
            <a:r>
              <a:rPr lang="en-US" dirty="0">
                <a:latin typeface="MinionPro-Regular"/>
              </a:rPr>
              <a:t>G</a:t>
            </a:r>
            <a:r>
              <a:rPr lang="en-US" b="0" i="0" u="none" strike="noStrike" baseline="0" dirty="0">
                <a:latin typeface="MinionPro-Regular"/>
              </a:rPr>
              <a:t>eneral form </a:t>
            </a:r>
            <a:r>
              <a:rPr lang="en-US" b="0" i="0" u="none" strike="noStrike" baseline="0" dirty="0" err="1">
                <a:latin typeface="LetterGothicStd"/>
              </a:rPr>
              <a:t>lw</a:t>
            </a:r>
            <a:r>
              <a:rPr lang="en-US" b="0" i="0" u="none" strike="noStrike" baseline="0" dirty="0">
                <a:latin typeface="LetterGothicStd"/>
              </a:rPr>
              <a:t> $t1,offset_value($t2) </a:t>
            </a:r>
            <a:r>
              <a:rPr lang="en-US" b="0" i="0" u="none" strike="noStrike" baseline="0" dirty="0">
                <a:latin typeface="MinionPro-Regular"/>
              </a:rPr>
              <a:t>or </a:t>
            </a:r>
            <a:r>
              <a:rPr lang="en-US" b="0" i="0" u="none" strike="noStrike" baseline="0" dirty="0" err="1">
                <a:latin typeface="LetterGothicStd"/>
              </a:rPr>
              <a:t>sw</a:t>
            </a:r>
            <a:r>
              <a:rPr lang="en-US" b="0" i="0" u="none" strike="noStrike" baseline="0" dirty="0">
                <a:latin typeface="LetterGothicStd"/>
              </a:rPr>
              <a:t> $t1,offset_value ($t2)</a:t>
            </a:r>
            <a:r>
              <a:rPr lang="en-US" b="0" i="0" u="none" strike="noStrike" baseline="0" dirty="0">
                <a:latin typeface="MinionPro-Regular"/>
              </a:rPr>
              <a:t>. These instructions compute a memory address by adding the base register, which is </a:t>
            </a:r>
            <a:r>
              <a:rPr lang="en-US" b="0" i="0" u="none" strike="noStrike" baseline="0" dirty="0">
                <a:latin typeface="ArialMT"/>
              </a:rPr>
              <a:t>$t2</a:t>
            </a:r>
            <a:r>
              <a:rPr lang="en-US" b="0" i="0" u="none" strike="noStrike" baseline="0" dirty="0">
                <a:latin typeface="MinionPro-Regular"/>
              </a:rPr>
              <a:t>, to the 16-bit signed offset field contained in the instruction. </a:t>
            </a:r>
          </a:p>
          <a:p>
            <a:pPr algn="just"/>
            <a:r>
              <a:rPr lang="en-US" b="0" i="0" u="none" strike="noStrike" baseline="0" dirty="0">
                <a:latin typeface="MinionPro-Regular"/>
              </a:rPr>
              <a:t>If the instruction is a store, the value to be stored must also be read from the register file where it resides in </a:t>
            </a:r>
            <a:r>
              <a:rPr lang="en-US" b="0" i="0" u="none" strike="noStrike" baseline="0" dirty="0">
                <a:latin typeface="LetterGothicStd"/>
              </a:rPr>
              <a:t>$t1</a:t>
            </a:r>
            <a:r>
              <a:rPr lang="en-US" b="0" i="0" u="none" strike="noStrike" baseline="0" dirty="0">
                <a:latin typeface="MinionPro-Regular"/>
              </a:rPr>
              <a:t>.</a:t>
            </a:r>
          </a:p>
          <a:p>
            <a:pPr algn="just"/>
            <a:r>
              <a:rPr lang="en-US" b="0" i="0" u="none" strike="noStrike" baseline="0" dirty="0">
                <a:latin typeface="MinionPro-Regular"/>
              </a:rPr>
              <a:t> If the instruction is a load, the value read from memory must be written into the register file in the specified register, which is </a:t>
            </a:r>
            <a:r>
              <a:rPr lang="en-US" b="0" i="0" u="none" strike="noStrike" baseline="0" dirty="0">
                <a:latin typeface="LetterGothicStd"/>
              </a:rPr>
              <a:t>$t1</a:t>
            </a:r>
            <a:r>
              <a:rPr lang="en-US" b="0" i="0" u="none" strike="noStrike" baseline="0" dirty="0">
                <a:latin typeface="MinionPro-Regular"/>
              </a:rPr>
              <a:t>.</a:t>
            </a:r>
          </a:p>
          <a:p>
            <a:pPr algn="just"/>
            <a:r>
              <a:rPr lang="en-US" b="0" i="0" u="none" strike="noStrike" baseline="0" dirty="0">
                <a:latin typeface="MinionPro-Regular"/>
              </a:rPr>
              <a:t> Thus, we will need both the register file and the ALU.</a:t>
            </a:r>
          </a:p>
          <a:p>
            <a:pPr algn="l"/>
            <a:r>
              <a:rPr lang="en-US" b="0" i="0" u="none" strike="noStrike" baseline="0" dirty="0">
                <a:solidFill>
                  <a:srgbClr val="000000"/>
                </a:solidFill>
                <a:latin typeface="MinionPro-Regular"/>
              </a:rPr>
              <a:t>In addition, we will need a unit </a:t>
            </a:r>
            <a:r>
              <a:rPr lang="en-US" b="0" i="0" u="none" strike="noStrike" baseline="0" dirty="0">
                <a:latin typeface="MinionPro-Regular"/>
              </a:rPr>
              <a:t>to </a:t>
            </a:r>
            <a:r>
              <a:rPr lang="en-US" b="1" i="0" u="none" strike="noStrike" baseline="0" dirty="0">
                <a:latin typeface="MinionPro-Bold"/>
              </a:rPr>
              <a:t>sign-extend </a:t>
            </a:r>
            <a:r>
              <a:rPr lang="en-US" b="0" i="0" u="none" strike="noStrike" baseline="0" dirty="0">
                <a:solidFill>
                  <a:srgbClr val="000000"/>
                </a:solidFill>
                <a:latin typeface="MinionPro-Regular"/>
              </a:rPr>
              <a:t>the 16-bit off set field in the instruction to a 32-bit signed value,</a:t>
            </a:r>
          </a:p>
          <a:p>
            <a:r>
              <a:rPr lang="en-US" b="0" i="0" u="none" strike="noStrike" baseline="0" dirty="0">
                <a:solidFill>
                  <a:srgbClr val="000000"/>
                </a:solidFill>
                <a:latin typeface="MinionPro-Regular"/>
              </a:rPr>
              <a:t>and a </a:t>
            </a:r>
            <a:r>
              <a:rPr lang="en-US" b="1" i="0" u="none" strike="noStrike" baseline="0" dirty="0">
                <a:solidFill>
                  <a:srgbClr val="000000"/>
                </a:solidFill>
                <a:latin typeface="MinionPro-Regular"/>
              </a:rPr>
              <a:t>data memory </a:t>
            </a:r>
            <a:r>
              <a:rPr lang="en-US" b="0" i="0" u="none" strike="noStrike" baseline="0" dirty="0">
                <a:solidFill>
                  <a:srgbClr val="000000"/>
                </a:solidFill>
                <a:latin typeface="MinionPro-Regular"/>
              </a:rPr>
              <a:t>unit to read from or write to. </a:t>
            </a:r>
          </a:p>
          <a:p>
            <a:pPr algn="l"/>
            <a:endParaRPr lang="en-US" b="0" i="0" u="none" strike="noStrike" baseline="0" dirty="0">
              <a:solidFill>
                <a:srgbClr val="000000"/>
              </a:solidFill>
              <a:latin typeface="MinionPro-Regular"/>
            </a:endParaRPr>
          </a:p>
        </p:txBody>
      </p:sp>
    </p:spTree>
    <p:extLst>
      <p:ext uri="{BB962C8B-B14F-4D97-AF65-F5344CB8AC3E}">
        <p14:creationId xmlns:p14="http://schemas.microsoft.com/office/powerpoint/2010/main" val="3508910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0125E-F58C-44E9-884C-F6EE6CAC2DD1}"/>
              </a:ext>
            </a:extLst>
          </p:cNvPr>
          <p:cNvSpPr>
            <a:spLocks noGrp="1"/>
          </p:cNvSpPr>
          <p:nvPr>
            <p:ph type="title"/>
          </p:nvPr>
        </p:nvSpPr>
        <p:spPr>
          <a:xfrm>
            <a:off x="838200" y="365125"/>
            <a:ext cx="10515600" cy="695049"/>
          </a:xfrm>
        </p:spPr>
        <p:txBody>
          <a:bodyPr>
            <a:normAutofit/>
          </a:bodyPr>
          <a:lstStyle/>
          <a:p>
            <a:endParaRPr lang="en-IN" b="1" dirty="0"/>
          </a:p>
        </p:txBody>
      </p:sp>
      <p:pic>
        <p:nvPicPr>
          <p:cNvPr id="5" name="Content Placeholder 4">
            <a:extLst>
              <a:ext uri="{FF2B5EF4-FFF2-40B4-BE49-F238E27FC236}">
                <a16:creationId xmlns:a16="http://schemas.microsoft.com/office/drawing/2014/main" id="{05DD8A13-62EF-4542-8137-A225E7818DCC}"/>
              </a:ext>
            </a:extLst>
          </p:cNvPr>
          <p:cNvPicPr>
            <a:picLocks noGrp="1" noChangeAspect="1"/>
          </p:cNvPicPr>
          <p:nvPr>
            <p:ph idx="1"/>
          </p:nvPr>
        </p:nvPicPr>
        <p:blipFill>
          <a:blip r:embed="rId2"/>
          <a:stretch>
            <a:fillRect/>
          </a:stretch>
        </p:blipFill>
        <p:spPr>
          <a:xfrm>
            <a:off x="742122" y="1179443"/>
            <a:ext cx="10336695" cy="5313432"/>
          </a:xfrm>
        </p:spPr>
      </p:pic>
    </p:spTree>
    <p:extLst>
      <p:ext uri="{BB962C8B-B14F-4D97-AF65-F5344CB8AC3E}">
        <p14:creationId xmlns:p14="http://schemas.microsoft.com/office/powerpoint/2010/main" val="39562326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A2AB4E-24CB-417D-9149-503723E0AD19}"/>
              </a:ext>
            </a:extLst>
          </p:cNvPr>
          <p:cNvSpPr>
            <a:spLocks noGrp="1"/>
          </p:cNvSpPr>
          <p:nvPr>
            <p:ph idx="1"/>
          </p:nvPr>
        </p:nvSpPr>
        <p:spPr>
          <a:xfrm>
            <a:off x="516835" y="318052"/>
            <a:ext cx="11463130" cy="6255026"/>
          </a:xfrm>
        </p:spPr>
        <p:txBody>
          <a:bodyPr>
            <a:normAutofit/>
          </a:bodyPr>
          <a:lstStyle/>
          <a:p>
            <a:pPr algn="just"/>
            <a:r>
              <a:rPr lang="en-US" b="0" i="0" u="none" strike="noStrike" baseline="0" dirty="0">
                <a:solidFill>
                  <a:srgbClr val="000000"/>
                </a:solidFill>
                <a:latin typeface="MinionPro-Regular"/>
              </a:rPr>
              <a:t>The </a:t>
            </a:r>
            <a:r>
              <a:rPr lang="en-US" b="1" i="0" u="none" strike="noStrike" baseline="0" dirty="0">
                <a:solidFill>
                  <a:srgbClr val="000000"/>
                </a:solidFill>
                <a:latin typeface="MinionPro-Regular"/>
              </a:rPr>
              <a:t>data memory </a:t>
            </a:r>
            <a:r>
              <a:rPr lang="en-US" b="0" i="0" u="none" strike="noStrike" baseline="0" dirty="0">
                <a:solidFill>
                  <a:srgbClr val="000000"/>
                </a:solidFill>
                <a:latin typeface="MinionPro-Regular"/>
              </a:rPr>
              <a:t>must be written on store instructions; hence, data memory has read and write control signals, an address input, and an input for the data to be </a:t>
            </a:r>
            <a:r>
              <a:rPr lang="en-IN" b="0" i="0" u="none" strike="noStrike" baseline="0" dirty="0">
                <a:solidFill>
                  <a:srgbClr val="000000"/>
                </a:solidFill>
                <a:latin typeface="MinionPro-Regular"/>
              </a:rPr>
              <a:t>written into memory.</a:t>
            </a:r>
          </a:p>
          <a:p>
            <a:pPr algn="just"/>
            <a:r>
              <a:rPr lang="en-US" b="0" i="0" u="none" strike="noStrike" baseline="0" dirty="0">
                <a:solidFill>
                  <a:srgbClr val="000000"/>
                </a:solidFill>
                <a:latin typeface="MinionPro-Regular"/>
              </a:rPr>
              <a:t>The </a:t>
            </a:r>
            <a:r>
              <a:rPr lang="en-US" b="1" i="0" u="none" strike="noStrike" baseline="0" dirty="0" err="1">
                <a:solidFill>
                  <a:srgbClr val="000000"/>
                </a:solidFill>
                <a:latin typeface="LetterGothicStd"/>
              </a:rPr>
              <a:t>beq</a:t>
            </a:r>
            <a:r>
              <a:rPr lang="en-US" b="0" i="0" u="none" strike="noStrike" baseline="0" dirty="0">
                <a:solidFill>
                  <a:srgbClr val="000000"/>
                </a:solidFill>
                <a:latin typeface="LetterGothicStd"/>
              </a:rPr>
              <a:t> </a:t>
            </a:r>
            <a:r>
              <a:rPr lang="en-US" b="0" i="0" u="none" strike="noStrike" baseline="0" dirty="0">
                <a:solidFill>
                  <a:srgbClr val="000000"/>
                </a:solidFill>
                <a:latin typeface="MinionPro-Regular"/>
              </a:rPr>
              <a:t>instruction has three operands, </a:t>
            </a:r>
            <a:r>
              <a:rPr lang="en-US" b="1" i="0" u="none" strike="noStrike" baseline="0" dirty="0">
                <a:solidFill>
                  <a:srgbClr val="000000"/>
                </a:solidFill>
                <a:latin typeface="MinionPro-Regular"/>
              </a:rPr>
              <a:t>two registers </a:t>
            </a:r>
            <a:r>
              <a:rPr lang="en-US" b="0" i="0" u="none" strike="noStrike" baseline="0" dirty="0">
                <a:solidFill>
                  <a:srgbClr val="000000"/>
                </a:solidFill>
                <a:latin typeface="MinionPro-Regular"/>
              </a:rPr>
              <a:t>that are compared for equality, and a </a:t>
            </a:r>
            <a:r>
              <a:rPr lang="en-US" b="1" i="0" u="none" strike="noStrike" baseline="0" dirty="0">
                <a:solidFill>
                  <a:srgbClr val="000000"/>
                </a:solidFill>
                <a:latin typeface="MinionPro-Regular"/>
              </a:rPr>
              <a:t>16-bit off set </a:t>
            </a:r>
            <a:r>
              <a:rPr lang="en-US" b="0" i="0" u="none" strike="noStrike" baseline="0" dirty="0">
                <a:solidFill>
                  <a:srgbClr val="000000"/>
                </a:solidFill>
                <a:latin typeface="MinionPro-Regular"/>
              </a:rPr>
              <a:t>used to compute the </a:t>
            </a:r>
            <a:r>
              <a:rPr lang="en-US" b="1" i="0" u="none" strike="noStrike" baseline="0" dirty="0">
                <a:latin typeface="MinionPro-Bold"/>
              </a:rPr>
              <a:t>branch target address </a:t>
            </a:r>
            <a:r>
              <a:rPr lang="en-US" b="0" i="0" u="none" strike="noStrike" baseline="0" dirty="0">
                <a:latin typeface="MinionPro-Regular"/>
              </a:rPr>
              <a:t>relative to the branch instruction address. </a:t>
            </a:r>
          </a:p>
          <a:p>
            <a:pPr algn="just"/>
            <a:r>
              <a:rPr lang="en-US" b="0" i="0" u="none" strike="noStrike" baseline="0" dirty="0">
                <a:latin typeface="MinionPro-Regular"/>
              </a:rPr>
              <a:t>Its form is </a:t>
            </a:r>
            <a:r>
              <a:rPr lang="en-US" b="1" i="0" u="none" strike="noStrike" baseline="0" dirty="0" err="1">
                <a:latin typeface="LetterGothicStd"/>
              </a:rPr>
              <a:t>beq</a:t>
            </a:r>
            <a:r>
              <a:rPr lang="en-US" b="1" i="0" u="none" strike="noStrike" baseline="0" dirty="0">
                <a:latin typeface="LetterGothicStd"/>
              </a:rPr>
              <a:t> $t1,$t2,offset</a:t>
            </a:r>
            <a:r>
              <a:rPr lang="en-US" b="0" i="0" u="none" strike="noStrike" baseline="0" dirty="0">
                <a:latin typeface="MinionPro-Regular"/>
              </a:rPr>
              <a:t>.</a:t>
            </a:r>
            <a:r>
              <a:rPr lang="en-US" dirty="0">
                <a:latin typeface="MinionPro-Regular"/>
              </a:rPr>
              <a:t> </a:t>
            </a:r>
          </a:p>
          <a:p>
            <a:pPr algn="just"/>
            <a:r>
              <a:rPr lang="en-IN" b="0" i="0" u="none" strike="noStrike" baseline="0" dirty="0">
                <a:latin typeface="MinionPro-Regular"/>
              </a:rPr>
              <a:t>To </a:t>
            </a:r>
            <a:r>
              <a:rPr lang="en-US" b="0" i="0" u="none" strike="noStrike" baseline="0" dirty="0">
                <a:latin typeface="MinionPro-Regular"/>
              </a:rPr>
              <a:t>implement this instruction, we must compute the </a:t>
            </a:r>
            <a:r>
              <a:rPr lang="en-US" b="1" i="0" u="none" strike="noStrike" baseline="0" dirty="0">
                <a:latin typeface="MinionPro-Regular"/>
              </a:rPr>
              <a:t>branch target address </a:t>
            </a:r>
            <a:r>
              <a:rPr lang="en-US" b="0" i="0" u="none" strike="noStrike" baseline="0" dirty="0">
                <a:latin typeface="MinionPro-Regular"/>
              </a:rPr>
              <a:t>by adding the </a:t>
            </a:r>
            <a:r>
              <a:rPr lang="en-US" b="1" i="0" u="none" strike="noStrike" baseline="0" dirty="0">
                <a:latin typeface="MinionPro-Regular"/>
              </a:rPr>
              <a:t>sign-extended off set field of the instruction to the PC</a:t>
            </a:r>
            <a:r>
              <a:rPr lang="en-US" b="0" i="0" u="none" strike="noStrike" baseline="0" dirty="0">
                <a:latin typeface="MinionPro-Regular"/>
              </a:rPr>
              <a:t>. </a:t>
            </a:r>
            <a:endParaRPr lang="en-IN" dirty="0"/>
          </a:p>
          <a:p>
            <a:pPr algn="just"/>
            <a:r>
              <a:rPr lang="en-US" b="0" i="0" u="none" strike="noStrike" baseline="0" dirty="0">
                <a:latin typeface="MinionPro-Regular"/>
              </a:rPr>
              <a:t>The instruction set architecture specifies that the base for the branch address calculation is the address of the instruction following the branch. </a:t>
            </a:r>
          </a:p>
          <a:p>
            <a:pPr algn="just"/>
            <a:r>
              <a:rPr lang="en-US" b="0" i="0" u="none" strike="noStrike" baseline="0" dirty="0">
                <a:latin typeface="MinionPro-Regular"/>
              </a:rPr>
              <a:t>Since we compute PC + 4 (the address of the next instruction) in the instruction fetch </a:t>
            </a:r>
            <a:r>
              <a:rPr lang="en-US" b="0" i="0" u="none" strike="noStrike" baseline="0" dirty="0" err="1">
                <a:latin typeface="MinionPro-Regular"/>
              </a:rPr>
              <a:t>datapath</a:t>
            </a:r>
            <a:r>
              <a:rPr lang="en-US" b="0" i="0" u="none" strike="noStrike" baseline="0" dirty="0">
                <a:latin typeface="MinionPro-Regular"/>
              </a:rPr>
              <a:t>, it is easy to use this value as the base for computing the branch </a:t>
            </a:r>
            <a:r>
              <a:rPr lang="en-IN" b="0" i="0" u="none" strike="noStrike" baseline="0" dirty="0">
                <a:latin typeface="MinionPro-Regular"/>
              </a:rPr>
              <a:t>target address.</a:t>
            </a:r>
            <a:endParaRPr lang="en-IN" dirty="0"/>
          </a:p>
        </p:txBody>
      </p:sp>
    </p:spTree>
    <p:extLst>
      <p:ext uri="{BB962C8B-B14F-4D97-AF65-F5344CB8AC3E}">
        <p14:creationId xmlns:p14="http://schemas.microsoft.com/office/powerpoint/2010/main" val="3268541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C7C3D-3C9F-4457-AD59-E3C36FF77489}"/>
              </a:ext>
            </a:extLst>
          </p:cNvPr>
          <p:cNvSpPr>
            <a:spLocks noGrp="1"/>
          </p:cNvSpPr>
          <p:nvPr>
            <p:ph type="title"/>
          </p:nvPr>
        </p:nvSpPr>
        <p:spPr/>
        <p:txBody>
          <a:bodyPr/>
          <a:lstStyle/>
          <a:p>
            <a:pPr algn="ctr"/>
            <a:r>
              <a:rPr lang="en-IN" dirty="0"/>
              <a:t>The Processor</a:t>
            </a:r>
          </a:p>
        </p:txBody>
      </p:sp>
      <p:pic>
        <p:nvPicPr>
          <p:cNvPr id="1026" name="Picture 2" descr="Image result for cpu block diagram">
            <a:extLst>
              <a:ext uri="{FF2B5EF4-FFF2-40B4-BE49-F238E27FC236}">
                <a16:creationId xmlns:a16="http://schemas.microsoft.com/office/drawing/2014/main" id="{98A34AE6-68DF-4A39-B652-44AB09E8AE9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6578" y="1603023"/>
            <a:ext cx="8568266" cy="4141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21450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747CD8-527B-4A41-9834-42FCFE51B565}"/>
              </a:ext>
            </a:extLst>
          </p:cNvPr>
          <p:cNvSpPr>
            <a:spLocks noGrp="1"/>
          </p:cNvSpPr>
          <p:nvPr>
            <p:ph idx="1"/>
          </p:nvPr>
        </p:nvSpPr>
        <p:spPr>
          <a:xfrm>
            <a:off x="490331" y="384313"/>
            <a:ext cx="11290852" cy="5792650"/>
          </a:xfrm>
        </p:spPr>
        <p:txBody>
          <a:bodyPr>
            <a:normAutofit/>
          </a:bodyPr>
          <a:lstStyle/>
          <a:p>
            <a:pPr algn="just"/>
            <a:r>
              <a:rPr lang="en-US" b="0" i="0" u="none" strike="noStrike" baseline="0" dirty="0">
                <a:latin typeface="MinionPro-Regular"/>
              </a:rPr>
              <a:t>The architecture also states that the </a:t>
            </a:r>
            <a:r>
              <a:rPr lang="en-US" b="1" i="0" u="none" strike="noStrike" baseline="0" dirty="0">
                <a:latin typeface="MinionPro-Regular"/>
              </a:rPr>
              <a:t>off set </a:t>
            </a:r>
            <a:r>
              <a:rPr lang="en-US" b="0" i="0" u="none" strike="noStrike" baseline="0" dirty="0">
                <a:latin typeface="MinionPro-Regular"/>
              </a:rPr>
              <a:t>field is </a:t>
            </a:r>
            <a:r>
              <a:rPr lang="en-US" b="1" i="0" u="none" strike="noStrike" baseline="0" dirty="0">
                <a:latin typeface="MinionPro-Regular"/>
              </a:rPr>
              <a:t>shifted left 2 bits </a:t>
            </a:r>
            <a:r>
              <a:rPr lang="en-US" b="0" i="0" u="none" strike="noStrike" baseline="0" dirty="0">
                <a:latin typeface="MinionPro-Regular"/>
              </a:rPr>
              <a:t>so that it is a </a:t>
            </a:r>
            <a:r>
              <a:rPr lang="en-US" b="1" i="0" u="none" strike="noStrike" baseline="0" dirty="0">
                <a:latin typeface="MinionPro-Regular"/>
              </a:rPr>
              <a:t>word off set</a:t>
            </a:r>
            <a:r>
              <a:rPr lang="en-US" b="0" i="0" u="none" strike="noStrike" baseline="0" dirty="0">
                <a:latin typeface="MinionPro-Regular"/>
              </a:rPr>
              <a:t>; this shift increases the effective range of the off set field by a </a:t>
            </a:r>
            <a:r>
              <a:rPr lang="en-IN" b="0" i="0" u="none" strike="noStrike" baseline="0" dirty="0">
                <a:latin typeface="MinionPro-Regular"/>
              </a:rPr>
              <a:t>factor of 4.</a:t>
            </a:r>
          </a:p>
          <a:p>
            <a:pPr algn="just"/>
            <a:r>
              <a:rPr lang="en-US" b="0" i="0" u="none" strike="noStrike" baseline="0" dirty="0">
                <a:latin typeface="MinionPro-Regular"/>
              </a:rPr>
              <a:t>As well as computing the branch target address, we must also determine whether the next instruction is the instruction that follows sequentially or the instruction at the branch target address.</a:t>
            </a:r>
          </a:p>
          <a:p>
            <a:pPr algn="just"/>
            <a:r>
              <a:rPr lang="en-US" b="0" i="0" u="none" strike="noStrike" baseline="0" dirty="0">
                <a:solidFill>
                  <a:srgbClr val="000000"/>
                </a:solidFill>
                <a:latin typeface="MinionPro-Regular"/>
              </a:rPr>
              <a:t>When the condition is true (i.e., the operands are equal), the branch target address becomes the new PC, and we say that the </a:t>
            </a:r>
            <a:r>
              <a:rPr lang="en-US" b="1" i="0" u="none" strike="noStrike" baseline="0" dirty="0">
                <a:latin typeface="MinionPro-Bold"/>
              </a:rPr>
              <a:t>branch </a:t>
            </a:r>
            <a:r>
              <a:rPr lang="en-US" i="0" u="none" strike="noStrike" baseline="0" dirty="0">
                <a:latin typeface="MinionPro-Regular"/>
              </a:rPr>
              <a:t>is </a:t>
            </a:r>
            <a:r>
              <a:rPr lang="en-US" b="1" i="0" u="none" strike="noStrike" baseline="0" dirty="0">
                <a:latin typeface="MinionPro-Bold"/>
              </a:rPr>
              <a:t>taken</a:t>
            </a:r>
            <a:r>
              <a:rPr lang="en-US" i="0" u="none" strike="noStrike" baseline="0" dirty="0">
                <a:solidFill>
                  <a:srgbClr val="000000"/>
                </a:solidFill>
                <a:latin typeface="MinionPro-Regular"/>
              </a:rPr>
              <a:t>. If the operands are not equal, the incremented PC should replace the current PC (just as for any other normal instruction); in this case, we say that the </a:t>
            </a:r>
            <a:r>
              <a:rPr lang="en-IN" b="1" i="0" u="none" strike="noStrike" baseline="0" dirty="0">
                <a:latin typeface="MinionPro-Bold"/>
              </a:rPr>
              <a:t>branch </a:t>
            </a:r>
            <a:r>
              <a:rPr lang="en-IN" i="0" u="none" strike="noStrike" baseline="0" dirty="0">
                <a:latin typeface="MinionPro-Regular"/>
              </a:rPr>
              <a:t>is </a:t>
            </a:r>
            <a:r>
              <a:rPr lang="en-IN" b="1" i="0" u="none" strike="noStrike" baseline="0" dirty="0">
                <a:latin typeface="MinionPro-Bold"/>
              </a:rPr>
              <a:t>not taken</a:t>
            </a:r>
            <a:r>
              <a:rPr lang="en-IN" i="0" u="none" strike="noStrike" baseline="0" dirty="0">
                <a:latin typeface="MinionPro-Regular"/>
              </a:rPr>
              <a:t>.</a:t>
            </a:r>
          </a:p>
          <a:p>
            <a:pPr algn="l"/>
            <a:r>
              <a:rPr lang="en-US" b="0" i="0" u="none" strike="noStrike" baseline="0" dirty="0">
                <a:latin typeface="MinionPro-Regular"/>
              </a:rPr>
              <a:t>Thus, the branch </a:t>
            </a:r>
            <a:r>
              <a:rPr lang="en-US" b="0" i="0" u="none" strike="noStrike" baseline="0" dirty="0" err="1">
                <a:latin typeface="MinionPro-Regular"/>
              </a:rPr>
              <a:t>datapath</a:t>
            </a:r>
            <a:r>
              <a:rPr lang="en-US" b="0" i="0" u="none" strike="noStrike" baseline="0" dirty="0">
                <a:latin typeface="MinionPro-Regular"/>
              </a:rPr>
              <a:t> must </a:t>
            </a:r>
            <a:r>
              <a:rPr lang="en-US" b="1" i="0" u="none" strike="noStrike" baseline="0" dirty="0">
                <a:latin typeface="MinionPro-Regular"/>
              </a:rPr>
              <a:t>do two operations</a:t>
            </a:r>
            <a:r>
              <a:rPr lang="en-US" b="0" i="0" u="none" strike="noStrike" baseline="0" dirty="0">
                <a:latin typeface="MinionPro-Regular"/>
              </a:rPr>
              <a:t>: compute the branch target address and compare the register contents.</a:t>
            </a:r>
            <a:endParaRPr lang="en-IN" i="0" u="none" strike="noStrike" baseline="0" dirty="0">
              <a:latin typeface="MinionPro-Regular"/>
            </a:endParaRPr>
          </a:p>
          <a:p>
            <a:pPr algn="just"/>
            <a:endParaRPr lang="en-IN" dirty="0"/>
          </a:p>
        </p:txBody>
      </p:sp>
    </p:spTree>
    <p:extLst>
      <p:ext uri="{BB962C8B-B14F-4D97-AF65-F5344CB8AC3E}">
        <p14:creationId xmlns:p14="http://schemas.microsoft.com/office/powerpoint/2010/main" val="26732636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0E62C7-7E85-45B9-94E6-92B8C7BFE3EF}"/>
              </a:ext>
            </a:extLst>
          </p:cNvPr>
          <p:cNvSpPr>
            <a:spLocks noGrp="1"/>
          </p:cNvSpPr>
          <p:nvPr>
            <p:ph idx="1"/>
          </p:nvPr>
        </p:nvSpPr>
        <p:spPr>
          <a:xfrm>
            <a:off x="838200" y="556591"/>
            <a:ext cx="10515600" cy="5620372"/>
          </a:xfrm>
        </p:spPr>
        <p:txBody>
          <a:bodyPr/>
          <a:lstStyle/>
          <a:p>
            <a:pPr algn="just"/>
            <a:r>
              <a:rPr lang="en-IN" b="0" i="0" u="none" strike="noStrike" baseline="0" dirty="0">
                <a:solidFill>
                  <a:srgbClr val="000000"/>
                </a:solidFill>
                <a:latin typeface="MinionPro-Regular"/>
              </a:rPr>
              <a:t>To compute the </a:t>
            </a:r>
            <a:r>
              <a:rPr lang="en-IN" b="1" i="0" u="none" strike="noStrike" baseline="0" dirty="0">
                <a:solidFill>
                  <a:srgbClr val="000000"/>
                </a:solidFill>
                <a:latin typeface="MinionPro-Regular"/>
              </a:rPr>
              <a:t>branch </a:t>
            </a:r>
            <a:r>
              <a:rPr lang="en-US" b="1" i="0" u="none" strike="noStrike" baseline="0" dirty="0">
                <a:solidFill>
                  <a:srgbClr val="000000"/>
                </a:solidFill>
                <a:latin typeface="MinionPro-Regular"/>
              </a:rPr>
              <a:t>target address</a:t>
            </a:r>
            <a:r>
              <a:rPr lang="en-US" b="0" i="0" u="none" strike="noStrike" baseline="0" dirty="0">
                <a:solidFill>
                  <a:srgbClr val="000000"/>
                </a:solidFill>
                <a:latin typeface="MinionPro-Regular"/>
              </a:rPr>
              <a:t>, the branch </a:t>
            </a:r>
            <a:r>
              <a:rPr lang="en-US" b="0" i="0" u="none" strike="noStrike" baseline="0" dirty="0" err="1">
                <a:solidFill>
                  <a:srgbClr val="000000"/>
                </a:solidFill>
                <a:latin typeface="MinionPro-Regular"/>
              </a:rPr>
              <a:t>datapath</a:t>
            </a:r>
            <a:r>
              <a:rPr lang="en-US" b="0" i="0" u="none" strike="noStrike" baseline="0" dirty="0">
                <a:solidFill>
                  <a:srgbClr val="000000"/>
                </a:solidFill>
                <a:latin typeface="MinionPro-Regular"/>
              </a:rPr>
              <a:t> includes a </a:t>
            </a:r>
            <a:r>
              <a:rPr lang="en-US" b="1" i="0" u="none" strike="noStrike" baseline="0" dirty="0">
                <a:solidFill>
                  <a:srgbClr val="000000"/>
                </a:solidFill>
                <a:latin typeface="MinionPro-Regular"/>
              </a:rPr>
              <a:t>sign extension unit </a:t>
            </a:r>
            <a:r>
              <a:rPr lang="en-IN" b="0" i="0" u="none" strike="noStrike" baseline="0" dirty="0">
                <a:solidFill>
                  <a:srgbClr val="000000"/>
                </a:solidFill>
                <a:latin typeface="MinionPro-Regular"/>
              </a:rPr>
              <a:t>and an </a:t>
            </a:r>
            <a:r>
              <a:rPr lang="en-IN" b="1" i="0" u="none" strike="noStrike" baseline="0" dirty="0">
                <a:solidFill>
                  <a:srgbClr val="000000"/>
                </a:solidFill>
                <a:latin typeface="MinionPro-Regular"/>
              </a:rPr>
              <a:t>adder.</a:t>
            </a:r>
            <a:r>
              <a:rPr lang="en-IN" b="0" i="0" u="none" strike="noStrike" baseline="0" dirty="0">
                <a:solidFill>
                  <a:srgbClr val="000000"/>
                </a:solidFill>
                <a:latin typeface="MinionPro-Regular"/>
              </a:rPr>
              <a:t> </a:t>
            </a:r>
          </a:p>
          <a:p>
            <a:pPr algn="just"/>
            <a:r>
              <a:rPr lang="en-US" b="0" i="0" u="none" strike="noStrike" baseline="0" dirty="0">
                <a:solidFill>
                  <a:srgbClr val="000000"/>
                </a:solidFill>
                <a:latin typeface="MinionPro-Regular"/>
              </a:rPr>
              <a:t>To perform the compare, we need to use the register file</a:t>
            </a:r>
            <a:r>
              <a:rPr lang="en-US" b="0" i="0" u="none" strike="noStrike" baseline="0" dirty="0">
                <a:solidFill>
                  <a:srgbClr val="0081AD"/>
                </a:solidFill>
                <a:latin typeface="MinionPro-Regular"/>
              </a:rPr>
              <a:t> </a:t>
            </a:r>
            <a:r>
              <a:rPr lang="en-US" b="0" i="0" u="none" strike="noStrike" baseline="0" dirty="0">
                <a:solidFill>
                  <a:srgbClr val="000000"/>
                </a:solidFill>
                <a:latin typeface="MinionPro-Regular"/>
              </a:rPr>
              <a:t>to supply the two register operands (although we will not need to write into the register file).</a:t>
            </a:r>
          </a:p>
          <a:p>
            <a:pPr algn="just"/>
            <a:r>
              <a:rPr lang="en-US" b="0" i="0" u="none" strike="noStrike" baseline="0" dirty="0">
                <a:solidFill>
                  <a:srgbClr val="000000"/>
                </a:solidFill>
                <a:latin typeface="MinionPro-Regular"/>
              </a:rPr>
              <a:t> In addition, the comparison can be done using the ALU , </a:t>
            </a:r>
            <a:r>
              <a:rPr lang="en-US" b="0" i="0" u="none" strike="noStrike" baseline="0" dirty="0">
                <a:latin typeface="MinionPro-Regular"/>
              </a:rPr>
              <a:t>Since that ALU provides an output signal that indicates whether the result was 0, we can send the two register operands to the ALU with the control set to do a subtract. If the Zero signal out of the ALU unit is asserted, we know that the two values are equal. Although the Zero output always signals if the result is 0, we will be using it only to implement the equal test of branches.</a:t>
            </a:r>
          </a:p>
          <a:p>
            <a:pPr algn="l"/>
            <a:endParaRPr lang="en-IN" dirty="0"/>
          </a:p>
        </p:txBody>
      </p:sp>
    </p:spTree>
    <p:extLst>
      <p:ext uri="{BB962C8B-B14F-4D97-AF65-F5344CB8AC3E}">
        <p14:creationId xmlns:p14="http://schemas.microsoft.com/office/powerpoint/2010/main" val="32412738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0125E-F58C-44E9-884C-F6EE6CAC2DD1}"/>
              </a:ext>
            </a:extLst>
          </p:cNvPr>
          <p:cNvSpPr>
            <a:spLocks noGrp="1"/>
          </p:cNvSpPr>
          <p:nvPr>
            <p:ph type="title"/>
          </p:nvPr>
        </p:nvSpPr>
        <p:spPr>
          <a:xfrm>
            <a:off x="838200" y="365125"/>
            <a:ext cx="10515600" cy="695049"/>
          </a:xfrm>
        </p:spPr>
        <p:txBody>
          <a:bodyPr>
            <a:normAutofit/>
          </a:bodyPr>
          <a:lstStyle/>
          <a:p>
            <a:endParaRPr lang="en-IN" b="1" dirty="0"/>
          </a:p>
        </p:txBody>
      </p:sp>
      <p:pic>
        <p:nvPicPr>
          <p:cNvPr id="5" name="Content Placeholder 4">
            <a:extLst>
              <a:ext uri="{FF2B5EF4-FFF2-40B4-BE49-F238E27FC236}">
                <a16:creationId xmlns:a16="http://schemas.microsoft.com/office/drawing/2014/main" id="{05DD8A13-62EF-4542-8137-A225E7818DCC}"/>
              </a:ext>
            </a:extLst>
          </p:cNvPr>
          <p:cNvPicPr>
            <a:picLocks noGrp="1" noChangeAspect="1"/>
          </p:cNvPicPr>
          <p:nvPr>
            <p:ph idx="1"/>
          </p:nvPr>
        </p:nvPicPr>
        <p:blipFill>
          <a:blip r:embed="rId2"/>
          <a:stretch>
            <a:fillRect/>
          </a:stretch>
        </p:blipFill>
        <p:spPr>
          <a:xfrm>
            <a:off x="742122" y="1179443"/>
            <a:ext cx="10336695" cy="5313432"/>
          </a:xfrm>
        </p:spPr>
      </p:pic>
    </p:spTree>
    <p:extLst>
      <p:ext uri="{BB962C8B-B14F-4D97-AF65-F5344CB8AC3E}">
        <p14:creationId xmlns:p14="http://schemas.microsoft.com/office/powerpoint/2010/main" val="34930716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E94C78-26A4-45FB-A363-C99205CC06A9}"/>
              </a:ext>
            </a:extLst>
          </p:cNvPr>
          <p:cNvSpPr>
            <a:spLocks noGrp="1"/>
          </p:cNvSpPr>
          <p:nvPr>
            <p:ph idx="1"/>
          </p:nvPr>
        </p:nvSpPr>
        <p:spPr>
          <a:xfrm>
            <a:off x="291549" y="225288"/>
            <a:ext cx="11688416" cy="6149008"/>
          </a:xfrm>
        </p:spPr>
        <p:txBody>
          <a:bodyPr>
            <a:noAutofit/>
          </a:bodyPr>
          <a:lstStyle/>
          <a:p>
            <a:pPr algn="just"/>
            <a:r>
              <a:rPr lang="en-US" sz="2700" b="0" i="0" u="none" strike="noStrike" baseline="0" dirty="0">
                <a:latin typeface="MinionPro-Regular"/>
              </a:rPr>
              <a:t>The memory unit is a state element with inputs for the address and the write data, and a single output for the read result. There are separate read and write controls, although only one of these may be asserted on </a:t>
            </a:r>
            <a:r>
              <a:rPr lang="en-IN" sz="2700" b="0" i="0" u="none" strike="noStrike" baseline="0" dirty="0">
                <a:latin typeface="MinionPro-Regular"/>
              </a:rPr>
              <a:t>any given clock.</a:t>
            </a:r>
          </a:p>
          <a:p>
            <a:pPr algn="just"/>
            <a:r>
              <a:rPr lang="en-US" sz="2700" b="0" i="0" u="none" strike="noStrike" baseline="0" dirty="0">
                <a:latin typeface="MinionPro-Regular"/>
              </a:rPr>
              <a:t>The sign extension unit has a 16-bit input that is sign-extended into a 32-bit result appearing on the output .</a:t>
            </a:r>
          </a:p>
          <a:p>
            <a:pPr algn="just"/>
            <a:r>
              <a:rPr lang="en-US" sz="2700" b="1" i="0" u="none" strike="noStrike" baseline="0" dirty="0">
                <a:latin typeface="ITCFranklinGothicStd-Hvy"/>
              </a:rPr>
              <a:t>The </a:t>
            </a:r>
            <a:r>
              <a:rPr lang="en-US" sz="2700" b="1" i="0" u="none" strike="noStrike" baseline="0" dirty="0" err="1">
                <a:latin typeface="ITCFranklinGothicStd-Hvy"/>
              </a:rPr>
              <a:t>datapath</a:t>
            </a:r>
            <a:r>
              <a:rPr lang="en-US" sz="2700" b="1" i="0" u="none" strike="noStrike" baseline="0" dirty="0">
                <a:latin typeface="ITCFranklinGothicStd-Hvy"/>
              </a:rPr>
              <a:t> for a branch uses the ALU to evaluate the branch condition and a separate adder to compute the branch target as the sum of the incremented PC and the sign-extended, lower 16 bits of the instruction (the branch displacement), shifted left 2 bits. </a:t>
            </a:r>
          </a:p>
          <a:p>
            <a:pPr algn="just"/>
            <a:r>
              <a:rPr lang="en-US" sz="2700" b="0" i="0" u="none" strike="noStrike" baseline="0" dirty="0">
                <a:latin typeface="MinionPro-Regular"/>
              </a:rPr>
              <a:t>The unit labeled </a:t>
            </a:r>
            <a:r>
              <a:rPr lang="en-US" sz="2700" b="1" i="1" u="none" strike="noStrike" baseline="0" dirty="0">
                <a:latin typeface="MinionPro-It"/>
              </a:rPr>
              <a:t>Shift left 2 </a:t>
            </a:r>
            <a:r>
              <a:rPr lang="en-US" sz="2700" b="0" i="0" u="none" strike="noStrike" baseline="0" dirty="0">
                <a:latin typeface="MinionPro-Regular"/>
              </a:rPr>
              <a:t>is simply a routing of the signals between input and output that </a:t>
            </a:r>
            <a:r>
              <a:rPr lang="en-US" sz="2700" b="1" i="0" u="none" strike="noStrike" baseline="0" dirty="0">
                <a:latin typeface="MinionPro-Regular"/>
              </a:rPr>
              <a:t>adds 00 to the low-order end of the sign-extended off set field</a:t>
            </a:r>
            <a:r>
              <a:rPr lang="en-US" sz="2700" b="0" i="0" u="none" strike="noStrike" baseline="0" dirty="0">
                <a:latin typeface="MinionPro-Regular"/>
              </a:rPr>
              <a:t>; no actual shift hardware is needed, since the amount of the “shift ” is constant. </a:t>
            </a:r>
          </a:p>
          <a:p>
            <a:pPr algn="just"/>
            <a:r>
              <a:rPr lang="en-US" sz="2700" b="0" i="0" u="none" strike="noStrike" baseline="0" dirty="0">
                <a:latin typeface="MinionPro-Regular"/>
              </a:rPr>
              <a:t>Control logic is used to decide whether the incremented PC or branch target should replace the PC, based on the Zero output of the ALU.</a:t>
            </a:r>
            <a:endParaRPr lang="en-IN" sz="2700" dirty="0"/>
          </a:p>
        </p:txBody>
      </p:sp>
    </p:spTree>
    <p:extLst>
      <p:ext uri="{BB962C8B-B14F-4D97-AF65-F5344CB8AC3E}">
        <p14:creationId xmlns:p14="http://schemas.microsoft.com/office/powerpoint/2010/main" val="9479428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834D3C8-1FB9-4C8E-AB73-79BA4DBCCE48}"/>
              </a:ext>
            </a:extLst>
          </p:cNvPr>
          <p:cNvPicPr>
            <a:picLocks noGrp="1" noChangeAspect="1"/>
          </p:cNvPicPr>
          <p:nvPr>
            <p:ph idx="1"/>
          </p:nvPr>
        </p:nvPicPr>
        <p:blipFill>
          <a:blip r:embed="rId2"/>
          <a:stretch>
            <a:fillRect/>
          </a:stretch>
        </p:blipFill>
        <p:spPr>
          <a:xfrm>
            <a:off x="768626" y="410816"/>
            <a:ext cx="10959548" cy="5976731"/>
          </a:xfrm>
        </p:spPr>
      </p:pic>
    </p:spTree>
    <p:extLst>
      <p:ext uri="{BB962C8B-B14F-4D97-AF65-F5344CB8AC3E}">
        <p14:creationId xmlns:p14="http://schemas.microsoft.com/office/powerpoint/2010/main" val="26152026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D3331-B34E-40CB-8867-B516BE2E3C7E}"/>
              </a:ext>
            </a:extLst>
          </p:cNvPr>
          <p:cNvSpPr>
            <a:spLocks noGrp="1"/>
          </p:cNvSpPr>
          <p:nvPr>
            <p:ph type="title"/>
          </p:nvPr>
        </p:nvSpPr>
        <p:spPr>
          <a:xfrm>
            <a:off x="838200" y="365125"/>
            <a:ext cx="10515600" cy="854075"/>
          </a:xfrm>
        </p:spPr>
        <p:txBody>
          <a:bodyPr>
            <a:normAutofit/>
          </a:bodyPr>
          <a:lstStyle/>
          <a:p>
            <a:pPr algn="ctr"/>
            <a:r>
              <a:rPr lang="en-IN" sz="4000" b="1" i="0" u="none" strike="noStrike" baseline="0" dirty="0">
                <a:latin typeface="ITCFranklinGothicStd-Hvy"/>
              </a:rPr>
              <a:t>Creating a Single Datapath</a:t>
            </a:r>
            <a:endParaRPr lang="en-IN" sz="4000" dirty="0"/>
          </a:p>
        </p:txBody>
      </p:sp>
      <p:sp>
        <p:nvSpPr>
          <p:cNvPr id="3" name="Content Placeholder 2">
            <a:extLst>
              <a:ext uri="{FF2B5EF4-FFF2-40B4-BE49-F238E27FC236}">
                <a16:creationId xmlns:a16="http://schemas.microsoft.com/office/drawing/2014/main" id="{07088BEF-BFE4-42FB-BB39-94529E7938B3}"/>
              </a:ext>
            </a:extLst>
          </p:cNvPr>
          <p:cNvSpPr>
            <a:spLocks noGrp="1"/>
          </p:cNvSpPr>
          <p:nvPr>
            <p:ph idx="1"/>
          </p:nvPr>
        </p:nvSpPr>
        <p:spPr>
          <a:xfrm>
            <a:off x="838200" y="1219200"/>
            <a:ext cx="10515600" cy="4957763"/>
          </a:xfrm>
        </p:spPr>
        <p:txBody>
          <a:bodyPr>
            <a:normAutofit/>
          </a:bodyPr>
          <a:lstStyle/>
          <a:p>
            <a:pPr algn="just"/>
            <a:r>
              <a:rPr lang="en-US" b="0" i="0" u="none" strike="noStrike" baseline="0" dirty="0">
                <a:latin typeface="MinionPro-Regular"/>
              </a:rPr>
              <a:t>This simplest </a:t>
            </a:r>
            <a:r>
              <a:rPr lang="en-US" b="0" i="0" u="none" strike="noStrike" baseline="0" dirty="0" err="1">
                <a:latin typeface="MinionPro-Regular"/>
              </a:rPr>
              <a:t>datapath</a:t>
            </a:r>
            <a:r>
              <a:rPr lang="en-US" b="0" i="0" u="none" strike="noStrike" baseline="0" dirty="0">
                <a:latin typeface="MinionPro-Regular"/>
              </a:rPr>
              <a:t> will attempt to execute all instructions in one clock cycle.</a:t>
            </a:r>
          </a:p>
          <a:p>
            <a:pPr algn="just"/>
            <a:r>
              <a:rPr lang="en-US" b="0" i="0" u="none" strike="noStrike" baseline="0" dirty="0">
                <a:latin typeface="MinionPro-Regular"/>
              </a:rPr>
              <a:t>To share a </a:t>
            </a:r>
            <a:r>
              <a:rPr lang="en-US" b="0" i="0" u="none" strike="noStrike" baseline="0" dirty="0" err="1">
                <a:latin typeface="MinionPro-Regular"/>
              </a:rPr>
              <a:t>datapath</a:t>
            </a:r>
            <a:r>
              <a:rPr lang="en-US" b="0" i="0" u="none" strike="noStrike" baseline="0" dirty="0">
                <a:latin typeface="MinionPro-Regular"/>
              </a:rPr>
              <a:t> element between two different instruction classes, we may need to allow </a:t>
            </a:r>
            <a:r>
              <a:rPr lang="en-US" b="1" i="0" u="none" strike="noStrike" baseline="0" dirty="0">
                <a:latin typeface="MinionPro-Regular"/>
              </a:rPr>
              <a:t>multiple connections to the input </a:t>
            </a:r>
            <a:r>
              <a:rPr lang="en-US" b="0" i="0" u="none" strike="noStrike" baseline="0" dirty="0">
                <a:latin typeface="MinionPro-Regular"/>
              </a:rPr>
              <a:t>of an element, using a </a:t>
            </a:r>
            <a:r>
              <a:rPr lang="en-US" b="1" i="0" u="none" strike="noStrike" baseline="0" dirty="0">
                <a:latin typeface="MinionPro-Regular"/>
              </a:rPr>
              <a:t>multiplexor</a:t>
            </a:r>
            <a:r>
              <a:rPr lang="en-US" b="0" i="0" u="none" strike="noStrike" baseline="0" dirty="0">
                <a:latin typeface="MinionPro-Regular"/>
              </a:rPr>
              <a:t> and </a:t>
            </a:r>
            <a:r>
              <a:rPr lang="en-US" b="1" i="0" u="none" strike="noStrike" baseline="0" dirty="0">
                <a:latin typeface="MinionPro-Regular"/>
              </a:rPr>
              <a:t>control signal </a:t>
            </a:r>
            <a:r>
              <a:rPr lang="en-US" b="0" i="0" u="none" strike="noStrike" baseline="0" dirty="0">
                <a:latin typeface="MinionPro-Regular"/>
              </a:rPr>
              <a:t>to select among the multiple inputs.</a:t>
            </a:r>
          </a:p>
          <a:p>
            <a:pPr algn="just"/>
            <a:r>
              <a:rPr lang="en-US" b="0" i="0" u="none" strike="noStrike" baseline="0" dirty="0">
                <a:latin typeface="MinionPro-Regular"/>
              </a:rPr>
              <a:t>To create a </a:t>
            </a:r>
            <a:r>
              <a:rPr lang="en-US" b="0" i="0" u="none" strike="noStrike" baseline="0" dirty="0" err="1">
                <a:latin typeface="MinionPro-Regular"/>
              </a:rPr>
              <a:t>datapath</a:t>
            </a:r>
            <a:r>
              <a:rPr lang="en-US" b="0" i="0" u="none" strike="noStrike" baseline="0" dirty="0">
                <a:latin typeface="MinionPro-Regular"/>
              </a:rPr>
              <a:t> with only a </a:t>
            </a:r>
            <a:r>
              <a:rPr lang="en-US" b="1" i="0" u="none" strike="noStrike" baseline="0" dirty="0">
                <a:latin typeface="MinionPro-Regular"/>
              </a:rPr>
              <a:t>single register file </a:t>
            </a:r>
            <a:r>
              <a:rPr lang="en-US" b="0" i="0" u="none" strike="noStrike" baseline="0" dirty="0">
                <a:latin typeface="MinionPro-Regular"/>
              </a:rPr>
              <a:t>and a </a:t>
            </a:r>
            <a:r>
              <a:rPr lang="en-US" b="1" i="0" u="none" strike="noStrike" baseline="0" dirty="0">
                <a:latin typeface="MinionPro-Regular"/>
              </a:rPr>
              <a:t>single ALU</a:t>
            </a:r>
            <a:r>
              <a:rPr lang="en-US" b="0" i="0" u="none" strike="noStrike" baseline="0" dirty="0">
                <a:latin typeface="MinionPro-Regular"/>
              </a:rPr>
              <a:t>, we must support two different sources for the </a:t>
            </a:r>
            <a:r>
              <a:rPr lang="en-US" b="1" i="0" u="none" strike="noStrike" baseline="0" dirty="0">
                <a:latin typeface="MinionPro-Regular"/>
              </a:rPr>
              <a:t>second ALU input</a:t>
            </a:r>
            <a:r>
              <a:rPr lang="en-US" b="0" i="0" u="none" strike="noStrike" baseline="0" dirty="0">
                <a:latin typeface="MinionPro-Regular"/>
              </a:rPr>
              <a:t>, as well as two different sources for the data stored into the register file. Thus, </a:t>
            </a:r>
            <a:r>
              <a:rPr lang="en-US" b="1" i="0" u="none" strike="noStrike" baseline="0" dirty="0">
                <a:latin typeface="MinionPro-Regular"/>
              </a:rPr>
              <a:t>one multiplexor is placed at the ALU input </a:t>
            </a:r>
            <a:r>
              <a:rPr lang="en-US" b="0" i="0" u="none" strike="noStrike" baseline="0" dirty="0">
                <a:latin typeface="MinionPro-Regular"/>
              </a:rPr>
              <a:t>and </a:t>
            </a:r>
            <a:r>
              <a:rPr lang="en-US" b="1" i="0" u="none" strike="noStrike" baseline="0" dirty="0">
                <a:latin typeface="MinionPro-Regular"/>
              </a:rPr>
              <a:t>another at the data input to the register file.</a:t>
            </a:r>
          </a:p>
          <a:p>
            <a:pPr algn="just"/>
            <a:endParaRPr lang="en-IN" dirty="0"/>
          </a:p>
        </p:txBody>
      </p:sp>
    </p:spTree>
    <p:extLst>
      <p:ext uri="{BB962C8B-B14F-4D97-AF65-F5344CB8AC3E}">
        <p14:creationId xmlns:p14="http://schemas.microsoft.com/office/powerpoint/2010/main" val="12216483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307C9DC-6E57-458C-9897-825E967A7A20}"/>
              </a:ext>
            </a:extLst>
          </p:cNvPr>
          <p:cNvPicPr>
            <a:picLocks noGrp="1" noChangeAspect="1"/>
          </p:cNvPicPr>
          <p:nvPr>
            <p:ph idx="1"/>
          </p:nvPr>
        </p:nvPicPr>
        <p:blipFill>
          <a:blip r:embed="rId2"/>
          <a:stretch>
            <a:fillRect/>
          </a:stretch>
        </p:blipFill>
        <p:spPr>
          <a:xfrm>
            <a:off x="649358" y="556591"/>
            <a:ext cx="10787268" cy="5764696"/>
          </a:xfrm>
        </p:spPr>
      </p:pic>
    </p:spTree>
    <p:extLst>
      <p:ext uri="{BB962C8B-B14F-4D97-AF65-F5344CB8AC3E}">
        <p14:creationId xmlns:p14="http://schemas.microsoft.com/office/powerpoint/2010/main" val="13365258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47CDEA9-3245-496A-9915-0C8F369F7152}"/>
              </a:ext>
            </a:extLst>
          </p:cNvPr>
          <p:cNvPicPr>
            <a:picLocks noGrp="1" noChangeAspect="1"/>
          </p:cNvPicPr>
          <p:nvPr>
            <p:ph idx="1"/>
          </p:nvPr>
        </p:nvPicPr>
        <p:blipFill>
          <a:blip r:embed="rId2"/>
          <a:stretch>
            <a:fillRect/>
          </a:stretch>
        </p:blipFill>
        <p:spPr>
          <a:xfrm>
            <a:off x="596348" y="583096"/>
            <a:ext cx="10840278" cy="5605669"/>
          </a:xfrm>
        </p:spPr>
      </p:pic>
    </p:spTree>
    <p:extLst>
      <p:ext uri="{BB962C8B-B14F-4D97-AF65-F5344CB8AC3E}">
        <p14:creationId xmlns:p14="http://schemas.microsoft.com/office/powerpoint/2010/main" val="25005221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93B88-10CE-42B5-BC7A-710C2D98084B}"/>
              </a:ext>
            </a:extLst>
          </p:cNvPr>
          <p:cNvSpPr>
            <a:spLocks noGrp="1"/>
          </p:cNvSpPr>
          <p:nvPr>
            <p:ph type="title"/>
          </p:nvPr>
        </p:nvSpPr>
        <p:spPr>
          <a:xfrm>
            <a:off x="838200" y="365126"/>
            <a:ext cx="10515600" cy="456510"/>
          </a:xfrm>
        </p:spPr>
        <p:txBody>
          <a:bodyPr>
            <a:normAutofit fontScale="90000"/>
          </a:bodyPr>
          <a:lstStyle/>
          <a:p>
            <a:pPr algn="ctr"/>
            <a:r>
              <a:rPr lang="en-IN" b="1" dirty="0"/>
              <a:t>A simple implementation scheme</a:t>
            </a:r>
          </a:p>
        </p:txBody>
      </p:sp>
      <p:sp>
        <p:nvSpPr>
          <p:cNvPr id="3" name="Content Placeholder 2">
            <a:extLst>
              <a:ext uri="{FF2B5EF4-FFF2-40B4-BE49-F238E27FC236}">
                <a16:creationId xmlns:a16="http://schemas.microsoft.com/office/drawing/2014/main" id="{F0DD08B7-9BDF-43F2-83A2-A107A31CB2B1}"/>
              </a:ext>
            </a:extLst>
          </p:cNvPr>
          <p:cNvSpPr>
            <a:spLocks noGrp="1"/>
          </p:cNvSpPr>
          <p:nvPr>
            <p:ph idx="1"/>
          </p:nvPr>
        </p:nvSpPr>
        <p:spPr>
          <a:xfrm>
            <a:off x="556591" y="821636"/>
            <a:ext cx="11237844" cy="5565912"/>
          </a:xfrm>
        </p:spPr>
        <p:txBody>
          <a:bodyPr>
            <a:normAutofit/>
          </a:bodyPr>
          <a:lstStyle/>
          <a:p>
            <a:pPr algn="l"/>
            <a:r>
              <a:rPr lang="en-IN" b="0" i="0" u="none" strike="noStrike" baseline="0" dirty="0">
                <a:latin typeface="MinionPro-Regular"/>
              </a:rPr>
              <a:t>Th is simple </a:t>
            </a:r>
            <a:r>
              <a:rPr lang="en-US" b="0" i="0" u="none" strike="noStrike" baseline="0" dirty="0">
                <a:latin typeface="MinionPro-Regular"/>
              </a:rPr>
              <a:t>implementation covers </a:t>
            </a:r>
            <a:r>
              <a:rPr lang="en-US" b="0" i="1" u="none" strike="noStrike" baseline="0" dirty="0">
                <a:latin typeface="MinionPro-It"/>
              </a:rPr>
              <a:t>load word </a:t>
            </a:r>
            <a:r>
              <a:rPr lang="en-US" b="0" i="0" u="none" strike="noStrike" baseline="0" dirty="0">
                <a:latin typeface="MinionPro-Regular"/>
              </a:rPr>
              <a:t>(</a:t>
            </a:r>
            <a:r>
              <a:rPr lang="en-US" b="0" i="0" u="none" strike="noStrike" baseline="0" dirty="0" err="1">
                <a:latin typeface="LetterGothicStd"/>
              </a:rPr>
              <a:t>lw</a:t>
            </a:r>
            <a:r>
              <a:rPr lang="en-US" b="0" i="0" u="none" strike="noStrike" baseline="0" dirty="0">
                <a:latin typeface="MinionPro-Regular"/>
              </a:rPr>
              <a:t>), </a:t>
            </a:r>
            <a:r>
              <a:rPr lang="en-US" b="0" i="1" u="none" strike="noStrike" baseline="0" dirty="0">
                <a:latin typeface="MinionPro-It"/>
              </a:rPr>
              <a:t>store word </a:t>
            </a:r>
            <a:r>
              <a:rPr lang="en-US" b="0" i="0" u="none" strike="noStrike" baseline="0" dirty="0">
                <a:latin typeface="MinionPro-Regular"/>
              </a:rPr>
              <a:t>(</a:t>
            </a:r>
            <a:r>
              <a:rPr lang="en-US" b="0" i="0" u="none" strike="noStrike" baseline="0" dirty="0" err="1">
                <a:latin typeface="LetterGothicStd"/>
              </a:rPr>
              <a:t>sw</a:t>
            </a:r>
            <a:r>
              <a:rPr lang="en-US" b="0" i="0" u="none" strike="noStrike" baseline="0" dirty="0">
                <a:latin typeface="MinionPro-Regular"/>
              </a:rPr>
              <a:t>), </a:t>
            </a:r>
            <a:r>
              <a:rPr lang="en-US" b="0" i="1" u="none" strike="noStrike" baseline="0" dirty="0">
                <a:latin typeface="MinionPro-It"/>
              </a:rPr>
              <a:t>branch equal </a:t>
            </a:r>
            <a:r>
              <a:rPr lang="en-US" b="0" i="0" u="none" strike="noStrike" baseline="0" dirty="0">
                <a:latin typeface="MinionPro-Regular"/>
              </a:rPr>
              <a:t>(</a:t>
            </a:r>
            <a:r>
              <a:rPr lang="en-US" b="0" i="0" u="none" strike="noStrike" baseline="0" dirty="0" err="1">
                <a:latin typeface="LetterGothicStd"/>
              </a:rPr>
              <a:t>beq</a:t>
            </a:r>
            <a:r>
              <a:rPr lang="en-US" b="0" i="0" u="none" strike="noStrike" baseline="0" dirty="0">
                <a:latin typeface="MinionPro-Regular"/>
              </a:rPr>
              <a:t>), and the arithmetic-logical instructions </a:t>
            </a:r>
            <a:r>
              <a:rPr lang="en-US" b="0" i="0" u="none" strike="noStrike" baseline="0" dirty="0">
                <a:latin typeface="LetterGothicStd"/>
              </a:rPr>
              <a:t>add, sub, AND, OR</a:t>
            </a:r>
            <a:r>
              <a:rPr lang="en-US" b="0" i="0" u="none" strike="noStrike" baseline="0" dirty="0">
                <a:latin typeface="MinionPro-Regular"/>
              </a:rPr>
              <a:t>, and </a:t>
            </a:r>
            <a:r>
              <a:rPr lang="en-US" b="0" i="0" u="none" strike="noStrike" baseline="0" dirty="0">
                <a:latin typeface="LetterGothicStd"/>
              </a:rPr>
              <a:t>set on less </a:t>
            </a:r>
            <a:r>
              <a:rPr lang="en-IN" b="0" i="0" u="none" strike="noStrike" baseline="0" dirty="0">
                <a:latin typeface="LetterGothicStd"/>
              </a:rPr>
              <a:t>than</a:t>
            </a:r>
            <a:r>
              <a:rPr lang="en-IN" b="0" i="0" u="none" strike="noStrike" baseline="0" dirty="0">
                <a:latin typeface="MinionPro-Regular"/>
              </a:rPr>
              <a:t>.</a:t>
            </a:r>
          </a:p>
          <a:p>
            <a:pPr algn="just"/>
            <a:r>
              <a:rPr lang="en-IN" b="1" i="0" u="none" strike="noStrike" baseline="0" dirty="0">
                <a:latin typeface="ITCFranklinGothicStd-Hvy"/>
              </a:rPr>
              <a:t>The ALU Control</a:t>
            </a:r>
            <a:r>
              <a:rPr lang="en-IN" dirty="0">
                <a:latin typeface="MinionPro-Regular"/>
              </a:rPr>
              <a:t> : </a:t>
            </a:r>
            <a:r>
              <a:rPr lang="en-US" b="0" i="0" u="none" strike="noStrike" baseline="0" dirty="0">
                <a:solidFill>
                  <a:srgbClr val="000000"/>
                </a:solidFill>
                <a:latin typeface="MinionPro-Regular"/>
              </a:rPr>
              <a:t>Th e MIPS ALU defines the 6 following combinations of four </a:t>
            </a:r>
            <a:r>
              <a:rPr lang="en-IN" b="0" i="0" u="none" strike="noStrike" baseline="0" dirty="0">
                <a:solidFill>
                  <a:srgbClr val="000000"/>
                </a:solidFill>
                <a:latin typeface="MinionPro-Regular"/>
              </a:rPr>
              <a:t>control inputs:</a:t>
            </a:r>
            <a:endParaRPr lang="en-IN" b="0" i="0" u="none" strike="noStrike" baseline="0" dirty="0">
              <a:latin typeface="MinionPro-Regular"/>
            </a:endParaRPr>
          </a:p>
          <a:p>
            <a:pPr algn="l"/>
            <a:endParaRPr lang="en-IN" dirty="0"/>
          </a:p>
        </p:txBody>
      </p:sp>
      <p:pic>
        <p:nvPicPr>
          <p:cNvPr id="5" name="Picture 4">
            <a:extLst>
              <a:ext uri="{FF2B5EF4-FFF2-40B4-BE49-F238E27FC236}">
                <a16:creationId xmlns:a16="http://schemas.microsoft.com/office/drawing/2014/main" id="{487A5363-7DD0-49D4-AD5F-A19693031CA9}"/>
              </a:ext>
            </a:extLst>
          </p:cNvPr>
          <p:cNvPicPr>
            <a:picLocks noChangeAspect="1"/>
          </p:cNvPicPr>
          <p:nvPr/>
        </p:nvPicPr>
        <p:blipFill>
          <a:blip r:embed="rId2"/>
          <a:stretch>
            <a:fillRect/>
          </a:stretch>
        </p:blipFill>
        <p:spPr>
          <a:xfrm>
            <a:off x="3024187" y="3061252"/>
            <a:ext cx="4847604" cy="2975112"/>
          </a:xfrm>
          <a:prstGeom prst="rect">
            <a:avLst/>
          </a:prstGeom>
        </p:spPr>
      </p:pic>
    </p:spTree>
    <p:extLst>
      <p:ext uri="{BB962C8B-B14F-4D97-AF65-F5344CB8AC3E}">
        <p14:creationId xmlns:p14="http://schemas.microsoft.com/office/powerpoint/2010/main" val="30298531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05AD67-18EA-4628-B060-99D793B29F33}"/>
              </a:ext>
            </a:extLst>
          </p:cNvPr>
          <p:cNvSpPr>
            <a:spLocks noGrp="1"/>
          </p:cNvSpPr>
          <p:nvPr>
            <p:ph idx="1"/>
          </p:nvPr>
        </p:nvSpPr>
        <p:spPr>
          <a:xfrm>
            <a:off x="556591" y="371060"/>
            <a:ext cx="11052313" cy="6029739"/>
          </a:xfrm>
        </p:spPr>
        <p:txBody>
          <a:bodyPr>
            <a:normAutofit/>
          </a:bodyPr>
          <a:lstStyle/>
          <a:p>
            <a:pPr algn="just"/>
            <a:r>
              <a:rPr lang="en-US" b="0" i="0" u="none" strike="noStrike" baseline="0" dirty="0">
                <a:latin typeface="MinionPro-Regular"/>
              </a:rPr>
              <a:t>For </a:t>
            </a:r>
            <a:r>
              <a:rPr lang="en-US" b="1" i="0" u="none" strike="noStrike" baseline="0" dirty="0">
                <a:latin typeface="MinionPro-Regular"/>
              </a:rPr>
              <a:t>load word and store word instructions</a:t>
            </a:r>
            <a:r>
              <a:rPr lang="en-US" b="0" i="0" u="none" strike="noStrike" baseline="0" dirty="0">
                <a:latin typeface="MinionPro-Regular"/>
              </a:rPr>
              <a:t>, we use the ALU to compute the memory address by addition.</a:t>
            </a:r>
          </a:p>
          <a:p>
            <a:pPr algn="just"/>
            <a:r>
              <a:rPr lang="en-US" b="0" i="0" u="none" strike="noStrike" baseline="0" dirty="0">
                <a:latin typeface="MinionPro-Regular"/>
              </a:rPr>
              <a:t> For </a:t>
            </a:r>
            <a:r>
              <a:rPr lang="en-US" b="1" i="0" u="none" strike="noStrike" baseline="0" dirty="0">
                <a:latin typeface="MinionPro-Regular"/>
              </a:rPr>
              <a:t>the R-type instructions</a:t>
            </a:r>
            <a:r>
              <a:rPr lang="en-US" b="0" i="0" u="none" strike="noStrike" baseline="0" dirty="0">
                <a:latin typeface="MinionPro-Regular"/>
              </a:rPr>
              <a:t>, the ALU needs to perform one of the five actions (AND, OR, subtract, add, or set on less than), depending on the value of the 6-bit  function field in the low-order bits of the instruction.</a:t>
            </a:r>
          </a:p>
          <a:p>
            <a:pPr algn="just"/>
            <a:r>
              <a:rPr lang="en-US" sz="2800" b="1" i="0" u="none" strike="noStrike" baseline="0" dirty="0">
                <a:latin typeface="MinionPro-Regular"/>
              </a:rPr>
              <a:t>For branch equal</a:t>
            </a:r>
            <a:r>
              <a:rPr lang="en-US" sz="2800" b="0" i="0" u="none" strike="noStrike" baseline="0" dirty="0">
                <a:latin typeface="MinionPro-Regular"/>
              </a:rPr>
              <a:t>, the ALU </a:t>
            </a:r>
            <a:r>
              <a:rPr lang="en-IN" sz="2800" b="0" i="0" u="none" strike="noStrike" baseline="0" dirty="0">
                <a:latin typeface="MinionPro-Regular"/>
              </a:rPr>
              <a:t>must perform a subtraction.</a:t>
            </a:r>
            <a:endParaRPr lang="en-US" b="0" i="0" u="none" strike="noStrike" baseline="0" dirty="0">
              <a:latin typeface="MinionPro-Regular"/>
            </a:endParaRPr>
          </a:p>
          <a:p>
            <a:pPr algn="just"/>
            <a:r>
              <a:rPr lang="en-US" b="0" i="0" u="none" strike="noStrike" baseline="0" dirty="0">
                <a:latin typeface="MinionPro-Regular"/>
              </a:rPr>
              <a:t>The ALU control block has also been added. The PC does not require a write control, since it is written once at the end of every clock cycle; the </a:t>
            </a:r>
            <a:r>
              <a:rPr lang="en-US" b="1" i="0" u="none" strike="noStrike" baseline="0" dirty="0">
                <a:latin typeface="MinionPro-Regular"/>
              </a:rPr>
              <a:t>branch control logic </a:t>
            </a:r>
            <a:r>
              <a:rPr lang="en-US" b="0" i="0" u="none" strike="noStrike" baseline="0" dirty="0">
                <a:latin typeface="MinionPro-Regular"/>
              </a:rPr>
              <a:t>determines whether it is written with the incremented PC or the branch target address.</a:t>
            </a:r>
          </a:p>
          <a:p>
            <a:pPr algn="l"/>
            <a:endParaRPr lang="en-IN" dirty="0"/>
          </a:p>
        </p:txBody>
      </p:sp>
    </p:spTree>
    <p:extLst>
      <p:ext uri="{BB962C8B-B14F-4D97-AF65-F5344CB8AC3E}">
        <p14:creationId xmlns:p14="http://schemas.microsoft.com/office/powerpoint/2010/main" val="3322022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C0D997D9-387D-4D51-AE1F-8FD181B09CA8}"/>
              </a:ext>
            </a:extLst>
          </p:cNvPr>
          <p:cNvPicPr>
            <a:picLocks noGrp="1" noChangeAspect="1"/>
          </p:cNvPicPr>
          <p:nvPr>
            <p:ph idx="1"/>
          </p:nvPr>
        </p:nvPicPr>
        <p:blipFill>
          <a:blip r:embed="rId2"/>
          <a:stretch>
            <a:fillRect/>
          </a:stretch>
        </p:blipFill>
        <p:spPr>
          <a:xfrm>
            <a:off x="1298222" y="1309512"/>
            <a:ext cx="9369778" cy="4425244"/>
          </a:xfrm>
        </p:spPr>
      </p:pic>
    </p:spTree>
    <p:extLst>
      <p:ext uri="{BB962C8B-B14F-4D97-AF65-F5344CB8AC3E}">
        <p14:creationId xmlns:p14="http://schemas.microsoft.com/office/powerpoint/2010/main" val="361528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5C75EDFC-A736-4B99-8ACD-A54C0A91C9E0}"/>
              </a:ext>
            </a:extLst>
          </p:cNvPr>
          <p:cNvPicPr>
            <a:picLocks noGrp="1" noChangeAspect="1"/>
          </p:cNvPicPr>
          <p:nvPr>
            <p:ph idx="1"/>
          </p:nvPr>
        </p:nvPicPr>
        <p:blipFill>
          <a:blip r:embed="rId2"/>
          <a:stretch>
            <a:fillRect/>
          </a:stretch>
        </p:blipFill>
        <p:spPr>
          <a:xfrm>
            <a:off x="384313" y="357809"/>
            <a:ext cx="11118573" cy="5817704"/>
          </a:xfrm>
        </p:spPr>
      </p:pic>
    </p:spTree>
    <p:extLst>
      <p:ext uri="{BB962C8B-B14F-4D97-AF65-F5344CB8AC3E}">
        <p14:creationId xmlns:p14="http://schemas.microsoft.com/office/powerpoint/2010/main" val="28814851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37508-0297-43E4-A816-9433D2FE7D7B}"/>
              </a:ext>
            </a:extLst>
          </p:cNvPr>
          <p:cNvSpPr>
            <a:spLocks noGrp="1"/>
          </p:cNvSpPr>
          <p:nvPr>
            <p:ph type="title"/>
          </p:nvPr>
        </p:nvSpPr>
        <p:spPr>
          <a:xfrm>
            <a:off x="838200" y="365125"/>
            <a:ext cx="10515600" cy="575779"/>
          </a:xfrm>
        </p:spPr>
        <p:txBody>
          <a:bodyPr>
            <a:normAutofit fontScale="90000"/>
          </a:bodyPr>
          <a:lstStyle/>
          <a:p>
            <a:pPr algn="ctr"/>
            <a:endParaRPr lang="en-IN" dirty="0"/>
          </a:p>
        </p:txBody>
      </p:sp>
      <p:sp>
        <p:nvSpPr>
          <p:cNvPr id="3" name="Content Placeholder 2">
            <a:extLst>
              <a:ext uri="{FF2B5EF4-FFF2-40B4-BE49-F238E27FC236}">
                <a16:creationId xmlns:a16="http://schemas.microsoft.com/office/drawing/2014/main" id="{FEEB69C8-115F-4209-900E-A4186D67FEA9}"/>
              </a:ext>
            </a:extLst>
          </p:cNvPr>
          <p:cNvSpPr>
            <a:spLocks noGrp="1"/>
          </p:cNvSpPr>
          <p:nvPr>
            <p:ph idx="1"/>
          </p:nvPr>
        </p:nvSpPr>
        <p:spPr>
          <a:xfrm>
            <a:off x="838200" y="1232452"/>
            <a:ext cx="10515600" cy="4944511"/>
          </a:xfrm>
        </p:spPr>
        <p:txBody>
          <a:bodyPr>
            <a:normAutofit fontScale="92500"/>
          </a:bodyPr>
          <a:lstStyle/>
          <a:p>
            <a:pPr algn="just"/>
            <a:r>
              <a:rPr lang="en-US" b="0" i="0" dirty="0">
                <a:solidFill>
                  <a:srgbClr val="000000"/>
                </a:solidFill>
                <a:effectLst/>
                <a:latin typeface="Times New Roman" panose="02020603050405020304" pitchFamily="18" charset="0"/>
              </a:rPr>
              <a:t>We will just put the pieces together and then figure out the control lines that are needed and how to set them. We are not now worried about speed.</a:t>
            </a:r>
          </a:p>
          <a:p>
            <a:pPr algn="just"/>
            <a:r>
              <a:rPr lang="en-US" b="0" i="0" dirty="0">
                <a:solidFill>
                  <a:srgbClr val="000000"/>
                </a:solidFill>
                <a:effectLst/>
                <a:latin typeface="Times New Roman" panose="02020603050405020304" pitchFamily="18" charset="0"/>
              </a:rPr>
              <a:t>We are assuming that the instruction memory and data memory are separate. So we are not permitting self modifying code. We are not showing how either memory is connected to the outside world (i.e. we are ignoring I/O).</a:t>
            </a:r>
          </a:p>
          <a:p>
            <a:pPr algn="just"/>
            <a:r>
              <a:rPr lang="en-US" b="0" i="0" dirty="0">
                <a:solidFill>
                  <a:srgbClr val="000000"/>
                </a:solidFill>
                <a:effectLst/>
                <a:latin typeface="Times New Roman" panose="02020603050405020304" pitchFamily="18" charset="0"/>
              </a:rPr>
              <a:t>We have to use the same register file with all the pieces since when a load changes a register a subsequent R-type instruction must see the change, when an R-type instruction makes a change the </a:t>
            </a:r>
            <a:r>
              <a:rPr lang="en-US" b="0" i="0" dirty="0" err="1">
                <a:solidFill>
                  <a:srgbClr val="000000"/>
                </a:solidFill>
                <a:effectLst/>
                <a:latin typeface="Times New Roman" panose="02020603050405020304" pitchFamily="18" charset="0"/>
              </a:rPr>
              <a:t>lw</a:t>
            </a:r>
            <a:r>
              <a:rPr lang="en-US" b="0" i="0" dirty="0">
                <a:solidFill>
                  <a:srgbClr val="000000"/>
                </a:solidFill>
                <a:effectLst/>
                <a:latin typeface="Times New Roman" panose="02020603050405020304" pitchFamily="18" charset="0"/>
              </a:rPr>
              <a:t>/</a:t>
            </a:r>
            <a:r>
              <a:rPr lang="en-US" b="0" i="0" dirty="0" err="1">
                <a:solidFill>
                  <a:srgbClr val="000000"/>
                </a:solidFill>
                <a:effectLst/>
                <a:latin typeface="Times New Roman" panose="02020603050405020304" pitchFamily="18" charset="0"/>
              </a:rPr>
              <a:t>sw</a:t>
            </a:r>
            <a:r>
              <a:rPr lang="en-US" b="0" i="0" dirty="0">
                <a:solidFill>
                  <a:srgbClr val="000000"/>
                </a:solidFill>
                <a:effectLst/>
                <a:latin typeface="Times New Roman" panose="02020603050405020304" pitchFamily="18" charset="0"/>
              </a:rPr>
              <a:t> must see it (for loading or calculating the effective address, etc.</a:t>
            </a:r>
          </a:p>
          <a:p>
            <a:pPr algn="just"/>
            <a:r>
              <a:rPr lang="en-US" b="0" i="0" dirty="0">
                <a:solidFill>
                  <a:srgbClr val="000000"/>
                </a:solidFill>
                <a:effectLst/>
                <a:latin typeface="Times New Roman" panose="02020603050405020304" pitchFamily="18" charset="0"/>
              </a:rPr>
              <a:t>We could use separate ALUs for each type but it is easy not to so we will use the same ALU for all. We do have a separate adder for incrementing the PC.</a:t>
            </a:r>
            <a:endParaRPr lang="en-IN" dirty="0"/>
          </a:p>
        </p:txBody>
      </p:sp>
    </p:spTree>
    <p:extLst>
      <p:ext uri="{BB962C8B-B14F-4D97-AF65-F5344CB8AC3E}">
        <p14:creationId xmlns:p14="http://schemas.microsoft.com/office/powerpoint/2010/main" val="31138820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C0178-39B5-4EF2-8E7F-61C2CC3415A1}"/>
              </a:ext>
            </a:extLst>
          </p:cNvPr>
          <p:cNvSpPr>
            <a:spLocks noGrp="1"/>
          </p:cNvSpPr>
          <p:nvPr>
            <p:ph type="title"/>
          </p:nvPr>
        </p:nvSpPr>
        <p:spPr>
          <a:xfrm>
            <a:off x="838200" y="365125"/>
            <a:ext cx="10515600" cy="695049"/>
          </a:xfrm>
        </p:spPr>
        <p:txBody>
          <a:bodyPr/>
          <a:lstStyle/>
          <a:p>
            <a:pPr algn="ctr"/>
            <a:r>
              <a:rPr lang="en-IN" b="1" dirty="0"/>
              <a:t>An overview of pipelining</a:t>
            </a:r>
          </a:p>
        </p:txBody>
      </p:sp>
      <p:sp>
        <p:nvSpPr>
          <p:cNvPr id="3" name="Content Placeholder 2">
            <a:extLst>
              <a:ext uri="{FF2B5EF4-FFF2-40B4-BE49-F238E27FC236}">
                <a16:creationId xmlns:a16="http://schemas.microsoft.com/office/drawing/2014/main" id="{66864A38-EE70-4E2F-AA8F-691F328A8222}"/>
              </a:ext>
            </a:extLst>
          </p:cNvPr>
          <p:cNvSpPr>
            <a:spLocks noGrp="1"/>
          </p:cNvSpPr>
          <p:nvPr>
            <p:ph idx="1"/>
          </p:nvPr>
        </p:nvSpPr>
        <p:spPr>
          <a:xfrm>
            <a:off x="636105" y="1060174"/>
            <a:ext cx="10986052" cy="5432701"/>
          </a:xfrm>
        </p:spPr>
        <p:txBody>
          <a:bodyPr/>
          <a:lstStyle/>
          <a:p>
            <a:pPr algn="just"/>
            <a:r>
              <a:rPr lang="en-US" b="1" i="0" u="none" strike="noStrike" baseline="0" dirty="0">
                <a:solidFill>
                  <a:schemeClr val="tx1">
                    <a:lumMod val="65000"/>
                    <a:lumOff val="35000"/>
                  </a:schemeClr>
                </a:solidFill>
                <a:latin typeface="MinionPro-Bold"/>
              </a:rPr>
              <a:t>Pipelining</a:t>
            </a:r>
            <a:r>
              <a:rPr lang="en-US" b="1" i="0" u="none" strike="noStrike" baseline="0" dirty="0">
                <a:solidFill>
                  <a:srgbClr val="00FFFF"/>
                </a:solidFill>
                <a:latin typeface="MinionPro-Bold"/>
              </a:rPr>
              <a:t> </a:t>
            </a:r>
            <a:r>
              <a:rPr lang="en-US" b="0" i="0" u="none" strike="noStrike" baseline="0" dirty="0">
                <a:solidFill>
                  <a:srgbClr val="000000"/>
                </a:solidFill>
                <a:latin typeface="MinionPro-Regular"/>
              </a:rPr>
              <a:t>is an implementation technique in which multiple instructions are </a:t>
            </a:r>
            <a:r>
              <a:rPr lang="en-IN" b="0" i="0" u="none" strike="noStrike" baseline="0" dirty="0">
                <a:solidFill>
                  <a:srgbClr val="000000"/>
                </a:solidFill>
                <a:latin typeface="MinionPro-Regular"/>
              </a:rPr>
              <a:t>overlapped in execution.</a:t>
            </a:r>
          </a:p>
          <a:p>
            <a:pPr algn="just"/>
            <a:r>
              <a:rPr lang="en-US" b="0" i="0" u="none" strike="noStrike" baseline="0" dirty="0">
                <a:latin typeface="MinionPro-Regular"/>
              </a:rPr>
              <a:t>advanced pipelining techniques used in recent processors such as the Intel Core i7 </a:t>
            </a:r>
            <a:r>
              <a:rPr lang="en-IN" b="0" i="0" u="none" strike="noStrike" baseline="0" dirty="0">
                <a:latin typeface="MinionPro-Regular"/>
              </a:rPr>
              <a:t>and ARM Cortex-A8.</a:t>
            </a:r>
            <a:r>
              <a:rPr lang="en-US" b="0" i="0" dirty="0">
                <a:solidFill>
                  <a:srgbClr val="333333"/>
                </a:solidFill>
                <a:effectLst/>
                <a:latin typeface="noto sans"/>
              </a:rPr>
              <a:t>.</a:t>
            </a:r>
          </a:p>
          <a:p>
            <a:pPr algn="just"/>
            <a:r>
              <a:rPr lang="en-US" b="0" i="0" dirty="0">
                <a:solidFill>
                  <a:srgbClr val="333333"/>
                </a:solidFill>
                <a:effectLst/>
                <a:latin typeface="noto sans"/>
              </a:rPr>
              <a:t>Pipelining is a technique where multiple instructions are overlapped during execution. Pipeline is divided into stages and these stages are connected with one another to form a pipe like structure. Instructions enter from one end and exit from another end.</a:t>
            </a:r>
          </a:p>
          <a:p>
            <a:pPr algn="just"/>
            <a:r>
              <a:rPr lang="en-US" b="0" i="0" dirty="0">
                <a:solidFill>
                  <a:srgbClr val="333333"/>
                </a:solidFill>
                <a:effectLst/>
                <a:latin typeface="noto sans"/>
              </a:rPr>
              <a:t>Pipelining increases the overall instruction throughput.</a:t>
            </a:r>
          </a:p>
          <a:p>
            <a:pPr algn="just"/>
            <a:endParaRPr lang="en-IN" b="0" i="0" u="none" strike="noStrike" baseline="0" dirty="0">
              <a:latin typeface="MinionPro-Regular"/>
            </a:endParaRPr>
          </a:p>
          <a:p>
            <a:pPr algn="l"/>
            <a:endParaRPr lang="en-IN" dirty="0"/>
          </a:p>
        </p:txBody>
      </p:sp>
    </p:spTree>
    <p:extLst>
      <p:ext uri="{BB962C8B-B14F-4D97-AF65-F5344CB8AC3E}">
        <p14:creationId xmlns:p14="http://schemas.microsoft.com/office/powerpoint/2010/main" val="19806411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A8E8-B2B2-4EE1-91F1-68230C72E777}"/>
              </a:ext>
            </a:extLst>
          </p:cNvPr>
          <p:cNvSpPr>
            <a:spLocks noGrp="1"/>
          </p:cNvSpPr>
          <p:nvPr>
            <p:ph type="title"/>
          </p:nvPr>
        </p:nvSpPr>
        <p:spPr>
          <a:xfrm>
            <a:off x="437322" y="365125"/>
            <a:ext cx="11449878" cy="721553"/>
          </a:xfrm>
        </p:spPr>
        <p:txBody>
          <a:bodyPr>
            <a:noAutofit/>
          </a:bodyPr>
          <a:lstStyle/>
          <a:p>
            <a:r>
              <a:rPr lang="en-IN" sz="3600" b="0" i="0" u="none" strike="noStrike" baseline="0" dirty="0">
                <a:latin typeface="MinionPro-Regular"/>
              </a:rPr>
              <a:t>The </a:t>
            </a:r>
            <a:r>
              <a:rPr lang="en-IN" sz="3600" b="0" i="1" u="none" strike="noStrike" baseline="0" dirty="0">
                <a:latin typeface="MinionPro-It"/>
              </a:rPr>
              <a:t>nonpipelined </a:t>
            </a:r>
            <a:r>
              <a:rPr lang="en-US" sz="3600" b="0" i="0" u="none" strike="noStrike" baseline="0" dirty="0">
                <a:latin typeface="MinionPro-Regular"/>
              </a:rPr>
              <a:t>approach to laundry would be as follows:</a:t>
            </a:r>
            <a:endParaRPr lang="en-IN" sz="3600" dirty="0"/>
          </a:p>
        </p:txBody>
      </p:sp>
      <p:sp>
        <p:nvSpPr>
          <p:cNvPr id="3" name="Content Placeholder 2">
            <a:extLst>
              <a:ext uri="{FF2B5EF4-FFF2-40B4-BE49-F238E27FC236}">
                <a16:creationId xmlns:a16="http://schemas.microsoft.com/office/drawing/2014/main" id="{A563051E-8BE6-4500-A45C-434A27732657}"/>
              </a:ext>
            </a:extLst>
          </p:cNvPr>
          <p:cNvSpPr>
            <a:spLocks noGrp="1"/>
          </p:cNvSpPr>
          <p:nvPr>
            <p:ph idx="1"/>
          </p:nvPr>
        </p:nvSpPr>
        <p:spPr>
          <a:xfrm>
            <a:off x="609600" y="1086678"/>
            <a:ext cx="11145078" cy="5261113"/>
          </a:xfrm>
        </p:spPr>
        <p:txBody>
          <a:bodyPr>
            <a:normAutofit/>
          </a:bodyPr>
          <a:lstStyle/>
          <a:p>
            <a:pPr algn="just"/>
            <a:r>
              <a:rPr lang="en-US" b="0" i="0" u="none" strike="noStrike" baseline="0" dirty="0">
                <a:latin typeface="MinionPro-Regular"/>
              </a:rPr>
              <a:t>1. Place one dirty load of clothes in the washer.</a:t>
            </a:r>
          </a:p>
          <a:p>
            <a:pPr algn="just"/>
            <a:r>
              <a:rPr lang="en-US" b="0" i="0" u="none" strike="noStrike" baseline="0" dirty="0">
                <a:latin typeface="MinionPro-Regular"/>
              </a:rPr>
              <a:t>2. When the washer is finished, place the wet load in the dryer.</a:t>
            </a:r>
          </a:p>
          <a:p>
            <a:pPr algn="just"/>
            <a:r>
              <a:rPr lang="en-US" b="0" i="0" u="none" strike="noStrike" baseline="0" dirty="0">
                <a:latin typeface="MinionPro-Regular"/>
              </a:rPr>
              <a:t>3. When the dryer is finished, place the dry load on a table and fold.</a:t>
            </a:r>
          </a:p>
          <a:p>
            <a:pPr algn="just"/>
            <a:r>
              <a:rPr lang="en-US" b="0" i="0" u="none" strike="noStrike" baseline="0" dirty="0">
                <a:latin typeface="MinionPro-Regular"/>
              </a:rPr>
              <a:t>4. When folding is finished, ask your roommate to put the clothes away.</a:t>
            </a:r>
          </a:p>
          <a:p>
            <a:pPr algn="just"/>
            <a:r>
              <a:rPr lang="en-US" b="0" i="0" u="none" strike="noStrike" baseline="0" dirty="0">
                <a:latin typeface="MinionPro-Regular"/>
              </a:rPr>
              <a:t>When your roommate is done, start over with the next dirty load.</a:t>
            </a:r>
            <a:endParaRPr lang="en-IN" dirty="0"/>
          </a:p>
        </p:txBody>
      </p:sp>
    </p:spTree>
    <p:extLst>
      <p:ext uri="{BB962C8B-B14F-4D97-AF65-F5344CB8AC3E}">
        <p14:creationId xmlns:p14="http://schemas.microsoft.com/office/powerpoint/2010/main" val="23930790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E9107-95C8-4369-8E0F-ECDC70E74B2D}"/>
              </a:ext>
            </a:extLst>
          </p:cNvPr>
          <p:cNvSpPr>
            <a:spLocks noGrp="1"/>
          </p:cNvSpPr>
          <p:nvPr>
            <p:ph type="title"/>
          </p:nvPr>
        </p:nvSpPr>
        <p:spPr/>
        <p:txBody>
          <a:bodyPr>
            <a:normAutofit/>
          </a:bodyPr>
          <a:lstStyle/>
          <a:p>
            <a:r>
              <a:rPr lang="en-US" b="0" i="0" u="none" strike="noStrike" baseline="0" dirty="0">
                <a:latin typeface="MinionPro-Regular"/>
              </a:rPr>
              <a:t>The </a:t>
            </a:r>
            <a:r>
              <a:rPr lang="en-US" b="0" i="1" u="none" strike="noStrike" baseline="0" dirty="0">
                <a:latin typeface="MinionPro-It"/>
              </a:rPr>
              <a:t>pipelined </a:t>
            </a:r>
            <a:r>
              <a:rPr lang="en-US" b="0" i="0" u="none" strike="noStrike" baseline="0" dirty="0">
                <a:latin typeface="MinionPro-Regular"/>
              </a:rPr>
              <a:t>approach takes much less time</a:t>
            </a:r>
            <a:endParaRPr lang="en-IN" dirty="0"/>
          </a:p>
        </p:txBody>
      </p:sp>
      <p:sp>
        <p:nvSpPr>
          <p:cNvPr id="3" name="Content Placeholder 2">
            <a:extLst>
              <a:ext uri="{FF2B5EF4-FFF2-40B4-BE49-F238E27FC236}">
                <a16:creationId xmlns:a16="http://schemas.microsoft.com/office/drawing/2014/main" id="{1D7BE5A0-0C88-4AA4-AC86-94B1B84E08B9}"/>
              </a:ext>
            </a:extLst>
          </p:cNvPr>
          <p:cNvSpPr>
            <a:spLocks noGrp="1"/>
          </p:cNvSpPr>
          <p:nvPr>
            <p:ph idx="1"/>
          </p:nvPr>
        </p:nvSpPr>
        <p:spPr>
          <a:xfrm>
            <a:off x="583096" y="1351722"/>
            <a:ext cx="11105321" cy="4956313"/>
          </a:xfrm>
        </p:spPr>
        <p:txBody>
          <a:bodyPr>
            <a:normAutofit fontScale="92500" lnSpcReduction="10000"/>
          </a:bodyPr>
          <a:lstStyle/>
          <a:p>
            <a:pPr algn="just"/>
            <a:r>
              <a:rPr lang="en-IN" b="0" i="0" u="none" strike="noStrike" baseline="0" dirty="0">
                <a:latin typeface="MinionPro-Regular"/>
              </a:rPr>
              <a:t>As soon </a:t>
            </a:r>
            <a:r>
              <a:rPr lang="en-US" b="0" i="0" u="none" strike="noStrike" baseline="0" dirty="0">
                <a:latin typeface="MinionPro-Regular"/>
              </a:rPr>
              <a:t>as the washer is finished with the first load and placed in the dryer, you load the washer with the second dirty load. When the first load is dry, you place it on the table to start folding, move the wet load to the dryer, and put the next dirty load </a:t>
            </a:r>
            <a:r>
              <a:rPr lang="en-IN" b="0" i="0" u="none" strike="noStrike" baseline="0" dirty="0">
                <a:latin typeface="MinionPro-Regular"/>
              </a:rPr>
              <a:t>into the washer. </a:t>
            </a:r>
            <a:r>
              <a:rPr lang="en-US" b="0" i="0" u="none" strike="noStrike" baseline="0" dirty="0">
                <a:latin typeface="MinionPro-Regular"/>
              </a:rPr>
              <a:t>Next you have your roommate put the first load away, you start folding the second load, the dryer has the third load, and you put the fourth load into the washer. At this point all steps—called </a:t>
            </a:r>
            <a:r>
              <a:rPr lang="en-US" b="0" i="1" u="none" strike="noStrike" baseline="0" dirty="0">
                <a:latin typeface="MinionPro-It"/>
              </a:rPr>
              <a:t>stages </a:t>
            </a:r>
            <a:r>
              <a:rPr lang="en-US" b="0" i="0" u="none" strike="noStrike" baseline="0" dirty="0">
                <a:latin typeface="MinionPro-Regular"/>
              </a:rPr>
              <a:t>in pipelining—are operating </a:t>
            </a:r>
            <a:r>
              <a:rPr lang="en-IN" b="0" i="0" u="none" strike="noStrike" baseline="0" dirty="0">
                <a:latin typeface="MinionPro-Regular"/>
              </a:rPr>
              <a:t>concurrently.</a:t>
            </a:r>
          </a:p>
          <a:p>
            <a:pPr algn="just"/>
            <a:r>
              <a:rPr lang="en-IN" b="0" i="0" u="none" strike="noStrike" baseline="0" dirty="0">
                <a:latin typeface="MinionPro-Regular"/>
              </a:rPr>
              <a:t>the reason </a:t>
            </a:r>
            <a:r>
              <a:rPr lang="en-US" b="0" i="0" u="none" strike="noStrike" baseline="0" dirty="0">
                <a:latin typeface="MinionPro-Regular"/>
              </a:rPr>
              <a:t>pipelining is faster for many loads is that everything is working in parallel, so more loads are finished per hour. </a:t>
            </a:r>
          </a:p>
          <a:p>
            <a:pPr algn="just"/>
            <a:r>
              <a:rPr lang="en-US" b="0" i="0" u="none" strike="noStrike" baseline="0" dirty="0">
                <a:latin typeface="MinionPro-Regular"/>
              </a:rPr>
              <a:t>Pipelining improves throughput of our laundry system.</a:t>
            </a:r>
          </a:p>
          <a:p>
            <a:pPr algn="just"/>
            <a:r>
              <a:rPr lang="en-US" b="0" i="0" u="none" strike="noStrike" baseline="0" dirty="0">
                <a:latin typeface="MinionPro-Regular"/>
              </a:rPr>
              <a:t>Hence, pipelining would not decrease the time to complete one load of laundry,</a:t>
            </a:r>
          </a:p>
          <a:p>
            <a:pPr algn="just"/>
            <a:r>
              <a:rPr lang="en-US" b="0" i="0" u="none" strike="noStrike" baseline="0" dirty="0">
                <a:latin typeface="MinionPro-Regular"/>
              </a:rPr>
              <a:t>but when we have many loads of laundry to do, the improvement in throughput decreases the total time to complete the work.</a:t>
            </a:r>
            <a:endParaRPr lang="en-IN" b="0" i="0" u="none" strike="noStrike" baseline="0" dirty="0">
              <a:latin typeface="MinionPro-Regular"/>
            </a:endParaRPr>
          </a:p>
          <a:p>
            <a:pPr algn="l"/>
            <a:endParaRPr lang="en-IN" dirty="0"/>
          </a:p>
        </p:txBody>
      </p:sp>
    </p:spTree>
    <p:extLst>
      <p:ext uri="{BB962C8B-B14F-4D97-AF65-F5344CB8AC3E}">
        <p14:creationId xmlns:p14="http://schemas.microsoft.com/office/powerpoint/2010/main" val="3954589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BA35679-1811-480E-9AD7-C8380978E727}"/>
              </a:ext>
            </a:extLst>
          </p:cNvPr>
          <p:cNvPicPr>
            <a:picLocks noGrp="1" noChangeAspect="1"/>
          </p:cNvPicPr>
          <p:nvPr>
            <p:ph idx="1"/>
          </p:nvPr>
        </p:nvPicPr>
        <p:blipFill>
          <a:blip r:embed="rId2"/>
          <a:stretch>
            <a:fillRect/>
          </a:stretch>
        </p:blipFill>
        <p:spPr>
          <a:xfrm>
            <a:off x="371060" y="265043"/>
            <a:ext cx="11608905" cy="6480314"/>
          </a:xfrm>
        </p:spPr>
      </p:pic>
    </p:spTree>
    <p:extLst>
      <p:ext uri="{BB962C8B-B14F-4D97-AF65-F5344CB8AC3E}">
        <p14:creationId xmlns:p14="http://schemas.microsoft.com/office/powerpoint/2010/main" val="28408976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BFA8A-64C6-4811-9A13-DA0DC25DAACB}"/>
              </a:ext>
            </a:extLst>
          </p:cNvPr>
          <p:cNvSpPr>
            <a:spLocks noGrp="1"/>
          </p:cNvSpPr>
          <p:nvPr>
            <p:ph type="title"/>
          </p:nvPr>
        </p:nvSpPr>
        <p:spPr>
          <a:xfrm>
            <a:off x="838200" y="365125"/>
            <a:ext cx="10515600" cy="708301"/>
          </a:xfrm>
        </p:spPr>
        <p:txBody>
          <a:bodyPr>
            <a:normAutofit/>
          </a:bodyPr>
          <a:lstStyle/>
          <a:p>
            <a:r>
              <a:rPr lang="en-IN" sz="4000" b="0" i="0" u="none" strike="noStrike" baseline="0" dirty="0">
                <a:latin typeface="MinionPro-Regular"/>
              </a:rPr>
              <a:t>pipeline instruction-execution.</a:t>
            </a:r>
            <a:endParaRPr lang="en-IN" sz="4000" dirty="0"/>
          </a:p>
        </p:txBody>
      </p:sp>
      <p:sp>
        <p:nvSpPr>
          <p:cNvPr id="3" name="Content Placeholder 2">
            <a:extLst>
              <a:ext uri="{FF2B5EF4-FFF2-40B4-BE49-F238E27FC236}">
                <a16:creationId xmlns:a16="http://schemas.microsoft.com/office/drawing/2014/main" id="{21501148-5D13-464D-A8AF-E47FC45963CC}"/>
              </a:ext>
            </a:extLst>
          </p:cNvPr>
          <p:cNvSpPr>
            <a:spLocks noGrp="1"/>
          </p:cNvSpPr>
          <p:nvPr>
            <p:ph idx="1"/>
          </p:nvPr>
        </p:nvSpPr>
        <p:spPr>
          <a:xfrm>
            <a:off x="596348" y="1073426"/>
            <a:ext cx="10999304" cy="5103537"/>
          </a:xfrm>
        </p:spPr>
        <p:txBody>
          <a:bodyPr>
            <a:normAutofit/>
          </a:bodyPr>
          <a:lstStyle/>
          <a:p>
            <a:pPr algn="just"/>
            <a:r>
              <a:rPr lang="en-US" b="0" i="0" u="none" strike="noStrike" baseline="0" dirty="0">
                <a:latin typeface="MinionPro-Regular"/>
              </a:rPr>
              <a:t>1. Fetch instruction from memory.</a:t>
            </a:r>
          </a:p>
          <a:p>
            <a:pPr algn="just"/>
            <a:r>
              <a:rPr lang="en-US" b="0" i="0" u="none" strike="noStrike" baseline="0" dirty="0">
                <a:latin typeface="MinionPro-Regular"/>
              </a:rPr>
              <a:t>2. Read registers while decoding the instruction. The regular format of MIPS, instructions allows reading and decoding to occur simultaneously.</a:t>
            </a:r>
          </a:p>
          <a:p>
            <a:pPr algn="just"/>
            <a:r>
              <a:rPr lang="en-US" b="0" i="0" u="none" strike="noStrike" baseline="0" dirty="0">
                <a:latin typeface="MinionPro-Regular"/>
              </a:rPr>
              <a:t>3. Execute the operation or calculate an address.</a:t>
            </a:r>
          </a:p>
          <a:p>
            <a:pPr algn="just"/>
            <a:r>
              <a:rPr lang="en-US" b="0" i="0" u="none" strike="noStrike" baseline="0" dirty="0">
                <a:latin typeface="MinionPro-Regular"/>
              </a:rPr>
              <a:t>4. Access an operand in data memory.</a:t>
            </a:r>
          </a:p>
          <a:p>
            <a:pPr algn="just"/>
            <a:r>
              <a:rPr lang="en-US" b="0" i="0" u="none" strike="noStrike" baseline="0" dirty="0">
                <a:latin typeface="MinionPro-Regular"/>
              </a:rPr>
              <a:t>5. Write the result into a register.</a:t>
            </a:r>
            <a:endParaRPr lang="en-IN" dirty="0"/>
          </a:p>
        </p:txBody>
      </p:sp>
    </p:spTree>
    <p:extLst>
      <p:ext uri="{BB962C8B-B14F-4D97-AF65-F5344CB8AC3E}">
        <p14:creationId xmlns:p14="http://schemas.microsoft.com/office/powerpoint/2010/main" val="40459482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3B407-D7A8-4AAF-BDC1-E702D4CB74DE}"/>
              </a:ext>
            </a:extLst>
          </p:cNvPr>
          <p:cNvSpPr>
            <a:spLocks noGrp="1"/>
          </p:cNvSpPr>
          <p:nvPr>
            <p:ph type="title"/>
          </p:nvPr>
        </p:nvSpPr>
        <p:spPr/>
        <p:txBody>
          <a:bodyPr/>
          <a:lstStyle/>
          <a:p>
            <a:pPr algn="ctr"/>
            <a:r>
              <a:rPr lang="en-IN" b="1" dirty="0"/>
              <a:t>Pipelined </a:t>
            </a:r>
            <a:r>
              <a:rPr lang="en-IN" b="1" dirty="0" err="1"/>
              <a:t>datapath</a:t>
            </a:r>
            <a:r>
              <a:rPr lang="en-IN" b="1" dirty="0"/>
              <a:t> and control</a:t>
            </a:r>
          </a:p>
        </p:txBody>
      </p:sp>
      <p:sp>
        <p:nvSpPr>
          <p:cNvPr id="3" name="Content Placeholder 2">
            <a:extLst>
              <a:ext uri="{FF2B5EF4-FFF2-40B4-BE49-F238E27FC236}">
                <a16:creationId xmlns:a16="http://schemas.microsoft.com/office/drawing/2014/main" id="{0471F30B-B8BF-45A3-8DDD-4DEAFC473B5F}"/>
              </a:ext>
            </a:extLst>
          </p:cNvPr>
          <p:cNvSpPr>
            <a:spLocks noGrp="1"/>
          </p:cNvSpPr>
          <p:nvPr>
            <p:ph idx="1"/>
          </p:nvPr>
        </p:nvSpPr>
        <p:spPr/>
        <p:txBody>
          <a:bodyPr/>
          <a:lstStyle/>
          <a:p>
            <a:r>
              <a:rPr lang="en-US" dirty="0"/>
              <a:t>As with the single-cycle and multi-cycle implementations, we will start by looking at the </a:t>
            </a:r>
            <a:r>
              <a:rPr lang="en-US" dirty="0" err="1"/>
              <a:t>datapath</a:t>
            </a:r>
            <a:r>
              <a:rPr lang="en-US" dirty="0"/>
              <a:t> for pipelining. pipelining involves breaking up instructions into five stages:</a:t>
            </a:r>
          </a:p>
          <a:p>
            <a:pPr algn="l"/>
            <a:r>
              <a:rPr lang="en-IN" b="0" i="0" u="none" strike="noStrike" baseline="0" dirty="0">
                <a:latin typeface="MinionPro-Regular"/>
              </a:rPr>
              <a:t>1. IF: Instruction fetch</a:t>
            </a:r>
          </a:p>
          <a:p>
            <a:pPr algn="l"/>
            <a:r>
              <a:rPr lang="en-US" b="0" i="0" u="none" strike="noStrike" baseline="0" dirty="0">
                <a:latin typeface="MinionPro-Regular"/>
              </a:rPr>
              <a:t>2. ID: Instruction decode and </a:t>
            </a:r>
            <a:r>
              <a:rPr lang="en-US" b="0" i="0" u="none" strike="noStrike" baseline="0">
                <a:latin typeface="MinionPro-Regular"/>
              </a:rPr>
              <a:t>register file </a:t>
            </a:r>
            <a:r>
              <a:rPr lang="en-US" b="0" i="0" u="none" strike="noStrike" baseline="0" dirty="0">
                <a:latin typeface="MinionPro-Regular"/>
              </a:rPr>
              <a:t>read</a:t>
            </a:r>
          </a:p>
          <a:p>
            <a:pPr algn="l"/>
            <a:r>
              <a:rPr lang="en-US" b="0" i="0" u="none" strike="noStrike" baseline="0" dirty="0">
                <a:latin typeface="MinionPro-Regular"/>
              </a:rPr>
              <a:t>3. EX: Execution or address calculation</a:t>
            </a:r>
          </a:p>
          <a:p>
            <a:pPr algn="l"/>
            <a:r>
              <a:rPr lang="en-US" b="0" i="0" u="none" strike="noStrike" baseline="0" dirty="0">
                <a:latin typeface="MinionPro-Regular"/>
              </a:rPr>
              <a:t>4. MEM: Data memory access</a:t>
            </a:r>
          </a:p>
          <a:p>
            <a:pPr algn="l"/>
            <a:r>
              <a:rPr lang="en-IN" b="0" i="0" u="none" strike="noStrike" baseline="0" dirty="0">
                <a:latin typeface="MinionPro-Regular"/>
              </a:rPr>
              <a:t>5. WB: Write back</a:t>
            </a:r>
            <a:endParaRPr lang="en-IN" i="1" dirty="0"/>
          </a:p>
        </p:txBody>
      </p:sp>
    </p:spTree>
    <p:extLst>
      <p:ext uri="{BB962C8B-B14F-4D97-AF65-F5344CB8AC3E}">
        <p14:creationId xmlns:p14="http://schemas.microsoft.com/office/powerpoint/2010/main" val="9744575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1034B-E8C7-4504-9380-78D2CDA8B83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CAE134F-E3B7-48E2-A825-ACC8A965EFB2}"/>
              </a:ext>
            </a:extLst>
          </p:cNvPr>
          <p:cNvSpPr>
            <a:spLocks noGrp="1"/>
          </p:cNvSpPr>
          <p:nvPr>
            <p:ph idx="1"/>
          </p:nvPr>
        </p:nvSpPr>
        <p:spPr/>
        <p:txBody>
          <a:bodyPr/>
          <a:lstStyle/>
          <a:p>
            <a:pPr algn="just"/>
            <a:r>
              <a:rPr lang="en-US" b="1" i="0" u="none" strike="noStrike" baseline="0" dirty="0">
                <a:solidFill>
                  <a:srgbClr val="000000"/>
                </a:solidFill>
                <a:latin typeface="MinionPro-Bold"/>
              </a:rPr>
              <a:t>Pipelining </a:t>
            </a:r>
            <a:r>
              <a:rPr lang="en-US" b="0" i="0" u="none" strike="noStrike" baseline="0" dirty="0">
                <a:solidFill>
                  <a:srgbClr val="000000"/>
                </a:solidFill>
                <a:latin typeface="MinionPro-Regular"/>
              </a:rPr>
              <a:t>increases the number of simultaneously executing instructions and the rate at which instructions are started and completed. </a:t>
            </a:r>
          </a:p>
          <a:p>
            <a:pPr algn="just"/>
            <a:r>
              <a:rPr lang="en-US" b="0" i="0" u="none" strike="noStrike" baseline="0" dirty="0">
                <a:solidFill>
                  <a:srgbClr val="000000"/>
                </a:solidFill>
                <a:latin typeface="MinionPro-Regular"/>
              </a:rPr>
              <a:t>Pipelining does not reduce the time it takes to complete an individual instruction, also called the </a:t>
            </a:r>
            <a:r>
              <a:rPr lang="en-US" b="1" i="0" u="none" strike="noStrike" baseline="0" dirty="0">
                <a:solidFill>
                  <a:schemeClr val="tx1">
                    <a:lumMod val="65000"/>
                    <a:lumOff val="35000"/>
                  </a:schemeClr>
                </a:solidFill>
                <a:latin typeface="MinionPro-Bold"/>
              </a:rPr>
              <a:t>latency</a:t>
            </a:r>
            <a:r>
              <a:rPr lang="en-US" b="0" i="0" u="none" strike="noStrike" baseline="0" dirty="0">
                <a:solidFill>
                  <a:srgbClr val="000000"/>
                </a:solidFill>
                <a:latin typeface="MinionPro-Regular"/>
              </a:rPr>
              <a:t>. For example, the five-stage pipeline still takes 5 clock cycles for the instruction to complete. </a:t>
            </a:r>
          </a:p>
          <a:p>
            <a:pPr algn="just"/>
            <a:r>
              <a:rPr lang="en-US" b="0" i="0" u="none" strike="noStrike" baseline="0" dirty="0">
                <a:solidFill>
                  <a:srgbClr val="000000"/>
                </a:solidFill>
                <a:latin typeface="MinionPro-Regular"/>
              </a:rPr>
              <a:t> pipelining improves instruction </a:t>
            </a:r>
            <a:r>
              <a:rPr lang="en-US" b="0" i="1" u="none" strike="noStrike" baseline="0" dirty="0">
                <a:solidFill>
                  <a:srgbClr val="000000"/>
                </a:solidFill>
                <a:latin typeface="MinionPro-It"/>
              </a:rPr>
              <a:t>throughput </a:t>
            </a:r>
            <a:r>
              <a:rPr lang="en-US" b="0" i="0" u="none" strike="noStrike" baseline="0" dirty="0">
                <a:solidFill>
                  <a:srgbClr val="000000"/>
                </a:solidFill>
                <a:latin typeface="MinionPro-Regular"/>
              </a:rPr>
              <a:t>rather than individual instruction </a:t>
            </a:r>
            <a:r>
              <a:rPr lang="en-US" b="0" i="1" u="none" strike="noStrike" baseline="0" dirty="0">
                <a:solidFill>
                  <a:srgbClr val="000000"/>
                </a:solidFill>
                <a:latin typeface="MinionPro-It"/>
              </a:rPr>
              <a:t>execution time </a:t>
            </a:r>
            <a:r>
              <a:rPr lang="en-US" b="0" i="0" u="none" strike="noStrike" baseline="0" dirty="0">
                <a:solidFill>
                  <a:srgbClr val="000000"/>
                </a:solidFill>
                <a:latin typeface="MinionPro-Regular"/>
              </a:rPr>
              <a:t>or </a:t>
            </a:r>
            <a:r>
              <a:rPr lang="en-US" b="0" i="1" u="none" strike="noStrike" baseline="0" dirty="0">
                <a:solidFill>
                  <a:srgbClr val="000000"/>
                </a:solidFill>
                <a:latin typeface="MinionPro-It"/>
              </a:rPr>
              <a:t>latency</a:t>
            </a:r>
            <a:r>
              <a:rPr lang="en-US" b="0" i="0" u="none" strike="noStrike" baseline="0" dirty="0">
                <a:solidFill>
                  <a:srgbClr val="000000"/>
                </a:solidFill>
                <a:latin typeface="MinionPro-Regular"/>
              </a:rPr>
              <a:t>.</a:t>
            </a:r>
            <a:endParaRPr lang="en-IN" dirty="0"/>
          </a:p>
          <a:p>
            <a:endParaRPr lang="en-IN" dirty="0"/>
          </a:p>
        </p:txBody>
      </p:sp>
    </p:spTree>
    <p:extLst>
      <p:ext uri="{BB962C8B-B14F-4D97-AF65-F5344CB8AC3E}">
        <p14:creationId xmlns:p14="http://schemas.microsoft.com/office/powerpoint/2010/main" val="3505869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EC53D-03A9-422A-AAA8-77A6A875F794}"/>
              </a:ext>
            </a:extLst>
          </p:cNvPr>
          <p:cNvSpPr>
            <a:spLocks noGrp="1"/>
          </p:cNvSpPr>
          <p:nvPr>
            <p:ph type="title"/>
          </p:nvPr>
        </p:nvSpPr>
        <p:spPr>
          <a:xfrm>
            <a:off x="838200" y="365126"/>
            <a:ext cx="10515600" cy="151710"/>
          </a:xfrm>
        </p:spPr>
        <p:txBody>
          <a:bodyPr>
            <a:normAutofit fontScale="90000"/>
          </a:bodyPr>
          <a:lstStyle/>
          <a:p>
            <a:r>
              <a:rPr lang="en-US" dirty="0"/>
              <a:t>single-cycle </a:t>
            </a:r>
            <a:r>
              <a:rPr lang="en-US" dirty="0" err="1"/>
              <a:t>datapath</a:t>
            </a:r>
            <a:r>
              <a:rPr lang="en-US" dirty="0"/>
              <a:t>, divided into stages.</a:t>
            </a:r>
            <a:endParaRPr lang="en-IN" dirty="0"/>
          </a:p>
        </p:txBody>
      </p:sp>
      <p:pic>
        <p:nvPicPr>
          <p:cNvPr id="7" name="Content Placeholder 6">
            <a:extLst>
              <a:ext uri="{FF2B5EF4-FFF2-40B4-BE49-F238E27FC236}">
                <a16:creationId xmlns:a16="http://schemas.microsoft.com/office/drawing/2014/main" id="{4187A192-751A-46C5-B380-0BE5763A2987}"/>
              </a:ext>
            </a:extLst>
          </p:cNvPr>
          <p:cNvPicPr>
            <a:picLocks noGrp="1" noChangeAspect="1"/>
          </p:cNvPicPr>
          <p:nvPr>
            <p:ph idx="1"/>
          </p:nvPr>
        </p:nvPicPr>
        <p:blipFill>
          <a:blip r:embed="rId2"/>
          <a:stretch>
            <a:fillRect/>
          </a:stretch>
        </p:blipFill>
        <p:spPr>
          <a:xfrm>
            <a:off x="238539" y="649357"/>
            <a:ext cx="11701669" cy="5936973"/>
          </a:xfrm>
        </p:spPr>
      </p:pic>
    </p:spTree>
    <p:extLst>
      <p:ext uri="{BB962C8B-B14F-4D97-AF65-F5344CB8AC3E}">
        <p14:creationId xmlns:p14="http://schemas.microsoft.com/office/powerpoint/2010/main" val="768667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D11A32E-2AE3-41D0-A5E4-D1CA96005438}"/>
              </a:ext>
            </a:extLst>
          </p:cNvPr>
          <p:cNvPicPr>
            <a:picLocks noGrp="1" noChangeAspect="1"/>
          </p:cNvPicPr>
          <p:nvPr>
            <p:ph idx="1"/>
          </p:nvPr>
        </p:nvPicPr>
        <p:blipFill>
          <a:blip r:embed="rId2"/>
          <a:stretch>
            <a:fillRect/>
          </a:stretch>
        </p:blipFill>
        <p:spPr>
          <a:xfrm>
            <a:off x="1230489" y="1117599"/>
            <a:ext cx="8647289" cy="4763911"/>
          </a:xfrm>
        </p:spPr>
      </p:pic>
    </p:spTree>
    <p:extLst>
      <p:ext uri="{BB962C8B-B14F-4D97-AF65-F5344CB8AC3E}">
        <p14:creationId xmlns:p14="http://schemas.microsoft.com/office/powerpoint/2010/main" val="41111045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572A44-DF53-4BBA-B935-4FFD3A55D666}"/>
              </a:ext>
            </a:extLst>
          </p:cNvPr>
          <p:cNvSpPr>
            <a:spLocks noGrp="1"/>
          </p:cNvSpPr>
          <p:nvPr>
            <p:ph idx="1"/>
          </p:nvPr>
        </p:nvSpPr>
        <p:spPr>
          <a:xfrm>
            <a:off x="838200" y="357809"/>
            <a:ext cx="10515600" cy="5819154"/>
          </a:xfrm>
        </p:spPr>
        <p:txBody>
          <a:bodyPr>
            <a:normAutofit/>
          </a:bodyPr>
          <a:lstStyle/>
          <a:p>
            <a:pPr algn="just"/>
            <a:r>
              <a:rPr lang="en-US" b="0" i="0" u="none" strike="noStrike" baseline="0" dirty="0">
                <a:latin typeface="MinionPro-Regular"/>
              </a:rPr>
              <a:t>Each step of the instruction can be mapped onto the </a:t>
            </a:r>
            <a:r>
              <a:rPr lang="en-US" b="0" i="0" u="none" strike="noStrike" baseline="0" dirty="0" err="1">
                <a:latin typeface="MinionPro-Regular"/>
              </a:rPr>
              <a:t>datapath</a:t>
            </a:r>
            <a:r>
              <a:rPr lang="en-US" b="0" i="0" u="none" strike="noStrike" baseline="0" dirty="0">
                <a:latin typeface="MinionPro-Regular"/>
              </a:rPr>
              <a:t> from left to right. </a:t>
            </a:r>
          </a:p>
          <a:p>
            <a:pPr algn="just"/>
            <a:r>
              <a:rPr lang="en-US" b="0" i="0" u="none" strike="noStrike" baseline="0" dirty="0">
                <a:latin typeface="MinionPro-Regular"/>
              </a:rPr>
              <a:t>The only exceptions are the update of the PC and the write-back step  which sends either the ALU result or the data from memory to the left to be written into the register file.</a:t>
            </a:r>
          </a:p>
          <a:p>
            <a:pPr algn="just"/>
            <a:r>
              <a:rPr lang="en-US" dirty="0"/>
              <a:t>The two exceptions are: </a:t>
            </a:r>
          </a:p>
          <a:p>
            <a:pPr marL="0" indent="0" algn="just">
              <a:buNone/>
            </a:pPr>
            <a:r>
              <a:rPr lang="en-US" dirty="0"/>
              <a:t>• The WB stage places the result back into the register file in the middle of the </a:t>
            </a:r>
            <a:r>
              <a:rPr lang="en-US" dirty="0" err="1"/>
              <a:t>datapath</a:t>
            </a:r>
            <a:r>
              <a:rPr lang="en-US" dirty="0"/>
              <a:t> - &gt; leads to data hazards.</a:t>
            </a:r>
          </a:p>
          <a:p>
            <a:pPr marL="0" indent="0" algn="just">
              <a:buNone/>
            </a:pPr>
            <a:r>
              <a:rPr lang="en-US" dirty="0"/>
              <a:t> • The selection of the next value of the PC – either the incremented PC or the branch address - &gt; leads to control hazards. </a:t>
            </a:r>
            <a:endParaRPr lang="en-IN" dirty="0"/>
          </a:p>
          <a:p>
            <a:pPr algn="just"/>
            <a:endParaRPr lang="en-IN" dirty="0"/>
          </a:p>
        </p:txBody>
      </p:sp>
    </p:spTree>
    <p:extLst>
      <p:ext uri="{BB962C8B-B14F-4D97-AF65-F5344CB8AC3E}">
        <p14:creationId xmlns:p14="http://schemas.microsoft.com/office/powerpoint/2010/main" val="8579900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184D20-5CAB-4A91-B6DD-0FD30999CCE7}"/>
              </a:ext>
            </a:extLst>
          </p:cNvPr>
          <p:cNvSpPr>
            <a:spLocks noGrp="1"/>
          </p:cNvSpPr>
          <p:nvPr>
            <p:ph idx="1"/>
          </p:nvPr>
        </p:nvSpPr>
        <p:spPr>
          <a:xfrm>
            <a:off x="993913" y="1656522"/>
            <a:ext cx="10522225" cy="4520441"/>
          </a:xfrm>
        </p:spPr>
        <p:txBody>
          <a:bodyPr/>
          <a:lstStyle/>
          <a:p>
            <a:pPr algn="just"/>
            <a:r>
              <a:rPr lang="en-US" b="0" i="0" dirty="0">
                <a:solidFill>
                  <a:srgbClr val="000000"/>
                </a:solidFill>
                <a:effectLst/>
                <a:latin typeface="Times New Roman" panose="02020603050405020304" pitchFamily="18" charset="0"/>
              </a:rPr>
              <a:t>In order to implement MIPS instructions effectively on a pipeline processor, we must ensure that the instructions are the same length (</a:t>
            </a:r>
            <a:r>
              <a:rPr lang="en-US" b="0" i="1" dirty="0">
                <a:solidFill>
                  <a:srgbClr val="000000"/>
                </a:solidFill>
                <a:effectLst/>
                <a:latin typeface="Times New Roman" panose="02020603050405020304" pitchFamily="18" charset="0"/>
              </a:rPr>
              <a:t>simplicity favors regularity</a:t>
            </a:r>
            <a:r>
              <a:rPr lang="en-US" b="0" i="0" dirty="0">
                <a:solidFill>
                  <a:srgbClr val="000000"/>
                </a:solidFill>
                <a:effectLst/>
                <a:latin typeface="Times New Roman" panose="02020603050405020304" pitchFamily="18" charset="0"/>
              </a:rPr>
              <a:t>) for easy IF and ID, similar to the multicycle </a:t>
            </a:r>
            <a:r>
              <a:rPr lang="en-US" b="0" i="0" dirty="0" err="1">
                <a:solidFill>
                  <a:srgbClr val="000000"/>
                </a:solidFill>
                <a:effectLst/>
                <a:latin typeface="Times New Roman" panose="02020603050405020304" pitchFamily="18" charset="0"/>
              </a:rPr>
              <a:t>datapath</a:t>
            </a:r>
            <a:r>
              <a:rPr lang="en-US" b="0" i="0" dirty="0">
                <a:solidFill>
                  <a:srgbClr val="000000"/>
                </a:solidFill>
                <a:effectLst/>
                <a:latin typeface="Times New Roman" panose="02020603050405020304" pitchFamily="18" charset="0"/>
              </a:rPr>
              <a:t>. We also need to have few but consistent instruction formats, to avoid deciphering variable formats during IF and ID, which would prohibitively increase pipeline segment complexity for those tasks. Thus, the register indices should be in the same place in each instruction.</a:t>
            </a:r>
            <a:endParaRPr lang="en-IN" dirty="0"/>
          </a:p>
        </p:txBody>
      </p:sp>
      <p:sp>
        <p:nvSpPr>
          <p:cNvPr id="5" name="TextBox 4">
            <a:extLst>
              <a:ext uri="{FF2B5EF4-FFF2-40B4-BE49-F238E27FC236}">
                <a16:creationId xmlns:a16="http://schemas.microsoft.com/office/drawing/2014/main" id="{D00526A4-5A81-4F52-BFA5-94E3B1EBFF55}"/>
              </a:ext>
            </a:extLst>
          </p:cNvPr>
          <p:cNvSpPr txBox="1"/>
          <p:nvPr/>
        </p:nvSpPr>
        <p:spPr>
          <a:xfrm>
            <a:off x="1550504" y="496371"/>
            <a:ext cx="7315200" cy="646331"/>
          </a:xfrm>
          <a:prstGeom prst="rect">
            <a:avLst/>
          </a:prstGeom>
          <a:noFill/>
        </p:spPr>
        <p:txBody>
          <a:bodyPr wrap="square">
            <a:spAutoFit/>
          </a:bodyPr>
          <a:lstStyle/>
          <a:p>
            <a:pPr algn="l"/>
            <a:r>
              <a:rPr lang="en-IN" sz="3600" b="1" i="0" dirty="0">
                <a:solidFill>
                  <a:srgbClr val="000000"/>
                </a:solidFill>
                <a:effectLst/>
                <a:latin typeface="Times New Roman" panose="02020603050405020304" pitchFamily="18" charset="0"/>
              </a:rPr>
              <a:t>MIPS Instructions and Pipelining</a:t>
            </a:r>
          </a:p>
        </p:txBody>
      </p:sp>
    </p:spTree>
    <p:extLst>
      <p:ext uri="{BB962C8B-B14F-4D97-AF65-F5344CB8AC3E}">
        <p14:creationId xmlns:p14="http://schemas.microsoft.com/office/powerpoint/2010/main" val="555644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36FD6-BF70-40D5-976D-62C63DAA0E38}"/>
              </a:ext>
            </a:extLst>
          </p:cNvPr>
          <p:cNvSpPr>
            <a:spLocks noGrp="1"/>
          </p:cNvSpPr>
          <p:nvPr>
            <p:ph type="title"/>
          </p:nvPr>
        </p:nvSpPr>
        <p:spPr>
          <a:xfrm>
            <a:off x="838200" y="365126"/>
            <a:ext cx="10515600" cy="946840"/>
          </a:xfrm>
        </p:spPr>
        <p:txBody>
          <a:bodyPr>
            <a:normAutofit fontScale="90000"/>
          </a:bodyPr>
          <a:lstStyle/>
          <a:p>
            <a:br>
              <a:rPr lang="en-IN" b="1" i="0" dirty="0">
                <a:solidFill>
                  <a:srgbClr val="000000"/>
                </a:solidFill>
                <a:effectLst/>
                <a:latin typeface="Times New Roman" panose="02020603050405020304" pitchFamily="18" charset="0"/>
              </a:rPr>
            </a:br>
            <a:r>
              <a:rPr lang="en-IN" b="1" i="0" dirty="0">
                <a:solidFill>
                  <a:srgbClr val="000000"/>
                </a:solidFill>
                <a:effectLst/>
                <a:latin typeface="Times New Roman" panose="02020603050405020304" pitchFamily="18" charset="0"/>
              </a:rPr>
              <a:t>Datapath Partitioning for Pipelining</a:t>
            </a:r>
            <a:br>
              <a:rPr lang="en-IN" b="1" i="0" dirty="0">
                <a:solidFill>
                  <a:srgbClr val="000000"/>
                </a:solidFill>
                <a:effectLst/>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B60F108-7C6D-4851-9A92-5772EED31B48}"/>
              </a:ext>
            </a:extLst>
          </p:cNvPr>
          <p:cNvSpPr>
            <a:spLocks noGrp="1"/>
          </p:cNvSpPr>
          <p:nvPr>
            <p:ph idx="1"/>
          </p:nvPr>
        </p:nvSpPr>
        <p:spPr>
          <a:xfrm>
            <a:off x="838200" y="1510748"/>
            <a:ext cx="10515600" cy="4666215"/>
          </a:xfrm>
        </p:spPr>
        <p:txBody>
          <a:bodyPr/>
          <a:lstStyle/>
          <a:p>
            <a:pPr algn="just"/>
            <a:r>
              <a:rPr lang="en-US" b="0" i="0" dirty="0">
                <a:solidFill>
                  <a:srgbClr val="000000"/>
                </a:solidFill>
                <a:effectLst/>
                <a:latin typeface="Times New Roman" panose="02020603050405020304" pitchFamily="18" charset="0"/>
              </a:rPr>
              <a:t>Recall the single-cycle </a:t>
            </a:r>
            <a:r>
              <a:rPr lang="en-US" b="0" i="0" dirty="0" err="1">
                <a:solidFill>
                  <a:srgbClr val="000000"/>
                </a:solidFill>
                <a:effectLst/>
                <a:latin typeface="Times New Roman" panose="02020603050405020304" pitchFamily="18" charset="0"/>
              </a:rPr>
              <a:t>datapath</a:t>
            </a:r>
            <a:r>
              <a:rPr lang="en-US" b="0" i="0" dirty="0">
                <a:solidFill>
                  <a:srgbClr val="000000"/>
                </a:solidFill>
                <a:effectLst/>
                <a:latin typeface="Times New Roman" panose="02020603050405020304" pitchFamily="18" charset="0"/>
              </a:rPr>
              <a:t>, which can be partitioned (subdivided) into functional unit. The single-cycle </a:t>
            </a:r>
            <a:r>
              <a:rPr lang="en-US" b="0" i="0" dirty="0" err="1">
                <a:solidFill>
                  <a:srgbClr val="000000"/>
                </a:solidFill>
                <a:effectLst/>
                <a:latin typeface="Times New Roman" panose="02020603050405020304" pitchFamily="18" charset="0"/>
              </a:rPr>
              <a:t>datapath</a:t>
            </a:r>
            <a:r>
              <a:rPr lang="en-US" b="0" i="0" dirty="0">
                <a:solidFill>
                  <a:srgbClr val="000000"/>
                </a:solidFill>
                <a:effectLst/>
                <a:latin typeface="Times New Roman" panose="02020603050405020304" pitchFamily="18" charset="0"/>
              </a:rPr>
              <a:t> contains separate Instruction Memory and Data Memory units, this allows us to directly implement in hardware the IF-ID-EX-MEM-WB representation of the MIPS instruction sequence. Observe that several control lines have been added, for example, to route data from the ALU output (or memory output) to the register file for writing. Also, there are again three ALUs, one for </a:t>
            </a:r>
            <a:r>
              <a:rPr lang="en-US" b="0" i="0" dirty="0" err="1">
                <a:solidFill>
                  <a:srgbClr val="000000"/>
                </a:solidFill>
                <a:effectLst/>
                <a:latin typeface="Times New Roman" panose="02020603050405020304" pitchFamily="18" charset="0"/>
              </a:rPr>
              <a:t>ALUop</a:t>
            </a:r>
            <a:r>
              <a:rPr lang="en-US" b="0" i="0" dirty="0">
                <a:solidFill>
                  <a:srgbClr val="000000"/>
                </a:solidFill>
                <a:effectLst/>
                <a:latin typeface="Times New Roman" panose="02020603050405020304" pitchFamily="18" charset="0"/>
              </a:rPr>
              <a:t>, another for JTA (Jump Target Address) computation, and a third for adding PC+4 to compute the address of the next instruction.</a:t>
            </a:r>
            <a:endParaRPr lang="en-IN" dirty="0"/>
          </a:p>
        </p:txBody>
      </p:sp>
    </p:spTree>
    <p:extLst>
      <p:ext uri="{BB962C8B-B14F-4D97-AF65-F5344CB8AC3E}">
        <p14:creationId xmlns:p14="http://schemas.microsoft.com/office/powerpoint/2010/main" val="24214977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E25EC-23E9-47FE-9BA9-1E7F0F4BD85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AF33CF4-B3E0-43BE-8603-DE57E9EC4144}"/>
              </a:ext>
            </a:extLst>
          </p:cNvPr>
          <p:cNvSpPr>
            <a:spLocks noGrp="1"/>
          </p:cNvSpPr>
          <p:nvPr>
            <p:ph idx="1"/>
          </p:nvPr>
        </p:nvSpPr>
        <p:spPr/>
        <p:txBody>
          <a:bodyPr/>
          <a:lstStyle/>
          <a:p>
            <a:pPr algn="just"/>
            <a:r>
              <a:rPr lang="en-US" b="0" i="0" dirty="0">
                <a:solidFill>
                  <a:srgbClr val="000000"/>
                </a:solidFill>
                <a:effectLst/>
                <a:latin typeface="Times New Roman" panose="02020603050405020304" pitchFamily="18" charset="0"/>
              </a:rPr>
              <a:t>In summary, pipelining improves efficiency by first regularizing the instruction format, for simplicity. We then divide the instructions into a fixed number of steps, and implement each step as a pipeline segment. During the pipeline design phase, we ensure that each segment takes about the same amount of time to execute as other segments in the pipeline. Also, we want to keep the pipeline full wherever possible, in order to maximize utilization and throughput, while minimizing set-up time.</a:t>
            </a:r>
            <a:endParaRPr lang="en-IN" dirty="0"/>
          </a:p>
        </p:txBody>
      </p:sp>
    </p:spTree>
    <p:extLst>
      <p:ext uri="{BB962C8B-B14F-4D97-AF65-F5344CB8AC3E}">
        <p14:creationId xmlns:p14="http://schemas.microsoft.com/office/powerpoint/2010/main" val="12787795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9F81507-4FEA-4F45-9DB0-2516416FE451}"/>
              </a:ext>
            </a:extLst>
          </p:cNvPr>
          <p:cNvPicPr>
            <a:picLocks noGrp="1" noChangeAspect="1"/>
          </p:cNvPicPr>
          <p:nvPr>
            <p:ph idx="1"/>
          </p:nvPr>
        </p:nvPicPr>
        <p:blipFill>
          <a:blip r:embed="rId2"/>
          <a:stretch>
            <a:fillRect/>
          </a:stretch>
        </p:blipFill>
        <p:spPr>
          <a:xfrm>
            <a:off x="357810" y="715617"/>
            <a:ext cx="11158330" cy="5473148"/>
          </a:xfrm>
        </p:spPr>
      </p:pic>
    </p:spTree>
    <p:extLst>
      <p:ext uri="{BB962C8B-B14F-4D97-AF65-F5344CB8AC3E}">
        <p14:creationId xmlns:p14="http://schemas.microsoft.com/office/powerpoint/2010/main" val="20971484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A118C-CFB8-4D46-8033-0DEAF1C8F4F6}"/>
              </a:ext>
            </a:extLst>
          </p:cNvPr>
          <p:cNvSpPr>
            <a:spLocks noGrp="1"/>
          </p:cNvSpPr>
          <p:nvPr>
            <p:ph type="title"/>
          </p:nvPr>
        </p:nvSpPr>
        <p:spPr>
          <a:xfrm>
            <a:off x="838200" y="365125"/>
            <a:ext cx="10757452" cy="867327"/>
          </a:xfrm>
        </p:spPr>
        <p:txBody>
          <a:bodyPr>
            <a:noAutofit/>
          </a:bodyPr>
          <a:lstStyle/>
          <a:p>
            <a:pPr algn="l"/>
            <a:r>
              <a:rPr lang="en-US" sz="3200" dirty="0" err="1">
                <a:latin typeface="MinionPro-Regular"/>
              </a:rPr>
              <a:t>A</a:t>
            </a:r>
            <a:r>
              <a:rPr lang="en-US" sz="3200" b="0" i="0" u="none" strike="noStrike" baseline="0" dirty="0" err="1">
                <a:latin typeface="MinionPro-Regular"/>
              </a:rPr>
              <a:t>active</a:t>
            </a:r>
            <a:r>
              <a:rPr lang="en-US" sz="3200" b="0" i="0" u="none" strike="noStrike" baseline="0" dirty="0">
                <a:latin typeface="MinionPro-Regular"/>
              </a:rPr>
              <a:t> portions of the </a:t>
            </a:r>
            <a:r>
              <a:rPr lang="en-US" sz="3200" b="0" i="0" u="none" strike="noStrike" baseline="0" dirty="0" err="1">
                <a:latin typeface="MinionPro-Regular"/>
              </a:rPr>
              <a:t>datapath</a:t>
            </a:r>
            <a:r>
              <a:rPr lang="en-US" sz="3200" b="0" i="0" u="none" strike="noStrike" baseline="0" dirty="0">
                <a:latin typeface="MinionPro-Regular"/>
              </a:rPr>
              <a:t> highlighted as a load instruction goes through the five stages of pipelined </a:t>
            </a:r>
            <a:r>
              <a:rPr lang="en-IN" sz="3200" b="0" i="0" u="none" strike="noStrike" baseline="0" dirty="0">
                <a:latin typeface="MinionPro-Regular"/>
              </a:rPr>
              <a:t>execution. </a:t>
            </a:r>
            <a:endParaRPr lang="en-IN" sz="3200" b="1" dirty="0"/>
          </a:p>
        </p:txBody>
      </p:sp>
      <p:sp>
        <p:nvSpPr>
          <p:cNvPr id="3" name="Content Placeholder 2">
            <a:extLst>
              <a:ext uri="{FF2B5EF4-FFF2-40B4-BE49-F238E27FC236}">
                <a16:creationId xmlns:a16="http://schemas.microsoft.com/office/drawing/2014/main" id="{7E27D5E8-0950-4E7F-88B6-343328541CCE}"/>
              </a:ext>
            </a:extLst>
          </p:cNvPr>
          <p:cNvSpPr>
            <a:spLocks noGrp="1"/>
          </p:cNvSpPr>
          <p:nvPr>
            <p:ph idx="1"/>
          </p:nvPr>
        </p:nvSpPr>
        <p:spPr>
          <a:xfrm>
            <a:off x="596348" y="1948069"/>
            <a:ext cx="10999304" cy="4386469"/>
          </a:xfrm>
        </p:spPr>
        <p:txBody>
          <a:bodyPr>
            <a:normAutofit/>
          </a:bodyPr>
          <a:lstStyle/>
          <a:p>
            <a:pPr algn="just"/>
            <a:r>
              <a:rPr lang="en-US" b="0" i="0" u="none" strike="noStrike" baseline="0" dirty="0">
                <a:solidFill>
                  <a:srgbClr val="000000"/>
                </a:solidFill>
                <a:latin typeface="MinionPro-Regular"/>
              </a:rPr>
              <a:t>1. </a:t>
            </a:r>
            <a:r>
              <a:rPr lang="en-US" b="0" i="1" u="none" strike="noStrike" baseline="0" dirty="0">
                <a:solidFill>
                  <a:srgbClr val="000000"/>
                </a:solidFill>
                <a:latin typeface="MinionPro-It"/>
              </a:rPr>
              <a:t>Instruction fetch</a:t>
            </a:r>
          </a:p>
          <a:p>
            <a:pPr algn="just"/>
            <a:r>
              <a:rPr lang="en-IN" b="0" i="1" u="none" strike="noStrike" baseline="0" dirty="0">
                <a:latin typeface="MinionPro-It"/>
              </a:rPr>
              <a:t>2. Instruction decode and register file read:</a:t>
            </a:r>
          </a:p>
          <a:p>
            <a:pPr algn="just"/>
            <a:r>
              <a:rPr lang="en-US" b="0" i="0" u="none" strike="noStrike" baseline="0" dirty="0">
                <a:latin typeface="MinionPro-Regular"/>
              </a:rPr>
              <a:t>3. </a:t>
            </a:r>
            <a:r>
              <a:rPr lang="en-US" b="0" i="1" u="none" strike="noStrike" baseline="0" dirty="0">
                <a:latin typeface="MinionPro-It"/>
              </a:rPr>
              <a:t>Execute or address calculation:</a:t>
            </a:r>
            <a:endParaRPr lang="en-IN" i="1" dirty="0">
              <a:latin typeface="MinionPro-It"/>
            </a:endParaRPr>
          </a:p>
          <a:p>
            <a:pPr algn="just"/>
            <a:r>
              <a:rPr lang="en-IN" b="0" i="0" u="none" strike="noStrike" baseline="0" dirty="0">
                <a:latin typeface="MinionPro-Regular"/>
              </a:rPr>
              <a:t>4. </a:t>
            </a:r>
            <a:r>
              <a:rPr lang="en-IN" b="0" i="1" u="none" strike="noStrike" baseline="0" dirty="0">
                <a:latin typeface="MinionPro-It"/>
              </a:rPr>
              <a:t>Memory access:</a:t>
            </a:r>
          </a:p>
          <a:p>
            <a:pPr algn="just"/>
            <a:r>
              <a:rPr lang="en-IN" b="0" i="0" u="none" strike="noStrike" baseline="0" dirty="0">
                <a:latin typeface="MinionPro-Regular"/>
              </a:rPr>
              <a:t>5. </a:t>
            </a:r>
            <a:r>
              <a:rPr lang="en-IN" b="0" i="1" u="none" strike="noStrike" baseline="0" dirty="0">
                <a:latin typeface="MinionPro-It"/>
              </a:rPr>
              <a:t>Write-back:</a:t>
            </a:r>
            <a:endParaRPr lang="en-IN" dirty="0"/>
          </a:p>
        </p:txBody>
      </p:sp>
    </p:spTree>
    <p:extLst>
      <p:ext uri="{BB962C8B-B14F-4D97-AF65-F5344CB8AC3E}">
        <p14:creationId xmlns:p14="http://schemas.microsoft.com/office/powerpoint/2010/main" val="13678325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D3833F1-9D91-453B-AAEE-4E4C3A2F2BB4}"/>
              </a:ext>
            </a:extLst>
          </p:cNvPr>
          <p:cNvPicPr>
            <a:picLocks noGrp="1" noChangeAspect="1"/>
          </p:cNvPicPr>
          <p:nvPr>
            <p:ph idx="1"/>
          </p:nvPr>
        </p:nvPicPr>
        <p:blipFill>
          <a:blip r:embed="rId2"/>
          <a:stretch>
            <a:fillRect/>
          </a:stretch>
        </p:blipFill>
        <p:spPr>
          <a:xfrm>
            <a:off x="198783" y="0"/>
            <a:ext cx="11781182" cy="6546573"/>
          </a:xfrm>
        </p:spPr>
      </p:pic>
    </p:spTree>
    <p:extLst>
      <p:ext uri="{BB962C8B-B14F-4D97-AF65-F5344CB8AC3E}">
        <p14:creationId xmlns:p14="http://schemas.microsoft.com/office/powerpoint/2010/main" val="19828947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66D6A-16FB-4880-90C9-043D250EB392}"/>
              </a:ext>
            </a:extLst>
          </p:cNvPr>
          <p:cNvSpPr>
            <a:spLocks noGrp="1"/>
          </p:cNvSpPr>
          <p:nvPr>
            <p:ph type="title"/>
          </p:nvPr>
        </p:nvSpPr>
        <p:spPr>
          <a:xfrm>
            <a:off x="838200" y="365125"/>
            <a:ext cx="10515600" cy="695049"/>
          </a:xfrm>
        </p:spPr>
        <p:txBody>
          <a:bodyPr>
            <a:normAutofit/>
          </a:bodyPr>
          <a:lstStyle/>
          <a:p>
            <a:r>
              <a:rPr lang="en-IN" sz="4000" b="0" i="1" u="none" strike="noStrike" baseline="0" dirty="0">
                <a:latin typeface="MinionPro-It"/>
              </a:rPr>
              <a:t>Instruction fetch</a:t>
            </a:r>
            <a:endParaRPr lang="en-IN" sz="4000" dirty="0"/>
          </a:p>
        </p:txBody>
      </p:sp>
      <p:sp>
        <p:nvSpPr>
          <p:cNvPr id="3" name="Content Placeholder 2">
            <a:extLst>
              <a:ext uri="{FF2B5EF4-FFF2-40B4-BE49-F238E27FC236}">
                <a16:creationId xmlns:a16="http://schemas.microsoft.com/office/drawing/2014/main" id="{1100E28D-B101-4679-ABE0-83799B09FDAE}"/>
              </a:ext>
            </a:extLst>
          </p:cNvPr>
          <p:cNvSpPr>
            <a:spLocks noGrp="1"/>
          </p:cNvSpPr>
          <p:nvPr>
            <p:ph idx="1"/>
          </p:nvPr>
        </p:nvSpPr>
        <p:spPr>
          <a:xfrm>
            <a:off x="838200" y="1060174"/>
            <a:ext cx="10515600" cy="5116789"/>
          </a:xfrm>
        </p:spPr>
        <p:txBody>
          <a:bodyPr>
            <a:noAutofit/>
          </a:bodyPr>
          <a:lstStyle/>
          <a:p>
            <a:pPr algn="just"/>
            <a:r>
              <a:rPr lang="en-US" b="0" i="0" u="none" strike="noStrike" baseline="0" dirty="0">
                <a:latin typeface="MinionPro-Regular"/>
              </a:rPr>
              <a:t>The top portion of</a:t>
            </a:r>
            <a:r>
              <a:rPr lang="en-US" b="0" i="0" u="none" strike="noStrike" baseline="0" dirty="0">
                <a:solidFill>
                  <a:srgbClr val="000000"/>
                </a:solidFill>
                <a:latin typeface="MinionPro-Regular"/>
              </a:rPr>
              <a:t> instruction being read from memory using the address in the PC and then being placed in the IF/ID pipeline register. </a:t>
            </a:r>
          </a:p>
          <a:p>
            <a:pPr algn="just"/>
            <a:r>
              <a:rPr lang="en-US" b="0" i="0" u="none" strike="noStrike" baseline="0" dirty="0">
                <a:solidFill>
                  <a:srgbClr val="000000"/>
                </a:solidFill>
                <a:latin typeface="MinionPro-Regular"/>
              </a:rPr>
              <a:t>The PC address is incremented by 4 and then written back into the PC to be ready for the next clock cycle. This incremented address is also saved in the IF/ID pipeline register in case it is needed later for an instruction, such as </a:t>
            </a:r>
            <a:r>
              <a:rPr lang="en-US" b="0" i="0" u="none" strike="noStrike" baseline="0" dirty="0" err="1">
                <a:solidFill>
                  <a:srgbClr val="000000"/>
                </a:solidFill>
                <a:latin typeface="LetterGothicStd"/>
              </a:rPr>
              <a:t>beq</a:t>
            </a:r>
            <a:r>
              <a:rPr lang="en-US" b="0" i="0" u="none" strike="noStrike" baseline="0" dirty="0">
                <a:solidFill>
                  <a:srgbClr val="000000"/>
                </a:solidFill>
                <a:latin typeface="MinionPro-Regular"/>
              </a:rPr>
              <a:t>. </a:t>
            </a:r>
          </a:p>
          <a:p>
            <a:pPr algn="just"/>
            <a:r>
              <a:rPr lang="en-US" b="0" i="0" u="none" strike="noStrike" baseline="0" dirty="0">
                <a:latin typeface="MinionPro-Regular"/>
              </a:rPr>
              <a:t>The computer cannot know which type of instruction is being fetched, so it must prepare for any instruction, passing potentially needed information down the pipeline.</a:t>
            </a:r>
            <a:endParaRPr lang="en-IN" dirty="0"/>
          </a:p>
        </p:txBody>
      </p:sp>
    </p:spTree>
    <p:extLst>
      <p:ext uri="{BB962C8B-B14F-4D97-AF65-F5344CB8AC3E}">
        <p14:creationId xmlns:p14="http://schemas.microsoft.com/office/powerpoint/2010/main" val="7047017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EF1BF-52EB-4DBF-8924-6210B88B72C8}"/>
              </a:ext>
            </a:extLst>
          </p:cNvPr>
          <p:cNvSpPr>
            <a:spLocks noGrp="1"/>
          </p:cNvSpPr>
          <p:nvPr>
            <p:ph type="title"/>
          </p:nvPr>
        </p:nvSpPr>
        <p:spPr>
          <a:xfrm>
            <a:off x="838200" y="365126"/>
            <a:ext cx="10515600" cy="761310"/>
          </a:xfrm>
        </p:spPr>
        <p:txBody>
          <a:bodyPr>
            <a:normAutofit fontScale="90000"/>
          </a:bodyPr>
          <a:lstStyle/>
          <a:p>
            <a:br>
              <a:rPr lang="en-IN" b="0" i="1" u="none" strike="noStrike" baseline="0" dirty="0">
                <a:latin typeface="MinionPro-It"/>
              </a:rPr>
            </a:br>
            <a:r>
              <a:rPr lang="en-IN" b="0" i="1" u="none" strike="noStrike" baseline="0" dirty="0">
                <a:latin typeface="MinionPro-It"/>
              </a:rPr>
              <a:t>Instruction decode and register file read:</a:t>
            </a:r>
            <a:br>
              <a:rPr lang="en-IN" b="0" i="1" u="none" strike="noStrike" baseline="0" dirty="0">
                <a:latin typeface="MinionPro-It"/>
              </a:rPr>
            </a:br>
            <a:endParaRPr lang="en-IN" dirty="0"/>
          </a:p>
        </p:txBody>
      </p:sp>
      <p:sp>
        <p:nvSpPr>
          <p:cNvPr id="3" name="Content Placeholder 2">
            <a:extLst>
              <a:ext uri="{FF2B5EF4-FFF2-40B4-BE49-F238E27FC236}">
                <a16:creationId xmlns:a16="http://schemas.microsoft.com/office/drawing/2014/main" id="{168B117B-DAFB-4920-B315-258C9F56CDEC}"/>
              </a:ext>
            </a:extLst>
          </p:cNvPr>
          <p:cNvSpPr>
            <a:spLocks noGrp="1"/>
          </p:cNvSpPr>
          <p:nvPr>
            <p:ph idx="1"/>
          </p:nvPr>
        </p:nvSpPr>
        <p:spPr>
          <a:xfrm>
            <a:off x="463825" y="1245704"/>
            <a:ext cx="11171583" cy="5102087"/>
          </a:xfrm>
        </p:spPr>
        <p:txBody>
          <a:bodyPr>
            <a:normAutofit/>
          </a:bodyPr>
          <a:lstStyle/>
          <a:p>
            <a:pPr algn="just"/>
            <a:r>
              <a:rPr lang="en-US" b="0" i="0" u="none" strike="noStrike" baseline="0" dirty="0">
                <a:solidFill>
                  <a:srgbClr val="000000"/>
                </a:solidFill>
                <a:latin typeface="MinionPro-Regular"/>
              </a:rPr>
              <a:t>The bottom portion of  the instruction portion of the IF/ID pipeline register supplying the 16-bit immediate fi eld, which is sign-extended to 32 bits, and the register numbers to read the two registers.</a:t>
            </a:r>
          </a:p>
          <a:p>
            <a:pPr algn="just"/>
            <a:r>
              <a:rPr lang="en-US" b="0" i="0" u="none" strike="noStrike" baseline="0" dirty="0">
                <a:solidFill>
                  <a:srgbClr val="000000"/>
                </a:solidFill>
                <a:latin typeface="MinionPro-Regular"/>
              </a:rPr>
              <a:t> All three values are stored in the ID/EX pipeline register, along with the incremented PC address. </a:t>
            </a:r>
          </a:p>
          <a:p>
            <a:pPr algn="just"/>
            <a:r>
              <a:rPr lang="en-US" b="0" i="0" u="none" strike="noStrike" baseline="0" dirty="0">
                <a:solidFill>
                  <a:srgbClr val="000000"/>
                </a:solidFill>
                <a:latin typeface="MinionPro-Regular"/>
              </a:rPr>
              <a:t>We again transfer everything that might be needed by any instruction during a later clock </a:t>
            </a:r>
            <a:r>
              <a:rPr lang="en-IN" b="0" i="0" u="none" strike="noStrike" baseline="0" dirty="0">
                <a:solidFill>
                  <a:srgbClr val="000000"/>
                </a:solidFill>
                <a:latin typeface="MinionPro-Regular"/>
              </a:rPr>
              <a:t>cycle.</a:t>
            </a:r>
            <a:endParaRPr lang="en-IN" dirty="0"/>
          </a:p>
        </p:txBody>
      </p:sp>
    </p:spTree>
    <p:extLst>
      <p:ext uri="{BB962C8B-B14F-4D97-AF65-F5344CB8AC3E}">
        <p14:creationId xmlns:p14="http://schemas.microsoft.com/office/powerpoint/2010/main" val="36854002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482A5-7ED3-4B2D-93CA-CDC1A8CB76F9}"/>
              </a:ext>
            </a:extLst>
          </p:cNvPr>
          <p:cNvSpPr>
            <a:spLocks noGrp="1"/>
          </p:cNvSpPr>
          <p:nvPr>
            <p:ph type="title"/>
          </p:nvPr>
        </p:nvSpPr>
        <p:spPr>
          <a:xfrm>
            <a:off x="838200" y="365125"/>
            <a:ext cx="10515600" cy="840823"/>
          </a:xfrm>
        </p:spPr>
        <p:txBody>
          <a:bodyPr/>
          <a:lstStyle/>
          <a:p>
            <a:r>
              <a:rPr lang="en-US" b="0" i="1" u="none" strike="noStrike" baseline="0" dirty="0">
                <a:latin typeface="MinionPro-It"/>
              </a:rPr>
              <a:t>Execute or address calculation</a:t>
            </a:r>
            <a:endParaRPr lang="en-IN" dirty="0"/>
          </a:p>
        </p:txBody>
      </p:sp>
      <p:sp>
        <p:nvSpPr>
          <p:cNvPr id="3" name="Content Placeholder 2">
            <a:extLst>
              <a:ext uri="{FF2B5EF4-FFF2-40B4-BE49-F238E27FC236}">
                <a16:creationId xmlns:a16="http://schemas.microsoft.com/office/drawing/2014/main" id="{5D72451E-C761-4046-8873-9DD6882311F4}"/>
              </a:ext>
            </a:extLst>
          </p:cNvPr>
          <p:cNvSpPr>
            <a:spLocks noGrp="1"/>
          </p:cNvSpPr>
          <p:nvPr>
            <p:ph idx="1"/>
          </p:nvPr>
        </p:nvSpPr>
        <p:spPr>
          <a:xfrm>
            <a:off x="583095" y="1205948"/>
            <a:ext cx="11078817" cy="5009322"/>
          </a:xfrm>
        </p:spPr>
        <p:txBody>
          <a:bodyPr>
            <a:normAutofit/>
          </a:bodyPr>
          <a:lstStyle/>
          <a:p>
            <a:pPr algn="just"/>
            <a:r>
              <a:rPr lang="en-IN" dirty="0">
                <a:latin typeface="MinionPro-Regular"/>
              </a:rPr>
              <a:t>T</a:t>
            </a:r>
            <a:r>
              <a:rPr lang="en-IN" b="0" i="0" u="none" strike="noStrike" baseline="0" dirty="0">
                <a:latin typeface="MinionPro-Regular"/>
              </a:rPr>
              <a:t>he load instruction </a:t>
            </a:r>
            <a:r>
              <a:rPr lang="en-US" b="0" i="0" u="none" strike="noStrike" baseline="0" dirty="0">
                <a:latin typeface="MinionPro-Regular"/>
              </a:rPr>
              <a:t>reads the contents of register 1 and the sign-extended immediate from the ID/EX pipeline register and adds them using the ALU. Th at sum is placed in </a:t>
            </a:r>
            <a:r>
              <a:rPr lang="en-IN" b="0" i="0" u="none" strike="noStrike" baseline="0" dirty="0">
                <a:latin typeface="MinionPro-Regular"/>
              </a:rPr>
              <a:t>the EX/MEM pipeline register.</a:t>
            </a:r>
            <a:endParaRPr lang="en-IN" dirty="0"/>
          </a:p>
        </p:txBody>
      </p:sp>
    </p:spTree>
    <p:extLst>
      <p:ext uri="{BB962C8B-B14F-4D97-AF65-F5344CB8AC3E}">
        <p14:creationId xmlns:p14="http://schemas.microsoft.com/office/powerpoint/2010/main" val="2702694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312012-D538-4F2A-97FF-F82A74522BD0}"/>
              </a:ext>
            </a:extLst>
          </p:cNvPr>
          <p:cNvSpPr>
            <a:spLocks noGrp="1"/>
          </p:cNvSpPr>
          <p:nvPr>
            <p:ph idx="1"/>
          </p:nvPr>
        </p:nvSpPr>
        <p:spPr>
          <a:xfrm>
            <a:off x="327378" y="519289"/>
            <a:ext cx="11435644" cy="5657674"/>
          </a:xfrm>
        </p:spPr>
        <p:txBody>
          <a:bodyPr/>
          <a:lstStyle/>
          <a:p>
            <a:pPr algn="just"/>
            <a:r>
              <a:rPr lang="en-US" b="0" i="1" dirty="0">
                <a:solidFill>
                  <a:srgbClr val="000000"/>
                </a:solidFill>
                <a:effectLst/>
                <a:latin typeface="Times New Roman" panose="02020603050405020304" pitchFamily="18" charset="0"/>
              </a:rPr>
              <a:t>Processor (CPU)</a:t>
            </a:r>
            <a:r>
              <a:rPr lang="en-US" b="0" i="0" dirty="0">
                <a:solidFill>
                  <a:srgbClr val="000000"/>
                </a:solidFill>
                <a:effectLst/>
                <a:latin typeface="Times New Roman" panose="02020603050405020304" pitchFamily="18" charset="0"/>
              </a:rPr>
              <a:t> is the active part of the computer, which does all the work of data manipulation and decision making.</a:t>
            </a:r>
          </a:p>
          <a:p>
            <a:pPr algn="just"/>
            <a:r>
              <a:rPr lang="en-US" b="0" i="1" dirty="0">
                <a:solidFill>
                  <a:srgbClr val="000000"/>
                </a:solidFill>
                <a:effectLst/>
                <a:latin typeface="Times New Roman" panose="02020603050405020304" pitchFamily="18" charset="0"/>
              </a:rPr>
              <a:t>Datapath</a:t>
            </a:r>
            <a:r>
              <a:rPr lang="en-US" b="0" i="0" dirty="0">
                <a:solidFill>
                  <a:srgbClr val="000000"/>
                </a:solidFill>
                <a:effectLst/>
                <a:latin typeface="Times New Roman" panose="02020603050405020304" pitchFamily="18" charset="0"/>
              </a:rPr>
              <a:t> is the hardware that performs all the required operations, for example, ALU, registers, and internal buses.</a:t>
            </a:r>
          </a:p>
          <a:p>
            <a:pPr algn="just"/>
            <a:r>
              <a:rPr lang="en-US" b="0" i="1" dirty="0">
                <a:solidFill>
                  <a:srgbClr val="000000"/>
                </a:solidFill>
                <a:effectLst/>
                <a:latin typeface="Times New Roman" panose="02020603050405020304" pitchFamily="18" charset="0"/>
              </a:rPr>
              <a:t>Control</a:t>
            </a:r>
            <a:r>
              <a:rPr lang="en-US" b="0" i="0" dirty="0">
                <a:solidFill>
                  <a:srgbClr val="000000"/>
                </a:solidFill>
                <a:effectLst/>
                <a:latin typeface="Times New Roman" panose="02020603050405020304" pitchFamily="18" charset="0"/>
              </a:rPr>
              <a:t> is the hardware that tells the </a:t>
            </a:r>
            <a:r>
              <a:rPr lang="en-US" b="0" i="0" dirty="0" err="1">
                <a:solidFill>
                  <a:srgbClr val="000000"/>
                </a:solidFill>
                <a:effectLst/>
                <a:latin typeface="Times New Roman" panose="02020603050405020304" pitchFamily="18" charset="0"/>
              </a:rPr>
              <a:t>datapath</a:t>
            </a:r>
            <a:r>
              <a:rPr lang="en-US" b="0" i="0" dirty="0">
                <a:solidFill>
                  <a:srgbClr val="000000"/>
                </a:solidFill>
                <a:effectLst/>
                <a:latin typeface="Times New Roman" panose="02020603050405020304" pitchFamily="18" charset="0"/>
              </a:rPr>
              <a:t> what to do, in terms of switching, operation selection, data movement between ALU components, etc.</a:t>
            </a:r>
            <a:endParaRPr lang="en-IN" dirty="0"/>
          </a:p>
        </p:txBody>
      </p:sp>
    </p:spTree>
    <p:extLst>
      <p:ext uri="{BB962C8B-B14F-4D97-AF65-F5344CB8AC3E}">
        <p14:creationId xmlns:p14="http://schemas.microsoft.com/office/powerpoint/2010/main" val="356980594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DA026-F03F-4DD4-BD43-7162C8BA4DD0}"/>
              </a:ext>
            </a:extLst>
          </p:cNvPr>
          <p:cNvSpPr>
            <a:spLocks noGrp="1"/>
          </p:cNvSpPr>
          <p:nvPr>
            <p:ph type="title"/>
          </p:nvPr>
        </p:nvSpPr>
        <p:spPr>
          <a:xfrm>
            <a:off x="838200" y="365126"/>
            <a:ext cx="10515600" cy="456510"/>
          </a:xfrm>
        </p:spPr>
        <p:txBody>
          <a:bodyPr>
            <a:normAutofit fontScale="90000"/>
          </a:bodyPr>
          <a:lstStyle/>
          <a:p>
            <a:br>
              <a:rPr lang="en-IN" b="0" i="1" u="none" strike="noStrike" baseline="0" dirty="0">
                <a:latin typeface="MinionPro-It"/>
              </a:rPr>
            </a:br>
            <a:r>
              <a:rPr lang="en-IN" b="0" i="1" u="none" strike="noStrike" baseline="0" dirty="0">
                <a:latin typeface="MinionPro-It"/>
              </a:rPr>
              <a:t>Memory access:</a:t>
            </a:r>
            <a:br>
              <a:rPr lang="en-IN" b="0" i="1" u="none" strike="noStrike" baseline="0" dirty="0">
                <a:latin typeface="MinionPro-It"/>
              </a:rPr>
            </a:br>
            <a:endParaRPr lang="en-IN" dirty="0"/>
          </a:p>
        </p:txBody>
      </p:sp>
      <p:sp>
        <p:nvSpPr>
          <p:cNvPr id="3" name="Content Placeholder 2">
            <a:extLst>
              <a:ext uri="{FF2B5EF4-FFF2-40B4-BE49-F238E27FC236}">
                <a16:creationId xmlns:a16="http://schemas.microsoft.com/office/drawing/2014/main" id="{FFB24E25-D8CE-4FB0-88A9-86C6C9B5F922}"/>
              </a:ext>
            </a:extLst>
          </p:cNvPr>
          <p:cNvSpPr>
            <a:spLocks noGrp="1"/>
          </p:cNvSpPr>
          <p:nvPr>
            <p:ph idx="1"/>
          </p:nvPr>
        </p:nvSpPr>
        <p:spPr>
          <a:xfrm>
            <a:off x="838200" y="1060174"/>
            <a:ext cx="10515600" cy="5116789"/>
          </a:xfrm>
        </p:spPr>
        <p:txBody>
          <a:bodyPr>
            <a:normAutofit/>
          </a:bodyPr>
          <a:lstStyle/>
          <a:p>
            <a:pPr algn="just"/>
            <a:r>
              <a:rPr lang="en-US" b="0" i="0" u="none" strike="noStrike" baseline="0" dirty="0">
                <a:solidFill>
                  <a:srgbClr val="000000"/>
                </a:solidFill>
                <a:latin typeface="MinionPro-Regular"/>
              </a:rPr>
              <a:t>The top portion o</a:t>
            </a:r>
            <a:r>
              <a:rPr lang="en-US" b="0" i="0" u="none" strike="noStrike" baseline="0" dirty="0">
                <a:solidFill>
                  <a:srgbClr val="0081AD"/>
                </a:solidFill>
                <a:latin typeface="MinionPro-Regular"/>
              </a:rPr>
              <a:t> </a:t>
            </a:r>
            <a:r>
              <a:rPr lang="en-US" b="0" i="0" u="none" strike="noStrike" baseline="0" dirty="0">
                <a:solidFill>
                  <a:srgbClr val="000000"/>
                </a:solidFill>
                <a:latin typeface="MinionPro-Regular"/>
              </a:rPr>
              <a:t>shows the load instruction reading the data memory using the address from the EX/MEM pipeline register and loading the data into the MEM/WB pipeline register.</a:t>
            </a:r>
            <a:endParaRPr lang="en-IN" dirty="0"/>
          </a:p>
        </p:txBody>
      </p:sp>
    </p:spTree>
    <p:extLst>
      <p:ext uri="{BB962C8B-B14F-4D97-AF65-F5344CB8AC3E}">
        <p14:creationId xmlns:p14="http://schemas.microsoft.com/office/powerpoint/2010/main" val="34615754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2D031-5799-4AB5-B265-20D20548DF92}"/>
              </a:ext>
            </a:extLst>
          </p:cNvPr>
          <p:cNvSpPr>
            <a:spLocks noGrp="1"/>
          </p:cNvSpPr>
          <p:nvPr>
            <p:ph type="title"/>
          </p:nvPr>
        </p:nvSpPr>
        <p:spPr>
          <a:xfrm>
            <a:off x="838200" y="365126"/>
            <a:ext cx="10515600" cy="642040"/>
          </a:xfrm>
        </p:spPr>
        <p:txBody>
          <a:bodyPr>
            <a:normAutofit fontScale="90000"/>
          </a:bodyPr>
          <a:lstStyle/>
          <a:p>
            <a:r>
              <a:rPr lang="en-IN" b="0" i="1" u="none" strike="noStrike" baseline="0" dirty="0">
                <a:latin typeface="MinionPro-It"/>
              </a:rPr>
              <a:t>Write-back:</a:t>
            </a:r>
            <a:endParaRPr lang="en-IN" dirty="0"/>
          </a:p>
        </p:txBody>
      </p:sp>
      <p:sp>
        <p:nvSpPr>
          <p:cNvPr id="3" name="Content Placeholder 2">
            <a:extLst>
              <a:ext uri="{FF2B5EF4-FFF2-40B4-BE49-F238E27FC236}">
                <a16:creationId xmlns:a16="http://schemas.microsoft.com/office/drawing/2014/main" id="{8DE423BB-B98B-4070-AF2D-4F206F373484}"/>
              </a:ext>
            </a:extLst>
          </p:cNvPr>
          <p:cNvSpPr>
            <a:spLocks noGrp="1"/>
          </p:cNvSpPr>
          <p:nvPr>
            <p:ph idx="1"/>
          </p:nvPr>
        </p:nvSpPr>
        <p:spPr>
          <a:xfrm>
            <a:off x="503583" y="1007165"/>
            <a:ext cx="11211339" cy="5485709"/>
          </a:xfrm>
        </p:spPr>
        <p:txBody>
          <a:bodyPr>
            <a:normAutofit/>
          </a:bodyPr>
          <a:lstStyle/>
          <a:p>
            <a:pPr algn="just"/>
            <a:r>
              <a:rPr lang="en-US" b="0" i="0" u="none" strike="noStrike" baseline="0" dirty="0">
                <a:solidFill>
                  <a:srgbClr val="000000"/>
                </a:solidFill>
                <a:latin typeface="MinionPro-Regular"/>
              </a:rPr>
              <a:t>The bottom portion o</a:t>
            </a:r>
            <a:r>
              <a:rPr lang="en-US" b="0" i="0" u="none" strike="noStrike" baseline="0" dirty="0">
                <a:solidFill>
                  <a:srgbClr val="0081AD"/>
                </a:solidFill>
                <a:latin typeface="MinionPro-Regular"/>
              </a:rPr>
              <a:t> </a:t>
            </a:r>
            <a:r>
              <a:rPr lang="en-US" b="0" i="0" u="none" strike="noStrike" baseline="0" dirty="0">
                <a:solidFill>
                  <a:srgbClr val="000000"/>
                </a:solidFill>
                <a:latin typeface="MinionPro-Regular"/>
              </a:rPr>
              <a:t>shows the final step: reading the data from the MEM/WB pipeline register and writing it into the register fi e in the middle. </a:t>
            </a:r>
            <a:endParaRPr lang="en-IN" dirty="0"/>
          </a:p>
        </p:txBody>
      </p:sp>
    </p:spTree>
    <p:extLst>
      <p:ext uri="{BB962C8B-B14F-4D97-AF65-F5344CB8AC3E}">
        <p14:creationId xmlns:p14="http://schemas.microsoft.com/office/powerpoint/2010/main" val="377370755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22B29-A251-4C6D-8A57-B96650A1A36C}"/>
              </a:ext>
            </a:extLst>
          </p:cNvPr>
          <p:cNvSpPr>
            <a:spLocks noGrp="1"/>
          </p:cNvSpPr>
          <p:nvPr>
            <p:ph type="title"/>
          </p:nvPr>
        </p:nvSpPr>
        <p:spPr>
          <a:xfrm>
            <a:off x="838200" y="365125"/>
            <a:ext cx="10515600" cy="840823"/>
          </a:xfrm>
        </p:spPr>
        <p:txBody>
          <a:bodyPr>
            <a:normAutofit fontScale="90000"/>
          </a:bodyPr>
          <a:lstStyle/>
          <a:p>
            <a:br>
              <a:rPr lang="en-IN" b="0" i="1" u="none" strike="noStrike" baseline="0" dirty="0">
                <a:latin typeface="MinionPro-It"/>
              </a:rPr>
            </a:br>
            <a:r>
              <a:rPr lang="en-IN" b="0" i="1" u="none" strike="noStrike" baseline="0" dirty="0">
                <a:latin typeface="MinionPro-It"/>
              </a:rPr>
              <a:t>Instruction decode and register file read:</a:t>
            </a:r>
            <a:br>
              <a:rPr lang="en-IN" b="0" i="1" u="none" strike="noStrike" baseline="0" dirty="0">
                <a:latin typeface="MinionPro-It"/>
              </a:rPr>
            </a:br>
            <a:endParaRPr lang="en-IN" dirty="0"/>
          </a:p>
        </p:txBody>
      </p:sp>
      <p:sp>
        <p:nvSpPr>
          <p:cNvPr id="3" name="Content Placeholder 2">
            <a:extLst>
              <a:ext uri="{FF2B5EF4-FFF2-40B4-BE49-F238E27FC236}">
                <a16:creationId xmlns:a16="http://schemas.microsoft.com/office/drawing/2014/main" id="{D4BD8FD1-4A17-430F-AD4F-C33C6C6324E1}"/>
              </a:ext>
            </a:extLst>
          </p:cNvPr>
          <p:cNvSpPr>
            <a:spLocks noGrp="1"/>
          </p:cNvSpPr>
          <p:nvPr>
            <p:ph idx="1"/>
          </p:nvPr>
        </p:nvSpPr>
        <p:spPr>
          <a:xfrm>
            <a:off x="838200" y="1020417"/>
            <a:ext cx="10515600" cy="5156546"/>
          </a:xfrm>
        </p:spPr>
        <p:txBody>
          <a:bodyPr/>
          <a:lstStyle/>
          <a:p>
            <a:endParaRPr lang="en-IN" dirty="0"/>
          </a:p>
        </p:txBody>
      </p:sp>
    </p:spTree>
    <p:extLst>
      <p:ext uri="{BB962C8B-B14F-4D97-AF65-F5344CB8AC3E}">
        <p14:creationId xmlns:p14="http://schemas.microsoft.com/office/powerpoint/2010/main" val="310614951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A6291-ED18-4366-B999-1B35984F3390}"/>
              </a:ext>
            </a:extLst>
          </p:cNvPr>
          <p:cNvSpPr>
            <a:spLocks noGrp="1"/>
          </p:cNvSpPr>
          <p:nvPr>
            <p:ph type="title"/>
          </p:nvPr>
        </p:nvSpPr>
        <p:spPr>
          <a:xfrm>
            <a:off x="838200" y="365126"/>
            <a:ext cx="10515600" cy="920336"/>
          </a:xfrm>
        </p:spPr>
        <p:txBody>
          <a:bodyPr>
            <a:normAutofit/>
          </a:bodyPr>
          <a:lstStyle/>
          <a:p>
            <a:pPr algn="ctr"/>
            <a:r>
              <a:rPr lang="en-IN" sz="4000" b="1" i="0" u="none" strike="noStrike" baseline="0" dirty="0">
                <a:latin typeface="ITCFranklinGothicStd-Hvy"/>
              </a:rPr>
              <a:t>Pipeline Hazards</a:t>
            </a:r>
            <a:endParaRPr lang="en-IN" sz="4000" dirty="0"/>
          </a:p>
        </p:txBody>
      </p:sp>
      <p:sp>
        <p:nvSpPr>
          <p:cNvPr id="3" name="Content Placeholder 2">
            <a:extLst>
              <a:ext uri="{FF2B5EF4-FFF2-40B4-BE49-F238E27FC236}">
                <a16:creationId xmlns:a16="http://schemas.microsoft.com/office/drawing/2014/main" id="{8BF2E743-15F9-4C33-8C46-8034819BF505}"/>
              </a:ext>
            </a:extLst>
          </p:cNvPr>
          <p:cNvSpPr>
            <a:spLocks noGrp="1"/>
          </p:cNvSpPr>
          <p:nvPr>
            <p:ph idx="1"/>
          </p:nvPr>
        </p:nvSpPr>
        <p:spPr>
          <a:xfrm>
            <a:off x="838200" y="1285462"/>
            <a:ext cx="10515600" cy="4891501"/>
          </a:xfrm>
        </p:spPr>
        <p:txBody>
          <a:bodyPr>
            <a:normAutofit/>
          </a:bodyPr>
          <a:lstStyle/>
          <a:p>
            <a:pPr algn="just"/>
            <a:r>
              <a:rPr lang="en-US" b="0" i="0" u="none" strike="noStrike" baseline="0" dirty="0">
                <a:latin typeface="MinionPro-Regular"/>
              </a:rPr>
              <a:t>There are situations in pipelining when the next instruction cannot execute in the following clock cycle. These events are called </a:t>
            </a:r>
            <a:r>
              <a:rPr lang="en-US" b="0" i="1" u="none" strike="noStrike" baseline="0" dirty="0">
                <a:latin typeface="MinionPro-It"/>
              </a:rPr>
              <a:t>hazards</a:t>
            </a:r>
            <a:r>
              <a:rPr lang="en-US" b="0" i="0" u="none" strike="noStrike" baseline="0" dirty="0">
                <a:latin typeface="MinionPro-Regular"/>
              </a:rPr>
              <a:t>, and there are three different </a:t>
            </a:r>
            <a:r>
              <a:rPr lang="en-IN" b="0" i="0" u="none" strike="noStrike" baseline="0" dirty="0">
                <a:latin typeface="MinionPro-Regular"/>
              </a:rPr>
              <a:t>types.</a:t>
            </a:r>
          </a:p>
          <a:p>
            <a:pPr algn="just"/>
            <a:r>
              <a:rPr lang="en-IN" dirty="0"/>
              <a:t>Structural hazards</a:t>
            </a:r>
          </a:p>
          <a:p>
            <a:pPr algn="just"/>
            <a:r>
              <a:rPr lang="en-IN" dirty="0"/>
              <a:t>Data hazards</a:t>
            </a:r>
          </a:p>
          <a:p>
            <a:pPr algn="just"/>
            <a:r>
              <a:rPr lang="en-IN" dirty="0"/>
              <a:t>Control hazards</a:t>
            </a:r>
            <a:endParaRPr lang="en-IN" dirty="0">
              <a:latin typeface="MinionPro-Regular"/>
            </a:endParaRPr>
          </a:p>
          <a:p>
            <a:pPr algn="just"/>
            <a:endParaRPr lang="en-IN" dirty="0"/>
          </a:p>
        </p:txBody>
      </p:sp>
    </p:spTree>
    <p:extLst>
      <p:ext uri="{BB962C8B-B14F-4D97-AF65-F5344CB8AC3E}">
        <p14:creationId xmlns:p14="http://schemas.microsoft.com/office/powerpoint/2010/main" val="10597380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C3CD8-DD30-4FB7-BB6E-85BB10FCB25A}"/>
              </a:ext>
            </a:extLst>
          </p:cNvPr>
          <p:cNvSpPr>
            <a:spLocks noGrp="1"/>
          </p:cNvSpPr>
          <p:nvPr>
            <p:ph type="title"/>
          </p:nvPr>
        </p:nvSpPr>
        <p:spPr/>
        <p:txBody>
          <a:bodyPr/>
          <a:lstStyle/>
          <a:p>
            <a:r>
              <a:rPr lang="en-IN" dirty="0"/>
              <a:t>Structural hazards</a:t>
            </a:r>
          </a:p>
        </p:txBody>
      </p:sp>
      <p:sp>
        <p:nvSpPr>
          <p:cNvPr id="3" name="Content Placeholder 2">
            <a:extLst>
              <a:ext uri="{FF2B5EF4-FFF2-40B4-BE49-F238E27FC236}">
                <a16:creationId xmlns:a16="http://schemas.microsoft.com/office/drawing/2014/main" id="{77C5A294-B26D-4D72-9A6F-BB3D82D9B1B5}"/>
              </a:ext>
            </a:extLst>
          </p:cNvPr>
          <p:cNvSpPr>
            <a:spLocks noGrp="1"/>
          </p:cNvSpPr>
          <p:nvPr>
            <p:ph idx="1"/>
          </p:nvPr>
        </p:nvSpPr>
        <p:spPr/>
        <p:txBody>
          <a:bodyPr>
            <a:normAutofit/>
          </a:bodyPr>
          <a:lstStyle/>
          <a:p>
            <a:pPr algn="just"/>
            <a:r>
              <a:rPr lang="en-US" b="0" i="0" u="none" strike="noStrike" baseline="0" dirty="0">
                <a:solidFill>
                  <a:srgbClr val="000000"/>
                </a:solidFill>
                <a:latin typeface="MinionPro-Regular"/>
              </a:rPr>
              <a:t>The first hazard is called </a:t>
            </a:r>
            <a:r>
              <a:rPr lang="en-US" b="0" i="0" u="none" strike="noStrike" baseline="0" dirty="0">
                <a:solidFill>
                  <a:schemeClr val="tx1">
                    <a:lumMod val="65000"/>
                    <a:lumOff val="35000"/>
                  </a:schemeClr>
                </a:solidFill>
                <a:latin typeface="MinionPro-Regular"/>
              </a:rPr>
              <a:t>a </a:t>
            </a:r>
            <a:r>
              <a:rPr lang="en-US" b="1" i="0" u="none" strike="noStrike" baseline="0" dirty="0">
                <a:solidFill>
                  <a:schemeClr val="tx1">
                    <a:lumMod val="65000"/>
                    <a:lumOff val="35000"/>
                  </a:schemeClr>
                </a:solidFill>
                <a:latin typeface="MinionPro-Bold"/>
              </a:rPr>
              <a:t>structural hazard</a:t>
            </a:r>
            <a:r>
              <a:rPr lang="en-US" b="0" i="0" u="none" strike="noStrike" baseline="0" dirty="0">
                <a:solidFill>
                  <a:srgbClr val="000000"/>
                </a:solidFill>
                <a:latin typeface="MinionPro-Regular"/>
              </a:rPr>
              <a:t>. It means that the hardware cannot support the combination of instructions that we want to execute in the same clock </a:t>
            </a:r>
            <a:r>
              <a:rPr lang="en-IN" b="0" i="0" u="none" strike="noStrike" baseline="0" dirty="0">
                <a:solidFill>
                  <a:srgbClr val="000000"/>
                </a:solidFill>
                <a:latin typeface="MinionPro-Regular"/>
              </a:rPr>
              <a:t>cycle.</a:t>
            </a:r>
          </a:p>
          <a:p>
            <a:pPr algn="just"/>
            <a:r>
              <a:rPr lang="en-IN" dirty="0" err="1">
                <a:solidFill>
                  <a:srgbClr val="000000"/>
                </a:solidFill>
                <a:latin typeface="MinionPro-Regular"/>
              </a:rPr>
              <a:t>Eg</a:t>
            </a:r>
            <a:r>
              <a:rPr lang="en-IN" dirty="0">
                <a:solidFill>
                  <a:srgbClr val="000000"/>
                </a:solidFill>
                <a:latin typeface="MinionPro-Regular"/>
              </a:rPr>
              <a:t>: </a:t>
            </a:r>
            <a:r>
              <a:rPr lang="en-US" b="0" i="0" u="none" strike="noStrike" baseline="0" dirty="0">
                <a:latin typeface="MinionPro-Regular"/>
              </a:rPr>
              <a:t>A structural hazard in the laundry room would occur if we used a washer dryer combination instead of a separate washer and dryer, or if our roommate was busy doing something else and wouldn’t put clothes away. Our carefully scheduled pipeline plans would then be foiled.</a:t>
            </a:r>
            <a:endParaRPr lang="en-IN" dirty="0"/>
          </a:p>
        </p:txBody>
      </p:sp>
    </p:spTree>
    <p:extLst>
      <p:ext uri="{BB962C8B-B14F-4D97-AF65-F5344CB8AC3E}">
        <p14:creationId xmlns:p14="http://schemas.microsoft.com/office/powerpoint/2010/main" val="21204249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787C1-9679-416F-B0F4-291DB3881CCE}"/>
              </a:ext>
            </a:extLst>
          </p:cNvPr>
          <p:cNvSpPr>
            <a:spLocks noGrp="1"/>
          </p:cNvSpPr>
          <p:nvPr>
            <p:ph type="title"/>
          </p:nvPr>
        </p:nvSpPr>
        <p:spPr/>
        <p:txBody>
          <a:bodyPr/>
          <a:lstStyle/>
          <a:p>
            <a:r>
              <a:rPr lang="en-IN" dirty="0"/>
              <a:t>Data hazards</a:t>
            </a:r>
          </a:p>
        </p:txBody>
      </p:sp>
      <p:sp>
        <p:nvSpPr>
          <p:cNvPr id="3" name="Content Placeholder 2">
            <a:extLst>
              <a:ext uri="{FF2B5EF4-FFF2-40B4-BE49-F238E27FC236}">
                <a16:creationId xmlns:a16="http://schemas.microsoft.com/office/drawing/2014/main" id="{8DE920FE-35A4-41B1-95F7-5B68974B7669}"/>
              </a:ext>
            </a:extLst>
          </p:cNvPr>
          <p:cNvSpPr>
            <a:spLocks noGrp="1"/>
          </p:cNvSpPr>
          <p:nvPr>
            <p:ph idx="1"/>
          </p:nvPr>
        </p:nvSpPr>
        <p:spPr>
          <a:xfrm>
            <a:off x="596348" y="1378226"/>
            <a:ext cx="11118574" cy="4929809"/>
          </a:xfrm>
        </p:spPr>
        <p:txBody>
          <a:bodyPr/>
          <a:lstStyle/>
          <a:p>
            <a:pPr algn="just"/>
            <a:r>
              <a:rPr lang="en-US" b="0" i="1" dirty="0">
                <a:solidFill>
                  <a:srgbClr val="000000"/>
                </a:solidFill>
                <a:effectLst/>
                <a:latin typeface="Times New Roman" panose="02020603050405020304" pitchFamily="18" charset="0"/>
              </a:rPr>
              <a:t>Data Hazards</a:t>
            </a:r>
            <a:r>
              <a:rPr lang="en-US" b="0" i="0" dirty="0">
                <a:solidFill>
                  <a:srgbClr val="000000"/>
                </a:solidFill>
                <a:effectLst/>
                <a:latin typeface="Times New Roman" panose="02020603050405020304" pitchFamily="18" charset="0"/>
              </a:rPr>
              <a:t> occur when an instruction depends on the result of a previous instruction still in the pipeline, which result has not yet been computed. The simplest remedy inserts stalls in the execution sequence, which reduces the pipeline's efficiency.</a:t>
            </a:r>
          </a:p>
          <a:p>
            <a:pPr algn="just"/>
            <a:r>
              <a:rPr lang="en-US" b="0" i="0" u="none" strike="noStrike" baseline="0" dirty="0">
                <a:latin typeface="MinionPro-Regular"/>
              </a:rPr>
              <a:t>In a computer pipeline, data hazards arise from the dependence of one instruction on an earlier one that is still in the pipeline. </a:t>
            </a:r>
          </a:p>
          <a:p>
            <a:pPr algn="just"/>
            <a:r>
              <a:rPr lang="en-US" b="0" i="0" u="none" strike="noStrike" baseline="0" dirty="0">
                <a:latin typeface="MinionPro-Regular"/>
              </a:rPr>
              <a:t>For example, suppose we have an add instruction followed immediately by a subtract instruction that uses the sum (</a:t>
            </a:r>
            <a:r>
              <a:rPr lang="en-US" b="0" i="0" u="none" strike="noStrike" baseline="0" dirty="0">
                <a:latin typeface="LetterGothicStd"/>
              </a:rPr>
              <a:t>$s0</a:t>
            </a:r>
            <a:r>
              <a:rPr lang="en-US" b="0" i="0" u="none" strike="noStrike" baseline="0" dirty="0">
                <a:latin typeface="MinionPro-Regular"/>
              </a:rPr>
              <a:t>):</a:t>
            </a:r>
          </a:p>
          <a:p>
            <a:pPr algn="just"/>
            <a:r>
              <a:rPr lang="en-IN" b="0" i="0" u="none" strike="noStrike" baseline="0" dirty="0">
                <a:latin typeface="LetterGothicStd"/>
              </a:rPr>
              <a:t>add $s0, $t0, $t1</a:t>
            </a:r>
          </a:p>
          <a:p>
            <a:pPr algn="just"/>
            <a:r>
              <a:rPr lang="en-IN" b="0" i="0" u="none" strike="noStrike" baseline="0" dirty="0">
                <a:latin typeface="LetterGothicStd"/>
              </a:rPr>
              <a:t>sub $t2, $s0, $t3</a:t>
            </a:r>
            <a:endParaRPr lang="en-IN" dirty="0"/>
          </a:p>
        </p:txBody>
      </p:sp>
    </p:spTree>
    <p:extLst>
      <p:ext uri="{BB962C8B-B14F-4D97-AF65-F5344CB8AC3E}">
        <p14:creationId xmlns:p14="http://schemas.microsoft.com/office/powerpoint/2010/main" val="425475747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647C8B-C729-42C8-95A1-16FE8A2751F5}"/>
              </a:ext>
            </a:extLst>
          </p:cNvPr>
          <p:cNvSpPr>
            <a:spLocks noGrp="1"/>
          </p:cNvSpPr>
          <p:nvPr>
            <p:ph idx="1"/>
          </p:nvPr>
        </p:nvSpPr>
        <p:spPr>
          <a:xfrm>
            <a:off x="838200" y="318052"/>
            <a:ext cx="10515600" cy="5858911"/>
          </a:xfrm>
        </p:spPr>
        <p:txBody>
          <a:bodyPr>
            <a:normAutofit/>
          </a:bodyPr>
          <a:lstStyle/>
          <a:p>
            <a:pPr algn="just"/>
            <a:r>
              <a:rPr lang="en-US" b="0" i="0" u="none" strike="noStrike" baseline="0" dirty="0">
                <a:latin typeface="MinionPro-Regular"/>
              </a:rPr>
              <a:t>Without intervention, a data hazard could severely stall the pipeline. The add instruction doesn’t write its result until the fifth stage, meaning that we would have to waste three clock cycles in the pipeline.</a:t>
            </a:r>
          </a:p>
          <a:p>
            <a:pPr algn="just"/>
            <a:r>
              <a:rPr lang="en-US" b="0" i="0" u="none" strike="noStrike" baseline="0" dirty="0">
                <a:latin typeface="MinionPro-Regular"/>
              </a:rPr>
              <a:t>The primary solution is based on the observation that we don’t need to wait for the instruction to complete before trying to resolve the data hazard. For the code sequence above, as soon as the ALU creates the sum for the add, we can supply it as an input for the subtract.</a:t>
            </a:r>
            <a:endParaRPr lang="en-IN" dirty="0"/>
          </a:p>
        </p:txBody>
      </p:sp>
      <p:pic>
        <p:nvPicPr>
          <p:cNvPr id="5" name="Picture 4">
            <a:extLst>
              <a:ext uri="{FF2B5EF4-FFF2-40B4-BE49-F238E27FC236}">
                <a16:creationId xmlns:a16="http://schemas.microsoft.com/office/drawing/2014/main" id="{4EE5257B-1CB1-42D2-8D16-2350C29A403C}"/>
              </a:ext>
            </a:extLst>
          </p:cNvPr>
          <p:cNvPicPr>
            <a:picLocks noChangeAspect="1"/>
          </p:cNvPicPr>
          <p:nvPr/>
        </p:nvPicPr>
        <p:blipFill>
          <a:blip r:embed="rId2"/>
          <a:stretch>
            <a:fillRect/>
          </a:stretch>
        </p:blipFill>
        <p:spPr>
          <a:xfrm>
            <a:off x="838201" y="3697549"/>
            <a:ext cx="10399642" cy="3065200"/>
          </a:xfrm>
          <a:prstGeom prst="rect">
            <a:avLst/>
          </a:prstGeom>
        </p:spPr>
      </p:pic>
    </p:spTree>
    <p:extLst>
      <p:ext uri="{BB962C8B-B14F-4D97-AF65-F5344CB8AC3E}">
        <p14:creationId xmlns:p14="http://schemas.microsoft.com/office/powerpoint/2010/main" val="337936705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44880-568F-4132-9225-166413A588B2}"/>
              </a:ext>
            </a:extLst>
          </p:cNvPr>
          <p:cNvSpPr>
            <a:spLocks noGrp="1"/>
          </p:cNvSpPr>
          <p:nvPr>
            <p:ph type="title"/>
          </p:nvPr>
        </p:nvSpPr>
        <p:spPr/>
        <p:txBody>
          <a:bodyPr/>
          <a:lstStyle/>
          <a:p>
            <a:r>
              <a:rPr lang="en-IN" dirty="0"/>
              <a:t>Control hazards</a:t>
            </a:r>
          </a:p>
        </p:txBody>
      </p:sp>
      <p:sp>
        <p:nvSpPr>
          <p:cNvPr id="3" name="Content Placeholder 2">
            <a:extLst>
              <a:ext uri="{FF2B5EF4-FFF2-40B4-BE49-F238E27FC236}">
                <a16:creationId xmlns:a16="http://schemas.microsoft.com/office/drawing/2014/main" id="{55E36F69-26C4-40A4-A70B-5A43F065ED08}"/>
              </a:ext>
            </a:extLst>
          </p:cNvPr>
          <p:cNvSpPr>
            <a:spLocks noGrp="1"/>
          </p:cNvSpPr>
          <p:nvPr>
            <p:ph idx="1"/>
          </p:nvPr>
        </p:nvSpPr>
        <p:spPr/>
        <p:txBody>
          <a:bodyPr/>
          <a:lstStyle/>
          <a:p>
            <a:pPr algn="just"/>
            <a:r>
              <a:rPr lang="en-US" b="0" i="1" dirty="0">
                <a:solidFill>
                  <a:srgbClr val="000000"/>
                </a:solidFill>
                <a:effectLst/>
                <a:latin typeface="Times New Roman" panose="02020603050405020304" pitchFamily="18" charset="0"/>
              </a:rPr>
              <a:t>Control Hazards</a:t>
            </a:r>
            <a:r>
              <a:rPr lang="en-US" b="0" i="0" dirty="0">
                <a:solidFill>
                  <a:srgbClr val="000000"/>
                </a:solidFill>
                <a:effectLst/>
                <a:latin typeface="Times New Roman" panose="02020603050405020304" pitchFamily="18" charset="0"/>
              </a:rPr>
              <a:t> can result from branch instructions. Here, the branch target address might not be ready in time for the branch to be taken, which results in </a:t>
            </a:r>
            <a:r>
              <a:rPr lang="en-US" b="0" i="1" dirty="0">
                <a:solidFill>
                  <a:srgbClr val="000000"/>
                </a:solidFill>
                <a:effectLst/>
                <a:latin typeface="Times New Roman" panose="02020603050405020304" pitchFamily="18" charset="0"/>
              </a:rPr>
              <a:t>stalls</a:t>
            </a:r>
            <a:r>
              <a:rPr lang="en-US" b="0" i="0" dirty="0">
                <a:solidFill>
                  <a:srgbClr val="000000"/>
                </a:solidFill>
                <a:effectLst/>
                <a:latin typeface="Times New Roman" panose="02020603050405020304" pitchFamily="18" charset="0"/>
              </a:rPr>
              <a:t> (dead segments) in the pipeline that have to be inserted as local wait events, until processing can resume after the branch target is executed. Control hazards can be mitigated through accurate branch prediction (which is difficult), and by </a:t>
            </a:r>
            <a:r>
              <a:rPr lang="en-US" b="0" i="1" dirty="0">
                <a:solidFill>
                  <a:srgbClr val="000000"/>
                </a:solidFill>
                <a:effectLst/>
                <a:latin typeface="Times New Roman" panose="02020603050405020304" pitchFamily="18" charset="0"/>
              </a:rPr>
              <a:t>delayed branch</a:t>
            </a:r>
            <a:r>
              <a:rPr lang="en-US" b="0" i="0" dirty="0">
                <a:solidFill>
                  <a:srgbClr val="000000"/>
                </a:solidFill>
                <a:effectLst/>
                <a:latin typeface="Times New Roman" panose="02020603050405020304" pitchFamily="18" charset="0"/>
              </a:rPr>
              <a:t> strategies.</a:t>
            </a:r>
            <a:endParaRPr lang="en-IN" dirty="0"/>
          </a:p>
        </p:txBody>
      </p:sp>
    </p:spTree>
    <p:extLst>
      <p:ext uri="{BB962C8B-B14F-4D97-AF65-F5344CB8AC3E}">
        <p14:creationId xmlns:p14="http://schemas.microsoft.com/office/powerpoint/2010/main" val="133648323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B7BCB-F28C-4D1A-991C-9CFEDFC69CED}"/>
              </a:ext>
            </a:extLst>
          </p:cNvPr>
          <p:cNvSpPr>
            <a:spLocks noGrp="1"/>
          </p:cNvSpPr>
          <p:nvPr>
            <p:ph type="title"/>
          </p:nvPr>
        </p:nvSpPr>
        <p:spPr>
          <a:xfrm>
            <a:off x="838200" y="365126"/>
            <a:ext cx="10515600" cy="350491"/>
          </a:xfrm>
        </p:spPr>
        <p:txBody>
          <a:bodyPr>
            <a:normAutofit fontScale="90000"/>
          </a:bodyPr>
          <a:lstStyle/>
          <a:p>
            <a:pPr algn="ctr"/>
            <a:r>
              <a:rPr lang="en-IN" b="1" dirty="0"/>
              <a:t>I/O organization</a:t>
            </a:r>
          </a:p>
        </p:txBody>
      </p:sp>
      <p:pic>
        <p:nvPicPr>
          <p:cNvPr id="5" name="Content Placeholder 4">
            <a:extLst>
              <a:ext uri="{FF2B5EF4-FFF2-40B4-BE49-F238E27FC236}">
                <a16:creationId xmlns:a16="http://schemas.microsoft.com/office/drawing/2014/main" id="{A19B9817-C1C7-481C-9908-0DBD1F9B499D}"/>
              </a:ext>
            </a:extLst>
          </p:cNvPr>
          <p:cNvPicPr>
            <a:picLocks noGrp="1" noChangeAspect="1"/>
          </p:cNvPicPr>
          <p:nvPr>
            <p:ph idx="1"/>
          </p:nvPr>
        </p:nvPicPr>
        <p:blipFill>
          <a:blip r:embed="rId2"/>
          <a:stretch>
            <a:fillRect/>
          </a:stretch>
        </p:blipFill>
        <p:spPr>
          <a:xfrm>
            <a:off x="371061" y="954157"/>
            <a:ext cx="11582400" cy="5353878"/>
          </a:xfrm>
        </p:spPr>
      </p:pic>
    </p:spTree>
    <p:extLst>
      <p:ext uri="{BB962C8B-B14F-4D97-AF65-F5344CB8AC3E}">
        <p14:creationId xmlns:p14="http://schemas.microsoft.com/office/powerpoint/2010/main" val="412417674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30BA3-3741-41F1-AFFE-CC3978E0EBB3}"/>
              </a:ext>
            </a:extLst>
          </p:cNvPr>
          <p:cNvSpPr>
            <a:spLocks noGrp="1"/>
          </p:cNvSpPr>
          <p:nvPr>
            <p:ph type="title"/>
          </p:nvPr>
        </p:nvSpPr>
        <p:spPr>
          <a:xfrm>
            <a:off x="838200" y="365126"/>
            <a:ext cx="10515600" cy="761310"/>
          </a:xfrm>
        </p:spPr>
        <p:txBody>
          <a:bodyPr/>
          <a:lstStyle/>
          <a:p>
            <a:r>
              <a:rPr lang="en-IN" b="1" dirty="0"/>
              <a:t>Accessing I/O devices</a:t>
            </a:r>
          </a:p>
        </p:txBody>
      </p:sp>
      <p:pic>
        <p:nvPicPr>
          <p:cNvPr id="5" name="Content Placeholder 4">
            <a:extLst>
              <a:ext uri="{FF2B5EF4-FFF2-40B4-BE49-F238E27FC236}">
                <a16:creationId xmlns:a16="http://schemas.microsoft.com/office/drawing/2014/main" id="{A6746728-3E50-4EFA-8B3D-94AC651894F5}"/>
              </a:ext>
            </a:extLst>
          </p:cNvPr>
          <p:cNvPicPr>
            <a:picLocks noGrp="1" noChangeAspect="1"/>
          </p:cNvPicPr>
          <p:nvPr>
            <p:ph idx="1"/>
          </p:nvPr>
        </p:nvPicPr>
        <p:blipFill>
          <a:blip r:embed="rId2"/>
          <a:stretch>
            <a:fillRect/>
          </a:stretch>
        </p:blipFill>
        <p:spPr>
          <a:xfrm>
            <a:off x="838200" y="1126437"/>
            <a:ext cx="10624930" cy="5221354"/>
          </a:xfrm>
        </p:spPr>
      </p:pic>
    </p:spTree>
    <p:extLst>
      <p:ext uri="{BB962C8B-B14F-4D97-AF65-F5344CB8AC3E}">
        <p14:creationId xmlns:p14="http://schemas.microsoft.com/office/powerpoint/2010/main" val="84779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27D1C-A457-4170-AF04-2C883AC8339E}"/>
              </a:ext>
            </a:extLst>
          </p:cNvPr>
          <p:cNvSpPr>
            <a:spLocks noGrp="1"/>
          </p:cNvSpPr>
          <p:nvPr>
            <p:ph type="title"/>
          </p:nvPr>
        </p:nvSpPr>
        <p:spPr>
          <a:xfrm>
            <a:off x="838200" y="365125"/>
            <a:ext cx="10515600" cy="86431"/>
          </a:xfrm>
        </p:spPr>
        <p:txBody>
          <a:bodyPr>
            <a:normAutofit fontScale="90000"/>
          </a:bodyPr>
          <a:lstStyle/>
          <a:p>
            <a:pPr algn="ctr"/>
            <a:r>
              <a:rPr lang="en-IN" dirty="0"/>
              <a:t>Introduction</a:t>
            </a:r>
          </a:p>
        </p:txBody>
      </p:sp>
      <p:sp>
        <p:nvSpPr>
          <p:cNvPr id="3" name="Content Placeholder 2">
            <a:extLst>
              <a:ext uri="{FF2B5EF4-FFF2-40B4-BE49-F238E27FC236}">
                <a16:creationId xmlns:a16="http://schemas.microsoft.com/office/drawing/2014/main" id="{878E9143-7B57-4216-A992-4BFC4AED0695}"/>
              </a:ext>
            </a:extLst>
          </p:cNvPr>
          <p:cNvSpPr>
            <a:spLocks noGrp="1"/>
          </p:cNvSpPr>
          <p:nvPr>
            <p:ph idx="1"/>
          </p:nvPr>
        </p:nvSpPr>
        <p:spPr>
          <a:xfrm>
            <a:off x="191911" y="575732"/>
            <a:ext cx="11808178" cy="6073423"/>
          </a:xfrm>
        </p:spPr>
        <p:txBody>
          <a:bodyPr>
            <a:noAutofit/>
          </a:bodyPr>
          <a:lstStyle/>
          <a:p>
            <a:pPr algn="just"/>
            <a:r>
              <a:rPr lang="en-US" sz="2600" dirty="0">
                <a:latin typeface="MinionPro-Regular"/>
              </a:rPr>
              <a:t>MIPS (Microprocessor without Interlocked Pipelined Stages) is a </a:t>
            </a:r>
            <a:r>
              <a:rPr lang="en-US" sz="2600" dirty="0">
                <a:latin typeface="MinionPro-Regular"/>
                <a:hlinkClick r:id="rId2" tooltip="Reduced instruction set computer">
                  <a:extLst>
                    <a:ext uri="{A12FA001-AC4F-418D-AE19-62706E023703}">
                      <ahyp:hlinkClr xmlns:ahyp="http://schemas.microsoft.com/office/drawing/2018/hyperlinkcolor" val="tx"/>
                    </a:ext>
                  </a:extLst>
                </a:hlinkClick>
              </a:rPr>
              <a:t>reduced instruction set computer</a:t>
            </a:r>
            <a:r>
              <a:rPr lang="en-US" sz="2600" dirty="0">
                <a:latin typeface="MinionPro-Regular"/>
              </a:rPr>
              <a:t> (RISC) </a:t>
            </a:r>
            <a:r>
              <a:rPr lang="en-US" sz="2600" dirty="0">
                <a:latin typeface="MinionPro-Regular"/>
                <a:hlinkClick r:id="rId3" tooltip="Instruction set architecture">
                  <a:extLst>
                    <a:ext uri="{A12FA001-AC4F-418D-AE19-62706E023703}">
                      <ahyp:hlinkClr xmlns:ahyp="http://schemas.microsoft.com/office/drawing/2018/hyperlinkcolor" val="tx"/>
                    </a:ext>
                  </a:extLst>
                </a:hlinkClick>
              </a:rPr>
              <a:t>instruction set architecture</a:t>
            </a:r>
            <a:r>
              <a:rPr lang="en-US" sz="2600" dirty="0">
                <a:latin typeface="MinionPro-Regular"/>
              </a:rPr>
              <a:t>  developed by MIPS Computer Systems.</a:t>
            </a:r>
          </a:p>
          <a:p>
            <a:pPr algn="l"/>
            <a:r>
              <a:rPr lang="en-US" sz="2600" b="0" i="0" u="none" strike="noStrike" baseline="0" dirty="0">
                <a:latin typeface="MinionPro-Regular"/>
              </a:rPr>
              <a:t>For every instruction, the first </a:t>
            </a:r>
            <a:r>
              <a:rPr lang="en-IN" sz="2600" b="0" i="0" u="none" strike="noStrike" baseline="0" dirty="0">
                <a:latin typeface="MinionPro-Regular"/>
              </a:rPr>
              <a:t>two steps are identical:</a:t>
            </a:r>
          </a:p>
          <a:p>
            <a:pPr algn="l"/>
            <a:r>
              <a:rPr lang="en-US" sz="2600" b="0" i="0" u="none" strike="noStrike" baseline="0" dirty="0">
                <a:latin typeface="MinionPro-Regular"/>
              </a:rPr>
              <a:t>1. Send the </a:t>
            </a:r>
            <a:r>
              <a:rPr lang="en-US" sz="2600" b="0" i="1" u="none" strike="noStrike" baseline="0" dirty="0">
                <a:latin typeface="MinionPro-It"/>
              </a:rPr>
              <a:t>program counter </a:t>
            </a:r>
            <a:r>
              <a:rPr lang="en-US" sz="2600" b="0" i="0" u="none" strike="noStrike" baseline="0" dirty="0">
                <a:latin typeface="MinionPro-Regular"/>
              </a:rPr>
              <a:t>(PC) to the memory that contains the code and fetch the instruction from that memory.</a:t>
            </a:r>
          </a:p>
          <a:p>
            <a:pPr algn="l"/>
            <a:r>
              <a:rPr lang="en-US" sz="2600" b="0" i="0" u="none" strike="noStrike" baseline="0" dirty="0">
                <a:latin typeface="MinionPro-Regular"/>
              </a:rPr>
              <a:t>2. Read one or two registers, using fi elds of the instruction to select the registers to read. For the load word instruction, we need to read only one register, but most other instructions require reading two registers.</a:t>
            </a:r>
          </a:p>
          <a:p>
            <a:pPr algn="l"/>
            <a:r>
              <a:rPr lang="en-US" sz="2600" b="0" i="0" u="none" strike="noStrike" baseline="0" dirty="0">
                <a:latin typeface="MinionPro-Regular"/>
              </a:rPr>
              <a:t>After these two steps, the actions required to complete the instruction depend on the instruction class. Fortunately, for each of the three instruction classes (memory-reference, arithmetic-logical, and branches), the actions are largely the same, independent of the exact instruction.</a:t>
            </a:r>
          </a:p>
          <a:p>
            <a:pPr algn="l"/>
            <a:r>
              <a:rPr lang="en-US" sz="2600" b="0" i="0" u="none" strike="noStrike" baseline="0" dirty="0">
                <a:latin typeface="MinionPro-Regular"/>
              </a:rPr>
              <a:t> The simplicity and regularity of the MIPS instruction set simplifies the implementation by making the execution of many of the instruction classes similar.</a:t>
            </a:r>
            <a:endParaRPr lang="en-IN" sz="2600" dirty="0"/>
          </a:p>
        </p:txBody>
      </p:sp>
    </p:spTree>
    <p:extLst>
      <p:ext uri="{BB962C8B-B14F-4D97-AF65-F5344CB8AC3E}">
        <p14:creationId xmlns:p14="http://schemas.microsoft.com/office/powerpoint/2010/main" val="336492287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98B55-2C6E-49F6-B1C5-7B88900A5DE0}"/>
              </a:ext>
            </a:extLst>
          </p:cNvPr>
          <p:cNvSpPr>
            <a:spLocks noGrp="1"/>
          </p:cNvSpPr>
          <p:nvPr>
            <p:ph type="title"/>
          </p:nvPr>
        </p:nvSpPr>
        <p:spPr/>
        <p:txBody>
          <a:bodyPr/>
          <a:lstStyle/>
          <a:p>
            <a:r>
              <a:rPr lang="en-IN" b="1" dirty="0"/>
              <a:t>Accessing I/O devices</a:t>
            </a:r>
            <a:endParaRPr lang="en-IN" dirty="0"/>
          </a:p>
        </p:txBody>
      </p:sp>
      <p:pic>
        <p:nvPicPr>
          <p:cNvPr id="5" name="Content Placeholder 4">
            <a:extLst>
              <a:ext uri="{FF2B5EF4-FFF2-40B4-BE49-F238E27FC236}">
                <a16:creationId xmlns:a16="http://schemas.microsoft.com/office/drawing/2014/main" id="{4C0A4E41-B49E-4F66-BC71-EE7D8C9DEF6C}"/>
              </a:ext>
            </a:extLst>
          </p:cNvPr>
          <p:cNvPicPr>
            <a:picLocks noGrp="1" noChangeAspect="1"/>
          </p:cNvPicPr>
          <p:nvPr>
            <p:ph idx="1"/>
          </p:nvPr>
        </p:nvPicPr>
        <p:blipFill>
          <a:blip r:embed="rId2"/>
          <a:stretch>
            <a:fillRect/>
          </a:stretch>
        </p:blipFill>
        <p:spPr>
          <a:xfrm>
            <a:off x="523461" y="1690687"/>
            <a:ext cx="11145078" cy="4511329"/>
          </a:xfrm>
        </p:spPr>
      </p:pic>
    </p:spTree>
    <p:extLst>
      <p:ext uri="{BB962C8B-B14F-4D97-AF65-F5344CB8AC3E}">
        <p14:creationId xmlns:p14="http://schemas.microsoft.com/office/powerpoint/2010/main" val="193551551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AA6F57D-8E55-4217-A014-84761307B177}"/>
              </a:ext>
            </a:extLst>
          </p:cNvPr>
          <p:cNvPicPr>
            <a:picLocks noGrp="1" noChangeAspect="1"/>
          </p:cNvPicPr>
          <p:nvPr>
            <p:ph idx="1"/>
          </p:nvPr>
        </p:nvPicPr>
        <p:blipFill>
          <a:blip r:embed="rId2"/>
          <a:stretch>
            <a:fillRect/>
          </a:stretch>
        </p:blipFill>
        <p:spPr>
          <a:xfrm>
            <a:off x="702365" y="413992"/>
            <a:ext cx="11092070" cy="1003991"/>
          </a:xfrm>
        </p:spPr>
      </p:pic>
      <p:pic>
        <p:nvPicPr>
          <p:cNvPr id="7" name="Picture 6">
            <a:extLst>
              <a:ext uri="{FF2B5EF4-FFF2-40B4-BE49-F238E27FC236}">
                <a16:creationId xmlns:a16="http://schemas.microsoft.com/office/drawing/2014/main" id="{D7A4D010-9CF0-4A8C-91E6-2948C936B96C}"/>
              </a:ext>
            </a:extLst>
          </p:cNvPr>
          <p:cNvPicPr>
            <a:picLocks noChangeAspect="1"/>
          </p:cNvPicPr>
          <p:nvPr/>
        </p:nvPicPr>
        <p:blipFill>
          <a:blip r:embed="rId3"/>
          <a:stretch>
            <a:fillRect/>
          </a:stretch>
        </p:blipFill>
        <p:spPr>
          <a:xfrm>
            <a:off x="702365" y="1857374"/>
            <a:ext cx="11092070" cy="3748295"/>
          </a:xfrm>
          <a:prstGeom prst="rect">
            <a:avLst/>
          </a:prstGeom>
        </p:spPr>
      </p:pic>
    </p:spTree>
    <p:extLst>
      <p:ext uri="{BB962C8B-B14F-4D97-AF65-F5344CB8AC3E}">
        <p14:creationId xmlns:p14="http://schemas.microsoft.com/office/powerpoint/2010/main" val="404931471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429FF30A-F362-42A4-8257-AC2CBEE97825}"/>
              </a:ext>
            </a:extLst>
          </p:cNvPr>
          <p:cNvPicPr>
            <a:picLocks noGrp="1" noChangeAspect="1"/>
          </p:cNvPicPr>
          <p:nvPr>
            <p:ph idx="1"/>
          </p:nvPr>
        </p:nvPicPr>
        <p:blipFill>
          <a:blip r:embed="rId2"/>
          <a:stretch>
            <a:fillRect/>
          </a:stretch>
        </p:blipFill>
        <p:spPr>
          <a:xfrm>
            <a:off x="636104" y="569844"/>
            <a:ext cx="11065566" cy="5484088"/>
          </a:xfrm>
        </p:spPr>
      </p:pic>
    </p:spTree>
    <p:extLst>
      <p:ext uri="{BB962C8B-B14F-4D97-AF65-F5344CB8AC3E}">
        <p14:creationId xmlns:p14="http://schemas.microsoft.com/office/powerpoint/2010/main" val="45868569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E3DF37-752C-4E98-A991-8984AA23BACD}"/>
              </a:ext>
            </a:extLst>
          </p:cNvPr>
          <p:cNvSpPr>
            <a:spLocks noGrp="1"/>
          </p:cNvSpPr>
          <p:nvPr>
            <p:ph idx="1"/>
          </p:nvPr>
        </p:nvSpPr>
        <p:spPr>
          <a:xfrm>
            <a:off x="838200" y="781878"/>
            <a:ext cx="10515600" cy="5395085"/>
          </a:xfrm>
        </p:spPr>
        <p:txBody>
          <a:bodyPr/>
          <a:lstStyle/>
          <a:p>
            <a:pPr algn="l" fontAlgn="base"/>
            <a:r>
              <a:rPr lang="en-US" b="1" i="0" dirty="0">
                <a:solidFill>
                  <a:srgbClr val="40424E"/>
                </a:solidFill>
                <a:effectLst/>
                <a:latin typeface="urw-din"/>
              </a:rPr>
              <a:t>1. Memory-Mapped I/O Interfacing :</a:t>
            </a:r>
            <a:br>
              <a:rPr lang="en-US" b="0" i="0" dirty="0">
                <a:solidFill>
                  <a:srgbClr val="40424E"/>
                </a:solidFill>
                <a:effectLst/>
                <a:latin typeface="urw-din"/>
              </a:rPr>
            </a:br>
            <a:r>
              <a:rPr lang="en-US" b="0" i="0" dirty="0">
                <a:solidFill>
                  <a:srgbClr val="40424E"/>
                </a:solidFill>
                <a:effectLst/>
                <a:latin typeface="urw-din"/>
              </a:rPr>
              <a:t>In this kind of interfacing, we assign a memory address that can be used in the same manner as we use a normal memory location.</a:t>
            </a:r>
          </a:p>
          <a:p>
            <a:pPr algn="l" fontAlgn="base"/>
            <a:r>
              <a:rPr lang="en-US" b="1" i="0" dirty="0">
                <a:solidFill>
                  <a:srgbClr val="40424E"/>
                </a:solidFill>
                <a:effectLst/>
                <a:latin typeface="urw-din"/>
              </a:rPr>
              <a:t>2. I/O Mapped I/O Interfacing :</a:t>
            </a:r>
            <a:br>
              <a:rPr lang="en-US" b="0" i="0" dirty="0">
                <a:solidFill>
                  <a:srgbClr val="40424E"/>
                </a:solidFill>
                <a:effectLst/>
                <a:latin typeface="urw-din"/>
              </a:rPr>
            </a:br>
            <a:r>
              <a:rPr lang="en-US" b="0" i="0" dirty="0">
                <a:solidFill>
                  <a:srgbClr val="40424E"/>
                </a:solidFill>
                <a:effectLst/>
                <a:latin typeface="urw-din"/>
              </a:rPr>
              <a:t>A kind of interfacing in which we assign an 8-bit address value to the input/output devices which can be accessed using IN and OUT instruction is called I/O Mapped I/O Interfacing.</a:t>
            </a:r>
          </a:p>
          <a:p>
            <a:endParaRPr lang="en-IN" dirty="0"/>
          </a:p>
        </p:txBody>
      </p:sp>
    </p:spTree>
    <p:extLst>
      <p:ext uri="{BB962C8B-B14F-4D97-AF65-F5344CB8AC3E}">
        <p14:creationId xmlns:p14="http://schemas.microsoft.com/office/powerpoint/2010/main" val="344511765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FB257-BFF1-497D-AA22-B5FE33B9CE3A}"/>
              </a:ext>
            </a:extLst>
          </p:cNvPr>
          <p:cNvSpPr>
            <a:spLocks noGrp="1"/>
          </p:cNvSpPr>
          <p:nvPr>
            <p:ph type="title"/>
          </p:nvPr>
        </p:nvSpPr>
        <p:spPr>
          <a:xfrm>
            <a:off x="437322" y="312116"/>
            <a:ext cx="11555895" cy="695049"/>
          </a:xfrm>
        </p:spPr>
        <p:txBody>
          <a:bodyPr>
            <a:normAutofit fontScale="90000"/>
          </a:bodyPr>
          <a:lstStyle/>
          <a:p>
            <a:r>
              <a:rPr lang="en-US" b="1" dirty="0"/>
              <a:t>Hardware required to connect an I/O device to the bus</a:t>
            </a:r>
            <a:endParaRPr lang="en-IN" b="1" dirty="0"/>
          </a:p>
        </p:txBody>
      </p:sp>
      <p:pic>
        <p:nvPicPr>
          <p:cNvPr id="5" name="Content Placeholder 4">
            <a:extLst>
              <a:ext uri="{FF2B5EF4-FFF2-40B4-BE49-F238E27FC236}">
                <a16:creationId xmlns:a16="http://schemas.microsoft.com/office/drawing/2014/main" id="{920B59BC-7FFA-43D2-9598-C634AE87C7A1}"/>
              </a:ext>
            </a:extLst>
          </p:cNvPr>
          <p:cNvPicPr>
            <a:picLocks noGrp="1" noChangeAspect="1"/>
          </p:cNvPicPr>
          <p:nvPr>
            <p:ph idx="1"/>
          </p:nvPr>
        </p:nvPicPr>
        <p:blipFill>
          <a:blip r:embed="rId2"/>
          <a:stretch>
            <a:fillRect/>
          </a:stretch>
        </p:blipFill>
        <p:spPr>
          <a:xfrm>
            <a:off x="622852" y="1206500"/>
            <a:ext cx="11171583" cy="5102225"/>
          </a:xfrm>
        </p:spPr>
      </p:pic>
    </p:spTree>
    <p:extLst>
      <p:ext uri="{BB962C8B-B14F-4D97-AF65-F5344CB8AC3E}">
        <p14:creationId xmlns:p14="http://schemas.microsoft.com/office/powerpoint/2010/main" val="350003714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EDBD0BF-7806-4D29-9B3B-39A4B9B252F2}"/>
              </a:ext>
            </a:extLst>
          </p:cNvPr>
          <p:cNvPicPr>
            <a:picLocks noGrp="1" noChangeAspect="1"/>
          </p:cNvPicPr>
          <p:nvPr>
            <p:ph idx="1"/>
          </p:nvPr>
        </p:nvPicPr>
        <p:blipFill>
          <a:blip r:embed="rId2"/>
          <a:stretch>
            <a:fillRect/>
          </a:stretch>
        </p:blipFill>
        <p:spPr>
          <a:xfrm>
            <a:off x="695739" y="265043"/>
            <a:ext cx="10800522" cy="2212043"/>
          </a:xfrm>
        </p:spPr>
      </p:pic>
      <p:pic>
        <p:nvPicPr>
          <p:cNvPr id="7" name="Picture 6">
            <a:extLst>
              <a:ext uri="{FF2B5EF4-FFF2-40B4-BE49-F238E27FC236}">
                <a16:creationId xmlns:a16="http://schemas.microsoft.com/office/drawing/2014/main" id="{8864EFFB-E496-4428-9229-0736E1E6FE71}"/>
              </a:ext>
            </a:extLst>
          </p:cNvPr>
          <p:cNvPicPr>
            <a:picLocks noChangeAspect="1"/>
          </p:cNvPicPr>
          <p:nvPr/>
        </p:nvPicPr>
        <p:blipFill>
          <a:blip r:embed="rId3"/>
          <a:stretch>
            <a:fillRect/>
          </a:stretch>
        </p:blipFill>
        <p:spPr>
          <a:xfrm>
            <a:off x="576468" y="2132529"/>
            <a:ext cx="10800521" cy="1437689"/>
          </a:xfrm>
          <a:prstGeom prst="rect">
            <a:avLst/>
          </a:prstGeom>
        </p:spPr>
      </p:pic>
      <p:pic>
        <p:nvPicPr>
          <p:cNvPr id="9" name="Picture 8">
            <a:extLst>
              <a:ext uri="{FF2B5EF4-FFF2-40B4-BE49-F238E27FC236}">
                <a16:creationId xmlns:a16="http://schemas.microsoft.com/office/drawing/2014/main" id="{A85EC618-CD31-4D81-B9E9-0999BB4C28FF}"/>
              </a:ext>
            </a:extLst>
          </p:cNvPr>
          <p:cNvPicPr>
            <a:picLocks noChangeAspect="1"/>
          </p:cNvPicPr>
          <p:nvPr/>
        </p:nvPicPr>
        <p:blipFill>
          <a:blip r:embed="rId4"/>
          <a:stretch>
            <a:fillRect/>
          </a:stretch>
        </p:blipFill>
        <p:spPr>
          <a:xfrm>
            <a:off x="576468" y="3866943"/>
            <a:ext cx="11098697" cy="2600118"/>
          </a:xfrm>
          <a:prstGeom prst="rect">
            <a:avLst/>
          </a:prstGeom>
        </p:spPr>
      </p:pic>
    </p:spTree>
    <p:extLst>
      <p:ext uri="{BB962C8B-B14F-4D97-AF65-F5344CB8AC3E}">
        <p14:creationId xmlns:p14="http://schemas.microsoft.com/office/powerpoint/2010/main" val="317971367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9C25F07-21C5-4F7B-BF0D-7D4E8EF2D80C}"/>
              </a:ext>
            </a:extLst>
          </p:cNvPr>
          <p:cNvPicPr>
            <a:picLocks noGrp="1" noChangeAspect="1"/>
          </p:cNvPicPr>
          <p:nvPr>
            <p:ph idx="1"/>
          </p:nvPr>
        </p:nvPicPr>
        <p:blipFill>
          <a:blip r:embed="rId2"/>
          <a:stretch>
            <a:fillRect/>
          </a:stretch>
        </p:blipFill>
        <p:spPr>
          <a:xfrm>
            <a:off x="689113" y="384900"/>
            <a:ext cx="10813774" cy="3935309"/>
          </a:xfrm>
        </p:spPr>
      </p:pic>
    </p:spTree>
    <p:extLst>
      <p:ext uri="{BB962C8B-B14F-4D97-AF65-F5344CB8AC3E}">
        <p14:creationId xmlns:p14="http://schemas.microsoft.com/office/powerpoint/2010/main" val="417396563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3C7F8-3E22-4470-9714-642699EFF3C5}"/>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07188FC5-3355-47D3-84FE-2A789D77098C}"/>
              </a:ext>
            </a:extLst>
          </p:cNvPr>
          <p:cNvPicPr>
            <a:picLocks noGrp="1" noChangeAspect="1"/>
          </p:cNvPicPr>
          <p:nvPr>
            <p:ph idx="1"/>
          </p:nvPr>
        </p:nvPicPr>
        <p:blipFill>
          <a:blip r:embed="rId2"/>
          <a:stretch>
            <a:fillRect/>
          </a:stretch>
        </p:blipFill>
        <p:spPr>
          <a:xfrm>
            <a:off x="1616765" y="1825625"/>
            <a:ext cx="9886122" cy="4351338"/>
          </a:xfrm>
        </p:spPr>
      </p:pic>
    </p:spTree>
    <p:extLst>
      <p:ext uri="{BB962C8B-B14F-4D97-AF65-F5344CB8AC3E}">
        <p14:creationId xmlns:p14="http://schemas.microsoft.com/office/powerpoint/2010/main" val="151071058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EA7DA0E-8F12-42C9-A669-80408AFC0B2D}"/>
              </a:ext>
            </a:extLst>
          </p:cNvPr>
          <p:cNvPicPr>
            <a:picLocks noGrp="1" noChangeAspect="1"/>
          </p:cNvPicPr>
          <p:nvPr>
            <p:ph idx="1"/>
          </p:nvPr>
        </p:nvPicPr>
        <p:blipFill>
          <a:blip r:embed="rId2"/>
          <a:stretch>
            <a:fillRect/>
          </a:stretch>
        </p:blipFill>
        <p:spPr>
          <a:xfrm>
            <a:off x="516836" y="755374"/>
            <a:ext cx="11211338" cy="5421589"/>
          </a:xfrm>
        </p:spPr>
      </p:pic>
    </p:spTree>
    <p:extLst>
      <p:ext uri="{BB962C8B-B14F-4D97-AF65-F5344CB8AC3E}">
        <p14:creationId xmlns:p14="http://schemas.microsoft.com/office/powerpoint/2010/main" val="266828104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F31607A-1AFE-4FC0-93A6-AC69673A68CF}"/>
              </a:ext>
            </a:extLst>
          </p:cNvPr>
          <p:cNvPicPr>
            <a:picLocks noGrp="1" noChangeAspect="1"/>
          </p:cNvPicPr>
          <p:nvPr>
            <p:ph idx="1"/>
          </p:nvPr>
        </p:nvPicPr>
        <p:blipFill>
          <a:blip r:embed="rId2"/>
          <a:stretch>
            <a:fillRect/>
          </a:stretch>
        </p:blipFill>
        <p:spPr>
          <a:xfrm>
            <a:off x="742121" y="649357"/>
            <a:ext cx="10946295" cy="5486399"/>
          </a:xfrm>
        </p:spPr>
      </p:pic>
    </p:spTree>
    <p:extLst>
      <p:ext uri="{BB962C8B-B14F-4D97-AF65-F5344CB8AC3E}">
        <p14:creationId xmlns:p14="http://schemas.microsoft.com/office/powerpoint/2010/main" val="400488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0BC60-FA87-4E7E-BEF0-036D33A28A0B}"/>
              </a:ext>
            </a:extLst>
          </p:cNvPr>
          <p:cNvSpPr>
            <a:spLocks noGrp="1"/>
          </p:cNvSpPr>
          <p:nvPr>
            <p:ph type="title"/>
          </p:nvPr>
        </p:nvSpPr>
        <p:spPr>
          <a:xfrm>
            <a:off x="248355" y="365125"/>
            <a:ext cx="11830755" cy="1325563"/>
          </a:xfrm>
        </p:spPr>
        <p:txBody>
          <a:bodyPr>
            <a:normAutofit/>
          </a:bodyPr>
          <a:lstStyle/>
          <a:p>
            <a:pPr algn="ctr"/>
            <a:r>
              <a:rPr lang="en-US" sz="2800" b="1" i="0" u="none" strike="noStrike" baseline="0" dirty="0">
                <a:latin typeface="ITCFranklinGothicStd-Hvy"/>
              </a:rPr>
              <a:t>An abstract view of the implementation of the MIPS subset showing the</a:t>
            </a:r>
            <a:br>
              <a:rPr lang="en-US" sz="2800" b="1" i="0" u="none" strike="noStrike" baseline="0" dirty="0">
                <a:latin typeface="ITCFranklinGothicStd-Hvy"/>
              </a:rPr>
            </a:br>
            <a:r>
              <a:rPr lang="en-US" sz="2800" b="1" i="0" u="none" strike="noStrike" baseline="0" dirty="0">
                <a:latin typeface="ITCFranklinGothicStd-Hvy"/>
              </a:rPr>
              <a:t>major functional units and the major connections between them.</a:t>
            </a:r>
            <a:endParaRPr lang="en-IN" sz="2800" dirty="0"/>
          </a:p>
        </p:txBody>
      </p:sp>
      <p:pic>
        <p:nvPicPr>
          <p:cNvPr id="5" name="Content Placeholder 4">
            <a:extLst>
              <a:ext uri="{FF2B5EF4-FFF2-40B4-BE49-F238E27FC236}">
                <a16:creationId xmlns:a16="http://schemas.microsoft.com/office/drawing/2014/main" id="{D808EAA2-3E89-4F9B-93AA-3D4518439411}"/>
              </a:ext>
            </a:extLst>
          </p:cNvPr>
          <p:cNvPicPr>
            <a:picLocks noGrp="1" noChangeAspect="1"/>
          </p:cNvPicPr>
          <p:nvPr>
            <p:ph idx="1"/>
          </p:nvPr>
        </p:nvPicPr>
        <p:blipFill>
          <a:blip r:embed="rId2"/>
          <a:stretch>
            <a:fillRect/>
          </a:stretch>
        </p:blipFill>
        <p:spPr>
          <a:xfrm>
            <a:off x="1095022" y="1825625"/>
            <a:ext cx="10258778" cy="4351338"/>
          </a:xfrm>
        </p:spPr>
      </p:pic>
    </p:spTree>
    <p:extLst>
      <p:ext uri="{BB962C8B-B14F-4D97-AF65-F5344CB8AC3E}">
        <p14:creationId xmlns:p14="http://schemas.microsoft.com/office/powerpoint/2010/main" val="259199165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AB82B0A-4B46-4AA8-8D58-41977118B14D}"/>
              </a:ext>
            </a:extLst>
          </p:cNvPr>
          <p:cNvPicPr>
            <a:picLocks noGrp="1" noChangeAspect="1"/>
          </p:cNvPicPr>
          <p:nvPr>
            <p:ph idx="1"/>
          </p:nvPr>
        </p:nvPicPr>
        <p:blipFill>
          <a:blip r:embed="rId2"/>
          <a:stretch>
            <a:fillRect/>
          </a:stretch>
        </p:blipFill>
        <p:spPr>
          <a:xfrm>
            <a:off x="729905" y="609600"/>
            <a:ext cx="10878999" cy="4896644"/>
          </a:xfrm>
        </p:spPr>
      </p:pic>
    </p:spTree>
    <p:extLst>
      <p:ext uri="{BB962C8B-B14F-4D97-AF65-F5344CB8AC3E}">
        <p14:creationId xmlns:p14="http://schemas.microsoft.com/office/powerpoint/2010/main" val="398242228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536AD-4AAC-49B6-8586-DA8E8C53DAEF}"/>
              </a:ext>
            </a:extLst>
          </p:cNvPr>
          <p:cNvSpPr>
            <a:spLocks noGrp="1"/>
          </p:cNvSpPr>
          <p:nvPr>
            <p:ph type="title"/>
          </p:nvPr>
        </p:nvSpPr>
        <p:spPr>
          <a:xfrm>
            <a:off x="838200" y="365126"/>
            <a:ext cx="10515600" cy="628788"/>
          </a:xfrm>
        </p:spPr>
        <p:txBody>
          <a:bodyPr>
            <a:normAutofit fontScale="90000"/>
          </a:bodyPr>
          <a:lstStyle/>
          <a:p>
            <a:pPr algn="ctr"/>
            <a:r>
              <a:rPr lang="en-IN" b="1" dirty="0"/>
              <a:t>Interrupts</a:t>
            </a:r>
          </a:p>
        </p:txBody>
      </p:sp>
      <p:sp>
        <p:nvSpPr>
          <p:cNvPr id="3" name="Content Placeholder 2">
            <a:extLst>
              <a:ext uri="{FF2B5EF4-FFF2-40B4-BE49-F238E27FC236}">
                <a16:creationId xmlns:a16="http://schemas.microsoft.com/office/drawing/2014/main" id="{4146BA74-7B4E-4563-B9CA-EA65AAA2FD06}"/>
              </a:ext>
            </a:extLst>
          </p:cNvPr>
          <p:cNvSpPr>
            <a:spLocks noGrp="1"/>
          </p:cNvSpPr>
          <p:nvPr>
            <p:ph idx="1"/>
          </p:nvPr>
        </p:nvSpPr>
        <p:spPr>
          <a:xfrm>
            <a:off x="543339" y="993914"/>
            <a:ext cx="11131826" cy="5314121"/>
          </a:xfrm>
        </p:spPr>
        <p:txBody>
          <a:bodyPr/>
          <a:lstStyle/>
          <a:p>
            <a:pPr algn="just"/>
            <a:r>
              <a:rPr lang="en-US" b="0" i="0" dirty="0">
                <a:solidFill>
                  <a:srgbClr val="292929"/>
                </a:solidFill>
                <a:effectLst/>
                <a:latin typeface="charter"/>
              </a:rPr>
              <a:t>In </a:t>
            </a:r>
            <a:r>
              <a:rPr lang="en-US" b="1" i="0" dirty="0">
                <a:solidFill>
                  <a:srgbClr val="292929"/>
                </a:solidFill>
                <a:effectLst/>
                <a:latin typeface="charter"/>
              </a:rPr>
              <a:t>computer architecture</a:t>
            </a:r>
            <a:r>
              <a:rPr lang="en-US" b="0" i="0" dirty="0">
                <a:solidFill>
                  <a:srgbClr val="292929"/>
                </a:solidFill>
                <a:effectLst/>
                <a:latin typeface="charter"/>
              </a:rPr>
              <a:t>, an </a:t>
            </a:r>
            <a:r>
              <a:rPr lang="en-US" b="1" i="0" dirty="0">
                <a:solidFill>
                  <a:srgbClr val="292929"/>
                </a:solidFill>
                <a:effectLst/>
                <a:latin typeface="charter"/>
              </a:rPr>
              <a:t>interrupt</a:t>
            </a:r>
            <a:r>
              <a:rPr lang="en-US" b="0" i="0" dirty="0">
                <a:solidFill>
                  <a:srgbClr val="292929"/>
                </a:solidFill>
                <a:effectLst/>
                <a:latin typeface="charter"/>
              </a:rPr>
              <a:t> is a signal to the processor emitted by hardware or software indicating an event that needs immediate attention.</a:t>
            </a:r>
          </a:p>
          <a:p>
            <a:pPr algn="just"/>
            <a:r>
              <a:rPr lang="en-US" b="0" i="0" dirty="0">
                <a:solidFill>
                  <a:srgbClr val="292929"/>
                </a:solidFill>
                <a:effectLst/>
                <a:latin typeface="charter"/>
              </a:rPr>
              <a:t>Our processor repeatedly keeps on checking for the SIN and SOUT bits for the synchronization in the program. Hence, the processor does not do any things useful other than running the infinite loop. To avoid this situation input/output devices can have the concept of interrupts . When the input/output device is ready it could signal the processor on a separate line called interrupt request line. On receiving the interrupt the processor reads the input output device and hence removing the infinite loop waiting mechanism.</a:t>
            </a:r>
            <a:endParaRPr lang="en-IN" dirty="0"/>
          </a:p>
        </p:txBody>
      </p:sp>
    </p:spTree>
    <p:extLst>
      <p:ext uri="{BB962C8B-B14F-4D97-AF65-F5344CB8AC3E}">
        <p14:creationId xmlns:p14="http://schemas.microsoft.com/office/powerpoint/2010/main" val="292128796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EDADB-AA69-4E9C-938F-17E1AA4D0E03}"/>
              </a:ext>
            </a:extLst>
          </p:cNvPr>
          <p:cNvSpPr>
            <a:spLocks noGrp="1"/>
          </p:cNvSpPr>
          <p:nvPr>
            <p:ph type="title"/>
          </p:nvPr>
        </p:nvSpPr>
        <p:spPr>
          <a:xfrm>
            <a:off x="556591" y="681037"/>
            <a:ext cx="10797209" cy="814318"/>
          </a:xfrm>
        </p:spPr>
        <p:txBody>
          <a:bodyPr>
            <a:normAutofit fontScale="90000"/>
          </a:bodyPr>
          <a:lstStyle/>
          <a:p>
            <a:r>
              <a:rPr lang="en-US" b="1" i="1" dirty="0">
                <a:solidFill>
                  <a:srgbClr val="292929"/>
                </a:solidFill>
                <a:effectLst/>
                <a:latin typeface="sohne"/>
              </a:rPr>
              <a:t>For example let us take a task that involves two activities :</a:t>
            </a:r>
            <a:br>
              <a:rPr lang="en-US" b="0" i="0" dirty="0">
                <a:solidFill>
                  <a:srgbClr val="292929"/>
                </a:solidFill>
                <a:effectLst/>
                <a:latin typeface="sohne"/>
              </a:rPr>
            </a:br>
            <a:endParaRPr lang="en-IN" dirty="0"/>
          </a:p>
        </p:txBody>
      </p:sp>
      <p:sp>
        <p:nvSpPr>
          <p:cNvPr id="3" name="Content Placeholder 2">
            <a:extLst>
              <a:ext uri="{FF2B5EF4-FFF2-40B4-BE49-F238E27FC236}">
                <a16:creationId xmlns:a16="http://schemas.microsoft.com/office/drawing/2014/main" id="{BA3DFC8F-EA86-49BF-8210-3A23ADCCE824}"/>
              </a:ext>
            </a:extLst>
          </p:cNvPr>
          <p:cNvSpPr>
            <a:spLocks noGrp="1"/>
          </p:cNvSpPr>
          <p:nvPr>
            <p:ph idx="1"/>
          </p:nvPr>
        </p:nvSpPr>
        <p:spPr>
          <a:xfrm>
            <a:off x="556591" y="1603513"/>
            <a:ext cx="10959548" cy="4573450"/>
          </a:xfrm>
        </p:spPr>
        <p:txBody>
          <a:bodyPr/>
          <a:lstStyle/>
          <a:p>
            <a:pPr algn="l">
              <a:buFont typeface="+mj-lt"/>
              <a:buAutoNum type="arabicPeriod"/>
            </a:pPr>
            <a:r>
              <a:rPr lang="en-US" b="1" i="0" dirty="0">
                <a:solidFill>
                  <a:srgbClr val="292929"/>
                </a:solidFill>
                <a:effectLst/>
                <a:latin typeface="charter"/>
              </a:rPr>
              <a:t>Perform some computation</a:t>
            </a:r>
            <a:endParaRPr lang="en-US" b="0" i="0" dirty="0">
              <a:solidFill>
                <a:srgbClr val="292929"/>
              </a:solidFill>
              <a:effectLst/>
              <a:latin typeface="charter"/>
            </a:endParaRPr>
          </a:p>
          <a:p>
            <a:pPr algn="l">
              <a:buFont typeface="+mj-lt"/>
              <a:buAutoNum type="arabicPeriod"/>
            </a:pPr>
            <a:r>
              <a:rPr lang="en-US" b="1" i="0" dirty="0">
                <a:solidFill>
                  <a:srgbClr val="292929"/>
                </a:solidFill>
                <a:effectLst/>
                <a:latin typeface="charter"/>
              </a:rPr>
              <a:t>Print the result</a:t>
            </a:r>
          </a:p>
          <a:p>
            <a:pPr marL="0" indent="0" algn="just">
              <a:buNone/>
            </a:pPr>
            <a:r>
              <a:rPr lang="en-US" b="0" i="0" dirty="0">
                <a:solidFill>
                  <a:srgbClr val="292929"/>
                </a:solidFill>
                <a:effectLst/>
                <a:latin typeface="charter"/>
              </a:rPr>
              <a:t>Repeat the above two steps several times in the program, let the program contain 2 routines </a:t>
            </a:r>
            <a:r>
              <a:rPr lang="en-US" b="1" i="0" dirty="0">
                <a:solidFill>
                  <a:srgbClr val="292929"/>
                </a:solidFill>
                <a:effectLst/>
                <a:latin typeface="charter"/>
              </a:rPr>
              <a:t>COMPUTE</a:t>
            </a:r>
            <a:r>
              <a:rPr lang="en-US" b="0" i="0" dirty="0">
                <a:solidFill>
                  <a:srgbClr val="292929"/>
                </a:solidFill>
                <a:effectLst/>
                <a:latin typeface="charter"/>
              </a:rPr>
              <a:t> and </a:t>
            </a:r>
            <a:r>
              <a:rPr lang="en-US" b="1" i="0" dirty="0">
                <a:solidFill>
                  <a:srgbClr val="292929"/>
                </a:solidFill>
                <a:effectLst/>
                <a:latin typeface="charter"/>
              </a:rPr>
              <a:t>PRINT</a:t>
            </a:r>
            <a:r>
              <a:rPr lang="en-US" b="0" i="0" dirty="0">
                <a:solidFill>
                  <a:srgbClr val="292929"/>
                </a:solidFill>
                <a:effectLst/>
                <a:latin typeface="charter"/>
              </a:rPr>
              <a:t> routine.</a:t>
            </a:r>
          </a:p>
          <a:p>
            <a:pPr marL="0" indent="0">
              <a:buNone/>
            </a:pPr>
            <a:r>
              <a:rPr lang="en-IN" b="1" i="0" dirty="0">
                <a:solidFill>
                  <a:srgbClr val="292929"/>
                </a:solidFill>
                <a:effectLst/>
                <a:latin typeface="sohne"/>
              </a:rPr>
              <a:t>Method #1 :</a:t>
            </a:r>
          </a:p>
          <a:p>
            <a:pPr marL="0" indent="0" algn="just">
              <a:buNone/>
            </a:pPr>
            <a:r>
              <a:rPr lang="en-US" b="0" i="0" dirty="0">
                <a:solidFill>
                  <a:srgbClr val="292929"/>
                </a:solidFill>
                <a:effectLst/>
                <a:latin typeface="charter"/>
              </a:rPr>
              <a:t>The COMPUTE routine passes N lines to the PRINT routine and the PRINT routine then prints the N lines one by one on a printer. All this time the COMPUTE routine keeps on waiting and does not do anything useful.</a:t>
            </a:r>
            <a:endParaRPr lang="en-IN" dirty="0"/>
          </a:p>
        </p:txBody>
      </p:sp>
    </p:spTree>
    <p:extLst>
      <p:ext uri="{BB962C8B-B14F-4D97-AF65-F5344CB8AC3E}">
        <p14:creationId xmlns:p14="http://schemas.microsoft.com/office/powerpoint/2010/main" val="353819843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C5053-44EF-4D7F-B135-3113920FF672}"/>
              </a:ext>
            </a:extLst>
          </p:cNvPr>
          <p:cNvSpPr>
            <a:spLocks noGrp="1"/>
          </p:cNvSpPr>
          <p:nvPr>
            <p:ph type="title"/>
          </p:nvPr>
        </p:nvSpPr>
        <p:spPr>
          <a:xfrm>
            <a:off x="838200" y="365126"/>
            <a:ext cx="10515600" cy="774562"/>
          </a:xfrm>
        </p:spPr>
        <p:txBody>
          <a:bodyPr>
            <a:normAutofit fontScale="90000"/>
          </a:bodyPr>
          <a:lstStyle/>
          <a:p>
            <a:br>
              <a:rPr lang="en-IN" b="0" i="0" dirty="0">
                <a:solidFill>
                  <a:srgbClr val="292929"/>
                </a:solidFill>
                <a:effectLst/>
                <a:latin typeface="sohne"/>
              </a:rPr>
            </a:br>
            <a:r>
              <a:rPr lang="en-IN" b="0" i="0" dirty="0">
                <a:solidFill>
                  <a:srgbClr val="292929"/>
                </a:solidFill>
                <a:effectLst/>
                <a:latin typeface="sohne"/>
              </a:rPr>
              <a:t>Method #2 :</a:t>
            </a:r>
            <a:br>
              <a:rPr lang="en-IN" b="0" i="0" dirty="0">
                <a:solidFill>
                  <a:srgbClr val="292929"/>
                </a:solidFill>
                <a:effectLst/>
                <a:latin typeface="sohne"/>
              </a:rPr>
            </a:br>
            <a:endParaRPr lang="en-IN" dirty="0"/>
          </a:p>
        </p:txBody>
      </p:sp>
      <p:sp>
        <p:nvSpPr>
          <p:cNvPr id="3" name="Content Placeholder 2">
            <a:extLst>
              <a:ext uri="{FF2B5EF4-FFF2-40B4-BE49-F238E27FC236}">
                <a16:creationId xmlns:a16="http://schemas.microsoft.com/office/drawing/2014/main" id="{1CF04603-086E-4C15-969A-72FDDC180D22}"/>
              </a:ext>
            </a:extLst>
          </p:cNvPr>
          <p:cNvSpPr>
            <a:spLocks noGrp="1"/>
          </p:cNvSpPr>
          <p:nvPr>
            <p:ph idx="1"/>
          </p:nvPr>
        </p:nvSpPr>
        <p:spPr>
          <a:xfrm>
            <a:off x="838200" y="1245704"/>
            <a:ext cx="10515600" cy="4931259"/>
          </a:xfrm>
        </p:spPr>
        <p:txBody>
          <a:bodyPr/>
          <a:lstStyle/>
          <a:p>
            <a:pPr algn="just"/>
            <a:r>
              <a:rPr lang="en-US" b="0" i="0" dirty="0">
                <a:solidFill>
                  <a:srgbClr val="292929"/>
                </a:solidFill>
                <a:effectLst/>
                <a:latin typeface="charter"/>
              </a:rPr>
              <a:t>The COMPUTE routine passes N lines to the PRINT routine. The PRINT routine then sends one line to the printer and instead of printing that line it execute itself and passes the control to the COMPUTE routine . The COMPUTE routine continuous it activity, once the line has been printed the printers sends an interrupt to the processor of the computer. At this point the COMPUTE routine is suspended and the PRINT routine is activated and the PRINT routine send second line to the printer so that the printer can keep on printing the lines and the process continues.</a:t>
            </a:r>
            <a:endParaRPr lang="en-IN" dirty="0"/>
          </a:p>
        </p:txBody>
      </p:sp>
    </p:spTree>
    <p:extLst>
      <p:ext uri="{BB962C8B-B14F-4D97-AF65-F5344CB8AC3E}">
        <p14:creationId xmlns:p14="http://schemas.microsoft.com/office/powerpoint/2010/main" val="186623256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EDC2-F6B2-4CDD-8926-642FD5ED7925}"/>
              </a:ext>
            </a:extLst>
          </p:cNvPr>
          <p:cNvSpPr>
            <a:spLocks noGrp="1"/>
          </p:cNvSpPr>
          <p:nvPr>
            <p:ph type="title"/>
          </p:nvPr>
        </p:nvSpPr>
        <p:spPr>
          <a:xfrm>
            <a:off x="838200" y="365126"/>
            <a:ext cx="10515600" cy="801066"/>
          </a:xfrm>
        </p:spPr>
        <p:txBody>
          <a:bodyPr>
            <a:normAutofit fontScale="90000"/>
          </a:bodyPr>
          <a:lstStyle/>
          <a:p>
            <a:br>
              <a:rPr lang="en-IN" b="0" i="0" dirty="0">
                <a:solidFill>
                  <a:srgbClr val="292929"/>
                </a:solidFill>
                <a:effectLst/>
                <a:latin typeface="sohne"/>
              </a:rPr>
            </a:br>
            <a:r>
              <a:rPr lang="en-IN" b="0" i="0" dirty="0">
                <a:solidFill>
                  <a:srgbClr val="292929"/>
                </a:solidFill>
                <a:effectLst/>
                <a:latin typeface="sohne"/>
              </a:rPr>
              <a:t>TYPES OF INTERRUPTS</a:t>
            </a:r>
            <a:br>
              <a:rPr lang="en-IN" b="0" i="0" dirty="0">
                <a:solidFill>
                  <a:srgbClr val="292929"/>
                </a:solidFill>
                <a:effectLst/>
                <a:latin typeface="sohne"/>
              </a:rPr>
            </a:br>
            <a:endParaRPr lang="en-IN" dirty="0"/>
          </a:p>
        </p:txBody>
      </p:sp>
      <p:sp>
        <p:nvSpPr>
          <p:cNvPr id="3" name="Content Placeholder 2">
            <a:extLst>
              <a:ext uri="{FF2B5EF4-FFF2-40B4-BE49-F238E27FC236}">
                <a16:creationId xmlns:a16="http://schemas.microsoft.com/office/drawing/2014/main" id="{F36E78A5-2CDE-496B-9803-60347D2AC4C7}"/>
              </a:ext>
            </a:extLst>
          </p:cNvPr>
          <p:cNvSpPr>
            <a:spLocks noGrp="1"/>
          </p:cNvSpPr>
          <p:nvPr>
            <p:ph idx="1"/>
          </p:nvPr>
        </p:nvSpPr>
        <p:spPr>
          <a:xfrm>
            <a:off x="530087" y="1166192"/>
            <a:ext cx="11118574" cy="5181599"/>
          </a:xfrm>
        </p:spPr>
        <p:txBody>
          <a:bodyPr/>
          <a:lstStyle/>
          <a:p>
            <a:r>
              <a:rPr lang="en-IN" b="1" i="0" dirty="0">
                <a:solidFill>
                  <a:srgbClr val="292929"/>
                </a:solidFill>
                <a:effectLst/>
                <a:latin typeface="charter"/>
              </a:rPr>
              <a:t>Hardware Interrupts</a:t>
            </a:r>
          </a:p>
          <a:p>
            <a:r>
              <a:rPr lang="en-IN" b="0" i="0" dirty="0">
                <a:solidFill>
                  <a:srgbClr val="292929"/>
                </a:solidFill>
                <a:effectLst/>
                <a:latin typeface="charter"/>
              </a:rPr>
              <a:t> </a:t>
            </a:r>
            <a:r>
              <a:rPr lang="en-IN" b="1" i="0" dirty="0">
                <a:solidFill>
                  <a:srgbClr val="292929"/>
                </a:solidFill>
                <a:effectLst/>
                <a:latin typeface="charter"/>
              </a:rPr>
              <a:t>Software Interrupts:</a:t>
            </a:r>
            <a:endParaRPr lang="en-IN" dirty="0"/>
          </a:p>
        </p:txBody>
      </p:sp>
    </p:spTree>
    <p:extLst>
      <p:ext uri="{BB962C8B-B14F-4D97-AF65-F5344CB8AC3E}">
        <p14:creationId xmlns:p14="http://schemas.microsoft.com/office/powerpoint/2010/main" val="201127809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76219-31B5-498F-B96F-14F894A27B6F}"/>
              </a:ext>
            </a:extLst>
          </p:cNvPr>
          <p:cNvSpPr>
            <a:spLocks noGrp="1"/>
          </p:cNvSpPr>
          <p:nvPr>
            <p:ph type="title"/>
          </p:nvPr>
        </p:nvSpPr>
        <p:spPr>
          <a:xfrm>
            <a:off x="838200" y="365126"/>
            <a:ext cx="10515600" cy="946840"/>
          </a:xfrm>
        </p:spPr>
        <p:txBody>
          <a:bodyPr>
            <a:normAutofit fontScale="90000"/>
          </a:bodyPr>
          <a:lstStyle/>
          <a:p>
            <a:br>
              <a:rPr lang="en-IN" b="1" i="0" dirty="0">
                <a:solidFill>
                  <a:srgbClr val="292929"/>
                </a:solidFill>
                <a:effectLst/>
                <a:latin typeface="charter"/>
              </a:rPr>
            </a:br>
            <a:r>
              <a:rPr lang="en-IN" b="1" i="0" dirty="0">
                <a:solidFill>
                  <a:srgbClr val="292929"/>
                </a:solidFill>
                <a:effectLst/>
                <a:latin typeface="charter"/>
              </a:rPr>
              <a:t>Hardware Interrupts</a:t>
            </a:r>
            <a:br>
              <a:rPr lang="en-IN" b="1" i="0" dirty="0">
                <a:solidFill>
                  <a:srgbClr val="292929"/>
                </a:solidFill>
                <a:effectLst/>
                <a:latin typeface="charter"/>
              </a:rPr>
            </a:br>
            <a:endParaRPr lang="en-IN" dirty="0"/>
          </a:p>
        </p:txBody>
      </p:sp>
      <p:sp>
        <p:nvSpPr>
          <p:cNvPr id="3" name="Content Placeholder 2">
            <a:extLst>
              <a:ext uri="{FF2B5EF4-FFF2-40B4-BE49-F238E27FC236}">
                <a16:creationId xmlns:a16="http://schemas.microsoft.com/office/drawing/2014/main" id="{63E91173-FE9C-445E-9B4C-519DEFCB4E82}"/>
              </a:ext>
            </a:extLst>
          </p:cNvPr>
          <p:cNvSpPr>
            <a:spLocks noGrp="1"/>
          </p:cNvSpPr>
          <p:nvPr>
            <p:ph idx="1"/>
          </p:nvPr>
        </p:nvSpPr>
        <p:spPr>
          <a:xfrm>
            <a:off x="477078" y="1311966"/>
            <a:ext cx="11277600" cy="4916556"/>
          </a:xfrm>
        </p:spPr>
        <p:txBody>
          <a:bodyPr/>
          <a:lstStyle/>
          <a:p>
            <a:pPr algn="just"/>
            <a:r>
              <a:rPr lang="en-US" b="0" i="0" dirty="0">
                <a:solidFill>
                  <a:srgbClr val="292929"/>
                </a:solidFill>
                <a:effectLst/>
                <a:latin typeface="charter"/>
              </a:rPr>
              <a:t>If the signal for the processor is from external device or hardware is called hardware interrupts.</a:t>
            </a:r>
          </a:p>
          <a:p>
            <a:pPr algn="just"/>
            <a:r>
              <a:rPr lang="en-US" b="1" i="0" dirty="0">
                <a:solidFill>
                  <a:srgbClr val="292929"/>
                </a:solidFill>
                <a:effectLst/>
                <a:latin typeface="charter"/>
              </a:rPr>
              <a:t>Example:</a:t>
            </a:r>
            <a:r>
              <a:rPr lang="en-US" b="0" i="0" dirty="0">
                <a:solidFill>
                  <a:srgbClr val="292929"/>
                </a:solidFill>
                <a:effectLst/>
                <a:latin typeface="charter"/>
              </a:rPr>
              <a:t> from keyboard we will press the key to do some action this pressing of key in keyboard will generate a signal which is given to the processor to do action, such interrupts are called hardware interrupts.</a:t>
            </a:r>
          </a:p>
          <a:p>
            <a:pPr marL="0" indent="0" algn="just">
              <a:buNone/>
            </a:pPr>
            <a:r>
              <a:rPr lang="en-US" b="1" i="0" dirty="0">
                <a:solidFill>
                  <a:srgbClr val="292929"/>
                </a:solidFill>
                <a:effectLst/>
                <a:latin typeface="charter"/>
              </a:rPr>
              <a:t>Hardware interrupts can be classified into two types -&gt;</a:t>
            </a:r>
          </a:p>
          <a:p>
            <a:pPr algn="just">
              <a:buFont typeface="Arial" panose="020B0604020202020204" pitchFamily="34" charset="0"/>
              <a:buChar char="•"/>
            </a:pPr>
            <a:r>
              <a:rPr lang="en-US" b="1" i="0" dirty="0">
                <a:solidFill>
                  <a:srgbClr val="292929"/>
                </a:solidFill>
                <a:effectLst/>
                <a:latin typeface="charter"/>
              </a:rPr>
              <a:t>Maskable Interrupt:</a:t>
            </a:r>
            <a:r>
              <a:rPr lang="en-US" b="0" i="0" dirty="0">
                <a:solidFill>
                  <a:srgbClr val="292929"/>
                </a:solidFill>
                <a:effectLst/>
                <a:latin typeface="charter"/>
              </a:rPr>
              <a:t> The hardware interrupts which can be delayed when a much highest priority interrupt has occurred to the processor.</a:t>
            </a:r>
          </a:p>
          <a:p>
            <a:pPr algn="just">
              <a:buFont typeface="Arial" panose="020B0604020202020204" pitchFamily="34" charset="0"/>
              <a:buChar char="•"/>
            </a:pPr>
            <a:r>
              <a:rPr lang="en-US" b="1" i="0" dirty="0">
                <a:solidFill>
                  <a:srgbClr val="292929"/>
                </a:solidFill>
                <a:effectLst/>
                <a:latin typeface="charter"/>
              </a:rPr>
              <a:t>Non Maskable Interrupt:</a:t>
            </a:r>
            <a:r>
              <a:rPr lang="en-US" b="0" i="0" dirty="0">
                <a:solidFill>
                  <a:srgbClr val="292929"/>
                </a:solidFill>
                <a:effectLst/>
                <a:latin typeface="charter"/>
              </a:rPr>
              <a:t> The hardware which cannot be delayed and should process by the processor immediately.</a:t>
            </a:r>
          </a:p>
          <a:p>
            <a:pPr algn="just"/>
            <a:endParaRPr lang="en-IN" dirty="0"/>
          </a:p>
        </p:txBody>
      </p:sp>
    </p:spTree>
    <p:extLst>
      <p:ext uri="{BB962C8B-B14F-4D97-AF65-F5344CB8AC3E}">
        <p14:creationId xmlns:p14="http://schemas.microsoft.com/office/powerpoint/2010/main" val="359653737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B3EC5-D915-4F3F-82CC-DBDB0226129F}"/>
              </a:ext>
            </a:extLst>
          </p:cNvPr>
          <p:cNvSpPr>
            <a:spLocks noGrp="1"/>
          </p:cNvSpPr>
          <p:nvPr>
            <p:ph type="title"/>
          </p:nvPr>
        </p:nvSpPr>
        <p:spPr>
          <a:xfrm>
            <a:off x="838200" y="365125"/>
            <a:ext cx="10515600" cy="695049"/>
          </a:xfrm>
        </p:spPr>
        <p:txBody>
          <a:bodyPr/>
          <a:lstStyle/>
          <a:p>
            <a:r>
              <a:rPr lang="en-IN" b="1" i="0" dirty="0">
                <a:solidFill>
                  <a:srgbClr val="292929"/>
                </a:solidFill>
                <a:effectLst/>
                <a:latin typeface="charter"/>
              </a:rPr>
              <a:t>Software Interrupts</a:t>
            </a:r>
            <a:endParaRPr lang="en-IN" dirty="0"/>
          </a:p>
        </p:txBody>
      </p:sp>
      <p:sp>
        <p:nvSpPr>
          <p:cNvPr id="3" name="Content Placeholder 2">
            <a:extLst>
              <a:ext uri="{FF2B5EF4-FFF2-40B4-BE49-F238E27FC236}">
                <a16:creationId xmlns:a16="http://schemas.microsoft.com/office/drawing/2014/main" id="{C1601A53-58DE-4C7D-BFC1-1D100E071D5E}"/>
              </a:ext>
            </a:extLst>
          </p:cNvPr>
          <p:cNvSpPr>
            <a:spLocks noGrp="1"/>
          </p:cNvSpPr>
          <p:nvPr>
            <p:ph idx="1"/>
          </p:nvPr>
        </p:nvSpPr>
        <p:spPr>
          <a:xfrm>
            <a:off x="503583" y="1060174"/>
            <a:ext cx="11158330" cy="5432701"/>
          </a:xfrm>
        </p:spPr>
        <p:txBody>
          <a:bodyPr/>
          <a:lstStyle/>
          <a:p>
            <a:pPr marL="0" indent="0" algn="just">
              <a:buNone/>
            </a:pPr>
            <a:r>
              <a:rPr lang="en-US" b="0" i="0" dirty="0">
                <a:solidFill>
                  <a:srgbClr val="292929"/>
                </a:solidFill>
                <a:effectLst/>
                <a:latin typeface="charter"/>
              </a:rPr>
              <a:t>Software interrupt can also divided in to two types they are -&gt;</a:t>
            </a:r>
          </a:p>
          <a:p>
            <a:pPr algn="just">
              <a:buFont typeface="Arial" panose="020B0604020202020204" pitchFamily="34" charset="0"/>
              <a:buChar char="•"/>
            </a:pPr>
            <a:r>
              <a:rPr lang="en-US" b="1" i="0" dirty="0">
                <a:solidFill>
                  <a:srgbClr val="292929"/>
                </a:solidFill>
                <a:effectLst/>
                <a:latin typeface="charter"/>
              </a:rPr>
              <a:t>Normal Interrupts:</a:t>
            </a:r>
            <a:r>
              <a:rPr lang="en-US" b="0" i="0" dirty="0">
                <a:solidFill>
                  <a:srgbClr val="292929"/>
                </a:solidFill>
                <a:effectLst/>
                <a:latin typeface="charter"/>
              </a:rPr>
              <a:t> the interrupts which are caused by the software instructions are called </a:t>
            </a:r>
            <a:r>
              <a:rPr lang="en-US" b="1" i="0" dirty="0">
                <a:solidFill>
                  <a:srgbClr val="292929"/>
                </a:solidFill>
                <a:effectLst/>
                <a:latin typeface="charter"/>
              </a:rPr>
              <a:t>Normal Interrupts</a:t>
            </a:r>
            <a:r>
              <a:rPr lang="en-US" b="0" i="0" dirty="0">
                <a:solidFill>
                  <a:srgbClr val="292929"/>
                </a:solidFill>
                <a:effectLst/>
                <a:latin typeface="charter"/>
              </a:rPr>
              <a:t>.</a:t>
            </a:r>
          </a:p>
          <a:p>
            <a:pPr algn="just">
              <a:buFont typeface="Arial" panose="020B0604020202020204" pitchFamily="34" charset="0"/>
              <a:buChar char="•"/>
            </a:pPr>
            <a:r>
              <a:rPr lang="en-US" b="1" i="0" dirty="0">
                <a:solidFill>
                  <a:srgbClr val="292929"/>
                </a:solidFill>
                <a:effectLst/>
                <a:latin typeface="charter"/>
              </a:rPr>
              <a:t>Exception:</a:t>
            </a:r>
            <a:r>
              <a:rPr lang="en-US" b="0" i="0" dirty="0">
                <a:solidFill>
                  <a:srgbClr val="292929"/>
                </a:solidFill>
                <a:effectLst/>
                <a:latin typeface="charter"/>
              </a:rPr>
              <a:t> unplanned interrupts while executing a program is called Exception. For example: while executing a program if we got a value which should be divided by zero is called a exception.</a:t>
            </a:r>
          </a:p>
          <a:p>
            <a:endParaRPr lang="en-IN" dirty="0"/>
          </a:p>
        </p:txBody>
      </p:sp>
    </p:spTree>
    <p:extLst>
      <p:ext uri="{BB962C8B-B14F-4D97-AF65-F5344CB8AC3E}">
        <p14:creationId xmlns:p14="http://schemas.microsoft.com/office/powerpoint/2010/main" val="50309713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B27C8-DC2B-4FC9-8CEB-051BBEFDFB09}"/>
              </a:ext>
            </a:extLst>
          </p:cNvPr>
          <p:cNvSpPr>
            <a:spLocks noGrp="1"/>
          </p:cNvSpPr>
          <p:nvPr>
            <p:ph type="title"/>
          </p:nvPr>
        </p:nvSpPr>
        <p:spPr>
          <a:xfrm>
            <a:off x="838200" y="365126"/>
            <a:ext cx="10515600" cy="602284"/>
          </a:xfrm>
        </p:spPr>
        <p:txBody>
          <a:bodyPr>
            <a:normAutofit fontScale="90000"/>
          </a:bodyPr>
          <a:lstStyle/>
          <a:p>
            <a:br>
              <a:rPr lang="en-IN" b="0" i="0" dirty="0">
                <a:solidFill>
                  <a:srgbClr val="292929"/>
                </a:solidFill>
                <a:effectLst/>
                <a:latin typeface="sohne"/>
              </a:rPr>
            </a:br>
            <a:r>
              <a:rPr lang="en-IN" b="1" i="0" dirty="0">
                <a:solidFill>
                  <a:srgbClr val="292929"/>
                </a:solidFill>
                <a:effectLst/>
                <a:latin typeface="sohne"/>
              </a:rPr>
              <a:t>NEED FOR INTERRUPTS</a:t>
            </a:r>
            <a:br>
              <a:rPr lang="en-IN" b="0" i="0" dirty="0">
                <a:solidFill>
                  <a:srgbClr val="292929"/>
                </a:solidFill>
                <a:effectLst/>
                <a:latin typeface="sohne"/>
              </a:rPr>
            </a:br>
            <a:endParaRPr lang="en-IN" dirty="0"/>
          </a:p>
        </p:txBody>
      </p:sp>
      <p:sp>
        <p:nvSpPr>
          <p:cNvPr id="3" name="Content Placeholder 2">
            <a:extLst>
              <a:ext uri="{FF2B5EF4-FFF2-40B4-BE49-F238E27FC236}">
                <a16:creationId xmlns:a16="http://schemas.microsoft.com/office/drawing/2014/main" id="{104B3D50-D675-42FB-B297-D2335A6D993D}"/>
              </a:ext>
            </a:extLst>
          </p:cNvPr>
          <p:cNvSpPr>
            <a:spLocks noGrp="1"/>
          </p:cNvSpPr>
          <p:nvPr>
            <p:ph idx="1"/>
          </p:nvPr>
        </p:nvSpPr>
        <p:spPr>
          <a:xfrm>
            <a:off x="530087" y="1113182"/>
            <a:ext cx="11330609" cy="5379691"/>
          </a:xfrm>
        </p:spPr>
        <p:txBody>
          <a:bodyPr/>
          <a:lstStyle/>
          <a:p>
            <a:pPr algn="just">
              <a:buFont typeface="Arial" panose="020B0604020202020204" pitchFamily="34" charset="0"/>
              <a:buChar char="•"/>
            </a:pPr>
            <a:r>
              <a:rPr lang="en-US" b="0" i="0" dirty="0">
                <a:solidFill>
                  <a:srgbClr val="292929"/>
                </a:solidFill>
                <a:effectLst/>
                <a:latin typeface="charter"/>
              </a:rPr>
              <a:t>The operating system is a reactive program</a:t>
            </a:r>
          </a:p>
          <a:p>
            <a:pPr algn="just">
              <a:buFont typeface="+mj-lt"/>
              <a:buAutoNum type="arabicPeriod"/>
            </a:pPr>
            <a:r>
              <a:rPr lang="en-US" b="0" i="0" dirty="0">
                <a:solidFill>
                  <a:srgbClr val="292929"/>
                </a:solidFill>
                <a:effectLst/>
                <a:latin typeface="charter"/>
              </a:rPr>
              <a:t>When you give some input it will perform computations and produces output but meanwhile you can interact with the system by interrupting the running process or you can stop and start another process</a:t>
            </a:r>
          </a:p>
          <a:p>
            <a:pPr algn="just">
              <a:buFont typeface="Arial" panose="020B0604020202020204" pitchFamily="34" charset="0"/>
              <a:buChar char="•"/>
            </a:pPr>
            <a:r>
              <a:rPr lang="en-US" b="0" i="0" dirty="0">
                <a:solidFill>
                  <a:srgbClr val="292929"/>
                </a:solidFill>
                <a:effectLst/>
                <a:latin typeface="charter"/>
              </a:rPr>
              <a:t>This reactiveness is due to the interrupts</a:t>
            </a:r>
          </a:p>
          <a:p>
            <a:pPr algn="just">
              <a:buFont typeface="Arial" panose="020B0604020202020204" pitchFamily="34" charset="0"/>
              <a:buChar char="•"/>
            </a:pPr>
            <a:r>
              <a:rPr lang="en-US" b="0" i="0" dirty="0">
                <a:solidFill>
                  <a:srgbClr val="292929"/>
                </a:solidFill>
                <a:effectLst/>
                <a:latin typeface="charter"/>
              </a:rPr>
              <a:t>Modern operating systems are interrupt driven</a:t>
            </a:r>
          </a:p>
          <a:p>
            <a:endParaRPr lang="en-IN" dirty="0"/>
          </a:p>
        </p:txBody>
      </p:sp>
    </p:spTree>
    <p:extLst>
      <p:ext uri="{BB962C8B-B14F-4D97-AF65-F5344CB8AC3E}">
        <p14:creationId xmlns:p14="http://schemas.microsoft.com/office/powerpoint/2010/main" val="223746266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01DB8-7E63-445E-8DF9-5A2267554F1E}"/>
              </a:ext>
            </a:extLst>
          </p:cNvPr>
          <p:cNvSpPr>
            <a:spLocks noGrp="1"/>
          </p:cNvSpPr>
          <p:nvPr>
            <p:ph type="title"/>
          </p:nvPr>
        </p:nvSpPr>
        <p:spPr>
          <a:xfrm>
            <a:off x="294861" y="293756"/>
            <a:ext cx="11075504" cy="774562"/>
          </a:xfrm>
        </p:spPr>
        <p:txBody>
          <a:bodyPr>
            <a:normAutofit fontScale="90000"/>
          </a:bodyPr>
          <a:lstStyle/>
          <a:p>
            <a:br>
              <a:rPr lang="en-US" b="0" i="0" dirty="0">
                <a:solidFill>
                  <a:srgbClr val="292929"/>
                </a:solidFill>
                <a:effectLst/>
                <a:latin typeface="sohne"/>
              </a:rPr>
            </a:br>
            <a:r>
              <a:rPr lang="en-US" b="1" i="0" dirty="0">
                <a:solidFill>
                  <a:srgbClr val="292929"/>
                </a:solidFill>
                <a:effectLst/>
                <a:latin typeface="sohne"/>
              </a:rPr>
              <a:t>INTERRUPT SERVICE ROUTINE AND IT’S WORKING</a:t>
            </a:r>
            <a:br>
              <a:rPr lang="en-US" b="0" i="0" dirty="0">
                <a:solidFill>
                  <a:srgbClr val="292929"/>
                </a:solidFill>
                <a:effectLst/>
                <a:latin typeface="sohne"/>
              </a:rPr>
            </a:br>
            <a:endParaRPr lang="en-IN" dirty="0"/>
          </a:p>
        </p:txBody>
      </p:sp>
      <p:sp>
        <p:nvSpPr>
          <p:cNvPr id="3" name="Content Placeholder 2">
            <a:extLst>
              <a:ext uri="{FF2B5EF4-FFF2-40B4-BE49-F238E27FC236}">
                <a16:creationId xmlns:a16="http://schemas.microsoft.com/office/drawing/2014/main" id="{D8EE49A6-0CC4-402C-85AC-AE7FE829A0F7}"/>
              </a:ext>
            </a:extLst>
          </p:cNvPr>
          <p:cNvSpPr>
            <a:spLocks noGrp="1"/>
          </p:cNvSpPr>
          <p:nvPr>
            <p:ph idx="1"/>
          </p:nvPr>
        </p:nvSpPr>
        <p:spPr>
          <a:xfrm>
            <a:off x="477078" y="1068318"/>
            <a:ext cx="11237844" cy="5266221"/>
          </a:xfrm>
        </p:spPr>
        <p:txBody>
          <a:bodyPr/>
          <a:lstStyle/>
          <a:p>
            <a:pPr marL="0" indent="0" algn="just">
              <a:buNone/>
            </a:pPr>
            <a:r>
              <a:rPr lang="en-IN" spc="-5" dirty="0">
                <a:solidFill>
                  <a:srgbClr val="292929"/>
                </a:solidFill>
                <a:effectLst/>
                <a:latin typeface="Georgia" panose="02040502050405020303" pitchFamily="18" charset="0"/>
                <a:ea typeface="Times New Roman" panose="02020603050405020304" pitchFamily="18" charset="0"/>
                <a:cs typeface="Times New Roman" panose="02020603050405020304" pitchFamily="18" charset="0"/>
              </a:rPr>
              <a:t>The routine that gets executed when an interrupt request is made is called as interrupt service routine.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5" name="Picture 4">
            <a:extLst>
              <a:ext uri="{FF2B5EF4-FFF2-40B4-BE49-F238E27FC236}">
                <a16:creationId xmlns:a16="http://schemas.microsoft.com/office/drawing/2014/main" id="{3E95D919-02FE-4377-98FF-749653DFCE1E}"/>
              </a:ext>
            </a:extLst>
          </p:cNvPr>
          <p:cNvPicPr>
            <a:picLocks noChangeAspect="1"/>
          </p:cNvPicPr>
          <p:nvPr/>
        </p:nvPicPr>
        <p:blipFill>
          <a:blip r:embed="rId2"/>
          <a:stretch>
            <a:fillRect/>
          </a:stretch>
        </p:blipFill>
        <p:spPr>
          <a:xfrm>
            <a:off x="2054086" y="2335144"/>
            <a:ext cx="8627165" cy="4305300"/>
          </a:xfrm>
          <a:prstGeom prst="rect">
            <a:avLst/>
          </a:prstGeom>
        </p:spPr>
      </p:pic>
    </p:spTree>
    <p:extLst>
      <p:ext uri="{BB962C8B-B14F-4D97-AF65-F5344CB8AC3E}">
        <p14:creationId xmlns:p14="http://schemas.microsoft.com/office/powerpoint/2010/main" val="201189921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65117F-F86E-451E-903B-6FB7F2482212}"/>
              </a:ext>
            </a:extLst>
          </p:cNvPr>
          <p:cNvSpPr>
            <a:spLocks noGrp="1"/>
          </p:cNvSpPr>
          <p:nvPr>
            <p:ph idx="1"/>
          </p:nvPr>
        </p:nvSpPr>
        <p:spPr>
          <a:xfrm>
            <a:off x="838200" y="596348"/>
            <a:ext cx="10515600" cy="5580615"/>
          </a:xfrm>
        </p:spPr>
        <p:txBody>
          <a:bodyPr>
            <a:normAutofit/>
          </a:bodyPr>
          <a:lstStyle/>
          <a:p>
            <a:pPr algn="just">
              <a:buFont typeface="Arial" panose="020B0604020202020204" pitchFamily="34" charset="0"/>
              <a:buChar char="•"/>
            </a:pPr>
            <a:r>
              <a:rPr lang="en-US" b="1" i="0" dirty="0">
                <a:solidFill>
                  <a:srgbClr val="292929"/>
                </a:solidFill>
                <a:effectLst/>
                <a:latin typeface="charter"/>
              </a:rPr>
              <a:t>Step 1: </a:t>
            </a:r>
            <a:r>
              <a:rPr lang="en-US" b="0" i="0" dirty="0">
                <a:solidFill>
                  <a:srgbClr val="292929"/>
                </a:solidFill>
                <a:effectLst/>
                <a:latin typeface="charter"/>
              </a:rPr>
              <a:t>When the interrupt occurs the processor is currently executing</a:t>
            </a:r>
            <a:r>
              <a:rPr lang="en-US" b="1" i="0" dirty="0">
                <a:solidFill>
                  <a:srgbClr val="292929"/>
                </a:solidFill>
                <a:effectLst/>
                <a:latin typeface="charter"/>
              </a:rPr>
              <a:t> </a:t>
            </a:r>
            <a:r>
              <a:rPr lang="en-US" b="1" i="0" dirty="0" err="1">
                <a:solidFill>
                  <a:srgbClr val="292929"/>
                </a:solidFill>
                <a:effectLst/>
                <a:latin typeface="charter"/>
              </a:rPr>
              <a:t>i’th</a:t>
            </a:r>
            <a:r>
              <a:rPr lang="en-US" b="1" i="0" dirty="0">
                <a:solidFill>
                  <a:srgbClr val="292929"/>
                </a:solidFill>
                <a:effectLst/>
                <a:latin typeface="charter"/>
              </a:rPr>
              <a:t> </a:t>
            </a:r>
            <a:r>
              <a:rPr lang="en-US" b="0" i="0" dirty="0">
                <a:solidFill>
                  <a:srgbClr val="292929"/>
                </a:solidFill>
                <a:effectLst/>
                <a:latin typeface="charter"/>
              </a:rPr>
              <a:t>instruction and the program counter will be currently pointing to </a:t>
            </a:r>
            <a:r>
              <a:rPr lang="en-US" b="1" i="0" dirty="0">
                <a:solidFill>
                  <a:srgbClr val="292929"/>
                </a:solidFill>
                <a:effectLst/>
                <a:latin typeface="charter"/>
              </a:rPr>
              <a:t>(</a:t>
            </a:r>
            <a:r>
              <a:rPr lang="en-US" b="1" i="0" dirty="0" err="1">
                <a:solidFill>
                  <a:srgbClr val="292929"/>
                </a:solidFill>
                <a:effectLst/>
                <a:latin typeface="charter"/>
              </a:rPr>
              <a:t>i</a:t>
            </a:r>
            <a:r>
              <a:rPr lang="en-US" b="1" i="0" dirty="0">
                <a:solidFill>
                  <a:srgbClr val="292929"/>
                </a:solidFill>
                <a:effectLst/>
                <a:latin typeface="charter"/>
              </a:rPr>
              <a:t> + 1)</a:t>
            </a:r>
            <a:r>
              <a:rPr lang="en-US" b="1" i="0" dirty="0" err="1">
                <a:solidFill>
                  <a:srgbClr val="292929"/>
                </a:solidFill>
                <a:effectLst/>
                <a:latin typeface="charter"/>
              </a:rPr>
              <a:t>th</a:t>
            </a:r>
            <a:r>
              <a:rPr lang="en-US" b="0" i="0" dirty="0">
                <a:solidFill>
                  <a:srgbClr val="292929"/>
                </a:solidFill>
                <a:effectLst/>
                <a:latin typeface="charter"/>
              </a:rPr>
              <a:t> instruction.</a:t>
            </a:r>
          </a:p>
          <a:p>
            <a:pPr algn="just">
              <a:buFont typeface="Arial" panose="020B0604020202020204" pitchFamily="34" charset="0"/>
              <a:buChar char="•"/>
            </a:pPr>
            <a:r>
              <a:rPr lang="en-US" b="1" i="0" dirty="0">
                <a:solidFill>
                  <a:srgbClr val="292929"/>
                </a:solidFill>
                <a:effectLst/>
                <a:latin typeface="charter"/>
              </a:rPr>
              <a:t>Step 2:</a:t>
            </a:r>
            <a:r>
              <a:rPr lang="en-US" b="0" i="0" dirty="0">
                <a:solidFill>
                  <a:srgbClr val="292929"/>
                </a:solidFill>
                <a:effectLst/>
                <a:latin typeface="charter"/>
              </a:rPr>
              <a:t> When the interrupt occurs the program counter value is stored on the processes stack.</a:t>
            </a:r>
          </a:p>
          <a:p>
            <a:pPr algn="just">
              <a:buFont typeface="Arial" panose="020B0604020202020204" pitchFamily="34" charset="0"/>
              <a:buChar char="•"/>
            </a:pPr>
            <a:r>
              <a:rPr lang="en-US" b="1" i="0" dirty="0">
                <a:solidFill>
                  <a:srgbClr val="292929"/>
                </a:solidFill>
                <a:effectLst/>
                <a:latin typeface="charter"/>
              </a:rPr>
              <a:t>Step 3:</a:t>
            </a:r>
            <a:r>
              <a:rPr lang="en-US" b="0" i="0" dirty="0">
                <a:solidFill>
                  <a:srgbClr val="292929"/>
                </a:solidFill>
                <a:effectLst/>
                <a:latin typeface="charter"/>
              </a:rPr>
              <a:t> The program counter is now loaded with the address of interrupt service routine.</a:t>
            </a:r>
          </a:p>
          <a:p>
            <a:pPr algn="just">
              <a:buFont typeface="Arial" panose="020B0604020202020204" pitchFamily="34" charset="0"/>
              <a:buChar char="•"/>
            </a:pPr>
            <a:r>
              <a:rPr lang="en-US" b="1" i="0" dirty="0">
                <a:solidFill>
                  <a:srgbClr val="292929"/>
                </a:solidFill>
                <a:effectLst/>
                <a:latin typeface="charter"/>
              </a:rPr>
              <a:t>Step 4:</a:t>
            </a:r>
            <a:r>
              <a:rPr lang="en-US" b="0" i="0" dirty="0">
                <a:solidFill>
                  <a:srgbClr val="292929"/>
                </a:solidFill>
                <a:effectLst/>
                <a:latin typeface="charter"/>
              </a:rPr>
              <a:t> Once the interrupt service routine is completed the address on the processes stack is pop and place back in the program counter.</a:t>
            </a:r>
          </a:p>
          <a:p>
            <a:pPr algn="just">
              <a:buFont typeface="Arial" panose="020B0604020202020204" pitchFamily="34" charset="0"/>
              <a:buChar char="•"/>
            </a:pPr>
            <a:r>
              <a:rPr lang="en-US" b="1" i="0" dirty="0">
                <a:solidFill>
                  <a:srgbClr val="292929"/>
                </a:solidFill>
                <a:effectLst/>
                <a:latin typeface="charter"/>
              </a:rPr>
              <a:t>Step 5:</a:t>
            </a:r>
            <a:r>
              <a:rPr lang="en-US" b="0" i="0" dirty="0">
                <a:solidFill>
                  <a:srgbClr val="292929"/>
                </a:solidFill>
                <a:effectLst/>
                <a:latin typeface="charter"/>
              </a:rPr>
              <a:t> Execution resumes from </a:t>
            </a:r>
            <a:r>
              <a:rPr lang="en-US" b="1" i="0" dirty="0">
                <a:solidFill>
                  <a:srgbClr val="292929"/>
                </a:solidFill>
                <a:effectLst/>
                <a:latin typeface="charter"/>
              </a:rPr>
              <a:t>(</a:t>
            </a:r>
            <a:r>
              <a:rPr lang="en-US" b="1" i="0" dirty="0" err="1">
                <a:solidFill>
                  <a:srgbClr val="292929"/>
                </a:solidFill>
                <a:effectLst/>
                <a:latin typeface="charter"/>
              </a:rPr>
              <a:t>i</a:t>
            </a:r>
            <a:r>
              <a:rPr lang="en-US" b="1" i="0" dirty="0">
                <a:solidFill>
                  <a:srgbClr val="292929"/>
                </a:solidFill>
                <a:effectLst/>
                <a:latin typeface="charter"/>
              </a:rPr>
              <a:t> + 1)</a:t>
            </a:r>
            <a:r>
              <a:rPr lang="en-US" b="1" i="0" dirty="0" err="1">
                <a:solidFill>
                  <a:srgbClr val="292929"/>
                </a:solidFill>
                <a:effectLst/>
                <a:latin typeface="charter"/>
              </a:rPr>
              <a:t>th</a:t>
            </a:r>
            <a:r>
              <a:rPr lang="en-US" b="0" i="0" dirty="0">
                <a:solidFill>
                  <a:srgbClr val="292929"/>
                </a:solidFill>
                <a:effectLst/>
                <a:latin typeface="charter"/>
              </a:rPr>
              <a:t> line of COMPUTE routine.</a:t>
            </a:r>
          </a:p>
          <a:p>
            <a:endParaRPr lang="en-IN" dirty="0"/>
          </a:p>
        </p:txBody>
      </p:sp>
    </p:spTree>
    <p:extLst>
      <p:ext uri="{BB962C8B-B14F-4D97-AF65-F5344CB8AC3E}">
        <p14:creationId xmlns:p14="http://schemas.microsoft.com/office/powerpoint/2010/main" val="3365987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6DB982-6FC9-4DB2-9F28-C6E30BFA8D6F}"/>
              </a:ext>
            </a:extLst>
          </p:cNvPr>
          <p:cNvSpPr>
            <a:spLocks noGrp="1"/>
          </p:cNvSpPr>
          <p:nvPr>
            <p:ph idx="1"/>
          </p:nvPr>
        </p:nvSpPr>
        <p:spPr>
          <a:xfrm>
            <a:off x="668867" y="719314"/>
            <a:ext cx="10515600" cy="4351338"/>
          </a:xfrm>
        </p:spPr>
        <p:txBody>
          <a:bodyPr>
            <a:normAutofit/>
          </a:bodyPr>
          <a:lstStyle/>
          <a:p>
            <a:pPr algn="just"/>
            <a:r>
              <a:rPr lang="en-US" b="0" i="0" u="none" strike="noStrike" baseline="0" dirty="0">
                <a:latin typeface="MinionPro-Regular"/>
              </a:rPr>
              <a:t>the value written into the PC can come from one of two adders, </a:t>
            </a:r>
          </a:p>
          <a:p>
            <a:pPr algn="just"/>
            <a:r>
              <a:rPr lang="en-US" b="0" i="0" u="none" strike="noStrike" baseline="0" dirty="0">
                <a:latin typeface="MinionPro-Regular"/>
              </a:rPr>
              <a:t>the data written into the register file can come from either the ALU or the data memory, and the second input to the ALU can come from a register or the immediate field of the instruction.</a:t>
            </a:r>
          </a:p>
          <a:p>
            <a:pPr algn="just"/>
            <a:r>
              <a:rPr lang="en-US" dirty="0">
                <a:latin typeface="MinionPro-Regular"/>
              </a:rPr>
              <a:t>In practice, these data lines cannot simply be wired together; we must add a logic element that chooses from among the multiple sources and steers one of those sources to its destination. This selection is commonly done with a device called a </a:t>
            </a:r>
            <a:r>
              <a:rPr lang="en-US" b="1" dirty="0">
                <a:latin typeface="MinionPro-Regular"/>
              </a:rPr>
              <a:t>multiplexor</a:t>
            </a:r>
            <a:r>
              <a:rPr lang="en-US" dirty="0">
                <a:latin typeface="MinionPro-Regular"/>
              </a:rPr>
              <a:t>, although this device might better be called a data selector.</a:t>
            </a:r>
            <a:endParaRPr lang="en-IN" dirty="0">
              <a:latin typeface="MinionPro-Regular"/>
            </a:endParaRPr>
          </a:p>
        </p:txBody>
      </p:sp>
      <p:pic>
        <p:nvPicPr>
          <p:cNvPr id="5" name="Picture 4">
            <a:extLst>
              <a:ext uri="{FF2B5EF4-FFF2-40B4-BE49-F238E27FC236}">
                <a16:creationId xmlns:a16="http://schemas.microsoft.com/office/drawing/2014/main" id="{E2F6F3DD-3C15-4E74-A642-53B92644CC85}"/>
              </a:ext>
            </a:extLst>
          </p:cNvPr>
          <p:cNvPicPr>
            <a:picLocks noChangeAspect="1"/>
          </p:cNvPicPr>
          <p:nvPr/>
        </p:nvPicPr>
        <p:blipFill>
          <a:blip r:embed="rId2"/>
          <a:stretch>
            <a:fillRect/>
          </a:stretch>
        </p:blipFill>
        <p:spPr>
          <a:xfrm>
            <a:off x="6096000" y="4479925"/>
            <a:ext cx="4293129" cy="1971675"/>
          </a:xfrm>
          <a:prstGeom prst="rect">
            <a:avLst/>
          </a:prstGeom>
        </p:spPr>
      </p:pic>
    </p:spTree>
    <p:extLst>
      <p:ext uri="{BB962C8B-B14F-4D97-AF65-F5344CB8AC3E}">
        <p14:creationId xmlns:p14="http://schemas.microsoft.com/office/powerpoint/2010/main" val="323103494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624CD-B492-4FE2-B269-6FCD2FE6E849}"/>
              </a:ext>
            </a:extLst>
          </p:cNvPr>
          <p:cNvSpPr>
            <a:spLocks noGrp="1"/>
          </p:cNvSpPr>
          <p:nvPr>
            <p:ph type="title"/>
          </p:nvPr>
        </p:nvSpPr>
        <p:spPr>
          <a:xfrm>
            <a:off x="838200" y="365125"/>
            <a:ext cx="10515600" cy="536023"/>
          </a:xfrm>
        </p:spPr>
        <p:txBody>
          <a:bodyPr>
            <a:normAutofit fontScale="90000"/>
          </a:bodyPr>
          <a:lstStyle/>
          <a:p>
            <a:br>
              <a:rPr lang="en-IN" b="0" i="0" dirty="0">
                <a:solidFill>
                  <a:srgbClr val="292929"/>
                </a:solidFill>
                <a:effectLst/>
                <a:latin typeface="sohne"/>
              </a:rPr>
            </a:br>
            <a:r>
              <a:rPr lang="en-IN" b="0" i="0" dirty="0">
                <a:solidFill>
                  <a:srgbClr val="292929"/>
                </a:solidFill>
                <a:effectLst/>
                <a:latin typeface="sohne"/>
              </a:rPr>
              <a:t>INTERRUPT HARDWARE</a:t>
            </a:r>
            <a:br>
              <a:rPr lang="en-IN" b="0" i="0" dirty="0">
                <a:solidFill>
                  <a:srgbClr val="292929"/>
                </a:solidFill>
                <a:effectLst/>
                <a:latin typeface="sohne"/>
              </a:rPr>
            </a:br>
            <a:endParaRPr lang="en-IN" dirty="0"/>
          </a:p>
        </p:txBody>
      </p:sp>
      <p:sp>
        <p:nvSpPr>
          <p:cNvPr id="3" name="Content Placeholder 2">
            <a:extLst>
              <a:ext uri="{FF2B5EF4-FFF2-40B4-BE49-F238E27FC236}">
                <a16:creationId xmlns:a16="http://schemas.microsoft.com/office/drawing/2014/main" id="{F77230C9-B573-49E6-A4F0-0A5D0ABC5B5A}"/>
              </a:ext>
            </a:extLst>
          </p:cNvPr>
          <p:cNvSpPr>
            <a:spLocks noGrp="1"/>
          </p:cNvSpPr>
          <p:nvPr>
            <p:ph idx="1"/>
          </p:nvPr>
        </p:nvSpPr>
        <p:spPr>
          <a:xfrm>
            <a:off x="318053" y="901147"/>
            <a:ext cx="11595652" cy="5591727"/>
          </a:xfrm>
        </p:spPr>
        <p:txBody>
          <a:bodyPr>
            <a:normAutofit fontScale="92500" lnSpcReduction="10000"/>
          </a:bodyPr>
          <a:lstStyle/>
          <a:p>
            <a:pPr algn="just"/>
            <a:r>
              <a:rPr lang="en-US" b="0" i="0" dirty="0">
                <a:solidFill>
                  <a:srgbClr val="292929"/>
                </a:solidFill>
                <a:effectLst/>
                <a:latin typeface="charter"/>
              </a:rPr>
              <a:t>Many computers have facility to connect two or more input and output devices.</a:t>
            </a:r>
          </a:p>
          <a:p>
            <a:pPr algn="just"/>
            <a:r>
              <a:rPr lang="en-US" dirty="0">
                <a:solidFill>
                  <a:srgbClr val="292929"/>
                </a:solidFill>
                <a:latin typeface="charter"/>
              </a:rPr>
              <a:t>A single interrupt request line may be used to serve n devices.</a:t>
            </a:r>
          </a:p>
          <a:p>
            <a:pPr algn="just"/>
            <a:r>
              <a:rPr lang="en-US" dirty="0">
                <a:solidFill>
                  <a:srgbClr val="292929"/>
                </a:solidFill>
                <a:latin typeface="charter"/>
              </a:rPr>
              <a:t>All devices are connected to the line via switches to ground.</a:t>
            </a:r>
          </a:p>
          <a:p>
            <a:pPr algn="just"/>
            <a:r>
              <a:rPr lang="en-US" dirty="0">
                <a:solidFill>
                  <a:srgbClr val="292929"/>
                </a:solidFill>
                <a:latin typeface="charter"/>
              </a:rPr>
              <a:t>To request an interrupt a device closes its associated switch. </a:t>
            </a:r>
          </a:p>
          <a:p>
            <a:pPr algn="just"/>
            <a:r>
              <a:rPr lang="en-US" dirty="0">
                <a:solidFill>
                  <a:srgbClr val="292929"/>
                </a:solidFill>
                <a:latin typeface="charter"/>
              </a:rPr>
              <a:t>Thus if all interrupt request signals INTR1 to </a:t>
            </a:r>
            <a:r>
              <a:rPr lang="en-US" dirty="0" err="1">
                <a:solidFill>
                  <a:srgbClr val="292929"/>
                </a:solidFill>
                <a:latin typeface="charter"/>
              </a:rPr>
              <a:t>INTRn</a:t>
            </a:r>
            <a:r>
              <a:rPr lang="en-US" dirty="0">
                <a:solidFill>
                  <a:srgbClr val="292929"/>
                </a:solidFill>
                <a:latin typeface="charter"/>
              </a:rPr>
              <a:t> are inactive, that is, if all switches are open, the voltage on the interrupt request line will be equal to </a:t>
            </a:r>
            <a:r>
              <a:rPr lang="en-US" dirty="0" err="1">
                <a:solidFill>
                  <a:srgbClr val="292929"/>
                </a:solidFill>
                <a:latin typeface="charter"/>
              </a:rPr>
              <a:t>Vdd</a:t>
            </a:r>
            <a:r>
              <a:rPr lang="en-US" dirty="0">
                <a:solidFill>
                  <a:srgbClr val="292929"/>
                </a:solidFill>
                <a:latin typeface="charter"/>
              </a:rPr>
              <a:t>. This is the inactive state of the line. </a:t>
            </a:r>
          </a:p>
          <a:p>
            <a:pPr algn="just"/>
            <a:r>
              <a:rPr lang="en-US" dirty="0">
                <a:solidFill>
                  <a:srgbClr val="292929"/>
                </a:solidFill>
                <a:latin typeface="charter"/>
              </a:rPr>
              <a:t>When a device request an interrupt by closing its switch, the voltage on the line drops to 0, causing the interrupt request signal, INTR, received by the processor to go to 1.</a:t>
            </a:r>
          </a:p>
          <a:p>
            <a:pPr algn="just"/>
            <a:r>
              <a:rPr lang="en-US" dirty="0">
                <a:solidFill>
                  <a:srgbClr val="292929"/>
                </a:solidFill>
                <a:latin typeface="charter"/>
              </a:rPr>
              <a:t>Since the closing of one or more switches will cause the line voltage to drop to 0, the value of INTR is the logical OR of the requests from individual devices, that is, </a:t>
            </a:r>
          </a:p>
          <a:p>
            <a:pPr algn="just"/>
            <a:r>
              <a:rPr lang="en-US" dirty="0">
                <a:solidFill>
                  <a:srgbClr val="292929"/>
                </a:solidFill>
                <a:latin typeface="charter"/>
              </a:rPr>
              <a:t>INTR = INTR1 + …….+ </a:t>
            </a:r>
            <a:r>
              <a:rPr lang="en-US" dirty="0" err="1">
                <a:solidFill>
                  <a:srgbClr val="292929"/>
                </a:solidFill>
                <a:latin typeface="charter"/>
              </a:rPr>
              <a:t>INTRn</a:t>
            </a:r>
            <a:endParaRPr lang="en-US" dirty="0">
              <a:solidFill>
                <a:srgbClr val="292929"/>
              </a:solidFill>
              <a:latin typeface="charter"/>
            </a:endParaRPr>
          </a:p>
        </p:txBody>
      </p:sp>
    </p:spTree>
    <p:extLst>
      <p:ext uri="{BB962C8B-B14F-4D97-AF65-F5344CB8AC3E}">
        <p14:creationId xmlns:p14="http://schemas.microsoft.com/office/powerpoint/2010/main" val="309147327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79B5F-CA63-44AC-8612-49C22DB8B3DB}"/>
              </a:ext>
            </a:extLst>
          </p:cNvPr>
          <p:cNvSpPr>
            <a:spLocks noGrp="1"/>
          </p:cNvSpPr>
          <p:nvPr>
            <p:ph type="title"/>
          </p:nvPr>
        </p:nvSpPr>
        <p:spPr/>
        <p:txBody>
          <a:bodyPr/>
          <a:lstStyle/>
          <a:p>
            <a:r>
              <a:rPr lang="en-US" b="0" i="0" dirty="0">
                <a:solidFill>
                  <a:srgbClr val="292929"/>
                </a:solidFill>
                <a:effectLst/>
                <a:latin typeface="charter"/>
              </a:rPr>
              <a:t>there is a common interrupt line for all N input/output devices </a:t>
            </a:r>
            <a:endParaRPr lang="en-IN" dirty="0"/>
          </a:p>
        </p:txBody>
      </p:sp>
      <p:pic>
        <p:nvPicPr>
          <p:cNvPr id="5" name="Content Placeholder 4">
            <a:extLst>
              <a:ext uri="{FF2B5EF4-FFF2-40B4-BE49-F238E27FC236}">
                <a16:creationId xmlns:a16="http://schemas.microsoft.com/office/drawing/2014/main" id="{C3114641-9089-4102-8E92-DA1DA6734BFF}"/>
              </a:ext>
            </a:extLst>
          </p:cNvPr>
          <p:cNvPicPr>
            <a:picLocks noGrp="1" noChangeAspect="1"/>
          </p:cNvPicPr>
          <p:nvPr>
            <p:ph idx="1"/>
          </p:nvPr>
        </p:nvPicPr>
        <p:blipFill>
          <a:blip r:embed="rId2"/>
          <a:stretch>
            <a:fillRect/>
          </a:stretch>
        </p:blipFill>
        <p:spPr>
          <a:xfrm>
            <a:off x="838200" y="1690688"/>
            <a:ext cx="10515600" cy="4352303"/>
          </a:xfrm>
        </p:spPr>
      </p:pic>
    </p:spTree>
    <p:extLst>
      <p:ext uri="{BB962C8B-B14F-4D97-AF65-F5344CB8AC3E}">
        <p14:creationId xmlns:p14="http://schemas.microsoft.com/office/powerpoint/2010/main" val="333058939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1D7064-6539-481C-B89A-95C3A91FB180}"/>
              </a:ext>
            </a:extLst>
          </p:cNvPr>
          <p:cNvSpPr>
            <a:spLocks noGrp="1"/>
          </p:cNvSpPr>
          <p:nvPr>
            <p:ph idx="1"/>
          </p:nvPr>
        </p:nvSpPr>
        <p:spPr>
          <a:xfrm>
            <a:off x="838200" y="622852"/>
            <a:ext cx="10515600" cy="5554111"/>
          </a:xfrm>
        </p:spPr>
        <p:txBody>
          <a:bodyPr/>
          <a:lstStyle/>
          <a:p>
            <a:pPr algn="just"/>
            <a:r>
              <a:rPr lang="en-US" b="0" i="0" dirty="0">
                <a:solidFill>
                  <a:srgbClr val="292929"/>
                </a:solidFill>
                <a:effectLst/>
                <a:latin typeface="charter"/>
              </a:rPr>
              <a:t>The </a:t>
            </a:r>
            <a:r>
              <a:rPr lang="en-US" b="1" i="0" dirty="0">
                <a:solidFill>
                  <a:srgbClr val="292929"/>
                </a:solidFill>
                <a:effectLst/>
                <a:latin typeface="charter"/>
              </a:rPr>
              <a:t>resistor R</a:t>
            </a:r>
            <a:r>
              <a:rPr lang="en-US" b="0" i="0" dirty="0">
                <a:solidFill>
                  <a:srgbClr val="292929"/>
                </a:solidFill>
                <a:effectLst/>
                <a:latin typeface="charter"/>
              </a:rPr>
              <a:t> is called as a pull up resistor because it pulls the line voltage to high voltage state when all switches are open( no interrupt state).</a:t>
            </a:r>
          </a:p>
          <a:p>
            <a:endParaRPr lang="en-IN" dirty="0"/>
          </a:p>
        </p:txBody>
      </p:sp>
    </p:spTree>
    <p:extLst>
      <p:ext uri="{BB962C8B-B14F-4D97-AF65-F5344CB8AC3E}">
        <p14:creationId xmlns:p14="http://schemas.microsoft.com/office/powerpoint/2010/main" val="189768214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0C2F3-0A8A-46B8-AA53-BB6A50E7FB00}"/>
              </a:ext>
            </a:extLst>
          </p:cNvPr>
          <p:cNvSpPr>
            <a:spLocks noGrp="1"/>
          </p:cNvSpPr>
          <p:nvPr>
            <p:ph type="title"/>
          </p:nvPr>
        </p:nvSpPr>
        <p:spPr>
          <a:xfrm>
            <a:off x="838200" y="365126"/>
            <a:ext cx="10515600" cy="801066"/>
          </a:xfrm>
        </p:spPr>
        <p:txBody>
          <a:bodyPr>
            <a:normAutofit fontScale="90000"/>
          </a:bodyPr>
          <a:lstStyle/>
          <a:p>
            <a:pPr algn="ctr"/>
            <a:br>
              <a:rPr lang="en-IN" b="0" i="0" dirty="0">
                <a:solidFill>
                  <a:srgbClr val="292929"/>
                </a:solidFill>
                <a:effectLst/>
                <a:latin typeface="sohne"/>
              </a:rPr>
            </a:br>
            <a:r>
              <a:rPr lang="en-IN" b="1" i="0" dirty="0">
                <a:solidFill>
                  <a:srgbClr val="292929"/>
                </a:solidFill>
                <a:effectLst/>
                <a:latin typeface="sohne"/>
              </a:rPr>
              <a:t>ENABLING AND DISABLING INTERRUPTS</a:t>
            </a:r>
            <a:br>
              <a:rPr lang="en-IN" b="1" i="0" dirty="0">
                <a:solidFill>
                  <a:srgbClr val="292929"/>
                </a:solidFill>
                <a:effectLst/>
                <a:latin typeface="sohne"/>
              </a:rPr>
            </a:br>
            <a:endParaRPr lang="en-IN" b="1" dirty="0"/>
          </a:p>
        </p:txBody>
      </p:sp>
      <p:sp>
        <p:nvSpPr>
          <p:cNvPr id="3" name="Content Placeholder 2">
            <a:extLst>
              <a:ext uri="{FF2B5EF4-FFF2-40B4-BE49-F238E27FC236}">
                <a16:creationId xmlns:a16="http://schemas.microsoft.com/office/drawing/2014/main" id="{AE355346-A990-4C0F-AE8C-6D03D99597AF}"/>
              </a:ext>
            </a:extLst>
          </p:cNvPr>
          <p:cNvSpPr>
            <a:spLocks noGrp="1"/>
          </p:cNvSpPr>
          <p:nvPr>
            <p:ph idx="1"/>
          </p:nvPr>
        </p:nvSpPr>
        <p:spPr>
          <a:xfrm>
            <a:off x="516835" y="1166192"/>
            <a:ext cx="11078817" cy="5326682"/>
          </a:xfrm>
        </p:spPr>
        <p:txBody>
          <a:bodyPr/>
          <a:lstStyle/>
          <a:p>
            <a:pPr algn="just"/>
            <a:r>
              <a:rPr lang="en-US" b="0" i="0" dirty="0">
                <a:solidFill>
                  <a:srgbClr val="292929"/>
                </a:solidFill>
                <a:effectLst/>
                <a:latin typeface="charter"/>
              </a:rPr>
              <a:t>An interrupt can stop the currently executed program temporarily and branch to an interrupt service routine.</a:t>
            </a:r>
          </a:p>
          <a:p>
            <a:pPr algn="just"/>
            <a:r>
              <a:rPr lang="en-US" b="0" i="0" dirty="0">
                <a:solidFill>
                  <a:srgbClr val="292929"/>
                </a:solidFill>
                <a:effectLst/>
                <a:latin typeface="charter"/>
              </a:rPr>
              <a:t>An interrupt can occur at any time during the execution of a program.</a:t>
            </a:r>
            <a:endParaRPr lang="en-US" dirty="0">
              <a:solidFill>
                <a:srgbClr val="292929"/>
              </a:solidFill>
              <a:latin typeface="charter"/>
            </a:endParaRPr>
          </a:p>
          <a:p>
            <a:pPr algn="just"/>
            <a:r>
              <a:rPr lang="en-US" b="0" i="0" dirty="0">
                <a:solidFill>
                  <a:srgbClr val="292929"/>
                </a:solidFill>
                <a:effectLst/>
                <a:latin typeface="charter"/>
              </a:rPr>
              <a:t>Because of the above reasons it may be some time necessary to disable the interrupt and enable it later on in the program. For this reason some processor may provide special machine instructions such as </a:t>
            </a:r>
            <a:r>
              <a:rPr lang="en-US" b="1" i="0" dirty="0">
                <a:solidFill>
                  <a:srgbClr val="292929"/>
                </a:solidFill>
                <a:effectLst/>
                <a:latin typeface="charter"/>
              </a:rPr>
              <a:t>interrupt enable</a:t>
            </a:r>
            <a:r>
              <a:rPr lang="en-US" b="0" i="0" dirty="0">
                <a:solidFill>
                  <a:srgbClr val="292929"/>
                </a:solidFill>
                <a:effectLst/>
                <a:latin typeface="charter"/>
              </a:rPr>
              <a:t> an </a:t>
            </a:r>
            <a:r>
              <a:rPr lang="en-US" b="1" i="0" dirty="0">
                <a:solidFill>
                  <a:srgbClr val="292929"/>
                </a:solidFill>
                <a:effectLst/>
                <a:latin typeface="charter"/>
              </a:rPr>
              <a:t>interrupt disable</a:t>
            </a:r>
            <a:r>
              <a:rPr lang="en-US" b="0" i="0" dirty="0">
                <a:solidFill>
                  <a:srgbClr val="292929"/>
                </a:solidFill>
                <a:effectLst/>
                <a:latin typeface="charter"/>
              </a:rPr>
              <a:t> that performs these tasks.</a:t>
            </a:r>
            <a:endParaRPr lang="en-IN" dirty="0"/>
          </a:p>
        </p:txBody>
      </p:sp>
    </p:spTree>
    <p:extLst>
      <p:ext uri="{BB962C8B-B14F-4D97-AF65-F5344CB8AC3E}">
        <p14:creationId xmlns:p14="http://schemas.microsoft.com/office/powerpoint/2010/main" val="54880512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16D059-86C2-4F4F-8F0F-4D3202919B57}"/>
              </a:ext>
            </a:extLst>
          </p:cNvPr>
          <p:cNvSpPr>
            <a:spLocks noGrp="1"/>
          </p:cNvSpPr>
          <p:nvPr>
            <p:ph idx="1"/>
          </p:nvPr>
        </p:nvSpPr>
        <p:spPr>
          <a:xfrm>
            <a:off x="556591" y="516834"/>
            <a:ext cx="11105321" cy="5857461"/>
          </a:xfrm>
        </p:spPr>
        <p:txBody>
          <a:bodyPr/>
          <a:lstStyle/>
          <a:p>
            <a:pPr algn="just"/>
            <a:r>
              <a:rPr lang="en-US" dirty="0"/>
              <a:t>The </a:t>
            </a:r>
            <a:r>
              <a:rPr lang="en-US" b="1" dirty="0"/>
              <a:t>first possibility </a:t>
            </a:r>
            <a:r>
              <a:rPr lang="en-US" dirty="0"/>
              <a:t>is to have the processor hardware ignore the interrupt request line until the execution of the first instruction of the interrupt service routine has been completed. </a:t>
            </a:r>
            <a:r>
              <a:rPr lang="en-US" b="0" i="0" dirty="0">
                <a:solidFill>
                  <a:srgbClr val="292929"/>
                </a:solidFill>
                <a:effectLst/>
                <a:latin typeface="charter"/>
              </a:rPr>
              <a:t>Also note that the program written for the interrupt service routine has to enable and disable the interrupts in this case. This is done explicitly </a:t>
            </a:r>
            <a:r>
              <a:rPr lang="en-US" b="1" i="0" dirty="0">
                <a:solidFill>
                  <a:srgbClr val="292929"/>
                </a:solidFill>
                <a:effectLst/>
                <a:latin typeface="charter"/>
              </a:rPr>
              <a:t>by the programmer.</a:t>
            </a:r>
          </a:p>
          <a:p>
            <a:pPr algn="just"/>
            <a:r>
              <a:rPr lang="en-US" b="1" dirty="0">
                <a:solidFill>
                  <a:srgbClr val="292929"/>
                </a:solidFill>
                <a:latin typeface="charter"/>
              </a:rPr>
              <a:t>The second option</a:t>
            </a:r>
            <a:r>
              <a:rPr lang="en-US" dirty="0">
                <a:solidFill>
                  <a:srgbClr val="292929"/>
                </a:solidFill>
                <a:latin typeface="charter"/>
              </a:rPr>
              <a:t>, which is suitable for a </a:t>
            </a:r>
            <a:r>
              <a:rPr lang="en-US" b="1" dirty="0">
                <a:solidFill>
                  <a:srgbClr val="292929"/>
                </a:solidFill>
                <a:latin typeface="charter"/>
              </a:rPr>
              <a:t>simple processor </a:t>
            </a:r>
            <a:r>
              <a:rPr lang="en-US" dirty="0">
                <a:solidFill>
                  <a:srgbClr val="292929"/>
                </a:solidFill>
                <a:latin typeface="charter"/>
              </a:rPr>
              <a:t>with only one interrupt request line, is to have the processor automatically disable interrupts before starting the execution of the interrupt service routine. </a:t>
            </a:r>
          </a:p>
          <a:p>
            <a:pPr algn="just"/>
            <a:r>
              <a:rPr lang="en-US" b="0" i="0" dirty="0">
                <a:solidFill>
                  <a:srgbClr val="292929"/>
                </a:solidFill>
                <a:effectLst/>
                <a:latin typeface="charter"/>
              </a:rPr>
              <a:t>After saving the contents of the PC and the processor status register (PS)  on the stack, the processor performs the equivalent of executing an </a:t>
            </a:r>
            <a:r>
              <a:rPr lang="en-US" b="1" i="0" dirty="0">
                <a:solidFill>
                  <a:srgbClr val="292929"/>
                </a:solidFill>
                <a:effectLst/>
                <a:latin typeface="charter"/>
              </a:rPr>
              <a:t>Interrupt disable instruction. </a:t>
            </a:r>
          </a:p>
          <a:p>
            <a:pPr algn="just"/>
            <a:r>
              <a:rPr lang="en-US" dirty="0">
                <a:solidFill>
                  <a:srgbClr val="292929"/>
                </a:solidFill>
                <a:latin typeface="charter"/>
              </a:rPr>
              <a:t>It is often the case that </a:t>
            </a:r>
            <a:r>
              <a:rPr lang="en-US" b="1" dirty="0">
                <a:solidFill>
                  <a:srgbClr val="292929"/>
                </a:solidFill>
                <a:latin typeface="charter"/>
              </a:rPr>
              <a:t>one bit </a:t>
            </a:r>
            <a:r>
              <a:rPr lang="en-US" dirty="0">
                <a:solidFill>
                  <a:srgbClr val="292929"/>
                </a:solidFill>
                <a:latin typeface="charter"/>
              </a:rPr>
              <a:t>in </a:t>
            </a:r>
            <a:r>
              <a:rPr lang="en-US" b="1" dirty="0">
                <a:solidFill>
                  <a:srgbClr val="292929"/>
                </a:solidFill>
                <a:latin typeface="charter"/>
              </a:rPr>
              <a:t>the PS register </a:t>
            </a:r>
            <a:r>
              <a:rPr lang="en-US" dirty="0">
                <a:solidFill>
                  <a:srgbClr val="292929"/>
                </a:solidFill>
                <a:latin typeface="charter"/>
              </a:rPr>
              <a:t>called </a:t>
            </a:r>
            <a:r>
              <a:rPr lang="en-US" b="1" dirty="0">
                <a:solidFill>
                  <a:srgbClr val="292929"/>
                </a:solidFill>
                <a:latin typeface="charter"/>
              </a:rPr>
              <a:t>Interrupt enable</a:t>
            </a:r>
            <a:r>
              <a:rPr lang="en-US" dirty="0">
                <a:solidFill>
                  <a:srgbClr val="292929"/>
                </a:solidFill>
                <a:latin typeface="charter"/>
              </a:rPr>
              <a:t>.</a:t>
            </a:r>
          </a:p>
          <a:p>
            <a:pPr algn="just"/>
            <a:r>
              <a:rPr lang="en-US" b="0" i="0" dirty="0">
                <a:solidFill>
                  <a:srgbClr val="292929"/>
                </a:solidFill>
                <a:effectLst/>
                <a:latin typeface="charter"/>
              </a:rPr>
              <a:t>An interrupt request received while this bit is equal to </a:t>
            </a:r>
            <a:r>
              <a:rPr lang="en-US" b="1" i="0" dirty="0">
                <a:solidFill>
                  <a:srgbClr val="292929"/>
                </a:solidFill>
                <a:effectLst/>
                <a:latin typeface="charter"/>
              </a:rPr>
              <a:t>1 </a:t>
            </a:r>
            <a:r>
              <a:rPr lang="en-US" b="0" i="0" dirty="0">
                <a:solidFill>
                  <a:srgbClr val="292929"/>
                </a:solidFill>
                <a:effectLst/>
                <a:latin typeface="charter"/>
              </a:rPr>
              <a:t>will be accepted. </a:t>
            </a:r>
          </a:p>
          <a:p>
            <a:pPr algn="just"/>
            <a:endParaRPr lang="en-US" dirty="0"/>
          </a:p>
          <a:p>
            <a:endParaRPr lang="en-IN" dirty="0"/>
          </a:p>
        </p:txBody>
      </p:sp>
    </p:spTree>
    <p:extLst>
      <p:ext uri="{BB962C8B-B14F-4D97-AF65-F5344CB8AC3E}">
        <p14:creationId xmlns:p14="http://schemas.microsoft.com/office/powerpoint/2010/main" val="424391593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01BA1F-90FE-4866-9BD1-1DCE65451C0F}"/>
              </a:ext>
            </a:extLst>
          </p:cNvPr>
          <p:cNvSpPr>
            <a:spLocks noGrp="1"/>
          </p:cNvSpPr>
          <p:nvPr>
            <p:ph idx="1"/>
          </p:nvPr>
        </p:nvSpPr>
        <p:spPr>
          <a:xfrm>
            <a:off x="596347" y="565805"/>
            <a:ext cx="10999305" cy="5726389"/>
          </a:xfrm>
        </p:spPr>
        <p:txBody>
          <a:bodyPr/>
          <a:lstStyle/>
          <a:p>
            <a:pPr algn="just"/>
            <a:r>
              <a:rPr lang="en-US" dirty="0"/>
              <a:t>After saving the contents of the PS on the stack, with the Interrupt enable bit equal to 1, the processor </a:t>
            </a:r>
            <a:r>
              <a:rPr lang="en-US" b="1" dirty="0"/>
              <a:t>clears the Interrupt-enable </a:t>
            </a:r>
            <a:r>
              <a:rPr lang="en-US" dirty="0"/>
              <a:t>bit in its PS register, thus disabling further interrupts. </a:t>
            </a:r>
          </a:p>
          <a:p>
            <a:pPr algn="just"/>
            <a:r>
              <a:rPr lang="en-US" dirty="0"/>
              <a:t>When a Return from interrupt is executed, the contents of the PS are </a:t>
            </a:r>
            <a:r>
              <a:rPr lang="en-US" b="1" dirty="0"/>
              <a:t>restored</a:t>
            </a:r>
            <a:r>
              <a:rPr lang="en-US" dirty="0"/>
              <a:t> from the stack, setting the Interrupt enable bit back to 1. Hence, interrupts are </a:t>
            </a:r>
            <a:r>
              <a:rPr lang="en-US" b="1" dirty="0"/>
              <a:t>again enabled</a:t>
            </a:r>
            <a:r>
              <a:rPr lang="en-US" dirty="0"/>
              <a:t>.</a:t>
            </a:r>
          </a:p>
          <a:p>
            <a:pPr algn="just"/>
            <a:r>
              <a:rPr lang="en-US" dirty="0"/>
              <a:t>In the </a:t>
            </a:r>
            <a:r>
              <a:rPr lang="en-US" b="1" dirty="0"/>
              <a:t>third option</a:t>
            </a:r>
            <a:r>
              <a:rPr lang="en-US" dirty="0"/>
              <a:t>, the processor has a special interrupt-request line for which the interrupt handling circuit  responds only to </a:t>
            </a:r>
            <a:r>
              <a:rPr lang="en-US" b="1" dirty="0"/>
              <a:t>the leading edge </a:t>
            </a:r>
            <a:r>
              <a:rPr lang="en-US" dirty="0"/>
              <a:t>of the signal. Such a line is said to be </a:t>
            </a:r>
            <a:r>
              <a:rPr lang="en-US" b="1" dirty="0"/>
              <a:t>edge triggered</a:t>
            </a:r>
            <a:r>
              <a:rPr lang="en-US" dirty="0"/>
              <a:t>. In this case the processor will receive only one request.</a:t>
            </a:r>
            <a:endParaRPr lang="en-IN" dirty="0"/>
          </a:p>
        </p:txBody>
      </p:sp>
    </p:spTree>
    <p:extLst>
      <p:ext uri="{BB962C8B-B14F-4D97-AF65-F5344CB8AC3E}">
        <p14:creationId xmlns:p14="http://schemas.microsoft.com/office/powerpoint/2010/main" val="413190297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1ABCF-29DD-4DB6-84A0-6A21D58010E8}"/>
              </a:ext>
            </a:extLst>
          </p:cNvPr>
          <p:cNvSpPr>
            <a:spLocks noGrp="1"/>
          </p:cNvSpPr>
          <p:nvPr>
            <p:ph type="title"/>
          </p:nvPr>
        </p:nvSpPr>
        <p:spPr/>
        <p:txBody>
          <a:bodyPr/>
          <a:lstStyle/>
          <a:p>
            <a:r>
              <a:rPr lang="en-US" b="1" dirty="0"/>
              <a:t>Handling an interrupt requests form a single device</a:t>
            </a:r>
            <a:endParaRPr lang="en-IN" b="1" dirty="0"/>
          </a:p>
        </p:txBody>
      </p:sp>
      <p:sp>
        <p:nvSpPr>
          <p:cNvPr id="3" name="Content Placeholder 2">
            <a:extLst>
              <a:ext uri="{FF2B5EF4-FFF2-40B4-BE49-F238E27FC236}">
                <a16:creationId xmlns:a16="http://schemas.microsoft.com/office/drawing/2014/main" id="{6281E685-7F69-4CE2-8446-BE5DD34094BA}"/>
              </a:ext>
            </a:extLst>
          </p:cNvPr>
          <p:cNvSpPr>
            <a:spLocks noGrp="1"/>
          </p:cNvSpPr>
          <p:nvPr>
            <p:ph idx="1"/>
          </p:nvPr>
        </p:nvSpPr>
        <p:spPr/>
        <p:txBody>
          <a:bodyPr/>
          <a:lstStyle/>
          <a:p>
            <a:pPr algn="just"/>
            <a:r>
              <a:rPr lang="en-US" dirty="0"/>
              <a:t>The device raise an interrupt request.</a:t>
            </a:r>
          </a:p>
          <a:p>
            <a:pPr algn="just"/>
            <a:r>
              <a:rPr lang="en-US" dirty="0"/>
              <a:t>The processor interrupts the program currently being executed.</a:t>
            </a:r>
          </a:p>
          <a:p>
            <a:pPr algn="just"/>
            <a:r>
              <a:rPr lang="en-US" dirty="0"/>
              <a:t>Interrupts are disabled by changing the control bits in the PS.</a:t>
            </a:r>
          </a:p>
          <a:p>
            <a:pPr algn="just"/>
            <a:r>
              <a:rPr lang="en-US" dirty="0"/>
              <a:t>The device is informed that its request has been recognized, and in response, it deactivates the interrupt request signal.</a:t>
            </a:r>
          </a:p>
          <a:p>
            <a:pPr algn="just"/>
            <a:r>
              <a:rPr lang="en-US" dirty="0"/>
              <a:t>The action requested by the interrupt is performed by the interrupt service routine. </a:t>
            </a:r>
          </a:p>
          <a:p>
            <a:pPr algn="just"/>
            <a:r>
              <a:rPr lang="en-US" dirty="0"/>
              <a:t>Interrupts are enabled and execution of the interrupted program is resumed. </a:t>
            </a:r>
            <a:endParaRPr lang="en-IN" dirty="0"/>
          </a:p>
        </p:txBody>
      </p:sp>
    </p:spTree>
    <p:extLst>
      <p:ext uri="{BB962C8B-B14F-4D97-AF65-F5344CB8AC3E}">
        <p14:creationId xmlns:p14="http://schemas.microsoft.com/office/powerpoint/2010/main" val="46497967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5BD5A-7712-450C-8543-2507D3530EC9}"/>
              </a:ext>
            </a:extLst>
          </p:cNvPr>
          <p:cNvSpPr>
            <a:spLocks noGrp="1"/>
          </p:cNvSpPr>
          <p:nvPr>
            <p:ph type="title"/>
          </p:nvPr>
        </p:nvSpPr>
        <p:spPr>
          <a:xfrm>
            <a:off x="838200" y="365125"/>
            <a:ext cx="10515600" cy="867327"/>
          </a:xfrm>
        </p:spPr>
        <p:txBody>
          <a:bodyPr>
            <a:normAutofit fontScale="90000"/>
          </a:bodyPr>
          <a:lstStyle/>
          <a:p>
            <a:br>
              <a:rPr lang="en-IN" b="0" i="0" dirty="0">
                <a:solidFill>
                  <a:srgbClr val="292929"/>
                </a:solidFill>
                <a:effectLst/>
                <a:latin typeface="sohne"/>
              </a:rPr>
            </a:br>
            <a:r>
              <a:rPr lang="en-IN" b="1" i="0" dirty="0">
                <a:solidFill>
                  <a:srgbClr val="292929"/>
                </a:solidFill>
                <a:effectLst/>
                <a:latin typeface="sohne"/>
              </a:rPr>
              <a:t>HANDLING MULTIPLE DEVICES</a:t>
            </a:r>
            <a:br>
              <a:rPr lang="en-IN" b="1" i="0" dirty="0">
                <a:solidFill>
                  <a:srgbClr val="292929"/>
                </a:solidFill>
                <a:effectLst/>
                <a:latin typeface="sohne"/>
              </a:rPr>
            </a:br>
            <a:endParaRPr lang="en-IN" b="1" dirty="0"/>
          </a:p>
        </p:txBody>
      </p:sp>
      <p:sp>
        <p:nvSpPr>
          <p:cNvPr id="3" name="Content Placeholder 2">
            <a:extLst>
              <a:ext uri="{FF2B5EF4-FFF2-40B4-BE49-F238E27FC236}">
                <a16:creationId xmlns:a16="http://schemas.microsoft.com/office/drawing/2014/main" id="{B77D9E15-5BF3-4DE5-8DD8-AF7F34953735}"/>
              </a:ext>
            </a:extLst>
          </p:cNvPr>
          <p:cNvSpPr>
            <a:spLocks noGrp="1"/>
          </p:cNvSpPr>
          <p:nvPr>
            <p:ph idx="1"/>
          </p:nvPr>
        </p:nvSpPr>
        <p:spPr>
          <a:xfrm>
            <a:off x="543339" y="1232452"/>
            <a:ext cx="11145077" cy="5102087"/>
          </a:xfrm>
        </p:spPr>
        <p:txBody>
          <a:bodyPr/>
          <a:lstStyle/>
          <a:p>
            <a:pPr marL="0" indent="0" algn="just">
              <a:buNone/>
            </a:pPr>
            <a:r>
              <a:rPr lang="en-US" b="0" i="0" dirty="0">
                <a:solidFill>
                  <a:srgbClr val="292929"/>
                </a:solidFill>
                <a:effectLst/>
                <a:latin typeface="charter"/>
              </a:rPr>
              <a:t>There could be scenarios when there are multiple input/output devices connected to the CPU that could be raising interrupts, since these interrupts are raised at a random time there can be several issues like-&gt;</a:t>
            </a:r>
          </a:p>
          <a:p>
            <a:pPr algn="just">
              <a:buFont typeface="Arial" panose="020B0604020202020204" pitchFamily="34" charset="0"/>
              <a:buChar char="•"/>
            </a:pPr>
            <a:r>
              <a:rPr lang="en-US" b="0" i="0" dirty="0">
                <a:solidFill>
                  <a:srgbClr val="292929"/>
                </a:solidFill>
                <a:effectLst/>
                <a:latin typeface="charter"/>
              </a:rPr>
              <a:t>How will the processor identify the device using the interrupt</a:t>
            </a:r>
          </a:p>
          <a:p>
            <a:pPr algn="just">
              <a:buFont typeface="Arial" panose="020B0604020202020204" pitchFamily="34" charset="0"/>
              <a:buChar char="•"/>
            </a:pPr>
            <a:r>
              <a:rPr lang="en-US" b="0" i="0" dirty="0">
                <a:solidFill>
                  <a:srgbClr val="292929"/>
                </a:solidFill>
                <a:effectLst/>
                <a:latin typeface="charter"/>
              </a:rPr>
              <a:t>How will the processor handle two simultaneous interrupts</a:t>
            </a:r>
          </a:p>
          <a:p>
            <a:pPr algn="just">
              <a:buFont typeface="Arial" panose="020B0604020202020204" pitchFamily="34" charset="0"/>
              <a:buChar char="•"/>
            </a:pPr>
            <a:r>
              <a:rPr lang="en-US" b="0" i="0" dirty="0">
                <a:solidFill>
                  <a:srgbClr val="292929"/>
                </a:solidFill>
                <a:effectLst/>
                <a:latin typeface="charter"/>
              </a:rPr>
              <a:t>Should the device be allowed to raise an interrupt while another interrupt service routine is already being executed</a:t>
            </a:r>
          </a:p>
          <a:p>
            <a:pPr algn="just"/>
            <a:endParaRPr lang="en-IN" dirty="0"/>
          </a:p>
        </p:txBody>
      </p:sp>
    </p:spTree>
    <p:extLst>
      <p:ext uri="{BB962C8B-B14F-4D97-AF65-F5344CB8AC3E}">
        <p14:creationId xmlns:p14="http://schemas.microsoft.com/office/powerpoint/2010/main" val="326392078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F98FF-9F11-4E1D-8475-F4A8DEF63E3D}"/>
              </a:ext>
            </a:extLst>
          </p:cNvPr>
          <p:cNvSpPr>
            <a:spLocks noGrp="1"/>
          </p:cNvSpPr>
          <p:nvPr>
            <p:ph type="title"/>
          </p:nvPr>
        </p:nvSpPr>
        <p:spPr>
          <a:xfrm>
            <a:off x="503583" y="365125"/>
            <a:ext cx="11171582" cy="1325563"/>
          </a:xfrm>
        </p:spPr>
        <p:txBody>
          <a:bodyPr/>
          <a:lstStyle/>
          <a:p>
            <a:r>
              <a:rPr lang="en-US" b="1" i="0" dirty="0">
                <a:solidFill>
                  <a:srgbClr val="292929"/>
                </a:solidFill>
                <a:effectLst/>
                <a:latin typeface="charter"/>
              </a:rPr>
              <a:t>How to identify the device raising the interrupts?</a:t>
            </a:r>
            <a:endParaRPr lang="en-IN" dirty="0"/>
          </a:p>
        </p:txBody>
      </p:sp>
      <p:sp>
        <p:nvSpPr>
          <p:cNvPr id="3" name="Content Placeholder 2">
            <a:extLst>
              <a:ext uri="{FF2B5EF4-FFF2-40B4-BE49-F238E27FC236}">
                <a16:creationId xmlns:a16="http://schemas.microsoft.com/office/drawing/2014/main" id="{9A1CC17B-08A0-4757-877C-C0627351C811}"/>
              </a:ext>
            </a:extLst>
          </p:cNvPr>
          <p:cNvSpPr>
            <a:spLocks noGrp="1"/>
          </p:cNvSpPr>
          <p:nvPr>
            <p:ph idx="1"/>
          </p:nvPr>
        </p:nvSpPr>
        <p:spPr>
          <a:xfrm>
            <a:off x="318052" y="1825625"/>
            <a:ext cx="11035748" cy="4351338"/>
          </a:xfrm>
        </p:spPr>
        <p:txBody>
          <a:bodyPr>
            <a:normAutofit lnSpcReduction="10000"/>
          </a:bodyPr>
          <a:lstStyle/>
          <a:p>
            <a:pPr algn="just"/>
            <a:r>
              <a:rPr lang="en-US" b="0" i="0" dirty="0">
                <a:solidFill>
                  <a:srgbClr val="292929"/>
                </a:solidFill>
                <a:effectLst/>
                <a:latin typeface="charter"/>
              </a:rPr>
              <a:t>The status register can be used to identify the device using an interrupt. When a device raises an interrupt it will set a specific bit to one . That bit is called </a:t>
            </a:r>
            <a:r>
              <a:rPr lang="en-US" b="1" i="0" dirty="0">
                <a:solidFill>
                  <a:srgbClr val="292929"/>
                </a:solidFill>
                <a:effectLst/>
                <a:latin typeface="charter"/>
              </a:rPr>
              <a:t>IRQ(Interrupt </a:t>
            </a:r>
            <a:r>
              <a:rPr lang="en-US" b="1" i="0" dirty="0" err="1">
                <a:solidFill>
                  <a:srgbClr val="292929"/>
                </a:solidFill>
                <a:effectLst/>
                <a:latin typeface="charter"/>
              </a:rPr>
              <a:t>ReQuest</a:t>
            </a:r>
            <a:r>
              <a:rPr lang="en-US" b="1" i="0" dirty="0">
                <a:solidFill>
                  <a:srgbClr val="292929"/>
                </a:solidFill>
                <a:effectLst/>
                <a:latin typeface="charter"/>
              </a:rPr>
              <a:t>) .</a:t>
            </a:r>
          </a:p>
          <a:p>
            <a:pPr algn="just"/>
            <a:r>
              <a:rPr lang="en-US" b="1" i="0" dirty="0">
                <a:solidFill>
                  <a:srgbClr val="292929"/>
                </a:solidFill>
                <a:effectLst/>
                <a:latin typeface="charter"/>
              </a:rPr>
              <a:t>IRQs</a:t>
            </a:r>
            <a:r>
              <a:rPr lang="en-US" b="0" i="0" dirty="0">
                <a:solidFill>
                  <a:srgbClr val="292929"/>
                </a:solidFill>
                <a:effectLst/>
                <a:latin typeface="charter"/>
              </a:rPr>
              <a:t> are hardware lines over which devices can send interrupt signal to the microprocessor.</a:t>
            </a:r>
          </a:p>
          <a:p>
            <a:pPr algn="just"/>
            <a:r>
              <a:rPr lang="en-US" b="0" i="0" dirty="0">
                <a:solidFill>
                  <a:srgbClr val="292929"/>
                </a:solidFill>
                <a:effectLst/>
                <a:latin typeface="charter"/>
              </a:rPr>
              <a:t>When you add a new device to a PC you sometime need to set its </a:t>
            </a:r>
            <a:r>
              <a:rPr lang="en-US" b="1" i="0" dirty="0">
                <a:solidFill>
                  <a:srgbClr val="292929"/>
                </a:solidFill>
                <a:effectLst/>
                <a:latin typeface="charter"/>
              </a:rPr>
              <a:t>IRQ.</a:t>
            </a:r>
          </a:p>
          <a:p>
            <a:pPr algn="just"/>
            <a:r>
              <a:rPr lang="en-US" dirty="0">
                <a:solidFill>
                  <a:srgbClr val="292929"/>
                </a:solidFill>
                <a:latin typeface="charter"/>
              </a:rPr>
              <a:t>The simplest way to identify the interrupting device is to have the interrupt service routine </a:t>
            </a:r>
            <a:r>
              <a:rPr lang="en-US" b="1" dirty="0">
                <a:solidFill>
                  <a:srgbClr val="292929"/>
                </a:solidFill>
                <a:latin typeface="charter"/>
              </a:rPr>
              <a:t>poll all the I/O devices connected to the bus. </a:t>
            </a:r>
          </a:p>
          <a:p>
            <a:pPr algn="just"/>
            <a:r>
              <a:rPr lang="en-US" i="0" dirty="0">
                <a:solidFill>
                  <a:srgbClr val="292929"/>
                </a:solidFill>
                <a:effectLst/>
                <a:latin typeface="charter"/>
              </a:rPr>
              <a:t>The </a:t>
            </a:r>
            <a:r>
              <a:rPr lang="en-US" b="1" i="0" dirty="0">
                <a:solidFill>
                  <a:srgbClr val="292929"/>
                </a:solidFill>
                <a:effectLst/>
                <a:latin typeface="charter"/>
              </a:rPr>
              <a:t>first device encountered with its IRQ bit set </a:t>
            </a:r>
            <a:r>
              <a:rPr lang="en-US" i="0" dirty="0">
                <a:solidFill>
                  <a:srgbClr val="292929"/>
                </a:solidFill>
                <a:effectLst/>
                <a:latin typeface="charter"/>
              </a:rPr>
              <a:t>is the device that should be serviced.</a:t>
            </a:r>
          </a:p>
        </p:txBody>
      </p:sp>
    </p:spTree>
    <p:extLst>
      <p:ext uri="{BB962C8B-B14F-4D97-AF65-F5344CB8AC3E}">
        <p14:creationId xmlns:p14="http://schemas.microsoft.com/office/powerpoint/2010/main" val="158621167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8A446-191C-457B-90AE-83D7CE4A398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D8ABA36-9135-4DF4-87A1-435E212B1DF9}"/>
              </a:ext>
            </a:extLst>
          </p:cNvPr>
          <p:cNvSpPr>
            <a:spLocks noGrp="1"/>
          </p:cNvSpPr>
          <p:nvPr>
            <p:ph idx="1"/>
          </p:nvPr>
        </p:nvSpPr>
        <p:spPr/>
        <p:txBody>
          <a:bodyPr/>
          <a:lstStyle/>
          <a:p>
            <a:r>
              <a:rPr lang="en-US" b="1" i="0" dirty="0">
                <a:solidFill>
                  <a:srgbClr val="292929"/>
                </a:solidFill>
                <a:effectLst/>
                <a:latin typeface="charter"/>
              </a:rPr>
              <a:t>DISADVANTAGES -&gt;</a:t>
            </a:r>
            <a:r>
              <a:rPr lang="en-US" b="0" i="0" dirty="0">
                <a:solidFill>
                  <a:srgbClr val="292929"/>
                </a:solidFill>
                <a:effectLst/>
                <a:latin typeface="charter"/>
              </a:rPr>
              <a:t> A lot of time spent in checking for the IRQ bits of all the devices, considering that most of devices are generating interrupts at a random time.</a:t>
            </a:r>
            <a:endParaRPr lang="en-IN" dirty="0"/>
          </a:p>
          <a:p>
            <a:endParaRPr lang="en-IN" dirty="0"/>
          </a:p>
        </p:txBody>
      </p:sp>
    </p:spTree>
    <p:extLst>
      <p:ext uri="{BB962C8B-B14F-4D97-AF65-F5344CB8AC3E}">
        <p14:creationId xmlns:p14="http://schemas.microsoft.com/office/powerpoint/2010/main" val="19489179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1737</TotalTime>
  <Words>8119</Words>
  <Application>Microsoft Office PowerPoint</Application>
  <PresentationFormat>Widescreen</PresentationFormat>
  <Paragraphs>317</Paragraphs>
  <Slides>110</Slides>
  <Notes>0</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110</vt:i4>
      </vt:variant>
    </vt:vector>
  </HeadingPairs>
  <TitlesOfParts>
    <vt:vector size="128" baseType="lpstr">
      <vt:lpstr>Arial</vt:lpstr>
      <vt:lpstr>Arial</vt:lpstr>
      <vt:lpstr>ArialMT</vt:lpstr>
      <vt:lpstr>Calibri</vt:lpstr>
      <vt:lpstr>Calibri Light</vt:lpstr>
      <vt:lpstr>charter</vt:lpstr>
      <vt:lpstr>Courier New</vt:lpstr>
      <vt:lpstr>Georgia</vt:lpstr>
      <vt:lpstr>ITCFranklinGothicStd-Hvy</vt:lpstr>
      <vt:lpstr>LetterGothicStd</vt:lpstr>
      <vt:lpstr>MinionPro-Bold</vt:lpstr>
      <vt:lpstr>MinionPro-It</vt:lpstr>
      <vt:lpstr>MinionPro-Regular</vt:lpstr>
      <vt:lpstr>noto sans</vt:lpstr>
      <vt:lpstr>sohne</vt:lpstr>
      <vt:lpstr>Times New Roman</vt:lpstr>
      <vt:lpstr>urw-din</vt:lpstr>
      <vt:lpstr>Office Theme</vt:lpstr>
      <vt:lpstr>Module IV</vt:lpstr>
      <vt:lpstr>Module IV</vt:lpstr>
      <vt:lpstr>The Processor</vt:lpstr>
      <vt:lpstr>PowerPoint Presentation</vt:lpstr>
      <vt:lpstr>PowerPoint Presentation</vt:lpstr>
      <vt:lpstr>PowerPoint Presentation</vt:lpstr>
      <vt:lpstr>Introduction</vt:lpstr>
      <vt:lpstr>An abstract view of the implementation of the MIPS subset showing the major functional units and the major connections between them.</vt:lpstr>
      <vt:lpstr>PowerPoint Presentation</vt:lpstr>
      <vt:lpstr>PowerPoint Presentation</vt:lpstr>
      <vt:lpstr>PowerPoint Presentation</vt:lpstr>
      <vt:lpstr>The basic implementation of the MIPS subset, including the necessary multiplexors and control lines.</vt:lpstr>
      <vt:lpstr>PowerPoint Presentation</vt:lpstr>
      <vt:lpstr>PowerPoint Presentation</vt:lpstr>
      <vt:lpstr>PowerPoint Presentation</vt:lpstr>
      <vt:lpstr>Logic design conventions</vt:lpstr>
      <vt:lpstr>PowerPoint Presentation</vt:lpstr>
      <vt:lpstr>Clocking Methodology</vt:lpstr>
      <vt:lpstr>Building a datapath</vt:lpstr>
      <vt:lpstr>PowerPoint Presentation</vt:lpstr>
      <vt:lpstr>PowerPoint Presentation</vt:lpstr>
      <vt:lpstr>PowerPoint Presentation</vt:lpstr>
      <vt:lpstr>PowerPoint Presentation</vt:lpstr>
      <vt:lpstr>PowerPoint Presentation</vt:lpstr>
      <vt:lpstr>PowerPoint Presentation</vt:lpstr>
      <vt:lpstr>The two elements needed to implement R-format ALU operations are the register file and the ALU.</vt:lpstr>
      <vt:lpstr>MIPS load word and store word instructions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Creating a Single Datapath</vt:lpstr>
      <vt:lpstr>PowerPoint Presentation</vt:lpstr>
      <vt:lpstr>PowerPoint Presentation</vt:lpstr>
      <vt:lpstr>A simple implementation scheme</vt:lpstr>
      <vt:lpstr>PowerPoint Presentation</vt:lpstr>
      <vt:lpstr>PowerPoint Presentation</vt:lpstr>
      <vt:lpstr>PowerPoint Presentation</vt:lpstr>
      <vt:lpstr>An overview of pipelining</vt:lpstr>
      <vt:lpstr>The nonpipelined approach to laundry would be as follows:</vt:lpstr>
      <vt:lpstr>The pipelined approach takes much less time</vt:lpstr>
      <vt:lpstr>PowerPoint Presentation</vt:lpstr>
      <vt:lpstr>pipeline instruction-execution.</vt:lpstr>
      <vt:lpstr>Pipelined datapath and control</vt:lpstr>
      <vt:lpstr>PowerPoint Presentation</vt:lpstr>
      <vt:lpstr>single-cycle datapath, divided into stages.</vt:lpstr>
      <vt:lpstr>PowerPoint Presentation</vt:lpstr>
      <vt:lpstr>PowerPoint Presentation</vt:lpstr>
      <vt:lpstr> Datapath Partitioning for Pipelining </vt:lpstr>
      <vt:lpstr>PowerPoint Presentation</vt:lpstr>
      <vt:lpstr>PowerPoint Presentation</vt:lpstr>
      <vt:lpstr>Aactive portions of the datapath highlighted as a load instruction goes through the five stages of pipelined execution. </vt:lpstr>
      <vt:lpstr>PowerPoint Presentation</vt:lpstr>
      <vt:lpstr>Instruction fetch</vt:lpstr>
      <vt:lpstr> Instruction decode and register file read: </vt:lpstr>
      <vt:lpstr>Execute or address calculation</vt:lpstr>
      <vt:lpstr> Memory access: </vt:lpstr>
      <vt:lpstr>Write-back:</vt:lpstr>
      <vt:lpstr> Instruction decode and register file read: </vt:lpstr>
      <vt:lpstr>Pipeline Hazards</vt:lpstr>
      <vt:lpstr>Structural hazards</vt:lpstr>
      <vt:lpstr>Data hazards</vt:lpstr>
      <vt:lpstr>PowerPoint Presentation</vt:lpstr>
      <vt:lpstr>Control hazards</vt:lpstr>
      <vt:lpstr>I/O organization</vt:lpstr>
      <vt:lpstr>Accessing I/O devices</vt:lpstr>
      <vt:lpstr>Accessing I/O devices</vt:lpstr>
      <vt:lpstr>PowerPoint Presentation</vt:lpstr>
      <vt:lpstr>PowerPoint Presentation</vt:lpstr>
      <vt:lpstr>PowerPoint Presentation</vt:lpstr>
      <vt:lpstr>Hardware required to connect an I/O device to the bus</vt:lpstr>
      <vt:lpstr>PowerPoint Presentation</vt:lpstr>
      <vt:lpstr>PowerPoint Presentation</vt:lpstr>
      <vt:lpstr>PowerPoint Presentation</vt:lpstr>
      <vt:lpstr>PowerPoint Presentation</vt:lpstr>
      <vt:lpstr>PowerPoint Presentation</vt:lpstr>
      <vt:lpstr>PowerPoint Presentation</vt:lpstr>
      <vt:lpstr>Interrupts</vt:lpstr>
      <vt:lpstr>For example let us take a task that involves two activities : </vt:lpstr>
      <vt:lpstr> Method #2 : </vt:lpstr>
      <vt:lpstr> TYPES OF INTERRUPTS </vt:lpstr>
      <vt:lpstr> Hardware Interrupts </vt:lpstr>
      <vt:lpstr>Software Interrupts</vt:lpstr>
      <vt:lpstr> NEED FOR INTERRUPTS </vt:lpstr>
      <vt:lpstr> INTERRUPT SERVICE ROUTINE AND IT’S WORKING </vt:lpstr>
      <vt:lpstr>PowerPoint Presentation</vt:lpstr>
      <vt:lpstr> INTERRUPT HARDWARE </vt:lpstr>
      <vt:lpstr>there is a common interrupt line for all N input/output devices </vt:lpstr>
      <vt:lpstr>PowerPoint Presentation</vt:lpstr>
      <vt:lpstr> ENABLING AND DISABLING INTERRUPTS </vt:lpstr>
      <vt:lpstr>PowerPoint Presentation</vt:lpstr>
      <vt:lpstr>PowerPoint Presentation</vt:lpstr>
      <vt:lpstr>Handling an interrupt requests form a single device</vt:lpstr>
      <vt:lpstr> HANDLING MULTIPLE DEVICES </vt:lpstr>
      <vt:lpstr>How to identify the device raising the interrupts?</vt:lpstr>
      <vt:lpstr>PowerPoint Presentation</vt:lpstr>
      <vt:lpstr>Vectored Interrupts</vt:lpstr>
      <vt:lpstr>PowerPoint Presentation</vt:lpstr>
      <vt:lpstr>Interrupt Nesting</vt:lpstr>
      <vt:lpstr>PowerPoint Presentation</vt:lpstr>
      <vt:lpstr> DAISY CHAIN MECHANISM </vt:lpstr>
      <vt:lpstr>PowerPoint Presentation</vt:lpstr>
      <vt:lpstr>PowerPoint Presentation</vt:lpstr>
      <vt:lpstr>PowerPoint Presentation</vt:lpstr>
      <vt:lpstr> Interrupt Latency </vt:lpstr>
      <vt:lpstr>PowerPoint Presentation</vt:lpstr>
      <vt:lpstr>Direct memory access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III </dc:title>
  <dc:creator>Shameer K S</dc:creator>
  <cp:lastModifiedBy>Shameer K S</cp:lastModifiedBy>
  <cp:revision>304</cp:revision>
  <dcterms:created xsi:type="dcterms:W3CDTF">2021-02-17T14:42:04Z</dcterms:created>
  <dcterms:modified xsi:type="dcterms:W3CDTF">2021-03-10T04:31:52Z</dcterms:modified>
</cp:coreProperties>
</file>