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257" r:id="rId4"/>
    <p:sldId id="258" r:id="rId5"/>
    <p:sldId id="259" r:id="rId6"/>
    <p:sldId id="260" r:id="rId7"/>
    <p:sldId id="261" r:id="rId8"/>
    <p:sldId id="345" r:id="rId9"/>
    <p:sldId id="262" r:id="rId10"/>
    <p:sldId id="263" r:id="rId11"/>
    <p:sldId id="267" r:id="rId12"/>
    <p:sldId id="346" r:id="rId13"/>
    <p:sldId id="268" r:id="rId14"/>
    <p:sldId id="277" r:id="rId15"/>
    <p:sldId id="278" r:id="rId16"/>
    <p:sldId id="279" r:id="rId17"/>
    <p:sldId id="282" r:id="rId18"/>
    <p:sldId id="281" r:id="rId19"/>
    <p:sldId id="280" r:id="rId20"/>
    <p:sldId id="283" r:id="rId21"/>
    <p:sldId id="284" r:id="rId22"/>
    <p:sldId id="273" r:id="rId23"/>
    <p:sldId id="265" r:id="rId24"/>
    <p:sldId id="266" r:id="rId25"/>
    <p:sldId id="272" r:id="rId26"/>
    <p:sldId id="275" r:id="rId27"/>
    <p:sldId id="274" r:id="rId28"/>
    <p:sldId id="276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22" r:id="rId37"/>
    <p:sldId id="324" r:id="rId38"/>
    <p:sldId id="325" r:id="rId39"/>
    <p:sldId id="326" r:id="rId40"/>
    <p:sldId id="292" r:id="rId41"/>
    <p:sldId id="293" r:id="rId42"/>
    <p:sldId id="294" r:id="rId43"/>
    <p:sldId id="295" r:id="rId44"/>
    <p:sldId id="312" r:id="rId45"/>
    <p:sldId id="296" r:id="rId46"/>
    <p:sldId id="306" r:id="rId47"/>
    <p:sldId id="298" r:id="rId48"/>
    <p:sldId id="299" r:id="rId49"/>
    <p:sldId id="300" r:id="rId50"/>
    <p:sldId id="302" r:id="rId51"/>
    <p:sldId id="303" r:id="rId52"/>
    <p:sldId id="304" r:id="rId53"/>
    <p:sldId id="327" r:id="rId54"/>
    <p:sldId id="343" r:id="rId55"/>
    <p:sldId id="340" r:id="rId56"/>
    <p:sldId id="341" r:id="rId57"/>
    <p:sldId id="348" r:id="rId58"/>
    <p:sldId id="350" r:id="rId59"/>
    <p:sldId id="349" r:id="rId60"/>
    <p:sldId id="318" r:id="rId61"/>
    <p:sldId id="317" r:id="rId62"/>
    <p:sldId id="320" r:id="rId63"/>
    <p:sldId id="319" r:id="rId64"/>
    <p:sldId id="309" r:id="rId65"/>
    <p:sldId id="310" r:id="rId66"/>
    <p:sldId id="335" r:id="rId67"/>
    <p:sldId id="342" r:id="rId68"/>
    <p:sldId id="331" r:id="rId69"/>
    <p:sldId id="332" r:id="rId70"/>
    <p:sldId id="339" r:id="rId71"/>
    <p:sldId id="333" r:id="rId72"/>
    <p:sldId id="338" r:id="rId73"/>
    <p:sldId id="336" r:id="rId74"/>
    <p:sldId id="337" r:id="rId75"/>
    <p:sldId id="347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7140-1B5A-4EF3-888D-C1FFCDE30816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20MCA102-Advanced Database Management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Abraham Silberschatz , </a:t>
            </a:r>
            <a:r>
              <a:rPr lang="en-US" b="1" dirty="0"/>
              <a:t>Henry</a:t>
            </a:r>
            <a:r>
              <a:rPr lang="en-US" dirty="0"/>
              <a:t> F. Korth, </a:t>
            </a:r>
            <a:r>
              <a:rPr lang="en-US" dirty="0" err="1" smtClean="0"/>
              <a:t>S.Sudarshan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Granting of authorisation for data access.</a:t>
            </a:r>
          </a:p>
          <a:p>
            <a:r>
              <a:rPr lang="en-US" dirty="0" smtClean="0"/>
              <a:t>Routine maintenance.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500" dirty="0"/>
              <a:t>The process of hiding irrelevant details from user is called data abstraction.</a:t>
            </a:r>
          </a:p>
          <a:p>
            <a:r>
              <a:rPr lang="en-US" sz="3500" dirty="0"/>
              <a:t/>
            </a:r>
            <a:br>
              <a:rPr lang="en-US" sz="3500" dirty="0"/>
            </a:br>
            <a:r>
              <a:rPr lang="en-US" sz="3500" dirty="0"/>
              <a:t>Physical level: lowest level of data abstraction.describes how a record (e.g., customer)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sz="3500" dirty="0"/>
              <a:t>Logical level: describes what data stored in database, and the relationships among the data.</a:t>
            </a:r>
          </a:p>
          <a:p>
            <a:pPr marL="342900" lvl="1" indent="-342900">
              <a:buFont typeface="Arial" pitchFamily="34" charset="0"/>
              <a:buChar char="•"/>
              <a:tabLst>
                <a:tab pos="1820863" algn="l"/>
                <a:tab pos="3659188" algn="l"/>
                <a:tab pos="3943350" algn="l"/>
              </a:tabLst>
            </a:pPr>
            <a:r>
              <a:rPr lang="en-US" sz="3500" dirty="0"/>
              <a:t>	type student = </a:t>
            </a:r>
            <a:r>
              <a:rPr lang="en-US" sz="3500" dirty="0" smtClean="0"/>
              <a:t>record</a:t>
            </a:r>
          </a:p>
          <a:p>
            <a:pPr marL="1771650" lvl="5" indent="0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sz="2700" dirty="0" err="1"/>
              <a:t>rollno</a:t>
            </a:r>
            <a:r>
              <a:rPr lang="en-US" sz="2700" dirty="0"/>
              <a:t> : integer; </a:t>
            </a:r>
            <a:br>
              <a:rPr lang="en-US" sz="2700" dirty="0"/>
            </a:br>
            <a:r>
              <a:rPr lang="en-US" sz="2700" dirty="0"/>
              <a:t>	student_name : string;</a:t>
            </a:r>
            <a:br>
              <a:rPr lang="en-US" sz="2700" dirty="0"/>
            </a:br>
            <a:r>
              <a:rPr lang="en-US" sz="2700" dirty="0"/>
              <a:t>	student_street : string;</a:t>
            </a:r>
            <a:br>
              <a:rPr lang="en-US" sz="2700" dirty="0"/>
            </a:br>
            <a:r>
              <a:rPr lang="en-US" sz="2700" dirty="0"/>
              <a:t>	student_city : string;</a:t>
            </a:r>
          </a:p>
          <a:p>
            <a:pPr marL="342900" lvl="4" indent="-342900">
              <a:buFont typeface="Arial" pitchFamily="34" charset="0"/>
              <a:buChar char="•"/>
              <a:tabLst>
                <a:tab pos="1820863" algn="l"/>
                <a:tab pos="3659188" algn="l"/>
                <a:tab pos="3943350" algn="l"/>
              </a:tabLst>
            </a:pPr>
            <a:r>
              <a:rPr lang="en-US" sz="3500" dirty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View </a:t>
            </a:r>
            <a:r>
              <a:rPr lang="en-US" b="1" dirty="0" err="1">
                <a:solidFill>
                  <a:schemeClr val="tx2"/>
                </a:solidFill>
              </a:rPr>
              <a:t>level:</a:t>
            </a:r>
            <a:r>
              <a:rPr lang="en-US" dirty="0" err="1"/>
              <a:t>describes</a:t>
            </a:r>
            <a:r>
              <a:rPr lang="en-US" dirty="0"/>
              <a:t> highest level of data </a:t>
            </a:r>
            <a:r>
              <a:rPr lang="en-US"/>
              <a:t>abstraction</a:t>
            </a:r>
            <a:r>
              <a:rPr lang="en-US" b="1" smtClean="0">
                <a:solidFill>
                  <a:schemeClr val="tx2"/>
                </a:solidFill>
              </a:rPr>
              <a:t>.</a:t>
            </a:r>
            <a:endParaRPr lang="en-US" dirty="0"/>
          </a:p>
          <a:p>
            <a:r>
              <a:rPr lang="en-US" smtClean="0"/>
              <a:t>  </a:t>
            </a:r>
            <a:r>
              <a:rPr lang="en-US" dirty="0"/>
              <a:t>Views can also hide information (such as an employee’s salary) for security purposes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Users can just view the data and interact with the database, storage and implementation details are hidden from them.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3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58" t="14328" r="1120" b="10448"/>
          <a:stretch>
            <a:fillRect/>
          </a:stretch>
        </p:blipFill>
        <p:spPr bwMode="auto">
          <a:xfrm>
            <a:off x="740519" y="1600200"/>
            <a:ext cx="7662962" cy="4525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Keys help you uniquely identify a row in a table by a combination of one or more columns in that table.</a:t>
            </a:r>
          </a:p>
          <a:p>
            <a:pPr algn="just"/>
            <a:r>
              <a:rPr lang="en-US" u="sng" dirty="0" smtClean="0"/>
              <a:t>Primary Key</a:t>
            </a:r>
            <a:r>
              <a:rPr lang="en-US" dirty="0" smtClean="0"/>
              <a:t>-A column or columns that is used to uniquely identify each record in a table.For </a:t>
            </a:r>
            <a:r>
              <a:rPr lang="en-US" dirty="0" err="1" smtClean="0"/>
              <a:t>eg,Rollno</a:t>
            </a:r>
            <a:r>
              <a:rPr lang="en-US" dirty="0" smtClean="0"/>
              <a:t> column or attribute can uniquely identify each student record in a student table.</a:t>
            </a:r>
          </a:p>
          <a:p>
            <a:r>
              <a:rPr lang="en-US" dirty="0" smtClean="0"/>
              <a:t>The conditions for a primary key are:</a:t>
            </a:r>
          </a:p>
          <a:p>
            <a:r>
              <a:rPr lang="en-US" dirty="0" smtClean="0"/>
              <a:t>A primary key does not accept null values.</a:t>
            </a:r>
          </a:p>
          <a:p>
            <a:r>
              <a:rPr lang="en-US" dirty="0" smtClean="0"/>
              <a:t>The values in a primary key should not be duplicated.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can have maximum only one primary key.</a:t>
            </a:r>
          </a:p>
          <a:p>
            <a:r>
              <a:rPr lang="en-US" u="sng" dirty="0" smtClean="0"/>
              <a:t>Unique key</a:t>
            </a:r>
          </a:p>
          <a:p>
            <a:pPr algn="just"/>
            <a:r>
              <a:rPr lang="en-US" dirty="0" smtClean="0"/>
              <a:t>A unique key is used to uniquely identify each record in a table.For eg,rollno field in a student table can act as a unique key.The conditions are:</a:t>
            </a:r>
          </a:p>
          <a:p>
            <a:r>
              <a:rPr lang="en-US" dirty="0" smtClean="0"/>
              <a:t>A table can have more than one unique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unique key accepts null values.</a:t>
            </a:r>
          </a:p>
          <a:p>
            <a:pPr>
              <a:buNone/>
            </a:pPr>
            <a:r>
              <a:rPr lang="en-US" u="sng" dirty="0" smtClean="0"/>
              <a:t>   Foreign key</a:t>
            </a:r>
          </a:p>
          <a:p>
            <a:pPr algn="just">
              <a:buNone/>
            </a:pPr>
            <a:r>
              <a:rPr lang="en-US" dirty="0" smtClean="0"/>
              <a:t>	A foreign key refers the primary key value of another table,there by establishing link between the tables</a:t>
            </a:r>
          </a:p>
          <a:p>
            <a:pPr>
              <a:buNone/>
            </a:pPr>
            <a:r>
              <a:rPr lang="en-US" dirty="0" smtClean="0"/>
              <a:t>S2 MCA-rollno    name	address rollno-primary key</a:t>
            </a:r>
          </a:p>
          <a:p>
            <a:pPr>
              <a:buNone/>
            </a:pPr>
            <a:r>
              <a:rPr lang="en-US" dirty="0" smtClean="0"/>
              <a:t>			1 	XXX	Tvm</a:t>
            </a:r>
          </a:p>
          <a:p>
            <a:pPr>
              <a:buNone/>
            </a:pPr>
            <a:r>
              <a:rPr lang="en-US" dirty="0" smtClean="0"/>
              <a:t>			2	xxx	Tvm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	xxx	Palghat</a:t>
            </a:r>
          </a:p>
          <a:p>
            <a:r>
              <a:rPr lang="en-US" dirty="0" smtClean="0"/>
              <a:t>....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29	xxx	Tvm</a:t>
            </a:r>
          </a:p>
          <a:p>
            <a:r>
              <a:rPr lang="en-US" dirty="0" smtClean="0"/>
              <a:t>S2 MCA-Grade-</a:t>
            </a:r>
            <a:r>
              <a:rPr lang="en-US" dirty="0" err="1" smtClean="0"/>
              <a:t>Rollno</a:t>
            </a:r>
            <a:r>
              <a:rPr lang="en-US" dirty="0" smtClean="0"/>
              <a:t> foreign key</a:t>
            </a:r>
          </a:p>
          <a:p>
            <a:r>
              <a:rPr lang="en-US" dirty="0" smtClean="0"/>
              <a:t>Rollno	grade</a:t>
            </a:r>
          </a:p>
          <a:p>
            <a:r>
              <a:rPr lang="en-US" dirty="0" smtClean="0"/>
              <a:t>1		A</a:t>
            </a:r>
          </a:p>
          <a:p>
            <a:r>
              <a:rPr lang="en-US" dirty="0" smtClean="0"/>
              <a:t>2		A+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	A+</a:t>
            </a:r>
          </a:p>
          <a:p>
            <a:r>
              <a:rPr lang="en-US" dirty="0" smtClean="0"/>
              <a:t>....</a:t>
            </a:r>
          </a:p>
          <a:p>
            <a:r>
              <a:rPr lang="en-US" dirty="0" smtClean="0"/>
              <a:t>....</a:t>
            </a:r>
          </a:p>
          <a:p>
            <a:r>
              <a:rPr lang="en-US" dirty="0" smtClean="0"/>
              <a:t>29	A+</a:t>
            </a:r>
          </a:p>
          <a:p>
            <a:pPr lvl="1"/>
            <a:r>
              <a:rPr lang="en-US" dirty="0" smtClean="0"/>
              <a:t>The primary key table is called referenced table or referenced relationand the foreign key table is called referencing table or referencing relation.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Super key is a single column or a group of multiple columns that can uniquely identify tuples in a table.</a:t>
            </a:r>
          </a:p>
          <a:p>
            <a:r>
              <a:rPr lang="en-US" i="1" dirty="0" smtClean="0"/>
              <a:t>Eg-a student table containing attributes like rollno,name,address,emailid.Superkey is {rollno},{rollno,name},{rollno,emailid}{rollno,name,emailid}etc..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Library</a:t>
            </a:r>
          </a:p>
          <a:p>
            <a:r>
              <a:rPr lang="en-US" dirty="0" smtClean="0"/>
              <a:t>Purchases from </a:t>
            </a:r>
            <a:r>
              <a:rPr lang="en-US" dirty="0" err="1" smtClean="0"/>
              <a:t>SuperMarket</a:t>
            </a:r>
            <a:endParaRPr lang="en-US" dirty="0" smtClean="0"/>
          </a:p>
          <a:p>
            <a:r>
              <a:rPr lang="en-US" dirty="0" smtClean="0"/>
              <a:t>Purchases Using Credit Card</a:t>
            </a:r>
          </a:p>
          <a:p>
            <a:r>
              <a:rPr lang="en-US" dirty="0" smtClean="0"/>
              <a:t>Using Internet</a:t>
            </a:r>
          </a:p>
          <a:p>
            <a:r>
              <a:rPr lang="en-US" dirty="0" smtClean="0"/>
              <a:t>Studying at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7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minimal superkey is termed as a Candidate Key.For eg,in the studemt table-{rollno} is a candidate key from the sets{rollno,name},{rollno,address}etc.</a:t>
            </a:r>
          </a:p>
          <a:p>
            <a:r>
              <a:rPr lang="en-US" dirty="0" smtClean="0"/>
              <a:t>Alternate Key</a:t>
            </a:r>
          </a:p>
          <a:p>
            <a:pPr algn="just"/>
            <a:r>
              <a:rPr lang="en-US" dirty="0" smtClean="0"/>
              <a:t>It is a column or group of columns in a table that uniquely identifies every row in that table.A table can have multiple choices for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key,but only one can be set as the primary key.All the keys which are not primary key are called as alternate keys.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Database Languages</a:t>
            </a:r>
          </a:p>
          <a:p>
            <a:pPr>
              <a:buNone/>
            </a:pPr>
            <a:r>
              <a:rPr lang="en-US" dirty="0" smtClean="0"/>
              <a:t>	A DBMS provides a data definition language to specify the database schema and a data manipulation language to express database queries and updates.Additionally,it has Transaction Control Langauge and Data Control Language.</a:t>
            </a:r>
          </a:p>
          <a:p>
            <a:pPr>
              <a:buNone/>
            </a:pPr>
            <a:r>
              <a:rPr lang="en-US" dirty="0" smtClean="0"/>
              <a:t>DDL-Data Definition Lnguage</a:t>
            </a:r>
          </a:p>
          <a:p>
            <a:pPr>
              <a:buNone/>
            </a:pPr>
            <a:r>
              <a:rPr lang="en-US" dirty="0" smtClean="0"/>
              <a:t>DML-Data Manipulation Language</a:t>
            </a:r>
          </a:p>
          <a:p>
            <a:pPr>
              <a:buNone/>
            </a:pPr>
            <a:r>
              <a:rPr lang="en-US" dirty="0" smtClean="0"/>
              <a:t>TCL-Transaction Control LAnguage</a:t>
            </a:r>
          </a:p>
          <a:p>
            <a:pPr>
              <a:buNone/>
            </a:pPr>
            <a:r>
              <a:rPr lang="en-US" dirty="0" smtClean="0"/>
              <a:t>DCL-Data Control Language</a:t>
            </a:r>
          </a:p>
          <a:p>
            <a:pPr>
              <a:buNone/>
            </a:pPr>
            <a:r>
              <a:rPr lang="en-US" u="sng" dirty="0" smtClean="0"/>
              <a:t>DDL Commands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Alter 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truncate</a:t>
            </a:r>
          </a:p>
          <a:p>
            <a:pPr>
              <a:buNone/>
            </a:pPr>
            <a:r>
              <a:rPr lang="en-US" u="sng" dirty="0" smtClean="0"/>
              <a:t>Create-Syntax</a:t>
            </a:r>
          </a:p>
          <a:p>
            <a:r>
              <a:rPr lang="en-US" dirty="0" smtClean="0"/>
              <a:t>SQL&gt;create table &lt;tablename&gt;(column name1 datatype,columnname2 datatype,......columnnamen datatype);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Eg-</a:t>
            </a:r>
          </a:p>
          <a:p>
            <a:r>
              <a:rPr lang="en-US" dirty="0" smtClean="0"/>
              <a:t>SQL&gt;Create table S3MCA(rollno number(3),name char(15),address char(15));</a:t>
            </a:r>
          </a:p>
          <a:p>
            <a:r>
              <a:rPr lang="en-US" dirty="0" smtClean="0"/>
              <a:t>SQL&gt;Table Created.</a:t>
            </a:r>
          </a:p>
          <a:p>
            <a:r>
              <a:rPr lang="en-US" u="sng" dirty="0" smtClean="0"/>
              <a:t>Data Dictionary</a:t>
            </a:r>
          </a:p>
          <a:p>
            <a:r>
              <a:rPr lang="en-US" dirty="0" smtClean="0"/>
              <a:t>It contains Meta 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Alter-Syntax</a:t>
            </a:r>
          </a:p>
          <a:p>
            <a:r>
              <a:rPr lang="en-US" dirty="0" smtClean="0"/>
              <a:t>alter table&lt;table name&gt; add(attribute-1 datatype, attribute-2 datatype, …attribute-n datatype);</a:t>
            </a:r>
          </a:p>
          <a:p>
            <a:r>
              <a:rPr lang="en-US" dirty="0" smtClean="0"/>
              <a:t>SQL&gt;alter table S3MCA add (marks number(3))</a:t>
            </a:r>
          </a:p>
          <a:p>
            <a:r>
              <a:rPr lang="en-US" dirty="0" smtClean="0"/>
              <a:t>SQL&gt;Table altered.</a:t>
            </a:r>
          </a:p>
          <a:p>
            <a:r>
              <a:rPr lang="en-US" dirty="0" smtClean="0"/>
              <a:t>Drop-Syntax</a:t>
            </a:r>
          </a:p>
          <a:p>
            <a:pPr>
              <a:buNone/>
            </a:pPr>
            <a:r>
              <a:rPr lang="en-US" dirty="0" smtClean="0"/>
              <a:t> drop table &lt;tablename&gt;;</a:t>
            </a:r>
          </a:p>
          <a:p>
            <a:pPr>
              <a:buNone/>
            </a:pPr>
            <a:r>
              <a:rPr lang="en-US" dirty="0" smtClean="0"/>
              <a:t>Eg-SQL&gt;drop table S3MCA;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Truncate </a:t>
            </a:r>
          </a:p>
          <a:p>
            <a:pPr algn="just"/>
            <a:r>
              <a:rPr lang="en-US" dirty="0" smtClean="0"/>
              <a:t>It is used to remove all the records from a table. It deletes all the records from an existing table </a:t>
            </a:r>
            <a:r>
              <a:rPr lang="en-US" b="1" dirty="0" smtClean="0"/>
              <a:t>but not the table itself.</a:t>
            </a:r>
            <a:r>
              <a:rPr lang="en-US" dirty="0" smtClean="0"/>
              <a:t> The structure or schema of the table is preserved.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Truncate table &lt;tablename&gt;;</a:t>
            </a:r>
          </a:p>
          <a:p>
            <a:r>
              <a:rPr lang="en-US" dirty="0" smtClean="0"/>
              <a:t>Eg-truncate table &lt;S3MCA&gt;;</a:t>
            </a:r>
          </a:p>
          <a:p>
            <a:pPr>
              <a:buNone/>
            </a:pPr>
            <a:r>
              <a:rPr lang="en-US" u="sng" dirty="0" smtClean="0"/>
              <a:t>Data Manipulation Language- divided into</a:t>
            </a:r>
          </a:p>
          <a:p>
            <a:pPr>
              <a:buNone/>
            </a:pPr>
            <a:r>
              <a:rPr lang="en-US" dirty="0" smtClean="0"/>
              <a:t>a)Procedural DML-It tells,what data is needed and exactly how to get those data.</a:t>
            </a:r>
          </a:p>
          <a:p>
            <a:pPr>
              <a:buNone/>
            </a:pPr>
            <a:r>
              <a:rPr lang="en-US" dirty="0" smtClean="0"/>
              <a:t>Eg-Relational Algebra</a:t>
            </a:r>
          </a:p>
          <a:p>
            <a:pPr>
              <a:buNone/>
            </a:pPr>
            <a:endParaRPr lang="en-US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Non Procedural DML-It tells,what data is needed,without specifying how to get those data.</a:t>
            </a:r>
          </a:p>
          <a:p>
            <a:r>
              <a:rPr lang="en-US" dirty="0" smtClean="0"/>
              <a:t>Eg-Tuple Relational Calculus,Domain Relational Calculus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Insert-Syntax</a:t>
            </a:r>
          </a:p>
          <a:p>
            <a:r>
              <a:rPr lang="en-US" dirty="0" smtClean="0"/>
              <a:t>SQL&gt;insert into &lt;tablename&gt; values(value1,value2,..valuen);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Eg-</a:t>
            </a:r>
          </a:p>
          <a:p>
            <a:r>
              <a:rPr lang="en-US" dirty="0" smtClean="0"/>
              <a:t>SQL&gt;insert into S3MCA values(1,’Abhirami’,’TVM’);</a:t>
            </a:r>
          </a:p>
          <a:p>
            <a:r>
              <a:rPr lang="en-US" dirty="0" smtClean="0"/>
              <a:t>For inserting bulk of data,we use</a:t>
            </a:r>
          </a:p>
          <a:p>
            <a:r>
              <a:rPr lang="en-US" dirty="0" smtClean="0"/>
              <a:t>SQL&gt;insert into &lt;tablename&gt;values(&amp;variablename1,’&amp;variablename2’....variablenamen);</a:t>
            </a:r>
          </a:p>
          <a:p>
            <a:r>
              <a:rPr lang="en-US" dirty="0" smtClean="0"/>
              <a:t>SQL&gt;insert into S3MCA values(&amp;rollno,’&amp;name’,’&amp;address’);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Update-Syntax</a:t>
            </a:r>
          </a:p>
          <a:p>
            <a:r>
              <a:rPr lang="en-US" dirty="0" smtClean="0"/>
              <a:t>update &lt;tablename&gt;set columnname=value where&lt;condition&gt;;</a:t>
            </a:r>
          </a:p>
          <a:p>
            <a:r>
              <a:rPr lang="en-US" dirty="0" smtClean="0"/>
              <a:t>Eg-update S3MCA set rollno=7 where name=‘Vismaya’);</a:t>
            </a:r>
          </a:p>
          <a:p>
            <a:r>
              <a:rPr lang="en-US" u="sng" dirty="0" smtClean="0"/>
              <a:t>delete</a:t>
            </a:r>
          </a:p>
          <a:p>
            <a:r>
              <a:rPr lang="en-US" dirty="0" smtClean="0"/>
              <a:t>delete from &lt;tablename&gt;;</a:t>
            </a:r>
          </a:p>
          <a:p>
            <a:r>
              <a:rPr lang="en-US" dirty="0" smtClean="0"/>
              <a:t>delete from &lt;tablename&gt;where &lt;cond&gt;;</a:t>
            </a:r>
          </a:p>
          <a:p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Database Management system is a collection of interrelated data and a set of programs to access and manipulate  those data.</a:t>
            </a:r>
          </a:p>
          <a:p>
            <a:pPr marL="342900" lvl="2" indent="-342900" algn="just"/>
            <a:r>
              <a:rPr lang="en-US" sz="3200" dirty="0" smtClean="0"/>
              <a:t>The primary goal of DBMS is to provide a way to store and retrieve database information,that is both convenient and efficient.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Eg-</a:t>
            </a:r>
          </a:p>
          <a:p>
            <a:r>
              <a:rPr lang="en-US" dirty="0" smtClean="0"/>
              <a:t>SQL&gt;delete from S3MCA;</a:t>
            </a:r>
          </a:p>
          <a:p>
            <a:pPr>
              <a:buNone/>
            </a:pPr>
            <a:r>
              <a:rPr lang="en-US" dirty="0" smtClean="0"/>
              <a:t>	Or</a:t>
            </a:r>
          </a:p>
          <a:p>
            <a:pPr>
              <a:buNone/>
            </a:pPr>
            <a:r>
              <a:rPr lang="en-US" dirty="0" smtClean="0"/>
              <a:t>	SQL&gt;delete from S3MCA where address=‘TVM’;</a:t>
            </a:r>
          </a:p>
          <a:p>
            <a:pPr>
              <a:buNone/>
            </a:pPr>
            <a:r>
              <a:rPr lang="en-US" u="sng" dirty="0" smtClean="0"/>
              <a:t>Select-syntax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Select * from &lt;tablename&gt;;</a:t>
            </a:r>
          </a:p>
          <a:p>
            <a:pPr>
              <a:buNone/>
            </a:pPr>
            <a:r>
              <a:rPr lang="en-US" dirty="0" smtClean="0"/>
              <a:t>Select * from S3MCA;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u="sng" dirty="0" smtClean="0"/>
              <a:t>TCL commands</a:t>
            </a:r>
          </a:p>
          <a:p>
            <a:pPr>
              <a:buNone/>
            </a:pPr>
            <a:r>
              <a:rPr lang="en-US" dirty="0" smtClean="0"/>
              <a:t>commit-Syntax</a:t>
            </a:r>
          </a:p>
          <a:p>
            <a:pPr>
              <a:buNone/>
            </a:pPr>
            <a:r>
              <a:rPr lang="en-US" dirty="0" smtClean="0"/>
              <a:t>SQL&gt;commit;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Rollback-Syntax</a:t>
            </a:r>
          </a:p>
          <a:p>
            <a:r>
              <a:rPr lang="en-US" dirty="0" smtClean="0"/>
              <a:t>SQL&gt;rollback;</a:t>
            </a:r>
          </a:p>
          <a:p>
            <a:r>
              <a:rPr lang="en-US" u="sng" dirty="0" smtClean="0"/>
              <a:t>DCL-Data Control Language</a:t>
            </a:r>
          </a:p>
          <a:p>
            <a:r>
              <a:rPr lang="en-US" dirty="0" smtClean="0"/>
              <a:t>grant-Syntax</a:t>
            </a:r>
          </a:p>
          <a:p>
            <a:r>
              <a:rPr lang="en-US" dirty="0" smtClean="0"/>
              <a:t>SQL&gt;grant &lt;privileges&gt;on &lt;tablename&gt;to &lt;username&gt;;</a:t>
            </a:r>
          </a:p>
          <a:p>
            <a:r>
              <a:rPr lang="en-US" dirty="0" smtClean="0"/>
              <a:t>Eg-</a:t>
            </a:r>
          </a:p>
          <a:p>
            <a:r>
              <a:rPr lang="en-US" dirty="0" smtClean="0"/>
              <a:t>grant  select,update on S3MCA to student;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Revoke-Syntax</a:t>
            </a:r>
          </a:p>
          <a:p>
            <a:r>
              <a:rPr lang="en-US" dirty="0" smtClean="0"/>
              <a:t>SQL&gt;revoke &lt;privileges&gt;on &lt;tablename</a:t>
            </a:r>
            <a:r>
              <a:rPr lang="en-US" smtClean="0"/>
              <a:t>&gt; from </a:t>
            </a:r>
            <a:r>
              <a:rPr lang="en-US" dirty="0" smtClean="0"/>
              <a:t>&lt;username&gt;;</a:t>
            </a:r>
          </a:p>
          <a:p>
            <a:r>
              <a:rPr lang="en-US" dirty="0" smtClean="0"/>
              <a:t>Eg-revoke update on S3MCA from student;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constraints</a:t>
            </a:r>
          </a:p>
          <a:p>
            <a:r>
              <a:rPr lang="en-US" sz="2400" dirty="0" smtClean="0"/>
              <a:t>Entity-Relationship data model (mainly for database design) </a:t>
            </a:r>
          </a:p>
          <a:p>
            <a:r>
              <a:rPr lang="en-US" sz="2400" dirty="0" smtClean="0"/>
              <a:t>Relational model</a:t>
            </a:r>
          </a:p>
          <a:p>
            <a:r>
              <a:rPr lang="en-US" sz="2400" dirty="0" smtClean="0"/>
              <a:t>Object-based data models (Object-oriented and Object-relational)</a:t>
            </a:r>
          </a:p>
          <a:p>
            <a:r>
              <a:rPr lang="en-US" sz="2400" dirty="0" smtClean="0"/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sz="2400" dirty="0" smtClean="0"/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sz="2400" dirty="0" smtClean="0"/>
              <a:t>Hierarchical model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Entity-Relationship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Models an enterprise as a collection of </a:t>
            </a:r>
            <a:r>
              <a:rPr lang="en-US" sz="1800" i="1" dirty="0" smtClean="0"/>
              <a:t>entities </a:t>
            </a:r>
            <a:r>
              <a:rPr lang="en-US" sz="1800" dirty="0" smtClean="0"/>
              <a:t>and </a:t>
            </a:r>
            <a:r>
              <a:rPr lang="en-US" sz="1800" i="1" dirty="0" smtClean="0"/>
              <a:t>relationships</a:t>
            </a:r>
          </a:p>
          <a:p>
            <a:pPr lvl="1"/>
            <a:r>
              <a:rPr lang="en-US" sz="1800" dirty="0" smtClean="0"/>
              <a:t>Entity: a “thing” or “object” in the enterprise that is distinguishable from other objects</a:t>
            </a:r>
          </a:p>
          <a:p>
            <a:pPr lvl="2"/>
            <a:r>
              <a:rPr lang="en-US" sz="1800" dirty="0" smtClean="0"/>
              <a:t>Described by a set of </a:t>
            </a:r>
            <a:r>
              <a:rPr lang="en-US" sz="1800" i="1" dirty="0" smtClean="0"/>
              <a:t>attributes</a:t>
            </a:r>
            <a:endParaRPr lang="en-US" sz="1800" dirty="0" smtClean="0"/>
          </a:p>
          <a:p>
            <a:pPr lvl="1"/>
            <a:r>
              <a:rPr lang="en-US" sz="1800" dirty="0" smtClean="0"/>
              <a:t>Relationship: an association among several entities</a:t>
            </a:r>
          </a:p>
          <a:p>
            <a:pPr lvl="1"/>
            <a:r>
              <a:rPr lang="en-US" sz="1800" dirty="0" smtClean="0"/>
              <a:t>The set of all entities of the same type are termed as entity set.</a:t>
            </a:r>
          </a:p>
          <a:p>
            <a:pPr lvl="1"/>
            <a:r>
              <a:rPr lang="en-US" sz="1800" dirty="0" smtClean="0"/>
              <a:t>-The set of all relationship of the same type are refered as relationship set.</a:t>
            </a:r>
          </a:p>
          <a:p>
            <a:r>
              <a:rPr lang="en-US" sz="1800" dirty="0" smtClean="0"/>
              <a:t>Represented diagrammatically by an </a:t>
            </a:r>
            <a:r>
              <a:rPr lang="en-US" sz="1800" i="1" dirty="0" smtClean="0"/>
              <a:t>entity-relationship diagram:</a:t>
            </a:r>
          </a:p>
          <a:p>
            <a:r>
              <a:rPr lang="en-US" sz="1800" i="1" dirty="0" smtClean="0"/>
              <a:t>The components or symbols include:</a:t>
            </a:r>
          </a:p>
          <a:p>
            <a:r>
              <a:rPr lang="en-US" sz="1800" i="1" dirty="0" smtClean="0"/>
              <a:t>Rectangles-which represents entities</a:t>
            </a:r>
          </a:p>
          <a:p>
            <a:r>
              <a:rPr lang="en-US" sz="1800" i="1" dirty="0" smtClean="0"/>
              <a:t>Ellipses which represent attributes</a:t>
            </a:r>
          </a:p>
          <a:p>
            <a:r>
              <a:rPr lang="en-US" sz="1800" i="1" dirty="0" smtClean="0"/>
              <a:t>Diamonds-which repreent relationships among entity sets</a:t>
            </a:r>
          </a:p>
          <a:p>
            <a:r>
              <a:rPr lang="en-US" sz="1800" i="1" dirty="0" smtClean="0"/>
              <a:t>Lines,which link attributes to entity sets and entity sets to relationships</a:t>
            </a:r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89" t="31169" r="389" b="31688"/>
          <a:stretch>
            <a:fillRect/>
          </a:stretch>
        </p:blipFill>
        <p:spPr bwMode="auto">
          <a:xfrm>
            <a:off x="457200" y="2707923"/>
            <a:ext cx="8229600" cy="2310516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database</a:t>
            </a:r>
            <a:r>
              <a:rPr lang="en-US" dirty="0" smtClean="0"/>
              <a:t> can be modeled as:</a:t>
            </a:r>
          </a:p>
          <a:p>
            <a:pPr lvl="1"/>
            <a:r>
              <a:rPr lang="en-US" sz="1800" dirty="0" smtClean="0"/>
              <a:t>a collection of entities,</a:t>
            </a:r>
          </a:p>
          <a:p>
            <a:pPr lvl="1"/>
            <a:r>
              <a:rPr lang="en-US" sz="1800" dirty="0" smtClean="0"/>
              <a:t>relationship among entities.</a:t>
            </a:r>
          </a:p>
          <a:p>
            <a:r>
              <a:rPr lang="en-US" dirty="0" smtClean="0"/>
              <a:t>An </a:t>
            </a:r>
            <a:r>
              <a:rPr lang="en-US" i="1" dirty="0" smtClean="0">
                <a:solidFill>
                  <a:schemeClr val="tx2"/>
                </a:solidFill>
              </a:rPr>
              <a:t>entity</a:t>
            </a:r>
            <a:r>
              <a:rPr lang="en-US" dirty="0" smtClean="0"/>
              <a:t> is an object that exists and is distinguishable from other objects.</a:t>
            </a:r>
          </a:p>
          <a:p>
            <a:pPr lvl="1"/>
            <a:r>
              <a:rPr lang="en-US" sz="2000" dirty="0" smtClean="0"/>
              <a:t>Example:  specific person, company, event, plant</a:t>
            </a:r>
            <a:endParaRPr lang="en-US" sz="1800" dirty="0" smtClean="0"/>
          </a:p>
          <a:p>
            <a:r>
              <a:rPr lang="en-US" dirty="0" smtClean="0"/>
              <a:t>Entities have </a:t>
            </a:r>
            <a:r>
              <a:rPr lang="en-US" i="1" dirty="0" smtClean="0"/>
              <a:t>attributes</a:t>
            </a:r>
          </a:p>
          <a:p>
            <a:pPr lvl="1"/>
            <a:r>
              <a:rPr lang="en-US" sz="1800" dirty="0" smtClean="0"/>
              <a:t>Example: people have </a:t>
            </a:r>
            <a:r>
              <a:rPr lang="en-US" sz="1800" i="1" dirty="0" smtClean="0"/>
              <a:t>names </a:t>
            </a:r>
            <a:r>
              <a:rPr lang="en-US" sz="1800" dirty="0" smtClean="0"/>
              <a:t>and </a:t>
            </a:r>
            <a:r>
              <a:rPr lang="en-US" sz="1800" i="1" dirty="0" smtClean="0"/>
              <a:t>addresses	</a:t>
            </a:r>
          </a:p>
          <a:p>
            <a:r>
              <a:rPr lang="en-US" dirty="0" smtClean="0"/>
              <a:t>An </a:t>
            </a:r>
            <a:r>
              <a:rPr lang="en-US" i="1" dirty="0" smtClean="0">
                <a:solidFill>
                  <a:schemeClr val="tx2"/>
                </a:solidFill>
              </a:rPr>
              <a:t>entity set</a:t>
            </a:r>
            <a:r>
              <a:rPr lang="en-US" dirty="0" smtClean="0"/>
              <a:t> is a set of entities of the same type that share the same properties.</a:t>
            </a:r>
          </a:p>
          <a:p>
            <a:pPr lvl="1"/>
            <a:r>
              <a:rPr lang="en-US" sz="1800" dirty="0" smtClean="0"/>
              <a:t>Example: set of all persons, companies, trees, holidays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Sets </a:t>
            </a:r>
            <a:r>
              <a:rPr lang="en-US" i="1" dirty="0" smtClean="0"/>
              <a:t>customer</a:t>
            </a:r>
            <a:r>
              <a:rPr lang="en-US" dirty="0" smtClean="0"/>
              <a:t> and </a:t>
            </a:r>
            <a:r>
              <a:rPr lang="en-US" i="1" dirty="0" smtClean="0"/>
              <a:t>loan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08" t="7512" r="1233" b="9859"/>
          <a:stretch>
            <a:fillRect/>
          </a:stretch>
        </p:blipFill>
        <p:spPr bwMode="auto">
          <a:xfrm>
            <a:off x="1016805" y="1600200"/>
            <a:ext cx="7110389" cy="4525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A relationship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	Example: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u="sng" dirty="0" smtClean="0"/>
              <a:t>Hayes</a:t>
            </a:r>
            <a:r>
              <a:rPr lang="en-US" dirty="0" smtClean="0"/>
              <a:t>	</a:t>
            </a:r>
            <a:r>
              <a:rPr lang="en-US" i="1" u="sng" dirty="0" smtClean="0"/>
              <a:t>depositor</a:t>
            </a:r>
            <a:r>
              <a:rPr lang="en-US" dirty="0" smtClean="0"/>
              <a:t>	</a:t>
            </a:r>
            <a:r>
              <a:rPr lang="en-US" u="sng" dirty="0" smtClean="0"/>
              <a:t>A-102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customer</a:t>
            </a:r>
            <a:r>
              <a:rPr lang="en-US" dirty="0" smtClean="0"/>
              <a:t> entity	relationship set	</a:t>
            </a:r>
            <a:r>
              <a:rPr lang="en-US" i="1" dirty="0" smtClean="0"/>
              <a:t>account</a:t>
            </a:r>
            <a:r>
              <a:rPr lang="en-US" dirty="0" smtClean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A relationship set is a mathematical relation among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sym typeface="Symbol" pitchFamily="18" charset="2"/>
              </a:rPr>
              <a:t>			{(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 |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 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 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 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where (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>
                <a:sym typeface="Symbol" pitchFamily="18" charset="2"/>
              </a:rPr>
              <a:t>			(Hayes, A-102)  </a:t>
            </a:r>
            <a:r>
              <a:rPr lang="en-US" sz="2400" i="1" dirty="0" smtClean="0">
                <a:sym typeface="Symbol" pitchFamily="18" charset="2"/>
              </a:rPr>
              <a:t>depositor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Set </a:t>
            </a:r>
            <a:r>
              <a:rPr lang="en-US" i="1" dirty="0" smtClean="0"/>
              <a:t>borrower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50" t="7619" r="1428" b="8809"/>
          <a:stretch>
            <a:fillRect/>
          </a:stretch>
        </p:blipFill>
        <p:spPr bwMode="auto">
          <a:xfrm>
            <a:off x="1058257" y="1600200"/>
            <a:ext cx="7027486" cy="4525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Database System Applications</a:t>
            </a:r>
          </a:p>
          <a:p>
            <a:r>
              <a:rPr lang="en-US" dirty="0" smtClean="0"/>
              <a:t>Banking</a:t>
            </a:r>
          </a:p>
          <a:p>
            <a:r>
              <a:rPr lang="en-US" dirty="0" smtClean="0"/>
              <a:t>Airlines</a:t>
            </a:r>
          </a:p>
          <a:p>
            <a:r>
              <a:rPr lang="en-US" dirty="0" smtClean="0"/>
              <a:t>Credit Card Transactions</a:t>
            </a:r>
          </a:p>
          <a:p>
            <a:r>
              <a:rPr lang="en-US" dirty="0" smtClean="0"/>
              <a:t>Telecommunications</a:t>
            </a:r>
          </a:p>
          <a:p>
            <a:r>
              <a:rPr lang="en-US" dirty="0" smtClean="0"/>
              <a:t>Sales</a:t>
            </a:r>
          </a:p>
          <a:p>
            <a:r>
              <a:rPr lang="en-US" dirty="0" smtClean="0"/>
              <a:t>Human Resources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Relational Model uses a collection of tables to represent both data and the relationships among data.</a:t>
            </a:r>
          </a:p>
          <a:p>
            <a:r>
              <a:rPr lang="en-US" dirty="0" smtClean="0"/>
              <a:t>Each table has multiple columns and each column has a unique name.</a:t>
            </a:r>
          </a:p>
          <a:p>
            <a:r>
              <a:rPr lang="en-US" dirty="0" smtClean="0"/>
              <a:t>The relational model is a type of Record based Model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Relational Database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091" t="787" r="20093" b="1314"/>
          <a:stretch>
            <a:fillRect/>
          </a:stretch>
        </p:blipFill>
        <p:spPr bwMode="auto">
          <a:xfrm>
            <a:off x="2728433" y="1600200"/>
            <a:ext cx="3687134" cy="4525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oriented model is a extending the E-R Model with notions of encapsulation,methods(functions)and object identity.</a:t>
            </a:r>
          </a:p>
          <a:p>
            <a:r>
              <a:rPr lang="en-US" dirty="0" smtClean="0"/>
              <a:t>The object relational model combines features of object oriented data model and relational data model.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are represented by means of their properties, called </a:t>
            </a:r>
            <a:r>
              <a:rPr lang="en-US" b="1" dirty="0" smtClean="0"/>
              <a:t>attributes</a:t>
            </a:r>
            <a:r>
              <a:rPr lang="en-US" dirty="0" smtClean="0"/>
              <a:t>. All attributes have values. For example, a student entity may have name, class, and age as attributes.</a:t>
            </a:r>
          </a:p>
          <a:p>
            <a:r>
              <a:rPr lang="en-US" dirty="0" smtClean="0"/>
              <a:t>There exists a domain or range of values that can be assigned to attributes. 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57200" y="2523208"/>
            <a:ext cx="8229600" cy="267994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Types of Attributes</a:t>
            </a:r>
          </a:p>
          <a:p>
            <a:r>
              <a:rPr lang="en-US" b="1" dirty="0" smtClean="0"/>
              <a:t>Simple attribute</a:t>
            </a:r>
            <a:r>
              <a:rPr lang="en-US" dirty="0" smtClean="0"/>
              <a:t> − Simple attributes are atomic values, which cannot be divided further. For example, a student's phone number is an atomic value of 10 digits.</a:t>
            </a:r>
          </a:p>
          <a:p>
            <a:r>
              <a:rPr lang="en-US" b="1" dirty="0" smtClean="0"/>
              <a:t>Composite attribute</a:t>
            </a:r>
            <a:r>
              <a:rPr lang="en-US" dirty="0" smtClean="0"/>
              <a:t> − Composite attributes are made of more than one simple attribute. For example, a student's complete name may have first_name and last_name.</a:t>
            </a:r>
          </a:p>
          <a:p>
            <a:r>
              <a:rPr lang="en-US" b="1" dirty="0" smtClean="0"/>
              <a:t>Derived attribute</a:t>
            </a:r>
            <a:r>
              <a:rPr lang="en-US" dirty="0" smtClean="0"/>
              <a:t> − Derived attributes are the attributes that do not exist in the physical database, but their values are derived from other attributes present in the database. For example, average_salary in a department should not be saved directly in the database, instead it can be derived. For another example, age can be derived from data_of_birth.</a:t>
            </a:r>
          </a:p>
          <a:p>
            <a:r>
              <a:rPr lang="en-US" b="1" dirty="0" smtClean="0"/>
              <a:t>Single-value attribute</a:t>
            </a:r>
            <a:r>
              <a:rPr lang="en-US" dirty="0" smtClean="0"/>
              <a:t> − Single-value attributes contain single value. For example − Social_Security_Number.</a:t>
            </a:r>
          </a:p>
          <a:p>
            <a:r>
              <a:rPr lang="en-US" b="1" dirty="0" smtClean="0"/>
              <a:t>Multi-value attribute</a:t>
            </a:r>
            <a:r>
              <a:rPr lang="en-US" dirty="0" smtClean="0"/>
              <a:t> − Multi-value attributes may contain more than one values. For example, a person can have more than one phone number, email_address, etc.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57200" y="1693705"/>
            <a:ext cx="8229600" cy="433895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Mapping Cardinalities</a:t>
            </a:r>
          </a:p>
          <a:p>
            <a:r>
              <a:rPr lang="en-US" dirty="0" smtClean="0"/>
              <a:t>Participation Constraints</a:t>
            </a:r>
          </a:p>
          <a:p>
            <a:r>
              <a:rPr lang="en-US" b="1" dirty="0" smtClean="0"/>
              <a:t>Mapping Cardinality</a:t>
            </a:r>
            <a:r>
              <a:rPr lang="en-US" dirty="0" smtClean="0"/>
              <a:t> defines the number of entities in one entity set, which can be associated with the number of entities of other set via relationship set.</a:t>
            </a:r>
          </a:p>
          <a:p>
            <a:r>
              <a:rPr lang="en-US" b="1" dirty="0" smtClean="0"/>
              <a:t>One-to-one</a:t>
            </a:r>
            <a:r>
              <a:rPr lang="en-US" dirty="0" smtClean="0"/>
              <a:t> − One entity from entity set A can be associated with at most one entity of entity set B and vice versa.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One-to-many</a:t>
            </a:r>
            <a:r>
              <a:rPr lang="en-US" dirty="0" smtClean="0"/>
              <a:t> − One entity from entity set A can be associated with more than one entities of entity set B however an entity from entity set B, can be associated with at most one entity.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ER diagram one to one relationship example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81400"/>
            <a:ext cx="476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Many-to-one</a:t>
            </a:r>
            <a:r>
              <a:rPr lang="en-US" dirty="0" smtClean="0"/>
              <a:t> − one entity from entity set A can be associated with at most one entity of entity set B, however an entity from entity set B can be associated with more than one entity from entity set A.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ER diagram one to many relationship examp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476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Many to one</a:t>
            </a:r>
            <a:endParaRPr lang="en-US" dirty="0"/>
          </a:p>
        </p:txBody>
      </p:sp>
      <p:pic>
        <p:nvPicPr>
          <p:cNvPr id="4" name="Content Placeholder 3" descr="ER diagram many to one relationship example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476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65" cy="3231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1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65" cy="630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8240" cy="3846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444542"/>
                </a:solidFill>
                <a:effectLst/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Database Systems versus File Systems-Purpose of Database Systems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Redundancy and Inconsistency</a:t>
            </a:r>
          </a:p>
          <a:p>
            <a:pPr algn="just"/>
            <a:r>
              <a:rPr lang="en-US" dirty="0" smtClean="0"/>
              <a:t>   Since different programmers create the file and application programs over a long period,the files may be in different formats and may be written in several programming languages.The same information may be duplicated.</a:t>
            </a:r>
          </a:p>
          <a:p>
            <a:r>
              <a:rPr lang="en-US" dirty="0" smtClean="0"/>
              <a:t>Difficulty in accessing data</a:t>
            </a:r>
          </a:p>
          <a:p>
            <a:r>
              <a:rPr lang="en-US" dirty="0" smtClean="0"/>
              <a:t>Data isolation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smtClean="0">
                <a:solidFill>
                  <a:srgbClr val="444542"/>
                </a:solidFill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Many to Many Relationship</a:t>
            </a:r>
            <a:r>
              <a:rPr lang="en-US" sz="3200" b="1" i="1" dirty="0" smtClean="0">
                <a:solidFill>
                  <a:srgbClr val="4F81BD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3200" b="1" i="1" dirty="0" smtClean="0">
                <a:solidFill>
                  <a:srgbClr val="4F81BD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22242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 more than one instances of an entity is associated with more than one instances of another entity then it is called many to many relationship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ER diagram many to many relationship examp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86200"/>
            <a:ext cx="4762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370" name="AutoShape 2" descr="Mapping Cardinality (cardinality constraint) in E-R Model - Cod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100" t="10025" r="1834" b="10269"/>
          <a:stretch>
            <a:fillRect/>
          </a:stretch>
        </p:blipFill>
        <p:spPr bwMode="auto">
          <a:xfrm>
            <a:off x="838200" y="1752600"/>
            <a:ext cx="6756400" cy="4160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472" t="10165" r="1236" b="8791"/>
          <a:stretch>
            <a:fillRect/>
          </a:stretch>
        </p:blipFill>
        <p:spPr bwMode="auto">
          <a:xfrm>
            <a:off x="685800" y="1600200"/>
            <a:ext cx="64944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Participation of an Entity Set in a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Total participation (indicated by double line):  every entity in the entity set participates in at least one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E.g. participation of </a:t>
            </a:r>
            <a:r>
              <a:rPr kumimoji="1" lang="en-US" i="1" dirty="0" smtClean="0"/>
              <a:t>loan</a:t>
            </a:r>
            <a:r>
              <a:rPr kumimoji="1" lang="en-US" dirty="0" smtClean="0"/>
              <a:t> in </a:t>
            </a:r>
            <a:r>
              <a:rPr kumimoji="1" lang="en-US" i="1" dirty="0" smtClean="0"/>
              <a:t>borrower</a:t>
            </a:r>
            <a:r>
              <a:rPr kumimoji="1" lang="en-US" dirty="0" smtClean="0"/>
              <a:t> is total</a:t>
            </a:r>
          </a:p>
          <a:p>
            <a:pPr marL="1085850" lvl="2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 every loan must have a customer associated to it via borrower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Partial participation:  some entities may not participate in any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E.g. participation of </a:t>
            </a:r>
            <a:r>
              <a:rPr kumimoji="1" lang="en-US" i="1" dirty="0" smtClean="0"/>
              <a:t>customer</a:t>
            </a:r>
            <a:r>
              <a:rPr kumimoji="1" lang="en-US" dirty="0" smtClean="0"/>
              <a:t> in </a:t>
            </a:r>
            <a:r>
              <a:rPr kumimoji="1" lang="en-US" i="1" dirty="0" smtClean="0"/>
              <a:t>borrower</a:t>
            </a:r>
            <a:r>
              <a:rPr kumimoji="1" lang="en-US" dirty="0" smtClean="0"/>
              <a:t> is partial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Paticipation of an Entity set in a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2638424"/>
            <a:ext cx="63436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Entity’s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function that an Entity plays in a relationship is called entity’s role. </a:t>
            </a:r>
          </a:p>
          <a:p>
            <a:r>
              <a:rPr lang="en-US" dirty="0" smtClean="0"/>
              <a:t>Roles are indicated in E-R diagrams by labeling the lines that connect diamonds to rectangles.</a:t>
            </a:r>
          </a:p>
          <a:p>
            <a:r>
              <a:rPr lang="en-US" dirty="0" smtClean="0"/>
              <a:t>Role labels are optional, and are used to clarify semantics of the relationship.</a:t>
            </a:r>
          </a:p>
          <a:p>
            <a:r>
              <a:rPr lang="en-US" dirty="0" smtClean="0"/>
              <a:t>Eg:The labels “manager” and “worker” are called </a:t>
            </a:r>
            <a:r>
              <a:rPr lang="en-US" dirty="0" smtClean="0">
                <a:solidFill>
                  <a:schemeClr val="tx2"/>
                </a:solidFill>
              </a:rPr>
              <a:t>roles</a:t>
            </a:r>
            <a:r>
              <a:rPr lang="en-US" dirty="0" smtClean="0"/>
              <a:t>; they specify how employee entities interact via the works-for relationship set.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57200" y="2119901"/>
            <a:ext cx="8229600" cy="348656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 Sets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relationship with attributes are termed as descriptive attributes.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624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69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600200"/>
            <a:ext cx="6446308" cy="4525963"/>
          </a:xfrm>
        </p:spPr>
      </p:pic>
    </p:spTree>
    <p:extLst>
      <p:ext uri="{BB962C8B-B14F-4D97-AF65-F5344CB8AC3E}">
        <p14:creationId xmlns:p14="http://schemas.microsoft.com/office/powerpoint/2010/main" val="3461144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600200"/>
            <a:ext cx="6598708" cy="4525963"/>
          </a:xfrm>
        </p:spPr>
      </p:pic>
    </p:spTree>
    <p:extLst>
      <p:ext uri="{BB962C8B-B14F-4D97-AF65-F5344CB8AC3E}">
        <p14:creationId xmlns:p14="http://schemas.microsoft.com/office/powerpoint/2010/main" val="74638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Integrity problems-Database Integrity refers to the consistency and accuracy of data.</a:t>
            </a:r>
          </a:p>
          <a:p>
            <a:pPr algn="just"/>
            <a:r>
              <a:rPr lang="en-US" dirty="0" smtClean="0"/>
              <a:t>Atomicity problem-’All or None Property’.Either the transaction should happen in all or nothing should happen.The database should restore to a state that existed prior to this transaction.It is difficult to achieve atomicity in file processing systems.</a:t>
            </a:r>
          </a:p>
          <a:p>
            <a:r>
              <a:rPr lang="en-US" dirty="0" smtClean="0"/>
              <a:t>Concurrent-access anomalies</a:t>
            </a:r>
          </a:p>
          <a:p>
            <a:r>
              <a:rPr lang="en-US" dirty="0" smtClean="0"/>
              <a:t>Security-Data should be secured from anauthorised access.</a:t>
            </a:r>
          </a:p>
          <a:p>
            <a:pPr algn="just"/>
            <a:r>
              <a:rPr lang="en-US" dirty="0" smtClean="0"/>
              <a:t>Data Dependence-The physical structure and storage of the data files and records are defined in the application code.This characteristic of file based system is known as program-data dependence.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 relationship:</a:t>
            </a:r>
          </a:p>
          <a:p>
            <a:pPr lvl="1"/>
            <a:r>
              <a:rPr lang="en-US" sz="1800" dirty="0" smtClean="0"/>
              <a:t>A customer is associated with at most one loan via the relationship </a:t>
            </a:r>
            <a:r>
              <a:rPr lang="en-US" sz="1800" i="1" dirty="0" smtClean="0"/>
              <a:t>borrower</a:t>
            </a:r>
          </a:p>
          <a:p>
            <a:pPr lvl="1"/>
            <a:r>
              <a:rPr lang="en-US" sz="1800" dirty="0" smtClean="0"/>
              <a:t>A loan is associated with at most one customer via </a:t>
            </a:r>
            <a:r>
              <a:rPr lang="en-US" sz="1800" i="1" dirty="0" smtClean="0"/>
              <a:t>borrower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1358900" y="3538538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one-to-many relationship a loan is associated with at most one customer via </a:t>
            </a:r>
            <a:r>
              <a:rPr lang="en-US" i="1" dirty="0" smtClean="0"/>
              <a:t>borrower</a:t>
            </a:r>
            <a:r>
              <a:rPr lang="en-US" dirty="0" smtClean="0"/>
              <a:t>, a customer is associated with several (including 0) loans via </a:t>
            </a:r>
            <a:r>
              <a:rPr lang="en-US" i="1" dirty="0" smtClean="0"/>
              <a:t>borrower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609600" y="3733800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many-to-one relationship a loan is associated with several (including 0) customers via </a:t>
            </a:r>
            <a:r>
              <a:rPr lang="en-US" i="1" dirty="0" smtClean="0"/>
              <a:t>borrower</a:t>
            </a:r>
            <a:r>
              <a:rPr lang="en-US" dirty="0" smtClean="0"/>
              <a:t>, a customer is associated with at most one loan via </a:t>
            </a:r>
            <a:r>
              <a:rPr lang="en-US" i="1" dirty="0" smtClean="0"/>
              <a:t>borrower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838200" y="3962400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customer is associated with several (possibly 0) loans via borrower</a:t>
            </a:r>
          </a:p>
          <a:p>
            <a:r>
              <a:rPr lang="en-US" dirty="0" smtClean="0"/>
              <a:t>A loan is associated with several (possibly 0) customers via borrower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685800" y="403860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An entity set that does not have a primary key is referred to as a </a:t>
            </a:r>
            <a:r>
              <a:rPr lang="en-US" sz="3300" dirty="0" smtClean="0"/>
              <a:t>weak entity set.</a:t>
            </a:r>
          </a:p>
          <a:p>
            <a:r>
              <a:rPr lang="en-US" dirty="0" smtClean="0"/>
              <a:t>An entity set that has a primary </a:t>
            </a:r>
            <a:r>
              <a:rPr lang="en-US" smtClean="0"/>
              <a:t>key </a:t>
            </a:r>
            <a:r>
              <a:rPr lang="en-US" smtClean="0"/>
              <a:t>are </a:t>
            </a:r>
            <a:r>
              <a:rPr lang="en-US" dirty="0" smtClean="0"/>
              <a:t>termed as Strong entity set.</a:t>
            </a:r>
          </a:p>
          <a:p>
            <a:r>
              <a:rPr lang="en-US" sz="3300" dirty="0" smtClean="0"/>
              <a:t>For a weak entity set to be meaningful,it must be associated with another entity set called the identifying or owner entity set.</a:t>
            </a:r>
          </a:p>
          <a:p>
            <a:pPr lvl="1"/>
            <a:r>
              <a:rPr lang="en-US" sz="3300" dirty="0" smtClean="0"/>
              <a:t>The weak entity set is said to be existence dependent on the identifying entity set.The relationship associating the weak entity set with the </a:t>
            </a:r>
            <a:r>
              <a:rPr lang="en-US" dirty="0" smtClean="0"/>
              <a:t>identifying entity set is called the identifying relationship.</a:t>
            </a:r>
          </a:p>
          <a:p>
            <a:r>
              <a:rPr lang="en-US" dirty="0" smtClean="0"/>
              <a:t>The </a:t>
            </a:r>
            <a:r>
              <a:rPr lang="en-US" sz="3300" dirty="0" smtClean="0"/>
              <a:t>discriminator </a:t>
            </a:r>
            <a:r>
              <a:rPr lang="en-US" dirty="0" smtClean="0"/>
              <a:t>of a weak entity set is the set of attributes that distinguishes among all the entities of a weak entity set.</a:t>
            </a:r>
          </a:p>
          <a:p>
            <a:pPr algn="just"/>
            <a:r>
              <a:rPr lang="en-US" dirty="0" smtClean="0"/>
              <a:t>For example,consider the entity set payment,which has three attributes,payment-number,payment-date and payment amount.Payment numbers are typically sequential numbers,generated separately for each loan.Thus,although each payment entity is distinct,payments for different loans may share the same payment numbers.So,it cant act as a primary key.</a:t>
            </a:r>
          </a:p>
          <a:p>
            <a:pPr algn="just"/>
            <a:r>
              <a:rPr lang="en-US" dirty="0" smtClean="0"/>
              <a:t>The primary key of a weak entity set is formed by the primary key of the strong entity set on which the weak entity set is existence dependent, plus the weak entity set’s discriminator.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depict a weak entity set by double rectangles and identifying relationship as double diamonds.</a:t>
            </a:r>
          </a:p>
          <a:p>
            <a:r>
              <a:rPr lang="en-US" dirty="0" smtClean="0"/>
              <a:t>We underline the discriminator of a weak entity set  with a dashed line.</a:t>
            </a:r>
          </a:p>
          <a:p>
            <a:r>
              <a:rPr lang="en-US" i="1" dirty="0" smtClean="0"/>
              <a:t>payment-number</a:t>
            </a:r>
            <a:r>
              <a:rPr lang="en-US" dirty="0" smtClean="0"/>
              <a:t> – discriminator of the </a:t>
            </a:r>
            <a:r>
              <a:rPr lang="en-US" i="1" dirty="0" smtClean="0"/>
              <a:t>payment </a:t>
            </a:r>
            <a:r>
              <a:rPr lang="en-US" dirty="0" smtClean="0"/>
              <a:t>entity set </a:t>
            </a:r>
          </a:p>
          <a:p>
            <a:r>
              <a:rPr lang="en-US" dirty="0" smtClean="0"/>
              <a:t>Primary key for </a:t>
            </a:r>
            <a:r>
              <a:rPr lang="en-US" i="1" dirty="0" smtClean="0"/>
              <a:t>payment </a:t>
            </a:r>
            <a:r>
              <a:rPr lang="en-US" dirty="0" smtClean="0"/>
              <a:t>– (</a:t>
            </a:r>
            <a:r>
              <a:rPr lang="en-US" i="1" dirty="0" smtClean="0"/>
              <a:t>loan-number, payment-number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 weak entity set can participate in relationship other than the identifying entity set.For example,the payment entity set could participate in a relationship with another weak entity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57200" y="2461940"/>
            <a:ext cx="8229600" cy="280248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E-R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Specialisation</a:t>
            </a:r>
          </a:p>
          <a:p>
            <a:r>
              <a:rPr lang="en-US" dirty="0" smtClean="0"/>
              <a:t>An entity set may include subgroupings of entities ,that are distinct in some way from other entities in the set.</a:t>
            </a:r>
          </a:p>
          <a:p>
            <a:r>
              <a:rPr lang="en-US" dirty="0" smtClean="0"/>
              <a:t>Consider an entity set person,with attributes name,street and city.A person may be further classified into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Custiomer</a:t>
            </a:r>
          </a:p>
          <a:p>
            <a:r>
              <a:rPr lang="en-US" dirty="0" smtClean="0"/>
              <a:t>Employee</a:t>
            </a:r>
          </a:p>
          <a:p>
            <a:r>
              <a:rPr lang="en-US" dirty="0" smtClean="0"/>
              <a:t>  Each of these person types is described by a set of attributes that includes all the attributes plus some additional attributes</a:t>
            </a:r>
          </a:p>
          <a:p>
            <a:r>
              <a:rPr lang="en-US" dirty="0" smtClean="0"/>
              <a:t> The process of designating subgroupings  withan entity set is called specialisation</a:t>
            </a:r>
          </a:p>
          <a:p>
            <a:r>
              <a:rPr lang="en-US" dirty="0" smtClean="0"/>
              <a:t>Generalisation represents a top down design 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 smtClean="0"/>
              <a:t>Database Users and administrators</a:t>
            </a:r>
          </a:p>
          <a:p>
            <a:pPr>
              <a:buNone/>
            </a:pPr>
            <a:r>
              <a:rPr lang="en-US" dirty="0" smtClean="0"/>
              <a:t>Four types of Database users</a:t>
            </a:r>
          </a:p>
          <a:p>
            <a:r>
              <a:rPr lang="en-US" dirty="0" smtClean="0"/>
              <a:t>Naive Users-are unsophisticated users who interact with the system by invoking one of the application programs that have been written previously.</a:t>
            </a:r>
          </a:p>
          <a:p>
            <a:r>
              <a:rPr lang="en-US" dirty="0" smtClean="0"/>
              <a:t>Application Programmers-who write Application Programs</a:t>
            </a:r>
          </a:p>
          <a:p>
            <a:r>
              <a:rPr lang="en-US" dirty="0" smtClean="0"/>
              <a:t>Sophisticated Users-They interact with the system without writing programs.</a:t>
            </a:r>
          </a:p>
          <a:p>
            <a:r>
              <a:rPr lang="en-US" dirty="0" smtClean="0"/>
              <a:t>Specialised users-They write specialised database applications that do not fit into traditional data processing frame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Specialization and Generalization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767681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Generalisation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Multiple entity sets are synthesised into higher level entity set on the basis of some common features.</a:t>
            </a:r>
          </a:p>
          <a:p>
            <a:pPr algn="just"/>
            <a:r>
              <a:rPr lang="en-US" dirty="0" smtClean="0"/>
              <a:t> There are similarities between the customer entity set and the employee entityset in the sense that they have several attributes in common.The commonality can be expressed by generalisation,which is a relationship that exist between higher level entity set and one or more lowe level entity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Specialisation stems from a single entity set where as Generalisation stems from multiple entity sets.</a:t>
            </a:r>
          </a:p>
          <a:p>
            <a:r>
              <a:rPr lang="en-US" dirty="0" smtClean="0"/>
              <a:t>Specialisation is focused on differences whereas Generalisation concentrates on common features.</a:t>
            </a:r>
          </a:p>
          <a:p>
            <a:pPr algn="just"/>
            <a:r>
              <a:rPr lang="en-US" dirty="0" smtClean="0"/>
              <a:t>Specialisation poceeds in a top down manne,but Generalisation proceeds in a Bottom-up manner.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 Constraints on a</a:t>
            </a:r>
            <a:br>
              <a:rPr lang="en-US" b="1" dirty="0" smtClean="0"/>
            </a:br>
            <a:r>
              <a:rPr lang="en-US" b="1" dirty="0" smtClean="0"/>
              <a:t>Specialization/Generalization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condition-defined-membeship is evaluated on the basis of whether it satisfies a particular condition or not</a:t>
            </a:r>
          </a:p>
          <a:p>
            <a:r>
              <a:rPr lang="en-US" dirty="0" smtClean="0"/>
              <a:t>user-defined-it is purely defined by the user</a:t>
            </a:r>
          </a:p>
          <a:p>
            <a:pPr>
              <a:buNone/>
            </a:pPr>
            <a:r>
              <a:rPr lang="en-US" dirty="0" smtClean="0"/>
              <a:t>The lower level entities may be </a:t>
            </a:r>
          </a:p>
          <a:p>
            <a:pPr>
              <a:buNone/>
            </a:pPr>
            <a:r>
              <a:rPr lang="en-US" dirty="0" smtClean="0"/>
              <a:t>Disjoint</a:t>
            </a:r>
          </a:p>
          <a:p>
            <a:r>
              <a:rPr lang="en-US" dirty="0" smtClean="0"/>
              <a:t>an entity can belong to only one lower-level entity set</a:t>
            </a:r>
          </a:p>
          <a:p>
            <a:pPr>
              <a:buNone/>
            </a:pPr>
            <a:r>
              <a:rPr lang="en-US" dirty="0" smtClean="0"/>
              <a:t>Eg-an entity ,may belong to either a savings account or an checking account</a:t>
            </a:r>
          </a:p>
          <a:p>
            <a:r>
              <a:rPr lang="en-US" dirty="0" smtClean="0"/>
              <a:t> Overlapping</a:t>
            </a:r>
          </a:p>
          <a:p>
            <a:pPr algn="just">
              <a:buNone/>
            </a:pPr>
            <a:r>
              <a:rPr lang="en-US" dirty="0" smtClean="0"/>
              <a:t>An entity can belong to more than one lower-level entity set.Eg-In employee entity set,certain managers work in more than one team entity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 Constraints on a</a:t>
            </a:r>
            <a:br>
              <a:rPr lang="en-US" b="1" dirty="0" smtClean="0"/>
            </a:br>
            <a:r>
              <a:rPr lang="en-US" b="1" dirty="0" smtClean="0"/>
              <a:t>Specialization/Generalization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Completeness constraint -- specifies whether or not an entity in the higher-level entity set must belong to at least one of the lower-level entity sets within a generalization.</a:t>
            </a:r>
          </a:p>
          <a:p>
            <a:r>
              <a:rPr lang="en-US" b="1" dirty="0" smtClean="0"/>
              <a:t>total : an entity must belong to one of the lower-level entity sets</a:t>
            </a:r>
          </a:p>
          <a:p>
            <a:r>
              <a:rPr lang="en-US" b="1" dirty="0" smtClean="0"/>
              <a:t>partial: an entity need not belong to one of the lower-level entity sets.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9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 and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Schema</a:t>
            </a:r>
            <a:r>
              <a:rPr lang="en-US" sz="2400" dirty="0" smtClean="0"/>
              <a:t> – the logical structure of the database </a:t>
            </a:r>
          </a:p>
          <a:p>
            <a:pPr lvl="1"/>
            <a:r>
              <a:rPr lang="en-US" sz="2400" dirty="0" smtClean="0"/>
              <a:t>Example: The database consists of information about a set of students and marks and the relationship between them)</a:t>
            </a:r>
          </a:p>
          <a:p>
            <a:pPr lvl="1"/>
            <a:r>
              <a:rPr lang="en-US" sz="2400" b="1" dirty="0" smtClean="0"/>
              <a:t>Physical schema</a:t>
            </a:r>
            <a:r>
              <a:rPr lang="en-US" sz="2400" dirty="0" smtClean="0"/>
              <a:t>: database design at the physical level</a:t>
            </a:r>
          </a:p>
          <a:p>
            <a:pPr lvl="1"/>
            <a:r>
              <a:rPr lang="en-US" sz="2400" b="1" dirty="0" smtClean="0"/>
              <a:t>Logical schema</a:t>
            </a:r>
            <a:r>
              <a:rPr lang="en-US" sz="2400" dirty="0" smtClean="0"/>
              <a:t>: database design at the logical level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Instance</a:t>
            </a:r>
            <a:r>
              <a:rPr lang="en-US" sz="2400" dirty="0" smtClean="0"/>
              <a:t> – the actual content of the database at a particular point in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0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administrator has central control over both the data and the programs to access those data.The functions include-</a:t>
            </a:r>
          </a:p>
          <a:p>
            <a:r>
              <a:rPr lang="en-US" dirty="0" smtClean="0"/>
              <a:t>Schema definition</a:t>
            </a:r>
          </a:p>
          <a:p>
            <a:r>
              <a:rPr lang="en-US" dirty="0" smtClean="0"/>
              <a:t>Storage structure and access-method definition</a:t>
            </a:r>
          </a:p>
          <a:p>
            <a:r>
              <a:rPr lang="en-US" dirty="0" smtClean="0"/>
              <a:t>Schema and Physical organisation modification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2223</Words>
  <Application>Microsoft Office PowerPoint</Application>
  <PresentationFormat>On-screen Show (4:3)</PresentationFormat>
  <Paragraphs>336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Cambria</vt:lpstr>
      <vt:lpstr>Monotype Sorts</vt:lpstr>
      <vt:lpstr>Symbol</vt:lpstr>
      <vt:lpstr>Times New Roman</vt:lpstr>
      <vt:lpstr>Trebuchet MS</vt:lpstr>
      <vt:lpstr>Office Theme</vt:lpstr>
      <vt:lpstr>20MCA102-Advanced Database Management Systems</vt:lpstr>
      <vt:lpstr>Examples</vt:lpstr>
      <vt:lpstr>PowerPoint Presentation</vt:lpstr>
      <vt:lpstr>PowerPoint Presentation</vt:lpstr>
      <vt:lpstr>Database Systems versus File Systems-Purpose of Database Systems</vt:lpstr>
      <vt:lpstr>PowerPoint Presentation</vt:lpstr>
      <vt:lpstr>PowerPoint Presentation</vt:lpstr>
      <vt:lpstr>Instances and Schemas</vt:lpstr>
      <vt:lpstr>Database Administrator</vt:lpstr>
      <vt:lpstr>PowerPoint Presentation</vt:lpstr>
      <vt:lpstr>Levels of Abstraction</vt:lpstr>
      <vt:lpstr>PowerPoint Presentation</vt:lpstr>
      <vt:lpstr>Levels of Abstraction</vt:lpstr>
      <vt:lpstr>Keys</vt:lpstr>
      <vt:lpstr>PowerPoint Presentation</vt:lpstr>
      <vt:lpstr>PowerPoint Presentation</vt:lpstr>
      <vt:lpstr>PowerPoint Presentation</vt:lpstr>
      <vt:lpstr>PowerPoint Presentation</vt:lpstr>
      <vt:lpstr>Super key</vt:lpstr>
      <vt:lpstr>Candidate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DML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Models</vt:lpstr>
      <vt:lpstr>The Entity-Relationship Model</vt:lpstr>
      <vt:lpstr>PowerPoint Presentation</vt:lpstr>
      <vt:lpstr>Entity Sets</vt:lpstr>
      <vt:lpstr>Entity Sets customer and loan</vt:lpstr>
      <vt:lpstr>Relationship Sets</vt:lpstr>
      <vt:lpstr>Relationship Set borrower</vt:lpstr>
      <vt:lpstr>Relational Model</vt:lpstr>
      <vt:lpstr>A Sample Relational Database</vt:lpstr>
      <vt:lpstr>Object Oriented data model</vt:lpstr>
      <vt:lpstr>Attributes</vt:lpstr>
      <vt:lpstr>PowerPoint Presentation</vt:lpstr>
      <vt:lpstr>PowerPoint Presentation</vt:lpstr>
      <vt:lpstr>PowerPoint Presentation</vt:lpstr>
      <vt:lpstr>Constraints</vt:lpstr>
      <vt:lpstr>one to many</vt:lpstr>
      <vt:lpstr>Many to one</vt:lpstr>
      <vt:lpstr>Many to Many Relationship </vt:lpstr>
      <vt:lpstr>PowerPoint Presentation</vt:lpstr>
      <vt:lpstr>PowerPoint Presentation</vt:lpstr>
      <vt:lpstr>Participation of an Entity Set in a Relationship Set</vt:lpstr>
      <vt:lpstr>Paticipation of an Entity set in a Relationship Set</vt:lpstr>
      <vt:lpstr>Entity’s Role</vt:lpstr>
      <vt:lpstr>PowerPoint Presentation</vt:lpstr>
      <vt:lpstr>Relationship Sets with Attributes</vt:lpstr>
      <vt:lpstr>PowerPoint Presentation</vt:lpstr>
      <vt:lpstr>PowerPoint Presentation</vt:lpstr>
      <vt:lpstr>Cardinality Relationship</vt:lpstr>
      <vt:lpstr>One-To-Many Relationship</vt:lpstr>
      <vt:lpstr>Many-To-One Relationships</vt:lpstr>
      <vt:lpstr>Many-To-Many Relationship</vt:lpstr>
      <vt:lpstr>Weak Entity Sets</vt:lpstr>
      <vt:lpstr>PowerPoint Presentation</vt:lpstr>
      <vt:lpstr>PowerPoint Presentation</vt:lpstr>
      <vt:lpstr>PowerPoint Presentation</vt:lpstr>
      <vt:lpstr>Extended E-R features</vt:lpstr>
      <vt:lpstr>PowerPoint Presentation</vt:lpstr>
      <vt:lpstr>Specialization and Generalization</vt:lpstr>
      <vt:lpstr> Generalisation </vt:lpstr>
      <vt:lpstr>Differences</vt:lpstr>
      <vt:lpstr>Design Constraints on a Specialization/Generalization</vt:lpstr>
      <vt:lpstr>Design Constraints on a Specialization/Generalization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User</dc:creator>
  <cp:lastModifiedBy>USER</cp:lastModifiedBy>
  <cp:revision>121</cp:revision>
  <dcterms:created xsi:type="dcterms:W3CDTF">2020-08-17T05:31:40Z</dcterms:created>
  <dcterms:modified xsi:type="dcterms:W3CDTF">2021-05-05T04:07:58Z</dcterms:modified>
</cp:coreProperties>
</file>