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8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4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4DB6-CEDA-4E15-B85E-7B3E33A54E7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1D84-8D1E-418C-912E-468CAAE86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7714" y="1158241"/>
            <a:ext cx="11756571" cy="1184774"/>
          </a:xfrm>
        </p:spPr>
        <p:txBody>
          <a:bodyPr/>
          <a:lstStyle/>
          <a:p>
            <a:r>
              <a:rPr lang="en-IN" dirty="0" smtClean="0"/>
              <a:t>20MCA182 Business Management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Elective II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9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Derives power and authority from the owners.</a:t>
            </a:r>
          </a:p>
          <a:p>
            <a:r>
              <a:rPr lang="en-US" dirty="0" smtClean="0"/>
              <a:t>Contains the uppermost administrators of the enterprise.</a:t>
            </a:r>
          </a:p>
          <a:p>
            <a:r>
              <a:rPr lang="en-US" dirty="0" smtClean="0"/>
              <a:t>Example : - board of directors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Setting out the fundamental objectives of the enterprise.</a:t>
            </a:r>
          </a:p>
          <a:p>
            <a:pPr lvl="1"/>
            <a:r>
              <a:rPr lang="en-US" dirty="0" smtClean="0"/>
              <a:t>Designing strategies for the attainment of fundamental objectives.</a:t>
            </a:r>
          </a:p>
          <a:p>
            <a:pPr lvl="1"/>
            <a:r>
              <a:rPr lang="en-US" dirty="0" smtClean="0"/>
              <a:t>Policy formulation for guiding the decision-making by subordinates to the help the attainment fundamental objectives.</a:t>
            </a:r>
          </a:p>
          <a:p>
            <a:pPr lvl="1"/>
            <a:r>
              <a:rPr lang="en-US" dirty="0" smtClean="0"/>
              <a:t>Designing organizational set up at a micro level.</a:t>
            </a:r>
          </a:p>
          <a:p>
            <a:pPr lvl="1"/>
            <a:r>
              <a:rPr lang="en-US" dirty="0" smtClean="0"/>
              <a:t>Appointment of middle level and lower level managers.</a:t>
            </a:r>
          </a:p>
          <a:p>
            <a:pPr lvl="1"/>
            <a:r>
              <a:rPr lang="en-US" dirty="0" smtClean="0"/>
              <a:t>Development of master plans in the area of finance, HR, Technology, marketing and other spheres of the functioning of the enterprise.</a:t>
            </a:r>
          </a:p>
          <a:p>
            <a:pPr lvl="1"/>
            <a:r>
              <a:rPr lang="en-US" dirty="0" smtClean="0"/>
              <a:t>Providing outstanding leadership, coordination and exercise overall control over the enterprise.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0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Level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Consists of functional departmental managers.</a:t>
            </a:r>
          </a:p>
          <a:p>
            <a:r>
              <a:rPr lang="en-US" dirty="0" smtClean="0"/>
              <a:t>Examples :- Production managers, finance manager, personal manager etc.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Acts as linking pin between top level and lower level management.</a:t>
            </a:r>
          </a:p>
          <a:p>
            <a:pPr lvl="1"/>
            <a:r>
              <a:rPr lang="en-US" dirty="0" smtClean="0"/>
              <a:t>Prepares departmental plans, keeping in view the aspirations of and guidance by top management.</a:t>
            </a:r>
          </a:p>
          <a:p>
            <a:pPr lvl="1"/>
            <a:r>
              <a:rPr lang="en-US" dirty="0" smtClean="0"/>
              <a:t>Designs organizational setup of various departments – division of work among subordinates, establishing superior subordinate relationship.</a:t>
            </a:r>
          </a:p>
          <a:p>
            <a:pPr lvl="1"/>
            <a:r>
              <a:rPr lang="en-US" dirty="0" smtClean="0"/>
              <a:t>Inter-departmental coordination and cooperation.</a:t>
            </a:r>
          </a:p>
          <a:p>
            <a:pPr lvl="1"/>
            <a:r>
              <a:rPr lang="en-US" dirty="0" smtClean="0"/>
              <a:t>Back ground managerial work to assist the lower level of management in discharge of managerial job by latter.</a:t>
            </a:r>
          </a:p>
          <a:p>
            <a:pPr lvl="1"/>
            <a:r>
              <a:rPr lang="en-US" dirty="0" smtClean="0"/>
              <a:t>Submits reports on the performance to the top management.</a:t>
            </a:r>
          </a:p>
          <a:p>
            <a:pPr lvl="1"/>
            <a:r>
              <a:rPr lang="en-US" dirty="0" smtClean="0"/>
              <a:t>Offers suggestions and recommendations to top management f or the better of overall  management of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34844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3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Operating level of management.</a:t>
            </a:r>
          </a:p>
          <a:p>
            <a:r>
              <a:rPr lang="en-US" dirty="0" smtClean="0"/>
              <a:t>This is the level where actual operational work for the enterprise is performed.</a:t>
            </a:r>
          </a:p>
          <a:p>
            <a:r>
              <a:rPr lang="en-US" dirty="0" smtClean="0"/>
              <a:t>Supervisory level management.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Day to day operational planning.</a:t>
            </a:r>
          </a:p>
          <a:p>
            <a:pPr lvl="1"/>
            <a:r>
              <a:rPr lang="en-US" dirty="0" smtClean="0"/>
              <a:t>Micro-level </a:t>
            </a:r>
            <a:r>
              <a:rPr lang="en-US" dirty="0" err="1" smtClean="0"/>
              <a:t>organising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necessary instructions to the operators for the best performance.</a:t>
            </a:r>
          </a:p>
          <a:p>
            <a:pPr lvl="1"/>
            <a:r>
              <a:rPr lang="en-US" dirty="0" smtClean="0"/>
              <a:t>Arranges all facilities to the operators and provides a good environment for the best work.</a:t>
            </a:r>
          </a:p>
          <a:p>
            <a:pPr lvl="1"/>
            <a:r>
              <a:rPr lang="en-US" dirty="0" smtClean="0"/>
              <a:t>Provides leadership to operators and motivates.</a:t>
            </a:r>
          </a:p>
          <a:p>
            <a:pPr lvl="1"/>
            <a:r>
              <a:rPr lang="en-US" dirty="0" smtClean="0"/>
              <a:t>Supervises the work of operators to ensure the best performance in accordance with the standards.</a:t>
            </a:r>
          </a:p>
          <a:p>
            <a:pPr lvl="1"/>
            <a:r>
              <a:rPr lang="en-US" dirty="0" smtClean="0"/>
              <a:t>Take care of the coordination among the workers.</a:t>
            </a:r>
          </a:p>
          <a:p>
            <a:pPr lvl="1"/>
            <a:r>
              <a:rPr lang="en-US" dirty="0" smtClean="0"/>
              <a:t>Submits the report on the performance of operating  staff to the middle level management, forwarded to top level management.</a:t>
            </a:r>
          </a:p>
          <a:p>
            <a:pPr lvl="1"/>
            <a:r>
              <a:rPr lang="en-US" dirty="0" smtClean="0"/>
              <a:t>Communication channel between middle level and operators.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58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skills or qualities a manager should have.</a:t>
            </a:r>
          </a:p>
          <a:p>
            <a:r>
              <a:rPr lang="en-US" dirty="0" smtClean="0"/>
              <a:t>Managerial skills enables the managers to act better.</a:t>
            </a:r>
          </a:p>
          <a:p>
            <a:r>
              <a:rPr lang="en-US" dirty="0" smtClean="0"/>
              <a:t>There are 3 managerial skills.</a:t>
            </a:r>
          </a:p>
          <a:p>
            <a:pPr lvl="1"/>
            <a:r>
              <a:rPr lang="en-US" dirty="0" smtClean="0"/>
              <a:t>Technical skill</a:t>
            </a:r>
          </a:p>
          <a:p>
            <a:pPr lvl="1"/>
            <a:r>
              <a:rPr lang="en-US" dirty="0" smtClean="0"/>
              <a:t>Human skill</a:t>
            </a:r>
          </a:p>
          <a:p>
            <a:pPr lvl="1"/>
            <a:r>
              <a:rPr lang="en-US" dirty="0" smtClean="0"/>
              <a:t>Conceptual skill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91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expertise.</a:t>
            </a:r>
          </a:p>
          <a:p>
            <a:r>
              <a:rPr lang="en-US" dirty="0" smtClean="0"/>
              <a:t>Job specific knowledge and techniques needed to perform the task.</a:t>
            </a:r>
          </a:p>
          <a:p>
            <a:pPr lvl="0"/>
            <a:r>
              <a:rPr lang="en-US" dirty="0" smtClean="0"/>
              <a:t>Technical skills refer to specialized knowledge &amp; proficiency in handling methods, process &amp; technique of specific jobs.</a:t>
            </a:r>
          </a:p>
          <a:p>
            <a:pPr lvl="0"/>
            <a:r>
              <a:rPr lang="en-US" dirty="0" smtClean="0"/>
              <a:t>These skills are most important at lower levels of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59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Skill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involves the ability to work well with other people both individually and in groups.</a:t>
            </a:r>
          </a:p>
          <a:p>
            <a:r>
              <a:rPr lang="en-US" dirty="0" smtClean="0"/>
              <a:t>Means the ability to tactfully deal with human beings and </a:t>
            </a:r>
            <a:r>
              <a:rPr lang="en-US" dirty="0" err="1" smtClean="0"/>
              <a:t>mould</a:t>
            </a:r>
            <a:r>
              <a:rPr lang="en-US" dirty="0" smtClean="0"/>
              <a:t> their </a:t>
            </a:r>
            <a:r>
              <a:rPr lang="en-US" dirty="0" err="1" smtClean="0"/>
              <a:t>behaviour</a:t>
            </a:r>
            <a:r>
              <a:rPr lang="en-US" dirty="0" smtClean="0"/>
              <a:t> at work in the desired manner to attain the common objectives.</a:t>
            </a:r>
          </a:p>
          <a:p>
            <a:pPr lvl="0"/>
            <a:r>
              <a:rPr lang="en-US" dirty="0" smtClean="0"/>
              <a:t>Human skills are the abilities needed to resolve conflicts, motivate lead &amp; communicate effectively with others.</a:t>
            </a:r>
          </a:p>
          <a:p>
            <a:pPr lvl="0"/>
            <a:r>
              <a:rPr lang="en-US" dirty="0" smtClean="0"/>
              <a:t>Every manager should be able to communicate effectively &amp; also understand what thoughts others are trying to convey.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2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Concerned with concepts and ideas.</a:t>
            </a:r>
          </a:p>
          <a:p>
            <a:r>
              <a:rPr lang="en-US" dirty="0" smtClean="0"/>
              <a:t>By conceptual skill we mean the ability :-</a:t>
            </a:r>
          </a:p>
          <a:p>
            <a:pPr lvl="1"/>
            <a:r>
              <a:rPr lang="en-US" dirty="0" smtClean="0"/>
              <a:t>To view the enterprise as a whole in its totality, appreciating the inter-relationship among  its diverse components.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implications of relevant external factors – economic, social, political, technological </a:t>
            </a:r>
            <a:r>
              <a:rPr lang="en-US" dirty="0" err="1" smtClean="0"/>
              <a:t>etc</a:t>
            </a:r>
            <a:r>
              <a:rPr lang="en-US" dirty="0" smtClean="0"/>
              <a:t> – for the successful functioning of the enterprise.</a:t>
            </a:r>
          </a:p>
          <a:p>
            <a:pPr lvl="1"/>
            <a:r>
              <a:rPr lang="en-US" dirty="0" smtClean="0"/>
              <a:t>To consider the strengths and limitations of the enterprise.</a:t>
            </a:r>
          </a:p>
          <a:p>
            <a:pPr lvl="1"/>
            <a:r>
              <a:rPr lang="en-US" dirty="0" smtClean="0"/>
              <a:t>To finally take balanced and rational decisions based on an understanding of the above factors.</a:t>
            </a:r>
          </a:p>
          <a:p>
            <a:r>
              <a:rPr lang="en-US" dirty="0" smtClean="0"/>
              <a:t>Conceptual skill is imperative for top level management, necessary for the middle level management and desirable for the low level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50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Refers to specific actions or </a:t>
            </a:r>
            <a:r>
              <a:rPr lang="en-US" dirty="0" err="1" smtClean="0"/>
              <a:t>behaviours</a:t>
            </a:r>
            <a:r>
              <a:rPr lang="en-US" dirty="0" smtClean="0"/>
              <a:t> expected of a manager.</a:t>
            </a:r>
          </a:p>
          <a:p>
            <a:r>
              <a:rPr lang="en-US" dirty="0" smtClean="0"/>
              <a:t>Broadly it can be divided into 3.</a:t>
            </a:r>
          </a:p>
          <a:p>
            <a:pPr lvl="1"/>
            <a:r>
              <a:rPr lang="en-US" dirty="0" smtClean="0"/>
              <a:t>Interpersonal roles.</a:t>
            </a:r>
          </a:p>
          <a:p>
            <a:pPr lvl="2"/>
            <a:r>
              <a:rPr lang="en-US" dirty="0" smtClean="0"/>
              <a:t>Figurehead role</a:t>
            </a:r>
          </a:p>
          <a:p>
            <a:pPr lvl="2"/>
            <a:r>
              <a:rPr lang="en-US" dirty="0" smtClean="0"/>
              <a:t>Leader</a:t>
            </a:r>
          </a:p>
          <a:p>
            <a:pPr lvl="2"/>
            <a:r>
              <a:rPr lang="en-US" dirty="0" smtClean="0"/>
              <a:t>Liaison role</a:t>
            </a:r>
          </a:p>
          <a:p>
            <a:pPr lvl="1"/>
            <a:r>
              <a:rPr lang="en-US" dirty="0" smtClean="0"/>
              <a:t>Informational roles.</a:t>
            </a:r>
          </a:p>
          <a:p>
            <a:pPr lvl="2"/>
            <a:r>
              <a:rPr lang="en-US" dirty="0" smtClean="0"/>
              <a:t>Monitor</a:t>
            </a:r>
          </a:p>
          <a:p>
            <a:pPr lvl="2"/>
            <a:r>
              <a:rPr lang="en-US" dirty="0" smtClean="0"/>
              <a:t>Disseminator </a:t>
            </a:r>
          </a:p>
          <a:p>
            <a:pPr lvl="2"/>
            <a:r>
              <a:rPr lang="en-US" dirty="0" smtClean="0"/>
              <a:t>Spokesman</a:t>
            </a:r>
          </a:p>
          <a:p>
            <a:pPr lvl="1"/>
            <a:r>
              <a:rPr lang="en-US" dirty="0" smtClean="0"/>
              <a:t>Decisional roles.</a:t>
            </a:r>
          </a:p>
          <a:p>
            <a:pPr lvl="2"/>
            <a:r>
              <a:rPr lang="en-US" dirty="0" smtClean="0"/>
              <a:t>Entrepreneur</a:t>
            </a:r>
          </a:p>
          <a:p>
            <a:pPr lvl="2"/>
            <a:r>
              <a:rPr lang="en-US" dirty="0" smtClean="0"/>
              <a:t>Disturbance handler</a:t>
            </a:r>
          </a:p>
          <a:p>
            <a:pPr lvl="2"/>
            <a:r>
              <a:rPr lang="en-US" dirty="0" smtClean="0"/>
              <a:t>Resource Allocator</a:t>
            </a:r>
          </a:p>
          <a:p>
            <a:pPr lvl="2"/>
            <a:r>
              <a:rPr lang="en-US" dirty="0" smtClean="0"/>
              <a:t>Negotiator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2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each roles.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Figurehead</a:t>
            </a:r>
          </a:p>
          <a:p>
            <a:pPr lvl="1"/>
            <a:r>
              <a:rPr lang="en-US" dirty="0" smtClean="0"/>
              <a:t>Attending functions of employees.</a:t>
            </a:r>
          </a:p>
          <a:p>
            <a:pPr lvl="1"/>
            <a:r>
              <a:rPr lang="en-US" dirty="0" smtClean="0"/>
              <a:t>Entertaining VIP visitors</a:t>
            </a:r>
          </a:p>
          <a:p>
            <a:pPr lvl="1"/>
            <a:r>
              <a:rPr lang="en-US" dirty="0" smtClean="0"/>
              <a:t>Acting as chief guest in public functions etc.</a:t>
            </a:r>
          </a:p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Handle the critical situations as leader.</a:t>
            </a:r>
          </a:p>
          <a:p>
            <a:r>
              <a:rPr lang="en-US" dirty="0" smtClean="0"/>
              <a:t>Liaison</a:t>
            </a:r>
          </a:p>
          <a:p>
            <a:pPr lvl="1"/>
            <a:r>
              <a:rPr lang="en-US" dirty="0" smtClean="0"/>
              <a:t>Dealing public grievances.</a:t>
            </a:r>
          </a:p>
          <a:p>
            <a:pPr lvl="1"/>
            <a:r>
              <a:rPr lang="en-US" dirty="0" smtClean="0"/>
              <a:t>Maintaining contacts with external environment (Govt., 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61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Should be watchful in various activities.</a:t>
            </a:r>
          </a:p>
          <a:p>
            <a:r>
              <a:rPr lang="en-US" dirty="0" smtClean="0"/>
              <a:t>Disseminator</a:t>
            </a:r>
          </a:p>
          <a:p>
            <a:pPr lvl="1"/>
            <a:r>
              <a:rPr lang="en-US" dirty="0" smtClean="0"/>
              <a:t>Role of giving information</a:t>
            </a:r>
          </a:p>
          <a:p>
            <a:r>
              <a:rPr lang="en-US" dirty="0" smtClean="0"/>
              <a:t>Entrepreneur</a:t>
            </a:r>
          </a:p>
          <a:p>
            <a:pPr lvl="1"/>
            <a:r>
              <a:rPr lang="en-US" dirty="0" smtClean="0"/>
              <a:t>Role of initiator</a:t>
            </a:r>
          </a:p>
          <a:p>
            <a:r>
              <a:rPr lang="en-US" dirty="0" smtClean="0"/>
              <a:t>Disturbance handler</a:t>
            </a:r>
          </a:p>
          <a:p>
            <a:pPr lvl="1"/>
            <a:r>
              <a:rPr lang="en-US" dirty="0" smtClean="0"/>
              <a:t>Avoid strikes, conflicts inside the </a:t>
            </a:r>
            <a:r>
              <a:rPr lang="en-US" dirty="0" err="1" smtClean="0"/>
              <a:t>organisation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Resource allocator</a:t>
            </a:r>
          </a:p>
          <a:p>
            <a:r>
              <a:rPr lang="en-US" dirty="0" smtClean="0"/>
              <a:t>Negotiator</a:t>
            </a:r>
          </a:p>
          <a:p>
            <a:pPr lvl="1"/>
            <a:r>
              <a:rPr lang="en-US" dirty="0" smtClean="0"/>
              <a:t>Wages of employees, price of raw materials ,  fixing interest rates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3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Outcomes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82764"/>
              </p:ext>
            </p:extLst>
          </p:nvPr>
        </p:nvGraphicFramePr>
        <p:xfrm>
          <a:off x="552451" y="1571624"/>
          <a:ext cx="11334750" cy="50177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7724">
                  <a:extLst>
                    <a:ext uri="{9D8B030D-6E8A-4147-A177-3AD203B41FA5}">
                      <a16:colId xmlns:a16="http://schemas.microsoft.com/office/drawing/2014/main" val="601274338"/>
                    </a:ext>
                  </a:extLst>
                </a:gridCol>
                <a:gridCol w="10487026">
                  <a:extLst>
                    <a:ext uri="{9D8B030D-6E8A-4147-A177-3AD203B41FA5}">
                      <a16:colId xmlns:a16="http://schemas.microsoft.com/office/drawing/2014/main" val="2221012179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060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Understand </a:t>
                      </a:r>
                      <a:r>
                        <a:rPr lang="en-US" sz="2000" dirty="0">
                          <a:effectLst/>
                        </a:rPr>
                        <a:t>management as a process.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4392894"/>
                  </a:ext>
                </a:extLst>
              </a:tr>
              <a:tr h="827087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Critically </a:t>
                      </a:r>
                      <a:r>
                        <a:rPr lang="en-US" sz="2000" dirty="0" err="1">
                          <a:effectLst/>
                        </a:rPr>
                        <a:t>analyse</a:t>
                      </a:r>
                      <a:r>
                        <a:rPr lang="en-US" sz="2000" dirty="0">
                          <a:effectLst/>
                        </a:rPr>
                        <a:t> and evaluate management theories and practices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2300814"/>
                  </a:ext>
                </a:extLst>
              </a:tr>
              <a:tr h="827087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Perform </a:t>
                      </a:r>
                      <a:r>
                        <a:rPr lang="en-US" sz="2000" dirty="0">
                          <a:effectLst/>
                        </a:rPr>
                        <a:t>planning and </a:t>
                      </a:r>
                      <a:r>
                        <a:rPr lang="en-US" sz="2000" dirty="0" err="1">
                          <a:effectLst/>
                        </a:rPr>
                        <a:t>organising</a:t>
                      </a:r>
                      <a:r>
                        <a:rPr lang="en-US" sz="2000" dirty="0">
                          <a:effectLst/>
                        </a:rPr>
                        <a:t> for an </a:t>
                      </a:r>
                      <a:r>
                        <a:rPr lang="en-US" sz="2000" dirty="0" err="1">
                          <a:effectLst/>
                        </a:rPr>
                        <a:t>organisation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189735"/>
                  </a:ext>
                </a:extLst>
              </a:tr>
              <a:tr h="827087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Do </a:t>
                      </a:r>
                      <a:r>
                        <a:rPr lang="en-US" sz="2000" dirty="0">
                          <a:effectLst/>
                        </a:rPr>
                        <a:t>staffing and related human resource development function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3247746"/>
                  </a:ext>
                </a:extLst>
              </a:tr>
              <a:tr h="83310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Take </a:t>
                      </a:r>
                      <a:r>
                        <a:rPr lang="en-US" sz="2000" dirty="0">
                          <a:effectLst/>
                        </a:rPr>
                        <a:t>proper decisions to get competitive advantage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4823560"/>
                  </a:ext>
                </a:extLst>
              </a:tr>
              <a:tr h="827087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 </a:t>
                      </a: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Understand </a:t>
                      </a:r>
                      <a:r>
                        <a:rPr lang="en-US" sz="2000" dirty="0">
                          <a:effectLst/>
                        </a:rPr>
                        <a:t>basic concepts in book keeping and accounting.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986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0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performs certain activities or functions when they efficiently or effectively coordinate the work of others.</a:t>
            </a:r>
          </a:p>
          <a:p>
            <a:r>
              <a:rPr lang="en-US" dirty="0" smtClean="0"/>
              <a:t>They are:-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Organizing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Staffing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Directing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controlling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1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Continues..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0" y="1690688"/>
            <a:ext cx="5685915" cy="47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Continues..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824038"/>
            <a:ext cx="734802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1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Think before you act.</a:t>
            </a:r>
          </a:p>
          <a:p>
            <a:r>
              <a:rPr lang="en-US" dirty="0" smtClean="0"/>
              <a:t>It is a mental exercise done by a manager, through which a line of thinking and a course of action is chalked out in advance, before committing the precious scarce resources of the enterprise to uses.</a:t>
            </a:r>
          </a:p>
          <a:p>
            <a:r>
              <a:rPr lang="en-US" dirty="0" smtClean="0"/>
              <a:t>According to Terry,” Planning is the selecting &amp; relating of facts &amp; the making and using of assumptions regarding the future in the visualization &amp; formulations of proposed activities to achieve the desired results”.</a:t>
            </a:r>
          </a:p>
          <a:p>
            <a:r>
              <a:rPr lang="en-US" dirty="0" smtClean="0"/>
              <a:t>2 aspects of planning</a:t>
            </a:r>
          </a:p>
          <a:p>
            <a:pPr lvl="1"/>
            <a:r>
              <a:rPr lang="en-US" dirty="0" smtClean="0"/>
              <a:t>Determination of rational objectives for whole enterprise; and for each of is units or subunits.</a:t>
            </a:r>
          </a:p>
          <a:p>
            <a:pPr lvl="1"/>
            <a:r>
              <a:rPr lang="en-US" dirty="0" smtClean="0"/>
              <a:t>Selection of best alternative courses of action for the most efficient and economical attainment of such objectives.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management is concerned with the determination of the total work load which is necessary for the attainment of the objectives and a suitable division of such work among individuals – managers and subordinates – tied to one another through clearly defined authority-responsibility relationships.</a:t>
            </a:r>
          </a:p>
          <a:p>
            <a:r>
              <a:rPr lang="en-US" dirty="0" smtClean="0"/>
              <a:t>Steps of </a:t>
            </a:r>
            <a:r>
              <a:rPr lang="en-US" dirty="0" err="1" smtClean="0"/>
              <a:t>organising</a:t>
            </a:r>
            <a:endParaRPr lang="en-US" dirty="0" smtClean="0"/>
          </a:p>
          <a:p>
            <a:pPr lvl="1"/>
            <a:r>
              <a:rPr lang="en-US" dirty="0" smtClean="0"/>
              <a:t>Determination of the total work load which is necessary for the attainment of objectives.</a:t>
            </a:r>
          </a:p>
          <a:p>
            <a:pPr lvl="1"/>
            <a:r>
              <a:rPr lang="en-US" dirty="0" smtClean="0"/>
              <a:t>Classify such work load into group and subgroup.</a:t>
            </a:r>
          </a:p>
          <a:p>
            <a:pPr lvl="1"/>
            <a:r>
              <a:rPr lang="en-US" dirty="0" smtClean="0"/>
              <a:t>Assign the grouped and </a:t>
            </a:r>
            <a:r>
              <a:rPr lang="en-US" dirty="0" err="1" smtClean="0"/>
              <a:t>subgrouped</a:t>
            </a:r>
            <a:r>
              <a:rPr lang="en-US" dirty="0" smtClean="0"/>
              <a:t> activities to distinct managers.</a:t>
            </a:r>
          </a:p>
          <a:p>
            <a:pPr lvl="1"/>
            <a:r>
              <a:rPr lang="en-US" dirty="0" smtClean="0"/>
              <a:t>To delegate authority &amp; fix responsibility.</a:t>
            </a:r>
          </a:p>
          <a:p>
            <a:pPr lvl="1"/>
            <a:r>
              <a:rPr lang="en-US" dirty="0" smtClean="0"/>
              <a:t>To co-ordinate these authority- responsibility relationships for various activities.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25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Staffing means selection and placement of most able and competent persons on each positions provided in the </a:t>
            </a:r>
            <a:r>
              <a:rPr lang="en-US" dirty="0" err="1" smtClean="0"/>
              <a:t>organisational</a:t>
            </a:r>
            <a:r>
              <a:rPr lang="en-US" dirty="0" smtClean="0"/>
              <a:t> structure.</a:t>
            </a:r>
          </a:p>
          <a:p>
            <a:r>
              <a:rPr lang="en-US" dirty="0" smtClean="0"/>
              <a:t>Right person on the right job at time.</a:t>
            </a:r>
          </a:p>
          <a:p>
            <a:r>
              <a:rPr lang="en-US" dirty="0" smtClean="0"/>
              <a:t>It simply means manning the positions created by organization process. </a:t>
            </a:r>
          </a:p>
          <a:p>
            <a:pPr lvl="0"/>
            <a:r>
              <a:rPr lang="en-US" dirty="0" smtClean="0"/>
              <a:t>Manpower planning</a:t>
            </a:r>
          </a:p>
          <a:p>
            <a:pPr lvl="0"/>
            <a:r>
              <a:rPr lang="en-US" dirty="0" smtClean="0"/>
              <a:t>Recruitment, selection &amp; training.</a:t>
            </a:r>
          </a:p>
          <a:p>
            <a:pPr lvl="0"/>
            <a:r>
              <a:rPr lang="en-US" dirty="0" smtClean="0"/>
              <a:t>Development, promotion, transfer &amp; appraisal.</a:t>
            </a:r>
          </a:p>
          <a:p>
            <a:pPr lvl="0"/>
            <a:r>
              <a:rPr lang="en-US" dirty="0" smtClean="0"/>
              <a:t>Determination of employee remuneration.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7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management performance function.</a:t>
            </a:r>
          </a:p>
          <a:p>
            <a:r>
              <a:rPr lang="en-US" dirty="0" smtClean="0"/>
              <a:t>Is where the performance of managerial function where the manager is concerned with actually guiding his subordinates towards the best attainment of common objectives.</a:t>
            </a:r>
          </a:p>
          <a:p>
            <a:r>
              <a:rPr lang="en-US" dirty="0" smtClean="0"/>
              <a:t>There are 4 aspects of the managerial function of directing:-</a:t>
            </a:r>
          </a:p>
          <a:p>
            <a:pPr lvl="1"/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Supervision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1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that the actions of the people working throughout the enterprise are in conformity with the intentions of plan; and directly and positively contribute to the attainment of the planned objectives.</a:t>
            </a:r>
          </a:p>
          <a:p>
            <a:r>
              <a:rPr lang="en-US" dirty="0" smtClean="0"/>
              <a:t>Steps of controlling:-</a:t>
            </a:r>
          </a:p>
          <a:p>
            <a:pPr lvl="1"/>
            <a:r>
              <a:rPr lang="en-US" dirty="0" smtClean="0"/>
              <a:t>Establishing standards of performance.</a:t>
            </a:r>
          </a:p>
          <a:p>
            <a:pPr lvl="1"/>
            <a:r>
              <a:rPr lang="en-US" dirty="0" smtClean="0"/>
              <a:t>Measuring actual performance.</a:t>
            </a:r>
          </a:p>
          <a:p>
            <a:pPr lvl="1"/>
            <a:r>
              <a:rPr lang="en-US" dirty="0" smtClean="0"/>
              <a:t>Comparing the actual performance with the standard.</a:t>
            </a:r>
          </a:p>
          <a:p>
            <a:pPr lvl="1"/>
            <a:r>
              <a:rPr lang="en-US" dirty="0" smtClean="0"/>
              <a:t>Finding variances or deviations, if any;</a:t>
            </a:r>
          </a:p>
          <a:p>
            <a:pPr lvl="1"/>
            <a:r>
              <a:rPr lang="en-US" dirty="0" smtClean="0"/>
              <a:t>Taking corrective action of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494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Contributions in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management principles have been developed over the period of time with the combination of experiences and experiments.</a:t>
            </a:r>
          </a:p>
          <a:p>
            <a:r>
              <a:rPr lang="en-US" dirty="0"/>
              <a:t>Management practice is as old as human </a:t>
            </a:r>
            <a:r>
              <a:rPr lang="en-US" dirty="0" err="1"/>
              <a:t>civilisation</a:t>
            </a:r>
            <a:r>
              <a:rPr lang="en-US" dirty="0"/>
              <a:t> when people started living together.</a:t>
            </a:r>
          </a:p>
          <a:p>
            <a:r>
              <a:rPr lang="en-US" dirty="0"/>
              <a:t>Every human groups requires management.</a:t>
            </a:r>
          </a:p>
          <a:p>
            <a:r>
              <a:rPr lang="en-US" dirty="0"/>
              <a:t>In the beginning of 20</a:t>
            </a:r>
            <a:r>
              <a:rPr lang="en-US" baseline="30000" dirty="0"/>
              <a:t>th</a:t>
            </a:r>
            <a:r>
              <a:rPr lang="en-US" dirty="0"/>
              <a:t> century, during world war II people started thinking of the problem of how limited resources could be applied in better way.</a:t>
            </a:r>
          </a:p>
          <a:p>
            <a:r>
              <a:rPr lang="en-US" dirty="0"/>
              <a:t>After that, growing competition and complexity of managing large business </a:t>
            </a:r>
            <a:r>
              <a:rPr lang="en-US" dirty="0" err="1"/>
              <a:t>organisations</a:t>
            </a:r>
            <a:r>
              <a:rPr lang="en-US" dirty="0"/>
              <a:t> further triggered the development of management concepts and principles.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11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84"/>
            <a:ext cx="10515600" cy="5042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Reasons for the competitions</a:t>
            </a:r>
          </a:p>
          <a:p>
            <a:pPr lvl="1"/>
            <a:r>
              <a:rPr lang="en-US" dirty="0"/>
              <a:t>Technological innovations and their dissemination in business.</a:t>
            </a:r>
          </a:p>
          <a:p>
            <a:pPr lvl="1"/>
            <a:r>
              <a:rPr lang="en-US" dirty="0"/>
              <a:t>Growing technological obsolescence.</a:t>
            </a:r>
          </a:p>
          <a:p>
            <a:pPr lvl="1"/>
            <a:r>
              <a:rPr lang="en-US" dirty="0"/>
              <a:t>Increase in capital investment.</a:t>
            </a:r>
          </a:p>
          <a:p>
            <a:pPr lvl="1"/>
            <a:r>
              <a:rPr lang="en-US" dirty="0"/>
              <a:t>Freedom at national and international markets.</a:t>
            </a:r>
          </a:p>
          <a:p>
            <a:pPr lvl="1"/>
            <a:r>
              <a:rPr lang="en-US" dirty="0"/>
              <a:t>Increasing customer dominance in market.</a:t>
            </a:r>
          </a:p>
          <a:p>
            <a:r>
              <a:rPr lang="en-US" dirty="0"/>
              <a:t>Reasons of increased complexity in managing business</a:t>
            </a:r>
          </a:p>
          <a:p>
            <a:pPr lvl="1"/>
            <a:r>
              <a:rPr lang="en-US" dirty="0"/>
              <a:t>Increasing size of business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High degree of division of </a:t>
            </a:r>
            <a:r>
              <a:rPr lang="en-US" dirty="0" err="1"/>
              <a:t>labour</a:t>
            </a:r>
            <a:r>
              <a:rPr lang="en-US" dirty="0"/>
              <a:t> and specialization.</a:t>
            </a:r>
          </a:p>
          <a:p>
            <a:pPr lvl="1"/>
            <a:r>
              <a:rPr lang="en-US" dirty="0"/>
              <a:t>Increased government regulation and controls to make business more socially-oriented.</a:t>
            </a:r>
          </a:p>
          <a:p>
            <a:pPr lvl="1"/>
            <a:r>
              <a:rPr lang="en-US" dirty="0" err="1"/>
              <a:t>Organised</a:t>
            </a:r>
            <a:r>
              <a:rPr lang="en-US" dirty="0"/>
              <a:t> union activities to put pressures on </a:t>
            </a:r>
            <a:r>
              <a:rPr lang="en-US" dirty="0" err="1"/>
              <a:t>amagement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Pressure of various conflicting interest groups to meet their demands from the </a:t>
            </a:r>
            <a:r>
              <a:rPr lang="en-US" dirty="0" err="1"/>
              <a:t>organisation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Management: Basic Managerial Concepts, Levels of management, Managerial Skills, Managerial role. Management functions- Planning, </a:t>
            </a:r>
            <a:r>
              <a:rPr lang="en-US" dirty="0" err="1"/>
              <a:t>Organising</a:t>
            </a:r>
            <a:r>
              <a:rPr lang="en-US" dirty="0"/>
              <a:t>, Staffing, leading and Controlling.</a:t>
            </a:r>
            <a:endParaRPr lang="en-IN" dirty="0"/>
          </a:p>
          <a:p>
            <a:r>
              <a:rPr lang="en-US" dirty="0"/>
              <a:t>Early Contributions in Management: Management thought - Classical approach, scientific management, contributions of Taylor, Gilbreths, </a:t>
            </a:r>
            <a:r>
              <a:rPr lang="en-US" dirty="0" err="1"/>
              <a:t>Fayol’s</a:t>
            </a:r>
            <a:r>
              <a:rPr lang="en-US" dirty="0"/>
              <a:t> 14 principles of management.</a:t>
            </a:r>
            <a:endParaRPr lang="en-IN" dirty="0"/>
          </a:p>
          <a:p>
            <a:r>
              <a:rPr lang="en-US" dirty="0"/>
              <a:t>Human relation approach - contribution of Elton Mayo Systems approach - organization as an open system and Contingency approach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17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Continues..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608800"/>
              </p:ext>
            </p:extLst>
          </p:nvPr>
        </p:nvGraphicFramePr>
        <p:xfrm>
          <a:off x="613953" y="1690688"/>
          <a:ext cx="995825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Management Thought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Period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Early contributions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Upto</a:t>
                      </a:r>
                      <a:r>
                        <a:rPr lang="en-US" sz="2400" dirty="0" smtClean="0"/>
                        <a:t> 19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 century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Scientific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1900-1930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Administrative</a:t>
                      </a:r>
                      <a:r>
                        <a:rPr lang="en-US" sz="2400" baseline="0" dirty="0" smtClean="0"/>
                        <a:t>/operational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1916-1940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 relations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1930-1950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Social systems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1940-1950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 theory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1945-1965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Management science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1950-1960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 behavior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1950-1970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1960s onwards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Contingency</a:t>
                      </a:r>
                      <a:r>
                        <a:rPr lang="en-US" sz="2400" baseline="0" dirty="0" smtClean="0"/>
                        <a:t> approach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1970s onwards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4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Classified into 3</a:t>
            </a:r>
          </a:p>
          <a:p>
            <a:pPr lvl="1"/>
            <a:r>
              <a:rPr lang="en-US" dirty="0"/>
              <a:t>Classical</a:t>
            </a:r>
          </a:p>
          <a:p>
            <a:pPr lvl="2"/>
            <a:r>
              <a:rPr lang="en-US" dirty="0"/>
              <a:t>Scientific</a:t>
            </a:r>
          </a:p>
          <a:p>
            <a:pPr lvl="2"/>
            <a:r>
              <a:rPr lang="en-US" dirty="0"/>
              <a:t>Administrative/operational</a:t>
            </a:r>
          </a:p>
          <a:p>
            <a:pPr lvl="1"/>
            <a:r>
              <a:rPr lang="en-US" dirty="0"/>
              <a:t>Neoclassical</a:t>
            </a:r>
          </a:p>
          <a:p>
            <a:pPr lvl="2"/>
            <a:r>
              <a:rPr lang="en-US" dirty="0"/>
              <a:t>Human relations</a:t>
            </a:r>
          </a:p>
          <a:p>
            <a:pPr lvl="2"/>
            <a:r>
              <a:rPr lang="en-US" dirty="0"/>
              <a:t>Social systems</a:t>
            </a:r>
          </a:p>
          <a:p>
            <a:pPr lvl="2"/>
            <a:r>
              <a:rPr lang="en-US" dirty="0"/>
              <a:t>Decision theory</a:t>
            </a:r>
          </a:p>
          <a:p>
            <a:pPr lvl="2"/>
            <a:r>
              <a:rPr lang="en-US" dirty="0"/>
              <a:t>Management science</a:t>
            </a:r>
          </a:p>
          <a:p>
            <a:pPr lvl="2"/>
            <a:r>
              <a:rPr lang="en-US" dirty="0"/>
              <a:t>Human behavior</a:t>
            </a:r>
          </a:p>
          <a:p>
            <a:pPr lvl="1"/>
            <a:r>
              <a:rPr lang="en-US" dirty="0"/>
              <a:t>Modern</a:t>
            </a:r>
          </a:p>
          <a:p>
            <a:pPr lvl="2"/>
            <a:r>
              <a:rPr lang="en-US" dirty="0"/>
              <a:t>Systems</a:t>
            </a:r>
          </a:p>
          <a:p>
            <a:pPr lvl="2"/>
            <a:r>
              <a:rPr lang="en-US" dirty="0"/>
              <a:t>Contingency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839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study started close to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Contributions came from variety of sources.</a:t>
            </a:r>
          </a:p>
          <a:p>
            <a:r>
              <a:rPr lang="en-US" dirty="0"/>
              <a:t>History.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5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approach to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approach to management.</a:t>
            </a:r>
          </a:p>
          <a:p>
            <a:r>
              <a:rPr lang="en-US" dirty="0"/>
              <a:t>Frederick Winslow Taylor’s scientific management.</a:t>
            </a:r>
          </a:p>
          <a:p>
            <a:r>
              <a:rPr lang="en-US" dirty="0"/>
              <a:t>Henry </a:t>
            </a:r>
            <a:r>
              <a:rPr lang="en-US" dirty="0" err="1"/>
              <a:t>Fayol’s</a:t>
            </a:r>
            <a:r>
              <a:rPr lang="en-US" dirty="0"/>
              <a:t> contribution to management.</a:t>
            </a:r>
          </a:p>
          <a:p>
            <a:r>
              <a:rPr lang="en-US" dirty="0"/>
              <a:t>Max Weber’s ideal </a:t>
            </a:r>
            <a:r>
              <a:rPr lang="en-US" dirty="0" err="1"/>
              <a:t>organisation</a:t>
            </a:r>
            <a:r>
              <a:rPr lang="en-US" dirty="0"/>
              <a:t> – Bureaucracy.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769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Frederick Winslow Taylor’s scientific management.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1865 to 1915.</a:t>
            </a:r>
          </a:p>
          <a:p>
            <a:pPr lvl="1"/>
            <a:r>
              <a:rPr lang="en-US" dirty="0"/>
              <a:t>An American.</a:t>
            </a:r>
          </a:p>
          <a:p>
            <a:pPr lvl="1"/>
            <a:r>
              <a:rPr lang="en-US" dirty="0"/>
              <a:t>First joined as machinist and become the chief engineer.</a:t>
            </a:r>
          </a:p>
          <a:p>
            <a:pPr lvl="1"/>
            <a:r>
              <a:rPr lang="en-US" dirty="0"/>
              <a:t>He conducted the experiment in 3 companies in USA.</a:t>
            </a:r>
          </a:p>
          <a:p>
            <a:pPr lvl="1"/>
            <a:r>
              <a:rPr lang="en-US" dirty="0"/>
              <a:t>Taylor’s Scientific Management was Scientific Management Movement.</a:t>
            </a:r>
          </a:p>
          <a:p>
            <a:pPr lvl="1"/>
            <a:r>
              <a:rPr lang="en-US" dirty="0"/>
              <a:t>Published a book called “Scientific Management”.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96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of Taylor.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for inefficient functioning of enterprise was the management.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Scientific management involves the application of scientific approach to managerial decision making(consisting of data collection, analysis of data, and based on the outcome of the analysis); and discarding at the same time, all unscientific approaches like – thump rule, hit and miss approach, trail and error approach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76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scientific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Science, not the thump rule.</a:t>
            </a:r>
          </a:p>
          <a:p>
            <a:r>
              <a:rPr lang="en-US" dirty="0"/>
              <a:t>Harmony, not discord.</a:t>
            </a:r>
          </a:p>
          <a:p>
            <a:r>
              <a:rPr lang="en-US" dirty="0"/>
              <a:t>Co operation, not individualism.</a:t>
            </a:r>
          </a:p>
          <a:p>
            <a:r>
              <a:rPr lang="en-US" dirty="0"/>
              <a:t>Maximum production, in place of restricted production.</a:t>
            </a:r>
          </a:p>
          <a:p>
            <a:r>
              <a:rPr lang="en-US" dirty="0"/>
              <a:t>Development of each persons to the greatest of his capabilities.</a:t>
            </a:r>
          </a:p>
          <a:p>
            <a:r>
              <a:rPr lang="en-US" dirty="0"/>
              <a:t>A more equal division of responsibility between management and workers.</a:t>
            </a:r>
          </a:p>
          <a:p>
            <a:r>
              <a:rPr lang="en-US" dirty="0"/>
              <a:t>Mental revolution on the part of management and workers.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outline structure of Taylor’s Scientific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Determination of a fair day’s task for each worker through scientific methods.</a:t>
            </a:r>
          </a:p>
          <a:p>
            <a:r>
              <a:rPr lang="en-US" dirty="0"/>
              <a:t>Scientific selection and training of workers.</a:t>
            </a:r>
          </a:p>
          <a:p>
            <a:r>
              <a:rPr lang="en-US" dirty="0"/>
              <a:t>Standardization of raw materials, tools and working conditions.</a:t>
            </a:r>
          </a:p>
          <a:p>
            <a:r>
              <a:rPr lang="en-US" dirty="0"/>
              <a:t>Functional foremanship.</a:t>
            </a:r>
          </a:p>
          <a:p>
            <a:r>
              <a:rPr lang="en-US" dirty="0"/>
              <a:t>Deferential piece-rate system of wage payment.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143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and Criticism of Scientific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Merits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More production and higher profits.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Job satisfaction.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Personality development.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Higher standard of living.</a:t>
            </a:r>
          </a:p>
          <a:p>
            <a:r>
              <a:rPr lang="en-US" dirty="0"/>
              <a:t>Criticism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Unsuitable for small employers.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Unemployment.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Retarding human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924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 </a:t>
            </a:r>
            <a:r>
              <a:rPr lang="en-US" dirty="0" err="1"/>
              <a:t>Fayol’s</a:t>
            </a:r>
            <a:r>
              <a:rPr lang="en-US" dirty="0"/>
              <a:t> contribution to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pPr lvl="1"/>
            <a:r>
              <a:rPr lang="en-US" dirty="0"/>
              <a:t>1841 to 1925.</a:t>
            </a:r>
          </a:p>
          <a:p>
            <a:pPr lvl="1"/>
            <a:r>
              <a:rPr lang="en-US" dirty="0"/>
              <a:t>French mining engineer.</a:t>
            </a:r>
          </a:p>
          <a:p>
            <a:pPr lvl="1"/>
            <a:r>
              <a:rPr lang="en-US" dirty="0"/>
              <a:t>Became a leading industrialist and successful manager.</a:t>
            </a:r>
          </a:p>
          <a:p>
            <a:pPr lvl="1"/>
            <a:r>
              <a:rPr lang="en-US" dirty="0"/>
              <a:t>His publication titled “Administration Industrial and </a:t>
            </a:r>
            <a:r>
              <a:rPr lang="en-US" dirty="0" err="1"/>
              <a:t>Generale</a:t>
            </a:r>
            <a:r>
              <a:rPr lang="en-US" dirty="0"/>
              <a:t>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5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Why management?</a:t>
            </a:r>
          </a:p>
          <a:p>
            <a:r>
              <a:rPr lang="en-US" sz="3600" dirty="0" smtClean="0"/>
              <a:t>Where management is applied?</a:t>
            </a:r>
          </a:p>
          <a:p>
            <a:r>
              <a:rPr lang="en-US" sz="3600" dirty="0" smtClean="0"/>
              <a:t>What is a group?</a:t>
            </a:r>
          </a:p>
          <a:p>
            <a:r>
              <a:rPr lang="en-US" sz="3600" dirty="0" smtClean="0"/>
              <a:t>Who is a manager?</a:t>
            </a:r>
          </a:p>
          <a:p>
            <a:r>
              <a:rPr lang="en-US" sz="3600" dirty="0" smtClean="0"/>
              <a:t>A manager is someone who coordinates and oversees the work of other people so that </a:t>
            </a:r>
            <a:r>
              <a:rPr lang="en-US" sz="3600" dirty="0" err="1" smtClean="0"/>
              <a:t>organisational</a:t>
            </a:r>
            <a:r>
              <a:rPr lang="en-US" sz="3600" dirty="0" smtClean="0"/>
              <a:t> goals can be accomplished.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82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Fayol’s</a:t>
            </a:r>
            <a:r>
              <a:rPr lang="en-US" dirty="0"/>
              <a:t> Classification of business functions.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Activities(related to production).</a:t>
            </a:r>
          </a:p>
          <a:p>
            <a:r>
              <a:rPr lang="en-US" dirty="0"/>
              <a:t>Commercial Activities(related to buying, selling  and exchange).</a:t>
            </a:r>
          </a:p>
          <a:p>
            <a:r>
              <a:rPr lang="en-US" dirty="0"/>
              <a:t>Financial Activities(related to capital,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Security Activities(related to personnel of the enterprise).</a:t>
            </a:r>
          </a:p>
          <a:p>
            <a:r>
              <a:rPr lang="en-US" dirty="0"/>
              <a:t>Accounting Activities(related to recording of business transactions,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Managerial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18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Fayol’s</a:t>
            </a:r>
            <a:r>
              <a:rPr lang="en-US" dirty="0"/>
              <a:t> classification of managerial functions.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Planning.</a:t>
            </a:r>
          </a:p>
          <a:p>
            <a:r>
              <a:rPr lang="en-US" dirty="0" err="1"/>
              <a:t>Organising</a:t>
            </a:r>
            <a:r>
              <a:rPr lang="en-US" dirty="0"/>
              <a:t>.</a:t>
            </a:r>
          </a:p>
          <a:p>
            <a:r>
              <a:rPr lang="en-US" dirty="0"/>
              <a:t>Commanding.</a:t>
            </a:r>
          </a:p>
          <a:p>
            <a:r>
              <a:rPr lang="en-US" dirty="0"/>
              <a:t>Co </a:t>
            </a:r>
            <a:r>
              <a:rPr lang="en-US" dirty="0" err="1"/>
              <a:t>ordinating</a:t>
            </a:r>
            <a:endParaRPr lang="en-US" dirty="0"/>
          </a:p>
          <a:p>
            <a:r>
              <a:rPr lang="en-US" dirty="0"/>
              <a:t>Controlling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016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required for a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Physical.</a:t>
            </a:r>
          </a:p>
          <a:p>
            <a:r>
              <a:rPr lang="en-US" dirty="0"/>
              <a:t>Mental.</a:t>
            </a:r>
          </a:p>
          <a:p>
            <a:r>
              <a:rPr lang="en-US" dirty="0"/>
              <a:t>Moral.</a:t>
            </a:r>
          </a:p>
          <a:p>
            <a:r>
              <a:rPr lang="en-US" dirty="0"/>
              <a:t>Education.</a:t>
            </a:r>
          </a:p>
          <a:p>
            <a:r>
              <a:rPr lang="en-US" dirty="0"/>
              <a:t>Technical.</a:t>
            </a:r>
          </a:p>
          <a:p>
            <a:r>
              <a:rPr lang="en-US" dirty="0"/>
              <a:t>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605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of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Division of Work</a:t>
            </a:r>
          </a:p>
          <a:p>
            <a:pPr>
              <a:buFont typeface="+mj-lt"/>
              <a:buAutoNum type="arabicPeriod"/>
            </a:pPr>
            <a:r>
              <a:rPr lang="en-US" dirty="0"/>
              <a:t>Authority and responsibility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Discipline</a:t>
            </a:r>
          </a:p>
          <a:p>
            <a:pPr>
              <a:buFont typeface="+mj-lt"/>
              <a:buAutoNum type="arabicPeriod"/>
            </a:pPr>
            <a:r>
              <a:rPr lang="en-US" dirty="0"/>
              <a:t>Unity of Command</a:t>
            </a:r>
          </a:p>
          <a:p>
            <a:pPr>
              <a:buFont typeface="+mj-lt"/>
              <a:buAutoNum type="arabicPeriod"/>
            </a:pPr>
            <a:r>
              <a:rPr lang="en-US" dirty="0"/>
              <a:t> Unity of Direction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Subordination of Individual to General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Remuneration of personnel.</a:t>
            </a:r>
          </a:p>
          <a:p>
            <a:pPr>
              <a:buFont typeface="+mj-lt"/>
              <a:buAutoNum type="arabicPeriod"/>
            </a:pPr>
            <a:r>
              <a:rPr lang="en-US" dirty="0"/>
              <a:t>Centralization(rightful compromise between centralization and decentralization)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 Scalar Chain</a:t>
            </a:r>
          </a:p>
          <a:p>
            <a:pPr>
              <a:buFont typeface="+mj-lt"/>
              <a:buAutoNum type="arabicPeriod"/>
            </a:pPr>
            <a:r>
              <a:rPr lang="en-US" dirty="0"/>
              <a:t>Order(Material Order and social order)</a:t>
            </a:r>
          </a:p>
          <a:p>
            <a:pPr>
              <a:buFont typeface="+mj-lt"/>
              <a:buAutoNum type="arabicPeriod"/>
            </a:pPr>
            <a:r>
              <a:rPr lang="en-US" dirty="0"/>
              <a:t>Equity</a:t>
            </a:r>
          </a:p>
          <a:p>
            <a:pPr>
              <a:buFont typeface="+mj-lt"/>
              <a:buAutoNum type="arabicPeriod"/>
            </a:pPr>
            <a:r>
              <a:rPr lang="en-US" dirty="0"/>
              <a:t>Stability of Tenure(change)</a:t>
            </a:r>
          </a:p>
          <a:p>
            <a:pPr>
              <a:buFont typeface="+mj-lt"/>
              <a:buAutoNum type="arabicPeriod"/>
            </a:pPr>
            <a:r>
              <a:rPr lang="en-US" dirty="0"/>
              <a:t>Initiative</a:t>
            </a:r>
          </a:p>
          <a:p>
            <a:pPr>
              <a:buFont typeface="+mj-lt"/>
              <a:buAutoNum type="arabicPeriod"/>
            </a:pPr>
            <a:r>
              <a:rPr lang="en-US" dirty="0"/>
              <a:t>Team spirit – union is strength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2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Weber’s Ideal </a:t>
            </a:r>
            <a:r>
              <a:rPr lang="en-US" dirty="0" err="1"/>
              <a:t>Organisation</a:t>
            </a:r>
            <a:r>
              <a:rPr lang="en-US" dirty="0"/>
              <a:t> - Bureaucracy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1864 to 1920.</a:t>
            </a:r>
          </a:p>
          <a:p>
            <a:r>
              <a:rPr lang="en-US" dirty="0"/>
              <a:t>German social scientist.</a:t>
            </a:r>
          </a:p>
          <a:p>
            <a:r>
              <a:rPr lang="en-US" dirty="0"/>
              <a:t>Main Characteristics of Weber’s model.</a:t>
            </a:r>
          </a:p>
          <a:p>
            <a:pPr lvl="1"/>
            <a:r>
              <a:rPr lang="en-US" dirty="0"/>
              <a:t>High degree of division of work/</a:t>
            </a:r>
            <a:r>
              <a:rPr lang="en-US" dirty="0" err="1"/>
              <a:t>specialisation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Rules, regulations and procedures.</a:t>
            </a:r>
          </a:p>
          <a:p>
            <a:pPr lvl="1"/>
            <a:r>
              <a:rPr lang="en-US" dirty="0"/>
              <a:t>Hierarchy of authority.</a:t>
            </a:r>
          </a:p>
          <a:p>
            <a:pPr lvl="1"/>
            <a:r>
              <a:rPr lang="en-US" dirty="0"/>
              <a:t>Record keeping.</a:t>
            </a:r>
          </a:p>
          <a:p>
            <a:pPr lvl="1"/>
            <a:r>
              <a:rPr lang="en-US" dirty="0"/>
              <a:t>Technical competence.</a:t>
            </a:r>
          </a:p>
          <a:p>
            <a:pPr lvl="1"/>
            <a:r>
              <a:rPr lang="en-US" dirty="0"/>
              <a:t>Impersonality.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03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Weber’s Ideal </a:t>
            </a:r>
            <a:r>
              <a:rPr lang="en-US" dirty="0" err="1"/>
              <a:t>Organisation</a:t>
            </a:r>
            <a:r>
              <a:rPr lang="en-US" dirty="0"/>
              <a:t> - Bureaucracy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Merits</a:t>
            </a:r>
          </a:p>
          <a:p>
            <a:pPr lvl="1"/>
            <a:r>
              <a:rPr lang="en-US" dirty="0" err="1"/>
              <a:t>Specialisation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Democracy.</a:t>
            </a:r>
          </a:p>
          <a:p>
            <a:pPr lvl="1"/>
            <a:r>
              <a:rPr lang="en-US" dirty="0"/>
              <a:t>Systematic and orderly function.</a:t>
            </a:r>
          </a:p>
          <a:p>
            <a:pPr lvl="1"/>
            <a:r>
              <a:rPr lang="en-US" dirty="0"/>
              <a:t>Efficient functioning.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Lack of flexibility.</a:t>
            </a:r>
          </a:p>
          <a:p>
            <a:pPr lvl="1"/>
            <a:r>
              <a:rPr lang="en-US" dirty="0" err="1"/>
              <a:t>Organisational</a:t>
            </a:r>
            <a:r>
              <a:rPr lang="en-US" dirty="0"/>
              <a:t> operational delays.</a:t>
            </a:r>
          </a:p>
          <a:p>
            <a:pPr lvl="1"/>
            <a:r>
              <a:rPr lang="en-US" dirty="0"/>
              <a:t>Increased paper work.</a:t>
            </a:r>
          </a:p>
          <a:p>
            <a:pPr lvl="1"/>
            <a:r>
              <a:rPr lang="en-US" dirty="0"/>
              <a:t>Lack of initiative.</a:t>
            </a:r>
          </a:p>
          <a:p>
            <a:pPr lvl="1"/>
            <a:r>
              <a:rPr lang="en-US" dirty="0"/>
              <a:t>No place for human consideration.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16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Neo-classical or </a:t>
            </a:r>
            <a:r>
              <a:rPr lang="en-US" dirty="0" err="1"/>
              <a:t>Behavioural</a:t>
            </a:r>
            <a:r>
              <a:rPr lang="en-US" dirty="0"/>
              <a:t> Approach to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Relational Approach</a:t>
            </a:r>
          </a:p>
          <a:p>
            <a:r>
              <a:rPr lang="en-US" dirty="0" err="1"/>
              <a:t>Behavioural</a:t>
            </a:r>
            <a:r>
              <a:rPr lang="en-US" dirty="0"/>
              <a:t>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807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Relational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objective is to examine and analyze the impact of the human factor towards more effective management.</a:t>
            </a:r>
          </a:p>
          <a:p>
            <a:r>
              <a:rPr lang="en-US" dirty="0"/>
              <a:t>For this an experiment called </a:t>
            </a:r>
            <a:r>
              <a:rPr lang="en-US" dirty="0" err="1"/>
              <a:t>Hawthrone</a:t>
            </a:r>
            <a:r>
              <a:rPr lang="en-US" dirty="0"/>
              <a:t> conducted at </a:t>
            </a:r>
            <a:r>
              <a:rPr lang="en-US" dirty="0" err="1"/>
              <a:t>Hawthrone</a:t>
            </a:r>
            <a:r>
              <a:rPr lang="en-US" dirty="0"/>
              <a:t> plant.</a:t>
            </a:r>
          </a:p>
          <a:p>
            <a:r>
              <a:rPr lang="en-US" dirty="0"/>
              <a:t>The experiment is conducted by a team of researchers from Harvard Business School, under the leadership of Elton Mayo.</a:t>
            </a:r>
          </a:p>
          <a:p>
            <a:r>
              <a:rPr lang="en-US" dirty="0"/>
              <a:t>Motivation of this experiment was whether the physical facilities like – raw material, machinery, technology etc. were the only factors responsible for human efficiency at work; or were there certain other factors more important than physical factors which were more responsible for human efficiency at work.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053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outcome of the </a:t>
            </a:r>
            <a:r>
              <a:rPr lang="en-US" dirty="0" err="1"/>
              <a:t>Hawthrone</a:t>
            </a:r>
            <a:r>
              <a:rPr lang="en-US" dirty="0"/>
              <a:t> experiments was the human relation approach.</a:t>
            </a:r>
          </a:p>
          <a:p>
            <a:r>
              <a:rPr lang="en-US" dirty="0" err="1"/>
              <a:t>Hawthrone</a:t>
            </a:r>
            <a:r>
              <a:rPr lang="en-US" dirty="0"/>
              <a:t> experiments were conducted into the following 4 phases:-</a:t>
            </a:r>
          </a:p>
          <a:p>
            <a:pPr lvl="1"/>
            <a:r>
              <a:rPr lang="en-US" dirty="0"/>
              <a:t>Illustration experiments</a:t>
            </a:r>
          </a:p>
          <a:p>
            <a:pPr lvl="2"/>
            <a:r>
              <a:rPr lang="en-US" dirty="0"/>
              <a:t>Lighting experiments</a:t>
            </a:r>
          </a:p>
          <a:p>
            <a:pPr lvl="2"/>
            <a:r>
              <a:rPr lang="en-US" dirty="0"/>
              <a:t>Conclusion is that there is no effect of lighting  in production, but they realized that there are certain human factors which affects production not the light.</a:t>
            </a:r>
          </a:p>
          <a:p>
            <a:pPr lvl="1"/>
            <a:r>
              <a:rPr lang="en-US" dirty="0"/>
              <a:t>Relay assembly test room studies.</a:t>
            </a:r>
          </a:p>
          <a:p>
            <a:pPr lvl="2"/>
            <a:r>
              <a:rPr lang="en-US" dirty="0"/>
              <a:t>In this experiment certain changes like – incentives, rest, working hours etc. were introduced.</a:t>
            </a:r>
          </a:p>
          <a:p>
            <a:pPr lvl="2"/>
            <a:r>
              <a:rPr lang="en-US" dirty="0"/>
              <a:t>Conclusion is that the changes introduced were not responsible for increased efficiency, but  certain factors like – attitude towards work, sense of belongingness, friendly supervision etc. were responsible.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183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 interviewing </a:t>
            </a:r>
            <a:r>
              <a:rPr lang="en-US" dirty="0" err="1"/>
              <a:t>programme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Discussions.</a:t>
            </a:r>
          </a:p>
          <a:p>
            <a:pPr lvl="1"/>
            <a:r>
              <a:rPr lang="en-US" sz="2800" dirty="0"/>
              <a:t>It is observed that an opportunity to talk freely about things that are important to workers had a positive impact on their work </a:t>
            </a:r>
            <a:r>
              <a:rPr lang="en-US" sz="2800" dirty="0" err="1"/>
              <a:t>behaviour</a:t>
            </a:r>
            <a:r>
              <a:rPr lang="en-US" sz="2800" dirty="0"/>
              <a:t>.</a:t>
            </a:r>
          </a:p>
          <a:p>
            <a:r>
              <a:rPr lang="en-US" dirty="0"/>
              <a:t>Bank Wiring observation room experiments</a:t>
            </a:r>
          </a:p>
          <a:p>
            <a:pPr lvl="1"/>
            <a:r>
              <a:rPr lang="en-US" sz="2800" dirty="0"/>
              <a:t>These experiments were conducted to </a:t>
            </a:r>
            <a:r>
              <a:rPr lang="en-US" sz="2800" dirty="0" err="1"/>
              <a:t>analyse</a:t>
            </a:r>
            <a:r>
              <a:rPr lang="en-US" sz="2800" dirty="0"/>
              <a:t> the functioning of small groups and their impact on individual </a:t>
            </a:r>
            <a:r>
              <a:rPr lang="en-US" sz="2800" dirty="0" err="1"/>
              <a:t>behaviour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 observation is that workers decided to work target for themselves which is lower than the company’s target</a:t>
            </a:r>
            <a:r>
              <a:rPr lang="en-US" sz="28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89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managers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55708"/>
              </p:ext>
            </p:extLst>
          </p:nvPr>
        </p:nvGraphicFramePr>
        <p:xfrm>
          <a:off x="2925054" y="2641648"/>
          <a:ext cx="5304546" cy="27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138">
                <a:tc>
                  <a:txBody>
                    <a:bodyPr/>
                    <a:lstStyle/>
                    <a:p>
                      <a:r>
                        <a:rPr lang="en-US" dirty="0" smtClean="0"/>
                        <a:t>Top Managers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38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r>
                        <a:rPr lang="en-US" baseline="0" dirty="0" smtClean="0"/>
                        <a:t>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38"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line managers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38">
                <a:tc>
                  <a:txBody>
                    <a:bodyPr/>
                    <a:lstStyle/>
                    <a:p>
                      <a:r>
                        <a:rPr lang="en-US" dirty="0" smtClean="0"/>
                        <a:t>Non managerial employees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09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Contributions of </a:t>
            </a:r>
            <a:r>
              <a:rPr lang="en-US" dirty="0" err="1"/>
              <a:t>Hawthrone</a:t>
            </a:r>
            <a:r>
              <a:rPr lang="en-US" dirty="0"/>
              <a:t> Experiments(Human relation approach)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organisation</a:t>
            </a:r>
            <a:r>
              <a:rPr lang="en-US" dirty="0"/>
              <a:t> is a social system; with a culture of its own.</a:t>
            </a:r>
          </a:p>
          <a:p>
            <a:pPr lvl="1"/>
            <a:r>
              <a:rPr lang="en-US" dirty="0"/>
              <a:t>Informal groups have a serious impact on worker’s productivity.</a:t>
            </a:r>
          </a:p>
          <a:p>
            <a:pPr lvl="1"/>
            <a:r>
              <a:rPr lang="en-US" dirty="0"/>
              <a:t>There are conflicts between the </a:t>
            </a:r>
            <a:r>
              <a:rPr lang="en-US" dirty="0" err="1"/>
              <a:t>organisation</a:t>
            </a:r>
            <a:r>
              <a:rPr lang="en-US" dirty="0"/>
              <a:t> and individuals.</a:t>
            </a:r>
          </a:p>
          <a:p>
            <a:pPr lvl="1"/>
            <a:r>
              <a:rPr lang="en-US" dirty="0"/>
              <a:t>Friendly supervision has favorable influence on human efficiency at work.</a:t>
            </a:r>
          </a:p>
          <a:p>
            <a:pPr lvl="1"/>
            <a:r>
              <a:rPr lang="en-US" dirty="0"/>
              <a:t>Free flow of communication, in the </a:t>
            </a:r>
            <a:r>
              <a:rPr lang="en-US" dirty="0" err="1"/>
              <a:t>organisation</a:t>
            </a:r>
            <a:r>
              <a:rPr lang="en-US" dirty="0"/>
              <a:t> makes good human relations.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412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human relations approach.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were taken from USA.</a:t>
            </a:r>
          </a:p>
          <a:p>
            <a:r>
              <a:rPr lang="en-US" dirty="0" err="1"/>
              <a:t>Hawthrone</a:t>
            </a:r>
            <a:r>
              <a:rPr lang="en-US" dirty="0"/>
              <a:t> plant(enterprise) was a thoroughly unpleasant place to work.</a:t>
            </a:r>
          </a:p>
          <a:p>
            <a:r>
              <a:rPr lang="en-US" dirty="0"/>
              <a:t>Experiments were not conducted in a scientific manner.</a:t>
            </a:r>
          </a:p>
          <a:p>
            <a:r>
              <a:rPr lang="en-US" dirty="0"/>
              <a:t>The worker did not exhibit their natural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15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Science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in the year 1940.</a:t>
            </a:r>
          </a:p>
          <a:p>
            <a:r>
              <a:rPr lang="en-US" dirty="0"/>
              <a:t>It is an extension of human relations approach.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science approach recommends a study of </a:t>
            </a:r>
            <a:r>
              <a:rPr lang="en-US" dirty="0" err="1"/>
              <a:t>behavioural</a:t>
            </a:r>
            <a:r>
              <a:rPr lang="en-US" dirty="0"/>
              <a:t> sciences(like Psychology, industrial Psychology, sociology, etc.)for understanding human </a:t>
            </a:r>
            <a:r>
              <a:rPr lang="en-US" dirty="0" err="1"/>
              <a:t>behaviour</a:t>
            </a:r>
            <a:r>
              <a:rPr lang="en-US" dirty="0"/>
              <a:t> at work; and applying the basic concepts, theories, and models of these sciences for </a:t>
            </a:r>
            <a:r>
              <a:rPr lang="en-US" dirty="0" err="1"/>
              <a:t>moulding</a:t>
            </a:r>
            <a:r>
              <a:rPr lang="en-US" dirty="0"/>
              <a:t> human </a:t>
            </a:r>
            <a:r>
              <a:rPr lang="en-US" dirty="0" err="1"/>
              <a:t>behaviour</a:t>
            </a:r>
            <a:r>
              <a:rPr lang="en-US" dirty="0"/>
              <a:t> in the desired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4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err="1"/>
              <a:t>Behavioural</a:t>
            </a:r>
            <a:r>
              <a:rPr lang="en-US" dirty="0"/>
              <a:t>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</a:t>
            </a:r>
            <a:r>
              <a:rPr lang="en-US" dirty="0" err="1"/>
              <a:t>organisation</a:t>
            </a:r>
            <a:r>
              <a:rPr lang="en-US" dirty="0"/>
              <a:t> is a social system.</a:t>
            </a:r>
          </a:p>
          <a:p>
            <a:r>
              <a:rPr lang="en-US" dirty="0"/>
              <a:t>An individual joining the </a:t>
            </a:r>
            <a:r>
              <a:rPr lang="en-US" dirty="0" err="1"/>
              <a:t>organisation</a:t>
            </a:r>
            <a:r>
              <a:rPr lang="en-US" dirty="0"/>
              <a:t> brings his needs, values, beliefs, attitudes and perceptual qualities to work place.</a:t>
            </a:r>
          </a:p>
          <a:p>
            <a:r>
              <a:rPr lang="en-US" dirty="0"/>
              <a:t>Informal groups have their own unwritten constitutions.</a:t>
            </a:r>
          </a:p>
          <a:p>
            <a:r>
              <a:rPr lang="en-US" dirty="0"/>
              <a:t>Conflicts between the </a:t>
            </a:r>
            <a:r>
              <a:rPr lang="en-US" dirty="0" err="1"/>
              <a:t>organisation</a:t>
            </a:r>
            <a:r>
              <a:rPr lang="en-US" dirty="0"/>
              <a:t> and individuals and their groups are natural and inevitable, can be </a:t>
            </a:r>
            <a:r>
              <a:rPr lang="en-US" dirty="0" err="1"/>
              <a:t>utilised</a:t>
            </a:r>
            <a:r>
              <a:rPr lang="en-US" dirty="0"/>
              <a:t> towards extracting positive advantage out of such conflicts.</a:t>
            </a:r>
          </a:p>
          <a:p>
            <a:r>
              <a:rPr lang="en-US" dirty="0"/>
              <a:t>Motivations and particularly non monetary motivation has good effect on human </a:t>
            </a:r>
            <a:r>
              <a:rPr lang="en-US" dirty="0" err="1"/>
              <a:t>behaviour</a:t>
            </a:r>
            <a:r>
              <a:rPr lang="en-US" dirty="0"/>
              <a:t> at work.</a:t>
            </a:r>
          </a:p>
          <a:p>
            <a:r>
              <a:rPr lang="en-US" dirty="0"/>
              <a:t>Democratic leadership helps in </a:t>
            </a:r>
            <a:r>
              <a:rPr lang="en-US" dirty="0" err="1"/>
              <a:t>moulding</a:t>
            </a:r>
            <a:r>
              <a:rPr lang="en-US" dirty="0"/>
              <a:t> the attitude of workers.</a:t>
            </a:r>
          </a:p>
          <a:p>
            <a:r>
              <a:rPr lang="en-US" dirty="0"/>
              <a:t>Two way communication increases the human efficiency at work.</a:t>
            </a:r>
          </a:p>
          <a:p>
            <a:r>
              <a:rPr lang="en-US" dirty="0"/>
              <a:t>Involvement of workers in decision making process make workers more committed.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153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and Limitations of BSA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Merits</a:t>
            </a:r>
          </a:p>
          <a:p>
            <a:pPr lvl="1"/>
            <a:r>
              <a:rPr lang="en-US" dirty="0"/>
              <a:t>Study of human </a:t>
            </a:r>
            <a:r>
              <a:rPr lang="en-US" dirty="0" err="1"/>
              <a:t>behaviour</a:t>
            </a:r>
            <a:r>
              <a:rPr lang="en-US" dirty="0"/>
              <a:t> is most critical for managerial success.</a:t>
            </a:r>
          </a:p>
          <a:p>
            <a:pPr lvl="1"/>
            <a:r>
              <a:rPr lang="en-US" dirty="0"/>
              <a:t>Contribution to management.</a:t>
            </a:r>
          </a:p>
          <a:p>
            <a:pPr lvl="1"/>
            <a:r>
              <a:rPr lang="en-US" dirty="0"/>
              <a:t>Basis of </a:t>
            </a:r>
            <a:r>
              <a:rPr lang="en-US" dirty="0" err="1"/>
              <a:t>organisational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Over-emphasis on </a:t>
            </a:r>
            <a:r>
              <a:rPr lang="en-US" dirty="0" err="1"/>
              <a:t>behavioural</a:t>
            </a:r>
            <a:r>
              <a:rPr lang="en-US" dirty="0"/>
              <a:t> approach.</a:t>
            </a:r>
          </a:p>
          <a:p>
            <a:pPr lvl="1"/>
            <a:r>
              <a:rPr lang="en-US" dirty="0"/>
              <a:t>Unpredictability of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Finding not universally applicable.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6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Approaches to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System’s approach to the study of management.</a:t>
            </a:r>
          </a:p>
          <a:p>
            <a:r>
              <a:rPr lang="en-US" dirty="0"/>
              <a:t>Contingency or Situational Approach.</a:t>
            </a:r>
          </a:p>
          <a:p>
            <a:r>
              <a:rPr lang="en-US" dirty="0"/>
              <a:t>Management Science and Mathematical Approach.</a:t>
            </a:r>
          </a:p>
        </p:txBody>
      </p:sp>
    </p:spTree>
    <p:extLst>
      <p:ext uri="{BB962C8B-B14F-4D97-AF65-F5344CB8AC3E}">
        <p14:creationId xmlns:p14="http://schemas.microsoft.com/office/powerpoint/2010/main" val="2991893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System’s approach to the study of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System.</a:t>
            </a:r>
          </a:p>
          <a:p>
            <a:r>
              <a:rPr lang="en-US" dirty="0"/>
              <a:t>Features of term system.</a:t>
            </a:r>
          </a:p>
          <a:p>
            <a:pPr lvl="1"/>
            <a:r>
              <a:rPr lang="en-US" dirty="0"/>
              <a:t>System is very comprehensive(widest perspective) in nature.</a:t>
            </a:r>
          </a:p>
          <a:p>
            <a:pPr lvl="1"/>
            <a:r>
              <a:rPr lang="en-US" dirty="0"/>
              <a:t>System is applied to the study of complex phenomena.</a:t>
            </a:r>
          </a:p>
          <a:p>
            <a:pPr lvl="1"/>
            <a:r>
              <a:rPr lang="en-US" dirty="0"/>
              <a:t>System provides only a technique of analysis.</a:t>
            </a:r>
          </a:p>
          <a:p>
            <a:r>
              <a:rPr lang="en-US" dirty="0"/>
              <a:t>Definition of system.</a:t>
            </a:r>
          </a:p>
          <a:p>
            <a:pPr lvl="1"/>
            <a:r>
              <a:rPr lang="en-US" dirty="0"/>
              <a:t>Defined as one whole, consisting of parts(each part being known as a sub-system within the bigger system); parts which are interrelated or independent and arranged in a particular order according to some definite scheme, making for the whole.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23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conceptual features of system:-</a:t>
            </a:r>
          </a:p>
          <a:p>
            <a:pPr lvl="1"/>
            <a:r>
              <a:rPr lang="en-US" dirty="0"/>
              <a:t>Each system is separated from the environment by a boundary; which may be actual or imaginary.</a:t>
            </a:r>
          </a:p>
          <a:p>
            <a:pPr lvl="1"/>
            <a:r>
              <a:rPr lang="en-US" dirty="0"/>
              <a:t>A particular sub-system inside the system may be less powerful; but when all sub-systems combine and function in a </a:t>
            </a:r>
            <a:r>
              <a:rPr lang="en-US" dirty="0" err="1"/>
              <a:t>co-ordinated</a:t>
            </a:r>
            <a:r>
              <a:rPr lang="en-US" dirty="0"/>
              <a:t> manner, these become very powerful.</a:t>
            </a:r>
          </a:p>
          <a:p>
            <a:r>
              <a:rPr lang="en-US" dirty="0"/>
              <a:t>Classification of system</a:t>
            </a:r>
          </a:p>
          <a:p>
            <a:pPr lvl="1"/>
            <a:r>
              <a:rPr lang="en-US" dirty="0"/>
              <a:t>On the basis of interaction of system with its environment systems may be classified into :-</a:t>
            </a:r>
          </a:p>
          <a:p>
            <a:pPr lvl="2"/>
            <a:r>
              <a:rPr lang="en-US" dirty="0"/>
              <a:t>Closed systems</a:t>
            </a:r>
          </a:p>
          <a:p>
            <a:pPr lvl="2"/>
            <a:r>
              <a:rPr lang="en-US" dirty="0"/>
              <a:t>Open systems</a:t>
            </a:r>
          </a:p>
          <a:p>
            <a:pPr lvl="1"/>
            <a:r>
              <a:rPr lang="en-US" dirty="0"/>
              <a:t>Closed systems do not interact with the environment, but open systems interact with the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24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an open system</a:t>
            </a:r>
            <a:endParaRPr lang="en-I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3211" y="1898468"/>
            <a:ext cx="12000411" cy="4746171"/>
            <a:chOff x="876" y="812"/>
            <a:chExt cx="10215" cy="883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876" y="4532"/>
              <a:ext cx="2021" cy="9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Input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9070" y="4559"/>
              <a:ext cx="2021" cy="9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Output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47" y="4559"/>
              <a:ext cx="2435" cy="9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Processing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>
              <a:off x="2897" y="4993"/>
              <a:ext cx="21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7482" y="5071"/>
              <a:ext cx="15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939" y="812"/>
              <a:ext cx="2847" cy="6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Environment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861" y="8969"/>
              <a:ext cx="2847" cy="6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Environment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7309" y="1631"/>
              <a:ext cx="3405" cy="2451"/>
            </a:xfrm>
            <a:prstGeom prst="curvedConnector3">
              <a:avLst>
                <a:gd name="adj1" fmla="val 634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 rot="5400000">
              <a:off x="6775" y="6497"/>
              <a:ext cx="3733" cy="1868"/>
            </a:xfrm>
            <a:prstGeom prst="curvedConnector3">
              <a:avLst>
                <a:gd name="adj1" fmla="val 1010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 rot="5400000">
              <a:off x="1761" y="1354"/>
              <a:ext cx="3264" cy="3092"/>
            </a:xfrm>
            <a:prstGeom prst="curvedConnector3">
              <a:avLst>
                <a:gd name="adj1" fmla="val 974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5400000" flipH="1">
              <a:off x="1371" y="6012"/>
              <a:ext cx="3965" cy="3014"/>
            </a:xfrm>
            <a:prstGeom prst="curvedConnector3">
              <a:avLst>
                <a:gd name="adj1" fmla="val 1561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038" y="5536"/>
              <a:ext cx="550" cy="2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Production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697" y="5536"/>
              <a:ext cx="548" cy="2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Marketing sub-system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245" y="5536"/>
              <a:ext cx="617" cy="2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Finance Sub-system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862" y="5536"/>
              <a:ext cx="620" cy="2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Personal Sub-system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462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business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predominantly a social system.</a:t>
            </a:r>
          </a:p>
          <a:p>
            <a:r>
              <a:rPr lang="en-US" dirty="0"/>
              <a:t>It is an open system.</a:t>
            </a:r>
          </a:p>
          <a:p>
            <a:r>
              <a:rPr lang="en-US" dirty="0"/>
              <a:t>It is an adaptive system.</a:t>
            </a:r>
          </a:p>
          <a:p>
            <a:r>
              <a:rPr lang="en-US" dirty="0"/>
              <a:t>It is probabilistic system as against being deterministic.</a:t>
            </a:r>
          </a:p>
          <a:p>
            <a:r>
              <a:rPr lang="en-US" dirty="0"/>
              <a:t>It is multi-variable.</a:t>
            </a:r>
          </a:p>
          <a:p>
            <a:r>
              <a:rPr lang="en-US" dirty="0"/>
              <a:t>It is multi-motivated.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Involves coordinating and overseeing the work activities of others so that their activities are completed efficiently and effectively.</a:t>
            </a:r>
          </a:p>
          <a:p>
            <a:pPr lvl="2"/>
            <a:r>
              <a:rPr lang="en-US" dirty="0" smtClean="0"/>
              <a:t>Efficiency – getting the most output from the least amount of inputs – doing things right.</a:t>
            </a:r>
          </a:p>
          <a:p>
            <a:pPr lvl="2"/>
            <a:r>
              <a:rPr lang="en-US" dirty="0" smtClean="0"/>
              <a:t>Effectiveness – completing activities so that </a:t>
            </a:r>
            <a:r>
              <a:rPr lang="en-US" dirty="0" err="1" smtClean="0"/>
              <a:t>organisational</a:t>
            </a:r>
            <a:r>
              <a:rPr lang="en-US" dirty="0" smtClean="0"/>
              <a:t> goals are attained – doing the right things.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Is the art of getting work done out of others, working in a group.</a:t>
            </a:r>
          </a:p>
          <a:p>
            <a:pPr lvl="1"/>
            <a:r>
              <a:rPr lang="en-US" dirty="0" smtClean="0"/>
              <a:t>Is the creation of an internal environment in an enterprise; so that people associated with the group are helped to give their best contribution towards the attainment of common objectives.</a:t>
            </a:r>
          </a:p>
          <a:p>
            <a:pPr lvl="1"/>
            <a:r>
              <a:rPr lang="en-US" dirty="0" smtClean="0"/>
              <a:t>Is what management does.</a:t>
            </a:r>
          </a:p>
          <a:p>
            <a:pPr lvl="2"/>
            <a:r>
              <a:rPr lang="en-US" dirty="0" smtClean="0"/>
              <a:t>Managerial functions – planning, </a:t>
            </a:r>
            <a:r>
              <a:rPr lang="en-US" dirty="0" err="1" smtClean="0"/>
              <a:t>organising</a:t>
            </a:r>
            <a:r>
              <a:rPr lang="en-US" dirty="0" smtClean="0"/>
              <a:t>, staffing, directing and controlling.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032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system’s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Merits</a:t>
            </a:r>
          </a:p>
          <a:p>
            <a:pPr lvl="1"/>
            <a:r>
              <a:rPr lang="en-US" dirty="0" err="1"/>
              <a:t>lt</a:t>
            </a:r>
            <a:r>
              <a:rPr lang="en-US" dirty="0"/>
              <a:t> highlights the interrelatedness of various parts of the organization.</a:t>
            </a:r>
          </a:p>
          <a:p>
            <a:pPr lvl="1"/>
            <a:r>
              <a:rPr lang="en-US" dirty="0"/>
              <a:t>It makes a study of the interaction between business and its external environment.</a:t>
            </a:r>
          </a:p>
          <a:p>
            <a:pPr lvl="1"/>
            <a:r>
              <a:rPr lang="en-US" dirty="0"/>
              <a:t>It permits a widest analysis of business functioning; so as to have analysis of business management.</a:t>
            </a:r>
          </a:p>
          <a:p>
            <a:pPr marL="0" indent="0"/>
            <a:r>
              <a:rPr lang="en-US" sz="3600" b="1" dirty="0"/>
              <a:t>   </a:t>
            </a:r>
            <a:r>
              <a:rPr lang="en-US" sz="3600" dirty="0"/>
              <a:t>Limitations: </a:t>
            </a:r>
          </a:p>
          <a:p>
            <a:pPr lvl="1"/>
            <a:r>
              <a:rPr lang="en-US" dirty="0"/>
              <a:t>System's approach is only a tool of analysis. It does not make management thought.</a:t>
            </a:r>
          </a:p>
          <a:p>
            <a:pPr lvl="1"/>
            <a:r>
              <a:rPr lang="en-US" dirty="0"/>
              <a:t>It offers nothing new to management thinking, which highlights interrelationship among various part of business organization.</a:t>
            </a:r>
          </a:p>
          <a:p>
            <a:pPr lvl="1"/>
            <a:r>
              <a:rPr lang="en-US" dirty="0"/>
              <a:t>It makes for unnecessary complicated discussion about business terminology, which is more valid in physical sciences.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27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or Situational Approach.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Contingency approach to management is a direct contradiction of the universality concept of management.</a:t>
            </a:r>
          </a:p>
          <a:p>
            <a:r>
              <a:rPr lang="en-US" dirty="0"/>
              <a:t>Theme behind this approach is</a:t>
            </a:r>
          </a:p>
          <a:p>
            <a:pPr lvl="1"/>
            <a:r>
              <a:rPr lang="en-US" dirty="0"/>
              <a:t>There is no single best way of managing which may be applicable to all managerial situations.</a:t>
            </a:r>
          </a:p>
          <a:p>
            <a:pPr lvl="1"/>
            <a:r>
              <a:rPr lang="en-US" dirty="0"/>
              <a:t>It all depends on the peculiarities of the situation as to which principles or techniques of management will yield best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729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contingency approach.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algn="just">
              <a:buFont typeface="+mj-lt"/>
              <a:buAutoNum type="romanLcPeriod"/>
            </a:pPr>
            <a:r>
              <a:rPr lang="en-US" dirty="0"/>
              <a:t>Valid in one country may not be valid in other countries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dirty="0"/>
              <a:t>Applicable to industrial enterprises may not be equally applicable to commercial enterprises.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dirty="0"/>
              <a:t>Suitable for big enterprises may be unsuitable for small enterprises.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dirty="0"/>
              <a:t>Adopted at upper management levels may differ considerably from those adopted at lower management levels.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dirty="0"/>
              <a:t>Valid in today's conditions may not exactly fit into tomorrow's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1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Areas for applicability of situational approach.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  <a:p>
            <a:r>
              <a:rPr lang="en-US" dirty="0"/>
              <a:t>Centralization/Decentralization </a:t>
            </a:r>
            <a:r>
              <a:rPr lang="en-US" dirty="0" err="1"/>
              <a:t>philosophics</a:t>
            </a:r>
            <a:r>
              <a:rPr lang="en-US" dirty="0"/>
              <a:t>.</a:t>
            </a:r>
          </a:p>
          <a:p>
            <a:r>
              <a:rPr lang="en-US" dirty="0"/>
              <a:t>Leadership style.</a:t>
            </a:r>
          </a:p>
          <a:p>
            <a:r>
              <a:rPr lang="en-US" dirty="0"/>
              <a:t>Motivational system.</a:t>
            </a:r>
          </a:p>
          <a:p>
            <a:r>
              <a:rPr lang="en-US" dirty="0"/>
              <a:t>Participative management </a:t>
            </a:r>
            <a:r>
              <a:rPr lang="en-US" dirty="0" err="1"/>
              <a:t>programmes</a:t>
            </a:r>
            <a:r>
              <a:rPr lang="en-US" dirty="0"/>
              <a:t>.</a:t>
            </a:r>
          </a:p>
          <a:p>
            <a:r>
              <a:rPr lang="en-US" dirty="0"/>
              <a:t>Controlling philosophy.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878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contingency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Merits</a:t>
            </a:r>
          </a:p>
          <a:p>
            <a:pPr lvl="1"/>
            <a:r>
              <a:rPr lang="en-US" dirty="0"/>
              <a:t>Practical approach.</a:t>
            </a:r>
          </a:p>
          <a:p>
            <a:pPr lvl="1"/>
            <a:r>
              <a:rPr lang="en-US" dirty="0"/>
              <a:t>Managerial development.</a:t>
            </a:r>
          </a:p>
          <a:p>
            <a:pPr lvl="1"/>
            <a:r>
              <a:rPr lang="en-US" dirty="0"/>
              <a:t>Motivational device.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Just commonsense.</a:t>
            </a:r>
          </a:p>
          <a:p>
            <a:pPr lvl="1"/>
            <a:r>
              <a:rPr lang="en-US" dirty="0"/>
              <a:t>Not fully applicable.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is the art of inducing people to give their best contribution towards the most effective and efficient accomplishment of group goals – through creating a fine internal environment in the group enterprise; by performing managerial functions of planning, </a:t>
            </a:r>
            <a:r>
              <a:rPr lang="en-US" dirty="0" err="1" smtClean="0"/>
              <a:t>organising</a:t>
            </a:r>
            <a:r>
              <a:rPr lang="en-US" dirty="0" smtClean="0"/>
              <a:t>, staffing directing and controlling – with emphasis on co-ordination – throughout the managerial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management.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an activity (or a process).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 discipline.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 group(class, team or society).</a:t>
            </a:r>
          </a:p>
          <a:p>
            <a:pPr marL="914400" lvl="1" indent="-51435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internal managers</a:t>
            </a:r>
          </a:p>
          <a:p>
            <a:pPr marL="914400" lvl="1" indent="-51435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external managers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an economic resource (or a factor of production).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 system of authority.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an 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 science.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as a profession.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4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Manager differ in their amount of authority and responsibility they have.</a:t>
            </a:r>
          </a:p>
          <a:p>
            <a:r>
              <a:rPr lang="en-US" dirty="0" smtClean="0"/>
              <a:t>Different grades of authority ranging from highest to lowest </a:t>
            </a:r>
            <a:r>
              <a:rPr lang="en-US" dirty="0" err="1" smtClean="0"/>
              <a:t>ie</a:t>
            </a:r>
            <a:r>
              <a:rPr lang="en-US" dirty="0" smtClean="0"/>
              <a:t> a hierarchy.</a:t>
            </a:r>
          </a:p>
          <a:p>
            <a:r>
              <a:rPr lang="en-US" dirty="0" smtClean="0"/>
              <a:t>Depending on the size, constitutional features and span of management, there could be a number on management levels in an enterprise.</a:t>
            </a:r>
          </a:p>
          <a:p>
            <a:r>
              <a:rPr lang="en-US" dirty="0" smtClean="0"/>
              <a:t>Broadly management can be divided into 3 levels.</a:t>
            </a:r>
          </a:p>
          <a:p>
            <a:pPr lvl="1"/>
            <a:r>
              <a:rPr lang="en-US" dirty="0" smtClean="0"/>
              <a:t>Upper level or top level.</a:t>
            </a:r>
          </a:p>
          <a:p>
            <a:pPr lvl="1"/>
            <a:r>
              <a:rPr lang="en-US" dirty="0" smtClean="0"/>
              <a:t>Middle level or intermediate level.</a:t>
            </a:r>
          </a:p>
          <a:p>
            <a:pPr lvl="1"/>
            <a:r>
              <a:rPr lang="en-US" dirty="0" smtClean="0"/>
              <a:t>Lower level or operating level or supervisory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3728</Words>
  <Application>Microsoft Office PowerPoint</Application>
  <PresentationFormat>Widescreen</PresentationFormat>
  <Paragraphs>518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Office Theme</vt:lpstr>
      <vt:lpstr>20MCA182 Business Management</vt:lpstr>
      <vt:lpstr>Course Outcomes</vt:lpstr>
      <vt:lpstr>Module I</vt:lpstr>
      <vt:lpstr>Introduction</vt:lpstr>
      <vt:lpstr>Types of managers</vt:lpstr>
      <vt:lpstr>Introduction</vt:lpstr>
      <vt:lpstr>Definition</vt:lpstr>
      <vt:lpstr>Nature of management.</vt:lpstr>
      <vt:lpstr>Levels of management</vt:lpstr>
      <vt:lpstr>Top Level Management</vt:lpstr>
      <vt:lpstr>Middle Level Management</vt:lpstr>
      <vt:lpstr>Low Level Management</vt:lpstr>
      <vt:lpstr>Managerial Skills</vt:lpstr>
      <vt:lpstr>Technical Skills</vt:lpstr>
      <vt:lpstr>Human Skill</vt:lpstr>
      <vt:lpstr>Conceptual Skills</vt:lpstr>
      <vt:lpstr>Managerial Roles</vt:lpstr>
      <vt:lpstr>Examples of each roles.</vt:lpstr>
      <vt:lpstr>Continues..</vt:lpstr>
      <vt:lpstr>Management Functions</vt:lpstr>
      <vt:lpstr>Continues..</vt:lpstr>
      <vt:lpstr>Continues..</vt:lpstr>
      <vt:lpstr>Planning</vt:lpstr>
      <vt:lpstr>Organising</vt:lpstr>
      <vt:lpstr>Staffing</vt:lpstr>
      <vt:lpstr>Directing</vt:lpstr>
      <vt:lpstr>Controlling</vt:lpstr>
      <vt:lpstr>Early Contributions in Management</vt:lpstr>
      <vt:lpstr>Continues..</vt:lpstr>
      <vt:lpstr>Continues..</vt:lpstr>
      <vt:lpstr>Classification of Management</vt:lpstr>
      <vt:lpstr>Early Contributions</vt:lpstr>
      <vt:lpstr>Classical approach to management.</vt:lpstr>
      <vt:lpstr>Frederick Winslow Taylor’s scientific management. </vt:lpstr>
      <vt:lpstr>Observations of Taylor.</vt:lpstr>
      <vt:lpstr>Principles of scientific management.</vt:lpstr>
      <vt:lpstr>An outline structure of Taylor’s Scientific Management.</vt:lpstr>
      <vt:lpstr>Merits and Criticism of Scientific Management</vt:lpstr>
      <vt:lpstr>Henry Fayol’s contribution to management</vt:lpstr>
      <vt:lpstr>Fayol’s Classification of business functions.</vt:lpstr>
      <vt:lpstr>Fayol’s classification of managerial functions.</vt:lpstr>
      <vt:lpstr>Qualities required for a MANAGER</vt:lpstr>
      <vt:lpstr>General Principles of management.</vt:lpstr>
      <vt:lpstr>Max Weber’s Ideal Organisation - Bureaucracy</vt:lpstr>
      <vt:lpstr>Max Weber’s Ideal Organisation - Bureaucracy</vt:lpstr>
      <vt:lpstr>Neo-classical or Behavioural Approach to Management</vt:lpstr>
      <vt:lpstr>Human Relational Approach</vt:lpstr>
      <vt:lpstr>Continues..</vt:lpstr>
      <vt:lpstr>Continues..</vt:lpstr>
      <vt:lpstr>Continues..</vt:lpstr>
      <vt:lpstr>Limitations of human relations approach.</vt:lpstr>
      <vt:lpstr>Behavioural Science Approach</vt:lpstr>
      <vt:lpstr>Elements of Behavioural Approach</vt:lpstr>
      <vt:lpstr>Merits and Limitations of BSA</vt:lpstr>
      <vt:lpstr>Modern Approaches to Management</vt:lpstr>
      <vt:lpstr>A System’s approach to the study of management.</vt:lpstr>
      <vt:lpstr>Systems</vt:lpstr>
      <vt:lpstr>Working of an open system</vt:lpstr>
      <vt:lpstr>Features of business management system</vt:lpstr>
      <vt:lpstr>Evaluation of the system’s approach</vt:lpstr>
      <vt:lpstr>Contingency or Situational Approach.</vt:lpstr>
      <vt:lpstr>Dimensions of contingency approach.</vt:lpstr>
      <vt:lpstr>Special Areas for applicability of situational approach.</vt:lpstr>
      <vt:lpstr>Evaluation of contingency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20MCA182 Business Management</dc:title>
  <dc:creator>Manu</dc:creator>
  <cp:lastModifiedBy>Manu</cp:lastModifiedBy>
  <cp:revision>9</cp:revision>
  <dcterms:created xsi:type="dcterms:W3CDTF">2021-04-26T15:14:53Z</dcterms:created>
  <dcterms:modified xsi:type="dcterms:W3CDTF">2021-04-26T16:40:36Z</dcterms:modified>
</cp:coreProperties>
</file>