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8F1EC-1DDB-4E9E-91E8-67AE811C0B2C}"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2D44DD33-B198-41CC-AC51-B71D509ED4BE}">
      <dgm:prSet phldrT="[Text]"/>
      <dgm:spPr/>
      <dgm:t>
        <a:bodyPr/>
        <a:lstStyle/>
        <a:p>
          <a:r>
            <a:rPr lang="en-US" dirty="0" smtClean="0"/>
            <a:t>Chief executive/</a:t>
          </a:r>
        </a:p>
        <a:p>
          <a:r>
            <a:rPr lang="en-US" dirty="0" smtClean="0"/>
            <a:t>General manager</a:t>
          </a:r>
          <a:endParaRPr lang="en-US" dirty="0"/>
        </a:p>
      </dgm:t>
    </dgm:pt>
    <dgm:pt modelId="{6791E674-408D-4E09-8062-2E8546A2903F}" type="parTrans" cxnId="{1B35BF8D-57A5-4D50-964C-A7E46A44B3F8}">
      <dgm:prSet/>
      <dgm:spPr/>
      <dgm:t>
        <a:bodyPr/>
        <a:lstStyle/>
        <a:p>
          <a:endParaRPr lang="en-US"/>
        </a:p>
      </dgm:t>
    </dgm:pt>
    <dgm:pt modelId="{1D95AD0C-620F-4ACF-B934-E6028A18EFF2}" type="sibTrans" cxnId="{1B35BF8D-57A5-4D50-964C-A7E46A44B3F8}">
      <dgm:prSet/>
      <dgm:spPr/>
      <dgm:t>
        <a:bodyPr/>
        <a:lstStyle/>
        <a:p>
          <a:endParaRPr lang="en-US"/>
        </a:p>
      </dgm:t>
    </dgm:pt>
    <dgm:pt modelId="{3B07134A-26A2-43E9-B445-E181F631E144}">
      <dgm:prSet phldrT="[Text]"/>
      <dgm:spPr/>
      <dgm:t>
        <a:bodyPr/>
        <a:lstStyle/>
        <a:p>
          <a:r>
            <a:rPr lang="en-US" dirty="0" smtClean="0"/>
            <a:t>Dept. 1 Manager </a:t>
          </a:r>
          <a:endParaRPr lang="en-US" dirty="0"/>
        </a:p>
      </dgm:t>
    </dgm:pt>
    <dgm:pt modelId="{215E871A-892C-4FFC-A8AC-E3E30C6C1A86}" type="parTrans" cxnId="{AEBD65E1-7F7A-47CE-8778-248CF8A7E30A}">
      <dgm:prSet/>
      <dgm:spPr/>
      <dgm:t>
        <a:bodyPr/>
        <a:lstStyle/>
        <a:p>
          <a:endParaRPr lang="en-US"/>
        </a:p>
      </dgm:t>
    </dgm:pt>
    <dgm:pt modelId="{6D3FD828-EDC5-4591-AB92-A2BB17DCD463}" type="sibTrans" cxnId="{AEBD65E1-7F7A-47CE-8778-248CF8A7E30A}">
      <dgm:prSet/>
      <dgm:spPr/>
      <dgm:t>
        <a:bodyPr/>
        <a:lstStyle/>
        <a:p>
          <a:endParaRPr lang="en-US"/>
        </a:p>
      </dgm:t>
    </dgm:pt>
    <dgm:pt modelId="{ACF00535-B2E5-46C1-A5BC-FA114EFC789D}">
      <dgm:prSet phldrT="[Text]"/>
      <dgm:spPr/>
      <dgm:t>
        <a:bodyPr/>
        <a:lstStyle/>
        <a:p>
          <a:r>
            <a:rPr lang="en-US" dirty="0" smtClean="0"/>
            <a:t>Dept. 2 Manager </a:t>
          </a:r>
          <a:endParaRPr lang="en-US" dirty="0"/>
        </a:p>
      </dgm:t>
    </dgm:pt>
    <dgm:pt modelId="{03AA2044-9E32-4975-B0F7-416325FC5C96}" type="parTrans" cxnId="{8B43D0E4-0DC1-4120-A607-1D3C73FEFAE0}">
      <dgm:prSet/>
      <dgm:spPr/>
      <dgm:t>
        <a:bodyPr/>
        <a:lstStyle/>
        <a:p>
          <a:endParaRPr lang="en-US"/>
        </a:p>
      </dgm:t>
    </dgm:pt>
    <dgm:pt modelId="{2EC9311B-A377-4360-A2D9-44DDB0D1480C}" type="sibTrans" cxnId="{8B43D0E4-0DC1-4120-A607-1D3C73FEFAE0}">
      <dgm:prSet/>
      <dgm:spPr/>
      <dgm:t>
        <a:bodyPr/>
        <a:lstStyle/>
        <a:p>
          <a:endParaRPr lang="en-US"/>
        </a:p>
      </dgm:t>
    </dgm:pt>
    <dgm:pt modelId="{C1091824-0E49-48B4-B93A-4A7B6BB51342}">
      <dgm:prSet phldrT="[Text]"/>
      <dgm:spPr/>
      <dgm:t>
        <a:bodyPr/>
        <a:lstStyle/>
        <a:p>
          <a:r>
            <a:rPr lang="en-US" dirty="0" smtClean="0"/>
            <a:t>Dept. 3 Manager</a:t>
          </a:r>
          <a:endParaRPr lang="en-US" dirty="0"/>
        </a:p>
      </dgm:t>
    </dgm:pt>
    <dgm:pt modelId="{D7C570F3-8A9A-4A30-B2CE-1C4D2EA47A47}" type="parTrans" cxnId="{CE924A3B-7730-4CC6-B232-8F43AE2D28A0}">
      <dgm:prSet/>
      <dgm:spPr/>
      <dgm:t>
        <a:bodyPr/>
        <a:lstStyle/>
        <a:p>
          <a:endParaRPr lang="en-US"/>
        </a:p>
      </dgm:t>
    </dgm:pt>
    <dgm:pt modelId="{DDBCE47F-34E4-4869-BB78-96BE71C80752}" type="sibTrans" cxnId="{CE924A3B-7730-4CC6-B232-8F43AE2D28A0}">
      <dgm:prSet/>
      <dgm:spPr/>
      <dgm:t>
        <a:bodyPr/>
        <a:lstStyle/>
        <a:p>
          <a:endParaRPr lang="en-US"/>
        </a:p>
      </dgm:t>
    </dgm:pt>
    <dgm:pt modelId="{3175E5A1-E9E4-4F17-BC00-FC6E2F25A359}" type="asst">
      <dgm:prSet/>
      <dgm:spPr/>
      <dgm:t>
        <a:bodyPr/>
        <a:lstStyle/>
        <a:p>
          <a:r>
            <a:rPr lang="en-US" dirty="0" smtClean="0"/>
            <a:t>Asst. Manager 1</a:t>
          </a:r>
          <a:endParaRPr lang="en-US" dirty="0"/>
        </a:p>
      </dgm:t>
    </dgm:pt>
    <dgm:pt modelId="{52658BCE-ECB2-4452-9747-4711B4E2CD43}" type="parTrans" cxnId="{C2C6E35D-499D-4E17-926B-62E6A94FD7BD}">
      <dgm:prSet/>
      <dgm:spPr/>
      <dgm:t>
        <a:bodyPr/>
        <a:lstStyle/>
        <a:p>
          <a:endParaRPr lang="en-US"/>
        </a:p>
      </dgm:t>
    </dgm:pt>
    <dgm:pt modelId="{77270607-0746-41FC-B413-DAE4022E775D}" type="sibTrans" cxnId="{C2C6E35D-499D-4E17-926B-62E6A94FD7BD}">
      <dgm:prSet/>
      <dgm:spPr/>
      <dgm:t>
        <a:bodyPr/>
        <a:lstStyle/>
        <a:p>
          <a:endParaRPr lang="en-US"/>
        </a:p>
      </dgm:t>
    </dgm:pt>
    <dgm:pt modelId="{EC5AE51A-DB16-41F5-810F-9670A3530BB3}" type="asst">
      <dgm:prSet/>
      <dgm:spPr/>
      <dgm:t>
        <a:bodyPr/>
        <a:lstStyle/>
        <a:p>
          <a:r>
            <a:rPr lang="en-US" dirty="0" smtClean="0"/>
            <a:t>Asst. Manager 2</a:t>
          </a:r>
          <a:endParaRPr lang="en-US" dirty="0"/>
        </a:p>
      </dgm:t>
    </dgm:pt>
    <dgm:pt modelId="{0C749AED-8B7F-43D4-B143-9EB8E3D66642}" type="parTrans" cxnId="{870D8E4F-8BD5-44DC-BB4F-734B2E51567F}">
      <dgm:prSet/>
      <dgm:spPr/>
      <dgm:t>
        <a:bodyPr/>
        <a:lstStyle/>
        <a:p>
          <a:endParaRPr lang="en-US"/>
        </a:p>
      </dgm:t>
    </dgm:pt>
    <dgm:pt modelId="{CDAD8A27-8CCD-4C3D-A9F0-B2553A82D133}" type="sibTrans" cxnId="{870D8E4F-8BD5-44DC-BB4F-734B2E51567F}">
      <dgm:prSet/>
      <dgm:spPr/>
      <dgm:t>
        <a:bodyPr/>
        <a:lstStyle/>
        <a:p>
          <a:endParaRPr lang="en-US"/>
        </a:p>
      </dgm:t>
    </dgm:pt>
    <dgm:pt modelId="{867C29CA-F833-46BD-ADBE-C4A0AB8A40A4}" type="asst">
      <dgm:prSet/>
      <dgm:spPr/>
      <dgm:t>
        <a:bodyPr/>
        <a:lstStyle/>
        <a:p>
          <a:r>
            <a:rPr lang="en-US" dirty="0" smtClean="0"/>
            <a:t>Subordinates</a:t>
          </a:r>
          <a:endParaRPr lang="en-US" dirty="0"/>
        </a:p>
      </dgm:t>
    </dgm:pt>
    <dgm:pt modelId="{DB65CBF9-B08E-4E12-B3D3-17B96D66C159}" type="parTrans" cxnId="{463E5228-0036-4D4D-BCB9-4249D120EC12}">
      <dgm:prSet/>
      <dgm:spPr/>
      <dgm:t>
        <a:bodyPr/>
        <a:lstStyle/>
        <a:p>
          <a:endParaRPr lang="en-US"/>
        </a:p>
      </dgm:t>
    </dgm:pt>
    <dgm:pt modelId="{DCAE1283-3FE4-4665-B121-5A56F22ADDA3}" type="sibTrans" cxnId="{463E5228-0036-4D4D-BCB9-4249D120EC12}">
      <dgm:prSet/>
      <dgm:spPr/>
      <dgm:t>
        <a:bodyPr/>
        <a:lstStyle/>
        <a:p>
          <a:endParaRPr lang="en-US"/>
        </a:p>
      </dgm:t>
    </dgm:pt>
    <dgm:pt modelId="{9E96FDB3-8BFE-4F7F-9B64-2CCA9A9359B1}" type="pres">
      <dgm:prSet presAssocID="{A3C8F1EC-1DDB-4E9E-91E8-67AE811C0B2C}" presName="hierChild1" presStyleCnt="0">
        <dgm:presLayoutVars>
          <dgm:orgChart val="1"/>
          <dgm:chPref val="1"/>
          <dgm:dir/>
          <dgm:animOne val="branch"/>
          <dgm:animLvl val="lvl"/>
          <dgm:resizeHandles/>
        </dgm:presLayoutVars>
      </dgm:prSet>
      <dgm:spPr/>
      <dgm:t>
        <a:bodyPr/>
        <a:lstStyle/>
        <a:p>
          <a:endParaRPr lang="en-US"/>
        </a:p>
      </dgm:t>
    </dgm:pt>
    <dgm:pt modelId="{AD9EBF63-F031-4A0A-AA69-926B5C5D627C}" type="pres">
      <dgm:prSet presAssocID="{2D44DD33-B198-41CC-AC51-B71D509ED4BE}" presName="hierRoot1" presStyleCnt="0">
        <dgm:presLayoutVars>
          <dgm:hierBranch val="init"/>
        </dgm:presLayoutVars>
      </dgm:prSet>
      <dgm:spPr/>
    </dgm:pt>
    <dgm:pt modelId="{099E954A-1E50-4DCB-839E-6C8F4F6F0EDA}" type="pres">
      <dgm:prSet presAssocID="{2D44DD33-B198-41CC-AC51-B71D509ED4BE}" presName="rootComposite1" presStyleCnt="0"/>
      <dgm:spPr/>
    </dgm:pt>
    <dgm:pt modelId="{1DF814DB-DC08-469E-8870-9AD8082967E0}" type="pres">
      <dgm:prSet presAssocID="{2D44DD33-B198-41CC-AC51-B71D509ED4BE}" presName="rootText1" presStyleLbl="node0" presStyleIdx="0" presStyleCnt="1" custScaleX="197710" custScaleY="61814">
        <dgm:presLayoutVars>
          <dgm:chPref val="3"/>
        </dgm:presLayoutVars>
      </dgm:prSet>
      <dgm:spPr/>
      <dgm:t>
        <a:bodyPr/>
        <a:lstStyle/>
        <a:p>
          <a:endParaRPr lang="en-US"/>
        </a:p>
      </dgm:t>
    </dgm:pt>
    <dgm:pt modelId="{58EBBCA7-FCE6-4E9A-9AC9-8C31861F5011}" type="pres">
      <dgm:prSet presAssocID="{2D44DD33-B198-41CC-AC51-B71D509ED4BE}" presName="rootConnector1" presStyleLbl="node1" presStyleIdx="0" presStyleCnt="0"/>
      <dgm:spPr/>
      <dgm:t>
        <a:bodyPr/>
        <a:lstStyle/>
        <a:p>
          <a:endParaRPr lang="en-US"/>
        </a:p>
      </dgm:t>
    </dgm:pt>
    <dgm:pt modelId="{630B2D6A-C01F-416C-A9F2-E94B9DF75BD6}" type="pres">
      <dgm:prSet presAssocID="{2D44DD33-B198-41CC-AC51-B71D509ED4BE}" presName="hierChild2" presStyleCnt="0"/>
      <dgm:spPr/>
    </dgm:pt>
    <dgm:pt modelId="{49EFD616-95DC-412B-AA20-705A101E5008}" type="pres">
      <dgm:prSet presAssocID="{215E871A-892C-4FFC-A8AC-E3E30C6C1A86}" presName="Name37" presStyleLbl="parChTrans1D2" presStyleIdx="0" presStyleCnt="3"/>
      <dgm:spPr/>
      <dgm:t>
        <a:bodyPr/>
        <a:lstStyle/>
        <a:p>
          <a:endParaRPr lang="en-US"/>
        </a:p>
      </dgm:t>
    </dgm:pt>
    <dgm:pt modelId="{2C4C5680-6EB2-434C-8BEB-DE0819DD3613}" type="pres">
      <dgm:prSet presAssocID="{3B07134A-26A2-43E9-B445-E181F631E144}" presName="hierRoot2" presStyleCnt="0">
        <dgm:presLayoutVars>
          <dgm:hierBranch val="init"/>
        </dgm:presLayoutVars>
      </dgm:prSet>
      <dgm:spPr/>
    </dgm:pt>
    <dgm:pt modelId="{B79BF096-BE68-4ADF-8C93-94C4BEFB9FC0}" type="pres">
      <dgm:prSet presAssocID="{3B07134A-26A2-43E9-B445-E181F631E144}" presName="rootComposite" presStyleCnt="0"/>
      <dgm:spPr/>
    </dgm:pt>
    <dgm:pt modelId="{50970D50-37DB-4DB5-B9C3-F4C7D7231C9D}" type="pres">
      <dgm:prSet presAssocID="{3B07134A-26A2-43E9-B445-E181F631E144}" presName="rootText" presStyleLbl="node2" presStyleIdx="0" presStyleCnt="3" custScaleY="47538">
        <dgm:presLayoutVars>
          <dgm:chPref val="3"/>
        </dgm:presLayoutVars>
      </dgm:prSet>
      <dgm:spPr/>
      <dgm:t>
        <a:bodyPr/>
        <a:lstStyle/>
        <a:p>
          <a:endParaRPr lang="en-US"/>
        </a:p>
      </dgm:t>
    </dgm:pt>
    <dgm:pt modelId="{A3BFD9DE-5D0B-43AA-94A8-62939B7702BE}" type="pres">
      <dgm:prSet presAssocID="{3B07134A-26A2-43E9-B445-E181F631E144}" presName="rootConnector" presStyleLbl="node2" presStyleIdx="0" presStyleCnt="3"/>
      <dgm:spPr/>
      <dgm:t>
        <a:bodyPr/>
        <a:lstStyle/>
        <a:p>
          <a:endParaRPr lang="en-US"/>
        </a:p>
      </dgm:t>
    </dgm:pt>
    <dgm:pt modelId="{03D25151-926F-4CD3-A21A-EB81CE6DCC59}" type="pres">
      <dgm:prSet presAssocID="{3B07134A-26A2-43E9-B445-E181F631E144}" presName="hierChild4" presStyleCnt="0"/>
      <dgm:spPr/>
    </dgm:pt>
    <dgm:pt modelId="{B459DDFA-96A2-4F82-9D63-FE89F07C2A5B}" type="pres">
      <dgm:prSet presAssocID="{3B07134A-26A2-43E9-B445-E181F631E144}" presName="hierChild5" presStyleCnt="0"/>
      <dgm:spPr/>
    </dgm:pt>
    <dgm:pt modelId="{78A5BE73-E638-4D09-9DF1-12F589E2DF6E}" type="pres">
      <dgm:prSet presAssocID="{03AA2044-9E32-4975-B0F7-416325FC5C96}" presName="Name37" presStyleLbl="parChTrans1D2" presStyleIdx="1" presStyleCnt="3"/>
      <dgm:spPr/>
      <dgm:t>
        <a:bodyPr/>
        <a:lstStyle/>
        <a:p>
          <a:endParaRPr lang="en-US"/>
        </a:p>
      </dgm:t>
    </dgm:pt>
    <dgm:pt modelId="{FE63DC2F-FA13-40B1-B6AE-FDAA11E76364}" type="pres">
      <dgm:prSet presAssocID="{ACF00535-B2E5-46C1-A5BC-FA114EFC789D}" presName="hierRoot2" presStyleCnt="0">
        <dgm:presLayoutVars>
          <dgm:hierBranch val="init"/>
        </dgm:presLayoutVars>
      </dgm:prSet>
      <dgm:spPr/>
    </dgm:pt>
    <dgm:pt modelId="{0DA57BB3-14D2-4F34-B11D-8947ED3151B2}" type="pres">
      <dgm:prSet presAssocID="{ACF00535-B2E5-46C1-A5BC-FA114EFC789D}" presName="rootComposite" presStyleCnt="0"/>
      <dgm:spPr/>
    </dgm:pt>
    <dgm:pt modelId="{08BDC6CB-2E7B-4F6F-8C2E-BAF22A58BE4E}" type="pres">
      <dgm:prSet presAssocID="{ACF00535-B2E5-46C1-A5BC-FA114EFC789D}" presName="rootText" presStyleLbl="node2" presStyleIdx="1" presStyleCnt="3" custScaleY="51888">
        <dgm:presLayoutVars>
          <dgm:chPref val="3"/>
        </dgm:presLayoutVars>
      </dgm:prSet>
      <dgm:spPr/>
      <dgm:t>
        <a:bodyPr/>
        <a:lstStyle/>
        <a:p>
          <a:endParaRPr lang="en-US"/>
        </a:p>
      </dgm:t>
    </dgm:pt>
    <dgm:pt modelId="{4656A56B-10FE-44D7-8234-6A939BD9E7B1}" type="pres">
      <dgm:prSet presAssocID="{ACF00535-B2E5-46C1-A5BC-FA114EFC789D}" presName="rootConnector" presStyleLbl="node2" presStyleIdx="1" presStyleCnt="3"/>
      <dgm:spPr/>
      <dgm:t>
        <a:bodyPr/>
        <a:lstStyle/>
        <a:p>
          <a:endParaRPr lang="en-US"/>
        </a:p>
      </dgm:t>
    </dgm:pt>
    <dgm:pt modelId="{AB968606-5CEE-4775-92D2-07021EF0C24D}" type="pres">
      <dgm:prSet presAssocID="{ACF00535-B2E5-46C1-A5BC-FA114EFC789D}" presName="hierChild4" presStyleCnt="0"/>
      <dgm:spPr/>
    </dgm:pt>
    <dgm:pt modelId="{57015819-4DE2-4D8F-843C-8B986EFD60AB}" type="pres">
      <dgm:prSet presAssocID="{ACF00535-B2E5-46C1-A5BC-FA114EFC789D}" presName="hierChild5" presStyleCnt="0"/>
      <dgm:spPr/>
    </dgm:pt>
    <dgm:pt modelId="{4A306285-7903-49B0-9245-24FA0E44D820}" type="pres">
      <dgm:prSet presAssocID="{D7C570F3-8A9A-4A30-B2CE-1C4D2EA47A47}" presName="Name37" presStyleLbl="parChTrans1D2" presStyleIdx="2" presStyleCnt="3"/>
      <dgm:spPr/>
      <dgm:t>
        <a:bodyPr/>
        <a:lstStyle/>
        <a:p>
          <a:endParaRPr lang="en-US"/>
        </a:p>
      </dgm:t>
    </dgm:pt>
    <dgm:pt modelId="{731F43A2-1EDB-49FE-A4D1-9FA42CC591C8}" type="pres">
      <dgm:prSet presAssocID="{C1091824-0E49-48B4-B93A-4A7B6BB51342}" presName="hierRoot2" presStyleCnt="0">
        <dgm:presLayoutVars>
          <dgm:hierBranch val="init"/>
        </dgm:presLayoutVars>
      </dgm:prSet>
      <dgm:spPr/>
    </dgm:pt>
    <dgm:pt modelId="{E730E55D-312A-42C2-9C44-E720EAE8A6F8}" type="pres">
      <dgm:prSet presAssocID="{C1091824-0E49-48B4-B93A-4A7B6BB51342}" presName="rootComposite" presStyleCnt="0"/>
      <dgm:spPr/>
    </dgm:pt>
    <dgm:pt modelId="{EE1C449B-BCB7-4F1F-AFD8-F2FB9D8B6BA3}" type="pres">
      <dgm:prSet presAssocID="{C1091824-0E49-48B4-B93A-4A7B6BB51342}" presName="rootText" presStyleLbl="node2" presStyleIdx="2" presStyleCnt="3" custScaleY="53552">
        <dgm:presLayoutVars>
          <dgm:chPref val="3"/>
        </dgm:presLayoutVars>
      </dgm:prSet>
      <dgm:spPr/>
      <dgm:t>
        <a:bodyPr/>
        <a:lstStyle/>
        <a:p>
          <a:endParaRPr lang="en-US"/>
        </a:p>
      </dgm:t>
    </dgm:pt>
    <dgm:pt modelId="{FFA3AD75-7975-4368-B535-7353365D0BCA}" type="pres">
      <dgm:prSet presAssocID="{C1091824-0E49-48B4-B93A-4A7B6BB51342}" presName="rootConnector" presStyleLbl="node2" presStyleIdx="2" presStyleCnt="3"/>
      <dgm:spPr/>
      <dgm:t>
        <a:bodyPr/>
        <a:lstStyle/>
        <a:p>
          <a:endParaRPr lang="en-US"/>
        </a:p>
      </dgm:t>
    </dgm:pt>
    <dgm:pt modelId="{D96F843E-A26C-4AAD-ABFB-DA3196EAB5D0}" type="pres">
      <dgm:prSet presAssocID="{C1091824-0E49-48B4-B93A-4A7B6BB51342}" presName="hierChild4" presStyleCnt="0"/>
      <dgm:spPr/>
    </dgm:pt>
    <dgm:pt modelId="{C7A91526-8E27-419C-96DB-A83F61EBB372}" type="pres">
      <dgm:prSet presAssocID="{C1091824-0E49-48B4-B93A-4A7B6BB51342}" presName="hierChild5" presStyleCnt="0"/>
      <dgm:spPr/>
    </dgm:pt>
    <dgm:pt modelId="{51737099-198D-4076-A165-ECE373EFD036}" type="pres">
      <dgm:prSet presAssocID="{52658BCE-ECB2-4452-9747-4711B4E2CD43}" presName="Name111" presStyleLbl="parChTrans1D3" presStyleIdx="0" presStyleCnt="2"/>
      <dgm:spPr/>
      <dgm:t>
        <a:bodyPr/>
        <a:lstStyle/>
        <a:p>
          <a:endParaRPr lang="en-US"/>
        </a:p>
      </dgm:t>
    </dgm:pt>
    <dgm:pt modelId="{A75F6219-556B-4404-B1CE-561CFE45E18E}" type="pres">
      <dgm:prSet presAssocID="{3175E5A1-E9E4-4F17-BC00-FC6E2F25A359}" presName="hierRoot3" presStyleCnt="0">
        <dgm:presLayoutVars>
          <dgm:hierBranch val="init"/>
        </dgm:presLayoutVars>
      </dgm:prSet>
      <dgm:spPr/>
    </dgm:pt>
    <dgm:pt modelId="{3C11475B-BC98-43FB-8626-930505F3D04B}" type="pres">
      <dgm:prSet presAssocID="{3175E5A1-E9E4-4F17-BC00-FC6E2F25A359}" presName="rootComposite3" presStyleCnt="0"/>
      <dgm:spPr/>
    </dgm:pt>
    <dgm:pt modelId="{FE618B8A-597F-4927-8C27-CAA170D75D6C}" type="pres">
      <dgm:prSet presAssocID="{3175E5A1-E9E4-4F17-BC00-FC6E2F25A359}" presName="rootText3" presStyleLbl="asst2" presStyleIdx="0" presStyleCnt="3" custScaleY="40111">
        <dgm:presLayoutVars>
          <dgm:chPref val="3"/>
        </dgm:presLayoutVars>
      </dgm:prSet>
      <dgm:spPr/>
      <dgm:t>
        <a:bodyPr/>
        <a:lstStyle/>
        <a:p>
          <a:endParaRPr lang="en-US"/>
        </a:p>
      </dgm:t>
    </dgm:pt>
    <dgm:pt modelId="{0049397B-2127-4A1F-8FC8-713BDDD03E57}" type="pres">
      <dgm:prSet presAssocID="{3175E5A1-E9E4-4F17-BC00-FC6E2F25A359}" presName="rootConnector3" presStyleLbl="asst2" presStyleIdx="0" presStyleCnt="3"/>
      <dgm:spPr/>
      <dgm:t>
        <a:bodyPr/>
        <a:lstStyle/>
        <a:p>
          <a:endParaRPr lang="en-US"/>
        </a:p>
      </dgm:t>
    </dgm:pt>
    <dgm:pt modelId="{4313E891-A866-43DD-9789-AE17CBF5342F}" type="pres">
      <dgm:prSet presAssocID="{3175E5A1-E9E4-4F17-BC00-FC6E2F25A359}" presName="hierChild6" presStyleCnt="0"/>
      <dgm:spPr/>
    </dgm:pt>
    <dgm:pt modelId="{DB6CC9A9-8F7F-48C6-9D63-87410C91656A}" type="pres">
      <dgm:prSet presAssocID="{3175E5A1-E9E4-4F17-BC00-FC6E2F25A359}" presName="hierChild7" presStyleCnt="0"/>
      <dgm:spPr/>
    </dgm:pt>
    <dgm:pt modelId="{A1A1146C-5626-40F6-96D2-B56ECDC79DA4}" type="pres">
      <dgm:prSet presAssocID="{DB65CBF9-B08E-4E12-B3D3-17B96D66C159}" presName="Name111" presStyleLbl="parChTrans1D4" presStyleIdx="0" presStyleCnt="1"/>
      <dgm:spPr/>
      <dgm:t>
        <a:bodyPr/>
        <a:lstStyle/>
        <a:p>
          <a:endParaRPr lang="en-US"/>
        </a:p>
      </dgm:t>
    </dgm:pt>
    <dgm:pt modelId="{C92678D2-60F0-4EA7-8F69-4916BB18618A}" type="pres">
      <dgm:prSet presAssocID="{867C29CA-F833-46BD-ADBE-C4A0AB8A40A4}" presName="hierRoot3" presStyleCnt="0">
        <dgm:presLayoutVars>
          <dgm:hierBranch val="init"/>
        </dgm:presLayoutVars>
      </dgm:prSet>
      <dgm:spPr/>
    </dgm:pt>
    <dgm:pt modelId="{C577CBDA-F70D-4DDC-B5B1-904F1E37E303}" type="pres">
      <dgm:prSet presAssocID="{867C29CA-F833-46BD-ADBE-C4A0AB8A40A4}" presName="rootComposite3" presStyleCnt="0"/>
      <dgm:spPr/>
    </dgm:pt>
    <dgm:pt modelId="{2EB6EC6F-32D9-40BB-9322-DEE13FC639F0}" type="pres">
      <dgm:prSet presAssocID="{867C29CA-F833-46BD-ADBE-C4A0AB8A40A4}" presName="rootText3" presStyleLbl="asst2" presStyleIdx="1" presStyleCnt="3" custScaleX="100030" custScaleY="39408">
        <dgm:presLayoutVars>
          <dgm:chPref val="3"/>
        </dgm:presLayoutVars>
      </dgm:prSet>
      <dgm:spPr/>
      <dgm:t>
        <a:bodyPr/>
        <a:lstStyle/>
        <a:p>
          <a:endParaRPr lang="en-US"/>
        </a:p>
      </dgm:t>
    </dgm:pt>
    <dgm:pt modelId="{3A455AB5-7E37-4785-8DB8-C45C39A7F659}" type="pres">
      <dgm:prSet presAssocID="{867C29CA-F833-46BD-ADBE-C4A0AB8A40A4}" presName="rootConnector3" presStyleLbl="asst2" presStyleIdx="1" presStyleCnt="3"/>
      <dgm:spPr/>
      <dgm:t>
        <a:bodyPr/>
        <a:lstStyle/>
        <a:p>
          <a:endParaRPr lang="en-US"/>
        </a:p>
      </dgm:t>
    </dgm:pt>
    <dgm:pt modelId="{30E8E036-2022-470B-85A1-1282D98FE20B}" type="pres">
      <dgm:prSet presAssocID="{867C29CA-F833-46BD-ADBE-C4A0AB8A40A4}" presName="hierChild6" presStyleCnt="0"/>
      <dgm:spPr/>
    </dgm:pt>
    <dgm:pt modelId="{C7438FAB-789E-46DB-A536-AE36DCB7F57B}" type="pres">
      <dgm:prSet presAssocID="{867C29CA-F833-46BD-ADBE-C4A0AB8A40A4}" presName="hierChild7" presStyleCnt="0"/>
      <dgm:spPr/>
    </dgm:pt>
    <dgm:pt modelId="{6A9327C7-CDCC-4258-9111-B820EF8E05AB}" type="pres">
      <dgm:prSet presAssocID="{0C749AED-8B7F-43D4-B143-9EB8E3D66642}" presName="Name111" presStyleLbl="parChTrans1D3" presStyleIdx="1" presStyleCnt="2"/>
      <dgm:spPr/>
      <dgm:t>
        <a:bodyPr/>
        <a:lstStyle/>
        <a:p>
          <a:endParaRPr lang="en-US"/>
        </a:p>
      </dgm:t>
    </dgm:pt>
    <dgm:pt modelId="{F2045225-AC23-4A10-B4C2-D7620A5C798A}" type="pres">
      <dgm:prSet presAssocID="{EC5AE51A-DB16-41F5-810F-9670A3530BB3}" presName="hierRoot3" presStyleCnt="0">
        <dgm:presLayoutVars>
          <dgm:hierBranch val="init"/>
        </dgm:presLayoutVars>
      </dgm:prSet>
      <dgm:spPr/>
    </dgm:pt>
    <dgm:pt modelId="{6AD36210-572E-43D0-A6C3-40974816A087}" type="pres">
      <dgm:prSet presAssocID="{EC5AE51A-DB16-41F5-810F-9670A3530BB3}" presName="rootComposite3" presStyleCnt="0"/>
      <dgm:spPr/>
    </dgm:pt>
    <dgm:pt modelId="{E29CCF2F-953D-465F-82D8-AE0B2F7C6C84}" type="pres">
      <dgm:prSet presAssocID="{EC5AE51A-DB16-41F5-810F-9670A3530BB3}" presName="rootText3" presStyleLbl="asst2" presStyleIdx="2" presStyleCnt="3" custScaleY="44205">
        <dgm:presLayoutVars>
          <dgm:chPref val="3"/>
        </dgm:presLayoutVars>
      </dgm:prSet>
      <dgm:spPr/>
      <dgm:t>
        <a:bodyPr/>
        <a:lstStyle/>
        <a:p>
          <a:endParaRPr lang="en-US"/>
        </a:p>
      </dgm:t>
    </dgm:pt>
    <dgm:pt modelId="{0529313E-753A-4227-8CF2-140A524E7C4E}" type="pres">
      <dgm:prSet presAssocID="{EC5AE51A-DB16-41F5-810F-9670A3530BB3}" presName="rootConnector3" presStyleLbl="asst2" presStyleIdx="2" presStyleCnt="3"/>
      <dgm:spPr/>
      <dgm:t>
        <a:bodyPr/>
        <a:lstStyle/>
        <a:p>
          <a:endParaRPr lang="en-US"/>
        </a:p>
      </dgm:t>
    </dgm:pt>
    <dgm:pt modelId="{7F87EA43-1941-42EF-B8BA-C26E20336594}" type="pres">
      <dgm:prSet presAssocID="{EC5AE51A-DB16-41F5-810F-9670A3530BB3}" presName="hierChild6" presStyleCnt="0"/>
      <dgm:spPr/>
    </dgm:pt>
    <dgm:pt modelId="{2EEE047F-255D-4BDD-BF0A-42608987C93C}" type="pres">
      <dgm:prSet presAssocID="{EC5AE51A-DB16-41F5-810F-9670A3530BB3}" presName="hierChild7" presStyleCnt="0"/>
      <dgm:spPr/>
    </dgm:pt>
    <dgm:pt modelId="{FDA3DA47-4D70-4D7A-A502-DD60A0DF5858}" type="pres">
      <dgm:prSet presAssocID="{2D44DD33-B198-41CC-AC51-B71D509ED4BE}" presName="hierChild3" presStyleCnt="0"/>
      <dgm:spPr/>
    </dgm:pt>
  </dgm:ptLst>
  <dgm:cxnLst>
    <dgm:cxn modelId="{724898A6-DE99-448B-829A-77AD05FF5D5C}" type="presOf" srcId="{3B07134A-26A2-43E9-B445-E181F631E144}" destId="{A3BFD9DE-5D0B-43AA-94A8-62939B7702BE}" srcOrd="1" destOrd="0" presId="urn:microsoft.com/office/officeart/2005/8/layout/orgChart1"/>
    <dgm:cxn modelId="{41C5B905-EEA8-4A5D-A390-3B6399A44453}" type="presOf" srcId="{3175E5A1-E9E4-4F17-BC00-FC6E2F25A359}" destId="{0049397B-2127-4A1F-8FC8-713BDDD03E57}" srcOrd="1" destOrd="0" presId="urn:microsoft.com/office/officeart/2005/8/layout/orgChart1"/>
    <dgm:cxn modelId="{AEBD65E1-7F7A-47CE-8778-248CF8A7E30A}" srcId="{2D44DD33-B198-41CC-AC51-B71D509ED4BE}" destId="{3B07134A-26A2-43E9-B445-E181F631E144}" srcOrd="0" destOrd="0" parTransId="{215E871A-892C-4FFC-A8AC-E3E30C6C1A86}" sibTransId="{6D3FD828-EDC5-4591-AB92-A2BB17DCD463}"/>
    <dgm:cxn modelId="{1B35BF8D-57A5-4D50-964C-A7E46A44B3F8}" srcId="{A3C8F1EC-1DDB-4E9E-91E8-67AE811C0B2C}" destId="{2D44DD33-B198-41CC-AC51-B71D509ED4BE}" srcOrd="0" destOrd="0" parTransId="{6791E674-408D-4E09-8062-2E8546A2903F}" sibTransId="{1D95AD0C-620F-4ACF-B934-E6028A18EFF2}"/>
    <dgm:cxn modelId="{56294FC7-70DB-4D68-BC65-0F529D186CA0}" type="presOf" srcId="{2D44DD33-B198-41CC-AC51-B71D509ED4BE}" destId="{58EBBCA7-FCE6-4E9A-9AC9-8C31861F5011}" srcOrd="1" destOrd="0" presId="urn:microsoft.com/office/officeart/2005/8/layout/orgChart1"/>
    <dgm:cxn modelId="{722E20FF-DC5F-45D4-A7C2-32F213207BBE}" type="presOf" srcId="{A3C8F1EC-1DDB-4E9E-91E8-67AE811C0B2C}" destId="{9E96FDB3-8BFE-4F7F-9B64-2CCA9A9359B1}" srcOrd="0" destOrd="0" presId="urn:microsoft.com/office/officeart/2005/8/layout/orgChart1"/>
    <dgm:cxn modelId="{97AA6E8C-DF35-4B31-85F2-92833BB5DD2E}" type="presOf" srcId="{03AA2044-9E32-4975-B0F7-416325FC5C96}" destId="{78A5BE73-E638-4D09-9DF1-12F589E2DF6E}" srcOrd="0" destOrd="0" presId="urn:microsoft.com/office/officeart/2005/8/layout/orgChart1"/>
    <dgm:cxn modelId="{CE924A3B-7730-4CC6-B232-8F43AE2D28A0}" srcId="{2D44DD33-B198-41CC-AC51-B71D509ED4BE}" destId="{C1091824-0E49-48B4-B93A-4A7B6BB51342}" srcOrd="2" destOrd="0" parTransId="{D7C570F3-8A9A-4A30-B2CE-1C4D2EA47A47}" sibTransId="{DDBCE47F-34E4-4869-BB78-96BE71C80752}"/>
    <dgm:cxn modelId="{D1224A51-5EE3-4A1D-9FB9-10438C1D6D43}" type="presOf" srcId="{D7C570F3-8A9A-4A30-B2CE-1C4D2EA47A47}" destId="{4A306285-7903-49B0-9245-24FA0E44D820}" srcOrd="0" destOrd="0" presId="urn:microsoft.com/office/officeart/2005/8/layout/orgChart1"/>
    <dgm:cxn modelId="{870D8E4F-8BD5-44DC-BB4F-734B2E51567F}" srcId="{C1091824-0E49-48B4-B93A-4A7B6BB51342}" destId="{EC5AE51A-DB16-41F5-810F-9670A3530BB3}" srcOrd="1" destOrd="0" parTransId="{0C749AED-8B7F-43D4-B143-9EB8E3D66642}" sibTransId="{CDAD8A27-8CCD-4C3D-A9F0-B2553A82D133}"/>
    <dgm:cxn modelId="{21E56FCA-9D5F-4D94-A3E4-15BC58720800}" type="presOf" srcId="{0C749AED-8B7F-43D4-B143-9EB8E3D66642}" destId="{6A9327C7-CDCC-4258-9111-B820EF8E05AB}" srcOrd="0" destOrd="0" presId="urn:microsoft.com/office/officeart/2005/8/layout/orgChart1"/>
    <dgm:cxn modelId="{C49E18A4-C789-4DD4-BB97-B7E22398E435}" type="presOf" srcId="{867C29CA-F833-46BD-ADBE-C4A0AB8A40A4}" destId="{2EB6EC6F-32D9-40BB-9322-DEE13FC639F0}" srcOrd="0" destOrd="0" presId="urn:microsoft.com/office/officeart/2005/8/layout/orgChart1"/>
    <dgm:cxn modelId="{B0110C0D-C6AA-4629-9EEA-F2D2195F091E}" type="presOf" srcId="{215E871A-892C-4FFC-A8AC-E3E30C6C1A86}" destId="{49EFD616-95DC-412B-AA20-705A101E5008}" srcOrd="0" destOrd="0" presId="urn:microsoft.com/office/officeart/2005/8/layout/orgChart1"/>
    <dgm:cxn modelId="{463E5228-0036-4D4D-BCB9-4249D120EC12}" srcId="{3175E5A1-E9E4-4F17-BC00-FC6E2F25A359}" destId="{867C29CA-F833-46BD-ADBE-C4A0AB8A40A4}" srcOrd="0" destOrd="0" parTransId="{DB65CBF9-B08E-4E12-B3D3-17B96D66C159}" sibTransId="{DCAE1283-3FE4-4665-B121-5A56F22ADDA3}"/>
    <dgm:cxn modelId="{CB7FC1A5-261D-438C-8613-3EC787933020}" type="presOf" srcId="{C1091824-0E49-48B4-B93A-4A7B6BB51342}" destId="{EE1C449B-BCB7-4F1F-AFD8-F2FB9D8B6BA3}" srcOrd="0" destOrd="0" presId="urn:microsoft.com/office/officeart/2005/8/layout/orgChart1"/>
    <dgm:cxn modelId="{8B43D0E4-0DC1-4120-A607-1D3C73FEFAE0}" srcId="{2D44DD33-B198-41CC-AC51-B71D509ED4BE}" destId="{ACF00535-B2E5-46C1-A5BC-FA114EFC789D}" srcOrd="1" destOrd="0" parTransId="{03AA2044-9E32-4975-B0F7-416325FC5C96}" sibTransId="{2EC9311B-A377-4360-A2D9-44DDB0D1480C}"/>
    <dgm:cxn modelId="{B50E527B-A8F6-4A54-B010-47ED109D5622}" type="presOf" srcId="{2D44DD33-B198-41CC-AC51-B71D509ED4BE}" destId="{1DF814DB-DC08-469E-8870-9AD8082967E0}" srcOrd="0" destOrd="0" presId="urn:microsoft.com/office/officeart/2005/8/layout/orgChart1"/>
    <dgm:cxn modelId="{F9BD332E-02C3-4F78-BE5F-DD837CB99A79}" type="presOf" srcId="{DB65CBF9-B08E-4E12-B3D3-17B96D66C159}" destId="{A1A1146C-5626-40F6-96D2-B56ECDC79DA4}" srcOrd="0" destOrd="0" presId="urn:microsoft.com/office/officeart/2005/8/layout/orgChart1"/>
    <dgm:cxn modelId="{4AD5AC8A-9E37-4D4E-9392-161AB656BE58}" type="presOf" srcId="{ACF00535-B2E5-46C1-A5BC-FA114EFC789D}" destId="{08BDC6CB-2E7B-4F6F-8C2E-BAF22A58BE4E}" srcOrd="0" destOrd="0" presId="urn:microsoft.com/office/officeart/2005/8/layout/orgChart1"/>
    <dgm:cxn modelId="{4C797841-FE61-4EEE-8825-0D73841C47D9}" type="presOf" srcId="{ACF00535-B2E5-46C1-A5BC-FA114EFC789D}" destId="{4656A56B-10FE-44D7-8234-6A939BD9E7B1}" srcOrd="1" destOrd="0" presId="urn:microsoft.com/office/officeart/2005/8/layout/orgChart1"/>
    <dgm:cxn modelId="{0E1727AD-C91F-4930-94C8-BFD67728F5C5}" type="presOf" srcId="{52658BCE-ECB2-4452-9747-4711B4E2CD43}" destId="{51737099-198D-4076-A165-ECE373EFD036}" srcOrd="0" destOrd="0" presId="urn:microsoft.com/office/officeart/2005/8/layout/orgChart1"/>
    <dgm:cxn modelId="{FC8CBB5A-7AC4-496A-A497-D919B5538486}" type="presOf" srcId="{EC5AE51A-DB16-41F5-810F-9670A3530BB3}" destId="{E29CCF2F-953D-465F-82D8-AE0B2F7C6C84}" srcOrd="0" destOrd="0" presId="urn:microsoft.com/office/officeart/2005/8/layout/orgChart1"/>
    <dgm:cxn modelId="{B37BC228-FB07-4354-B329-6AE8F9AEF44E}" type="presOf" srcId="{C1091824-0E49-48B4-B93A-4A7B6BB51342}" destId="{FFA3AD75-7975-4368-B535-7353365D0BCA}" srcOrd="1" destOrd="0" presId="urn:microsoft.com/office/officeart/2005/8/layout/orgChart1"/>
    <dgm:cxn modelId="{EF7F2959-4F5E-4EC5-84E0-FC6A79026187}" type="presOf" srcId="{867C29CA-F833-46BD-ADBE-C4A0AB8A40A4}" destId="{3A455AB5-7E37-4785-8DB8-C45C39A7F659}" srcOrd="1" destOrd="0" presId="urn:microsoft.com/office/officeart/2005/8/layout/orgChart1"/>
    <dgm:cxn modelId="{A76CF4D5-8CD8-4C19-B646-BED081C319B7}" type="presOf" srcId="{3175E5A1-E9E4-4F17-BC00-FC6E2F25A359}" destId="{FE618B8A-597F-4927-8C27-CAA170D75D6C}" srcOrd="0" destOrd="0" presId="urn:microsoft.com/office/officeart/2005/8/layout/orgChart1"/>
    <dgm:cxn modelId="{8E38C6AD-B30E-45CD-A4F4-E7B38F6274F4}" type="presOf" srcId="{EC5AE51A-DB16-41F5-810F-9670A3530BB3}" destId="{0529313E-753A-4227-8CF2-140A524E7C4E}" srcOrd="1" destOrd="0" presId="urn:microsoft.com/office/officeart/2005/8/layout/orgChart1"/>
    <dgm:cxn modelId="{C2C6E35D-499D-4E17-926B-62E6A94FD7BD}" srcId="{C1091824-0E49-48B4-B93A-4A7B6BB51342}" destId="{3175E5A1-E9E4-4F17-BC00-FC6E2F25A359}" srcOrd="0" destOrd="0" parTransId="{52658BCE-ECB2-4452-9747-4711B4E2CD43}" sibTransId="{77270607-0746-41FC-B413-DAE4022E775D}"/>
    <dgm:cxn modelId="{299C548E-D772-410C-84F4-A2BE33D2A659}" type="presOf" srcId="{3B07134A-26A2-43E9-B445-E181F631E144}" destId="{50970D50-37DB-4DB5-B9C3-F4C7D7231C9D}" srcOrd="0" destOrd="0" presId="urn:microsoft.com/office/officeart/2005/8/layout/orgChart1"/>
    <dgm:cxn modelId="{9C66EDD2-866D-4DF4-8330-9B3835A9D8CD}" type="presParOf" srcId="{9E96FDB3-8BFE-4F7F-9B64-2CCA9A9359B1}" destId="{AD9EBF63-F031-4A0A-AA69-926B5C5D627C}" srcOrd="0" destOrd="0" presId="urn:microsoft.com/office/officeart/2005/8/layout/orgChart1"/>
    <dgm:cxn modelId="{0FFF5A31-55D5-46FB-8B49-FB9A4AFDDEF7}" type="presParOf" srcId="{AD9EBF63-F031-4A0A-AA69-926B5C5D627C}" destId="{099E954A-1E50-4DCB-839E-6C8F4F6F0EDA}" srcOrd="0" destOrd="0" presId="urn:microsoft.com/office/officeart/2005/8/layout/orgChart1"/>
    <dgm:cxn modelId="{676E8467-D5B6-4733-8BB0-7A8497260687}" type="presParOf" srcId="{099E954A-1E50-4DCB-839E-6C8F4F6F0EDA}" destId="{1DF814DB-DC08-469E-8870-9AD8082967E0}" srcOrd="0" destOrd="0" presId="urn:microsoft.com/office/officeart/2005/8/layout/orgChart1"/>
    <dgm:cxn modelId="{B38123F1-90A2-4DA2-B6E2-900BF0A4632F}" type="presParOf" srcId="{099E954A-1E50-4DCB-839E-6C8F4F6F0EDA}" destId="{58EBBCA7-FCE6-4E9A-9AC9-8C31861F5011}" srcOrd="1" destOrd="0" presId="urn:microsoft.com/office/officeart/2005/8/layout/orgChart1"/>
    <dgm:cxn modelId="{2E952265-0190-46DC-9359-C45BD271427F}" type="presParOf" srcId="{AD9EBF63-F031-4A0A-AA69-926B5C5D627C}" destId="{630B2D6A-C01F-416C-A9F2-E94B9DF75BD6}" srcOrd="1" destOrd="0" presId="urn:microsoft.com/office/officeart/2005/8/layout/orgChart1"/>
    <dgm:cxn modelId="{4F447B5F-A282-4C25-84CA-DE5298D12DAD}" type="presParOf" srcId="{630B2D6A-C01F-416C-A9F2-E94B9DF75BD6}" destId="{49EFD616-95DC-412B-AA20-705A101E5008}" srcOrd="0" destOrd="0" presId="urn:microsoft.com/office/officeart/2005/8/layout/orgChart1"/>
    <dgm:cxn modelId="{91D6FEFA-22E2-4A09-9F1F-6B70E28ED270}" type="presParOf" srcId="{630B2D6A-C01F-416C-A9F2-E94B9DF75BD6}" destId="{2C4C5680-6EB2-434C-8BEB-DE0819DD3613}" srcOrd="1" destOrd="0" presId="urn:microsoft.com/office/officeart/2005/8/layout/orgChart1"/>
    <dgm:cxn modelId="{4E215765-70E0-4AC8-99FF-289EA30DA850}" type="presParOf" srcId="{2C4C5680-6EB2-434C-8BEB-DE0819DD3613}" destId="{B79BF096-BE68-4ADF-8C93-94C4BEFB9FC0}" srcOrd="0" destOrd="0" presId="urn:microsoft.com/office/officeart/2005/8/layout/orgChart1"/>
    <dgm:cxn modelId="{6F7FE16E-2C13-469C-A7D3-015B6101483A}" type="presParOf" srcId="{B79BF096-BE68-4ADF-8C93-94C4BEFB9FC0}" destId="{50970D50-37DB-4DB5-B9C3-F4C7D7231C9D}" srcOrd="0" destOrd="0" presId="urn:microsoft.com/office/officeart/2005/8/layout/orgChart1"/>
    <dgm:cxn modelId="{DD8964A6-050E-4730-935C-B17C6EAED550}" type="presParOf" srcId="{B79BF096-BE68-4ADF-8C93-94C4BEFB9FC0}" destId="{A3BFD9DE-5D0B-43AA-94A8-62939B7702BE}" srcOrd="1" destOrd="0" presId="urn:microsoft.com/office/officeart/2005/8/layout/orgChart1"/>
    <dgm:cxn modelId="{3F4B4D46-E1A8-417D-AF83-90F7A7B04731}" type="presParOf" srcId="{2C4C5680-6EB2-434C-8BEB-DE0819DD3613}" destId="{03D25151-926F-4CD3-A21A-EB81CE6DCC59}" srcOrd="1" destOrd="0" presId="urn:microsoft.com/office/officeart/2005/8/layout/orgChart1"/>
    <dgm:cxn modelId="{2E80603E-74A5-4DF3-9D91-EB161F34B095}" type="presParOf" srcId="{2C4C5680-6EB2-434C-8BEB-DE0819DD3613}" destId="{B459DDFA-96A2-4F82-9D63-FE89F07C2A5B}" srcOrd="2" destOrd="0" presId="urn:microsoft.com/office/officeart/2005/8/layout/orgChart1"/>
    <dgm:cxn modelId="{B2AF4DCB-8FA2-47E0-9108-C53AB41F9A08}" type="presParOf" srcId="{630B2D6A-C01F-416C-A9F2-E94B9DF75BD6}" destId="{78A5BE73-E638-4D09-9DF1-12F589E2DF6E}" srcOrd="2" destOrd="0" presId="urn:microsoft.com/office/officeart/2005/8/layout/orgChart1"/>
    <dgm:cxn modelId="{D2DD49C4-8B6C-4D5F-B861-F6DE74AD06CA}" type="presParOf" srcId="{630B2D6A-C01F-416C-A9F2-E94B9DF75BD6}" destId="{FE63DC2F-FA13-40B1-B6AE-FDAA11E76364}" srcOrd="3" destOrd="0" presId="urn:microsoft.com/office/officeart/2005/8/layout/orgChart1"/>
    <dgm:cxn modelId="{99D41ED6-0B8D-4216-849B-8ABD9FF835A9}" type="presParOf" srcId="{FE63DC2F-FA13-40B1-B6AE-FDAA11E76364}" destId="{0DA57BB3-14D2-4F34-B11D-8947ED3151B2}" srcOrd="0" destOrd="0" presId="urn:microsoft.com/office/officeart/2005/8/layout/orgChart1"/>
    <dgm:cxn modelId="{E00AD24B-F0F6-4320-B64D-15DC6EA27C97}" type="presParOf" srcId="{0DA57BB3-14D2-4F34-B11D-8947ED3151B2}" destId="{08BDC6CB-2E7B-4F6F-8C2E-BAF22A58BE4E}" srcOrd="0" destOrd="0" presId="urn:microsoft.com/office/officeart/2005/8/layout/orgChart1"/>
    <dgm:cxn modelId="{C0D8D2B4-2F26-4C58-A991-81D3E5929520}" type="presParOf" srcId="{0DA57BB3-14D2-4F34-B11D-8947ED3151B2}" destId="{4656A56B-10FE-44D7-8234-6A939BD9E7B1}" srcOrd="1" destOrd="0" presId="urn:microsoft.com/office/officeart/2005/8/layout/orgChart1"/>
    <dgm:cxn modelId="{038AF3FE-A0A4-42AB-9843-8E195035487A}" type="presParOf" srcId="{FE63DC2F-FA13-40B1-B6AE-FDAA11E76364}" destId="{AB968606-5CEE-4775-92D2-07021EF0C24D}" srcOrd="1" destOrd="0" presId="urn:microsoft.com/office/officeart/2005/8/layout/orgChart1"/>
    <dgm:cxn modelId="{98D9E086-4271-4A43-97A6-AB966EC57EC0}" type="presParOf" srcId="{FE63DC2F-FA13-40B1-B6AE-FDAA11E76364}" destId="{57015819-4DE2-4D8F-843C-8B986EFD60AB}" srcOrd="2" destOrd="0" presId="urn:microsoft.com/office/officeart/2005/8/layout/orgChart1"/>
    <dgm:cxn modelId="{F6B22B2B-0787-43F6-9361-B6E28EE88638}" type="presParOf" srcId="{630B2D6A-C01F-416C-A9F2-E94B9DF75BD6}" destId="{4A306285-7903-49B0-9245-24FA0E44D820}" srcOrd="4" destOrd="0" presId="urn:microsoft.com/office/officeart/2005/8/layout/orgChart1"/>
    <dgm:cxn modelId="{1ABEDD5B-4B98-4193-A303-DED1926370FF}" type="presParOf" srcId="{630B2D6A-C01F-416C-A9F2-E94B9DF75BD6}" destId="{731F43A2-1EDB-49FE-A4D1-9FA42CC591C8}" srcOrd="5" destOrd="0" presId="urn:microsoft.com/office/officeart/2005/8/layout/orgChart1"/>
    <dgm:cxn modelId="{2634527E-4D3E-45E5-9FAA-1705268F90EF}" type="presParOf" srcId="{731F43A2-1EDB-49FE-A4D1-9FA42CC591C8}" destId="{E730E55D-312A-42C2-9C44-E720EAE8A6F8}" srcOrd="0" destOrd="0" presId="urn:microsoft.com/office/officeart/2005/8/layout/orgChart1"/>
    <dgm:cxn modelId="{D80A80F3-4C2C-4A17-856E-ED293F2BDB17}" type="presParOf" srcId="{E730E55D-312A-42C2-9C44-E720EAE8A6F8}" destId="{EE1C449B-BCB7-4F1F-AFD8-F2FB9D8B6BA3}" srcOrd="0" destOrd="0" presId="urn:microsoft.com/office/officeart/2005/8/layout/orgChart1"/>
    <dgm:cxn modelId="{D4521985-E76D-48E9-AF66-5E910AD637B5}" type="presParOf" srcId="{E730E55D-312A-42C2-9C44-E720EAE8A6F8}" destId="{FFA3AD75-7975-4368-B535-7353365D0BCA}" srcOrd="1" destOrd="0" presId="urn:microsoft.com/office/officeart/2005/8/layout/orgChart1"/>
    <dgm:cxn modelId="{37C7C6A7-283F-4542-B5AD-6375E0800D01}" type="presParOf" srcId="{731F43A2-1EDB-49FE-A4D1-9FA42CC591C8}" destId="{D96F843E-A26C-4AAD-ABFB-DA3196EAB5D0}" srcOrd="1" destOrd="0" presId="urn:microsoft.com/office/officeart/2005/8/layout/orgChart1"/>
    <dgm:cxn modelId="{4C5A2807-BDA8-48CC-BD57-946F25835BC4}" type="presParOf" srcId="{731F43A2-1EDB-49FE-A4D1-9FA42CC591C8}" destId="{C7A91526-8E27-419C-96DB-A83F61EBB372}" srcOrd="2" destOrd="0" presId="urn:microsoft.com/office/officeart/2005/8/layout/orgChart1"/>
    <dgm:cxn modelId="{A5B0CAF7-6490-4534-8175-2E88ABE46037}" type="presParOf" srcId="{C7A91526-8E27-419C-96DB-A83F61EBB372}" destId="{51737099-198D-4076-A165-ECE373EFD036}" srcOrd="0" destOrd="0" presId="urn:microsoft.com/office/officeart/2005/8/layout/orgChart1"/>
    <dgm:cxn modelId="{9C0C113C-E0D2-410C-BF2A-791EBA4AFCCA}" type="presParOf" srcId="{C7A91526-8E27-419C-96DB-A83F61EBB372}" destId="{A75F6219-556B-4404-B1CE-561CFE45E18E}" srcOrd="1" destOrd="0" presId="urn:microsoft.com/office/officeart/2005/8/layout/orgChart1"/>
    <dgm:cxn modelId="{70870312-801B-481A-8E74-21D24E685B1A}" type="presParOf" srcId="{A75F6219-556B-4404-B1CE-561CFE45E18E}" destId="{3C11475B-BC98-43FB-8626-930505F3D04B}" srcOrd="0" destOrd="0" presId="urn:microsoft.com/office/officeart/2005/8/layout/orgChart1"/>
    <dgm:cxn modelId="{4558F00A-5BA5-47DE-81D7-AAF76F944481}" type="presParOf" srcId="{3C11475B-BC98-43FB-8626-930505F3D04B}" destId="{FE618B8A-597F-4927-8C27-CAA170D75D6C}" srcOrd="0" destOrd="0" presId="urn:microsoft.com/office/officeart/2005/8/layout/orgChart1"/>
    <dgm:cxn modelId="{585719F4-84D1-4B08-9168-09F55989B8B0}" type="presParOf" srcId="{3C11475B-BC98-43FB-8626-930505F3D04B}" destId="{0049397B-2127-4A1F-8FC8-713BDDD03E57}" srcOrd="1" destOrd="0" presId="urn:microsoft.com/office/officeart/2005/8/layout/orgChart1"/>
    <dgm:cxn modelId="{0C980820-8D89-420B-AECF-F99BC0616991}" type="presParOf" srcId="{A75F6219-556B-4404-B1CE-561CFE45E18E}" destId="{4313E891-A866-43DD-9789-AE17CBF5342F}" srcOrd="1" destOrd="0" presId="urn:microsoft.com/office/officeart/2005/8/layout/orgChart1"/>
    <dgm:cxn modelId="{3316F411-C598-4A3B-AD2D-1F23FF439297}" type="presParOf" srcId="{A75F6219-556B-4404-B1CE-561CFE45E18E}" destId="{DB6CC9A9-8F7F-48C6-9D63-87410C91656A}" srcOrd="2" destOrd="0" presId="urn:microsoft.com/office/officeart/2005/8/layout/orgChart1"/>
    <dgm:cxn modelId="{980E128B-413A-45A5-B16C-23486E551B94}" type="presParOf" srcId="{DB6CC9A9-8F7F-48C6-9D63-87410C91656A}" destId="{A1A1146C-5626-40F6-96D2-B56ECDC79DA4}" srcOrd="0" destOrd="0" presId="urn:microsoft.com/office/officeart/2005/8/layout/orgChart1"/>
    <dgm:cxn modelId="{84C79299-33C1-4594-8D68-C0837F35153A}" type="presParOf" srcId="{DB6CC9A9-8F7F-48C6-9D63-87410C91656A}" destId="{C92678D2-60F0-4EA7-8F69-4916BB18618A}" srcOrd="1" destOrd="0" presId="urn:microsoft.com/office/officeart/2005/8/layout/orgChart1"/>
    <dgm:cxn modelId="{7A8E03A6-8C1E-4863-BAE3-A035A611ED70}" type="presParOf" srcId="{C92678D2-60F0-4EA7-8F69-4916BB18618A}" destId="{C577CBDA-F70D-4DDC-B5B1-904F1E37E303}" srcOrd="0" destOrd="0" presId="urn:microsoft.com/office/officeart/2005/8/layout/orgChart1"/>
    <dgm:cxn modelId="{CA0CD2BD-9263-49F0-B239-5DEF6EC9BB0B}" type="presParOf" srcId="{C577CBDA-F70D-4DDC-B5B1-904F1E37E303}" destId="{2EB6EC6F-32D9-40BB-9322-DEE13FC639F0}" srcOrd="0" destOrd="0" presId="urn:microsoft.com/office/officeart/2005/8/layout/orgChart1"/>
    <dgm:cxn modelId="{0EA0EA55-3791-4A91-90A6-A8D7274F4A6E}" type="presParOf" srcId="{C577CBDA-F70D-4DDC-B5B1-904F1E37E303}" destId="{3A455AB5-7E37-4785-8DB8-C45C39A7F659}" srcOrd="1" destOrd="0" presId="urn:microsoft.com/office/officeart/2005/8/layout/orgChart1"/>
    <dgm:cxn modelId="{376F75A4-1143-4FFF-9DC3-EE5780D6CA57}" type="presParOf" srcId="{C92678D2-60F0-4EA7-8F69-4916BB18618A}" destId="{30E8E036-2022-470B-85A1-1282D98FE20B}" srcOrd="1" destOrd="0" presId="urn:microsoft.com/office/officeart/2005/8/layout/orgChart1"/>
    <dgm:cxn modelId="{D82FAAF6-04FA-4978-A5B2-DA2220AAE219}" type="presParOf" srcId="{C92678D2-60F0-4EA7-8F69-4916BB18618A}" destId="{C7438FAB-789E-46DB-A536-AE36DCB7F57B}" srcOrd="2" destOrd="0" presId="urn:microsoft.com/office/officeart/2005/8/layout/orgChart1"/>
    <dgm:cxn modelId="{0CC0B44C-02FB-4A02-965F-7FA15C867FAE}" type="presParOf" srcId="{C7A91526-8E27-419C-96DB-A83F61EBB372}" destId="{6A9327C7-CDCC-4258-9111-B820EF8E05AB}" srcOrd="2" destOrd="0" presId="urn:microsoft.com/office/officeart/2005/8/layout/orgChart1"/>
    <dgm:cxn modelId="{D98CC0D9-D86E-4E6E-B7CA-4F231EF0C047}" type="presParOf" srcId="{C7A91526-8E27-419C-96DB-A83F61EBB372}" destId="{F2045225-AC23-4A10-B4C2-D7620A5C798A}" srcOrd="3" destOrd="0" presId="urn:microsoft.com/office/officeart/2005/8/layout/orgChart1"/>
    <dgm:cxn modelId="{280A2037-49FB-460C-8C1E-2702EDF2C4BB}" type="presParOf" srcId="{F2045225-AC23-4A10-B4C2-D7620A5C798A}" destId="{6AD36210-572E-43D0-A6C3-40974816A087}" srcOrd="0" destOrd="0" presId="urn:microsoft.com/office/officeart/2005/8/layout/orgChart1"/>
    <dgm:cxn modelId="{C5EFA484-2F31-46E2-AC25-6C20D2B6D77E}" type="presParOf" srcId="{6AD36210-572E-43D0-A6C3-40974816A087}" destId="{E29CCF2F-953D-465F-82D8-AE0B2F7C6C84}" srcOrd="0" destOrd="0" presId="urn:microsoft.com/office/officeart/2005/8/layout/orgChart1"/>
    <dgm:cxn modelId="{8D90E589-A9AD-4004-8D5D-AD4881EAE82A}" type="presParOf" srcId="{6AD36210-572E-43D0-A6C3-40974816A087}" destId="{0529313E-753A-4227-8CF2-140A524E7C4E}" srcOrd="1" destOrd="0" presId="urn:microsoft.com/office/officeart/2005/8/layout/orgChart1"/>
    <dgm:cxn modelId="{01302DEB-E8E8-4C93-B6C3-A9DBA5CC3FEF}" type="presParOf" srcId="{F2045225-AC23-4A10-B4C2-D7620A5C798A}" destId="{7F87EA43-1941-42EF-B8BA-C26E20336594}" srcOrd="1" destOrd="0" presId="urn:microsoft.com/office/officeart/2005/8/layout/orgChart1"/>
    <dgm:cxn modelId="{3ADA2763-65B3-4858-AFDC-C37547A533CB}" type="presParOf" srcId="{F2045225-AC23-4A10-B4C2-D7620A5C798A}" destId="{2EEE047F-255D-4BDD-BF0A-42608987C93C}" srcOrd="2" destOrd="0" presId="urn:microsoft.com/office/officeart/2005/8/layout/orgChart1"/>
    <dgm:cxn modelId="{5DE6B6AA-8817-4445-B7EB-142F700FBFD3}" type="presParOf" srcId="{AD9EBF63-F031-4A0A-AA69-926B5C5D627C}" destId="{FDA3DA47-4D70-4D7A-A502-DD60A0DF585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327C7-CDCC-4258-9111-B820EF8E05AB}">
      <dsp:nvSpPr>
        <dsp:cNvPr id="0" name=""/>
        <dsp:cNvSpPr/>
      </dsp:nvSpPr>
      <dsp:spPr>
        <a:xfrm>
          <a:off x="7323482" y="1574343"/>
          <a:ext cx="210036" cy="920157"/>
        </a:xfrm>
        <a:custGeom>
          <a:avLst/>
          <a:gdLst/>
          <a:ahLst/>
          <a:cxnLst/>
          <a:rect l="0" t="0" r="0" b="0"/>
          <a:pathLst>
            <a:path>
              <a:moveTo>
                <a:pt x="0" y="0"/>
              </a:moveTo>
              <a:lnTo>
                <a:pt x="0" y="920157"/>
              </a:lnTo>
              <a:lnTo>
                <a:pt x="210036" y="92015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1146C-5626-40F6-96D2-B56ECDC79DA4}">
      <dsp:nvSpPr>
        <dsp:cNvPr id="0" name=""/>
        <dsp:cNvSpPr/>
      </dsp:nvSpPr>
      <dsp:spPr>
        <a:xfrm>
          <a:off x="5903239" y="2695091"/>
          <a:ext cx="210036" cy="1219654"/>
        </a:xfrm>
        <a:custGeom>
          <a:avLst/>
          <a:gdLst/>
          <a:ahLst/>
          <a:cxnLst/>
          <a:rect l="0" t="0" r="0" b="0"/>
          <a:pathLst>
            <a:path>
              <a:moveTo>
                <a:pt x="210036" y="0"/>
              </a:moveTo>
              <a:lnTo>
                <a:pt x="210036" y="1219654"/>
              </a:lnTo>
              <a:lnTo>
                <a:pt x="0" y="121965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737099-198D-4076-A165-ECE373EFD036}">
      <dsp:nvSpPr>
        <dsp:cNvPr id="0" name=""/>
        <dsp:cNvSpPr/>
      </dsp:nvSpPr>
      <dsp:spPr>
        <a:xfrm>
          <a:off x="7113446" y="1574343"/>
          <a:ext cx="210036" cy="920157"/>
        </a:xfrm>
        <a:custGeom>
          <a:avLst/>
          <a:gdLst/>
          <a:ahLst/>
          <a:cxnLst/>
          <a:rect l="0" t="0" r="0" b="0"/>
          <a:pathLst>
            <a:path>
              <a:moveTo>
                <a:pt x="210036" y="0"/>
              </a:moveTo>
              <a:lnTo>
                <a:pt x="210036" y="920157"/>
              </a:lnTo>
              <a:lnTo>
                <a:pt x="0" y="92015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306285-7903-49B0-9245-24FA0E44D820}">
      <dsp:nvSpPr>
        <dsp:cNvPr id="0" name=""/>
        <dsp:cNvSpPr/>
      </dsp:nvSpPr>
      <dsp:spPr>
        <a:xfrm>
          <a:off x="4903067" y="618660"/>
          <a:ext cx="2420415" cy="420072"/>
        </a:xfrm>
        <a:custGeom>
          <a:avLst/>
          <a:gdLst/>
          <a:ahLst/>
          <a:cxnLst/>
          <a:rect l="0" t="0" r="0" b="0"/>
          <a:pathLst>
            <a:path>
              <a:moveTo>
                <a:pt x="0" y="0"/>
              </a:moveTo>
              <a:lnTo>
                <a:pt x="0" y="210036"/>
              </a:lnTo>
              <a:lnTo>
                <a:pt x="2420415" y="210036"/>
              </a:lnTo>
              <a:lnTo>
                <a:pt x="2420415" y="42007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A5BE73-E638-4D09-9DF1-12F589E2DF6E}">
      <dsp:nvSpPr>
        <dsp:cNvPr id="0" name=""/>
        <dsp:cNvSpPr/>
      </dsp:nvSpPr>
      <dsp:spPr>
        <a:xfrm>
          <a:off x="4857347" y="618660"/>
          <a:ext cx="91440" cy="420072"/>
        </a:xfrm>
        <a:custGeom>
          <a:avLst/>
          <a:gdLst/>
          <a:ahLst/>
          <a:cxnLst/>
          <a:rect l="0" t="0" r="0" b="0"/>
          <a:pathLst>
            <a:path>
              <a:moveTo>
                <a:pt x="45720" y="0"/>
              </a:moveTo>
              <a:lnTo>
                <a:pt x="45720" y="42007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EFD616-95DC-412B-AA20-705A101E5008}">
      <dsp:nvSpPr>
        <dsp:cNvPr id="0" name=""/>
        <dsp:cNvSpPr/>
      </dsp:nvSpPr>
      <dsp:spPr>
        <a:xfrm>
          <a:off x="2482652" y="618660"/>
          <a:ext cx="2420415" cy="420072"/>
        </a:xfrm>
        <a:custGeom>
          <a:avLst/>
          <a:gdLst/>
          <a:ahLst/>
          <a:cxnLst/>
          <a:rect l="0" t="0" r="0" b="0"/>
          <a:pathLst>
            <a:path>
              <a:moveTo>
                <a:pt x="2420415" y="0"/>
              </a:moveTo>
              <a:lnTo>
                <a:pt x="2420415" y="210036"/>
              </a:lnTo>
              <a:lnTo>
                <a:pt x="0" y="210036"/>
              </a:lnTo>
              <a:lnTo>
                <a:pt x="0" y="42007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F814DB-DC08-469E-8870-9AD8082967E0}">
      <dsp:nvSpPr>
        <dsp:cNvPr id="0" name=""/>
        <dsp:cNvSpPr/>
      </dsp:nvSpPr>
      <dsp:spPr>
        <a:xfrm>
          <a:off x="2925628" y="413"/>
          <a:ext cx="3954878" cy="61824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Chief executive/</a:t>
          </a:r>
        </a:p>
        <a:p>
          <a:pPr lvl="0" algn="ctr" defTabSz="755650">
            <a:lnSpc>
              <a:spcPct val="90000"/>
            </a:lnSpc>
            <a:spcBef>
              <a:spcPct val="0"/>
            </a:spcBef>
            <a:spcAft>
              <a:spcPct val="35000"/>
            </a:spcAft>
          </a:pPr>
          <a:r>
            <a:rPr lang="en-US" sz="1700" kern="1200" dirty="0" smtClean="0"/>
            <a:t>General manager</a:t>
          </a:r>
          <a:endParaRPr lang="en-US" sz="1700" kern="1200" dirty="0"/>
        </a:p>
      </dsp:txBody>
      <dsp:txXfrm>
        <a:off x="2925628" y="413"/>
        <a:ext cx="3954878" cy="618246"/>
      </dsp:txXfrm>
    </dsp:sp>
    <dsp:sp modelId="{50970D50-37DB-4DB5-B9C3-F4C7D7231C9D}">
      <dsp:nvSpPr>
        <dsp:cNvPr id="0" name=""/>
        <dsp:cNvSpPr/>
      </dsp:nvSpPr>
      <dsp:spPr>
        <a:xfrm>
          <a:off x="1482481" y="1038732"/>
          <a:ext cx="2000343" cy="47546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Dept. 1 Manager </a:t>
          </a:r>
          <a:endParaRPr lang="en-US" sz="1700" kern="1200" dirty="0"/>
        </a:p>
      </dsp:txBody>
      <dsp:txXfrm>
        <a:off x="1482481" y="1038732"/>
        <a:ext cx="2000343" cy="475461"/>
      </dsp:txXfrm>
    </dsp:sp>
    <dsp:sp modelId="{08BDC6CB-2E7B-4F6F-8C2E-BAF22A58BE4E}">
      <dsp:nvSpPr>
        <dsp:cNvPr id="0" name=""/>
        <dsp:cNvSpPr/>
      </dsp:nvSpPr>
      <dsp:spPr>
        <a:xfrm>
          <a:off x="3902896" y="1038732"/>
          <a:ext cx="2000343" cy="51896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Dept. 2 Manager </a:t>
          </a:r>
          <a:endParaRPr lang="en-US" sz="1700" kern="1200" dirty="0"/>
        </a:p>
      </dsp:txBody>
      <dsp:txXfrm>
        <a:off x="3902896" y="1038732"/>
        <a:ext cx="2000343" cy="518968"/>
      </dsp:txXfrm>
    </dsp:sp>
    <dsp:sp modelId="{EE1C449B-BCB7-4F1F-AFD8-F2FB9D8B6BA3}">
      <dsp:nvSpPr>
        <dsp:cNvPr id="0" name=""/>
        <dsp:cNvSpPr/>
      </dsp:nvSpPr>
      <dsp:spPr>
        <a:xfrm>
          <a:off x="6323311" y="1038732"/>
          <a:ext cx="2000343" cy="53561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Dept. 3 Manager</a:t>
          </a:r>
          <a:endParaRPr lang="en-US" sz="1700" kern="1200" dirty="0"/>
        </a:p>
      </dsp:txBody>
      <dsp:txXfrm>
        <a:off x="6323311" y="1038732"/>
        <a:ext cx="2000343" cy="535611"/>
      </dsp:txXfrm>
    </dsp:sp>
    <dsp:sp modelId="{FE618B8A-597F-4927-8C27-CAA170D75D6C}">
      <dsp:nvSpPr>
        <dsp:cNvPr id="0" name=""/>
        <dsp:cNvSpPr/>
      </dsp:nvSpPr>
      <dsp:spPr>
        <a:xfrm>
          <a:off x="5113103" y="2293912"/>
          <a:ext cx="2000343" cy="401178"/>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Asst. Manager 1</a:t>
          </a:r>
          <a:endParaRPr lang="en-US" sz="1700" kern="1200" dirty="0"/>
        </a:p>
      </dsp:txBody>
      <dsp:txXfrm>
        <a:off x="5113103" y="2293912"/>
        <a:ext cx="2000343" cy="401178"/>
      </dsp:txXfrm>
    </dsp:sp>
    <dsp:sp modelId="{2EB6EC6F-32D9-40BB-9322-DEE13FC639F0}">
      <dsp:nvSpPr>
        <dsp:cNvPr id="0" name=""/>
        <dsp:cNvSpPr/>
      </dsp:nvSpPr>
      <dsp:spPr>
        <a:xfrm>
          <a:off x="3902296" y="3717671"/>
          <a:ext cx="2000943" cy="39414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Subordinates</a:t>
          </a:r>
          <a:endParaRPr lang="en-US" sz="1700" kern="1200" dirty="0"/>
        </a:p>
      </dsp:txBody>
      <dsp:txXfrm>
        <a:off x="3902296" y="3717671"/>
        <a:ext cx="2000943" cy="394147"/>
      </dsp:txXfrm>
    </dsp:sp>
    <dsp:sp modelId="{E29CCF2F-953D-465F-82D8-AE0B2F7C6C84}">
      <dsp:nvSpPr>
        <dsp:cNvPr id="0" name=""/>
        <dsp:cNvSpPr/>
      </dsp:nvSpPr>
      <dsp:spPr>
        <a:xfrm>
          <a:off x="7533518" y="2273438"/>
          <a:ext cx="2000343" cy="44212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Asst. Manager 2</a:t>
          </a:r>
          <a:endParaRPr lang="en-US" sz="1700" kern="1200" dirty="0"/>
        </a:p>
      </dsp:txBody>
      <dsp:txXfrm>
        <a:off x="7533518" y="2273438"/>
        <a:ext cx="2000343" cy="4421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AA90E4-6CBD-409E-91DA-F2438D066187}"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379463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AA90E4-6CBD-409E-91DA-F2438D066187}"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16774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AA90E4-6CBD-409E-91DA-F2438D066187}"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65514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AA90E4-6CBD-409E-91DA-F2438D066187}"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91423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90E4-6CBD-409E-91DA-F2438D066187}"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409556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AA90E4-6CBD-409E-91DA-F2438D066187}"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178301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AA90E4-6CBD-409E-91DA-F2438D066187}" type="datetimeFigureOut">
              <a:rPr lang="en-IN" smtClean="0"/>
              <a:t>28-04-2021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164912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AA90E4-6CBD-409E-91DA-F2438D066187}" type="datetimeFigureOut">
              <a:rPr lang="en-IN" smtClean="0"/>
              <a:t>28-04-2021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188647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A90E4-6CBD-409E-91DA-F2438D066187}" type="datetimeFigureOut">
              <a:rPr lang="en-IN" smtClean="0"/>
              <a:t>28-04-2021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182949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AA90E4-6CBD-409E-91DA-F2438D066187}"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9932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AA90E4-6CBD-409E-91DA-F2438D066187}"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3209B-0E26-4D91-8039-6762172072F0}" type="slidenum">
              <a:rPr lang="en-IN" smtClean="0"/>
              <a:t>‹#›</a:t>
            </a:fld>
            <a:endParaRPr lang="en-IN"/>
          </a:p>
        </p:txBody>
      </p:sp>
    </p:spTree>
    <p:extLst>
      <p:ext uri="{BB962C8B-B14F-4D97-AF65-F5344CB8AC3E}">
        <p14:creationId xmlns:p14="http://schemas.microsoft.com/office/powerpoint/2010/main" val="325808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A90E4-6CBD-409E-91DA-F2438D066187}" type="datetimeFigureOut">
              <a:rPr lang="en-IN" smtClean="0"/>
              <a:t>28-04-2021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3209B-0E26-4D91-8039-6762172072F0}" type="slidenum">
              <a:rPr lang="en-IN" smtClean="0"/>
              <a:t>‹#›</a:t>
            </a:fld>
            <a:endParaRPr lang="en-IN"/>
          </a:p>
        </p:txBody>
      </p:sp>
    </p:spTree>
    <p:extLst>
      <p:ext uri="{BB962C8B-B14F-4D97-AF65-F5344CB8AC3E}">
        <p14:creationId xmlns:p14="http://schemas.microsoft.com/office/powerpoint/2010/main" val="2910304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46" y="1122363"/>
            <a:ext cx="11948160" cy="2387600"/>
          </a:xfrm>
        </p:spPr>
        <p:txBody>
          <a:bodyPr/>
          <a:lstStyle/>
          <a:p>
            <a:r>
              <a:rPr lang="en-IN" dirty="0" smtClean="0"/>
              <a:t>20MCA182 Business Management</a:t>
            </a:r>
            <a:endParaRPr lang="en-IN" dirty="0"/>
          </a:p>
        </p:txBody>
      </p:sp>
      <p:sp>
        <p:nvSpPr>
          <p:cNvPr id="3" name="Subtitle 2"/>
          <p:cNvSpPr>
            <a:spLocks noGrp="1"/>
          </p:cNvSpPr>
          <p:nvPr>
            <p:ph type="subTitle" idx="1"/>
          </p:nvPr>
        </p:nvSpPr>
        <p:spPr/>
        <p:txBody>
          <a:bodyPr/>
          <a:lstStyle/>
          <a:p>
            <a:r>
              <a:rPr lang="en-IN" dirty="0" smtClean="0"/>
              <a:t>Module II</a:t>
            </a:r>
            <a:endParaRPr lang="en-IN" dirty="0"/>
          </a:p>
        </p:txBody>
      </p:sp>
    </p:spTree>
    <p:extLst>
      <p:ext uri="{BB962C8B-B14F-4D97-AF65-F5344CB8AC3E}">
        <p14:creationId xmlns:p14="http://schemas.microsoft.com/office/powerpoint/2010/main" val="185799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Pervasiveness of planning</a:t>
            </a:r>
            <a:endParaRPr lang="en-IN" dirty="0"/>
          </a:p>
        </p:txBody>
      </p:sp>
      <p:sp>
        <p:nvSpPr>
          <p:cNvPr id="3" name="Content Placeholder 2"/>
          <p:cNvSpPr>
            <a:spLocks noGrp="1"/>
          </p:cNvSpPr>
          <p:nvPr>
            <p:ph idx="1"/>
          </p:nvPr>
        </p:nvSpPr>
        <p:spPr/>
        <p:txBody>
          <a:bodyPr>
            <a:normAutofit lnSpcReduction="10000"/>
          </a:bodyPr>
          <a:lstStyle/>
          <a:p>
            <a:r>
              <a:rPr lang="en-US" dirty="0" smtClean="0"/>
              <a:t>Planning is pervasive and extends throughout the </a:t>
            </a:r>
            <a:r>
              <a:rPr lang="en-US" dirty="0" err="1" smtClean="0"/>
              <a:t>organisation</a:t>
            </a:r>
            <a:r>
              <a:rPr lang="en-US" dirty="0" smtClean="0"/>
              <a:t>.</a:t>
            </a:r>
          </a:p>
          <a:p>
            <a:r>
              <a:rPr lang="en-US" dirty="0" smtClean="0"/>
              <a:t>Every manager in the </a:t>
            </a:r>
            <a:r>
              <a:rPr lang="en-US" dirty="0" err="1" smtClean="0"/>
              <a:t>organisation</a:t>
            </a:r>
            <a:r>
              <a:rPr lang="en-US" dirty="0" smtClean="0"/>
              <a:t> has to plan.</a:t>
            </a:r>
          </a:p>
          <a:p>
            <a:r>
              <a:rPr lang="en-US" dirty="0" smtClean="0"/>
              <a:t>Top level planning.</a:t>
            </a:r>
          </a:p>
          <a:p>
            <a:r>
              <a:rPr lang="en-US" dirty="0" smtClean="0"/>
              <a:t>Middle level planning.</a:t>
            </a:r>
          </a:p>
          <a:p>
            <a:r>
              <a:rPr lang="en-US" dirty="0" smtClean="0"/>
              <a:t>Low level planning.</a:t>
            </a:r>
          </a:p>
          <a:p>
            <a:r>
              <a:rPr lang="en-US" dirty="0" smtClean="0"/>
              <a:t>Example</a:t>
            </a:r>
          </a:p>
          <a:p>
            <a:pPr lvl="1"/>
            <a:r>
              <a:rPr lang="en-US" dirty="0" smtClean="0"/>
              <a:t>Corporate or </a:t>
            </a:r>
            <a:r>
              <a:rPr lang="en-US" dirty="0" err="1" smtClean="0"/>
              <a:t>organisational</a:t>
            </a:r>
            <a:r>
              <a:rPr lang="en-US" dirty="0" smtClean="0"/>
              <a:t> plan</a:t>
            </a:r>
          </a:p>
          <a:p>
            <a:pPr lvl="1"/>
            <a:r>
              <a:rPr lang="en-US" dirty="0" smtClean="0"/>
              <a:t>Divisional plan</a:t>
            </a:r>
          </a:p>
          <a:p>
            <a:pPr lvl="1"/>
            <a:r>
              <a:rPr lang="en-US" dirty="0" smtClean="0"/>
              <a:t>Departmental plan</a:t>
            </a:r>
          </a:p>
          <a:p>
            <a:pPr lvl="1"/>
            <a:r>
              <a:rPr lang="en-US" dirty="0" smtClean="0"/>
              <a:t>Sectional plan</a:t>
            </a:r>
          </a:p>
          <a:p>
            <a:endParaRPr lang="en-IN" dirty="0"/>
          </a:p>
        </p:txBody>
      </p:sp>
    </p:spTree>
    <p:extLst>
      <p:ext uri="{BB962C8B-B14F-4D97-AF65-F5344CB8AC3E}">
        <p14:creationId xmlns:p14="http://schemas.microsoft.com/office/powerpoint/2010/main" val="5906480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teams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Technology of teams may be based on their constitution, purpose, power entrusted, duration, etc.</a:t>
            </a:r>
          </a:p>
          <a:p>
            <a:r>
              <a:rPr lang="en-US" dirty="0" smtClean="0"/>
              <a:t>Types are:</a:t>
            </a:r>
          </a:p>
          <a:p>
            <a:r>
              <a:rPr lang="en-US" dirty="0" smtClean="0"/>
              <a:t>Lead team</a:t>
            </a:r>
          </a:p>
          <a:p>
            <a:pPr lvl="1"/>
            <a:r>
              <a:rPr lang="en-US" dirty="0" smtClean="0"/>
              <a:t>consists of managers and subordinates.</a:t>
            </a:r>
          </a:p>
          <a:p>
            <a:pPr lvl="1"/>
            <a:r>
              <a:rPr lang="en-US" dirty="0" smtClean="0"/>
              <a:t>created on the basis of hierarchical relationship.</a:t>
            </a:r>
          </a:p>
          <a:p>
            <a:pPr lvl="1"/>
            <a:r>
              <a:rPr lang="en-US" dirty="0" smtClean="0"/>
              <a:t>Objective plan and execute the business activities in its specified area of responsibility.</a:t>
            </a:r>
          </a:p>
          <a:p>
            <a:r>
              <a:rPr lang="en-US" dirty="0" smtClean="0"/>
              <a:t>Cross functional team</a:t>
            </a:r>
          </a:p>
          <a:p>
            <a:r>
              <a:rPr lang="en-US" dirty="0" smtClean="0"/>
              <a:t>Problem solving team</a:t>
            </a:r>
          </a:p>
          <a:p>
            <a:r>
              <a:rPr lang="en-US" dirty="0" smtClean="0"/>
              <a:t>Self managing team</a:t>
            </a:r>
          </a:p>
          <a:p>
            <a:r>
              <a:rPr lang="en-US" dirty="0" smtClean="0"/>
              <a:t>Effective team </a:t>
            </a:r>
          </a:p>
          <a:p>
            <a:endParaRPr lang="en-IN" dirty="0"/>
          </a:p>
        </p:txBody>
      </p:sp>
    </p:spTree>
    <p:extLst>
      <p:ext uri="{BB962C8B-B14F-4D97-AF65-F5344CB8AC3E}">
        <p14:creationId xmlns:p14="http://schemas.microsoft.com/office/powerpoint/2010/main" val="30177736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Committee</a:t>
            </a:r>
            <a:endParaRPr lang="en-IN" dirty="0"/>
          </a:p>
        </p:txBody>
      </p:sp>
      <p:sp>
        <p:nvSpPr>
          <p:cNvPr id="3" name="Content Placeholder 2"/>
          <p:cNvSpPr>
            <a:spLocks noGrp="1"/>
          </p:cNvSpPr>
          <p:nvPr>
            <p:ph idx="1"/>
          </p:nvPr>
        </p:nvSpPr>
        <p:spPr>
          <a:xfrm>
            <a:off x="838200" y="1825625"/>
            <a:ext cx="10515600" cy="4740638"/>
          </a:xfrm>
        </p:spPr>
        <p:txBody>
          <a:bodyPr>
            <a:normAutofit fontScale="85000" lnSpcReduction="20000"/>
          </a:bodyPr>
          <a:lstStyle/>
          <a:p>
            <a:r>
              <a:rPr lang="en-US" dirty="0" smtClean="0"/>
              <a:t>Formal group.</a:t>
            </a:r>
          </a:p>
          <a:p>
            <a:r>
              <a:rPr lang="en-US" dirty="0" smtClean="0"/>
              <a:t>Found in large </a:t>
            </a:r>
            <a:r>
              <a:rPr lang="en-US" dirty="0" err="1" smtClean="0"/>
              <a:t>organisations</a:t>
            </a:r>
            <a:r>
              <a:rPr lang="en-US" dirty="0" smtClean="0"/>
              <a:t>.</a:t>
            </a:r>
          </a:p>
          <a:p>
            <a:r>
              <a:rPr lang="en-US" dirty="0" smtClean="0"/>
              <a:t>Committee means those to whom some matter is committed.</a:t>
            </a:r>
          </a:p>
          <a:p>
            <a:r>
              <a:rPr lang="en-US" dirty="0" smtClean="0"/>
              <a:t>Can be defined as a body of persons appointed to meet on an </a:t>
            </a:r>
            <a:r>
              <a:rPr lang="en-US" dirty="0" err="1" smtClean="0"/>
              <a:t>organised</a:t>
            </a:r>
            <a:r>
              <a:rPr lang="en-US" dirty="0" smtClean="0"/>
              <a:t> basis for the discussions and dealing of matters brought before it.</a:t>
            </a:r>
          </a:p>
          <a:p>
            <a:r>
              <a:rPr lang="en-US" dirty="0" smtClean="0"/>
              <a:t>Features of a committee:</a:t>
            </a:r>
          </a:p>
          <a:p>
            <a:pPr lvl="1"/>
            <a:r>
              <a:rPr lang="en-US" dirty="0" smtClean="0"/>
              <a:t>Group – at least 2 members – maximum number is not restricted – if it is more than 7 communication will not be effective.</a:t>
            </a:r>
          </a:p>
          <a:p>
            <a:pPr lvl="1"/>
            <a:r>
              <a:rPr lang="en-US" dirty="0" smtClean="0"/>
              <a:t>Stick on to the matters , under the jurisdiction of the committee.</a:t>
            </a:r>
          </a:p>
          <a:p>
            <a:pPr lvl="1"/>
            <a:r>
              <a:rPr lang="en-US" dirty="0" smtClean="0"/>
              <a:t>Members of the committee draw authority through delegation. The authority can be expressed in the form of votes.</a:t>
            </a:r>
          </a:p>
          <a:p>
            <a:pPr lvl="1"/>
            <a:r>
              <a:rPr lang="en-US" dirty="0" smtClean="0"/>
              <a:t>Authority delegated to the committee may vary. Can make relevant decisions or make some recommendations.</a:t>
            </a:r>
          </a:p>
          <a:p>
            <a:pPr lvl="1"/>
            <a:r>
              <a:rPr lang="en-US" dirty="0" smtClean="0"/>
              <a:t>Committee may be constituted on any levels of the </a:t>
            </a:r>
            <a:r>
              <a:rPr lang="en-US" dirty="0" err="1" smtClean="0"/>
              <a:t>organisations</a:t>
            </a:r>
            <a:r>
              <a:rPr lang="en-US" dirty="0" smtClean="0"/>
              <a:t> and members may from any levels or functions. A person may be a member of more than one committee.</a:t>
            </a:r>
          </a:p>
          <a:p>
            <a:endParaRPr lang="en-IN" dirty="0"/>
          </a:p>
        </p:txBody>
      </p:sp>
    </p:spTree>
    <p:extLst>
      <p:ext uri="{BB962C8B-B14F-4D97-AF65-F5344CB8AC3E}">
        <p14:creationId xmlns:p14="http://schemas.microsoft.com/office/powerpoint/2010/main" val="19646215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General behavior in committee</a:t>
            </a:r>
          </a:p>
          <a:p>
            <a:pPr lvl="1"/>
            <a:r>
              <a:rPr lang="en-US" dirty="0" smtClean="0"/>
              <a:t>Chairman-member relationship.</a:t>
            </a:r>
          </a:p>
          <a:p>
            <a:pPr lvl="1"/>
            <a:r>
              <a:rPr lang="en-US" dirty="0" smtClean="0"/>
              <a:t>Participation.</a:t>
            </a:r>
          </a:p>
          <a:p>
            <a:pPr lvl="1"/>
            <a:r>
              <a:rPr lang="en-US" dirty="0" smtClean="0"/>
              <a:t>Group pressure.</a:t>
            </a:r>
          </a:p>
          <a:p>
            <a:pPr lvl="1"/>
            <a:r>
              <a:rPr lang="en-US" dirty="0" smtClean="0"/>
              <a:t>Decision process.</a:t>
            </a:r>
          </a:p>
          <a:p>
            <a:r>
              <a:rPr lang="en-US" dirty="0" smtClean="0"/>
              <a:t>Reasons for the use of committees</a:t>
            </a:r>
          </a:p>
          <a:p>
            <a:pPr lvl="1"/>
            <a:r>
              <a:rPr lang="en-US" dirty="0" smtClean="0"/>
              <a:t>Pooling the knowledge and experience.</a:t>
            </a:r>
          </a:p>
          <a:p>
            <a:pPr lvl="1"/>
            <a:r>
              <a:rPr lang="en-US" dirty="0" smtClean="0"/>
              <a:t>Facility for coordination.</a:t>
            </a:r>
          </a:p>
          <a:p>
            <a:pPr lvl="1"/>
            <a:r>
              <a:rPr lang="en-US" dirty="0" smtClean="0"/>
              <a:t>Representation of interest groups.</a:t>
            </a:r>
          </a:p>
          <a:p>
            <a:pPr lvl="1"/>
            <a:r>
              <a:rPr lang="en-US" dirty="0" smtClean="0"/>
              <a:t>Fear of too much authority in a single person.</a:t>
            </a:r>
          </a:p>
          <a:p>
            <a:pPr lvl="1"/>
            <a:r>
              <a:rPr lang="en-US" dirty="0" smtClean="0"/>
              <a:t>Consolidation of authority.</a:t>
            </a:r>
          </a:p>
          <a:p>
            <a:pPr lvl="1"/>
            <a:r>
              <a:rPr lang="en-US" dirty="0" smtClean="0"/>
              <a:t>Transmission and sharing of information.</a:t>
            </a:r>
          </a:p>
          <a:p>
            <a:pPr lvl="1"/>
            <a:r>
              <a:rPr lang="en-US" dirty="0" smtClean="0"/>
              <a:t>Motivation through participation.</a:t>
            </a:r>
          </a:p>
          <a:p>
            <a:pPr lvl="1"/>
            <a:r>
              <a:rPr lang="en-US" dirty="0" smtClean="0"/>
              <a:t>A tool of management development.</a:t>
            </a:r>
          </a:p>
          <a:p>
            <a:pPr lvl="1"/>
            <a:r>
              <a:rPr lang="en-US" dirty="0" smtClean="0"/>
              <a:t>Avoidance of action.</a:t>
            </a:r>
          </a:p>
          <a:p>
            <a:endParaRPr lang="en-IN" dirty="0"/>
          </a:p>
        </p:txBody>
      </p:sp>
    </p:spTree>
    <p:extLst>
      <p:ext uri="{BB962C8B-B14F-4D97-AF65-F5344CB8AC3E}">
        <p14:creationId xmlns:p14="http://schemas.microsoft.com/office/powerpoint/2010/main" val="3827324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Problems in committees.</a:t>
            </a:r>
          </a:p>
          <a:p>
            <a:pPr lvl="1"/>
            <a:r>
              <a:rPr lang="en-US" dirty="0" smtClean="0"/>
              <a:t>High cost.</a:t>
            </a:r>
          </a:p>
          <a:p>
            <a:pPr lvl="1"/>
            <a:r>
              <a:rPr lang="en-US" dirty="0" smtClean="0"/>
              <a:t>Slow decisions.</a:t>
            </a:r>
          </a:p>
          <a:p>
            <a:pPr lvl="1"/>
            <a:r>
              <a:rPr lang="en-US" dirty="0" smtClean="0"/>
              <a:t>Indecisions.</a:t>
            </a:r>
          </a:p>
          <a:p>
            <a:pPr lvl="1"/>
            <a:r>
              <a:rPr lang="en-US" dirty="0" smtClean="0"/>
              <a:t>Minority may put under pressure.</a:t>
            </a:r>
          </a:p>
          <a:p>
            <a:pPr lvl="1"/>
            <a:r>
              <a:rPr lang="en-US" dirty="0" smtClean="0"/>
              <a:t>Splitting responsibility.</a:t>
            </a:r>
          </a:p>
          <a:p>
            <a:pPr lvl="1"/>
            <a:r>
              <a:rPr lang="en-US" dirty="0" smtClean="0"/>
              <a:t>Misuse of committees.</a:t>
            </a:r>
          </a:p>
          <a:p>
            <a:r>
              <a:rPr lang="en-US" dirty="0" smtClean="0"/>
              <a:t>Measures of making committees effective.</a:t>
            </a:r>
          </a:p>
          <a:p>
            <a:pPr lvl="1"/>
            <a:r>
              <a:rPr lang="en-US" dirty="0" smtClean="0"/>
              <a:t>Appropriate size.</a:t>
            </a:r>
          </a:p>
          <a:p>
            <a:pPr lvl="1"/>
            <a:r>
              <a:rPr lang="en-US" dirty="0" smtClean="0"/>
              <a:t>Selection of members.</a:t>
            </a:r>
          </a:p>
          <a:p>
            <a:pPr lvl="1"/>
            <a:r>
              <a:rPr lang="en-US" dirty="0" smtClean="0"/>
              <a:t>Well-defined authority and scope.</a:t>
            </a:r>
          </a:p>
          <a:p>
            <a:pPr lvl="1"/>
            <a:r>
              <a:rPr lang="en-US" dirty="0" smtClean="0"/>
              <a:t>Nature of the subject matter.</a:t>
            </a:r>
          </a:p>
          <a:p>
            <a:pPr lvl="1"/>
            <a:r>
              <a:rPr lang="en-US" dirty="0" smtClean="0"/>
              <a:t>Effective chairman.</a:t>
            </a:r>
          </a:p>
          <a:p>
            <a:pPr lvl="1"/>
            <a:r>
              <a:rPr lang="en-US" dirty="0" smtClean="0"/>
              <a:t>Logical procedure for conducting meetings.</a:t>
            </a:r>
          </a:p>
          <a:p>
            <a:pPr lvl="1"/>
            <a:r>
              <a:rPr lang="en-US" dirty="0" smtClean="0"/>
              <a:t>Circulation of minutes and checking conclusions.</a:t>
            </a:r>
          </a:p>
          <a:p>
            <a:pPr lvl="1"/>
            <a:r>
              <a:rPr lang="en-US" dirty="0" smtClean="0"/>
              <a:t>Cost consideration</a:t>
            </a:r>
            <a:endParaRPr lang="en-US" dirty="0"/>
          </a:p>
        </p:txBody>
      </p:sp>
    </p:spTree>
    <p:extLst>
      <p:ext uri="{BB962C8B-B14F-4D97-AF65-F5344CB8AC3E}">
        <p14:creationId xmlns:p14="http://schemas.microsoft.com/office/powerpoint/2010/main" val="8335003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t>
            </a:r>
            <a:r>
              <a:rPr lang="en-US" dirty="0" err="1" smtClean="0"/>
              <a:t>organisation</a:t>
            </a:r>
            <a:endParaRPr lang="en-IN" dirty="0"/>
          </a:p>
        </p:txBody>
      </p:sp>
      <p:sp>
        <p:nvSpPr>
          <p:cNvPr id="3" name="Content Placeholder 2"/>
          <p:cNvSpPr>
            <a:spLocks noGrp="1"/>
          </p:cNvSpPr>
          <p:nvPr>
            <p:ph idx="1"/>
          </p:nvPr>
        </p:nvSpPr>
        <p:spPr/>
        <p:txBody>
          <a:bodyPr/>
          <a:lstStyle/>
          <a:p>
            <a:r>
              <a:rPr lang="en-US" dirty="0" smtClean="0"/>
              <a:t>Not physically existing as such but made and connected by software.</a:t>
            </a:r>
            <a:endParaRPr lang="pl-PL" sz="1600" dirty="0" smtClean="0"/>
          </a:p>
          <a:p>
            <a:r>
              <a:rPr lang="en-US" dirty="0" smtClean="0"/>
              <a:t>Virtual corporation is a temporary network of independent companies- suppliers, customers, etc. linked by information technology to share skills, costs, and access to one another's markets. It will have neither central office nor </a:t>
            </a:r>
            <a:r>
              <a:rPr lang="en-US" dirty="0" err="1" smtClean="0"/>
              <a:t>organisation</a:t>
            </a:r>
            <a:r>
              <a:rPr lang="en-US" dirty="0" smtClean="0"/>
              <a:t> chart. It will have no hierarchy, no vertical integration.</a:t>
            </a:r>
          </a:p>
          <a:p>
            <a:r>
              <a:rPr lang="en-US" kern="0" dirty="0" smtClean="0"/>
              <a:t>A virtual organization is a “business without walls.”</a:t>
            </a:r>
          </a:p>
          <a:p>
            <a:r>
              <a:rPr lang="en-US" kern="0" dirty="0" smtClean="0"/>
              <a:t>Its goal is to deliver highest-quality product at the lowest possible cost in a timely manner.</a:t>
            </a:r>
          </a:p>
          <a:p>
            <a:endParaRPr lang="en-IN" dirty="0"/>
          </a:p>
        </p:txBody>
      </p:sp>
    </p:spTree>
    <p:extLst>
      <p:ext uri="{BB962C8B-B14F-4D97-AF65-F5344CB8AC3E}">
        <p14:creationId xmlns:p14="http://schemas.microsoft.com/office/powerpoint/2010/main" val="13782678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lnSpcReduction="10000"/>
          </a:bodyPr>
          <a:lstStyle/>
          <a:p>
            <a:r>
              <a:rPr lang="en-US" dirty="0" smtClean="0"/>
              <a:t>Five basic features of virtual </a:t>
            </a:r>
            <a:r>
              <a:rPr lang="en-US" dirty="0" err="1" smtClean="0"/>
              <a:t>organisation</a:t>
            </a:r>
            <a:r>
              <a:rPr lang="en-US" dirty="0" smtClean="0"/>
              <a:t> are:</a:t>
            </a:r>
          </a:p>
          <a:p>
            <a:pPr lvl="1"/>
            <a:r>
              <a:rPr lang="en-US" dirty="0" smtClean="0"/>
              <a:t>Technology – informational networks helps companies and entrepreneurs work together.</a:t>
            </a:r>
          </a:p>
          <a:p>
            <a:pPr lvl="1"/>
            <a:r>
              <a:rPr lang="en-US" dirty="0" smtClean="0"/>
              <a:t>Opportunism – partnerships will be less permanent, less formal, and more opportunistic.</a:t>
            </a:r>
          </a:p>
          <a:p>
            <a:pPr lvl="1"/>
            <a:r>
              <a:rPr lang="en-US" dirty="0" smtClean="0"/>
              <a:t>Excellence – because each partner brings its core competence to the effort, it may be possible to create a best-of-everything </a:t>
            </a:r>
            <a:r>
              <a:rPr lang="en-US" dirty="0" err="1" smtClean="0"/>
              <a:t>organisation</a:t>
            </a:r>
            <a:r>
              <a:rPr lang="en-US" dirty="0" smtClean="0"/>
              <a:t>.</a:t>
            </a:r>
          </a:p>
          <a:p>
            <a:pPr lvl="1"/>
            <a:r>
              <a:rPr lang="en-US" dirty="0" smtClean="0"/>
              <a:t>Trust – these relationships make companies far more reliable on each other and require more trust .</a:t>
            </a:r>
          </a:p>
          <a:p>
            <a:pPr lvl="1"/>
            <a:r>
              <a:rPr lang="en-US" dirty="0" smtClean="0"/>
              <a:t>No borders – the new corporate model redefines the traditional boundaries of the company. More cooperation among companies, suppliers, and customers makes it harder to determine where one company ends and another begins.</a:t>
            </a:r>
            <a:endParaRPr lang="en-US" dirty="0"/>
          </a:p>
        </p:txBody>
      </p:sp>
    </p:spTree>
    <p:extLst>
      <p:ext uri="{BB962C8B-B14F-4D97-AF65-F5344CB8AC3E}">
        <p14:creationId xmlns:p14="http://schemas.microsoft.com/office/powerpoint/2010/main" val="24791108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IN" dirty="0"/>
          </a:p>
        </p:txBody>
      </p:sp>
      <p:graphicFrame>
        <p:nvGraphicFramePr>
          <p:cNvPr id="4" name="Group 37"/>
          <p:cNvGraphicFramePr>
            <a:graphicFrameLocks noGrp="1"/>
          </p:cNvGraphicFramePr>
          <p:nvPr>
            <p:ph/>
            <p:extLst>
              <p:ext uri="{D42A27DB-BD31-4B8C-83A1-F6EECF244321}">
                <p14:modId xmlns:p14="http://schemas.microsoft.com/office/powerpoint/2010/main" val="1386713931"/>
              </p:ext>
            </p:extLst>
          </p:nvPr>
        </p:nvGraphicFramePr>
        <p:xfrm>
          <a:off x="838200" y="1557338"/>
          <a:ext cx="10622280" cy="5102225"/>
        </p:xfrm>
        <a:graphic>
          <a:graphicData uri="http://schemas.openxmlformats.org/drawingml/2006/table">
            <a:tbl>
              <a:tblPr/>
              <a:tblGrid>
                <a:gridCol w="5445502">
                  <a:extLst>
                    <a:ext uri="{9D8B030D-6E8A-4147-A177-3AD203B41FA5}">
                      <a16:colId xmlns:a16="http://schemas.microsoft.com/office/drawing/2014/main" val="20000"/>
                    </a:ext>
                  </a:extLst>
                </a:gridCol>
                <a:gridCol w="5176778">
                  <a:extLst>
                    <a:ext uri="{9D8B030D-6E8A-4147-A177-3AD203B41FA5}">
                      <a16:colId xmlns:a16="http://schemas.microsoft.com/office/drawing/2014/main" val="20001"/>
                    </a:ext>
                  </a:extLst>
                </a:gridCol>
              </a:tblGrid>
              <a:tr h="8535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5000" b="1" i="0" u="none" strike="noStrike" cap="none" normalizeH="0" baseline="0" dirty="0" smtClean="0">
                          <a:ln>
                            <a:noFill/>
                          </a:ln>
                          <a:solidFill>
                            <a:schemeClr val="tx1"/>
                          </a:solidFill>
                          <a:effectLst>
                            <a:outerShdw blurRad="38100" dist="38100" dir="2700000" algn="tl">
                              <a:srgbClr val="C0C0C0"/>
                            </a:outerShdw>
                          </a:effectLst>
                          <a:latin typeface="Rockwell" pitchFamily="18" charset="0"/>
                        </a:rPr>
                        <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l-PL" sz="5000" b="1" i="0" u="none" strike="noStrike" cap="none" normalizeH="0" baseline="0" smtClean="0">
                          <a:ln>
                            <a:noFill/>
                          </a:ln>
                          <a:solidFill>
                            <a:schemeClr val="tx1"/>
                          </a:solidFill>
                          <a:effectLst>
                            <a:outerShdw blurRad="38100" dist="38100" dir="2700000" algn="tl">
                              <a:srgbClr val="C0C0C0"/>
                            </a:outerShdw>
                          </a:effectLst>
                          <a:latin typeface="Rockwell" pitchFamily="18" charset="0"/>
                        </a:rPr>
                        <a: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48679">
                <a:tc>
                  <a:txBody>
                    <a:bodyPr/>
                    <a:lstStyle/>
                    <a:p>
                      <a:pPr marL="0" marR="0" lvl="0" indent="0" algn="l" defTabSz="914400" rtl="0" eaLnBrk="1" fontAlgn="base" latinLnBrk="0" hangingPunct="1">
                        <a:lnSpc>
                          <a:spcPct val="150000"/>
                        </a:lnSpc>
                        <a:spcBef>
                          <a:spcPct val="20000"/>
                        </a:spcBef>
                        <a:spcAft>
                          <a:spcPct val="0"/>
                        </a:spcAft>
                        <a:buClrTx/>
                        <a:buSzTx/>
                        <a:buFontTx/>
                        <a:buBlip>
                          <a:blip r:embed="rId2"/>
                        </a:buBlip>
                        <a:tabLst/>
                      </a:pPr>
                      <a:r>
                        <a:rPr kumimoji="0" lang="pl-PL" sz="2400" b="0" i="0" u="none" strike="noStrike" cap="none" normalizeH="0" baseline="0" dirty="0" smtClean="0">
                          <a:ln>
                            <a:noFill/>
                          </a:ln>
                          <a:solidFill>
                            <a:schemeClr val="tx1"/>
                          </a:solidFill>
                          <a:effectLst/>
                          <a:latin typeface="+mn-lt"/>
                        </a:rPr>
                        <a:t> Increased productivity</a:t>
                      </a:r>
                    </a:p>
                    <a:p>
                      <a:pPr marL="0" marR="0" lvl="0" indent="0" algn="l" defTabSz="914400" rtl="0" eaLnBrk="1" fontAlgn="base" latinLnBrk="0" hangingPunct="1">
                        <a:lnSpc>
                          <a:spcPct val="150000"/>
                        </a:lnSpc>
                        <a:spcBef>
                          <a:spcPct val="20000"/>
                        </a:spcBef>
                        <a:spcAft>
                          <a:spcPct val="0"/>
                        </a:spcAft>
                        <a:buClrTx/>
                        <a:buSzTx/>
                        <a:buFontTx/>
                        <a:buBlip>
                          <a:blip r:embed="rId2"/>
                        </a:buBlip>
                        <a:tabLst/>
                      </a:pPr>
                      <a:r>
                        <a:rPr kumimoji="0" lang="pl-PL" sz="2400" b="0" i="0" u="none" strike="noStrike" cap="none" normalizeH="0" baseline="0" dirty="0" smtClean="0">
                          <a:ln>
                            <a:noFill/>
                          </a:ln>
                          <a:solidFill>
                            <a:schemeClr val="tx1"/>
                          </a:solidFill>
                          <a:effectLst/>
                          <a:latin typeface="+mn-lt"/>
                        </a:rPr>
                        <a:t> Less paperwork</a:t>
                      </a:r>
                    </a:p>
                    <a:p>
                      <a:pPr marL="0" marR="0" lvl="0" indent="0" algn="l" defTabSz="914400" rtl="0" eaLnBrk="1" fontAlgn="base" latinLnBrk="0" hangingPunct="1">
                        <a:lnSpc>
                          <a:spcPct val="150000"/>
                        </a:lnSpc>
                        <a:spcBef>
                          <a:spcPct val="20000"/>
                        </a:spcBef>
                        <a:spcAft>
                          <a:spcPct val="0"/>
                        </a:spcAft>
                        <a:buClrTx/>
                        <a:buSzTx/>
                        <a:buFontTx/>
                        <a:buBlip>
                          <a:blip r:embed="rId2"/>
                        </a:buBlip>
                        <a:tabLst/>
                      </a:pPr>
                      <a:r>
                        <a:rPr kumimoji="0" lang="pl-PL" sz="2400" b="0" i="0" u="none" strike="noStrike" cap="none" normalizeH="0" baseline="0" dirty="0" smtClean="0">
                          <a:ln>
                            <a:noFill/>
                          </a:ln>
                          <a:solidFill>
                            <a:schemeClr val="tx1"/>
                          </a:solidFill>
                          <a:effectLst/>
                          <a:latin typeface="+mn-lt"/>
                        </a:rPr>
                        <a:t> Can be quickly reshaped</a:t>
                      </a:r>
                    </a:p>
                    <a:p>
                      <a:pPr marL="0" marR="0" lvl="0" indent="0" algn="l" defTabSz="914400" rtl="0" eaLnBrk="1" fontAlgn="base" latinLnBrk="0" hangingPunct="1">
                        <a:lnSpc>
                          <a:spcPct val="150000"/>
                        </a:lnSpc>
                        <a:spcBef>
                          <a:spcPct val="20000"/>
                        </a:spcBef>
                        <a:spcAft>
                          <a:spcPct val="0"/>
                        </a:spcAft>
                        <a:buClrTx/>
                        <a:buSzTx/>
                        <a:buFontTx/>
                        <a:buBlip>
                          <a:blip r:embed="rId2"/>
                        </a:buBlip>
                        <a:tabLst/>
                      </a:pPr>
                      <a:r>
                        <a:rPr kumimoji="0" lang="pl-PL" sz="2400" b="0" i="0" u="none" strike="noStrike" cap="none" normalizeH="0" baseline="0" dirty="0" smtClean="0">
                          <a:ln>
                            <a:noFill/>
                          </a:ln>
                          <a:solidFill>
                            <a:schemeClr val="tx1"/>
                          </a:solidFill>
                          <a:effectLst/>
                          <a:latin typeface="+mn-lt"/>
                        </a:rPr>
                        <a:t> Money saved</a:t>
                      </a:r>
                    </a:p>
                    <a:p>
                      <a:pPr marL="0" marR="0" lvl="0" indent="0" algn="l" defTabSz="914400" rtl="0" eaLnBrk="1" fontAlgn="base" latinLnBrk="0" hangingPunct="1">
                        <a:lnSpc>
                          <a:spcPct val="150000"/>
                        </a:lnSpc>
                        <a:spcBef>
                          <a:spcPct val="20000"/>
                        </a:spcBef>
                        <a:spcAft>
                          <a:spcPct val="0"/>
                        </a:spcAft>
                        <a:buClrTx/>
                        <a:buSzTx/>
                        <a:buFontTx/>
                        <a:buBlip>
                          <a:blip r:embed="rId2"/>
                        </a:buBlip>
                        <a:tabLst/>
                      </a:pPr>
                      <a:r>
                        <a:rPr kumimoji="0" lang="pl-PL" sz="2400" b="0" i="0" u="none" strike="noStrike" cap="none" normalizeH="0" baseline="0" dirty="0" smtClean="0">
                          <a:ln>
                            <a:noFill/>
                          </a:ln>
                          <a:solidFill>
                            <a:schemeClr val="tx1"/>
                          </a:solidFill>
                          <a:effectLst/>
                          <a:latin typeface="+mn-lt"/>
                        </a:rPr>
                        <a:t> Abilities to work at home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mn-lt"/>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Tx/>
                        <a:buSzTx/>
                        <a:buFontTx/>
                        <a:buBlip>
                          <a:blip r:embed="rId3"/>
                        </a:buBlip>
                        <a:tabLst/>
                      </a:pPr>
                      <a:r>
                        <a:rPr kumimoji="0" lang="pl-PL" sz="2400" b="0" i="0" u="none" strike="noStrike" cap="none" normalizeH="0" baseline="0" dirty="0" smtClean="0">
                          <a:ln>
                            <a:noFill/>
                          </a:ln>
                          <a:solidFill>
                            <a:schemeClr val="tx1"/>
                          </a:solidFill>
                          <a:effectLst/>
                          <a:latin typeface="+mn-lt"/>
                        </a:rPr>
                        <a:t> Difficult to control</a:t>
                      </a:r>
                    </a:p>
                    <a:p>
                      <a:pPr marL="0" marR="0" lvl="0" indent="0" algn="l" defTabSz="914400" rtl="0" eaLnBrk="1" fontAlgn="base" latinLnBrk="0" hangingPunct="1">
                        <a:lnSpc>
                          <a:spcPct val="150000"/>
                        </a:lnSpc>
                        <a:spcBef>
                          <a:spcPct val="20000"/>
                        </a:spcBef>
                        <a:spcAft>
                          <a:spcPct val="0"/>
                        </a:spcAft>
                        <a:buClrTx/>
                        <a:buSzTx/>
                        <a:buFontTx/>
                        <a:buBlip>
                          <a:blip r:embed="rId3"/>
                        </a:buBlip>
                        <a:tabLst/>
                      </a:pPr>
                      <a:r>
                        <a:rPr kumimoji="0" lang="en-US" sz="2400" b="0" i="0" u="none" strike="noStrike" cap="none" normalizeH="0" baseline="0" dirty="0" smtClean="0">
                          <a:ln>
                            <a:noFill/>
                          </a:ln>
                          <a:solidFill>
                            <a:schemeClr val="tx1"/>
                          </a:solidFill>
                          <a:effectLst/>
                          <a:latin typeface="+mn-lt"/>
                        </a:rPr>
                        <a:t> </a:t>
                      </a:r>
                      <a:r>
                        <a:rPr kumimoji="0" lang="pl-PL" sz="2400" b="0" i="0" u="none" strike="noStrike" cap="none" normalizeH="0" baseline="0" dirty="0" smtClean="0">
                          <a:ln>
                            <a:noFill/>
                          </a:ln>
                          <a:solidFill>
                            <a:schemeClr val="tx1"/>
                          </a:solidFill>
                          <a:effectLst/>
                          <a:latin typeface="+mn-lt"/>
                        </a:rPr>
                        <a:t>Technologies</a:t>
                      </a:r>
                      <a:r>
                        <a:rPr kumimoji="0" lang="en-US" sz="2400" b="0" i="0" u="none" strike="noStrike" cap="none" normalizeH="0" baseline="0" dirty="0" smtClean="0">
                          <a:ln>
                            <a:noFill/>
                          </a:ln>
                          <a:solidFill>
                            <a:schemeClr val="tx1"/>
                          </a:solidFill>
                          <a:effectLst/>
                          <a:latin typeface="+mn-lt"/>
                        </a:rPr>
                        <a:t> </a:t>
                      </a:r>
                      <a:r>
                        <a:rPr kumimoji="0" lang="pl-PL" sz="2400" b="0" i="0" u="none" strike="noStrike" cap="none" normalizeH="0" baseline="0" dirty="0" smtClean="0">
                          <a:ln>
                            <a:noFill/>
                          </a:ln>
                          <a:solidFill>
                            <a:schemeClr val="tx1"/>
                          </a:solidFill>
                          <a:effectLst/>
                          <a:latin typeface="+mn-lt"/>
                        </a:rPr>
                        <a:t> can be easily revealed</a:t>
                      </a:r>
                    </a:p>
                    <a:p>
                      <a:pPr marL="0" marR="0" lvl="0" indent="0" algn="l" defTabSz="914400" rtl="0" eaLnBrk="1" fontAlgn="base" latinLnBrk="0" hangingPunct="1">
                        <a:lnSpc>
                          <a:spcPct val="150000"/>
                        </a:lnSpc>
                        <a:spcBef>
                          <a:spcPct val="20000"/>
                        </a:spcBef>
                        <a:spcAft>
                          <a:spcPct val="0"/>
                        </a:spcAft>
                        <a:buClrTx/>
                        <a:buSzTx/>
                        <a:buFontTx/>
                        <a:buBlip>
                          <a:blip r:embed="rId3"/>
                        </a:buBlip>
                        <a:tabLst/>
                      </a:pPr>
                      <a:r>
                        <a:rPr kumimoji="0" lang="pl-PL" sz="2400" b="0" i="0" u="none" strike="noStrike" cap="none" normalizeH="0" baseline="0" dirty="0" smtClean="0">
                          <a:ln>
                            <a:noFill/>
                          </a:ln>
                          <a:solidFill>
                            <a:schemeClr val="tx1"/>
                          </a:solidFill>
                          <a:effectLst/>
                          <a:latin typeface="+mn-lt"/>
                        </a:rPr>
                        <a:t> Problems with external </a:t>
                      </a:r>
                      <a:r>
                        <a:rPr kumimoji="0" lang="en-US" sz="2400" b="0" i="0" u="none" strike="noStrike" cap="none" normalizeH="0" baseline="0" dirty="0" smtClean="0">
                          <a:ln>
                            <a:noFill/>
                          </a:ln>
                          <a:solidFill>
                            <a:schemeClr val="tx1"/>
                          </a:solidFill>
                          <a:effectLst/>
                          <a:latin typeface="+mn-lt"/>
                        </a:rPr>
                        <a:t> </a:t>
                      </a:r>
                      <a:r>
                        <a:rPr kumimoji="0" lang="pl-PL" sz="2400" b="0" i="0" u="none" strike="noStrike" cap="none" normalizeH="0" baseline="0" dirty="0" smtClean="0">
                          <a:ln>
                            <a:noFill/>
                          </a:ln>
                          <a:solidFill>
                            <a:schemeClr val="tx1"/>
                          </a:solidFill>
                          <a:effectLst/>
                          <a:latin typeface="+mn-lt"/>
                        </a:rPr>
                        <a:t>partner can occur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3486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office</a:t>
            </a:r>
            <a:endParaRPr lang="en-IN" dirty="0"/>
          </a:p>
        </p:txBody>
      </p:sp>
      <p:sp>
        <p:nvSpPr>
          <p:cNvPr id="3" name="Content Placeholder 2"/>
          <p:cNvSpPr>
            <a:spLocks noGrp="1"/>
          </p:cNvSpPr>
          <p:nvPr>
            <p:ph idx="1"/>
          </p:nvPr>
        </p:nvSpPr>
        <p:spPr/>
        <p:txBody>
          <a:bodyPr/>
          <a:lstStyle/>
          <a:p>
            <a:r>
              <a:rPr lang="en-US" dirty="0" smtClean="0"/>
              <a:t>Physical space and individual desks have replaced with tools like emails, mobiles, voice mails, laptops, fax, modems, videoconferencing, etc.</a:t>
            </a:r>
          </a:p>
          <a:p>
            <a:r>
              <a:rPr lang="en-US" dirty="0" smtClean="0"/>
              <a:t>Using the tools an employee can work and that is called telecommuting. </a:t>
            </a:r>
            <a:endParaRPr lang="en-US" dirty="0"/>
          </a:p>
        </p:txBody>
      </p:sp>
    </p:spTree>
    <p:extLst>
      <p:ext uri="{BB962C8B-B14F-4D97-AF65-F5344CB8AC3E}">
        <p14:creationId xmlns:p14="http://schemas.microsoft.com/office/powerpoint/2010/main" val="215151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Planning</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Constitutional features</a:t>
            </a:r>
          </a:p>
          <a:p>
            <a:pPr marL="0" indent="0">
              <a:buNone/>
            </a:pPr>
            <a:r>
              <a:rPr lang="en-US" dirty="0" smtClean="0"/>
              <a:t>	1) Planning is goal-oriented.</a:t>
            </a:r>
          </a:p>
          <a:p>
            <a:pPr marL="0" indent="0">
              <a:buNone/>
            </a:pPr>
            <a:r>
              <a:rPr lang="en-US" dirty="0" smtClean="0"/>
              <a:t>	2) Planning has a reference to future.</a:t>
            </a:r>
          </a:p>
          <a:p>
            <a:pPr marL="0" indent="0">
              <a:buNone/>
            </a:pPr>
            <a:r>
              <a:rPr lang="en-US" dirty="0" smtClean="0"/>
              <a:t>	3) Planning is the primary function of management.</a:t>
            </a:r>
          </a:p>
          <a:p>
            <a:pPr marL="0" indent="0">
              <a:buNone/>
            </a:pPr>
            <a:r>
              <a:rPr lang="en-US" dirty="0" smtClean="0"/>
              <a:t>	4) Planning involves choice.</a:t>
            </a:r>
          </a:p>
          <a:p>
            <a:pPr marL="0" indent="0">
              <a:buNone/>
            </a:pPr>
            <a:r>
              <a:rPr lang="en-US" dirty="0" smtClean="0"/>
              <a:t>	5) Planning is an intellectual (or mental) exercise.</a:t>
            </a:r>
          </a:p>
          <a:p>
            <a:pPr marL="0" indent="0">
              <a:buNone/>
            </a:pPr>
            <a:r>
              <a:rPr lang="en-US" b="1" dirty="0" smtClean="0"/>
              <a:t>Operational features</a:t>
            </a:r>
          </a:p>
          <a:p>
            <a:pPr marL="0" indent="0">
              <a:buNone/>
            </a:pPr>
            <a:r>
              <a:rPr lang="en-US" dirty="0" smtClean="0"/>
              <a:t>	6) Planning is all-pervasive.</a:t>
            </a:r>
          </a:p>
          <a:p>
            <a:pPr marL="0" indent="0">
              <a:buNone/>
            </a:pPr>
            <a:r>
              <a:rPr lang="en-US" dirty="0" smtClean="0"/>
              <a:t>	7) Planning is both - long range and short range.</a:t>
            </a:r>
          </a:p>
          <a:p>
            <a:pPr marL="0" indent="0">
              <a:buNone/>
            </a:pPr>
            <a:r>
              <a:rPr lang="en-US" dirty="0" smtClean="0"/>
              <a:t>	8) Planning is continuous. Desirable features.</a:t>
            </a:r>
          </a:p>
          <a:p>
            <a:pPr marL="0" indent="0">
              <a:buNone/>
            </a:pPr>
            <a:r>
              <a:rPr lang="en-US" b="1" dirty="0" smtClean="0"/>
              <a:t>Desirable Features</a:t>
            </a:r>
          </a:p>
          <a:p>
            <a:pPr marL="0" indent="0">
              <a:buNone/>
            </a:pPr>
            <a:r>
              <a:rPr lang="en-US" dirty="0" smtClean="0"/>
              <a:t>	9) Planning is actionable.</a:t>
            </a:r>
          </a:p>
          <a:p>
            <a:pPr marL="0" indent="0">
              <a:buNone/>
            </a:pPr>
            <a:r>
              <a:rPr lang="en-US" dirty="0" smtClean="0"/>
              <a:t>	10) Planning is flexible.</a:t>
            </a:r>
          </a:p>
          <a:p>
            <a:pPr marL="0" indent="0">
              <a:buNone/>
            </a:pPr>
            <a:r>
              <a:rPr lang="en-US" dirty="0" smtClean="0"/>
              <a:t>	11) Planning is an integrated system.</a:t>
            </a:r>
          </a:p>
          <a:p>
            <a:pPr marL="0" indent="0">
              <a:buNone/>
            </a:pPr>
            <a:r>
              <a:rPr lang="en-US" dirty="0" smtClean="0"/>
              <a:t>	12) Planning is efficient.</a:t>
            </a:r>
          </a:p>
          <a:p>
            <a:endParaRPr lang="en-IN" dirty="0"/>
          </a:p>
        </p:txBody>
      </p:sp>
    </p:spTree>
    <p:extLst>
      <p:ext uri="{BB962C8B-B14F-4D97-AF65-F5344CB8AC3E}">
        <p14:creationId xmlns:p14="http://schemas.microsoft.com/office/powerpoint/2010/main" val="414421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planning</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Primacy of planning.</a:t>
            </a:r>
          </a:p>
          <a:p>
            <a:pPr marL="514350" indent="-514350">
              <a:buFont typeface="+mj-lt"/>
              <a:buAutoNum type="arabicPeriod"/>
            </a:pPr>
            <a:r>
              <a:rPr lang="en-US" dirty="0" smtClean="0"/>
              <a:t>To offset uncertainty and change.</a:t>
            </a:r>
          </a:p>
          <a:p>
            <a:pPr marL="514350" indent="-514350">
              <a:buFont typeface="+mj-lt"/>
              <a:buAutoNum type="arabicPeriod"/>
            </a:pPr>
            <a:r>
              <a:rPr lang="en-US" dirty="0" smtClean="0"/>
              <a:t>To focus attention on objectives.</a:t>
            </a:r>
          </a:p>
          <a:p>
            <a:pPr marL="514350" indent="-514350">
              <a:buFont typeface="+mj-lt"/>
              <a:buAutoNum type="arabicPeriod"/>
            </a:pPr>
            <a:r>
              <a:rPr lang="en-US" dirty="0" smtClean="0"/>
              <a:t>To help in coordination.</a:t>
            </a:r>
          </a:p>
          <a:p>
            <a:pPr marL="514350" indent="-514350">
              <a:buFont typeface="+mj-lt"/>
              <a:buAutoNum type="arabicPeriod"/>
            </a:pPr>
            <a:r>
              <a:rPr lang="en-US" dirty="0" smtClean="0"/>
              <a:t>To help in controlling.</a:t>
            </a:r>
          </a:p>
          <a:p>
            <a:pPr marL="514350" indent="-514350">
              <a:buFont typeface="+mj-lt"/>
              <a:buAutoNum type="arabicPeriod"/>
            </a:pPr>
            <a:r>
              <a:rPr lang="en-US" dirty="0" smtClean="0"/>
              <a:t>To increase </a:t>
            </a:r>
            <a:r>
              <a:rPr lang="en-US" dirty="0" err="1" smtClean="0"/>
              <a:t>organisational</a:t>
            </a:r>
            <a:r>
              <a:rPr lang="en-US" dirty="0" smtClean="0"/>
              <a:t> effectiveness.</a:t>
            </a:r>
          </a:p>
          <a:p>
            <a:endParaRPr lang="en-IN" dirty="0"/>
          </a:p>
        </p:txBody>
      </p:sp>
    </p:spTree>
    <p:extLst>
      <p:ext uri="{BB962C8B-B14F-4D97-AF65-F5344CB8AC3E}">
        <p14:creationId xmlns:p14="http://schemas.microsoft.com/office/powerpoint/2010/main" val="241266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IN" dirty="0"/>
          </a:p>
        </p:txBody>
      </p:sp>
      <p:pic>
        <p:nvPicPr>
          <p:cNvPr id="4" name="Picture 4" descr="Image result for steps in planning management"/>
          <p:cNvPicPr>
            <a:picLocks noChangeAspect="1" noChangeArrowheads="1"/>
          </p:cNvPicPr>
          <p:nvPr/>
        </p:nvPicPr>
        <p:blipFill>
          <a:blip r:embed="rId2"/>
          <a:srcRect/>
          <a:stretch>
            <a:fillRect/>
          </a:stretch>
        </p:blipFill>
        <p:spPr bwMode="auto">
          <a:xfrm>
            <a:off x="235132" y="1420837"/>
            <a:ext cx="11817532" cy="5310889"/>
          </a:xfrm>
          <a:prstGeom prst="rect">
            <a:avLst/>
          </a:prstGeom>
          <a:noFill/>
        </p:spPr>
      </p:pic>
    </p:spTree>
    <p:extLst>
      <p:ext uri="{BB962C8B-B14F-4D97-AF65-F5344CB8AC3E}">
        <p14:creationId xmlns:p14="http://schemas.microsoft.com/office/powerpoint/2010/main" val="344895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Another dimension</a:t>
            </a:r>
            <a:endParaRPr lang="en-IN" dirty="0"/>
          </a:p>
        </p:txBody>
      </p:sp>
      <p:pic>
        <p:nvPicPr>
          <p:cNvPr id="4" name="Picture 3"/>
          <p:cNvPicPr>
            <a:picLocks noChangeAspect="1"/>
          </p:cNvPicPr>
          <p:nvPr/>
        </p:nvPicPr>
        <p:blipFill>
          <a:blip r:embed="rId2"/>
          <a:stretch>
            <a:fillRect/>
          </a:stretch>
        </p:blipFill>
        <p:spPr>
          <a:xfrm>
            <a:off x="1252025" y="1828800"/>
            <a:ext cx="7883265" cy="5038702"/>
          </a:xfrm>
          <a:prstGeom prst="rect">
            <a:avLst/>
          </a:prstGeom>
        </p:spPr>
      </p:pic>
    </p:spTree>
    <p:extLst>
      <p:ext uri="{BB962C8B-B14F-4D97-AF65-F5344CB8AC3E}">
        <p14:creationId xmlns:p14="http://schemas.microsoft.com/office/powerpoint/2010/main" val="29953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IN" dirty="0"/>
          </a:p>
        </p:txBody>
      </p:sp>
      <p:sp>
        <p:nvSpPr>
          <p:cNvPr id="3" name="Content Placeholder 2"/>
          <p:cNvSpPr>
            <a:spLocks noGrp="1"/>
          </p:cNvSpPr>
          <p:nvPr>
            <p:ph idx="1"/>
          </p:nvPr>
        </p:nvSpPr>
        <p:spPr/>
        <p:txBody>
          <a:bodyPr/>
          <a:lstStyle/>
          <a:p>
            <a:r>
              <a:rPr lang="en-US" dirty="0" smtClean="0"/>
              <a:t>Perception of objectives(not a planning process-just awareness).</a:t>
            </a:r>
          </a:p>
          <a:p>
            <a:r>
              <a:rPr lang="en-US" dirty="0" smtClean="0"/>
              <a:t>Establishing objectives.</a:t>
            </a:r>
          </a:p>
          <a:p>
            <a:r>
              <a:rPr lang="en-US" dirty="0" smtClean="0"/>
              <a:t>Planning premises.</a:t>
            </a:r>
          </a:p>
          <a:p>
            <a:r>
              <a:rPr lang="en-US" dirty="0" smtClean="0"/>
              <a:t>Identification of alternatives.</a:t>
            </a:r>
          </a:p>
          <a:p>
            <a:r>
              <a:rPr lang="en-US" dirty="0" smtClean="0"/>
              <a:t>Evaluation of alternatives.</a:t>
            </a:r>
          </a:p>
          <a:p>
            <a:r>
              <a:rPr lang="en-US" dirty="0" smtClean="0"/>
              <a:t>Choice of alternative.</a:t>
            </a:r>
          </a:p>
          <a:p>
            <a:r>
              <a:rPr lang="en-US" dirty="0" smtClean="0"/>
              <a:t>Formulation of supporting plans</a:t>
            </a:r>
          </a:p>
          <a:p>
            <a:r>
              <a:rPr lang="en-US" dirty="0" smtClean="0"/>
              <a:t>Establishing sequence of activities.</a:t>
            </a:r>
            <a:endParaRPr lang="en-US" dirty="0"/>
          </a:p>
        </p:txBody>
      </p:sp>
    </p:spTree>
    <p:extLst>
      <p:ext uri="{BB962C8B-B14F-4D97-AF65-F5344CB8AC3E}">
        <p14:creationId xmlns:p14="http://schemas.microsoft.com/office/powerpoint/2010/main" val="320625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planning or Levels of planning</a:t>
            </a:r>
            <a:endParaRPr lang="en-IN" dirty="0"/>
          </a:p>
        </p:txBody>
      </p:sp>
      <p:sp>
        <p:nvSpPr>
          <p:cNvPr id="3" name="Content Placeholder 2"/>
          <p:cNvSpPr>
            <a:spLocks noGrp="1"/>
          </p:cNvSpPr>
          <p:nvPr>
            <p:ph idx="1"/>
          </p:nvPr>
        </p:nvSpPr>
        <p:spPr/>
        <p:txBody>
          <a:bodyPr/>
          <a:lstStyle/>
          <a:p>
            <a:r>
              <a:rPr lang="en-US" dirty="0" smtClean="0"/>
              <a:t>Planning may be differentiated on the basis :-</a:t>
            </a:r>
          </a:p>
          <a:p>
            <a:r>
              <a:rPr lang="en-US" dirty="0" smtClean="0"/>
              <a:t>Coverage of the </a:t>
            </a:r>
            <a:r>
              <a:rPr lang="en-US" dirty="0" err="1" smtClean="0"/>
              <a:t>organisational</a:t>
            </a:r>
            <a:r>
              <a:rPr lang="en-US" dirty="0" smtClean="0"/>
              <a:t> activities. </a:t>
            </a:r>
          </a:p>
          <a:p>
            <a:r>
              <a:rPr lang="en-US" dirty="0" smtClean="0"/>
              <a:t>Importance of contents in the planning process.</a:t>
            </a:r>
          </a:p>
          <a:p>
            <a:r>
              <a:rPr lang="en-US" dirty="0" smtClean="0"/>
              <a:t>Time dimension in planning. </a:t>
            </a:r>
          </a:p>
          <a:p>
            <a:r>
              <a:rPr lang="en-US" dirty="0" smtClean="0"/>
              <a:t>Approach adopted in planning.</a:t>
            </a:r>
          </a:p>
          <a:p>
            <a:r>
              <a:rPr lang="en-US" dirty="0" smtClean="0"/>
              <a:t>Degree of formulation in planning process.</a:t>
            </a:r>
            <a:endParaRPr lang="en-IN" dirty="0"/>
          </a:p>
        </p:txBody>
      </p:sp>
    </p:spTree>
    <p:extLst>
      <p:ext uri="{BB962C8B-B14F-4D97-AF65-F5344CB8AC3E}">
        <p14:creationId xmlns:p14="http://schemas.microsoft.com/office/powerpoint/2010/main" val="1151947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planning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1058839"/>
              </p:ext>
            </p:extLst>
          </p:nvPr>
        </p:nvGraphicFramePr>
        <p:xfrm>
          <a:off x="225081" y="1584960"/>
          <a:ext cx="11461821" cy="4963884"/>
        </p:xfrm>
        <a:graphic>
          <a:graphicData uri="http://schemas.openxmlformats.org/drawingml/2006/table">
            <a:tbl>
              <a:tblPr firstRow="1" bandRow="1">
                <a:tableStyleId>{5C22544A-7EE6-4342-B048-85BDC9FD1C3A}</a:tableStyleId>
              </a:tblPr>
              <a:tblGrid>
                <a:gridCol w="852290">
                  <a:extLst>
                    <a:ext uri="{9D8B030D-6E8A-4147-A177-3AD203B41FA5}">
                      <a16:colId xmlns:a16="http://schemas.microsoft.com/office/drawing/2014/main" val="20000"/>
                    </a:ext>
                  </a:extLst>
                </a:gridCol>
                <a:gridCol w="4388800">
                  <a:extLst>
                    <a:ext uri="{9D8B030D-6E8A-4147-A177-3AD203B41FA5}">
                      <a16:colId xmlns:a16="http://schemas.microsoft.com/office/drawing/2014/main" val="20001"/>
                    </a:ext>
                  </a:extLst>
                </a:gridCol>
                <a:gridCol w="6220731">
                  <a:extLst>
                    <a:ext uri="{9D8B030D-6E8A-4147-A177-3AD203B41FA5}">
                      <a16:colId xmlns:a16="http://schemas.microsoft.com/office/drawing/2014/main" val="20002"/>
                    </a:ext>
                  </a:extLst>
                </a:gridCol>
              </a:tblGrid>
              <a:tr h="554755">
                <a:tc>
                  <a:txBody>
                    <a:bodyPr/>
                    <a:lstStyle/>
                    <a:p>
                      <a:endParaRPr lang="en-US" sz="2800" dirty="0"/>
                    </a:p>
                  </a:txBody>
                  <a:tcPr/>
                </a:tc>
                <a:tc>
                  <a:txBody>
                    <a:bodyPr/>
                    <a:lstStyle/>
                    <a:p>
                      <a:r>
                        <a:rPr lang="en-US" sz="2800" dirty="0" err="1" smtClean="0"/>
                        <a:t>Demensions</a:t>
                      </a:r>
                      <a:endParaRPr lang="en-US" sz="2800" dirty="0"/>
                    </a:p>
                  </a:txBody>
                  <a:tcPr/>
                </a:tc>
                <a:tc>
                  <a:txBody>
                    <a:bodyPr/>
                    <a:lstStyle/>
                    <a:p>
                      <a:r>
                        <a:rPr lang="en-US" sz="2800" dirty="0" smtClean="0"/>
                        <a:t>Types of planning</a:t>
                      </a:r>
                      <a:endParaRPr lang="en-US" sz="2800" dirty="0"/>
                    </a:p>
                  </a:txBody>
                  <a:tcPr/>
                </a:tc>
                <a:extLst>
                  <a:ext uri="{0D108BD9-81ED-4DB2-BD59-A6C34878D82A}">
                    <a16:rowId xmlns:a16="http://schemas.microsoft.com/office/drawing/2014/main" val="10000"/>
                  </a:ext>
                </a:extLst>
              </a:tr>
              <a:tr h="947587">
                <a:tc>
                  <a:txBody>
                    <a:bodyPr/>
                    <a:lstStyle/>
                    <a:p>
                      <a:r>
                        <a:rPr lang="en-US" sz="2800" dirty="0" smtClean="0"/>
                        <a:t>1</a:t>
                      </a:r>
                      <a:endParaRPr lang="en-US" sz="2800" dirty="0"/>
                    </a:p>
                  </a:txBody>
                  <a:tcPr/>
                </a:tc>
                <a:tc>
                  <a:txBody>
                    <a:bodyPr/>
                    <a:lstStyle/>
                    <a:p>
                      <a:r>
                        <a:rPr lang="en-US" sz="2800" dirty="0" smtClean="0"/>
                        <a:t>Coverage</a:t>
                      </a:r>
                      <a:r>
                        <a:rPr lang="en-US" sz="2800" baseline="0" dirty="0" smtClean="0"/>
                        <a:t> of activities</a:t>
                      </a:r>
                      <a:endParaRPr lang="en-US" sz="2800" dirty="0"/>
                    </a:p>
                  </a:txBody>
                  <a:tcPr/>
                </a:tc>
                <a:tc>
                  <a:txBody>
                    <a:bodyPr/>
                    <a:lstStyle/>
                    <a:p>
                      <a:r>
                        <a:rPr lang="en-US" sz="2800" dirty="0" smtClean="0"/>
                        <a:t>Corporate and functional planning</a:t>
                      </a:r>
                      <a:endParaRPr lang="en-US" sz="2800" dirty="0"/>
                    </a:p>
                  </a:txBody>
                  <a:tcPr/>
                </a:tc>
                <a:extLst>
                  <a:ext uri="{0D108BD9-81ED-4DB2-BD59-A6C34878D82A}">
                    <a16:rowId xmlns:a16="http://schemas.microsoft.com/office/drawing/2014/main" val="10001"/>
                  </a:ext>
                </a:extLst>
              </a:tr>
              <a:tr h="1011613">
                <a:tc>
                  <a:txBody>
                    <a:bodyPr/>
                    <a:lstStyle/>
                    <a:p>
                      <a:r>
                        <a:rPr lang="en-US" sz="2800" dirty="0" smtClean="0"/>
                        <a:t>2</a:t>
                      </a:r>
                      <a:endParaRPr lang="en-US" sz="2800" dirty="0"/>
                    </a:p>
                  </a:txBody>
                  <a:tcPr/>
                </a:tc>
                <a:tc>
                  <a:txBody>
                    <a:bodyPr/>
                    <a:lstStyle/>
                    <a:p>
                      <a:r>
                        <a:rPr lang="en-US" sz="2800" dirty="0" smtClean="0"/>
                        <a:t>Importance of contents</a:t>
                      </a:r>
                      <a:endParaRPr lang="en-US" sz="2800" dirty="0"/>
                    </a:p>
                  </a:txBody>
                  <a:tcPr/>
                </a:tc>
                <a:tc>
                  <a:txBody>
                    <a:bodyPr/>
                    <a:lstStyle/>
                    <a:p>
                      <a:r>
                        <a:rPr lang="en-US" sz="2800" dirty="0" smtClean="0"/>
                        <a:t>Strategic and tactical/operational</a:t>
                      </a:r>
                      <a:r>
                        <a:rPr lang="en-US" sz="2800" baseline="0" dirty="0" smtClean="0"/>
                        <a:t> planning</a:t>
                      </a:r>
                      <a:endParaRPr lang="en-US" sz="2800" dirty="0"/>
                    </a:p>
                  </a:txBody>
                  <a:tcPr/>
                </a:tc>
                <a:extLst>
                  <a:ext uri="{0D108BD9-81ED-4DB2-BD59-A6C34878D82A}">
                    <a16:rowId xmlns:a16="http://schemas.microsoft.com/office/drawing/2014/main" val="10002"/>
                  </a:ext>
                </a:extLst>
              </a:tr>
              <a:tr h="947587">
                <a:tc>
                  <a:txBody>
                    <a:bodyPr/>
                    <a:lstStyle/>
                    <a:p>
                      <a:r>
                        <a:rPr lang="en-US" sz="2800" dirty="0" smtClean="0"/>
                        <a:t>3</a:t>
                      </a:r>
                      <a:endParaRPr lang="en-US" sz="2800" dirty="0"/>
                    </a:p>
                  </a:txBody>
                  <a:tcPr/>
                </a:tc>
                <a:tc>
                  <a:txBody>
                    <a:bodyPr/>
                    <a:lstStyle/>
                    <a:p>
                      <a:r>
                        <a:rPr lang="en-US" sz="2800" dirty="0" smtClean="0"/>
                        <a:t>Time</a:t>
                      </a:r>
                      <a:r>
                        <a:rPr lang="en-US" sz="2800" baseline="0" dirty="0" smtClean="0"/>
                        <a:t> period involved</a:t>
                      </a:r>
                      <a:endParaRPr lang="en-US" sz="2800" dirty="0"/>
                    </a:p>
                  </a:txBody>
                  <a:tcPr/>
                </a:tc>
                <a:tc>
                  <a:txBody>
                    <a:bodyPr/>
                    <a:lstStyle/>
                    <a:p>
                      <a:r>
                        <a:rPr lang="en-US" sz="2800" dirty="0" smtClean="0"/>
                        <a:t>Long-term</a:t>
                      </a:r>
                      <a:r>
                        <a:rPr lang="en-US" sz="2800" baseline="0" dirty="0" smtClean="0"/>
                        <a:t> and short-term planning</a:t>
                      </a:r>
                      <a:endParaRPr lang="en-US" sz="2800" dirty="0"/>
                    </a:p>
                  </a:txBody>
                  <a:tcPr/>
                </a:tc>
                <a:extLst>
                  <a:ext uri="{0D108BD9-81ED-4DB2-BD59-A6C34878D82A}">
                    <a16:rowId xmlns:a16="http://schemas.microsoft.com/office/drawing/2014/main" val="10003"/>
                  </a:ext>
                </a:extLst>
              </a:tr>
              <a:tr h="554755">
                <a:tc>
                  <a:txBody>
                    <a:bodyPr/>
                    <a:lstStyle/>
                    <a:p>
                      <a:r>
                        <a:rPr lang="en-US" sz="2800" dirty="0" smtClean="0"/>
                        <a:t>4</a:t>
                      </a:r>
                      <a:endParaRPr lang="en-US" sz="2800" dirty="0"/>
                    </a:p>
                  </a:txBody>
                  <a:tcPr/>
                </a:tc>
                <a:tc>
                  <a:txBody>
                    <a:bodyPr/>
                    <a:lstStyle/>
                    <a:p>
                      <a:r>
                        <a:rPr lang="en-US" sz="2800" dirty="0" smtClean="0"/>
                        <a:t>Approach adopted</a:t>
                      </a:r>
                      <a:endParaRPr lang="en-US" sz="2800" dirty="0"/>
                    </a:p>
                  </a:txBody>
                  <a:tcPr/>
                </a:tc>
                <a:tc>
                  <a:txBody>
                    <a:bodyPr/>
                    <a:lstStyle/>
                    <a:p>
                      <a:r>
                        <a:rPr lang="en-US" sz="2800" dirty="0" smtClean="0"/>
                        <a:t>Proactive and reactive planning</a:t>
                      </a:r>
                      <a:endParaRPr lang="en-US" sz="2800" dirty="0"/>
                    </a:p>
                  </a:txBody>
                  <a:tcPr/>
                </a:tc>
                <a:extLst>
                  <a:ext uri="{0D108BD9-81ED-4DB2-BD59-A6C34878D82A}">
                    <a16:rowId xmlns:a16="http://schemas.microsoft.com/office/drawing/2014/main" val="10004"/>
                  </a:ext>
                </a:extLst>
              </a:tr>
              <a:tr h="947587">
                <a:tc>
                  <a:txBody>
                    <a:bodyPr/>
                    <a:lstStyle/>
                    <a:p>
                      <a:r>
                        <a:rPr lang="en-US" sz="2800" dirty="0" smtClean="0"/>
                        <a:t>5</a:t>
                      </a:r>
                      <a:endParaRPr lang="en-US" sz="2800" dirty="0"/>
                    </a:p>
                  </a:txBody>
                  <a:tcPr/>
                </a:tc>
                <a:tc>
                  <a:txBody>
                    <a:bodyPr/>
                    <a:lstStyle/>
                    <a:p>
                      <a:r>
                        <a:rPr lang="en-US" sz="2800" dirty="0" smtClean="0"/>
                        <a:t>Degree of </a:t>
                      </a:r>
                      <a:r>
                        <a:rPr lang="en-US" sz="2800" dirty="0" smtClean="0"/>
                        <a:t>formulization</a:t>
                      </a:r>
                      <a:endParaRPr lang="en-US" sz="2800" dirty="0"/>
                    </a:p>
                  </a:txBody>
                  <a:tcPr/>
                </a:tc>
                <a:tc>
                  <a:txBody>
                    <a:bodyPr/>
                    <a:lstStyle/>
                    <a:p>
                      <a:r>
                        <a:rPr lang="en-US" sz="2800" dirty="0" smtClean="0"/>
                        <a:t>Formal and informal planning</a:t>
                      </a:r>
                      <a:endParaRPr lang="en-US" sz="2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8413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and Functional planning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Planning activity is pervasive and can be undertaken in many levels of an </a:t>
            </a:r>
            <a:r>
              <a:rPr lang="en-US" dirty="0" err="1" smtClean="0"/>
              <a:t>organisation</a:t>
            </a:r>
            <a:r>
              <a:rPr lang="en-US" dirty="0" smtClean="0"/>
              <a:t>.</a:t>
            </a:r>
          </a:p>
          <a:p>
            <a:r>
              <a:rPr lang="en-US" dirty="0" smtClean="0"/>
              <a:t>It may be for the total </a:t>
            </a:r>
            <a:r>
              <a:rPr lang="en-US" dirty="0" err="1" smtClean="0"/>
              <a:t>organisation</a:t>
            </a:r>
            <a:r>
              <a:rPr lang="en-US" dirty="0" smtClean="0"/>
              <a:t> or for functions in the </a:t>
            </a:r>
            <a:r>
              <a:rPr lang="en-US" dirty="0" err="1" smtClean="0"/>
              <a:t>organisation</a:t>
            </a:r>
            <a:r>
              <a:rPr lang="en-US" dirty="0" smtClean="0"/>
              <a:t>.</a:t>
            </a:r>
          </a:p>
          <a:p>
            <a:r>
              <a:rPr lang="en-US" dirty="0" smtClean="0"/>
              <a:t>Corporate planning</a:t>
            </a:r>
          </a:p>
          <a:p>
            <a:pPr lvl="1"/>
            <a:r>
              <a:rPr lang="en-US" dirty="0" smtClean="0"/>
              <a:t>Top level planning.</a:t>
            </a:r>
          </a:p>
          <a:p>
            <a:pPr lvl="1"/>
            <a:r>
              <a:rPr lang="en-US" dirty="0" smtClean="0"/>
              <a:t>Covers the entire </a:t>
            </a:r>
            <a:r>
              <a:rPr lang="en-US" dirty="0" err="1" smtClean="0"/>
              <a:t>organisation</a:t>
            </a:r>
            <a:r>
              <a:rPr lang="en-US" dirty="0" smtClean="0"/>
              <a:t>.</a:t>
            </a:r>
          </a:p>
          <a:p>
            <a:pPr lvl="1"/>
            <a:r>
              <a:rPr lang="en-US" dirty="0" smtClean="0"/>
              <a:t>Determine the long term objectives.</a:t>
            </a:r>
          </a:p>
          <a:p>
            <a:pPr lvl="1"/>
            <a:r>
              <a:rPr lang="en-US" dirty="0" smtClean="0"/>
              <a:t>Finding the probable change that may happen.</a:t>
            </a:r>
          </a:p>
          <a:p>
            <a:r>
              <a:rPr lang="en-US" dirty="0" smtClean="0"/>
              <a:t>Functional planning</a:t>
            </a:r>
          </a:p>
          <a:p>
            <a:pPr lvl="1"/>
            <a:r>
              <a:rPr lang="en-US" dirty="0" smtClean="0"/>
              <a:t>It is segmental.</a:t>
            </a:r>
          </a:p>
          <a:p>
            <a:pPr lvl="1"/>
            <a:r>
              <a:rPr lang="en-US" dirty="0" smtClean="0"/>
              <a:t>Planning undertaken for major functions like production, marketing, finance, HR, etc.</a:t>
            </a:r>
          </a:p>
          <a:p>
            <a:pPr lvl="1"/>
            <a:r>
              <a:rPr lang="en-US" dirty="0" smtClean="0"/>
              <a:t>The second level, functional planning is undertaken sub function within the functions like for marketing – sales, sales promotion, marketing research etc.</a:t>
            </a:r>
          </a:p>
          <a:p>
            <a:endParaRPr lang="en-IN" dirty="0"/>
          </a:p>
        </p:txBody>
      </p:sp>
    </p:spTree>
    <p:extLst>
      <p:ext uri="{BB962C8B-B14F-4D97-AF65-F5344CB8AC3E}">
        <p14:creationId xmlns:p14="http://schemas.microsoft.com/office/powerpoint/2010/main" val="938971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and Operational Planning</a:t>
            </a:r>
            <a:endParaRPr lang="en-IN" dirty="0"/>
          </a:p>
        </p:txBody>
      </p:sp>
      <p:sp>
        <p:nvSpPr>
          <p:cNvPr id="3" name="Content Placeholder 2"/>
          <p:cNvSpPr>
            <a:spLocks noGrp="1"/>
          </p:cNvSpPr>
          <p:nvPr>
            <p:ph idx="1"/>
          </p:nvPr>
        </p:nvSpPr>
        <p:spPr/>
        <p:txBody>
          <a:bodyPr/>
          <a:lstStyle/>
          <a:p>
            <a:pPr marL="342900" lvl="1" indent="-342900"/>
            <a:r>
              <a:rPr lang="en-US" dirty="0" smtClean="0"/>
              <a:t>Planning may be divided into strategic and operational planning depending on the direction of actions set of </a:t>
            </a:r>
            <a:r>
              <a:rPr lang="en-US" dirty="0" err="1" smtClean="0"/>
              <a:t>organisation</a:t>
            </a:r>
            <a:r>
              <a:rPr lang="en-US" dirty="0" smtClean="0"/>
              <a:t>.</a:t>
            </a:r>
            <a:endParaRPr lang="en-IN" dirty="0" smtClean="0"/>
          </a:p>
          <a:p>
            <a:r>
              <a:rPr lang="en-IN" dirty="0" smtClean="0"/>
              <a:t>Strategic Planning</a:t>
            </a:r>
          </a:p>
          <a:p>
            <a:pPr lvl="1"/>
            <a:r>
              <a:rPr lang="en-IN" dirty="0" smtClean="0"/>
              <a:t>Sets the long-term direction of organisation in which it wants to proceed in future.</a:t>
            </a:r>
          </a:p>
          <a:p>
            <a:pPr lvl="1"/>
            <a:r>
              <a:rPr lang="en-IN" dirty="0" smtClean="0"/>
              <a:t>It sets future direction of the organisation.</a:t>
            </a:r>
          </a:p>
          <a:p>
            <a:pPr lvl="1"/>
            <a:r>
              <a:rPr lang="en-IN" dirty="0" smtClean="0"/>
              <a:t>Are  generally developed by top level management.</a:t>
            </a:r>
          </a:p>
          <a:p>
            <a:pPr lvl="1"/>
            <a:r>
              <a:rPr lang="en-IN" dirty="0" smtClean="0"/>
              <a:t>It involves a time horizon of more than one year and for most of the organization it ranges between 3 and 5 years.</a:t>
            </a:r>
          </a:p>
          <a:p>
            <a:pPr lvl="1"/>
            <a:r>
              <a:rPr lang="en-IN" dirty="0" smtClean="0"/>
              <a:t>Example :- Diversification of business into new lines, type of products to be offered, long-term profit etc.</a:t>
            </a:r>
          </a:p>
          <a:p>
            <a:endParaRPr lang="en-IN" dirty="0"/>
          </a:p>
        </p:txBody>
      </p:sp>
    </p:spTree>
    <p:extLst>
      <p:ext uri="{BB962C8B-B14F-4D97-AF65-F5344CB8AC3E}">
        <p14:creationId xmlns:p14="http://schemas.microsoft.com/office/powerpoint/2010/main" val="168405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sp>
        <p:nvSpPr>
          <p:cNvPr id="3" name="Content Placeholder 2"/>
          <p:cNvSpPr>
            <a:spLocks noGrp="1"/>
          </p:cNvSpPr>
          <p:nvPr>
            <p:ph idx="1"/>
          </p:nvPr>
        </p:nvSpPr>
        <p:spPr/>
        <p:txBody>
          <a:bodyPr/>
          <a:lstStyle/>
          <a:p>
            <a:r>
              <a:rPr lang="en-US" dirty="0"/>
              <a:t>Planning: Nature and importance of planning, types of plans - Steps in planning, Levels of planning - The Planning Process - MBO definition and process, SWOT Analysis, importance.</a:t>
            </a:r>
            <a:endParaRPr lang="en-IN" dirty="0"/>
          </a:p>
          <a:p>
            <a:r>
              <a:rPr lang="en-US" dirty="0" err="1"/>
              <a:t>Organising</a:t>
            </a:r>
            <a:r>
              <a:rPr lang="en-US" dirty="0"/>
              <a:t> : Nature of organizing,-span of control in management, factors affecting span of control- Authority and responsibility.</a:t>
            </a:r>
            <a:endParaRPr lang="en-IN" dirty="0"/>
          </a:p>
          <a:p>
            <a:r>
              <a:rPr lang="en-US" dirty="0" err="1"/>
              <a:t>Organisation</a:t>
            </a:r>
            <a:r>
              <a:rPr lang="en-US" dirty="0"/>
              <a:t> structure - Formal and informal, Types of organization structure line, line and staff, functional, divisional, project, matrix, virtual form of </a:t>
            </a:r>
            <a:r>
              <a:rPr lang="en-US" dirty="0" err="1"/>
              <a:t>organisations</a:t>
            </a:r>
            <a:r>
              <a:rPr lang="en-US" dirty="0"/>
              <a:t>.</a:t>
            </a:r>
            <a:endParaRPr lang="en-IN" dirty="0"/>
          </a:p>
        </p:txBody>
      </p:sp>
    </p:spTree>
    <p:extLst>
      <p:ext uri="{BB962C8B-B14F-4D97-AF65-F5344CB8AC3E}">
        <p14:creationId xmlns:p14="http://schemas.microsoft.com/office/powerpoint/2010/main" val="183375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and Operational Planning</a:t>
            </a:r>
            <a:endParaRPr lang="en-IN" dirty="0"/>
          </a:p>
        </p:txBody>
      </p:sp>
      <p:sp>
        <p:nvSpPr>
          <p:cNvPr id="3" name="Content Placeholder 2"/>
          <p:cNvSpPr>
            <a:spLocks noGrp="1"/>
          </p:cNvSpPr>
          <p:nvPr>
            <p:ph idx="1"/>
          </p:nvPr>
        </p:nvSpPr>
        <p:spPr/>
        <p:txBody>
          <a:bodyPr/>
          <a:lstStyle/>
          <a:p>
            <a:r>
              <a:rPr lang="en-US" dirty="0" smtClean="0"/>
              <a:t>Operational Planning</a:t>
            </a:r>
          </a:p>
          <a:p>
            <a:pPr lvl="1"/>
            <a:r>
              <a:rPr lang="en-IN" dirty="0" smtClean="0"/>
              <a:t>Tactical or short-term planning</a:t>
            </a:r>
          </a:p>
          <a:p>
            <a:pPr lvl="1"/>
            <a:r>
              <a:rPr lang="en-IN" dirty="0" smtClean="0"/>
              <a:t>Operational  plans are developed to determine the steps necessary for achieving tactical goals..</a:t>
            </a:r>
          </a:p>
          <a:p>
            <a:pPr lvl="1"/>
            <a:r>
              <a:rPr lang="en-IN" dirty="0" smtClean="0"/>
              <a:t>They are used as a guide for day to day operation  by department managers.</a:t>
            </a:r>
          </a:p>
          <a:p>
            <a:pPr lvl="1"/>
            <a:r>
              <a:rPr lang="en-IN" dirty="0" smtClean="0"/>
              <a:t>These plans may cover a time frame of few months, weeks or even a few days.</a:t>
            </a:r>
          </a:p>
          <a:p>
            <a:pPr lvl="1"/>
            <a:r>
              <a:rPr lang="en-IN" dirty="0" smtClean="0"/>
              <a:t>Example :- production of a financial year, budgeting, production for a day etc.</a:t>
            </a:r>
          </a:p>
          <a:p>
            <a:endParaRPr lang="en-IN" dirty="0"/>
          </a:p>
        </p:txBody>
      </p:sp>
    </p:spTree>
    <p:extLst>
      <p:ext uri="{BB962C8B-B14F-4D97-AF65-F5344CB8AC3E}">
        <p14:creationId xmlns:p14="http://schemas.microsoft.com/office/powerpoint/2010/main" val="44822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strategic and operational planning.</a:t>
            </a:r>
            <a:endParaRPr lang="en-IN" dirty="0"/>
          </a:p>
        </p:txBody>
      </p:sp>
      <p:sp>
        <p:nvSpPr>
          <p:cNvPr id="3" name="Content Placeholder 2"/>
          <p:cNvSpPr>
            <a:spLocks noGrp="1"/>
          </p:cNvSpPr>
          <p:nvPr>
            <p:ph idx="1"/>
          </p:nvPr>
        </p:nvSpPr>
        <p:spPr/>
        <p:txBody>
          <a:bodyPr/>
          <a:lstStyle/>
          <a:p>
            <a:r>
              <a:rPr lang="en-US" dirty="0" smtClean="0"/>
              <a:t>Range of choice.</a:t>
            </a:r>
          </a:p>
          <a:p>
            <a:r>
              <a:rPr lang="en-US" dirty="0" smtClean="0"/>
              <a:t>Type of environment.</a:t>
            </a:r>
          </a:p>
          <a:p>
            <a:r>
              <a:rPr lang="en-US" dirty="0" smtClean="0"/>
              <a:t>Primacy.</a:t>
            </a:r>
          </a:p>
          <a:p>
            <a:r>
              <a:rPr lang="en-US" dirty="0" smtClean="0"/>
              <a:t>Level of formulation.</a:t>
            </a:r>
          </a:p>
          <a:p>
            <a:endParaRPr lang="en-IN" dirty="0"/>
          </a:p>
        </p:txBody>
      </p:sp>
    </p:spTree>
    <p:extLst>
      <p:ext uri="{BB962C8B-B14F-4D97-AF65-F5344CB8AC3E}">
        <p14:creationId xmlns:p14="http://schemas.microsoft.com/office/powerpoint/2010/main" val="145628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and short-term planning</a:t>
            </a:r>
            <a:endParaRPr lang="en-IN" dirty="0"/>
          </a:p>
        </p:txBody>
      </p:sp>
      <p:sp>
        <p:nvSpPr>
          <p:cNvPr id="3" name="Content Placeholder 2"/>
          <p:cNvSpPr>
            <a:spLocks noGrp="1"/>
          </p:cNvSpPr>
          <p:nvPr>
            <p:ph idx="1"/>
          </p:nvPr>
        </p:nvSpPr>
        <p:spPr/>
        <p:txBody>
          <a:bodyPr>
            <a:normAutofit fontScale="92500"/>
          </a:bodyPr>
          <a:lstStyle/>
          <a:p>
            <a:r>
              <a:rPr lang="en-US" dirty="0" smtClean="0"/>
              <a:t>Time period.</a:t>
            </a:r>
          </a:p>
          <a:p>
            <a:r>
              <a:rPr lang="en-IN" dirty="0" smtClean="0"/>
              <a:t>Depends on the type of the </a:t>
            </a:r>
            <a:r>
              <a:rPr lang="en-IN" dirty="0" err="1" smtClean="0"/>
              <a:t>buisness</a:t>
            </a:r>
            <a:r>
              <a:rPr lang="en-IN" dirty="0" smtClean="0"/>
              <a:t> and structure of the organisation.</a:t>
            </a:r>
          </a:p>
          <a:p>
            <a:r>
              <a:rPr lang="en-US" dirty="0" smtClean="0"/>
              <a:t>Long-term planning</a:t>
            </a:r>
          </a:p>
          <a:p>
            <a:pPr lvl="1"/>
            <a:r>
              <a:rPr lang="en-IN" dirty="0"/>
              <a:t>Strategic in nature.</a:t>
            </a:r>
          </a:p>
          <a:p>
            <a:pPr lvl="1"/>
            <a:r>
              <a:rPr lang="en-IN" dirty="0"/>
              <a:t>Involves generally 3-5 years.</a:t>
            </a:r>
          </a:p>
          <a:p>
            <a:pPr lvl="1"/>
            <a:r>
              <a:rPr lang="en-IN" dirty="0"/>
              <a:t>It relates to matters like  new product ,product    diversification, individuals in the organisation, etc.</a:t>
            </a:r>
          </a:p>
          <a:p>
            <a:r>
              <a:rPr lang="en-US" dirty="0" smtClean="0"/>
              <a:t>Short-term planning</a:t>
            </a:r>
          </a:p>
          <a:p>
            <a:pPr marL="857250" lvl="1" indent="-457200"/>
            <a:r>
              <a:rPr lang="en-IN" dirty="0"/>
              <a:t>Short term planning typically covers time frames of less than one year in order to assist their company in moving gradually toward its longer term.</a:t>
            </a:r>
          </a:p>
          <a:p>
            <a:pPr lvl="1"/>
            <a:r>
              <a:rPr lang="en-US" dirty="0"/>
              <a:t>Involves less than one year time.</a:t>
            </a:r>
          </a:p>
        </p:txBody>
      </p:sp>
    </p:spTree>
    <p:extLst>
      <p:ext uri="{BB962C8B-B14F-4D97-AF65-F5344CB8AC3E}">
        <p14:creationId xmlns:p14="http://schemas.microsoft.com/office/powerpoint/2010/main" val="1204728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Proactive and reactive Planning</a:t>
            </a:r>
            <a:endParaRPr lang="en-IN" dirty="0"/>
          </a:p>
        </p:txBody>
      </p:sp>
      <p:sp>
        <p:nvSpPr>
          <p:cNvPr id="3" name="Content Placeholder 2"/>
          <p:cNvSpPr>
            <a:spLocks noGrp="1"/>
          </p:cNvSpPr>
          <p:nvPr>
            <p:ph idx="1"/>
          </p:nvPr>
        </p:nvSpPr>
        <p:spPr/>
        <p:txBody>
          <a:bodyPr>
            <a:normAutofit lnSpcReduction="10000"/>
          </a:bodyPr>
          <a:lstStyle/>
          <a:p>
            <a:r>
              <a:rPr lang="en-US" dirty="0" smtClean="0"/>
              <a:t>Is based on the </a:t>
            </a:r>
            <a:r>
              <a:rPr lang="en-US" dirty="0" err="1" smtClean="0"/>
              <a:t>organisation’s</a:t>
            </a:r>
            <a:r>
              <a:rPr lang="en-US" dirty="0" smtClean="0"/>
              <a:t> response to the environmental dynamics.</a:t>
            </a:r>
          </a:p>
          <a:p>
            <a:r>
              <a:rPr lang="en-US" dirty="0" smtClean="0"/>
              <a:t>Proactive Planning</a:t>
            </a:r>
          </a:p>
          <a:p>
            <a:pPr lvl="1"/>
            <a:r>
              <a:rPr lang="en-IN" dirty="0" smtClean="0"/>
              <a:t>Designing suitable course of action in anticipation of likely changes in relevant environment.</a:t>
            </a:r>
          </a:p>
          <a:p>
            <a:pPr lvl="1"/>
            <a:r>
              <a:rPr lang="en-IN" dirty="0" smtClean="0"/>
              <a:t>To take decision in advance.</a:t>
            </a:r>
          </a:p>
          <a:p>
            <a:pPr lvl="1"/>
            <a:r>
              <a:rPr lang="en-IN" dirty="0" err="1" smtClean="0"/>
              <a:t>Eg</a:t>
            </a:r>
            <a:r>
              <a:rPr lang="en-IN" dirty="0" smtClean="0"/>
              <a:t> : Emergency situations.</a:t>
            </a:r>
          </a:p>
          <a:p>
            <a:r>
              <a:rPr lang="en-IN" dirty="0" smtClean="0"/>
              <a:t>Reactive Planning</a:t>
            </a:r>
          </a:p>
          <a:p>
            <a:pPr lvl="1"/>
            <a:r>
              <a:rPr lang="en-IN" dirty="0" smtClean="0"/>
              <a:t>Reactive planning is the process whereby future action is dictated as a response to whatever has already, or is now occurring.  </a:t>
            </a:r>
          </a:p>
          <a:p>
            <a:pPr lvl="1"/>
            <a:r>
              <a:rPr lang="en-IN" dirty="0" err="1" smtClean="0"/>
              <a:t>Eg</a:t>
            </a:r>
            <a:r>
              <a:rPr lang="en-IN" dirty="0" smtClean="0"/>
              <a:t>. Hotel Manager.</a:t>
            </a:r>
          </a:p>
          <a:p>
            <a:endParaRPr lang="en-IN" dirty="0"/>
          </a:p>
        </p:txBody>
      </p:sp>
    </p:spTree>
    <p:extLst>
      <p:ext uri="{BB962C8B-B14F-4D97-AF65-F5344CB8AC3E}">
        <p14:creationId xmlns:p14="http://schemas.microsoft.com/office/powerpoint/2010/main" val="145694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and Informal Planning</a:t>
            </a:r>
            <a:endParaRPr lang="en-IN" dirty="0"/>
          </a:p>
        </p:txBody>
      </p:sp>
      <p:sp>
        <p:nvSpPr>
          <p:cNvPr id="3" name="Content Placeholder 2"/>
          <p:cNvSpPr>
            <a:spLocks noGrp="1"/>
          </p:cNvSpPr>
          <p:nvPr>
            <p:ph idx="1"/>
          </p:nvPr>
        </p:nvSpPr>
        <p:spPr/>
        <p:txBody>
          <a:bodyPr/>
          <a:lstStyle/>
          <a:p>
            <a:pPr marL="45720" indent="0">
              <a:buNone/>
            </a:pPr>
            <a:r>
              <a:rPr lang="en-IN" sz="3600" dirty="0" smtClean="0"/>
              <a:t>FORMAL PLANNING</a:t>
            </a:r>
            <a:endParaRPr lang="en-IN" dirty="0" smtClean="0"/>
          </a:p>
          <a:p>
            <a:pPr marL="857250" lvl="1" indent="-457200"/>
            <a:r>
              <a:rPr lang="en-IN" dirty="0" smtClean="0"/>
              <a:t>It is a structured plan.</a:t>
            </a:r>
          </a:p>
          <a:p>
            <a:pPr marL="857250" lvl="1" indent="-457200"/>
            <a:r>
              <a:rPr lang="en-IN" dirty="0" smtClean="0"/>
              <a:t> It has some procedure to follow.</a:t>
            </a:r>
          </a:p>
          <a:p>
            <a:pPr marL="857250" lvl="1" indent="-457200"/>
            <a:r>
              <a:rPr lang="en-IN" dirty="0" smtClean="0"/>
              <a:t>Written record is followed in formal plan.</a:t>
            </a:r>
          </a:p>
          <a:p>
            <a:pPr marL="857250" lvl="1" indent="-457200"/>
            <a:r>
              <a:rPr lang="en-IN" dirty="0" err="1" smtClean="0"/>
              <a:t>Eg</a:t>
            </a:r>
            <a:r>
              <a:rPr lang="en-IN" dirty="0" smtClean="0"/>
              <a:t>. Five year plan of a country.</a:t>
            </a:r>
            <a:r>
              <a:rPr lang="en-IN" b="1" dirty="0" smtClean="0">
                <a:latin typeface="Algerian" pitchFamily="82" charset="0"/>
              </a:rPr>
              <a:t>  </a:t>
            </a:r>
          </a:p>
          <a:p>
            <a:pPr marL="0" indent="0">
              <a:buNone/>
            </a:pPr>
            <a:r>
              <a:rPr lang="en-IN" sz="3600" dirty="0" smtClean="0"/>
              <a:t>INFORMAL PLANNING</a:t>
            </a:r>
          </a:p>
          <a:p>
            <a:pPr marL="857250" lvl="1" indent="-457200"/>
            <a:r>
              <a:rPr lang="en-IN" dirty="0" smtClean="0"/>
              <a:t> It is unstructured plan.</a:t>
            </a:r>
          </a:p>
          <a:p>
            <a:pPr marL="857250" lvl="1" indent="-457200"/>
            <a:r>
              <a:rPr lang="en-IN" dirty="0" smtClean="0"/>
              <a:t>It does not have any procedure to follow.</a:t>
            </a:r>
          </a:p>
          <a:p>
            <a:pPr marL="857250" lvl="1" indent="-457200"/>
            <a:r>
              <a:rPr lang="en-IN" dirty="0" smtClean="0"/>
              <a:t>No record is maintained for future purpose.</a:t>
            </a:r>
          </a:p>
          <a:p>
            <a:endParaRPr lang="en-US" dirty="0" smtClean="0"/>
          </a:p>
          <a:p>
            <a:endParaRPr lang="en-IN" dirty="0"/>
          </a:p>
        </p:txBody>
      </p:sp>
    </p:spTree>
    <p:extLst>
      <p:ext uri="{BB962C8B-B14F-4D97-AF65-F5344CB8AC3E}">
        <p14:creationId xmlns:p14="http://schemas.microsoft.com/office/powerpoint/2010/main" val="250782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planning or Types of Plans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sz="3200" b="1" dirty="0" smtClean="0"/>
              <a:t>Basic Planning</a:t>
            </a:r>
          </a:p>
          <a:p>
            <a:pPr marL="0" indent="0">
              <a:buNone/>
            </a:pPr>
            <a:r>
              <a:rPr lang="en-US" dirty="0" smtClean="0"/>
              <a:t>	1)Mission</a:t>
            </a:r>
          </a:p>
          <a:p>
            <a:pPr marL="0" indent="0">
              <a:buNone/>
            </a:pPr>
            <a:r>
              <a:rPr lang="en-US" dirty="0" smtClean="0"/>
              <a:t>	2) Objectives (or goals)</a:t>
            </a:r>
          </a:p>
          <a:p>
            <a:pPr marL="0" indent="0">
              <a:buNone/>
            </a:pPr>
            <a:r>
              <a:rPr lang="en-US" dirty="0" smtClean="0"/>
              <a:t>	3) Strategies</a:t>
            </a:r>
          </a:p>
          <a:p>
            <a:pPr marL="0" indent="0">
              <a:buNone/>
            </a:pPr>
            <a:r>
              <a:rPr lang="en-US" sz="3200" b="1" dirty="0" smtClean="0"/>
              <a:t>Aids to Planning</a:t>
            </a:r>
          </a:p>
          <a:p>
            <a:pPr marL="0" indent="0">
              <a:buNone/>
            </a:pPr>
            <a:r>
              <a:rPr lang="en-US" dirty="0" smtClean="0"/>
              <a:t>	4) Policies</a:t>
            </a:r>
          </a:p>
          <a:p>
            <a:pPr marL="0" indent="0">
              <a:buNone/>
            </a:pPr>
            <a:r>
              <a:rPr lang="en-US" dirty="0" smtClean="0"/>
              <a:t>	5) Rules</a:t>
            </a:r>
          </a:p>
          <a:p>
            <a:pPr marL="0" indent="0">
              <a:buNone/>
            </a:pPr>
            <a:r>
              <a:rPr lang="en-US" dirty="0" smtClean="0"/>
              <a:t>	6) Procedures</a:t>
            </a:r>
          </a:p>
          <a:p>
            <a:pPr marL="0" indent="0">
              <a:buNone/>
            </a:pPr>
            <a:r>
              <a:rPr lang="en-US" dirty="0" smtClean="0"/>
              <a:t>	7) Methods</a:t>
            </a:r>
          </a:p>
          <a:p>
            <a:pPr marL="0" indent="0">
              <a:buNone/>
            </a:pPr>
            <a:r>
              <a:rPr lang="en-US" sz="3200" b="1" dirty="0" smtClean="0"/>
              <a:t>Expression to Planning (or Plans of Action)</a:t>
            </a:r>
          </a:p>
          <a:p>
            <a:pPr marL="0" indent="0">
              <a:buNone/>
            </a:pPr>
            <a:r>
              <a:rPr lang="en-US" dirty="0" smtClean="0"/>
              <a:t>	8) Programs</a:t>
            </a:r>
          </a:p>
          <a:p>
            <a:pPr marL="0" indent="0">
              <a:buNone/>
            </a:pPr>
            <a:r>
              <a:rPr lang="en-US" dirty="0" smtClean="0"/>
              <a:t>	9) Projects</a:t>
            </a:r>
          </a:p>
          <a:p>
            <a:pPr marL="0" indent="0">
              <a:buNone/>
            </a:pPr>
            <a:r>
              <a:rPr lang="en-US" dirty="0" smtClean="0"/>
              <a:t>	10) Budgets</a:t>
            </a:r>
          </a:p>
          <a:p>
            <a:endParaRPr lang="en-IN" dirty="0"/>
          </a:p>
        </p:txBody>
      </p:sp>
    </p:spTree>
    <p:extLst>
      <p:ext uri="{BB962C8B-B14F-4D97-AF65-F5344CB8AC3E}">
        <p14:creationId xmlns:p14="http://schemas.microsoft.com/office/powerpoint/2010/main" val="2024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(or significance) of planning</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Planning helps management to face future with greater strength and confidence.</a:t>
            </a:r>
          </a:p>
          <a:p>
            <a:r>
              <a:rPr lang="en-US" dirty="0" smtClean="0"/>
              <a:t>It helps to focus attention on objectives.</a:t>
            </a:r>
          </a:p>
          <a:p>
            <a:r>
              <a:rPr lang="en-US" dirty="0" smtClean="0"/>
              <a:t>It leads the operational life of the enterprise along the most efficient lines.</a:t>
            </a:r>
          </a:p>
          <a:p>
            <a:r>
              <a:rPr lang="en-US" dirty="0" smtClean="0"/>
              <a:t>It enables the exercise of controlling.</a:t>
            </a:r>
          </a:p>
          <a:p>
            <a:r>
              <a:rPr lang="en-US" dirty="0" smtClean="0"/>
              <a:t>It acts as a spur to creativity and innovation.</a:t>
            </a:r>
          </a:p>
          <a:p>
            <a:r>
              <a:rPr lang="en-US" dirty="0" smtClean="0"/>
              <a:t>It guides the decision-making process.</a:t>
            </a:r>
          </a:p>
          <a:p>
            <a:r>
              <a:rPr lang="en-US" dirty="0" smtClean="0"/>
              <a:t>It provides a sense of direction to action.</a:t>
            </a:r>
          </a:p>
          <a:p>
            <a:r>
              <a:rPr lang="en-US" dirty="0" smtClean="0"/>
              <a:t>It facilitates co-ordination.</a:t>
            </a:r>
          </a:p>
          <a:p>
            <a:r>
              <a:rPr lang="en-US" dirty="0" smtClean="0"/>
              <a:t>It fosters inter-departmental co-operation.</a:t>
            </a:r>
          </a:p>
          <a:p>
            <a:endParaRPr lang="en-IN" dirty="0"/>
          </a:p>
        </p:txBody>
      </p:sp>
    </p:spTree>
    <p:extLst>
      <p:ext uri="{BB962C8B-B14F-4D97-AF65-F5344CB8AC3E}">
        <p14:creationId xmlns:p14="http://schemas.microsoft.com/office/powerpoint/2010/main" val="265600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planning</a:t>
            </a:r>
            <a:endParaRPr lang="en-IN" dirty="0"/>
          </a:p>
        </p:txBody>
      </p:sp>
      <p:sp>
        <p:nvSpPr>
          <p:cNvPr id="3" name="Content Placeholder 2"/>
          <p:cNvSpPr>
            <a:spLocks noGrp="1"/>
          </p:cNvSpPr>
          <p:nvPr>
            <p:ph idx="1"/>
          </p:nvPr>
        </p:nvSpPr>
        <p:spPr/>
        <p:txBody>
          <a:bodyPr/>
          <a:lstStyle/>
          <a:p>
            <a:pPr marL="400050" indent="-400050"/>
            <a:r>
              <a:rPr lang="en-US" dirty="0" smtClean="0"/>
              <a:t>Limitations of forecasting.</a:t>
            </a:r>
          </a:p>
          <a:p>
            <a:pPr marL="400050" indent="-400050"/>
            <a:r>
              <a:rPr lang="en-US" dirty="0" smtClean="0"/>
              <a:t>Egoistic planning.</a:t>
            </a:r>
          </a:p>
          <a:p>
            <a:pPr marL="400050" indent="-400050"/>
            <a:r>
              <a:rPr lang="en-US" dirty="0" smtClean="0"/>
              <a:t>Organizational inflexibilities.</a:t>
            </a:r>
          </a:p>
          <a:p>
            <a:pPr marL="400050" indent="-400050"/>
            <a:r>
              <a:rPr lang="en-US" dirty="0" smtClean="0"/>
              <a:t>Wastage of resources.</a:t>
            </a:r>
          </a:p>
          <a:p>
            <a:pPr marL="400050" indent="-400050"/>
            <a:r>
              <a:rPr lang="en-US" dirty="0" smtClean="0"/>
              <a:t>Imparting a false sense of satisfaction.</a:t>
            </a:r>
          </a:p>
          <a:p>
            <a:pPr marL="400050" indent="-400050"/>
            <a:r>
              <a:rPr lang="en-US" dirty="0" smtClean="0"/>
              <a:t>External constraints.</a:t>
            </a:r>
          </a:p>
          <a:p>
            <a:pPr marL="400050" indent="-400050"/>
            <a:r>
              <a:rPr lang="en-US" dirty="0" smtClean="0"/>
              <a:t>Unreliable and inadequate background information.</a:t>
            </a:r>
          </a:p>
          <a:p>
            <a:pPr marL="400050" indent="-400050"/>
            <a:r>
              <a:rPr lang="en-US" dirty="0" smtClean="0"/>
              <a:t>Unsuitability in emergency situations.</a:t>
            </a:r>
            <a:endParaRPr lang="en-US" dirty="0" smtClean="0"/>
          </a:p>
        </p:txBody>
      </p:sp>
    </p:spTree>
    <p:extLst>
      <p:ext uri="{BB962C8B-B14F-4D97-AF65-F5344CB8AC3E}">
        <p14:creationId xmlns:p14="http://schemas.microsoft.com/office/powerpoint/2010/main" val="1759932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sound plan. </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Simple to understand and operate.</a:t>
            </a:r>
          </a:p>
          <a:p>
            <a:pPr marL="514350" indent="-514350">
              <a:buFont typeface="+mj-lt"/>
              <a:buAutoNum type="arabicPeriod"/>
            </a:pPr>
            <a:r>
              <a:rPr lang="en-US" dirty="0" smtClean="0"/>
              <a:t>Based on rational forecasts.</a:t>
            </a:r>
          </a:p>
          <a:p>
            <a:pPr marL="514350" indent="-514350">
              <a:buFont typeface="+mj-lt"/>
              <a:buAutoNum type="arabicPeriod"/>
            </a:pPr>
            <a:r>
              <a:rPr lang="en-US" dirty="0" smtClean="0"/>
              <a:t>Consistent with the environment.</a:t>
            </a:r>
          </a:p>
          <a:p>
            <a:pPr marL="514350" indent="-514350">
              <a:buFont typeface="+mj-lt"/>
              <a:buAutoNum type="arabicPeriod"/>
            </a:pPr>
            <a:r>
              <a:rPr lang="en-US" dirty="0" smtClean="0"/>
              <a:t>Realistic and non idealistic.</a:t>
            </a:r>
          </a:p>
          <a:p>
            <a:pPr marL="514350" indent="-514350">
              <a:buFont typeface="+mj-lt"/>
              <a:buAutoNum type="arabicPeriod"/>
            </a:pPr>
            <a:r>
              <a:rPr lang="en-US" dirty="0" smtClean="0"/>
              <a:t>Flexible.</a:t>
            </a:r>
          </a:p>
          <a:p>
            <a:pPr marL="514350" indent="-514350">
              <a:buFont typeface="+mj-lt"/>
              <a:buAutoNum type="arabicPeriod"/>
            </a:pPr>
            <a:r>
              <a:rPr lang="en-US" dirty="0" smtClean="0"/>
              <a:t>Efficient (or economical).</a:t>
            </a:r>
          </a:p>
          <a:p>
            <a:pPr marL="514350" indent="-514350">
              <a:buFont typeface="+mj-lt"/>
              <a:buAutoNum type="arabicPeriod"/>
            </a:pPr>
            <a:r>
              <a:rPr lang="en-US" dirty="0" smtClean="0"/>
              <a:t>Imply best utilization of the resources of the enterprise.</a:t>
            </a:r>
          </a:p>
          <a:p>
            <a:pPr marL="514350" indent="-514350">
              <a:buFont typeface="+mj-lt"/>
              <a:buAutoNum type="arabicPeriod"/>
            </a:pPr>
            <a:r>
              <a:rPr lang="en-US" dirty="0" smtClean="0"/>
              <a:t>Must provide scope for initiative.</a:t>
            </a:r>
          </a:p>
          <a:p>
            <a:pPr marL="514350" indent="-514350">
              <a:buFont typeface="+mj-lt"/>
              <a:buAutoNum type="arabicPeriod"/>
            </a:pPr>
            <a:r>
              <a:rPr lang="en-US" dirty="0" smtClean="0"/>
              <a:t>Must win employees favor and confidence.</a:t>
            </a:r>
          </a:p>
          <a:p>
            <a:pPr marL="514350" indent="-514350">
              <a:buFont typeface="+mj-lt"/>
              <a:buAutoNum type="arabicPeriod"/>
            </a:pPr>
            <a:r>
              <a:rPr lang="en-US" dirty="0" smtClean="0"/>
              <a:t>Must contribute to fundamental mission of the enterprises.</a:t>
            </a:r>
          </a:p>
        </p:txBody>
      </p:sp>
    </p:spTree>
    <p:extLst>
      <p:ext uri="{BB962C8B-B14F-4D97-AF65-F5344CB8AC3E}">
        <p14:creationId xmlns:p14="http://schemas.microsoft.com/office/powerpoint/2010/main" val="39193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MBO – Management by Objectives</a:t>
            </a:r>
            <a:endParaRPr lang="en-IN" dirty="0"/>
          </a:p>
        </p:txBody>
      </p:sp>
      <p:sp>
        <p:nvSpPr>
          <p:cNvPr id="3" name="Content Placeholder 2"/>
          <p:cNvSpPr>
            <a:spLocks noGrp="1"/>
          </p:cNvSpPr>
          <p:nvPr>
            <p:ph idx="1"/>
          </p:nvPr>
        </p:nvSpPr>
        <p:spPr>
          <a:xfrm>
            <a:off x="838200" y="1825625"/>
            <a:ext cx="10515600" cy="4958352"/>
          </a:xfrm>
        </p:spPr>
        <p:txBody>
          <a:bodyPr>
            <a:normAutofit fontScale="92500" lnSpcReduction="10000"/>
          </a:bodyPr>
          <a:lstStyle/>
          <a:p>
            <a:r>
              <a:rPr lang="en-US" dirty="0" smtClean="0"/>
              <a:t>Or MBR – Management by results.</a:t>
            </a:r>
          </a:p>
          <a:p>
            <a:r>
              <a:rPr lang="en-US" dirty="0" smtClean="0"/>
              <a:t>MBO is because of 2 reasons:-</a:t>
            </a:r>
          </a:p>
          <a:p>
            <a:pPr lvl="1"/>
            <a:r>
              <a:rPr lang="en-US" dirty="0" smtClean="0"/>
              <a:t>Focus on the objectives or results which a manager is expected to achieve in a specified period.</a:t>
            </a:r>
          </a:p>
          <a:p>
            <a:pPr lvl="1"/>
            <a:r>
              <a:rPr lang="en-US" dirty="0" smtClean="0"/>
              <a:t>It </a:t>
            </a:r>
            <a:r>
              <a:rPr lang="en-US" dirty="0" err="1" smtClean="0"/>
              <a:t>emphasises</a:t>
            </a:r>
            <a:r>
              <a:rPr lang="en-US" dirty="0" smtClean="0"/>
              <a:t> participative management, which provides high motivation.</a:t>
            </a:r>
          </a:p>
          <a:p>
            <a:r>
              <a:rPr lang="en-US" dirty="0" smtClean="0"/>
              <a:t>Definition</a:t>
            </a:r>
          </a:p>
          <a:p>
            <a:pPr lvl="1"/>
            <a:r>
              <a:rPr lang="en-US" dirty="0" smtClean="0"/>
              <a:t>MBO is a result centered, non-specialist, operational managerial process for the effective </a:t>
            </a:r>
            <a:r>
              <a:rPr lang="en-US" dirty="0" err="1" smtClean="0"/>
              <a:t>utilisation</a:t>
            </a:r>
            <a:r>
              <a:rPr lang="en-US" dirty="0" smtClean="0"/>
              <a:t> of material, physical and human resources of the </a:t>
            </a:r>
            <a:r>
              <a:rPr lang="en-US" dirty="0" err="1" smtClean="0"/>
              <a:t>organisation</a:t>
            </a:r>
            <a:r>
              <a:rPr lang="en-US" dirty="0" smtClean="0"/>
              <a:t> by integrating individual with the </a:t>
            </a:r>
            <a:r>
              <a:rPr lang="en-US" dirty="0" err="1" smtClean="0"/>
              <a:t>organisation</a:t>
            </a:r>
            <a:r>
              <a:rPr lang="en-US" dirty="0" smtClean="0"/>
              <a:t> and </a:t>
            </a:r>
            <a:r>
              <a:rPr lang="en-US" dirty="0" err="1" smtClean="0"/>
              <a:t>organisation</a:t>
            </a:r>
            <a:r>
              <a:rPr lang="en-US" dirty="0" smtClean="0"/>
              <a:t> with the environment.</a:t>
            </a:r>
          </a:p>
          <a:p>
            <a:pPr lvl="1"/>
            <a:r>
              <a:rPr lang="en-US" dirty="0" smtClean="0"/>
              <a:t>MBO is a distinct </a:t>
            </a:r>
            <a:r>
              <a:rPr lang="en-US" b="1" dirty="0" smtClean="0"/>
              <a:t>philosophy</a:t>
            </a:r>
            <a:r>
              <a:rPr lang="en-US" dirty="0" smtClean="0"/>
              <a:t> of managing any business enterprise in which(under </a:t>
            </a:r>
            <a:r>
              <a:rPr lang="en-US" b="1" dirty="0" smtClean="0"/>
              <a:t>short-term management </a:t>
            </a:r>
            <a:r>
              <a:rPr lang="en-US" b="1" dirty="0" err="1" smtClean="0"/>
              <a:t>programme</a:t>
            </a:r>
            <a:r>
              <a:rPr lang="en-US" dirty="0" smtClean="0"/>
              <a:t>) objectives for the subordinates are </a:t>
            </a:r>
            <a:r>
              <a:rPr lang="en-US" dirty="0" err="1" smtClean="0"/>
              <a:t>workedout</a:t>
            </a:r>
            <a:r>
              <a:rPr lang="en-US" dirty="0" smtClean="0"/>
              <a:t> through a process of </a:t>
            </a:r>
            <a:r>
              <a:rPr lang="en-US" dirty="0" err="1" smtClean="0"/>
              <a:t>mutal</a:t>
            </a:r>
            <a:r>
              <a:rPr lang="en-US" dirty="0" smtClean="0"/>
              <a:t> </a:t>
            </a:r>
            <a:r>
              <a:rPr lang="en-US" b="1" dirty="0" smtClean="0"/>
              <a:t>consultation between subordinates and concerned superiors</a:t>
            </a:r>
            <a:r>
              <a:rPr lang="en-US" dirty="0" smtClean="0"/>
              <a:t>, in </a:t>
            </a:r>
            <a:r>
              <a:rPr lang="en-US" b="1" dirty="0" smtClean="0"/>
              <a:t>verifiable</a:t>
            </a:r>
            <a:r>
              <a:rPr lang="en-US" dirty="0" smtClean="0"/>
              <a:t>(numerical terms); and such objectives subsequently becoming standards of control for measuring performance of individuals against these. </a:t>
            </a:r>
          </a:p>
          <a:p>
            <a:endParaRPr lang="en-IN" dirty="0"/>
          </a:p>
        </p:txBody>
      </p:sp>
    </p:spTree>
    <p:extLst>
      <p:ext uri="{BB962C8B-B14F-4D97-AF65-F5344CB8AC3E}">
        <p14:creationId xmlns:p14="http://schemas.microsoft.com/office/powerpoint/2010/main" val="362957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smtClean="0"/>
              <a:t>First step of management process.</a:t>
            </a:r>
          </a:p>
          <a:p>
            <a:r>
              <a:rPr lang="en-US" dirty="0" smtClean="0"/>
              <a:t>Definitions.</a:t>
            </a:r>
          </a:p>
          <a:p>
            <a:pPr lvl="1"/>
            <a:r>
              <a:rPr lang="en-US" dirty="0" smtClean="0"/>
              <a:t>Planning as a process involves the determination of future course of action, </a:t>
            </a:r>
            <a:r>
              <a:rPr lang="en-US" dirty="0" err="1" smtClean="0"/>
              <a:t>ie</a:t>
            </a:r>
            <a:r>
              <a:rPr lang="en-US" dirty="0" smtClean="0"/>
              <a:t> why an action, what action, how to take action, and when to take action</a:t>
            </a:r>
          </a:p>
          <a:p>
            <a:pPr lvl="1"/>
            <a:r>
              <a:rPr lang="en-US" dirty="0" smtClean="0"/>
              <a:t>Planning is defined as deciding in advance about the objectives to be pursued by the enterprise; the selection of best alternative courses or action to reach those objectives and a specification or activities - technical, financial, personnel etc. required for the implementation or the pre-selected courses or action.</a:t>
            </a:r>
          </a:p>
          <a:p>
            <a:pPr lvl="1"/>
            <a:r>
              <a:rPr lang="en-US" dirty="0" smtClean="0"/>
              <a:t>Planning is process which involves ‘thinking before doing’.</a:t>
            </a:r>
          </a:p>
          <a:p>
            <a:endParaRPr lang="en-IN" dirty="0"/>
          </a:p>
        </p:txBody>
      </p:sp>
    </p:spTree>
    <p:extLst>
      <p:ext uri="{BB962C8B-B14F-4D97-AF65-F5344CB8AC3E}">
        <p14:creationId xmlns:p14="http://schemas.microsoft.com/office/powerpoint/2010/main" val="3733645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MBO</a:t>
            </a:r>
            <a:endParaRPr lang="en-IN" dirty="0"/>
          </a:p>
        </p:txBody>
      </p:sp>
      <p:sp>
        <p:nvSpPr>
          <p:cNvPr id="3" name="Content Placeholder 2"/>
          <p:cNvSpPr>
            <a:spLocks noGrp="1"/>
          </p:cNvSpPr>
          <p:nvPr>
            <p:ph idx="1"/>
          </p:nvPr>
        </p:nvSpPr>
        <p:spPr/>
        <p:txBody>
          <a:bodyPr/>
          <a:lstStyle/>
          <a:p>
            <a:r>
              <a:rPr lang="en-US" dirty="0" smtClean="0"/>
              <a:t>Preliminary setting of objectives at the top management level.</a:t>
            </a:r>
          </a:p>
          <a:p>
            <a:r>
              <a:rPr lang="en-US" dirty="0" smtClean="0"/>
              <a:t>Clarification of </a:t>
            </a:r>
            <a:r>
              <a:rPr lang="en-US" dirty="0" err="1" smtClean="0"/>
              <a:t>organisational</a:t>
            </a:r>
            <a:r>
              <a:rPr lang="en-US" dirty="0" smtClean="0"/>
              <a:t> roles.</a:t>
            </a:r>
          </a:p>
          <a:p>
            <a:r>
              <a:rPr lang="en-US" dirty="0" smtClean="0"/>
              <a:t>Setting individual objectives.</a:t>
            </a:r>
          </a:p>
          <a:p>
            <a:r>
              <a:rPr lang="en-US" dirty="0" smtClean="0"/>
              <a:t>Matching goals with resources.</a:t>
            </a:r>
          </a:p>
          <a:p>
            <a:r>
              <a:rPr lang="en-US" dirty="0" smtClean="0"/>
              <a:t>Recycling objectives.</a:t>
            </a:r>
          </a:p>
          <a:p>
            <a:r>
              <a:rPr lang="en-US" dirty="0" smtClean="0"/>
              <a:t>Performance appraisal.</a:t>
            </a:r>
          </a:p>
          <a:p>
            <a:endParaRPr lang="en-IN" dirty="0"/>
          </a:p>
        </p:txBody>
      </p:sp>
    </p:spTree>
    <p:extLst>
      <p:ext uri="{BB962C8B-B14F-4D97-AF65-F5344CB8AC3E}">
        <p14:creationId xmlns:p14="http://schemas.microsoft.com/office/powerpoint/2010/main" val="4284344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and limitations  of MBO</a:t>
            </a:r>
            <a:endParaRPr lang="en-IN" dirty="0"/>
          </a:p>
        </p:txBody>
      </p:sp>
      <p:sp>
        <p:nvSpPr>
          <p:cNvPr id="3" name="Content Placeholder 2"/>
          <p:cNvSpPr>
            <a:spLocks noGrp="1"/>
          </p:cNvSpPr>
          <p:nvPr>
            <p:ph idx="1"/>
          </p:nvPr>
        </p:nvSpPr>
        <p:spPr/>
        <p:txBody>
          <a:bodyPr>
            <a:normAutofit fontScale="85000" lnSpcReduction="20000"/>
          </a:bodyPr>
          <a:lstStyle/>
          <a:p>
            <a:pPr marL="400050" indent="-400050"/>
            <a:r>
              <a:rPr lang="en-US" sz="3500" dirty="0" smtClean="0"/>
              <a:t>Merits</a:t>
            </a:r>
          </a:p>
          <a:p>
            <a:pPr marL="800100" lvl="1" indent="-400050">
              <a:buFont typeface="+mj-lt"/>
              <a:buAutoNum type="romanLcPeriod"/>
            </a:pPr>
            <a:r>
              <a:rPr lang="en-US" sz="3500" dirty="0" smtClean="0"/>
              <a:t>Overall improvement in organizational performance</a:t>
            </a:r>
          </a:p>
          <a:p>
            <a:pPr marL="800100" lvl="1" indent="-400050">
              <a:buFont typeface="+mj-lt"/>
              <a:buAutoNum type="romanLcPeriod"/>
            </a:pPr>
            <a:r>
              <a:rPr lang="en-US" sz="3500" dirty="0" smtClean="0"/>
              <a:t>Specific Planning</a:t>
            </a:r>
          </a:p>
          <a:p>
            <a:pPr marL="800100" lvl="1" indent="-400050">
              <a:buFont typeface="+mj-lt"/>
              <a:buAutoNum type="romanLcPeriod"/>
            </a:pPr>
            <a:r>
              <a:rPr lang="en-US" sz="3500" dirty="0" smtClean="0"/>
              <a:t>Elicits commitment</a:t>
            </a:r>
          </a:p>
          <a:p>
            <a:pPr marL="800100" lvl="1" indent="-400050">
              <a:buFont typeface="+mj-lt"/>
              <a:buAutoNum type="romanLcPeriod"/>
            </a:pPr>
            <a:r>
              <a:rPr lang="en-US" sz="3500" dirty="0" smtClean="0"/>
              <a:t>Better controlling</a:t>
            </a:r>
          </a:p>
          <a:p>
            <a:r>
              <a:rPr lang="en-US" sz="3500" dirty="0" smtClean="0"/>
              <a:t>Limitations</a:t>
            </a:r>
          </a:p>
          <a:p>
            <a:pPr marL="800100" lvl="1" indent="-400050">
              <a:buFont typeface="+mj-lt"/>
              <a:buAutoNum type="romanLcPeriod"/>
            </a:pPr>
            <a:r>
              <a:rPr lang="en-US" sz="3100" dirty="0" smtClean="0"/>
              <a:t>Failure of teach philosophy of MBO.</a:t>
            </a:r>
          </a:p>
          <a:p>
            <a:pPr marL="800100" lvl="1" indent="-400050">
              <a:buFont typeface="+mj-lt"/>
              <a:buAutoNum type="romanLcPeriod"/>
            </a:pPr>
            <a:r>
              <a:rPr lang="en-US" sz="3100" dirty="0" smtClean="0"/>
              <a:t>Tug-of-war phenomenon.</a:t>
            </a:r>
          </a:p>
          <a:p>
            <a:pPr marL="800100" lvl="1" indent="-400050">
              <a:buFont typeface="+mj-lt"/>
              <a:buAutoNum type="romanLcPeriod"/>
            </a:pPr>
            <a:r>
              <a:rPr lang="en-US" sz="3100" dirty="0" smtClean="0"/>
              <a:t>Over-emphasis on short-run goals.</a:t>
            </a:r>
          </a:p>
          <a:p>
            <a:pPr marL="800100" lvl="1" indent="-400050">
              <a:buFont typeface="+mj-lt"/>
              <a:buAutoNum type="romanLcPeriod"/>
            </a:pPr>
            <a:r>
              <a:rPr lang="en-US" sz="3100" dirty="0" smtClean="0"/>
              <a:t>Over-quantification of management.</a:t>
            </a:r>
          </a:p>
          <a:p>
            <a:pPr marL="800100" lvl="1" indent="-400050">
              <a:buFont typeface="+mj-lt"/>
              <a:buAutoNum type="romanLcPeriod"/>
            </a:pPr>
            <a:r>
              <a:rPr lang="en-US" sz="3100" dirty="0" smtClean="0"/>
              <a:t>Wastage of time.</a:t>
            </a:r>
          </a:p>
          <a:p>
            <a:endParaRPr lang="en-IN" dirty="0"/>
          </a:p>
        </p:txBody>
      </p:sp>
    </p:spTree>
    <p:extLst>
      <p:ext uri="{BB962C8B-B14F-4D97-AF65-F5344CB8AC3E}">
        <p14:creationId xmlns:p14="http://schemas.microsoft.com/office/powerpoint/2010/main" val="168656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a:t>
            </a:r>
            <a:endParaRPr lang="en-IN" dirty="0"/>
          </a:p>
        </p:txBody>
      </p:sp>
      <p:sp>
        <p:nvSpPr>
          <p:cNvPr id="3" name="Content Placeholder 2"/>
          <p:cNvSpPr>
            <a:spLocks noGrp="1"/>
          </p:cNvSpPr>
          <p:nvPr>
            <p:ph idx="1"/>
          </p:nvPr>
        </p:nvSpPr>
        <p:spPr>
          <a:xfrm>
            <a:off x="838200" y="1825625"/>
            <a:ext cx="10515600" cy="560524"/>
          </a:xfrm>
        </p:spPr>
        <p:txBody>
          <a:bodyPr/>
          <a:lstStyle/>
          <a:p>
            <a:r>
              <a:rPr lang="en-US" dirty="0" smtClean="0"/>
              <a:t>Also called TOWS.</a:t>
            </a:r>
          </a:p>
          <a:p>
            <a:endParaRPr lang="en-US" dirty="0"/>
          </a:p>
        </p:txBody>
      </p:sp>
      <p:pic>
        <p:nvPicPr>
          <p:cNvPr id="4" name="Picture 3"/>
          <p:cNvPicPr>
            <a:picLocks noChangeAspect="1"/>
          </p:cNvPicPr>
          <p:nvPr/>
        </p:nvPicPr>
        <p:blipFill>
          <a:blip r:embed="rId2"/>
          <a:stretch>
            <a:fillRect/>
          </a:stretch>
        </p:blipFill>
        <p:spPr>
          <a:xfrm>
            <a:off x="757645" y="2629989"/>
            <a:ext cx="10676709" cy="3884021"/>
          </a:xfrm>
          <a:prstGeom prst="rect">
            <a:avLst/>
          </a:prstGeom>
        </p:spPr>
      </p:pic>
    </p:spTree>
    <p:extLst>
      <p:ext uri="{BB962C8B-B14F-4D97-AF65-F5344CB8AC3E}">
        <p14:creationId xmlns:p14="http://schemas.microsoft.com/office/powerpoint/2010/main" val="3503644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SWOT</a:t>
            </a:r>
            <a:endParaRPr lang="en-IN" dirty="0"/>
          </a:p>
        </p:txBody>
      </p:sp>
      <p:sp>
        <p:nvSpPr>
          <p:cNvPr id="3" name="Content Placeholder 2"/>
          <p:cNvSpPr>
            <a:spLocks noGrp="1"/>
          </p:cNvSpPr>
          <p:nvPr>
            <p:ph idx="1"/>
          </p:nvPr>
        </p:nvSpPr>
        <p:spPr/>
        <p:txBody>
          <a:bodyPr/>
          <a:lstStyle/>
          <a:p>
            <a:r>
              <a:rPr lang="en-US" dirty="0" smtClean="0"/>
              <a:t>To take best advantage on the strengths of the company.</a:t>
            </a:r>
          </a:p>
          <a:p>
            <a:r>
              <a:rPr lang="en-US" dirty="0" smtClean="0"/>
              <a:t>To overcome the weaknesses of the company.</a:t>
            </a:r>
          </a:p>
          <a:p>
            <a:r>
              <a:rPr lang="en-US" dirty="0" smtClean="0"/>
              <a:t>To exploit fully the opportunities of the external environment.</a:t>
            </a:r>
          </a:p>
          <a:p>
            <a:r>
              <a:rPr lang="en-US" dirty="0" smtClean="0"/>
              <a:t>To manage successfully the threats posed by the external environment.</a:t>
            </a:r>
          </a:p>
          <a:p>
            <a:endParaRPr lang="en-IN" dirty="0"/>
          </a:p>
        </p:txBody>
      </p:sp>
    </p:spTree>
    <p:extLst>
      <p:ext uri="{BB962C8B-B14F-4D97-AF65-F5344CB8AC3E}">
        <p14:creationId xmlns:p14="http://schemas.microsoft.com/office/powerpoint/2010/main" val="3054074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Analysis.</a:t>
            </a:r>
            <a:endParaRPr lang="en-IN" dirty="0"/>
          </a:p>
        </p:txBody>
      </p:sp>
      <p:sp>
        <p:nvSpPr>
          <p:cNvPr id="3" name="Content Placeholder 2"/>
          <p:cNvSpPr>
            <a:spLocks noGrp="1"/>
          </p:cNvSpPr>
          <p:nvPr>
            <p:ph idx="1"/>
          </p:nvPr>
        </p:nvSpPr>
        <p:spPr/>
        <p:txBody>
          <a:bodyPr>
            <a:normAutofit/>
          </a:bodyPr>
          <a:lstStyle/>
          <a:p>
            <a:r>
              <a:rPr lang="en-US" dirty="0" smtClean="0"/>
              <a:t>2 environments</a:t>
            </a:r>
          </a:p>
          <a:p>
            <a:pPr lvl="1"/>
            <a:r>
              <a:rPr lang="en-US" sz="2800" dirty="0" smtClean="0"/>
              <a:t>Internal environment</a:t>
            </a:r>
          </a:p>
          <a:p>
            <a:pPr lvl="2"/>
            <a:r>
              <a:rPr lang="en-US" sz="2800" dirty="0" smtClean="0"/>
              <a:t>All that environment which is found within the business enterprise itself, may be termed as the internal environment of business.</a:t>
            </a:r>
          </a:p>
          <a:p>
            <a:pPr lvl="1"/>
            <a:r>
              <a:rPr lang="en-US" sz="2800" dirty="0" smtClean="0"/>
              <a:t>External environment</a:t>
            </a:r>
          </a:p>
          <a:p>
            <a:pPr lvl="2"/>
            <a:r>
              <a:rPr lang="en-US" sz="2800" dirty="0" smtClean="0"/>
              <a:t>All that environment which obtains and prevails outside the business enterprise may be termed as the external environment.</a:t>
            </a:r>
          </a:p>
          <a:p>
            <a:endParaRPr lang="en-IN" dirty="0"/>
          </a:p>
        </p:txBody>
      </p:sp>
    </p:spTree>
    <p:extLst>
      <p:ext uri="{BB962C8B-B14F-4D97-AF65-F5344CB8AC3E}">
        <p14:creationId xmlns:p14="http://schemas.microsoft.com/office/powerpoint/2010/main" val="1333717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Environment</a:t>
            </a:r>
            <a:endParaRPr lang="en-IN" dirty="0"/>
          </a:p>
        </p:txBody>
      </p:sp>
      <p:sp>
        <p:nvSpPr>
          <p:cNvPr id="3" name="Content Placeholder 2"/>
          <p:cNvSpPr>
            <a:spLocks noGrp="1"/>
          </p:cNvSpPr>
          <p:nvPr>
            <p:ph idx="1"/>
          </p:nvPr>
        </p:nvSpPr>
        <p:spPr/>
        <p:txBody>
          <a:bodyPr>
            <a:normAutofit lnSpcReduction="10000"/>
          </a:bodyPr>
          <a:lstStyle/>
          <a:p>
            <a:r>
              <a:rPr lang="en-US" dirty="0" smtClean="0"/>
              <a:t>Internal environment can be divided into following factors:-</a:t>
            </a:r>
          </a:p>
          <a:p>
            <a:r>
              <a:rPr lang="en-US" dirty="0" smtClean="0"/>
              <a:t>Philosophical Environment</a:t>
            </a:r>
          </a:p>
          <a:p>
            <a:pPr lvl="1"/>
            <a:r>
              <a:rPr lang="en-US" dirty="0" smtClean="0"/>
              <a:t>Mission, values, beliefs, long term goals, </a:t>
            </a:r>
            <a:r>
              <a:rPr lang="en-US" dirty="0" err="1" smtClean="0"/>
              <a:t>organisational</a:t>
            </a:r>
            <a:r>
              <a:rPr lang="en-US" dirty="0" smtClean="0"/>
              <a:t> culture etc.</a:t>
            </a:r>
          </a:p>
          <a:p>
            <a:r>
              <a:rPr lang="en-US" dirty="0" smtClean="0"/>
              <a:t>Managerial Environment</a:t>
            </a:r>
          </a:p>
          <a:p>
            <a:pPr lvl="1"/>
            <a:r>
              <a:rPr lang="en-US" dirty="0" smtClean="0"/>
              <a:t>Management hierarchy, quality of managerial talents, process of managerial development etc.</a:t>
            </a:r>
          </a:p>
          <a:p>
            <a:r>
              <a:rPr lang="en-US" dirty="0" smtClean="0"/>
              <a:t>Structural Environment</a:t>
            </a:r>
          </a:p>
          <a:p>
            <a:pPr lvl="1"/>
            <a:r>
              <a:rPr lang="en-US" dirty="0" smtClean="0"/>
              <a:t>Rules, polices and procedures of the </a:t>
            </a:r>
            <a:r>
              <a:rPr lang="en-US" dirty="0" err="1" smtClean="0"/>
              <a:t>organisation</a:t>
            </a:r>
            <a:r>
              <a:rPr lang="en-US" dirty="0" smtClean="0"/>
              <a:t>.</a:t>
            </a:r>
          </a:p>
          <a:p>
            <a:pPr lvl="1"/>
            <a:r>
              <a:rPr lang="en-US" dirty="0" smtClean="0"/>
              <a:t>Authority-responsibility relationship.</a:t>
            </a:r>
          </a:p>
          <a:p>
            <a:pPr lvl="1"/>
            <a:r>
              <a:rPr lang="en-US" dirty="0" smtClean="0"/>
              <a:t>Communication networks.</a:t>
            </a:r>
          </a:p>
          <a:p>
            <a:pPr lvl="1"/>
            <a:r>
              <a:rPr lang="en-US" dirty="0" smtClean="0"/>
              <a:t>Controlling techniques.</a:t>
            </a:r>
          </a:p>
          <a:p>
            <a:endParaRPr lang="en-IN" dirty="0"/>
          </a:p>
        </p:txBody>
      </p:sp>
    </p:spTree>
    <p:extLst>
      <p:ext uri="{BB962C8B-B14F-4D97-AF65-F5344CB8AC3E}">
        <p14:creationId xmlns:p14="http://schemas.microsoft.com/office/powerpoint/2010/main" val="3660037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Production Environment</a:t>
            </a:r>
          </a:p>
          <a:p>
            <a:pPr lvl="1"/>
            <a:r>
              <a:rPr lang="en-US" dirty="0" smtClean="0"/>
              <a:t>Raw material availability and </a:t>
            </a:r>
            <a:r>
              <a:rPr lang="en-US" dirty="0" err="1" smtClean="0"/>
              <a:t>utilisation</a:t>
            </a:r>
            <a:r>
              <a:rPr lang="en-US" dirty="0" smtClean="0"/>
              <a:t> system.</a:t>
            </a:r>
          </a:p>
          <a:p>
            <a:pPr lvl="1"/>
            <a:r>
              <a:rPr lang="en-US" dirty="0" smtClean="0"/>
              <a:t>Technology available.</a:t>
            </a:r>
          </a:p>
          <a:p>
            <a:pPr lvl="1"/>
            <a:r>
              <a:rPr lang="en-US" dirty="0" smtClean="0"/>
              <a:t>Plant capacity </a:t>
            </a:r>
            <a:r>
              <a:rPr lang="en-US" dirty="0" err="1" smtClean="0"/>
              <a:t>utilisation</a:t>
            </a:r>
            <a:r>
              <a:rPr lang="en-US" dirty="0" smtClean="0"/>
              <a:t>.</a:t>
            </a:r>
          </a:p>
          <a:p>
            <a:pPr lvl="1"/>
            <a:r>
              <a:rPr lang="en-US" dirty="0" smtClean="0"/>
              <a:t>Quality control system etc.</a:t>
            </a:r>
          </a:p>
          <a:p>
            <a:r>
              <a:rPr lang="en-US" dirty="0" smtClean="0"/>
              <a:t>Marketing Environment</a:t>
            </a:r>
          </a:p>
          <a:p>
            <a:pPr lvl="1"/>
            <a:r>
              <a:rPr lang="en-US" dirty="0" smtClean="0"/>
              <a:t>Marketing research system and procedures.</a:t>
            </a:r>
          </a:p>
          <a:p>
            <a:pPr lvl="1"/>
            <a:r>
              <a:rPr lang="en-US" dirty="0" smtClean="0"/>
              <a:t>Training and compensation of sales.</a:t>
            </a:r>
          </a:p>
          <a:p>
            <a:pPr lvl="1"/>
            <a:r>
              <a:rPr lang="en-US" dirty="0" smtClean="0"/>
              <a:t>Advertising and other sales promotion techniques etc.</a:t>
            </a:r>
          </a:p>
          <a:p>
            <a:r>
              <a:rPr lang="en-US" dirty="0" smtClean="0"/>
              <a:t>Personal Environment</a:t>
            </a:r>
          </a:p>
          <a:p>
            <a:pPr lvl="1"/>
            <a:r>
              <a:rPr lang="en-US" dirty="0" smtClean="0"/>
              <a:t>Quantity and quality of manpower.</a:t>
            </a:r>
          </a:p>
          <a:p>
            <a:pPr lvl="1"/>
            <a:r>
              <a:rPr lang="en-US" dirty="0" smtClean="0"/>
              <a:t>Systems of training , promotions and compensation of workmen.</a:t>
            </a:r>
          </a:p>
          <a:p>
            <a:pPr lvl="1"/>
            <a:r>
              <a:rPr lang="en-US" dirty="0" smtClean="0"/>
              <a:t>Type and nature of manpower planning etc. </a:t>
            </a:r>
          </a:p>
          <a:p>
            <a:endParaRPr lang="en-IN" dirty="0"/>
          </a:p>
        </p:txBody>
      </p:sp>
    </p:spTree>
    <p:extLst>
      <p:ext uri="{BB962C8B-B14F-4D97-AF65-F5344CB8AC3E}">
        <p14:creationId xmlns:p14="http://schemas.microsoft.com/office/powerpoint/2010/main" val="1026883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ontinues..</a:t>
            </a:r>
            <a:endParaRPr lang="en-IN" dirty="0"/>
          </a:p>
        </p:txBody>
      </p:sp>
      <p:sp>
        <p:nvSpPr>
          <p:cNvPr id="3" name="Content Placeholder 2"/>
          <p:cNvSpPr>
            <a:spLocks noGrp="1"/>
          </p:cNvSpPr>
          <p:nvPr>
            <p:ph idx="1"/>
          </p:nvPr>
        </p:nvSpPr>
        <p:spPr/>
        <p:txBody>
          <a:bodyPr/>
          <a:lstStyle/>
          <a:p>
            <a:r>
              <a:rPr lang="en-US" dirty="0" smtClean="0"/>
              <a:t>Financial Environment</a:t>
            </a:r>
          </a:p>
          <a:p>
            <a:pPr lvl="1"/>
            <a:r>
              <a:rPr lang="en-US" dirty="0" smtClean="0"/>
              <a:t>Working capital management.</a:t>
            </a:r>
          </a:p>
          <a:p>
            <a:pPr lvl="1"/>
            <a:r>
              <a:rPr lang="en-US" dirty="0" smtClean="0"/>
              <a:t>Capital budgeting – techniques and procedures.</a:t>
            </a:r>
          </a:p>
          <a:p>
            <a:pPr lvl="1"/>
            <a:r>
              <a:rPr lang="en-US" dirty="0" smtClean="0"/>
              <a:t>Financial discipline enforced in </a:t>
            </a:r>
            <a:r>
              <a:rPr lang="en-US" dirty="0" err="1" smtClean="0"/>
              <a:t>organisation</a:t>
            </a:r>
            <a:endParaRPr lang="en-US" dirty="0" smtClean="0"/>
          </a:p>
          <a:p>
            <a:r>
              <a:rPr lang="en-US" dirty="0" smtClean="0"/>
              <a:t>Human Relation Environment</a:t>
            </a:r>
          </a:p>
          <a:p>
            <a:pPr lvl="1"/>
            <a:r>
              <a:rPr lang="en-US" dirty="0" smtClean="0"/>
              <a:t>Line-staff harmony and conflicts.</a:t>
            </a:r>
          </a:p>
          <a:p>
            <a:pPr lvl="1"/>
            <a:r>
              <a:rPr lang="en-US" dirty="0" smtClean="0"/>
              <a:t>Management </a:t>
            </a:r>
            <a:r>
              <a:rPr lang="en-US" dirty="0" err="1" smtClean="0"/>
              <a:t>labour</a:t>
            </a:r>
            <a:r>
              <a:rPr lang="en-US" dirty="0" smtClean="0"/>
              <a:t> relation.</a:t>
            </a:r>
          </a:p>
          <a:p>
            <a:pPr lvl="1"/>
            <a:r>
              <a:rPr lang="en-US" dirty="0" smtClean="0"/>
              <a:t>Relation between workers.</a:t>
            </a:r>
          </a:p>
          <a:p>
            <a:pPr lvl="1"/>
            <a:r>
              <a:rPr lang="en-US" dirty="0" smtClean="0"/>
              <a:t>Public relations.</a:t>
            </a:r>
          </a:p>
          <a:p>
            <a:endParaRPr lang="en-IN" dirty="0"/>
          </a:p>
        </p:txBody>
      </p:sp>
    </p:spTree>
    <p:extLst>
      <p:ext uri="{BB962C8B-B14F-4D97-AF65-F5344CB8AC3E}">
        <p14:creationId xmlns:p14="http://schemas.microsoft.com/office/powerpoint/2010/main" val="2809181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Environment</a:t>
            </a:r>
            <a:endParaRPr lang="en-IN" dirty="0"/>
          </a:p>
        </p:txBody>
      </p:sp>
      <p:sp>
        <p:nvSpPr>
          <p:cNvPr id="3" name="Content Placeholder 2"/>
          <p:cNvSpPr>
            <a:spLocks noGrp="1"/>
          </p:cNvSpPr>
          <p:nvPr>
            <p:ph idx="1"/>
          </p:nvPr>
        </p:nvSpPr>
        <p:spPr/>
        <p:txBody>
          <a:bodyPr/>
          <a:lstStyle/>
          <a:p>
            <a:r>
              <a:rPr lang="en-US" dirty="0" smtClean="0"/>
              <a:t>Salient features of external environment:-</a:t>
            </a:r>
          </a:p>
          <a:p>
            <a:pPr lvl="1"/>
            <a:r>
              <a:rPr lang="en-US" dirty="0" smtClean="0"/>
              <a:t>External environment is unlimited.</a:t>
            </a:r>
          </a:p>
          <a:p>
            <a:pPr lvl="1"/>
            <a:r>
              <a:rPr lang="en-US" dirty="0" smtClean="0"/>
              <a:t>External environment is beyond the control of management.</a:t>
            </a:r>
          </a:p>
          <a:p>
            <a:pPr lvl="1"/>
            <a:r>
              <a:rPr lang="en-US" dirty="0" smtClean="0"/>
              <a:t>External environment is very complex; and various factors comprised in it may be highly interrelated and interdependent.</a:t>
            </a:r>
          </a:p>
          <a:p>
            <a:pPr lvl="1"/>
            <a:r>
              <a:rPr lang="en-US" dirty="0" smtClean="0"/>
              <a:t>External environment is highly volatile and turbulent.</a:t>
            </a:r>
          </a:p>
          <a:p>
            <a:pPr lvl="1"/>
            <a:r>
              <a:rPr lang="en-US" dirty="0" smtClean="0"/>
              <a:t>External environment is subject to perception values.</a:t>
            </a:r>
          </a:p>
          <a:p>
            <a:endParaRPr lang="en-IN" dirty="0"/>
          </a:p>
        </p:txBody>
      </p:sp>
    </p:spTree>
    <p:extLst>
      <p:ext uri="{BB962C8B-B14F-4D97-AF65-F5344CB8AC3E}">
        <p14:creationId xmlns:p14="http://schemas.microsoft.com/office/powerpoint/2010/main" val="782454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ontinues..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Major factors comprised in external factors:-</a:t>
            </a:r>
          </a:p>
          <a:p>
            <a:r>
              <a:rPr lang="en-US" dirty="0" smtClean="0"/>
              <a:t>Political factors</a:t>
            </a:r>
          </a:p>
          <a:p>
            <a:pPr lvl="1"/>
            <a:r>
              <a:rPr lang="en-US" dirty="0" smtClean="0"/>
              <a:t>Whether united front or single party government.</a:t>
            </a:r>
          </a:p>
          <a:p>
            <a:pPr lvl="1"/>
            <a:r>
              <a:rPr lang="en-US" dirty="0" smtClean="0"/>
              <a:t>Political stability.</a:t>
            </a:r>
          </a:p>
          <a:p>
            <a:pPr lvl="1"/>
            <a:r>
              <a:rPr lang="en-US" dirty="0" smtClean="0"/>
              <a:t>Taxation attitude towards business.</a:t>
            </a:r>
          </a:p>
          <a:p>
            <a:pPr lvl="1"/>
            <a:r>
              <a:rPr lang="en-US" dirty="0" smtClean="0"/>
              <a:t>Polices of liberalization.</a:t>
            </a:r>
          </a:p>
          <a:p>
            <a:pPr lvl="1"/>
            <a:r>
              <a:rPr lang="en-US" dirty="0" smtClean="0"/>
              <a:t>Import-export orientation etc.</a:t>
            </a:r>
          </a:p>
          <a:p>
            <a:r>
              <a:rPr lang="en-US" dirty="0" smtClean="0"/>
              <a:t>Legal factors</a:t>
            </a:r>
          </a:p>
          <a:p>
            <a:pPr lvl="1"/>
            <a:r>
              <a:rPr lang="en-US" dirty="0" smtClean="0"/>
              <a:t>Commercial laws.</a:t>
            </a:r>
          </a:p>
          <a:p>
            <a:pPr lvl="1"/>
            <a:r>
              <a:rPr lang="en-US" dirty="0" smtClean="0"/>
              <a:t>Industrial laws.</a:t>
            </a:r>
          </a:p>
          <a:p>
            <a:pPr lvl="1"/>
            <a:r>
              <a:rPr lang="en-US" dirty="0" smtClean="0"/>
              <a:t>Import-export regulations etc.</a:t>
            </a:r>
          </a:p>
          <a:p>
            <a:r>
              <a:rPr lang="en-US" dirty="0" smtClean="0"/>
              <a:t>Social-religious-cultural factors.</a:t>
            </a:r>
          </a:p>
          <a:p>
            <a:pPr lvl="1"/>
            <a:r>
              <a:rPr lang="en-US" dirty="0" smtClean="0"/>
              <a:t>Population growth and trends.</a:t>
            </a:r>
          </a:p>
          <a:p>
            <a:pPr lvl="1"/>
            <a:r>
              <a:rPr lang="en-US" dirty="0" smtClean="0"/>
              <a:t>Level of education in society.</a:t>
            </a:r>
          </a:p>
          <a:p>
            <a:pPr lvl="1"/>
            <a:r>
              <a:rPr lang="en-US" dirty="0" smtClean="0"/>
              <a:t>Craze for a standard of living etc.</a:t>
            </a:r>
          </a:p>
          <a:p>
            <a:endParaRPr lang="en-IN" dirty="0"/>
          </a:p>
        </p:txBody>
      </p:sp>
    </p:spTree>
    <p:extLst>
      <p:ext uri="{BB962C8B-B14F-4D97-AF65-F5344CB8AC3E}">
        <p14:creationId xmlns:p14="http://schemas.microsoft.com/office/powerpoint/2010/main" val="50080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r>
              <a:rPr lang="en-US" dirty="0" smtClean="0"/>
              <a:t>Major components of planning:-</a:t>
            </a:r>
          </a:p>
          <a:p>
            <a:pPr lvl="1"/>
            <a:r>
              <a:rPr lang="en-US" dirty="0" smtClean="0"/>
              <a:t>Initial Planning(Basic Planning) :- determination of objectives.</a:t>
            </a:r>
          </a:p>
          <a:p>
            <a:pPr lvl="1"/>
            <a:r>
              <a:rPr lang="en-US" dirty="0" smtClean="0"/>
              <a:t>Subsequent Planning(Route Planning) :- selection of best alternative courses of action.</a:t>
            </a:r>
          </a:p>
          <a:p>
            <a:pPr lvl="1"/>
            <a:r>
              <a:rPr lang="en-US" dirty="0" smtClean="0"/>
              <a:t>Final Planning(Operational Planning) :- </a:t>
            </a:r>
          </a:p>
          <a:p>
            <a:pPr lvl="2"/>
            <a:r>
              <a:rPr lang="en-US" dirty="0" smtClean="0"/>
              <a:t>What technology is required?</a:t>
            </a:r>
          </a:p>
          <a:p>
            <a:pPr lvl="2"/>
            <a:r>
              <a:rPr lang="en-US" dirty="0" smtClean="0"/>
              <a:t>How much finance is required ?</a:t>
            </a:r>
          </a:p>
          <a:p>
            <a:pPr lvl="2"/>
            <a:r>
              <a:rPr lang="en-US" dirty="0" smtClean="0"/>
              <a:t>Who is responsible for the implementation of the plan?</a:t>
            </a:r>
          </a:p>
          <a:p>
            <a:pPr lvl="2"/>
            <a:r>
              <a:rPr lang="en-US" dirty="0" smtClean="0"/>
              <a:t>Etc..</a:t>
            </a:r>
          </a:p>
          <a:p>
            <a:endParaRPr lang="en-IN" dirty="0"/>
          </a:p>
        </p:txBody>
      </p:sp>
    </p:spTree>
    <p:extLst>
      <p:ext uri="{BB962C8B-B14F-4D97-AF65-F5344CB8AC3E}">
        <p14:creationId xmlns:p14="http://schemas.microsoft.com/office/powerpoint/2010/main" val="176709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Competitive factors.</a:t>
            </a:r>
          </a:p>
          <a:p>
            <a:r>
              <a:rPr lang="en-US" dirty="0" smtClean="0"/>
              <a:t>Technological factors.</a:t>
            </a:r>
          </a:p>
          <a:p>
            <a:r>
              <a:rPr lang="en-US" dirty="0" smtClean="0"/>
              <a:t>General economic factors.</a:t>
            </a:r>
          </a:p>
          <a:p>
            <a:pPr lvl="1"/>
            <a:r>
              <a:rPr lang="en-US" dirty="0" smtClean="0"/>
              <a:t>A craze for low priced products.</a:t>
            </a:r>
          </a:p>
          <a:p>
            <a:pPr lvl="1"/>
            <a:r>
              <a:rPr lang="en-US" dirty="0" smtClean="0"/>
              <a:t>Tendency to save, spend, etc.</a:t>
            </a:r>
          </a:p>
          <a:p>
            <a:r>
              <a:rPr lang="en-US" dirty="0" smtClean="0"/>
              <a:t>Financial factors.</a:t>
            </a:r>
          </a:p>
          <a:p>
            <a:pPr lvl="1"/>
            <a:r>
              <a:rPr lang="en-US" dirty="0" smtClean="0"/>
              <a:t>Polices of banks and financial institutions.</a:t>
            </a:r>
          </a:p>
          <a:p>
            <a:pPr lvl="1"/>
            <a:r>
              <a:rPr lang="en-US" dirty="0" smtClean="0"/>
              <a:t>Stock market environment.</a:t>
            </a:r>
          </a:p>
          <a:p>
            <a:pPr lvl="1"/>
            <a:r>
              <a:rPr lang="en-US" dirty="0" smtClean="0"/>
              <a:t>Structure of interest rates etc.</a:t>
            </a:r>
          </a:p>
          <a:p>
            <a:r>
              <a:rPr lang="en-US" dirty="0" smtClean="0"/>
              <a:t>Natural Environment factors.</a:t>
            </a:r>
          </a:p>
          <a:p>
            <a:pPr lvl="1"/>
            <a:r>
              <a:rPr lang="en-US" dirty="0" smtClean="0"/>
              <a:t>Natural resources.</a:t>
            </a:r>
          </a:p>
          <a:p>
            <a:pPr lvl="1"/>
            <a:r>
              <a:rPr lang="en-US" dirty="0" smtClean="0"/>
              <a:t>Climate.</a:t>
            </a:r>
          </a:p>
          <a:p>
            <a:pPr lvl="1"/>
            <a:r>
              <a:rPr lang="en-US" dirty="0" smtClean="0"/>
              <a:t>Geographical features.</a:t>
            </a:r>
          </a:p>
          <a:p>
            <a:endParaRPr lang="en-IN" dirty="0"/>
          </a:p>
        </p:txBody>
      </p:sp>
    </p:spTree>
    <p:extLst>
      <p:ext uri="{BB962C8B-B14F-4D97-AF65-F5344CB8AC3E}">
        <p14:creationId xmlns:p14="http://schemas.microsoft.com/office/powerpoint/2010/main" val="3939235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Organising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second function of management is </a:t>
            </a:r>
            <a:r>
              <a:rPr lang="en-US" dirty="0" err="1" smtClean="0"/>
              <a:t>organising</a:t>
            </a:r>
            <a:r>
              <a:rPr lang="en-US" dirty="0" smtClean="0"/>
              <a:t>.</a:t>
            </a:r>
          </a:p>
          <a:p>
            <a:r>
              <a:rPr lang="en-US" dirty="0" smtClean="0"/>
              <a:t>After planning the issues before managers are:</a:t>
            </a:r>
          </a:p>
          <a:p>
            <a:pPr lvl="1"/>
            <a:r>
              <a:rPr lang="en-US" dirty="0" smtClean="0"/>
              <a:t>What is to done?</a:t>
            </a:r>
          </a:p>
          <a:p>
            <a:pPr lvl="1"/>
            <a:r>
              <a:rPr lang="en-US" dirty="0" smtClean="0"/>
              <a:t>Who will do it?</a:t>
            </a:r>
          </a:p>
          <a:p>
            <a:pPr lvl="1"/>
            <a:r>
              <a:rPr lang="en-US" dirty="0" smtClean="0"/>
              <a:t>What will be relationship among employees?</a:t>
            </a:r>
          </a:p>
          <a:p>
            <a:r>
              <a:rPr lang="en-US" dirty="0" smtClean="0"/>
              <a:t>These aspects are performed by a function of management called </a:t>
            </a:r>
            <a:r>
              <a:rPr lang="en-US" dirty="0" err="1" smtClean="0"/>
              <a:t>organising</a:t>
            </a:r>
            <a:r>
              <a:rPr lang="en-US" dirty="0" smtClean="0"/>
              <a:t>.</a:t>
            </a:r>
          </a:p>
          <a:p>
            <a:r>
              <a:rPr lang="en-US" dirty="0" err="1" smtClean="0"/>
              <a:t>Organising</a:t>
            </a:r>
            <a:r>
              <a:rPr lang="en-US" dirty="0" smtClean="0"/>
              <a:t> involves :</a:t>
            </a:r>
          </a:p>
          <a:p>
            <a:pPr lvl="1"/>
            <a:r>
              <a:rPr lang="en-US" dirty="0" smtClean="0"/>
              <a:t>Analysis of the activities to be performed for achieving </a:t>
            </a:r>
            <a:r>
              <a:rPr lang="en-US" dirty="0" err="1" smtClean="0"/>
              <a:t>organisational</a:t>
            </a:r>
            <a:r>
              <a:rPr lang="en-US" dirty="0" smtClean="0"/>
              <a:t> objectives.</a:t>
            </a:r>
          </a:p>
          <a:p>
            <a:pPr lvl="1"/>
            <a:r>
              <a:rPr lang="en-US" dirty="0" smtClean="0"/>
              <a:t>Grouping of these activities into various divisions, departments, and sections.</a:t>
            </a:r>
          </a:p>
          <a:p>
            <a:pPr lvl="1"/>
            <a:r>
              <a:rPr lang="en-US" dirty="0" smtClean="0"/>
              <a:t>So that these activities can be assigned to various individuals and delegating them appropriate authority – they can carried out the work effectively.</a:t>
            </a:r>
          </a:p>
          <a:p>
            <a:pPr lvl="1"/>
            <a:r>
              <a:rPr lang="en-US" dirty="0" err="1" smtClean="0"/>
              <a:t>Organising</a:t>
            </a:r>
            <a:r>
              <a:rPr lang="en-US" dirty="0" smtClean="0"/>
              <a:t> and </a:t>
            </a:r>
            <a:r>
              <a:rPr lang="en-US" dirty="0" err="1" smtClean="0"/>
              <a:t>organisation</a:t>
            </a:r>
            <a:r>
              <a:rPr lang="en-US" dirty="0" smtClean="0"/>
              <a:t> are same.</a:t>
            </a:r>
          </a:p>
          <a:p>
            <a:endParaRPr lang="en-IN" dirty="0"/>
          </a:p>
        </p:txBody>
      </p:sp>
    </p:spTree>
    <p:extLst>
      <p:ext uri="{BB962C8B-B14F-4D97-AF65-F5344CB8AC3E}">
        <p14:creationId xmlns:p14="http://schemas.microsoft.com/office/powerpoint/2010/main" val="1291590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r>
              <a:rPr lang="en-US" dirty="0" smtClean="0"/>
              <a:t>Organizing is that managerial process which seeks to define the role of each individual(manager and operator) towards the attainment of enterprise objectives; with due regard to establishing authority responsibility relationships among all; and providing for co-ordination in the enterprise-as an in-built device for obtaining harmonious group action.</a:t>
            </a:r>
          </a:p>
          <a:p>
            <a:endParaRPr lang="en-IN" dirty="0"/>
          </a:p>
        </p:txBody>
      </p:sp>
    </p:spTree>
    <p:extLst>
      <p:ext uri="{BB962C8B-B14F-4D97-AF65-F5344CB8AC3E}">
        <p14:creationId xmlns:p14="http://schemas.microsoft.com/office/powerpoint/2010/main" val="4117681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a:t>
            </a:r>
            <a:r>
              <a:rPr lang="en-US" dirty="0" err="1" smtClean="0"/>
              <a:t>Organising</a:t>
            </a:r>
            <a:endParaRPr lang="en-IN" dirty="0"/>
          </a:p>
        </p:txBody>
      </p:sp>
      <p:pic>
        <p:nvPicPr>
          <p:cNvPr id="4" name="Picture 3"/>
          <p:cNvPicPr>
            <a:picLocks noChangeAspect="1"/>
          </p:cNvPicPr>
          <p:nvPr/>
        </p:nvPicPr>
        <p:blipFill>
          <a:blip r:embed="rId2"/>
          <a:stretch>
            <a:fillRect/>
          </a:stretch>
        </p:blipFill>
        <p:spPr>
          <a:xfrm>
            <a:off x="391886" y="1551254"/>
            <a:ext cx="11582400" cy="5006300"/>
          </a:xfrm>
          <a:prstGeom prst="rect">
            <a:avLst/>
          </a:prstGeom>
        </p:spPr>
      </p:pic>
    </p:spTree>
    <p:extLst>
      <p:ext uri="{BB962C8B-B14F-4D97-AF65-F5344CB8AC3E}">
        <p14:creationId xmlns:p14="http://schemas.microsoft.com/office/powerpoint/2010/main" val="251516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r>
              <a:rPr lang="en-US" dirty="0" smtClean="0"/>
              <a:t>Determination of the total work-load.</a:t>
            </a:r>
          </a:p>
          <a:p>
            <a:r>
              <a:rPr lang="en-US" dirty="0" smtClean="0"/>
              <a:t>Grouping and sub-grouping of activities </a:t>
            </a:r>
            <a:r>
              <a:rPr lang="en-US" dirty="0" err="1" smtClean="0"/>
              <a:t>ie</a:t>
            </a:r>
            <a:r>
              <a:rPr lang="en-US" dirty="0" smtClean="0"/>
              <a:t>. Creation </a:t>
            </a:r>
            <a:r>
              <a:rPr lang="en-US" dirty="0" err="1" smtClean="0"/>
              <a:t>departmentation</a:t>
            </a:r>
            <a:r>
              <a:rPr lang="en-US" dirty="0" smtClean="0"/>
              <a:t>.</a:t>
            </a:r>
          </a:p>
          <a:p>
            <a:r>
              <a:rPr lang="en-US" dirty="0" smtClean="0"/>
              <a:t>Creation of </a:t>
            </a:r>
            <a:r>
              <a:rPr lang="en-US" dirty="0" err="1" smtClean="0"/>
              <a:t>managership</a:t>
            </a:r>
            <a:r>
              <a:rPr lang="en-US" dirty="0" smtClean="0"/>
              <a:t> through delegation of authority.</a:t>
            </a:r>
          </a:p>
          <a:p>
            <a:r>
              <a:rPr lang="en-US" dirty="0" smtClean="0"/>
              <a:t>Human </a:t>
            </a:r>
            <a:r>
              <a:rPr lang="en-US" dirty="0" err="1" smtClean="0"/>
              <a:t>organisation</a:t>
            </a:r>
            <a:r>
              <a:rPr lang="en-US" dirty="0" smtClean="0"/>
              <a:t> – Division of work within the departmental set-up.</a:t>
            </a:r>
          </a:p>
          <a:p>
            <a:r>
              <a:rPr lang="en-US" dirty="0" smtClean="0"/>
              <a:t>Material </a:t>
            </a:r>
            <a:r>
              <a:rPr lang="en-US" dirty="0" err="1" smtClean="0"/>
              <a:t>Organisation</a:t>
            </a:r>
            <a:r>
              <a:rPr lang="en-US" dirty="0" smtClean="0"/>
              <a:t> – Arrangement of physical facilities to personnel within the departmental set-up.</a:t>
            </a:r>
          </a:p>
          <a:p>
            <a:r>
              <a:rPr lang="en-US" dirty="0" smtClean="0"/>
              <a:t>Definition and establishment of authority-responsibility relationships.</a:t>
            </a:r>
          </a:p>
          <a:p>
            <a:r>
              <a:rPr lang="en-US" dirty="0" smtClean="0"/>
              <a:t>Final </a:t>
            </a:r>
            <a:r>
              <a:rPr lang="en-US" dirty="0" err="1" smtClean="0"/>
              <a:t>organisational</a:t>
            </a:r>
            <a:r>
              <a:rPr lang="en-US" dirty="0" smtClean="0"/>
              <a:t> structure.</a:t>
            </a:r>
          </a:p>
          <a:p>
            <a:endParaRPr lang="en-IN" dirty="0"/>
          </a:p>
        </p:txBody>
      </p:sp>
    </p:spTree>
    <p:extLst>
      <p:ext uri="{BB962C8B-B14F-4D97-AF65-F5344CB8AC3E}">
        <p14:creationId xmlns:p14="http://schemas.microsoft.com/office/powerpoint/2010/main" val="2721949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a:t>
            </a:r>
            <a:r>
              <a:rPr lang="en-US" dirty="0" err="1" smtClean="0"/>
              <a:t>organising</a:t>
            </a:r>
            <a:endParaRPr lang="en-IN" dirty="0"/>
          </a:p>
        </p:txBody>
      </p:sp>
      <p:sp>
        <p:nvSpPr>
          <p:cNvPr id="3" name="Content Placeholder 2"/>
          <p:cNvSpPr>
            <a:spLocks noGrp="1"/>
          </p:cNvSpPr>
          <p:nvPr>
            <p:ph idx="1"/>
          </p:nvPr>
        </p:nvSpPr>
        <p:spPr/>
        <p:txBody>
          <a:bodyPr/>
          <a:lstStyle/>
          <a:p>
            <a:r>
              <a:rPr lang="en-US" sz="2000" dirty="0" smtClean="0"/>
              <a:t>Terms related to </a:t>
            </a:r>
            <a:r>
              <a:rPr lang="en-US" sz="2000" dirty="0" err="1" smtClean="0"/>
              <a:t>organisations</a:t>
            </a:r>
            <a:r>
              <a:rPr lang="en-US" sz="2000" dirty="0" smtClean="0"/>
              <a:t> are:-</a:t>
            </a:r>
          </a:p>
          <a:p>
            <a:pPr lvl="1"/>
            <a:r>
              <a:rPr lang="en-US" sz="2000" dirty="0" smtClean="0"/>
              <a:t>Entity.</a:t>
            </a:r>
          </a:p>
          <a:p>
            <a:pPr lvl="2"/>
            <a:r>
              <a:rPr lang="en-US" dirty="0" smtClean="0"/>
              <a:t>Enterprise as a whole.</a:t>
            </a:r>
          </a:p>
          <a:p>
            <a:pPr lvl="2"/>
            <a:r>
              <a:rPr lang="en-US" dirty="0" err="1" smtClean="0"/>
              <a:t>Eg</a:t>
            </a:r>
            <a:r>
              <a:rPr lang="en-US" dirty="0" smtClean="0"/>
              <a:t>: company, corporation, etc.</a:t>
            </a:r>
          </a:p>
          <a:p>
            <a:pPr lvl="1"/>
            <a:r>
              <a:rPr lang="en-US" sz="2000" dirty="0" smtClean="0"/>
              <a:t>Group of people.</a:t>
            </a:r>
          </a:p>
          <a:p>
            <a:pPr lvl="2"/>
            <a:r>
              <a:rPr lang="en-US" dirty="0" smtClean="0"/>
              <a:t>Related to different groups formal and informal.</a:t>
            </a:r>
          </a:p>
          <a:p>
            <a:pPr lvl="2"/>
            <a:r>
              <a:rPr lang="en-US" dirty="0" smtClean="0"/>
              <a:t>So the </a:t>
            </a:r>
            <a:r>
              <a:rPr lang="en-US" dirty="0" err="1" smtClean="0"/>
              <a:t>organisation</a:t>
            </a:r>
            <a:r>
              <a:rPr lang="en-US" dirty="0" smtClean="0"/>
              <a:t> has following features:-</a:t>
            </a:r>
          </a:p>
          <a:p>
            <a:pPr lvl="3"/>
            <a:r>
              <a:rPr lang="en-US" sz="2000" dirty="0" smtClean="0"/>
              <a:t>An </a:t>
            </a:r>
            <a:r>
              <a:rPr lang="en-US" sz="2000" dirty="0" err="1" smtClean="0"/>
              <a:t>organisation</a:t>
            </a:r>
            <a:r>
              <a:rPr lang="en-US" sz="2000" dirty="0" smtClean="0"/>
              <a:t> always refers to people.</a:t>
            </a:r>
          </a:p>
          <a:p>
            <a:pPr lvl="3"/>
            <a:r>
              <a:rPr lang="en-US" sz="2000" dirty="0" smtClean="0"/>
              <a:t>The </a:t>
            </a:r>
            <a:r>
              <a:rPr lang="en-US" sz="2000" dirty="0" err="1" smtClean="0"/>
              <a:t>organisation</a:t>
            </a:r>
            <a:r>
              <a:rPr lang="en-US" sz="2000" dirty="0" smtClean="0"/>
              <a:t> is composed of people who interact among themselves.</a:t>
            </a:r>
          </a:p>
          <a:p>
            <a:pPr lvl="3"/>
            <a:r>
              <a:rPr lang="en-US" sz="2000" dirty="0" smtClean="0"/>
              <a:t>The interactions are specified by some sort of structure </a:t>
            </a:r>
            <a:r>
              <a:rPr lang="en-US" sz="2000" dirty="0" err="1" smtClean="0"/>
              <a:t>ie</a:t>
            </a:r>
            <a:r>
              <a:rPr lang="en-US" sz="2000" dirty="0" smtClean="0"/>
              <a:t> who will interact with whom.</a:t>
            </a:r>
          </a:p>
          <a:p>
            <a:pPr lvl="3"/>
            <a:r>
              <a:rPr lang="en-US" sz="2000" dirty="0" smtClean="0"/>
              <a:t>The interactions are meant to achieve some sort of objectives. </a:t>
            </a:r>
          </a:p>
          <a:p>
            <a:endParaRPr lang="en-IN" dirty="0"/>
          </a:p>
        </p:txBody>
      </p:sp>
    </p:spTree>
    <p:extLst>
      <p:ext uri="{BB962C8B-B14F-4D97-AF65-F5344CB8AC3E}">
        <p14:creationId xmlns:p14="http://schemas.microsoft.com/office/powerpoint/2010/main" val="3823389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pPr lvl="1"/>
            <a:r>
              <a:rPr lang="en-US" dirty="0" smtClean="0"/>
              <a:t>Structure.</a:t>
            </a:r>
          </a:p>
          <a:p>
            <a:pPr lvl="2"/>
            <a:r>
              <a:rPr lang="en-US" dirty="0" smtClean="0"/>
              <a:t>An </a:t>
            </a:r>
            <a:r>
              <a:rPr lang="en-US" dirty="0" err="1" smtClean="0"/>
              <a:t>organisation</a:t>
            </a:r>
            <a:r>
              <a:rPr lang="en-US" dirty="0" smtClean="0"/>
              <a:t> should have a structure which prescribes the relationship among individuals and positions they hold.</a:t>
            </a:r>
          </a:p>
          <a:p>
            <a:pPr lvl="1"/>
            <a:r>
              <a:rPr lang="en-US" dirty="0" smtClean="0"/>
              <a:t>Process.</a:t>
            </a:r>
          </a:p>
          <a:p>
            <a:pPr lvl="2"/>
            <a:r>
              <a:rPr lang="en-US" dirty="0" smtClean="0"/>
              <a:t>Process has following elements.</a:t>
            </a:r>
          </a:p>
          <a:p>
            <a:pPr lvl="3"/>
            <a:r>
              <a:rPr lang="en-US" dirty="0" err="1" smtClean="0"/>
              <a:t>Departmentation</a:t>
            </a:r>
            <a:r>
              <a:rPr lang="en-US" dirty="0" smtClean="0"/>
              <a:t>.</a:t>
            </a:r>
          </a:p>
          <a:p>
            <a:pPr lvl="3"/>
            <a:r>
              <a:rPr lang="en-US" dirty="0" smtClean="0"/>
              <a:t>Linking departments.</a:t>
            </a:r>
          </a:p>
          <a:p>
            <a:pPr lvl="3"/>
            <a:r>
              <a:rPr lang="en-US" dirty="0" smtClean="0"/>
              <a:t>Defining authority and responsibility.</a:t>
            </a:r>
          </a:p>
          <a:p>
            <a:pPr lvl="3"/>
            <a:r>
              <a:rPr lang="en-US" dirty="0" smtClean="0"/>
              <a:t>Prescribing authority relationships.</a:t>
            </a:r>
          </a:p>
          <a:p>
            <a:endParaRPr lang="en-IN" dirty="0"/>
          </a:p>
        </p:txBody>
      </p:sp>
    </p:spTree>
    <p:extLst>
      <p:ext uri="{BB962C8B-B14F-4D97-AF65-F5344CB8AC3E}">
        <p14:creationId xmlns:p14="http://schemas.microsoft.com/office/powerpoint/2010/main" val="1355028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a:t>
            </a:r>
            <a:r>
              <a:rPr lang="en-US" dirty="0" err="1" smtClean="0"/>
              <a:t>Organisation</a:t>
            </a:r>
            <a:endParaRPr lang="en-IN" dirty="0"/>
          </a:p>
        </p:txBody>
      </p:sp>
      <p:sp>
        <p:nvSpPr>
          <p:cNvPr id="3" name="Content Placeholder 2"/>
          <p:cNvSpPr>
            <a:spLocks noGrp="1"/>
          </p:cNvSpPr>
          <p:nvPr>
            <p:ph idx="1"/>
          </p:nvPr>
        </p:nvSpPr>
        <p:spPr/>
        <p:txBody>
          <a:bodyPr>
            <a:normAutofit fontScale="55000" lnSpcReduction="20000"/>
          </a:bodyPr>
          <a:lstStyle/>
          <a:p>
            <a:r>
              <a:rPr lang="en-US" sz="3200" b="1" dirty="0" smtClean="0"/>
              <a:t>Overall Principles</a:t>
            </a:r>
          </a:p>
          <a:p>
            <a:pPr marL="0" indent="0">
              <a:buNone/>
            </a:pPr>
            <a:r>
              <a:rPr lang="en-US" dirty="0" smtClean="0"/>
              <a:t>	(</a:t>
            </a:r>
            <a:r>
              <a:rPr lang="en-US" dirty="0" err="1" smtClean="0"/>
              <a:t>i</a:t>
            </a:r>
            <a:r>
              <a:rPr lang="en-US" dirty="0" smtClean="0"/>
              <a:t>) Principle of unity of objective.</a:t>
            </a:r>
          </a:p>
          <a:p>
            <a:pPr marL="0" indent="0">
              <a:buNone/>
            </a:pPr>
            <a:r>
              <a:rPr lang="en-US" dirty="0" smtClean="0"/>
              <a:t>	(ii) Principle of simplicity.</a:t>
            </a:r>
          </a:p>
          <a:p>
            <a:pPr marL="0" indent="0">
              <a:buNone/>
            </a:pPr>
            <a:r>
              <a:rPr lang="en-US" dirty="0" smtClean="0"/>
              <a:t>	(iii) Principle of flexibility.</a:t>
            </a:r>
          </a:p>
          <a:p>
            <a:r>
              <a:rPr lang="en-US" sz="3200" b="1" dirty="0" smtClean="0"/>
              <a:t>Structural Principles</a:t>
            </a:r>
          </a:p>
          <a:p>
            <a:pPr marL="0" indent="0">
              <a:buNone/>
            </a:pPr>
            <a:r>
              <a:rPr lang="en-US" dirty="0" smtClean="0"/>
              <a:t>	(</a:t>
            </a:r>
            <a:r>
              <a:rPr lang="en-US" dirty="0" err="1" smtClean="0"/>
              <a:t>i</a:t>
            </a:r>
            <a:r>
              <a:rPr lang="en-US" dirty="0" smtClean="0"/>
              <a:t>) Principle of division of work.</a:t>
            </a:r>
          </a:p>
          <a:p>
            <a:pPr marL="0" indent="0">
              <a:buNone/>
            </a:pPr>
            <a:r>
              <a:rPr lang="en-US" dirty="0" smtClean="0"/>
              <a:t>	(ii) Principle of functional definition.</a:t>
            </a:r>
          </a:p>
          <a:p>
            <a:pPr marL="0" indent="0">
              <a:buNone/>
            </a:pPr>
            <a:r>
              <a:rPr lang="en-US" dirty="0" smtClean="0"/>
              <a:t>	(iii) Principle of optimum </a:t>
            </a:r>
            <a:r>
              <a:rPr lang="en-US" dirty="0" err="1" smtClean="0"/>
              <a:t>departmentation</a:t>
            </a:r>
            <a:r>
              <a:rPr lang="en-US" dirty="0" smtClean="0"/>
              <a:t>.</a:t>
            </a:r>
          </a:p>
          <a:p>
            <a:pPr marL="0" indent="0">
              <a:buNone/>
            </a:pPr>
            <a:r>
              <a:rPr lang="en-US" dirty="0" smtClean="0"/>
              <a:t>	(iv) Principle of unity of direction.</a:t>
            </a:r>
          </a:p>
          <a:p>
            <a:pPr marL="0" indent="0">
              <a:buNone/>
            </a:pPr>
            <a:r>
              <a:rPr lang="en-US" dirty="0" smtClean="0"/>
              <a:t>	(v) Span of management principle.</a:t>
            </a:r>
          </a:p>
          <a:p>
            <a:r>
              <a:rPr lang="en-US" sz="3200" b="1" dirty="0" smtClean="0"/>
              <a:t>Operational Principles</a:t>
            </a:r>
          </a:p>
          <a:p>
            <a:pPr marL="0" indent="0">
              <a:buNone/>
            </a:pPr>
            <a:r>
              <a:rPr lang="en-US" dirty="0" smtClean="0"/>
              <a:t>	(</a:t>
            </a:r>
            <a:r>
              <a:rPr lang="en-US" dirty="0" err="1" smtClean="0"/>
              <a:t>i</a:t>
            </a:r>
            <a:r>
              <a:rPr lang="en-US" dirty="0" smtClean="0"/>
              <a:t>) Principle of adequate delegation.</a:t>
            </a:r>
          </a:p>
          <a:p>
            <a:pPr marL="0" indent="0">
              <a:buNone/>
            </a:pPr>
            <a:r>
              <a:rPr lang="en-US" dirty="0" smtClean="0"/>
              <a:t>	(ii) Scalar chain principle.</a:t>
            </a:r>
          </a:p>
          <a:p>
            <a:pPr marL="0" indent="0">
              <a:buNone/>
            </a:pPr>
            <a:r>
              <a:rPr lang="en-US" dirty="0" smtClean="0"/>
              <a:t>	(iii) Authority-level principle.</a:t>
            </a:r>
          </a:p>
          <a:p>
            <a:endParaRPr lang="en-IN" dirty="0"/>
          </a:p>
        </p:txBody>
      </p:sp>
    </p:spTree>
    <p:extLst>
      <p:ext uri="{BB962C8B-B14F-4D97-AF65-F5344CB8AC3E}">
        <p14:creationId xmlns:p14="http://schemas.microsoft.com/office/powerpoint/2010/main" val="2444651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Departmentation</a:t>
            </a:r>
            <a:endParaRPr lang="en-IN" dirty="0"/>
          </a:p>
        </p:txBody>
      </p:sp>
      <p:sp>
        <p:nvSpPr>
          <p:cNvPr id="3" name="Content Placeholder 2"/>
          <p:cNvSpPr>
            <a:spLocks noGrp="1"/>
          </p:cNvSpPr>
          <p:nvPr>
            <p:ph idx="1"/>
          </p:nvPr>
        </p:nvSpPr>
        <p:spPr/>
        <p:txBody>
          <a:bodyPr/>
          <a:lstStyle/>
          <a:p>
            <a:r>
              <a:rPr lang="en-US" dirty="0" smtClean="0"/>
              <a:t>In designing an </a:t>
            </a:r>
            <a:r>
              <a:rPr lang="en-US" dirty="0" err="1" smtClean="0"/>
              <a:t>organisation</a:t>
            </a:r>
            <a:r>
              <a:rPr lang="en-US" dirty="0" smtClean="0"/>
              <a:t> structure first identify the activities in the </a:t>
            </a:r>
            <a:r>
              <a:rPr lang="en-US" dirty="0" err="1" smtClean="0"/>
              <a:t>organisation</a:t>
            </a:r>
            <a:r>
              <a:rPr lang="en-US" dirty="0" smtClean="0"/>
              <a:t> and group them properly. This grouping of activities are called </a:t>
            </a:r>
            <a:r>
              <a:rPr lang="en-US" dirty="0" err="1" smtClean="0"/>
              <a:t>departmentation</a:t>
            </a:r>
            <a:r>
              <a:rPr lang="en-US" dirty="0" smtClean="0"/>
              <a:t>.</a:t>
            </a:r>
          </a:p>
          <a:p>
            <a:r>
              <a:rPr lang="en-US" dirty="0" smtClean="0"/>
              <a:t>In business </a:t>
            </a:r>
            <a:r>
              <a:rPr lang="en-US" dirty="0" err="1" smtClean="0"/>
              <a:t>organisation</a:t>
            </a:r>
            <a:r>
              <a:rPr lang="en-US" dirty="0" smtClean="0"/>
              <a:t> departments are also called division, department, section etc.</a:t>
            </a:r>
          </a:p>
          <a:p>
            <a:r>
              <a:rPr lang="en-US" dirty="0" smtClean="0"/>
              <a:t>In government departments are also called branch, department, bureau, section etc.</a:t>
            </a:r>
          </a:p>
          <a:p>
            <a:r>
              <a:rPr lang="en-US" dirty="0" smtClean="0"/>
              <a:t>In military departments are also called battalion, group, company etc.</a:t>
            </a:r>
          </a:p>
          <a:p>
            <a:endParaRPr lang="en-IN" dirty="0"/>
          </a:p>
        </p:txBody>
      </p:sp>
    </p:spTree>
    <p:extLst>
      <p:ext uri="{BB962C8B-B14F-4D97-AF65-F5344CB8AC3E}">
        <p14:creationId xmlns:p14="http://schemas.microsoft.com/office/powerpoint/2010/main" val="1431428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and Importance of </a:t>
            </a:r>
            <a:r>
              <a:rPr lang="en-US" dirty="0" err="1" smtClean="0"/>
              <a:t>Departmentation</a:t>
            </a:r>
            <a:endParaRPr lang="en-IN" dirty="0"/>
          </a:p>
        </p:txBody>
      </p:sp>
      <p:sp>
        <p:nvSpPr>
          <p:cNvPr id="3" name="Content Placeholder 2"/>
          <p:cNvSpPr>
            <a:spLocks noGrp="1"/>
          </p:cNvSpPr>
          <p:nvPr>
            <p:ph idx="1"/>
          </p:nvPr>
        </p:nvSpPr>
        <p:spPr/>
        <p:txBody>
          <a:bodyPr/>
          <a:lstStyle/>
          <a:p>
            <a:r>
              <a:rPr lang="en-US" dirty="0" smtClean="0"/>
              <a:t>Advantage of </a:t>
            </a:r>
            <a:r>
              <a:rPr lang="en-US" dirty="0" err="1" smtClean="0"/>
              <a:t>specialisation</a:t>
            </a:r>
            <a:r>
              <a:rPr lang="en-US" dirty="0" smtClean="0"/>
              <a:t>.</a:t>
            </a:r>
          </a:p>
          <a:p>
            <a:r>
              <a:rPr lang="en-US" dirty="0" smtClean="0"/>
              <a:t>Fixation of responsibility.</a:t>
            </a:r>
          </a:p>
          <a:p>
            <a:r>
              <a:rPr lang="en-US" dirty="0" smtClean="0"/>
              <a:t>Development of managers.</a:t>
            </a:r>
          </a:p>
          <a:p>
            <a:r>
              <a:rPr lang="en-US" dirty="0" smtClean="0"/>
              <a:t>Facility of appraisal.</a:t>
            </a:r>
          </a:p>
          <a:p>
            <a:r>
              <a:rPr lang="en-US" dirty="0" smtClean="0"/>
              <a:t>Feeling of autonomy.</a:t>
            </a:r>
          </a:p>
          <a:p>
            <a:endParaRPr lang="en-IN" dirty="0"/>
          </a:p>
        </p:txBody>
      </p:sp>
    </p:spTree>
    <p:extLst>
      <p:ext uri="{BB962C8B-B14F-4D97-AF65-F5344CB8AC3E}">
        <p14:creationId xmlns:p14="http://schemas.microsoft.com/office/powerpoint/2010/main" val="308430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pic>
        <p:nvPicPr>
          <p:cNvPr id="4" name="Picture 3"/>
          <p:cNvPicPr>
            <a:picLocks noChangeAspect="1"/>
          </p:cNvPicPr>
          <p:nvPr/>
        </p:nvPicPr>
        <p:blipFill>
          <a:blip r:embed="rId2"/>
          <a:stretch>
            <a:fillRect/>
          </a:stretch>
        </p:blipFill>
        <p:spPr>
          <a:xfrm>
            <a:off x="2685616" y="1941343"/>
            <a:ext cx="4472829" cy="4468166"/>
          </a:xfrm>
          <a:prstGeom prst="rect">
            <a:avLst/>
          </a:prstGeom>
        </p:spPr>
      </p:pic>
    </p:spTree>
    <p:extLst>
      <p:ext uri="{BB962C8B-B14F-4D97-AF65-F5344CB8AC3E}">
        <p14:creationId xmlns:p14="http://schemas.microsoft.com/office/powerpoint/2010/main" val="961974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Bases of </a:t>
            </a:r>
            <a:r>
              <a:rPr lang="en-US" dirty="0" err="1" smtClean="0"/>
              <a:t>Departmentation</a:t>
            </a:r>
            <a:endParaRPr lang="en-IN" dirty="0"/>
          </a:p>
        </p:txBody>
      </p:sp>
      <p:sp>
        <p:nvSpPr>
          <p:cNvPr id="3" name="Content Placeholder 2"/>
          <p:cNvSpPr>
            <a:spLocks noGrp="1"/>
          </p:cNvSpPr>
          <p:nvPr>
            <p:ph idx="1"/>
          </p:nvPr>
        </p:nvSpPr>
        <p:spPr/>
        <p:txBody>
          <a:bodyPr/>
          <a:lstStyle/>
          <a:p>
            <a:r>
              <a:rPr lang="en-US" dirty="0" smtClean="0"/>
              <a:t>Grouping of common or homogeneous activities to form an </a:t>
            </a:r>
            <a:r>
              <a:rPr lang="en-US" dirty="0" err="1" smtClean="0"/>
              <a:t>organisational</a:t>
            </a:r>
            <a:r>
              <a:rPr lang="en-US" dirty="0" smtClean="0"/>
              <a:t> unit is called functional </a:t>
            </a:r>
            <a:r>
              <a:rPr lang="en-US" dirty="0" err="1" smtClean="0"/>
              <a:t>departmentation</a:t>
            </a:r>
            <a:r>
              <a:rPr lang="en-US" dirty="0" smtClean="0"/>
              <a:t>.</a:t>
            </a:r>
          </a:p>
          <a:p>
            <a:r>
              <a:rPr lang="en-US" dirty="0" err="1" smtClean="0"/>
              <a:t>Departmentation</a:t>
            </a:r>
            <a:r>
              <a:rPr lang="en-US" dirty="0" smtClean="0"/>
              <a:t> is implemented on the basis of some criteria:-</a:t>
            </a:r>
          </a:p>
          <a:p>
            <a:r>
              <a:rPr lang="en-US" dirty="0" smtClean="0"/>
              <a:t>Function</a:t>
            </a:r>
          </a:p>
          <a:p>
            <a:pPr lvl="1"/>
            <a:r>
              <a:rPr lang="en-US" dirty="0" smtClean="0"/>
              <a:t>Basic function.</a:t>
            </a:r>
          </a:p>
          <a:p>
            <a:pPr lvl="1"/>
            <a:r>
              <a:rPr lang="en-US" dirty="0" smtClean="0"/>
              <a:t>Secondary function.</a:t>
            </a:r>
          </a:p>
          <a:p>
            <a:endParaRPr lang="en-IN" dirty="0"/>
          </a:p>
        </p:txBody>
      </p:sp>
    </p:spTree>
    <p:extLst>
      <p:ext uri="{BB962C8B-B14F-4D97-AF65-F5344CB8AC3E}">
        <p14:creationId xmlns:p14="http://schemas.microsoft.com/office/powerpoint/2010/main" val="2203508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pic>
        <p:nvPicPr>
          <p:cNvPr id="4" name="Picture 4" descr="Image result for images of functional department in management"/>
          <p:cNvPicPr>
            <a:picLocks noChangeAspect="1" noChangeArrowheads="1"/>
          </p:cNvPicPr>
          <p:nvPr/>
        </p:nvPicPr>
        <p:blipFill>
          <a:blip r:embed="rId2"/>
          <a:srcRect/>
          <a:stretch>
            <a:fillRect/>
          </a:stretch>
        </p:blipFill>
        <p:spPr bwMode="auto">
          <a:xfrm>
            <a:off x="436928" y="1950720"/>
            <a:ext cx="11476398" cy="4703445"/>
          </a:xfrm>
          <a:prstGeom prst="rect">
            <a:avLst/>
          </a:prstGeom>
          <a:noFill/>
        </p:spPr>
      </p:pic>
    </p:spTree>
    <p:extLst>
      <p:ext uri="{BB962C8B-B14F-4D97-AF65-F5344CB8AC3E}">
        <p14:creationId xmlns:p14="http://schemas.microsoft.com/office/powerpoint/2010/main" val="1176183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r>
              <a:rPr lang="en-US" dirty="0"/>
              <a:t> </a:t>
            </a:r>
            <a:r>
              <a:rPr lang="en-US" dirty="0" smtClean="0"/>
              <a:t>Based</a:t>
            </a:r>
            <a:endParaRPr lang="en-IN" dirty="0"/>
          </a:p>
        </p:txBody>
      </p:sp>
      <p:pic>
        <p:nvPicPr>
          <p:cNvPr id="4" name="Picture 2" descr="Image result for images of product based departmentation in management"/>
          <p:cNvPicPr>
            <a:picLocks noChangeAspect="1" noChangeArrowheads="1"/>
          </p:cNvPicPr>
          <p:nvPr/>
        </p:nvPicPr>
        <p:blipFill>
          <a:blip r:embed="rId2"/>
          <a:srcRect/>
          <a:stretch>
            <a:fillRect/>
          </a:stretch>
        </p:blipFill>
        <p:spPr bwMode="auto">
          <a:xfrm>
            <a:off x="1112178" y="1905902"/>
            <a:ext cx="10330885" cy="4686487"/>
          </a:xfrm>
          <a:prstGeom prst="rect">
            <a:avLst/>
          </a:prstGeom>
          <a:noFill/>
        </p:spPr>
      </p:pic>
    </p:spTree>
    <p:extLst>
      <p:ext uri="{BB962C8B-B14F-4D97-AF65-F5344CB8AC3E}">
        <p14:creationId xmlns:p14="http://schemas.microsoft.com/office/powerpoint/2010/main" val="1741438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Territory Based </a:t>
            </a:r>
            <a:r>
              <a:rPr lang="en-US" dirty="0" err="1" smtClean="0"/>
              <a:t>Departmentation</a:t>
            </a:r>
            <a:endParaRPr lang="en-IN" dirty="0"/>
          </a:p>
        </p:txBody>
      </p:sp>
      <p:pic>
        <p:nvPicPr>
          <p:cNvPr id="4" name="Picture 2" descr="Image result for images of territory based departmentation in management"/>
          <p:cNvPicPr>
            <a:picLocks noChangeAspect="1" noChangeArrowheads="1"/>
          </p:cNvPicPr>
          <p:nvPr/>
        </p:nvPicPr>
        <p:blipFill>
          <a:blip r:embed="rId2"/>
          <a:srcRect/>
          <a:stretch>
            <a:fillRect/>
          </a:stretch>
        </p:blipFill>
        <p:spPr bwMode="auto">
          <a:xfrm>
            <a:off x="815926" y="1524000"/>
            <a:ext cx="10870977" cy="4916219"/>
          </a:xfrm>
          <a:prstGeom prst="rect">
            <a:avLst/>
          </a:prstGeom>
          <a:noFill/>
        </p:spPr>
      </p:pic>
    </p:spTree>
    <p:extLst>
      <p:ext uri="{BB962C8B-B14F-4D97-AF65-F5344CB8AC3E}">
        <p14:creationId xmlns:p14="http://schemas.microsoft.com/office/powerpoint/2010/main" val="553030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Based </a:t>
            </a:r>
            <a:r>
              <a:rPr lang="en-US" dirty="0" err="1" smtClean="0"/>
              <a:t>Departmentation</a:t>
            </a:r>
            <a:endParaRPr lang="en-US" dirty="0"/>
          </a:p>
        </p:txBody>
      </p:sp>
      <p:pic>
        <p:nvPicPr>
          <p:cNvPr id="4" name="Picture 2" descr="Image result for images of Process departmentation in management"/>
          <p:cNvPicPr>
            <a:picLocks noChangeAspect="1" noChangeArrowheads="1"/>
          </p:cNvPicPr>
          <p:nvPr/>
        </p:nvPicPr>
        <p:blipFill>
          <a:blip r:embed="rId2"/>
          <a:srcRect/>
          <a:stretch>
            <a:fillRect/>
          </a:stretch>
        </p:blipFill>
        <p:spPr bwMode="auto">
          <a:xfrm>
            <a:off x="943365" y="2264229"/>
            <a:ext cx="10517115" cy="4052165"/>
          </a:xfrm>
          <a:prstGeom prst="rect">
            <a:avLst/>
          </a:prstGeom>
          <a:noFill/>
        </p:spPr>
      </p:pic>
    </p:spTree>
    <p:extLst>
      <p:ext uri="{BB962C8B-B14F-4D97-AF65-F5344CB8AC3E}">
        <p14:creationId xmlns:p14="http://schemas.microsoft.com/office/powerpoint/2010/main" val="87435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Based </a:t>
            </a:r>
            <a:r>
              <a:rPr lang="en-US" dirty="0" err="1" smtClean="0"/>
              <a:t>Departmentation</a:t>
            </a:r>
            <a:endParaRPr lang="en-IN" dirty="0"/>
          </a:p>
        </p:txBody>
      </p:sp>
      <p:pic>
        <p:nvPicPr>
          <p:cNvPr id="4" name="Picture 2" descr="Image result for images of customer departmentation in management"/>
          <p:cNvPicPr>
            <a:picLocks noChangeAspect="1" noChangeArrowheads="1"/>
          </p:cNvPicPr>
          <p:nvPr/>
        </p:nvPicPr>
        <p:blipFill>
          <a:blip r:embed="rId2"/>
          <a:srcRect/>
          <a:stretch>
            <a:fillRect/>
          </a:stretch>
        </p:blipFill>
        <p:spPr bwMode="auto">
          <a:xfrm>
            <a:off x="746419" y="2133600"/>
            <a:ext cx="10539890" cy="4206240"/>
          </a:xfrm>
          <a:prstGeom prst="rect">
            <a:avLst/>
          </a:prstGeom>
          <a:noFill/>
        </p:spPr>
      </p:pic>
    </p:spTree>
    <p:extLst>
      <p:ext uri="{BB962C8B-B14F-4D97-AF65-F5344CB8AC3E}">
        <p14:creationId xmlns:p14="http://schemas.microsoft.com/office/powerpoint/2010/main" val="2171527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Based </a:t>
            </a:r>
            <a:r>
              <a:rPr lang="en-US" dirty="0" err="1" smtClean="0"/>
              <a:t>Departmentation</a:t>
            </a:r>
            <a:endParaRPr lang="en-IN" dirty="0"/>
          </a:p>
        </p:txBody>
      </p:sp>
      <p:pic>
        <p:nvPicPr>
          <p:cNvPr id="4" name="Picture 2" descr="Image result for images of time departmentation in management"/>
          <p:cNvPicPr>
            <a:picLocks noChangeAspect="1" noChangeArrowheads="1"/>
          </p:cNvPicPr>
          <p:nvPr/>
        </p:nvPicPr>
        <p:blipFill>
          <a:blip r:embed="rId2"/>
          <a:srcRect/>
          <a:stretch>
            <a:fillRect/>
          </a:stretch>
        </p:blipFill>
        <p:spPr bwMode="auto">
          <a:xfrm>
            <a:off x="900333" y="2046514"/>
            <a:ext cx="10734318" cy="4432663"/>
          </a:xfrm>
          <a:prstGeom prst="rect">
            <a:avLst/>
          </a:prstGeom>
          <a:noFill/>
        </p:spPr>
      </p:pic>
    </p:spTree>
    <p:extLst>
      <p:ext uri="{BB962C8B-B14F-4D97-AF65-F5344CB8AC3E}">
        <p14:creationId xmlns:p14="http://schemas.microsoft.com/office/powerpoint/2010/main" val="3007612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Alphanumerical Based </a:t>
            </a:r>
            <a:r>
              <a:rPr lang="en-US" dirty="0" err="1" smtClean="0"/>
              <a:t>Departmentation</a:t>
            </a:r>
            <a:endParaRPr lang="en-IN" dirty="0"/>
          </a:p>
        </p:txBody>
      </p:sp>
      <p:sp>
        <p:nvSpPr>
          <p:cNvPr id="3" name="Content Placeholder 2"/>
          <p:cNvSpPr>
            <a:spLocks noGrp="1"/>
          </p:cNvSpPr>
          <p:nvPr>
            <p:ph idx="1"/>
          </p:nvPr>
        </p:nvSpPr>
        <p:spPr/>
        <p:txBody>
          <a:bodyPr/>
          <a:lstStyle/>
          <a:p>
            <a:r>
              <a:rPr lang="en-US" dirty="0" smtClean="0"/>
              <a:t>Alphanumerical.</a:t>
            </a:r>
          </a:p>
          <a:p>
            <a:r>
              <a:rPr lang="en-US" dirty="0" smtClean="0"/>
              <a:t>Departments are created on the basis of persons or an alphabets.</a:t>
            </a:r>
          </a:p>
          <a:p>
            <a:r>
              <a:rPr lang="en-US" dirty="0" smtClean="0"/>
              <a:t>A certain number of persons are kept under the supervision of one person irrespective of the fact that what they do, where they do and how they do.</a:t>
            </a:r>
          </a:p>
          <a:p>
            <a:r>
              <a:rPr lang="en-US" dirty="0" smtClean="0"/>
              <a:t>This method is used in lower levels of hierarchy, military </a:t>
            </a:r>
            <a:r>
              <a:rPr lang="en-US" dirty="0" err="1" smtClean="0"/>
              <a:t>organisations</a:t>
            </a:r>
            <a:r>
              <a:rPr lang="en-US" dirty="0" smtClean="0"/>
              <a:t> etc.</a:t>
            </a:r>
            <a:endParaRPr lang="en-US" dirty="0" smtClean="0"/>
          </a:p>
        </p:txBody>
      </p:sp>
    </p:spTree>
    <p:extLst>
      <p:ext uri="{BB962C8B-B14F-4D97-AF65-F5344CB8AC3E}">
        <p14:creationId xmlns:p14="http://schemas.microsoft.com/office/powerpoint/2010/main" val="855238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bases for </a:t>
            </a:r>
            <a:r>
              <a:rPr lang="en-US" dirty="0" err="1" smtClean="0"/>
              <a:t>departmentation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 suitable basis of </a:t>
            </a:r>
            <a:r>
              <a:rPr lang="en-US" dirty="0" err="1" smtClean="0"/>
              <a:t>departmentation</a:t>
            </a:r>
            <a:r>
              <a:rPr lang="en-US" dirty="0" smtClean="0"/>
              <a:t> is one which facilitates the performance of the </a:t>
            </a:r>
            <a:r>
              <a:rPr lang="en-US" dirty="0" err="1" smtClean="0"/>
              <a:t>organisational</a:t>
            </a:r>
            <a:r>
              <a:rPr lang="en-US" dirty="0" smtClean="0"/>
              <a:t> functions effectively and efficiently.</a:t>
            </a:r>
          </a:p>
          <a:p>
            <a:r>
              <a:rPr lang="en-US" dirty="0" smtClean="0"/>
              <a:t>According to the type of </a:t>
            </a:r>
            <a:r>
              <a:rPr lang="en-US" dirty="0" err="1" smtClean="0"/>
              <a:t>organisation</a:t>
            </a:r>
            <a:r>
              <a:rPr lang="en-US" dirty="0" smtClean="0"/>
              <a:t> the basis may change or the combination of various basis are adopted.</a:t>
            </a:r>
          </a:p>
          <a:p>
            <a:r>
              <a:rPr lang="en-US" dirty="0" smtClean="0"/>
              <a:t>Considering some factor </a:t>
            </a:r>
            <a:r>
              <a:rPr lang="en-US" dirty="0" err="1" smtClean="0"/>
              <a:t>depatmentation</a:t>
            </a:r>
            <a:r>
              <a:rPr lang="en-US" dirty="0" smtClean="0"/>
              <a:t> may be done:-</a:t>
            </a:r>
          </a:p>
          <a:p>
            <a:pPr lvl="1"/>
            <a:r>
              <a:rPr lang="en-US" dirty="0" smtClean="0"/>
              <a:t>Specialization.</a:t>
            </a:r>
          </a:p>
          <a:p>
            <a:pPr lvl="1"/>
            <a:r>
              <a:rPr lang="en-US" dirty="0" smtClean="0"/>
              <a:t>Coordination.</a:t>
            </a:r>
          </a:p>
          <a:p>
            <a:pPr lvl="1"/>
            <a:r>
              <a:rPr lang="en-US" dirty="0" smtClean="0"/>
              <a:t>Control.</a:t>
            </a:r>
          </a:p>
          <a:p>
            <a:pPr lvl="1"/>
            <a:r>
              <a:rPr lang="en-US" dirty="0" smtClean="0"/>
              <a:t>Economy.</a:t>
            </a:r>
          </a:p>
          <a:p>
            <a:pPr lvl="1"/>
            <a:r>
              <a:rPr lang="en-US" dirty="0" smtClean="0"/>
              <a:t> Focus on results.</a:t>
            </a:r>
          </a:p>
          <a:p>
            <a:pPr lvl="1"/>
            <a:r>
              <a:rPr lang="en-US" dirty="0" smtClean="0"/>
              <a:t>Local conditions.</a:t>
            </a:r>
          </a:p>
          <a:p>
            <a:pPr lvl="1"/>
            <a:r>
              <a:rPr lang="en-US" dirty="0" smtClean="0"/>
              <a:t>Human consideration.</a:t>
            </a:r>
          </a:p>
          <a:p>
            <a:endParaRPr lang="en-IN" dirty="0"/>
          </a:p>
        </p:txBody>
      </p:sp>
    </p:spTree>
    <p:extLst>
      <p:ext uri="{BB962C8B-B14F-4D97-AF65-F5344CB8AC3E}">
        <p14:creationId xmlns:p14="http://schemas.microsoft.com/office/powerpoint/2010/main" val="1566655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of management</a:t>
            </a:r>
            <a:endParaRPr lang="en-IN" dirty="0"/>
          </a:p>
        </p:txBody>
      </p:sp>
      <p:sp>
        <p:nvSpPr>
          <p:cNvPr id="3" name="Content Placeholder 2"/>
          <p:cNvSpPr>
            <a:spLocks noGrp="1"/>
          </p:cNvSpPr>
          <p:nvPr>
            <p:ph idx="1"/>
          </p:nvPr>
        </p:nvSpPr>
        <p:spPr/>
        <p:txBody>
          <a:bodyPr/>
          <a:lstStyle/>
          <a:p>
            <a:r>
              <a:rPr lang="en-US" dirty="0" err="1" smtClean="0"/>
              <a:t>Departmentation</a:t>
            </a:r>
            <a:r>
              <a:rPr lang="en-US" dirty="0" smtClean="0"/>
              <a:t> creates a problem: how many individuals should be placed under a supervisor.</a:t>
            </a:r>
          </a:p>
          <a:p>
            <a:r>
              <a:rPr lang="en-US" dirty="0" smtClean="0"/>
              <a:t>Span of management or span of control or span of supervision.</a:t>
            </a:r>
          </a:p>
          <a:p>
            <a:r>
              <a:rPr lang="en-US" dirty="0" smtClean="0"/>
              <a:t>A supervisor or superior is responsible for the total activities of his subordinates.</a:t>
            </a:r>
          </a:p>
          <a:p>
            <a:r>
              <a:rPr lang="en-US" dirty="0" smtClean="0"/>
              <a:t>Span of management refers to the number of subordinates who can be managed effectively by a superior.</a:t>
            </a:r>
          </a:p>
          <a:p>
            <a:endParaRPr lang="en-IN" dirty="0"/>
          </a:p>
        </p:txBody>
      </p:sp>
    </p:spTree>
    <p:extLst>
      <p:ext uri="{BB962C8B-B14F-4D97-AF65-F5344CB8AC3E}">
        <p14:creationId xmlns:p14="http://schemas.microsoft.com/office/powerpoint/2010/main" val="354255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planning</a:t>
            </a:r>
            <a:endParaRPr lang="en-IN" dirty="0"/>
          </a:p>
        </p:txBody>
      </p:sp>
      <p:sp>
        <p:nvSpPr>
          <p:cNvPr id="3" name="Content Placeholder 2"/>
          <p:cNvSpPr>
            <a:spLocks noGrp="1"/>
          </p:cNvSpPr>
          <p:nvPr>
            <p:ph idx="1"/>
          </p:nvPr>
        </p:nvSpPr>
        <p:spPr/>
        <p:txBody>
          <a:bodyPr>
            <a:normAutofit lnSpcReduction="10000"/>
          </a:bodyPr>
          <a:lstStyle/>
          <a:p>
            <a:r>
              <a:rPr lang="en-US" dirty="0" smtClean="0"/>
              <a:t>Planning is a process rather than </a:t>
            </a:r>
            <a:r>
              <a:rPr lang="en-US" dirty="0" err="1" smtClean="0"/>
              <a:t>behaviour</a:t>
            </a:r>
            <a:r>
              <a:rPr lang="en-US" dirty="0" smtClean="0"/>
              <a:t> at a given time. This process determines the future course of action.</a:t>
            </a:r>
          </a:p>
          <a:p>
            <a:r>
              <a:rPr lang="en-US" dirty="0" smtClean="0"/>
              <a:t>Planning is primarily concerned with looking into future. It requires forecasting of future situations.</a:t>
            </a:r>
          </a:p>
          <a:p>
            <a:r>
              <a:rPr lang="en-US" dirty="0" smtClean="0"/>
              <a:t>Planning involves selection of suitable course of action.</a:t>
            </a:r>
          </a:p>
          <a:p>
            <a:r>
              <a:rPr lang="en-US" dirty="0" smtClean="0"/>
              <a:t>Planning is undertaken at all levels of </a:t>
            </a:r>
            <a:r>
              <a:rPr lang="en-US" dirty="0" err="1" smtClean="0"/>
              <a:t>organisation</a:t>
            </a:r>
            <a:r>
              <a:rPr lang="en-US" dirty="0" smtClean="0"/>
              <a:t>.</a:t>
            </a:r>
          </a:p>
          <a:p>
            <a:r>
              <a:rPr lang="en-US" dirty="0" smtClean="0"/>
              <a:t>Planning is flexible.</a:t>
            </a:r>
          </a:p>
          <a:p>
            <a:r>
              <a:rPr lang="en-US" dirty="0" smtClean="0"/>
              <a:t>Planning is pervasive(present everywhere) and continues managerial function involving complex processes of perception, analysis, conceptual thought, communication, decision, and action.</a:t>
            </a:r>
          </a:p>
          <a:p>
            <a:endParaRPr lang="en-IN" dirty="0"/>
          </a:p>
        </p:txBody>
      </p:sp>
    </p:spTree>
    <p:extLst>
      <p:ext uri="{BB962C8B-B14F-4D97-AF65-F5344CB8AC3E}">
        <p14:creationId xmlns:p14="http://schemas.microsoft.com/office/powerpoint/2010/main" val="1969073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r>
              <a:rPr lang="en-US" dirty="0" smtClean="0"/>
              <a:t>The number of subordinates who report to a superior has two important implications.</a:t>
            </a:r>
          </a:p>
          <a:p>
            <a:pPr lvl="1"/>
            <a:r>
              <a:rPr lang="en-US" dirty="0" smtClean="0"/>
              <a:t>It is influential in determining the complexity of individual manager’s job.</a:t>
            </a:r>
          </a:p>
          <a:p>
            <a:pPr lvl="1"/>
            <a:r>
              <a:rPr lang="en-US" dirty="0" smtClean="0"/>
              <a:t>The span of management determines the shape or configuration of the </a:t>
            </a:r>
            <a:r>
              <a:rPr lang="en-US" dirty="0" err="1" smtClean="0"/>
              <a:t>organisation</a:t>
            </a:r>
            <a:r>
              <a:rPr lang="en-US" dirty="0" smtClean="0"/>
              <a:t>.  </a:t>
            </a:r>
          </a:p>
          <a:p>
            <a:r>
              <a:rPr lang="en-US" dirty="0" smtClean="0"/>
              <a:t>The fewer the number of people reporting to the superior, the larger the number of managers required.</a:t>
            </a:r>
          </a:p>
          <a:p>
            <a:r>
              <a:rPr lang="en-US" dirty="0" err="1" smtClean="0"/>
              <a:t>Ie</a:t>
            </a:r>
            <a:r>
              <a:rPr lang="en-US" dirty="0" smtClean="0"/>
              <a:t>. The number of subordinates reporting to a superior should be fixed.</a:t>
            </a:r>
          </a:p>
          <a:p>
            <a:endParaRPr lang="en-IN" dirty="0"/>
          </a:p>
        </p:txBody>
      </p:sp>
    </p:spTree>
    <p:extLst>
      <p:ext uri="{BB962C8B-B14F-4D97-AF65-F5344CB8AC3E}">
        <p14:creationId xmlns:p14="http://schemas.microsoft.com/office/powerpoint/2010/main" val="17338048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Determination of span of management</a:t>
            </a:r>
            <a:endParaRPr lang="en-IN" dirty="0"/>
          </a:p>
        </p:txBody>
      </p:sp>
      <p:sp>
        <p:nvSpPr>
          <p:cNvPr id="3" name="Content Placeholder 2"/>
          <p:cNvSpPr>
            <a:spLocks noGrp="1"/>
          </p:cNvSpPr>
          <p:nvPr>
            <p:ph idx="1"/>
          </p:nvPr>
        </p:nvSpPr>
        <p:spPr/>
        <p:txBody>
          <a:bodyPr/>
          <a:lstStyle/>
          <a:p>
            <a:r>
              <a:rPr lang="en-US" dirty="0" smtClean="0"/>
              <a:t>There are three types of superior-subordinate relationships:-</a:t>
            </a:r>
          </a:p>
          <a:p>
            <a:pPr lvl="1"/>
            <a:r>
              <a:rPr lang="en-US" dirty="0" smtClean="0"/>
              <a:t>Direct single relationships.</a:t>
            </a:r>
          </a:p>
          <a:p>
            <a:pPr lvl="1"/>
            <a:r>
              <a:rPr lang="en-US" dirty="0" smtClean="0"/>
              <a:t>Direct group relationships.</a:t>
            </a:r>
          </a:p>
          <a:p>
            <a:pPr lvl="1"/>
            <a:r>
              <a:rPr lang="en-US" dirty="0" smtClean="0"/>
              <a:t>Cross relationships.</a:t>
            </a:r>
          </a:p>
          <a:p>
            <a:pPr lvl="1">
              <a:buNone/>
            </a:pPr>
            <a:endParaRPr lang="en-US" dirty="0" smtClean="0"/>
          </a:p>
          <a:p>
            <a:endParaRPr lang="en-IN" dirty="0"/>
          </a:p>
        </p:txBody>
      </p:sp>
    </p:spTree>
    <p:extLst>
      <p:ext uri="{BB962C8B-B14F-4D97-AF65-F5344CB8AC3E}">
        <p14:creationId xmlns:p14="http://schemas.microsoft.com/office/powerpoint/2010/main" val="407847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span of management</a:t>
            </a:r>
            <a:endParaRPr lang="en-IN" dirty="0"/>
          </a:p>
        </p:txBody>
      </p:sp>
      <p:sp>
        <p:nvSpPr>
          <p:cNvPr id="3" name="Content Placeholder 2"/>
          <p:cNvSpPr>
            <a:spLocks noGrp="1"/>
          </p:cNvSpPr>
          <p:nvPr>
            <p:ph idx="1"/>
          </p:nvPr>
        </p:nvSpPr>
        <p:spPr/>
        <p:txBody>
          <a:bodyPr/>
          <a:lstStyle/>
          <a:p>
            <a:r>
              <a:rPr lang="en-US" dirty="0" smtClean="0"/>
              <a:t>Capacity of the superior.</a:t>
            </a:r>
          </a:p>
          <a:p>
            <a:r>
              <a:rPr lang="en-US" dirty="0" smtClean="0"/>
              <a:t>Capacity of the subordinates.</a:t>
            </a:r>
          </a:p>
          <a:p>
            <a:r>
              <a:rPr lang="en-US" dirty="0" smtClean="0"/>
              <a:t>Nature of work.</a:t>
            </a:r>
          </a:p>
          <a:p>
            <a:r>
              <a:rPr lang="en-US" dirty="0" smtClean="0"/>
              <a:t>Degree of </a:t>
            </a:r>
            <a:r>
              <a:rPr lang="en-US" dirty="0" err="1" smtClean="0"/>
              <a:t>decentralisation</a:t>
            </a:r>
            <a:r>
              <a:rPr lang="en-US" dirty="0" smtClean="0"/>
              <a:t>.</a:t>
            </a:r>
          </a:p>
          <a:p>
            <a:r>
              <a:rPr lang="en-US" dirty="0" smtClean="0"/>
              <a:t>Degree of planning.</a:t>
            </a:r>
          </a:p>
          <a:p>
            <a:r>
              <a:rPr lang="en-US" dirty="0" smtClean="0"/>
              <a:t>Communication techniques.</a:t>
            </a:r>
          </a:p>
          <a:p>
            <a:r>
              <a:rPr lang="en-US" dirty="0" smtClean="0"/>
              <a:t>Use of staff assistance.</a:t>
            </a:r>
          </a:p>
          <a:p>
            <a:r>
              <a:rPr lang="en-US" dirty="0" smtClean="0"/>
              <a:t>Supervision from others.</a:t>
            </a:r>
          </a:p>
          <a:p>
            <a:endParaRPr lang="en-US" dirty="0" smtClean="0"/>
          </a:p>
          <a:p>
            <a:endParaRPr lang="en-US" dirty="0" smtClean="0"/>
          </a:p>
          <a:p>
            <a:endParaRPr lang="en-IN" dirty="0"/>
          </a:p>
        </p:txBody>
      </p:sp>
    </p:spTree>
    <p:extLst>
      <p:ext uri="{BB962C8B-B14F-4D97-AF65-F5344CB8AC3E}">
        <p14:creationId xmlns:p14="http://schemas.microsoft.com/office/powerpoint/2010/main" val="13661678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r>
              <a:rPr lang="en-US" dirty="0" smtClean="0"/>
              <a:t>Wide or narrow span.</a:t>
            </a:r>
          </a:p>
          <a:p>
            <a:r>
              <a:rPr lang="en-US" dirty="0" smtClean="0"/>
              <a:t>Tall structure.</a:t>
            </a:r>
          </a:p>
          <a:p>
            <a:r>
              <a:rPr lang="en-US" dirty="0" smtClean="0"/>
              <a:t>Flat structure.</a:t>
            </a:r>
            <a:endParaRPr lang="en-US" dirty="0" smtClean="0"/>
          </a:p>
        </p:txBody>
      </p:sp>
    </p:spTree>
    <p:extLst>
      <p:ext uri="{BB962C8B-B14F-4D97-AF65-F5344CB8AC3E}">
        <p14:creationId xmlns:p14="http://schemas.microsoft.com/office/powerpoint/2010/main" val="256209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and Informal </a:t>
            </a:r>
            <a:r>
              <a:rPr lang="en-US" dirty="0" err="1" smtClean="0"/>
              <a:t>organisations</a:t>
            </a:r>
            <a:endParaRPr lang="en-IN" dirty="0"/>
          </a:p>
        </p:txBody>
      </p:sp>
      <p:sp>
        <p:nvSpPr>
          <p:cNvPr id="3" name="Content Placeholder 2"/>
          <p:cNvSpPr>
            <a:spLocks noGrp="1"/>
          </p:cNvSpPr>
          <p:nvPr>
            <p:ph idx="1"/>
          </p:nvPr>
        </p:nvSpPr>
        <p:spPr/>
        <p:txBody>
          <a:bodyPr>
            <a:noAutofit/>
          </a:bodyPr>
          <a:lstStyle/>
          <a:p>
            <a:r>
              <a:rPr lang="en-US" dirty="0" smtClean="0"/>
              <a:t>Definition of Formal </a:t>
            </a:r>
            <a:r>
              <a:rPr lang="en-US" dirty="0" err="1" smtClean="0"/>
              <a:t>organisation</a:t>
            </a:r>
            <a:endParaRPr lang="en-US" dirty="0" smtClean="0"/>
          </a:p>
          <a:p>
            <a:pPr lvl="1"/>
            <a:r>
              <a:rPr lang="en-US" sz="2800" dirty="0" smtClean="0"/>
              <a:t>It is a deliberately designed structure of roles; which is built by management through assigning a matching role to each one of the group for facilitating individuals-to best attain the objectives of the enterprise.</a:t>
            </a:r>
          </a:p>
          <a:p>
            <a:r>
              <a:rPr lang="en-US" dirty="0" smtClean="0"/>
              <a:t>Definition of Informal </a:t>
            </a:r>
            <a:r>
              <a:rPr lang="en-US" dirty="0" err="1" smtClean="0"/>
              <a:t>organisation</a:t>
            </a:r>
            <a:endParaRPr lang="en-US" dirty="0" smtClean="0"/>
          </a:p>
          <a:p>
            <a:pPr lvl="1"/>
            <a:r>
              <a:rPr lang="en-US" sz="2800" dirty="0" smtClean="0"/>
              <a:t>An informal organization is a social group of individuals which comes into existence automatically -  as a result of the operation and Interaction of certain socio-psychological factors, among persons who are working In various capacities within the four walls of the formal organization.</a:t>
            </a:r>
          </a:p>
          <a:p>
            <a:endParaRPr lang="en-IN" dirty="0"/>
          </a:p>
        </p:txBody>
      </p:sp>
    </p:spTree>
    <p:extLst>
      <p:ext uri="{BB962C8B-B14F-4D97-AF65-F5344CB8AC3E}">
        <p14:creationId xmlns:p14="http://schemas.microsoft.com/office/powerpoint/2010/main" val="582544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RESPONSIBLE FOR THE EMERGENCE OF INFORMAL ORGANISATIONS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Desire to socialize with others.</a:t>
            </a:r>
          </a:p>
          <a:p>
            <a:pPr algn="just"/>
            <a:r>
              <a:rPr lang="en-US" dirty="0" smtClean="0"/>
              <a:t>Necessity for exchanging information.</a:t>
            </a:r>
          </a:p>
          <a:p>
            <a:pPr algn="just"/>
            <a:r>
              <a:rPr lang="en-US" dirty="0" smtClean="0"/>
              <a:t>To release boredom caused by modern specialization.</a:t>
            </a:r>
          </a:p>
          <a:p>
            <a:pPr algn="just"/>
            <a:r>
              <a:rPr lang="en-US" dirty="0" smtClean="0"/>
              <a:t>Need for collective action against the high-handedness of Management.</a:t>
            </a:r>
          </a:p>
          <a:p>
            <a:pPr algn="just"/>
            <a:r>
              <a:rPr lang="en-US" dirty="0" smtClean="0"/>
              <a:t>Inborn leadership.</a:t>
            </a:r>
          </a:p>
          <a:p>
            <a:pPr algn="just"/>
            <a:r>
              <a:rPr lang="en-US" dirty="0" smtClean="0"/>
              <a:t>Mutual protection under emergency situations.</a:t>
            </a:r>
          </a:p>
          <a:p>
            <a:pPr algn="just"/>
            <a:r>
              <a:rPr lang="en-US" dirty="0" smtClean="0"/>
              <a:t>Consultation on work-matter.</a:t>
            </a:r>
          </a:p>
          <a:p>
            <a:pPr algn="just"/>
            <a:r>
              <a:rPr lang="en-US" dirty="0" smtClean="0"/>
              <a:t>Common link or affiliation among a group of persons.</a:t>
            </a:r>
          </a:p>
          <a:p>
            <a:endParaRPr lang="en-IN" dirty="0"/>
          </a:p>
        </p:txBody>
      </p:sp>
    </p:spTree>
    <p:extLst>
      <p:ext uri="{BB962C8B-B14F-4D97-AF65-F5344CB8AC3E}">
        <p14:creationId xmlns:p14="http://schemas.microsoft.com/office/powerpoint/2010/main" val="7337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Informal </a:t>
            </a:r>
            <a:r>
              <a:rPr lang="en-US" dirty="0" err="1" smtClean="0"/>
              <a:t>organisation</a:t>
            </a:r>
            <a:endParaRPr lang="en-IN" dirty="0"/>
          </a:p>
        </p:txBody>
      </p:sp>
      <p:sp>
        <p:nvSpPr>
          <p:cNvPr id="3" name="Content Placeholder 2"/>
          <p:cNvSpPr>
            <a:spLocks noGrp="1"/>
          </p:cNvSpPr>
          <p:nvPr>
            <p:ph idx="1"/>
          </p:nvPr>
        </p:nvSpPr>
        <p:spPr/>
        <p:txBody>
          <a:bodyPr>
            <a:normAutofit lnSpcReduction="10000"/>
          </a:bodyPr>
          <a:lstStyle/>
          <a:p>
            <a:pPr marL="400050" indent="-400050"/>
            <a:r>
              <a:rPr lang="en-US" dirty="0" smtClean="0"/>
              <a:t>From the view point of management</a:t>
            </a:r>
          </a:p>
          <a:p>
            <a:pPr marL="800100" lvl="1" indent="-400050">
              <a:buFont typeface="+mj-lt"/>
              <a:buAutoNum type="romanLcPeriod"/>
            </a:pPr>
            <a:r>
              <a:rPr lang="en-US" dirty="0" smtClean="0"/>
              <a:t>More productivity and production.</a:t>
            </a:r>
          </a:p>
          <a:p>
            <a:pPr marL="800100" lvl="1" indent="-400050">
              <a:buFont typeface="+mj-lt"/>
              <a:buAutoNum type="romanLcPeriod"/>
            </a:pPr>
            <a:r>
              <a:rPr lang="en-US" dirty="0" smtClean="0"/>
              <a:t>Communication feedback.</a:t>
            </a:r>
          </a:p>
          <a:p>
            <a:pPr marL="800100" lvl="1" indent="-400050">
              <a:buFont typeface="+mj-lt"/>
              <a:buAutoNum type="romanLcPeriod"/>
            </a:pPr>
            <a:r>
              <a:rPr lang="en-US" dirty="0" smtClean="0"/>
              <a:t>Innovation and creativity encouraged.</a:t>
            </a:r>
          </a:p>
          <a:p>
            <a:pPr marL="800100" lvl="1" indent="-400050">
              <a:buFont typeface="+mj-lt"/>
              <a:buAutoNum type="romanLcPeriod"/>
            </a:pPr>
            <a:r>
              <a:rPr lang="en-US" dirty="0" smtClean="0"/>
              <a:t>A more humanistic formal organization.</a:t>
            </a:r>
          </a:p>
          <a:p>
            <a:pPr marL="400050" indent="-400050"/>
            <a:r>
              <a:rPr lang="en-US" dirty="0" smtClean="0"/>
              <a:t>From the view point of members.</a:t>
            </a:r>
          </a:p>
          <a:p>
            <a:pPr marL="800100" lvl="1" indent="-400050">
              <a:buFont typeface="+mj-lt"/>
              <a:buAutoNum type="romanLcPeriod"/>
            </a:pPr>
            <a:r>
              <a:rPr lang="en-US" dirty="0" smtClean="0"/>
              <a:t>Bulwark against management.</a:t>
            </a:r>
          </a:p>
          <a:p>
            <a:pPr marL="800100" lvl="1" indent="-400050">
              <a:buFont typeface="+mj-lt"/>
              <a:buAutoNum type="romanLcPeriod"/>
            </a:pPr>
            <a:r>
              <a:rPr lang="en-US" dirty="0" smtClean="0"/>
              <a:t>Management made Alert and responsible.</a:t>
            </a:r>
          </a:p>
          <a:p>
            <a:pPr marL="800100" lvl="1" indent="-400050">
              <a:buFont typeface="+mj-lt"/>
              <a:buAutoNum type="romanLcPeriod"/>
            </a:pPr>
            <a:r>
              <a:rPr lang="en-US" dirty="0" smtClean="0"/>
              <a:t>Solutions to work-problems.</a:t>
            </a:r>
          </a:p>
          <a:p>
            <a:pPr marL="800100" lvl="1" indent="-400050">
              <a:buFont typeface="+mj-lt"/>
              <a:buAutoNum type="romanLcPeriod"/>
            </a:pPr>
            <a:r>
              <a:rPr lang="en-US" dirty="0" smtClean="0"/>
              <a:t>Doing away with emotional tensions.</a:t>
            </a:r>
          </a:p>
          <a:p>
            <a:pPr marL="800100" lvl="1" indent="-400050">
              <a:buFont typeface="+mj-lt"/>
              <a:buAutoNum type="romanLcPeriod"/>
            </a:pPr>
            <a:r>
              <a:rPr lang="en-US" dirty="0" smtClean="0"/>
              <a:t>A system of self-help in emergency situations.</a:t>
            </a:r>
          </a:p>
          <a:p>
            <a:endParaRPr lang="en-IN" dirty="0"/>
          </a:p>
        </p:txBody>
      </p:sp>
    </p:spTree>
    <p:extLst>
      <p:ext uri="{BB962C8B-B14F-4D97-AF65-F5344CB8AC3E}">
        <p14:creationId xmlns:p14="http://schemas.microsoft.com/office/powerpoint/2010/main" val="4244891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Informal </a:t>
            </a:r>
            <a:r>
              <a:rPr lang="en-US" dirty="0" err="1" smtClean="0"/>
              <a:t>organisation</a:t>
            </a:r>
            <a:r>
              <a:rPr lang="en-US" dirty="0" smtClean="0"/>
              <a:t>.</a:t>
            </a:r>
            <a:endParaRPr lang="en-IN" dirty="0"/>
          </a:p>
        </p:txBody>
      </p:sp>
      <p:sp>
        <p:nvSpPr>
          <p:cNvPr id="3" name="Content Placeholder 2"/>
          <p:cNvSpPr>
            <a:spLocks noGrp="1"/>
          </p:cNvSpPr>
          <p:nvPr>
            <p:ph idx="1"/>
          </p:nvPr>
        </p:nvSpPr>
        <p:spPr/>
        <p:txBody>
          <a:bodyPr/>
          <a:lstStyle/>
          <a:p>
            <a:r>
              <a:rPr lang="en-US" dirty="0" smtClean="0"/>
              <a:t>From the viewpoint of management</a:t>
            </a:r>
          </a:p>
          <a:p>
            <a:pPr marL="800100" lvl="1" indent="-400050">
              <a:buFont typeface="+mj-lt"/>
              <a:buAutoNum type="romanLcPeriod"/>
            </a:pPr>
            <a:r>
              <a:rPr lang="en-US" dirty="0" smtClean="0"/>
              <a:t>Spread of rumors.</a:t>
            </a:r>
          </a:p>
          <a:p>
            <a:pPr marL="800100" lvl="1" indent="-400050">
              <a:buFont typeface="+mj-lt"/>
              <a:buAutoNum type="romanLcPeriod"/>
            </a:pPr>
            <a:r>
              <a:rPr lang="en-US" dirty="0" smtClean="0"/>
              <a:t>Resistance to change.</a:t>
            </a:r>
          </a:p>
          <a:p>
            <a:pPr marL="800100" lvl="1" indent="-400050">
              <a:buFont typeface="+mj-lt"/>
              <a:buAutoNum type="romanLcPeriod"/>
            </a:pPr>
            <a:r>
              <a:rPr lang="en-US" dirty="0" smtClean="0"/>
              <a:t>Less than optimum production.</a:t>
            </a:r>
          </a:p>
          <a:p>
            <a:pPr marL="800100" lvl="1" indent="-400050">
              <a:buFont typeface="+mj-lt"/>
              <a:buAutoNum type="romanLcPeriod"/>
            </a:pPr>
            <a:r>
              <a:rPr lang="en-US" dirty="0" smtClean="0"/>
              <a:t>Reduces predictability of human behavior.</a:t>
            </a:r>
          </a:p>
          <a:p>
            <a:pPr marL="800100" lvl="1" indent="-400050">
              <a:buFont typeface="+mj-lt"/>
              <a:buAutoNum type="romanLcPeriod"/>
            </a:pPr>
            <a:r>
              <a:rPr lang="en-US" dirty="0" smtClean="0"/>
              <a:t>Problems of indiscipline.</a:t>
            </a:r>
          </a:p>
          <a:p>
            <a:pPr marL="400050" indent="-400050"/>
            <a:r>
              <a:rPr lang="en-US" dirty="0" smtClean="0"/>
              <a:t>From the viewpoint of the members</a:t>
            </a:r>
          </a:p>
          <a:p>
            <a:pPr marL="800100" lvl="1" indent="-400050">
              <a:buFont typeface="+mj-lt"/>
              <a:buAutoNum type="romanLcPeriod"/>
            </a:pPr>
            <a:r>
              <a:rPr lang="en-US" dirty="0" smtClean="0"/>
              <a:t>Role-conflict.</a:t>
            </a:r>
          </a:p>
          <a:p>
            <a:pPr marL="800100" lvl="1" indent="-400050">
              <a:buFont typeface="+mj-lt"/>
              <a:buAutoNum type="romanLcPeriod"/>
            </a:pPr>
            <a:r>
              <a:rPr lang="en-US" dirty="0" smtClean="0"/>
              <a:t>Political domination of informal groups.</a:t>
            </a:r>
          </a:p>
          <a:p>
            <a:pPr marL="800100" lvl="1" indent="-400050">
              <a:buFont typeface="+mj-lt"/>
              <a:buAutoNum type="romanLcPeriod"/>
            </a:pPr>
            <a:r>
              <a:rPr lang="en-US" dirty="0" smtClean="0"/>
              <a:t>Loss of self-entity.</a:t>
            </a:r>
          </a:p>
          <a:p>
            <a:endParaRPr lang="en-IN" dirty="0"/>
          </a:p>
        </p:txBody>
      </p:sp>
    </p:spTree>
    <p:extLst>
      <p:ext uri="{BB962C8B-B14F-4D97-AF65-F5344CB8AC3E}">
        <p14:creationId xmlns:p14="http://schemas.microsoft.com/office/powerpoint/2010/main" val="3017651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8" y="0"/>
            <a:ext cx="11730445" cy="1325563"/>
          </a:xfrm>
        </p:spPr>
        <p:txBody>
          <a:bodyPr/>
          <a:lstStyle/>
          <a:p>
            <a:r>
              <a:rPr lang="en-US" dirty="0" smtClean="0"/>
              <a:t>Comparison of formal and informal </a:t>
            </a:r>
            <a:r>
              <a:rPr lang="en-US" dirty="0" err="1" smtClean="0"/>
              <a:t>organisations</a:t>
            </a:r>
            <a:r>
              <a:rPr lang="en-US" dirty="0" smtClean="0"/>
              <a:t>. </a:t>
            </a:r>
            <a:endParaRPr lang="en-IN" dirty="0"/>
          </a:p>
        </p:txBody>
      </p:sp>
      <p:graphicFrame>
        <p:nvGraphicFramePr>
          <p:cNvPr id="6" name="Content Placeholder 3"/>
          <p:cNvGraphicFramePr>
            <a:graphicFrameLocks/>
          </p:cNvGraphicFramePr>
          <p:nvPr>
            <p:extLst>
              <p:ext uri="{D42A27DB-BD31-4B8C-83A1-F6EECF244321}">
                <p14:modId xmlns:p14="http://schemas.microsoft.com/office/powerpoint/2010/main" val="3130427841"/>
              </p:ext>
            </p:extLst>
          </p:nvPr>
        </p:nvGraphicFramePr>
        <p:xfrm>
          <a:off x="592183" y="1175658"/>
          <a:ext cx="10990217" cy="5540098"/>
        </p:xfrm>
        <a:graphic>
          <a:graphicData uri="http://schemas.openxmlformats.org/drawingml/2006/table">
            <a:tbl>
              <a:tblPr firstRow="1" bandRow="1">
                <a:tableStyleId>{21E4AEA4-8DFA-4A89-87EB-49C32662AFE0}</a:tableStyleId>
              </a:tblPr>
              <a:tblGrid>
                <a:gridCol w="3796619">
                  <a:extLst>
                    <a:ext uri="{9D8B030D-6E8A-4147-A177-3AD203B41FA5}">
                      <a16:colId xmlns:a16="http://schemas.microsoft.com/office/drawing/2014/main" val="20000"/>
                    </a:ext>
                  </a:extLst>
                </a:gridCol>
                <a:gridCol w="3496888">
                  <a:extLst>
                    <a:ext uri="{9D8B030D-6E8A-4147-A177-3AD203B41FA5}">
                      <a16:colId xmlns:a16="http://schemas.microsoft.com/office/drawing/2014/main" val="20001"/>
                    </a:ext>
                  </a:extLst>
                </a:gridCol>
                <a:gridCol w="3696710">
                  <a:extLst>
                    <a:ext uri="{9D8B030D-6E8A-4147-A177-3AD203B41FA5}">
                      <a16:colId xmlns:a16="http://schemas.microsoft.com/office/drawing/2014/main" val="20002"/>
                    </a:ext>
                  </a:extLst>
                </a:gridCol>
              </a:tblGrid>
              <a:tr h="398257">
                <a:tc>
                  <a:txBody>
                    <a:bodyPr/>
                    <a:lstStyle/>
                    <a:p>
                      <a:pPr algn="ctr"/>
                      <a:r>
                        <a:rPr lang="en-US" sz="1400" dirty="0" smtClean="0">
                          <a:effectLst>
                            <a:outerShdw blurRad="38100" dist="38100" dir="2700000" algn="tl">
                              <a:srgbClr val="000000">
                                <a:alpha val="43137"/>
                              </a:srgbClr>
                            </a:outerShdw>
                          </a:effectLst>
                        </a:rPr>
                        <a:t>NO:</a:t>
                      </a:r>
                      <a:endParaRPr lang="en-US" sz="1400" dirty="0">
                        <a:solidFill>
                          <a:schemeClr val="bg1"/>
                        </a:solidFill>
                        <a:effectLst>
                          <a:outerShdw blurRad="38100" dist="38100" dir="2700000" algn="tl">
                            <a:srgbClr val="000000">
                              <a:alpha val="43137"/>
                            </a:srgbClr>
                          </a:outerShdw>
                        </a:effectLst>
                      </a:endParaRPr>
                    </a:p>
                  </a:txBody>
                  <a:tcPr marT="45716" marB="45716"/>
                </a:tc>
                <a:tc>
                  <a:txBody>
                    <a:bodyPr/>
                    <a:lstStyle/>
                    <a:p>
                      <a:pPr algn="ctr"/>
                      <a:r>
                        <a:rPr lang="en-US" sz="1800" dirty="0" smtClean="0">
                          <a:effectLst>
                            <a:outerShdw blurRad="38100" dist="38100" dir="2700000" algn="tl">
                              <a:srgbClr val="000000">
                                <a:alpha val="43137"/>
                              </a:srgbClr>
                            </a:outerShdw>
                          </a:effectLst>
                        </a:rPr>
                        <a:t>FORMAL </a:t>
                      </a:r>
                      <a:endParaRPr lang="en-US" sz="1800" dirty="0">
                        <a:solidFill>
                          <a:schemeClr val="bg1"/>
                        </a:solidFill>
                        <a:effectLst>
                          <a:outerShdw blurRad="38100" dist="38100" dir="2700000" algn="tl">
                            <a:srgbClr val="000000">
                              <a:alpha val="43137"/>
                            </a:srgbClr>
                          </a:outerShdw>
                        </a:effectLst>
                      </a:endParaRPr>
                    </a:p>
                  </a:txBody>
                  <a:tcPr marT="45716" marB="45716"/>
                </a:tc>
                <a:tc>
                  <a:txBody>
                    <a:bodyPr/>
                    <a:lstStyle/>
                    <a:p>
                      <a:pPr algn="ctr"/>
                      <a:r>
                        <a:rPr lang="en-US" sz="1800" dirty="0" smtClean="0">
                          <a:effectLst>
                            <a:outerShdw blurRad="38100" dist="38100" dir="2700000" algn="tl">
                              <a:srgbClr val="000000">
                                <a:alpha val="43137"/>
                              </a:srgbClr>
                            </a:outerShdw>
                          </a:effectLst>
                        </a:rPr>
                        <a:t>INFORMAL</a:t>
                      </a:r>
                      <a:endParaRPr lang="en-US" sz="1800"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0"/>
                  </a:ext>
                </a:extLst>
              </a:tr>
              <a:tr h="348474">
                <a:tc>
                  <a:txBody>
                    <a:bodyPr/>
                    <a:lstStyle/>
                    <a:p>
                      <a:pPr marL="342900" indent="-342900" algn="l" defTabSz="914400" rtl="0" eaLnBrk="1" latinLnBrk="0" hangingPunct="1">
                        <a:buFont typeface="+mj-lt"/>
                        <a:buNone/>
                      </a:pPr>
                      <a:r>
                        <a:rPr lang="en-US" sz="1500" kern="1200" dirty="0" smtClean="0">
                          <a:effectLst>
                            <a:outerShdw blurRad="38100" dist="38100" dir="2700000" algn="tl">
                              <a:srgbClr val="000000">
                                <a:alpha val="43137"/>
                              </a:srgbClr>
                            </a:outerShdw>
                          </a:effectLst>
                        </a:rPr>
                        <a:t>1.  ORIGIN</a:t>
                      </a:r>
                      <a:endParaRPr lang="en-US" sz="1500" b="1" kern="1200" dirty="0" smtClean="0">
                        <a:solidFill>
                          <a:schemeClr val="bg1"/>
                        </a:solidFill>
                        <a:effectLst>
                          <a:outerShdw blurRad="38100" dist="38100" dir="2700000" algn="tl">
                            <a:srgbClr val="000000">
                              <a:alpha val="43137"/>
                            </a:srgbClr>
                          </a:outerShdw>
                        </a:effectLst>
                        <a:latin typeface="+mn-lt"/>
                        <a:ea typeface="+mn-ea"/>
                        <a:cs typeface="+mn-cs"/>
                      </a:endParaRPr>
                    </a:p>
                  </a:txBody>
                  <a:tcPr marT="45716" marB="45716"/>
                </a:tc>
                <a:tc>
                  <a:txBody>
                    <a:bodyPr/>
                    <a:lstStyle/>
                    <a:p>
                      <a:r>
                        <a:rPr lang="en-US" sz="1200" dirty="0" smtClean="0">
                          <a:effectLst>
                            <a:outerShdw blurRad="38100" dist="38100" dir="2700000" algn="tl">
                              <a:srgbClr val="000000">
                                <a:alpha val="43137"/>
                              </a:srgbClr>
                            </a:outerShdw>
                          </a:effectLst>
                        </a:rPr>
                        <a:t> DELIBARATE  CREATION</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 SELF-GENERATING</a:t>
                      </a:r>
                      <a:r>
                        <a:rPr lang="en-US" sz="1200" baseline="0" dirty="0" smtClean="0">
                          <a:effectLst>
                            <a:outerShdw blurRad="38100" dist="38100" dir="2700000" algn="tl">
                              <a:srgbClr val="000000">
                                <a:alpha val="43137"/>
                              </a:srgbClr>
                            </a:outerShdw>
                          </a:effectLst>
                        </a:rPr>
                        <a:t> PROCESS</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1"/>
                  </a:ext>
                </a:extLst>
              </a:tr>
              <a:tr h="348474">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2 . </a:t>
                      </a:r>
                      <a:r>
                        <a:rPr lang="en-US" sz="1500" kern="1200" dirty="0" smtClean="0">
                          <a:effectLst>
                            <a:outerShdw blurRad="38100" dist="38100" dir="2700000" algn="tl">
                              <a:srgbClr val="000000">
                                <a:alpha val="43137"/>
                              </a:srgbClr>
                            </a:outerShdw>
                          </a:effectLst>
                        </a:rPr>
                        <a:t>OBJECTIVES</a:t>
                      </a:r>
                      <a:endParaRPr lang="en-US" sz="1500" b="1" kern="1200" dirty="0" smtClean="0">
                        <a:solidFill>
                          <a:schemeClr val="bg1"/>
                        </a:solidFill>
                        <a:effectLst>
                          <a:outerShdw blurRad="38100" dist="38100" dir="2700000" algn="tl">
                            <a:srgbClr val="000000">
                              <a:alpha val="43137"/>
                            </a:srgbClr>
                          </a:outerShdw>
                        </a:effectLst>
                        <a:latin typeface="+mn-lt"/>
                        <a:ea typeface="+mn-ea"/>
                        <a:cs typeface="+mn-cs"/>
                      </a:endParaRPr>
                    </a:p>
                  </a:txBody>
                  <a:tcPr marT="45716" marB="45716"/>
                </a:tc>
                <a:tc>
                  <a:txBody>
                    <a:bodyPr/>
                    <a:lstStyle/>
                    <a:p>
                      <a:r>
                        <a:rPr lang="en-US" sz="1200" dirty="0" smtClean="0">
                          <a:effectLst>
                            <a:outerShdw blurRad="38100" dist="38100" dir="2700000" algn="tl">
                              <a:srgbClr val="000000">
                                <a:alpha val="43137"/>
                              </a:srgbClr>
                            </a:outerShdw>
                          </a:effectLst>
                        </a:rPr>
                        <a:t> SPECIFIC OBJECTIVES</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 NO SPECIFIC OBJECTIVES</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2"/>
                  </a:ext>
                </a:extLst>
              </a:tr>
              <a:tr h="533719">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3.  </a:t>
                      </a:r>
                      <a:r>
                        <a:rPr lang="en-US" sz="1500" kern="1200" dirty="0" smtClean="0">
                          <a:effectLst>
                            <a:outerShdw blurRad="38100" dist="38100" dir="2700000" algn="tl">
                              <a:srgbClr val="000000">
                                <a:alpha val="43137"/>
                              </a:srgbClr>
                            </a:outerShdw>
                          </a:effectLst>
                        </a:rPr>
                        <a:t>FUNCTIONING</a:t>
                      </a:r>
                      <a:endParaRPr lang="en-US" sz="1500" b="1" kern="1200" dirty="0" smtClean="0">
                        <a:solidFill>
                          <a:schemeClr val="bg1"/>
                        </a:solidFill>
                        <a:effectLst>
                          <a:outerShdw blurRad="38100" dist="38100" dir="2700000" algn="tl">
                            <a:srgbClr val="000000">
                              <a:alpha val="43137"/>
                            </a:srgbClr>
                          </a:outerShdw>
                        </a:effectLst>
                        <a:latin typeface="+mn-lt"/>
                        <a:ea typeface="+mn-ea"/>
                        <a:cs typeface="+mn-cs"/>
                      </a:endParaRPr>
                    </a:p>
                  </a:txBody>
                  <a:tcPr marT="45716" marB="45716"/>
                </a:tc>
                <a:tc>
                  <a:txBody>
                    <a:bodyPr/>
                    <a:lstStyle/>
                    <a:p>
                      <a:r>
                        <a:rPr lang="en-US" sz="1200" dirty="0" smtClean="0">
                          <a:effectLst>
                            <a:outerShdw blurRad="38100" dist="38100" dir="2700000" algn="tl">
                              <a:srgbClr val="000000">
                                <a:alpha val="43137"/>
                              </a:srgbClr>
                            </a:outerShdw>
                          </a:effectLst>
                        </a:rPr>
                        <a:t>ACCURATE AND</a:t>
                      </a:r>
                      <a:r>
                        <a:rPr lang="en-US" sz="1200" baseline="0" dirty="0" smtClean="0">
                          <a:effectLst>
                            <a:outerShdw blurRad="38100" dist="38100" dir="2700000" algn="tl">
                              <a:srgbClr val="000000">
                                <a:alpha val="43137"/>
                              </a:srgbClr>
                            </a:outerShdw>
                          </a:effectLst>
                        </a:rPr>
                        <a:t> </a:t>
                      </a:r>
                      <a:r>
                        <a:rPr lang="en-US" sz="1200" dirty="0" smtClean="0">
                          <a:effectLst>
                            <a:outerShdw blurRad="38100" dist="38100" dir="2700000" algn="tl">
                              <a:srgbClr val="000000">
                                <a:alpha val="43137"/>
                              </a:srgbClr>
                            </a:outerShdw>
                          </a:effectLst>
                        </a:rPr>
                        <a:t>PREPLANNED RULES,POLICIES  &amp; PROCEDURES</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NO  RULES</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3"/>
                  </a:ext>
                </a:extLst>
              </a:tr>
              <a:tr h="597390">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4 . AUTHORITY –RESP</a:t>
                      </a:r>
                      <a:r>
                        <a:rPr lang="en-US" sz="1500" baseline="0" dirty="0" smtClean="0">
                          <a:effectLst>
                            <a:outerShdw blurRad="38100" dist="38100" dir="2700000" algn="tl">
                              <a:srgbClr val="000000">
                                <a:alpha val="43137"/>
                              </a:srgbClr>
                            </a:outerShdw>
                          </a:effectLst>
                        </a:rPr>
                        <a:t>ONSIBILITY  RELATIONSHIP</a:t>
                      </a:r>
                      <a:endParaRPr lang="en-US" sz="1500" b="1" dirty="0">
                        <a:solidFill>
                          <a:schemeClr val="bg1"/>
                        </a:solidFill>
                        <a:effectLst>
                          <a:outerShdw blurRad="38100" dist="38100" dir="2700000" algn="tl">
                            <a:srgbClr val="000000">
                              <a:alpha val="43137"/>
                            </a:srgbClr>
                          </a:outerShdw>
                        </a:effectLst>
                      </a:endParaRPr>
                    </a:p>
                  </a:txBody>
                  <a:tcPr marT="45716" marB="45716">
                    <a:lnB w="12700" cmpd="sng">
                      <a:noFill/>
                    </a:lnB>
                  </a:tcPr>
                </a:tc>
                <a:tc>
                  <a:txBody>
                    <a:bodyPr/>
                    <a:lstStyle/>
                    <a:p>
                      <a:r>
                        <a:rPr lang="en-US" sz="1200" dirty="0" smtClean="0">
                          <a:effectLst>
                            <a:outerShdw blurRad="38100" dist="38100" dir="2700000" algn="tl">
                              <a:srgbClr val="000000">
                                <a:alpha val="43137"/>
                              </a:srgbClr>
                            </a:outerShdw>
                          </a:effectLst>
                        </a:rPr>
                        <a:t>CLEAR-CUT</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 NOT CLEAR-CUT</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4"/>
                  </a:ext>
                </a:extLst>
              </a:tr>
              <a:tr h="381228">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5 . WORK ROLE</a:t>
                      </a:r>
                      <a:endParaRPr lang="en-US" sz="1500" b="1" dirty="0">
                        <a:solidFill>
                          <a:schemeClr val="bg1"/>
                        </a:solidFill>
                        <a:effectLst>
                          <a:outerShdw blurRad="38100" dist="38100" dir="2700000" algn="tl">
                            <a:srgbClr val="000000">
                              <a:alpha val="43137"/>
                            </a:srgbClr>
                          </a:outerShdw>
                        </a:effectLst>
                      </a:endParaRPr>
                    </a:p>
                  </a:txBody>
                  <a:tcPr marT="45716" marB="4571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dirty="0" smtClean="0">
                          <a:effectLst>
                            <a:outerShdw blurRad="38100" dist="38100" dir="2700000" algn="tl">
                              <a:srgbClr val="000000">
                                <a:alpha val="43137"/>
                              </a:srgbClr>
                            </a:outerShdw>
                          </a:effectLst>
                        </a:rPr>
                        <a:t>DELIBRATELY ASSAIGNED WORK ROLE</a:t>
                      </a:r>
                      <a:endParaRPr lang="en-US" sz="1200" b="1" dirty="0">
                        <a:solidFill>
                          <a:schemeClr val="bg1"/>
                        </a:solidFill>
                        <a:effectLst>
                          <a:outerShdw blurRad="38100" dist="38100" dir="2700000" algn="tl">
                            <a:srgbClr val="000000">
                              <a:alpha val="43137"/>
                            </a:srgbClr>
                          </a:outerShdw>
                        </a:effectLst>
                      </a:endParaRPr>
                    </a:p>
                  </a:txBody>
                  <a:tcPr marT="45716" marB="45716">
                    <a:lnL w="12700" cmpd="sng">
                      <a:noFill/>
                    </a:lnL>
                  </a:tcPr>
                </a:tc>
                <a:tc>
                  <a:txBody>
                    <a:bodyPr/>
                    <a:lstStyle/>
                    <a:p>
                      <a:r>
                        <a:rPr lang="en-US" sz="1200" dirty="0" smtClean="0">
                          <a:effectLst>
                            <a:outerShdw blurRad="38100" dist="38100" dir="2700000" algn="tl">
                              <a:srgbClr val="000000">
                                <a:alpha val="43137"/>
                              </a:srgbClr>
                            </a:outerShdw>
                          </a:effectLst>
                        </a:rPr>
                        <a:t>PERSONAL</a:t>
                      </a:r>
                      <a:r>
                        <a:rPr lang="en-US" sz="1200" baseline="0" dirty="0" smtClean="0">
                          <a:effectLst>
                            <a:outerShdw blurRad="38100" dist="38100" dir="2700000" algn="tl">
                              <a:srgbClr val="000000">
                                <a:alpha val="43137"/>
                              </a:srgbClr>
                            </a:outerShdw>
                          </a:effectLst>
                        </a:rPr>
                        <a:t> ROLE OF CASUAL NATURE</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5"/>
                  </a:ext>
                </a:extLst>
              </a:tr>
              <a:tr h="389726">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6. BEHAVIOUR</a:t>
                      </a:r>
                      <a:r>
                        <a:rPr lang="en-US" sz="1500" baseline="0" dirty="0" smtClean="0">
                          <a:effectLst>
                            <a:outerShdw blurRad="38100" dist="38100" dir="2700000" algn="tl">
                              <a:srgbClr val="000000">
                                <a:alpha val="43137"/>
                              </a:srgbClr>
                            </a:outerShdw>
                          </a:effectLst>
                        </a:rPr>
                        <a:t> MOULDING</a:t>
                      </a:r>
                      <a:endParaRPr lang="en-US" sz="1500" b="1" dirty="0">
                        <a:solidFill>
                          <a:schemeClr val="bg1"/>
                        </a:solidFill>
                        <a:effectLst>
                          <a:outerShdw blurRad="38100" dist="38100" dir="2700000" algn="tl">
                            <a:srgbClr val="000000">
                              <a:alpha val="43137"/>
                            </a:srgbClr>
                          </a:outerShdw>
                        </a:effectLst>
                      </a:endParaRPr>
                    </a:p>
                  </a:txBody>
                  <a:tcPr marT="45716" marB="45716">
                    <a:lnT w="12700" cmpd="sng">
                      <a:noFill/>
                    </a:lnT>
                  </a:tcPr>
                </a:tc>
                <a:tc>
                  <a:txBody>
                    <a:bodyPr/>
                    <a:lstStyle/>
                    <a:p>
                      <a:r>
                        <a:rPr lang="en-US" sz="1200" baseline="0" dirty="0" smtClean="0">
                          <a:effectLst>
                            <a:outerShdw blurRad="38100" dist="38100" dir="2700000" algn="tl">
                              <a:srgbClr val="000000">
                                <a:alpha val="43137"/>
                              </a:srgbClr>
                            </a:outerShdw>
                          </a:effectLst>
                        </a:rPr>
                        <a:t>SYSTEM OF REWARDS &amp; PUNISHMENTS</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SHAPED BY CONVENTIONS ,VALUES </a:t>
                      </a:r>
                      <a:r>
                        <a:rPr lang="en-US" sz="1200" baseline="0" dirty="0" smtClean="0">
                          <a:effectLst>
                            <a:outerShdw blurRad="38100" dist="38100" dir="2700000" algn="tl">
                              <a:srgbClr val="000000">
                                <a:alpha val="43137"/>
                              </a:srgbClr>
                            </a:outerShdw>
                          </a:effectLst>
                        </a:rPr>
                        <a:t> &amp; BELIEFS</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6"/>
                  </a:ext>
                </a:extLst>
              </a:tr>
              <a:tr h="433111">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7. LEADERSHIP</a:t>
                      </a:r>
                      <a:endParaRPr lang="en-US" sz="15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BY VIRTUE OF OFFICIAL STATUS</a:t>
                      </a:r>
                      <a:r>
                        <a:rPr lang="en-US" sz="1200" baseline="0" dirty="0" smtClean="0">
                          <a:effectLst>
                            <a:outerShdw blurRad="38100" dist="38100" dir="2700000" algn="tl">
                              <a:srgbClr val="000000">
                                <a:alpha val="43137"/>
                              </a:srgbClr>
                            </a:outerShdw>
                          </a:effectLst>
                        </a:rPr>
                        <a:t> &amp; AUTHORITY</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PERSONEL POER &amp; PERSONALITY</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7"/>
                  </a:ext>
                </a:extLst>
              </a:tr>
              <a:tr h="497824">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8. COMMUNICATION SYSTEM</a:t>
                      </a:r>
                      <a:endParaRPr lang="en-US" sz="15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PLANNED THROUGH</a:t>
                      </a:r>
                      <a:r>
                        <a:rPr lang="en-US" sz="1200" baseline="0" dirty="0" smtClean="0">
                          <a:effectLst>
                            <a:outerShdw blurRad="38100" dist="38100" dir="2700000" algn="tl">
                              <a:srgbClr val="000000">
                                <a:alpha val="43137"/>
                              </a:srgbClr>
                            </a:outerShdw>
                          </a:effectLst>
                        </a:rPr>
                        <a:t> SCALAR CHAIN, AUTHENTIC &amp; RELIABLE</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 LEAST AUTHENTIC &amp;</a:t>
                      </a:r>
                      <a:r>
                        <a:rPr lang="en-US" sz="1200" baseline="0" dirty="0" smtClean="0">
                          <a:effectLst>
                            <a:outerShdw blurRad="38100" dist="38100" dir="2700000" algn="tl">
                              <a:srgbClr val="000000">
                                <a:alpha val="43137"/>
                              </a:srgbClr>
                            </a:outerShdw>
                          </a:effectLst>
                        </a:rPr>
                        <a:t> RELIABLE</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8"/>
                  </a:ext>
                </a:extLst>
              </a:tr>
              <a:tr h="348474">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9. STABILITY</a:t>
                      </a:r>
                      <a:endParaRPr lang="en-US" sz="15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MOST STABLE</a:t>
                      </a:r>
                      <a:r>
                        <a:rPr lang="en-US" sz="1200" baseline="0" dirty="0" smtClean="0">
                          <a:effectLst>
                            <a:outerShdw blurRad="38100" dist="38100" dir="2700000" algn="tl">
                              <a:srgbClr val="000000">
                                <a:alpha val="43137"/>
                              </a:srgbClr>
                            </a:outerShdw>
                          </a:effectLst>
                        </a:rPr>
                        <a:t> </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LEAST STABLE</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09"/>
                  </a:ext>
                </a:extLst>
              </a:tr>
              <a:tr h="381228">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10.  SIZE OF ORGANISATION</a:t>
                      </a:r>
                      <a:endParaRPr lang="en-US" sz="15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MODERATE</a:t>
                      </a:r>
                      <a:r>
                        <a:rPr lang="en-US" sz="1200" baseline="0" dirty="0" smtClean="0">
                          <a:effectLst>
                            <a:outerShdw blurRad="38100" dist="38100" dir="2700000" algn="tl">
                              <a:srgbClr val="000000">
                                <a:alpha val="43137"/>
                              </a:srgbClr>
                            </a:outerShdw>
                          </a:effectLst>
                        </a:rPr>
                        <a:t> OR LARGE SIZE</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 EXCEPT LABOUR</a:t>
                      </a:r>
                      <a:r>
                        <a:rPr lang="en-US" sz="1200" baseline="0" dirty="0" smtClean="0">
                          <a:effectLst>
                            <a:outerShdw blurRad="38100" dist="38100" dir="2700000" algn="tl">
                              <a:srgbClr val="000000">
                                <a:alpha val="43137"/>
                              </a:srgbClr>
                            </a:outerShdw>
                          </a:effectLst>
                        </a:rPr>
                        <a:t> ORGZ’N, SMALL SIZE</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10"/>
                  </a:ext>
                </a:extLst>
              </a:tr>
              <a:tr h="348474">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11. POLITICAL</a:t>
                      </a:r>
                      <a:r>
                        <a:rPr lang="en-US" sz="1500" baseline="0" dirty="0" smtClean="0">
                          <a:effectLst>
                            <a:outerShdw blurRad="38100" dist="38100" dir="2700000" algn="tl">
                              <a:srgbClr val="000000">
                                <a:alpha val="43137"/>
                              </a:srgbClr>
                            </a:outerShdw>
                          </a:effectLst>
                        </a:rPr>
                        <a:t> DOMINATION</a:t>
                      </a:r>
                      <a:endParaRPr lang="en-US" sz="15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NO POLITICAL</a:t>
                      </a:r>
                      <a:r>
                        <a:rPr lang="en-US" sz="1200" baseline="0" dirty="0" smtClean="0">
                          <a:effectLst>
                            <a:outerShdw blurRad="38100" dist="38100" dir="2700000" algn="tl">
                              <a:srgbClr val="000000">
                                <a:alpha val="43137"/>
                              </a:srgbClr>
                            </a:outerShdw>
                          </a:effectLst>
                        </a:rPr>
                        <a:t> DOMINATION</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POLITICALLY  DOMINATED</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11"/>
                  </a:ext>
                </a:extLst>
              </a:tr>
              <a:tr h="533719">
                <a:tc>
                  <a:txBody>
                    <a:bodyPr/>
                    <a:lstStyle/>
                    <a:p>
                      <a:pPr marL="342900" indent="-342900" algn="l">
                        <a:buFont typeface="+mj-lt"/>
                        <a:buNone/>
                      </a:pPr>
                      <a:r>
                        <a:rPr lang="en-US" sz="1500" dirty="0" smtClean="0">
                          <a:effectLst>
                            <a:outerShdw blurRad="38100" dist="38100" dir="2700000" algn="tl">
                              <a:srgbClr val="000000">
                                <a:alpha val="43137"/>
                              </a:srgbClr>
                            </a:outerShdw>
                          </a:effectLst>
                        </a:rPr>
                        <a:t>12. MEMBERSHIP &amp; STATUS</a:t>
                      </a:r>
                      <a:endParaRPr lang="en-US" sz="15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MEMBER OF ONLY ONE FORMAL GP WITHIN THE OFFICIAL STATUS</a:t>
                      </a:r>
                      <a:endParaRPr lang="en-US" sz="1200" b="1" dirty="0">
                        <a:solidFill>
                          <a:schemeClr val="bg1"/>
                        </a:solidFill>
                        <a:effectLst>
                          <a:outerShdw blurRad="38100" dist="38100" dir="2700000" algn="tl">
                            <a:srgbClr val="000000">
                              <a:alpha val="43137"/>
                            </a:srgbClr>
                          </a:outerShdw>
                        </a:effectLst>
                      </a:endParaRPr>
                    </a:p>
                  </a:txBody>
                  <a:tcPr marT="45716" marB="45716"/>
                </a:tc>
                <a:tc>
                  <a:txBody>
                    <a:bodyPr/>
                    <a:lstStyle/>
                    <a:p>
                      <a:r>
                        <a:rPr lang="en-US" sz="1200" dirty="0" smtClean="0">
                          <a:effectLst>
                            <a:outerShdw blurRad="38100" dist="38100" dir="2700000" algn="tl">
                              <a:srgbClr val="000000">
                                <a:alpha val="43137"/>
                              </a:srgbClr>
                            </a:outerShdw>
                          </a:effectLst>
                        </a:rPr>
                        <a:t>VARIOUS INFORMAL GROUPS- BIG OR  SMALL</a:t>
                      </a:r>
                      <a:endParaRPr lang="en-US" sz="1200" b="1" dirty="0">
                        <a:solidFill>
                          <a:schemeClr val="bg1"/>
                        </a:solidFill>
                        <a:effectLst>
                          <a:outerShdw blurRad="38100" dist="38100" dir="2700000" algn="tl">
                            <a:srgbClr val="000000">
                              <a:alpha val="43137"/>
                            </a:srgbClr>
                          </a:outerShdw>
                        </a:effectLst>
                      </a:endParaRPr>
                    </a:p>
                  </a:txBody>
                  <a:tcPr marT="45716" marB="45716"/>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1114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organisations</a:t>
            </a:r>
            <a:endParaRPr lang="en-IN" dirty="0"/>
          </a:p>
        </p:txBody>
      </p:sp>
      <p:sp>
        <p:nvSpPr>
          <p:cNvPr id="3" name="Content Placeholder 2"/>
          <p:cNvSpPr>
            <a:spLocks noGrp="1"/>
          </p:cNvSpPr>
          <p:nvPr>
            <p:ph idx="1"/>
          </p:nvPr>
        </p:nvSpPr>
        <p:spPr/>
        <p:txBody>
          <a:bodyPr/>
          <a:lstStyle/>
          <a:p>
            <a:pPr marL="0" indent="0">
              <a:buNone/>
            </a:pPr>
            <a:r>
              <a:rPr lang="en-US" dirty="0" smtClean="0"/>
              <a:t>On the basis of authority-responsibility relationships, organizations might, broadly be one of the following basic types:</a:t>
            </a:r>
          </a:p>
          <a:p>
            <a:pPr marL="0" indent="0">
              <a:buNone/>
            </a:pPr>
            <a:r>
              <a:rPr lang="en-US" dirty="0" smtClean="0"/>
              <a:t>	(I) Line </a:t>
            </a:r>
            <a:r>
              <a:rPr lang="en-US" dirty="0" err="1" smtClean="0"/>
              <a:t>organisation</a:t>
            </a:r>
            <a:endParaRPr lang="en-US" dirty="0" smtClean="0"/>
          </a:p>
          <a:p>
            <a:pPr marL="0" indent="0">
              <a:buNone/>
            </a:pPr>
            <a:r>
              <a:rPr lang="en-US" dirty="0" smtClean="0"/>
              <a:t>	(II) Functional </a:t>
            </a:r>
            <a:r>
              <a:rPr lang="en-US" dirty="0" err="1" smtClean="0"/>
              <a:t>organisation</a:t>
            </a:r>
            <a:endParaRPr lang="en-US" dirty="0" smtClean="0"/>
          </a:p>
          <a:p>
            <a:pPr marL="0" indent="0">
              <a:buNone/>
            </a:pPr>
            <a:r>
              <a:rPr lang="en-US" dirty="0" smtClean="0"/>
              <a:t>	(III) Line and staff </a:t>
            </a:r>
            <a:r>
              <a:rPr lang="en-US" dirty="0" err="1" smtClean="0"/>
              <a:t>organisation</a:t>
            </a:r>
            <a:endParaRPr lang="en-US" dirty="0" smtClean="0"/>
          </a:p>
          <a:p>
            <a:endParaRPr lang="en-IN" dirty="0"/>
          </a:p>
        </p:txBody>
      </p:sp>
    </p:spTree>
    <p:extLst>
      <p:ext uri="{BB962C8B-B14F-4D97-AF65-F5344CB8AC3E}">
        <p14:creationId xmlns:p14="http://schemas.microsoft.com/office/powerpoint/2010/main" val="25839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Planning</a:t>
            </a:r>
            <a:endParaRPr lang="en-IN" dirty="0"/>
          </a:p>
        </p:txBody>
      </p:sp>
      <p:sp>
        <p:nvSpPr>
          <p:cNvPr id="3" name="Content Placeholder 2"/>
          <p:cNvSpPr>
            <a:spLocks noGrp="1"/>
          </p:cNvSpPr>
          <p:nvPr>
            <p:ph idx="1"/>
          </p:nvPr>
        </p:nvSpPr>
        <p:spPr/>
        <p:txBody>
          <a:bodyPr/>
          <a:lstStyle/>
          <a:p>
            <a:r>
              <a:rPr lang="en-US" dirty="0" smtClean="0"/>
              <a:t>3 basic natures of planning are</a:t>
            </a:r>
          </a:p>
          <a:p>
            <a:pPr lvl="1"/>
            <a:r>
              <a:rPr lang="en-US" dirty="0" smtClean="0"/>
              <a:t>Rational approach.</a:t>
            </a:r>
          </a:p>
          <a:p>
            <a:pPr lvl="1"/>
            <a:r>
              <a:rPr lang="en-US" dirty="0" smtClean="0"/>
              <a:t>An open system approach.</a:t>
            </a:r>
          </a:p>
          <a:p>
            <a:pPr lvl="1"/>
            <a:r>
              <a:rPr lang="en-US" dirty="0" smtClean="0"/>
              <a:t>Pervasiveness of planning.</a:t>
            </a:r>
          </a:p>
          <a:p>
            <a:pPr lvl="1"/>
            <a:endParaRPr lang="en-US" dirty="0" smtClean="0"/>
          </a:p>
          <a:p>
            <a:endParaRPr lang="en-IN" dirty="0"/>
          </a:p>
        </p:txBody>
      </p:sp>
    </p:spTree>
    <p:extLst>
      <p:ext uri="{BB962C8B-B14F-4D97-AF65-F5344CB8AC3E}">
        <p14:creationId xmlns:p14="http://schemas.microsoft.com/office/powerpoint/2010/main" val="42704871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t>
            </a:r>
            <a:r>
              <a:rPr lang="en-US" dirty="0" err="1" smtClean="0"/>
              <a:t>organisation</a:t>
            </a:r>
            <a:endParaRPr lang="en-IN" dirty="0"/>
          </a:p>
        </p:txBody>
      </p:sp>
      <p:sp>
        <p:nvSpPr>
          <p:cNvPr id="3" name="Content Placeholder 2"/>
          <p:cNvSpPr>
            <a:spLocks noGrp="1"/>
          </p:cNvSpPr>
          <p:nvPr>
            <p:ph idx="1"/>
          </p:nvPr>
        </p:nvSpPr>
        <p:spPr/>
        <p:txBody>
          <a:bodyPr/>
          <a:lstStyle/>
          <a:p>
            <a:r>
              <a:rPr lang="en-US" dirty="0" smtClean="0"/>
              <a:t>Is defined as an </a:t>
            </a:r>
            <a:r>
              <a:rPr lang="en-US" dirty="0" err="1" smtClean="0"/>
              <a:t>organisation</a:t>
            </a:r>
            <a:r>
              <a:rPr lang="en-US" dirty="0" smtClean="0"/>
              <a:t> with line of authority responsibility is found.</a:t>
            </a:r>
          </a:p>
          <a:p>
            <a:r>
              <a:rPr lang="en-US" dirty="0" smtClean="0"/>
              <a:t>Features of line </a:t>
            </a:r>
            <a:r>
              <a:rPr lang="en-US" dirty="0" err="1" smtClean="0"/>
              <a:t>organisation</a:t>
            </a:r>
            <a:r>
              <a:rPr lang="en-US" dirty="0" smtClean="0"/>
              <a:t>.</a:t>
            </a:r>
          </a:p>
          <a:p>
            <a:pPr lvl="1"/>
            <a:r>
              <a:rPr lang="en-US" dirty="0" smtClean="0"/>
              <a:t>The scalar chain principle.</a:t>
            </a:r>
          </a:p>
          <a:p>
            <a:pPr lvl="1"/>
            <a:r>
              <a:rPr lang="en-US" dirty="0" smtClean="0"/>
              <a:t>Unity in command.</a:t>
            </a:r>
          </a:p>
          <a:p>
            <a:pPr lvl="1"/>
            <a:r>
              <a:rPr lang="en-US" dirty="0" smtClean="0"/>
              <a:t>Span of management: number of subordinates are kept limited according to the competence of the manager.</a:t>
            </a:r>
          </a:p>
          <a:p>
            <a:r>
              <a:rPr lang="en-US" dirty="0" smtClean="0"/>
              <a:t>Two types of line </a:t>
            </a:r>
            <a:r>
              <a:rPr lang="en-US" dirty="0" err="1" smtClean="0"/>
              <a:t>organisations</a:t>
            </a:r>
            <a:r>
              <a:rPr lang="en-US" dirty="0" smtClean="0"/>
              <a:t>:</a:t>
            </a:r>
          </a:p>
          <a:p>
            <a:pPr lvl="1"/>
            <a:r>
              <a:rPr lang="en-US" dirty="0" smtClean="0"/>
              <a:t>Pure line </a:t>
            </a:r>
            <a:r>
              <a:rPr lang="en-US" dirty="0" err="1" smtClean="0"/>
              <a:t>organisation</a:t>
            </a:r>
            <a:r>
              <a:rPr lang="en-US" dirty="0" smtClean="0"/>
              <a:t>.</a:t>
            </a:r>
          </a:p>
          <a:p>
            <a:pPr lvl="1"/>
            <a:r>
              <a:rPr lang="en-US" dirty="0" smtClean="0"/>
              <a:t>Departmental line </a:t>
            </a:r>
            <a:r>
              <a:rPr lang="en-US" dirty="0" err="1" smtClean="0"/>
              <a:t>organisation</a:t>
            </a:r>
            <a:r>
              <a:rPr lang="en-US" dirty="0" smtClean="0"/>
              <a:t>.</a:t>
            </a:r>
            <a:endParaRPr lang="en-US" dirty="0" smtClean="0"/>
          </a:p>
        </p:txBody>
      </p:sp>
    </p:spTree>
    <p:extLst>
      <p:ext uri="{BB962C8B-B14F-4D97-AF65-F5344CB8AC3E}">
        <p14:creationId xmlns:p14="http://schemas.microsoft.com/office/powerpoint/2010/main" val="24026405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Pure Line Organisation</a:t>
            </a:r>
            <a:endParaRPr lang="en-IN" dirty="0"/>
          </a:p>
        </p:txBody>
      </p:sp>
      <p:graphicFrame>
        <p:nvGraphicFramePr>
          <p:cNvPr id="4" name="Diagram 3"/>
          <p:cNvGraphicFramePr/>
          <p:nvPr>
            <p:extLst>
              <p:ext uri="{D42A27DB-BD31-4B8C-83A1-F6EECF244321}">
                <p14:modId xmlns:p14="http://schemas.microsoft.com/office/powerpoint/2010/main" val="3271178023"/>
              </p:ext>
            </p:extLst>
          </p:nvPr>
        </p:nvGraphicFramePr>
        <p:xfrm>
          <a:off x="478970" y="1915886"/>
          <a:ext cx="11016343" cy="4415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2471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Departmental Line </a:t>
            </a:r>
            <a:r>
              <a:rPr lang="en-US" dirty="0" err="1" smtClean="0"/>
              <a:t>Organisation</a:t>
            </a:r>
            <a:endParaRPr lang="en-IN" dirty="0"/>
          </a:p>
        </p:txBody>
      </p:sp>
      <p:pic>
        <p:nvPicPr>
          <p:cNvPr id="4" name="Picture 2" descr="Image result for image of a departmental line organisation"/>
          <p:cNvPicPr>
            <a:picLocks noChangeAspect="1" noChangeArrowheads="1"/>
          </p:cNvPicPr>
          <p:nvPr/>
        </p:nvPicPr>
        <p:blipFill>
          <a:blip r:embed="rId2"/>
          <a:srcRect/>
          <a:stretch>
            <a:fillRect/>
          </a:stretch>
        </p:blipFill>
        <p:spPr bwMode="auto">
          <a:xfrm>
            <a:off x="576775" y="1522863"/>
            <a:ext cx="11205922" cy="4881490"/>
          </a:xfrm>
          <a:prstGeom prst="rect">
            <a:avLst/>
          </a:prstGeom>
          <a:noFill/>
        </p:spPr>
      </p:pic>
    </p:spTree>
    <p:extLst>
      <p:ext uri="{BB962C8B-B14F-4D97-AF65-F5344CB8AC3E}">
        <p14:creationId xmlns:p14="http://schemas.microsoft.com/office/powerpoint/2010/main" val="2133726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of line </a:t>
            </a:r>
            <a:r>
              <a:rPr lang="en-US" dirty="0" err="1" smtClean="0"/>
              <a:t>organisation</a:t>
            </a:r>
            <a:endParaRPr lang="en-IN" dirty="0"/>
          </a:p>
        </p:txBody>
      </p:sp>
      <p:sp>
        <p:nvSpPr>
          <p:cNvPr id="3" name="Content Placeholder 2"/>
          <p:cNvSpPr>
            <a:spLocks noGrp="1"/>
          </p:cNvSpPr>
          <p:nvPr>
            <p:ph idx="1"/>
          </p:nvPr>
        </p:nvSpPr>
        <p:spPr/>
        <p:txBody>
          <a:bodyPr/>
          <a:lstStyle/>
          <a:p>
            <a:r>
              <a:rPr lang="en-US" dirty="0" smtClean="0"/>
              <a:t>Simple.</a:t>
            </a:r>
          </a:p>
          <a:p>
            <a:r>
              <a:rPr lang="en-US" dirty="0" smtClean="0"/>
              <a:t>Quick-decision-making.</a:t>
            </a:r>
          </a:p>
          <a:p>
            <a:r>
              <a:rPr lang="en-US" dirty="0" smtClean="0"/>
              <a:t>Fixation of responsibility.</a:t>
            </a:r>
          </a:p>
          <a:p>
            <a:r>
              <a:rPr lang="en-US" dirty="0" smtClean="0"/>
              <a:t>Smooth flow of work.</a:t>
            </a:r>
          </a:p>
          <a:p>
            <a:r>
              <a:rPr lang="en-US" dirty="0" smtClean="0"/>
              <a:t>Two-way communication.</a:t>
            </a:r>
          </a:p>
          <a:p>
            <a:r>
              <a:rPr lang="en-US" dirty="0" smtClean="0"/>
              <a:t>Effective management.</a:t>
            </a:r>
          </a:p>
          <a:p>
            <a:r>
              <a:rPr lang="en-US" dirty="0" smtClean="0"/>
              <a:t>Executive development.</a:t>
            </a:r>
          </a:p>
          <a:p>
            <a:endParaRPr lang="en-IN" dirty="0"/>
          </a:p>
        </p:txBody>
      </p:sp>
    </p:spTree>
    <p:extLst>
      <p:ext uri="{BB962C8B-B14F-4D97-AF65-F5344CB8AC3E}">
        <p14:creationId xmlns:p14="http://schemas.microsoft.com/office/powerpoint/2010/main" val="20186400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line </a:t>
            </a:r>
            <a:r>
              <a:rPr lang="en-US" dirty="0" err="1" smtClean="0"/>
              <a:t>organisation</a:t>
            </a:r>
            <a:r>
              <a:rPr lang="en-US" dirty="0" smtClean="0"/>
              <a:t>.</a:t>
            </a:r>
            <a:endParaRPr lang="en-IN" dirty="0"/>
          </a:p>
        </p:txBody>
      </p:sp>
      <p:sp>
        <p:nvSpPr>
          <p:cNvPr id="3" name="Content Placeholder 2"/>
          <p:cNvSpPr>
            <a:spLocks noGrp="1"/>
          </p:cNvSpPr>
          <p:nvPr>
            <p:ph idx="1"/>
          </p:nvPr>
        </p:nvSpPr>
        <p:spPr/>
        <p:txBody>
          <a:bodyPr/>
          <a:lstStyle/>
          <a:p>
            <a:r>
              <a:rPr lang="en-US" dirty="0" smtClean="0"/>
              <a:t>Over-loading on managers.</a:t>
            </a:r>
          </a:p>
          <a:p>
            <a:r>
              <a:rPr lang="en-US" dirty="0" smtClean="0"/>
              <a:t>Lack of specialization.</a:t>
            </a:r>
          </a:p>
          <a:p>
            <a:r>
              <a:rPr lang="en-US" dirty="0" smtClean="0"/>
              <a:t>Dictatorial management approach.</a:t>
            </a:r>
          </a:p>
          <a:p>
            <a:r>
              <a:rPr lang="en-US" dirty="0" smtClean="0"/>
              <a:t>Delayed communication.</a:t>
            </a:r>
          </a:p>
          <a:p>
            <a:r>
              <a:rPr lang="en-US" dirty="0" smtClean="0"/>
              <a:t>Unsuitable under present-day-environment.</a:t>
            </a:r>
          </a:p>
          <a:p>
            <a:endParaRPr lang="en-IN" dirty="0"/>
          </a:p>
        </p:txBody>
      </p:sp>
    </p:spTree>
    <p:extLst>
      <p:ext uri="{BB962C8B-B14F-4D97-AF65-F5344CB8AC3E}">
        <p14:creationId xmlns:p14="http://schemas.microsoft.com/office/powerpoint/2010/main" val="32365463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err="1" smtClean="0"/>
              <a:t>Organisation</a:t>
            </a:r>
            <a:endParaRPr lang="en-IN" dirty="0"/>
          </a:p>
        </p:txBody>
      </p:sp>
      <p:sp>
        <p:nvSpPr>
          <p:cNvPr id="3" name="Content Placeholder 2"/>
          <p:cNvSpPr>
            <a:spLocks noGrp="1"/>
          </p:cNvSpPr>
          <p:nvPr>
            <p:ph idx="1"/>
          </p:nvPr>
        </p:nvSpPr>
        <p:spPr/>
        <p:txBody>
          <a:bodyPr/>
          <a:lstStyle/>
          <a:p>
            <a:r>
              <a:rPr lang="en-US" dirty="0" smtClean="0"/>
              <a:t>In functional organizations is all business functions are divided among various activities or functions; and each of the function is entrusted to a specialist.</a:t>
            </a:r>
          </a:p>
          <a:p>
            <a:r>
              <a:rPr lang="en-US" dirty="0" smtClean="0"/>
              <a:t>The highlight of this type of </a:t>
            </a:r>
            <a:r>
              <a:rPr lang="en-US" dirty="0" err="1" smtClean="0"/>
              <a:t>organisation</a:t>
            </a:r>
            <a:r>
              <a:rPr lang="en-US" dirty="0" smtClean="0"/>
              <a:t> is the exercise of functional authority by a functional manager or specialist over all the subordinates in all department.</a:t>
            </a:r>
          </a:p>
          <a:p>
            <a:r>
              <a:rPr lang="en-US" dirty="0" smtClean="0"/>
              <a:t>So his specialization is performed by all the subordinates.</a:t>
            </a:r>
          </a:p>
          <a:p>
            <a:endParaRPr lang="en-IN" dirty="0"/>
          </a:p>
        </p:txBody>
      </p:sp>
    </p:spTree>
    <p:extLst>
      <p:ext uri="{BB962C8B-B14F-4D97-AF65-F5344CB8AC3E}">
        <p14:creationId xmlns:p14="http://schemas.microsoft.com/office/powerpoint/2010/main" val="23024589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Features of Functional </a:t>
            </a:r>
            <a:r>
              <a:rPr lang="en-US" dirty="0" err="1" smtClean="0"/>
              <a:t>Organisation</a:t>
            </a:r>
            <a:r>
              <a:rPr lang="en-US" dirty="0" smtClean="0"/>
              <a:t>:</a:t>
            </a:r>
          </a:p>
          <a:p>
            <a:pPr marL="457200" lvl="1" indent="0">
              <a:buNone/>
            </a:pPr>
            <a:r>
              <a:rPr lang="en-US" dirty="0" smtClean="0"/>
              <a:t>(</a:t>
            </a:r>
            <a:r>
              <a:rPr lang="en-US" dirty="0" err="1" smtClean="0"/>
              <a:t>i</a:t>
            </a:r>
            <a:r>
              <a:rPr lang="en-US" dirty="0" smtClean="0"/>
              <a:t>) A functional </a:t>
            </a:r>
            <a:r>
              <a:rPr lang="en-US" dirty="0" err="1" smtClean="0"/>
              <a:t>organisation</a:t>
            </a:r>
            <a:r>
              <a:rPr lang="en-US" dirty="0" smtClean="0"/>
              <a:t> is based on the following principles:</a:t>
            </a:r>
          </a:p>
          <a:p>
            <a:pPr lvl="2"/>
            <a:r>
              <a:rPr lang="en-US" sz="2800" dirty="0" smtClean="0"/>
              <a:t>The principle of 'total </a:t>
            </a:r>
            <a:r>
              <a:rPr lang="en-US" sz="2800" dirty="0" err="1" smtClean="0"/>
              <a:t>departmentation</a:t>
            </a:r>
            <a:r>
              <a:rPr lang="en-US" sz="2800" dirty="0" smtClean="0"/>
              <a:t>',</a:t>
            </a:r>
          </a:p>
          <a:p>
            <a:pPr lvl="2"/>
            <a:r>
              <a:rPr lang="en-US" sz="2800" dirty="0" smtClean="0"/>
              <a:t>The principle of 'precise </a:t>
            </a:r>
            <a:r>
              <a:rPr lang="en-US" sz="2800" dirty="0" err="1" smtClean="0"/>
              <a:t>departmentation</a:t>
            </a:r>
            <a:r>
              <a:rPr lang="en-US" sz="2800" dirty="0" smtClean="0"/>
              <a:t>' or clear-cut </a:t>
            </a:r>
            <a:r>
              <a:rPr lang="en-US" sz="2800" dirty="0" err="1" smtClean="0"/>
              <a:t>departmentation</a:t>
            </a:r>
            <a:r>
              <a:rPr lang="en-US" sz="2800" dirty="0" smtClean="0"/>
              <a:t>,</a:t>
            </a:r>
          </a:p>
          <a:p>
            <a:pPr lvl="2"/>
            <a:r>
              <a:rPr lang="en-US" sz="2800" dirty="0" smtClean="0"/>
              <a:t>The principle of 'related </a:t>
            </a:r>
            <a:r>
              <a:rPr lang="en-US" sz="2800" dirty="0" err="1" smtClean="0"/>
              <a:t>departmentation</a:t>
            </a:r>
            <a:r>
              <a:rPr lang="en-US" sz="2800" dirty="0" smtClean="0"/>
              <a:t>',</a:t>
            </a:r>
          </a:p>
          <a:p>
            <a:pPr marL="457200" lvl="1" indent="0">
              <a:lnSpc>
                <a:spcPct val="110000"/>
              </a:lnSpc>
              <a:buNone/>
            </a:pPr>
            <a:r>
              <a:rPr lang="en-US" dirty="0" smtClean="0"/>
              <a:t>(ii) The functional </a:t>
            </a:r>
            <a:r>
              <a:rPr lang="en-US" dirty="0" err="1" smtClean="0"/>
              <a:t>organisation</a:t>
            </a:r>
            <a:r>
              <a:rPr lang="en-US" dirty="0" smtClean="0"/>
              <a:t> makes extensive use of managerial </a:t>
            </a:r>
            <a:r>
              <a:rPr lang="en-US" dirty="0" err="1" smtClean="0"/>
              <a:t>specialisation</a:t>
            </a:r>
            <a:r>
              <a:rPr lang="en-US" dirty="0" smtClean="0"/>
              <a:t>; as each business function is entrusted to a distinct specialist.</a:t>
            </a:r>
          </a:p>
          <a:p>
            <a:pPr marL="457200" lvl="1" indent="0">
              <a:lnSpc>
                <a:spcPct val="110000"/>
              </a:lnSpc>
              <a:buNone/>
            </a:pPr>
            <a:r>
              <a:rPr lang="en-US" dirty="0" smtClean="0"/>
              <a:t>iii) A functional </a:t>
            </a:r>
            <a:r>
              <a:rPr lang="en-US" dirty="0" err="1" smtClean="0"/>
              <a:t>organisation</a:t>
            </a:r>
            <a:r>
              <a:rPr lang="en-US" dirty="0" smtClean="0"/>
              <a:t> is regulated by the 'multiple-command-system ' which is absolute violation of the unity of command, where each subordinate in the </a:t>
            </a:r>
            <a:r>
              <a:rPr lang="en-US" dirty="0" err="1" smtClean="0"/>
              <a:t>organisation</a:t>
            </a:r>
            <a:r>
              <a:rPr lang="en-US" dirty="0" smtClean="0"/>
              <a:t> is subject to multiple orders by different functional specialists each one regarding their own functional area.</a:t>
            </a:r>
            <a:endParaRPr lang="en-US" dirty="0" smtClean="0"/>
          </a:p>
        </p:txBody>
      </p:sp>
    </p:spTree>
    <p:extLst>
      <p:ext uri="{BB962C8B-B14F-4D97-AF65-F5344CB8AC3E}">
        <p14:creationId xmlns:p14="http://schemas.microsoft.com/office/powerpoint/2010/main" val="3156249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of functional </a:t>
            </a:r>
            <a:r>
              <a:rPr lang="en-US" dirty="0" err="1" smtClean="0"/>
              <a:t>organisation</a:t>
            </a:r>
            <a:endParaRPr lang="en-IN" dirty="0"/>
          </a:p>
        </p:txBody>
      </p:sp>
      <p:pic>
        <p:nvPicPr>
          <p:cNvPr id="4" name="Picture 2" descr="Image result for image of functional organizational structure"/>
          <p:cNvPicPr>
            <a:picLocks noChangeAspect="1" noChangeArrowheads="1"/>
          </p:cNvPicPr>
          <p:nvPr/>
        </p:nvPicPr>
        <p:blipFill>
          <a:blip r:embed="rId2"/>
          <a:srcRect/>
          <a:stretch>
            <a:fillRect/>
          </a:stretch>
        </p:blipFill>
        <p:spPr bwMode="auto">
          <a:xfrm>
            <a:off x="450166" y="1690687"/>
            <a:ext cx="11175777" cy="4864857"/>
          </a:xfrm>
          <a:prstGeom prst="rect">
            <a:avLst/>
          </a:prstGeom>
          <a:noFill/>
        </p:spPr>
      </p:pic>
    </p:spTree>
    <p:extLst>
      <p:ext uri="{BB962C8B-B14F-4D97-AF65-F5344CB8AC3E}">
        <p14:creationId xmlns:p14="http://schemas.microsoft.com/office/powerpoint/2010/main" val="2808543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and Limitations of Functional </a:t>
            </a:r>
            <a:r>
              <a:rPr lang="en-US" dirty="0" err="1" smtClean="0"/>
              <a:t>organisation</a:t>
            </a:r>
            <a:endParaRPr lang="en-IN" dirty="0"/>
          </a:p>
        </p:txBody>
      </p:sp>
      <p:sp>
        <p:nvSpPr>
          <p:cNvPr id="3" name="Content Placeholder 2"/>
          <p:cNvSpPr>
            <a:spLocks noGrp="1"/>
          </p:cNvSpPr>
          <p:nvPr>
            <p:ph idx="1"/>
          </p:nvPr>
        </p:nvSpPr>
        <p:spPr/>
        <p:txBody>
          <a:bodyPr/>
          <a:lstStyle/>
          <a:p>
            <a:r>
              <a:rPr lang="en-US" dirty="0" smtClean="0"/>
              <a:t>Merits</a:t>
            </a:r>
          </a:p>
          <a:p>
            <a:pPr lvl="1"/>
            <a:r>
              <a:rPr lang="en-US" dirty="0" smtClean="0"/>
              <a:t>Relief from over-burdening.</a:t>
            </a:r>
          </a:p>
          <a:p>
            <a:pPr lvl="1"/>
            <a:r>
              <a:rPr lang="en-US" dirty="0" smtClean="0"/>
              <a:t>Healthy competition among experts.</a:t>
            </a:r>
          </a:p>
          <a:p>
            <a:pPr lvl="1"/>
            <a:r>
              <a:rPr lang="en-US" dirty="0" smtClean="0"/>
              <a:t>Dictatorial approach avoided.</a:t>
            </a:r>
          </a:p>
          <a:p>
            <a:pPr lvl="1"/>
            <a:r>
              <a:rPr lang="en-US" dirty="0" smtClean="0"/>
              <a:t>Suitable in the present-day-times.</a:t>
            </a:r>
          </a:p>
          <a:p>
            <a:r>
              <a:rPr lang="en-US" dirty="0" smtClean="0"/>
              <a:t>Limitations</a:t>
            </a:r>
          </a:p>
          <a:p>
            <a:pPr lvl="1"/>
            <a:r>
              <a:rPr lang="en-US" dirty="0" smtClean="0"/>
              <a:t>Drawbacks arising from multiple command system.</a:t>
            </a:r>
          </a:p>
          <a:p>
            <a:pPr lvl="1"/>
            <a:r>
              <a:rPr lang="en-US" dirty="0" smtClean="0"/>
              <a:t>Higher costs of administration.</a:t>
            </a:r>
          </a:p>
          <a:p>
            <a:pPr lvl="1"/>
            <a:r>
              <a:rPr lang="en-US" dirty="0" smtClean="0"/>
              <a:t>Narrow outlook of specialists.</a:t>
            </a:r>
          </a:p>
          <a:p>
            <a:pPr lvl="1"/>
            <a:r>
              <a:rPr lang="en-US" dirty="0" smtClean="0"/>
              <a:t>Overall managerial development retarded.</a:t>
            </a:r>
          </a:p>
          <a:p>
            <a:endParaRPr lang="en-IN" dirty="0"/>
          </a:p>
        </p:txBody>
      </p:sp>
    </p:spTree>
    <p:extLst>
      <p:ext uri="{BB962C8B-B14F-4D97-AF65-F5344CB8AC3E}">
        <p14:creationId xmlns:p14="http://schemas.microsoft.com/office/powerpoint/2010/main" val="2346396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and Staff </a:t>
            </a:r>
            <a:r>
              <a:rPr lang="en-US" dirty="0" err="1" smtClean="0"/>
              <a:t>Organisation</a:t>
            </a:r>
            <a:endParaRPr lang="en-IN" dirty="0"/>
          </a:p>
        </p:txBody>
      </p:sp>
      <p:sp>
        <p:nvSpPr>
          <p:cNvPr id="3" name="Content Placeholder 2"/>
          <p:cNvSpPr>
            <a:spLocks noGrp="1"/>
          </p:cNvSpPr>
          <p:nvPr>
            <p:ph idx="1"/>
          </p:nvPr>
        </p:nvSpPr>
        <p:spPr/>
        <p:txBody>
          <a:bodyPr>
            <a:normAutofit lnSpcReduction="10000"/>
          </a:bodyPr>
          <a:lstStyle/>
          <a:p>
            <a:r>
              <a:rPr lang="en-US" dirty="0" smtClean="0"/>
              <a:t>It is a combination of line </a:t>
            </a:r>
            <a:r>
              <a:rPr lang="en-US" dirty="0" err="1" smtClean="0"/>
              <a:t>organisation</a:t>
            </a:r>
            <a:r>
              <a:rPr lang="en-US" dirty="0" smtClean="0"/>
              <a:t> and functional </a:t>
            </a:r>
            <a:r>
              <a:rPr lang="en-US" dirty="0" err="1" smtClean="0"/>
              <a:t>organisation</a:t>
            </a:r>
            <a:r>
              <a:rPr lang="en-US" dirty="0" smtClean="0"/>
              <a:t>.</a:t>
            </a:r>
          </a:p>
          <a:p>
            <a:r>
              <a:rPr lang="en-US" dirty="0" smtClean="0"/>
              <a:t>Practical type </a:t>
            </a:r>
            <a:r>
              <a:rPr lang="en-US" dirty="0" err="1" smtClean="0"/>
              <a:t>organisational</a:t>
            </a:r>
            <a:r>
              <a:rPr lang="en-US" dirty="0" smtClean="0"/>
              <a:t> structure.</a:t>
            </a:r>
          </a:p>
          <a:p>
            <a:pPr algn="just"/>
            <a:r>
              <a:rPr lang="en-US" dirty="0" smtClean="0"/>
              <a:t>Line and staff type of organization is one structure, designed by organizational experts; which seeks to combine the positive side of both-line and functional organizations, in a unique manner.</a:t>
            </a:r>
          </a:p>
          <a:p>
            <a:pPr algn="just"/>
            <a:endParaRPr lang="en-US" dirty="0" smtClean="0"/>
          </a:p>
          <a:p>
            <a:pPr algn="just"/>
            <a:r>
              <a:rPr lang="en-US" dirty="0" smtClean="0"/>
              <a:t>Definition</a:t>
            </a:r>
          </a:p>
          <a:p>
            <a:pPr lvl="1" algn="just"/>
            <a:r>
              <a:rPr lang="en-US" dirty="0" smtClean="0"/>
              <a:t>Line and staff organization is one, in which there is basic </a:t>
            </a:r>
            <a:r>
              <a:rPr lang="en-US" dirty="0" err="1" smtClean="0"/>
              <a:t>departmentatlon</a:t>
            </a:r>
            <a:r>
              <a:rPr lang="en-US" dirty="0" smtClean="0"/>
              <a:t> for primary business functions, operated on the concept of the scalar chain, with provision for specialized activities performed through staff officers, the managers acting in advisory capacity.</a:t>
            </a:r>
            <a:endParaRPr lang="en-US" dirty="0" smtClean="0"/>
          </a:p>
        </p:txBody>
      </p:sp>
    </p:spTree>
    <p:extLst>
      <p:ext uri="{BB962C8B-B14F-4D97-AF65-F5344CB8AC3E}">
        <p14:creationId xmlns:p14="http://schemas.microsoft.com/office/powerpoint/2010/main" val="89795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approach</a:t>
            </a:r>
            <a:endParaRPr lang="en-IN" dirty="0"/>
          </a:p>
        </p:txBody>
      </p:sp>
      <p:sp>
        <p:nvSpPr>
          <p:cNvPr id="3" name="Content Placeholder 2"/>
          <p:cNvSpPr>
            <a:spLocks noGrp="1"/>
          </p:cNvSpPr>
          <p:nvPr>
            <p:ph idx="1"/>
          </p:nvPr>
        </p:nvSpPr>
        <p:spPr/>
        <p:txBody>
          <a:bodyPr/>
          <a:lstStyle/>
          <a:p>
            <a:r>
              <a:rPr lang="en-US" dirty="0" smtClean="0"/>
              <a:t>Defines where one stands, where one wants to go in future and how to reach there.</a:t>
            </a:r>
          </a:p>
          <a:p>
            <a:r>
              <a:rPr lang="en-US" dirty="0" smtClean="0"/>
              <a:t>Rationality denotes the choice of appropriate means of achieving stated objectives.</a:t>
            </a:r>
          </a:p>
          <a:p>
            <a:r>
              <a:rPr lang="en-US" dirty="0" smtClean="0"/>
              <a:t>Filling the gap between actual status and desired status.</a:t>
            </a:r>
            <a:endParaRPr lang="en-US" dirty="0" smtClean="0"/>
          </a:p>
        </p:txBody>
      </p:sp>
    </p:spTree>
    <p:extLst>
      <p:ext uri="{BB962C8B-B14F-4D97-AF65-F5344CB8AC3E}">
        <p14:creationId xmlns:p14="http://schemas.microsoft.com/office/powerpoint/2010/main" val="29617472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of line and staff </a:t>
            </a:r>
            <a:r>
              <a:rPr lang="en-US" dirty="0" err="1" smtClean="0"/>
              <a:t>organisation</a:t>
            </a:r>
            <a:endParaRPr lang="en-IN" dirty="0"/>
          </a:p>
        </p:txBody>
      </p:sp>
      <p:pic>
        <p:nvPicPr>
          <p:cNvPr id="4" name="Picture 2" descr="Image result for images of line and staff organisations"/>
          <p:cNvPicPr>
            <a:picLocks noChangeAspect="1" noChangeArrowheads="1"/>
          </p:cNvPicPr>
          <p:nvPr/>
        </p:nvPicPr>
        <p:blipFill>
          <a:blip r:embed="rId2"/>
          <a:srcRect/>
          <a:stretch>
            <a:fillRect/>
          </a:stretch>
        </p:blipFill>
        <p:spPr bwMode="auto">
          <a:xfrm>
            <a:off x="323557" y="1611085"/>
            <a:ext cx="11030243" cy="4761579"/>
          </a:xfrm>
          <a:prstGeom prst="rect">
            <a:avLst/>
          </a:prstGeom>
          <a:noFill/>
        </p:spPr>
      </p:pic>
    </p:spTree>
    <p:extLst>
      <p:ext uri="{BB962C8B-B14F-4D97-AF65-F5344CB8AC3E}">
        <p14:creationId xmlns:p14="http://schemas.microsoft.com/office/powerpoint/2010/main" val="27572405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and staff </a:t>
            </a:r>
            <a:r>
              <a:rPr lang="en-US" dirty="0" err="1" smtClean="0"/>
              <a:t>organisation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Features of line and staff </a:t>
            </a:r>
            <a:r>
              <a:rPr lang="en-US" dirty="0" err="1" smtClean="0"/>
              <a:t>organisation</a:t>
            </a:r>
            <a:r>
              <a:rPr lang="en-US" dirty="0" smtClean="0"/>
              <a:t>.</a:t>
            </a:r>
          </a:p>
          <a:p>
            <a:pPr lvl="1"/>
            <a:r>
              <a:rPr lang="en-US" dirty="0" smtClean="0"/>
              <a:t>Principle of Scalar chain.</a:t>
            </a:r>
          </a:p>
          <a:p>
            <a:pPr lvl="1"/>
            <a:r>
              <a:rPr lang="en-US" dirty="0" smtClean="0"/>
              <a:t>Principle of </a:t>
            </a:r>
            <a:r>
              <a:rPr lang="en-US" dirty="0" err="1" smtClean="0"/>
              <a:t>specialisation</a:t>
            </a:r>
            <a:r>
              <a:rPr lang="en-US" dirty="0" smtClean="0"/>
              <a:t>.</a:t>
            </a:r>
          </a:p>
          <a:p>
            <a:r>
              <a:rPr lang="en-US" dirty="0" smtClean="0"/>
              <a:t>Merits</a:t>
            </a:r>
          </a:p>
          <a:p>
            <a:pPr lvl="1"/>
            <a:r>
              <a:rPr lang="en-US" dirty="0" smtClean="0"/>
              <a:t>Advantages due to line of command.</a:t>
            </a:r>
          </a:p>
          <a:p>
            <a:pPr lvl="1"/>
            <a:r>
              <a:rPr lang="en-US" dirty="0" smtClean="0"/>
              <a:t>Advantages due to managerial specialization.</a:t>
            </a:r>
          </a:p>
          <a:p>
            <a:pPr lvl="1"/>
            <a:r>
              <a:rPr lang="en-US" dirty="0" smtClean="0"/>
              <a:t>Undisturbed line of command due to advisory role of the staff.</a:t>
            </a:r>
          </a:p>
          <a:p>
            <a:pPr lvl="1"/>
            <a:r>
              <a:rPr lang="en-US" dirty="0" smtClean="0"/>
              <a:t>Sharing of </a:t>
            </a:r>
            <a:r>
              <a:rPr lang="en-US" dirty="0" err="1" smtClean="0"/>
              <a:t>organisational</a:t>
            </a:r>
            <a:r>
              <a:rPr lang="en-US" dirty="0" smtClean="0"/>
              <a:t> burden.</a:t>
            </a:r>
          </a:p>
          <a:p>
            <a:pPr lvl="1"/>
            <a:r>
              <a:rPr lang="en-US" dirty="0" smtClean="0"/>
              <a:t>Growth of enterprise facilitated.</a:t>
            </a:r>
          </a:p>
          <a:p>
            <a:r>
              <a:rPr lang="en-US" dirty="0" smtClean="0"/>
              <a:t>Limitations</a:t>
            </a:r>
          </a:p>
          <a:p>
            <a:pPr lvl="1"/>
            <a:r>
              <a:rPr lang="en-US" dirty="0" smtClean="0"/>
              <a:t>Problem of conflict.</a:t>
            </a:r>
          </a:p>
          <a:p>
            <a:pPr lvl="1"/>
            <a:r>
              <a:rPr lang="en-US" dirty="0" smtClean="0"/>
              <a:t>Higher </a:t>
            </a:r>
            <a:r>
              <a:rPr lang="en-US" dirty="0" err="1" smtClean="0"/>
              <a:t>organisational</a:t>
            </a:r>
            <a:r>
              <a:rPr lang="en-US" dirty="0" smtClean="0"/>
              <a:t> costs.</a:t>
            </a:r>
          </a:p>
          <a:p>
            <a:pPr lvl="1"/>
            <a:r>
              <a:rPr lang="en-US" dirty="0" smtClean="0"/>
              <a:t>Problems of co-ordination.</a:t>
            </a:r>
          </a:p>
          <a:p>
            <a:pPr lvl="1"/>
            <a:r>
              <a:rPr lang="en-US" dirty="0" smtClean="0"/>
              <a:t>Limited, functional authority-a source of displeasure and misuse.</a:t>
            </a:r>
          </a:p>
          <a:p>
            <a:pPr lvl="1"/>
            <a:r>
              <a:rPr lang="en-US" dirty="0" smtClean="0"/>
              <a:t>Over-dependence on staff services.</a:t>
            </a:r>
          </a:p>
          <a:p>
            <a:pPr lvl="1"/>
            <a:endParaRPr lang="en-US" dirty="0" smtClean="0"/>
          </a:p>
          <a:p>
            <a:endParaRPr lang="en-IN" dirty="0"/>
          </a:p>
        </p:txBody>
      </p:sp>
    </p:spTree>
    <p:extLst>
      <p:ext uri="{BB962C8B-B14F-4D97-AF65-F5344CB8AC3E}">
        <p14:creationId xmlns:p14="http://schemas.microsoft.com/office/powerpoint/2010/main" val="17350055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Divisional </a:t>
            </a:r>
            <a:r>
              <a:rPr lang="en-US" dirty="0" err="1" smtClean="0"/>
              <a:t>Organisations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Also called profit </a:t>
            </a:r>
            <a:r>
              <a:rPr lang="en-US" dirty="0" err="1" smtClean="0"/>
              <a:t>decentralisation</a:t>
            </a:r>
            <a:r>
              <a:rPr lang="en-US" dirty="0" smtClean="0"/>
              <a:t>.</a:t>
            </a:r>
          </a:p>
          <a:p>
            <a:r>
              <a:rPr lang="en-US" dirty="0" err="1" smtClean="0"/>
              <a:t>Organisation</a:t>
            </a:r>
            <a:r>
              <a:rPr lang="en-US" dirty="0" smtClean="0"/>
              <a:t> is divided into several autonomous units.</a:t>
            </a:r>
          </a:p>
          <a:p>
            <a:r>
              <a:rPr lang="en-US" dirty="0" smtClean="0"/>
              <a:t>Each unit is relatively self-contained in that it has the resources to operate independently of other divisions.</a:t>
            </a:r>
          </a:p>
          <a:p>
            <a:r>
              <a:rPr lang="en-US" dirty="0" smtClean="0"/>
              <a:t>Each unit is headed by a manager who is responsible for the </a:t>
            </a:r>
            <a:r>
              <a:rPr lang="en-US" dirty="0" err="1" smtClean="0"/>
              <a:t>organisation’s</a:t>
            </a:r>
            <a:r>
              <a:rPr lang="en-US" dirty="0" smtClean="0"/>
              <a:t> investment in facilities, capital, and people as well as for unit’s development and performance.</a:t>
            </a:r>
          </a:p>
          <a:p>
            <a:r>
              <a:rPr lang="en-US" dirty="0" smtClean="0"/>
              <a:t>Divisional structure is similar to dividing an </a:t>
            </a:r>
            <a:r>
              <a:rPr lang="en-US" dirty="0" err="1" smtClean="0"/>
              <a:t>organisation</a:t>
            </a:r>
            <a:r>
              <a:rPr lang="en-US" dirty="0" smtClean="0"/>
              <a:t> into several smaller </a:t>
            </a:r>
            <a:r>
              <a:rPr lang="en-US" dirty="0" err="1" smtClean="0"/>
              <a:t>organisations</a:t>
            </a:r>
            <a:r>
              <a:rPr lang="en-US" dirty="0" smtClean="0"/>
              <a:t>.</a:t>
            </a:r>
          </a:p>
          <a:p>
            <a:r>
              <a:rPr lang="en-US" dirty="0" smtClean="0"/>
              <a:t>Each division is not independent.</a:t>
            </a:r>
          </a:p>
          <a:p>
            <a:r>
              <a:rPr lang="en-US" dirty="0" smtClean="0"/>
              <a:t>Each unit is not a separate legal entity.</a:t>
            </a:r>
          </a:p>
          <a:p>
            <a:r>
              <a:rPr lang="en-US" dirty="0" smtClean="0"/>
              <a:t>Each unit is part of </a:t>
            </a:r>
            <a:r>
              <a:rPr lang="en-US" dirty="0" err="1" smtClean="0"/>
              <a:t>organisation</a:t>
            </a:r>
            <a:r>
              <a:rPr lang="en-US" dirty="0" smtClean="0"/>
              <a:t>.</a:t>
            </a:r>
          </a:p>
          <a:p>
            <a:r>
              <a:rPr lang="en-US" dirty="0" smtClean="0"/>
              <a:t>Each unit is directly accountable to the </a:t>
            </a:r>
            <a:r>
              <a:rPr lang="en-US" dirty="0" err="1" smtClean="0"/>
              <a:t>organisation</a:t>
            </a:r>
            <a:r>
              <a:rPr lang="en-US" dirty="0" smtClean="0"/>
              <a:t>.</a:t>
            </a:r>
          </a:p>
          <a:p>
            <a:endParaRPr lang="en-IN" dirty="0"/>
          </a:p>
        </p:txBody>
      </p:sp>
    </p:spTree>
    <p:extLst>
      <p:ext uri="{BB962C8B-B14F-4D97-AF65-F5344CB8AC3E}">
        <p14:creationId xmlns:p14="http://schemas.microsoft.com/office/powerpoint/2010/main" val="18517535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Divisionalisation</a:t>
            </a:r>
            <a:r>
              <a:rPr lang="en-US" dirty="0" smtClean="0"/>
              <a:t> </a:t>
            </a:r>
            <a:endParaRPr lang="en-IN" dirty="0"/>
          </a:p>
        </p:txBody>
      </p:sp>
      <p:sp>
        <p:nvSpPr>
          <p:cNvPr id="3" name="Content Placeholder 2"/>
          <p:cNvSpPr>
            <a:spLocks noGrp="1"/>
          </p:cNvSpPr>
          <p:nvPr>
            <p:ph idx="1"/>
          </p:nvPr>
        </p:nvSpPr>
        <p:spPr/>
        <p:txBody>
          <a:bodyPr/>
          <a:lstStyle/>
          <a:p>
            <a:r>
              <a:rPr lang="en-US" dirty="0" smtClean="0"/>
              <a:t>There are two traditional bases of </a:t>
            </a:r>
            <a:r>
              <a:rPr lang="en-US" dirty="0" err="1" smtClean="0"/>
              <a:t>divisionalisation</a:t>
            </a:r>
            <a:r>
              <a:rPr lang="en-US" dirty="0" smtClean="0"/>
              <a:t>.</a:t>
            </a:r>
          </a:p>
          <a:p>
            <a:pPr lvl="1"/>
            <a:r>
              <a:rPr lang="en-US" dirty="0" smtClean="0"/>
              <a:t>Product</a:t>
            </a:r>
          </a:p>
          <a:p>
            <a:pPr lvl="1"/>
            <a:r>
              <a:rPr lang="en-US" dirty="0" smtClean="0"/>
              <a:t>Territory</a:t>
            </a:r>
          </a:p>
          <a:p>
            <a:r>
              <a:rPr lang="en-US" dirty="0" smtClean="0"/>
              <a:t>New bases of </a:t>
            </a:r>
            <a:r>
              <a:rPr lang="en-US" dirty="0" err="1" smtClean="0"/>
              <a:t>divisionalisation</a:t>
            </a:r>
            <a:r>
              <a:rPr lang="en-US" dirty="0" smtClean="0"/>
              <a:t> is strategic business units.</a:t>
            </a:r>
          </a:p>
          <a:p>
            <a:r>
              <a:rPr lang="en-US" dirty="0" smtClean="0"/>
              <a:t>Strategic business units.</a:t>
            </a:r>
          </a:p>
          <a:p>
            <a:endParaRPr lang="en-IN" dirty="0"/>
          </a:p>
        </p:txBody>
      </p:sp>
    </p:spTree>
    <p:extLst>
      <p:ext uri="{BB962C8B-B14F-4D97-AF65-F5344CB8AC3E}">
        <p14:creationId xmlns:p14="http://schemas.microsoft.com/office/powerpoint/2010/main" val="39786717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SBU</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Strategic Business Unit.</a:t>
            </a:r>
          </a:p>
          <a:p>
            <a:r>
              <a:rPr lang="en-US" dirty="0" smtClean="0"/>
              <a:t>In multiproduct or multi-geographical area companies, divisions are created in the form of SBUs.</a:t>
            </a:r>
          </a:p>
          <a:p>
            <a:r>
              <a:rPr lang="en-US" dirty="0" smtClean="0"/>
              <a:t>Identify the independent product/market with distinct environment.</a:t>
            </a:r>
          </a:p>
          <a:p>
            <a:r>
              <a:rPr lang="en-US" dirty="0" smtClean="0"/>
              <a:t>SBUs is created for each such segments.</a:t>
            </a:r>
          </a:p>
          <a:p>
            <a:r>
              <a:rPr lang="en-US" dirty="0" smtClean="0"/>
              <a:t>In creating SBU’s, following features are important:-</a:t>
            </a:r>
          </a:p>
          <a:p>
            <a:pPr lvl="1"/>
            <a:r>
              <a:rPr lang="en-US" dirty="0" smtClean="0"/>
              <a:t>Each SBU is managed as a portfolio of the </a:t>
            </a:r>
            <a:r>
              <a:rPr lang="en-US" dirty="0" err="1" smtClean="0"/>
              <a:t>organisation</a:t>
            </a:r>
            <a:r>
              <a:rPr lang="en-US" dirty="0" smtClean="0"/>
              <a:t> with a clearly defined product/market segment and clearly defined strategy.</a:t>
            </a:r>
          </a:p>
          <a:p>
            <a:pPr lvl="1"/>
            <a:r>
              <a:rPr lang="en-US" dirty="0" smtClean="0"/>
              <a:t>Each SBU develop its strategy tailored to its needs with aligning it to corporate capabilities and needs.</a:t>
            </a:r>
          </a:p>
          <a:p>
            <a:pPr lvl="1"/>
            <a:r>
              <a:rPr lang="en-US" dirty="0" smtClean="0"/>
              <a:t>Each SBU is allocated resources – both human and physical – according to its needs and contributions to the achievement of </a:t>
            </a:r>
            <a:r>
              <a:rPr lang="en-US" dirty="0" err="1" smtClean="0"/>
              <a:t>organisational</a:t>
            </a:r>
            <a:r>
              <a:rPr lang="en-US" dirty="0" smtClean="0"/>
              <a:t> objectives.</a:t>
            </a:r>
          </a:p>
          <a:p>
            <a:endParaRPr lang="en-IN" dirty="0"/>
          </a:p>
        </p:txBody>
      </p:sp>
    </p:spTree>
    <p:extLst>
      <p:ext uri="{BB962C8B-B14F-4D97-AF65-F5344CB8AC3E}">
        <p14:creationId xmlns:p14="http://schemas.microsoft.com/office/powerpoint/2010/main" val="28366374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Divisional </a:t>
            </a:r>
            <a:r>
              <a:rPr lang="en-US" dirty="0" err="1" smtClean="0"/>
              <a:t>Organisation</a:t>
            </a:r>
            <a:r>
              <a:rPr lang="en-US" dirty="0" smtClean="0"/>
              <a:t> Structure</a:t>
            </a:r>
            <a:endParaRPr lang="en-IN" dirty="0"/>
          </a:p>
        </p:txBody>
      </p:sp>
      <p:sp>
        <p:nvSpPr>
          <p:cNvPr id="3" name="Content Placeholder 2"/>
          <p:cNvSpPr>
            <a:spLocks noGrp="1"/>
          </p:cNvSpPr>
          <p:nvPr>
            <p:ph idx="1"/>
          </p:nvPr>
        </p:nvSpPr>
        <p:spPr/>
        <p:txBody>
          <a:bodyPr/>
          <a:lstStyle/>
          <a:p>
            <a:r>
              <a:rPr lang="en-US" dirty="0" smtClean="0"/>
              <a:t>Issues that affect </a:t>
            </a:r>
            <a:r>
              <a:rPr lang="en-US" dirty="0" err="1" smtClean="0"/>
              <a:t>divisionalisation</a:t>
            </a:r>
            <a:r>
              <a:rPr lang="en-US" dirty="0" smtClean="0"/>
              <a:t> are:-</a:t>
            </a:r>
          </a:p>
          <a:p>
            <a:pPr lvl="1"/>
            <a:r>
              <a:rPr lang="en-US" dirty="0" smtClean="0"/>
              <a:t>Number of divisions.</a:t>
            </a:r>
          </a:p>
          <a:p>
            <a:pPr lvl="1"/>
            <a:r>
              <a:rPr lang="en-US" dirty="0" smtClean="0"/>
              <a:t>Provisions of corporate staff activities.</a:t>
            </a:r>
          </a:p>
          <a:p>
            <a:pPr lvl="1"/>
            <a:r>
              <a:rPr lang="en-US" dirty="0" smtClean="0"/>
              <a:t>Relationship between corporate and divisional management.</a:t>
            </a:r>
          </a:p>
          <a:p>
            <a:pPr lvl="1"/>
            <a:endParaRPr lang="en-US" dirty="0" smtClean="0"/>
          </a:p>
          <a:p>
            <a:endParaRPr lang="en-IN" dirty="0"/>
          </a:p>
        </p:txBody>
      </p:sp>
    </p:spTree>
    <p:extLst>
      <p:ext uri="{BB962C8B-B14F-4D97-AF65-F5344CB8AC3E}">
        <p14:creationId xmlns:p14="http://schemas.microsoft.com/office/powerpoint/2010/main" val="38719065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of Divisional </a:t>
            </a:r>
            <a:r>
              <a:rPr lang="en-US" dirty="0" err="1" smtClean="0"/>
              <a:t>organisation</a:t>
            </a:r>
            <a:r>
              <a:rPr lang="en-US" dirty="0" smtClean="0"/>
              <a:t>.</a:t>
            </a:r>
            <a:endParaRPr lang="en-IN" dirty="0"/>
          </a:p>
        </p:txBody>
      </p:sp>
      <p:pic>
        <p:nvPicPr>
          <p:cNvPr id="4" name="Picture 2" descr="Image result for images of divisional organisations"/>
          <p:cNvPicPr>
            <a:picLocks noChangeAspect="1" noChangeArrowheads="1"/>
          </p:cNvPicPr>
          <p:nvPr/>
        </p:nvPicPr>
        <p:blipFill>
          <a:blip r:embed="rId2"/>
          <a:srcRect/>
          <a:stretch>
            <a:fillRect/>
          </a:stretch>
        </p:blipFill>
        <p:spPr bwMode="auto">
          <a:xfrm>
            <a:off x="365760" y="1690688"/>
            <a:ext cx="11268891" cy="4907059"/>
          </a:xfrm>
          <a:prstGeom prst="rect">
            <a:avLst/>
          </a:prstGeom>
          <a:noFill/>
        </p:spPr>
      </p:pic>
    </p:spTree>
    <p:extLst>
      <p:ext uri="{BB962C8B-B14F-4D97-AF65-F5344CB8AC3E}">
        <p14:creationId xmlns:p14="http://schemas.microsoft.com/office/powerpoint/2010/main" val="13699315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divisional structure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Gives more emphasis on the end result.</a:t>
            </a:r>
          </a:p>
          <a:p>
            <a:r>
              <a:rPr lang="en-US" dirty="0" smtClean="0"/>
              <a:t>Focuses on particular product or service, performance measurement much more easier.</a:t>
            </a:r>
          </a:p>
          <a:p>
            <a:r>
              <a:rPr lang="en-US" dirty="0" smtClean="0"/>
              <a:t>There is higher level of managerial motivation because managers work in the environment of autonomy.</a:t>
            </a:r>
          </a:p>
          <a:p>
            <a:r>
              <a:rPr lang="en-US" dirty="0" smtClean="0"/>
              <a:t>More managers with general outlook can be developed who can easily take up the job at the corporate level.</a:t>
            </a:r>
          </a:p>
          <a:p>
            <a:r>
              <a:rPr lang="en-US" dirty="0" err="1" smtClean="0"/>
              <a:t>Organisational</a:t>
            </a:r>
            <a:r>
              <a:rPr lang="en-US" dirty="0" smtClean="0"/>
              <a:t> size can be increased without any problem as new divisions can be opened without disturbing the existing system.</a:t>
            </a:r>
          </a:p>
          <a:p>
            <a:r>
              <a:rPr lang="en-US" dirty="0" smtClean="0"/>
              <a:t>Each product or customer is able to get </a:t>
            </a:r>
            <a:r>
              <a:rPr lang="en-US" dirty="0" err="1" smtClean="0"/>
              <a:t>specialised</a:t>
            </a:r>
            <a:r>
              <a:rPr lang="en-US" dirty="0" smtClean="0"/>
              <a:t> service because the attention is focused by a division exclusively for it.</a:t>
            </a:r>
          </a:p>
          <a:p>
            <a:endParaRPr lang="en-IN" dirty="0"/>
          </a:p>
        </p:txBody>
      </p:sp>
    </p:spTree>
    <p:extLst>
      <p:ext uri="{BB962C8B-B14F-4D97-AF65-F5344CB8AC3E}">
        <p14:creationId xmlns:p14="http://schemas.microsoft.com/office/powerpoint/2010/main" val="11518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in divisional structure.</a:t>
            </a:r>
            <a:endParaRPr lang="en-IN" dirty="0"/>
          </a:p>
        </p:txBody>
      </p:sp>
      <p:sp>
        <p:nvSpPr>
          <p:cNvPr id="3" name="Content Placeholder 2"/>
          <p:cNvSpPr>
            <a:spLocks noGrp="1"/>
          </p:cNvSpPr>
          <p:nvPr>
            <p:ph idx="1"/>
          </p:nvPr>
        </p:nvSpPr>
        <p:spPr/>
        <p:txBody>
          <a:bodyPr>
            <a:normAutofit lnSpcReduction="10000"/>
          </a:bodyPr>
          <a:lstStyle/>
          <a:p>
            <a:r>
              <a:rPr lang="en-US" dirty="0" smtClean="0"/>
              <a:t>It is costly because all the facilities have to be arranged for each divisions.</a:t>
            </a:r>
          </a:p>
          <a:p>
            <a:r>
              <a:rPr lang="en-US" dirty="0" smtClean="0"/>
              <a:t>Since there is a lack of emphasis of functional specialization, many professionals do not feel satisfied with this structure.</a:t>
            </a:r>
          </a:p>
          <a:p>
            <a:r>
              <a:rPr lang="en-US" dirty="0" smtClean="0"/>
              <a:t>There is a lack of managerial personal when a new division is opened because managers working within a division cannot work with same efficiency in other division as they must have acquired the technical competence of that division.</a:t>
            </a:r>
          </a:p>
          <a:p>
            <a:r>
              <a:rPr lang="en-US" dirty="0" smtClean="0"/>
              <a:t>Control system is a major problem of </a:t>
            </a:r>
            <a:r>
              <a:rPr lang="en-US" dirty="0" err="1" smtClean="0"/>
              <a:t>divisionalisation</a:t>
            </a:r>
            <a:r>
              <a:rPr lang="en-US" dirty="0" smtClean="0"/>
              <a:t>. Though each unit is measured in terms of its contributions to the </a:t>
            </a:r>
            <a:r>
              <a:rPr lang="en-US" dirty="0" err="1" smtClean="0"/>
              <a:t>organisation</a:t>
            </a:r>
            <a:r>
              <a:rPr lang="en-US" dirty="0" smtClean="0"/>
              <a:t>, this system will not work properly.</a:t>
            </a:r>
          </a:p>
          <a:p>
            <a:endParaRPr lang="en-IN" dirty="0"/>
          </a:p>
        </p:txBody>
      </p:sp>
    </p:spTree>
    <p:extLst>
      <p:ext uri="{BB962C8B-B14F-4D97-AF65-F5344CB8AC3E}">
        <p14:creationId xmlns:p14="http://schemas.microsoft.com/office/powerpoint/2010/main" val="12517305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Organisation</a:t>
            </a:r>
            <a:endParaRPr lang="en-IN" dirty="0"/>
          </a:p>
        </p:txBody>
      </p:sp>
      <p:sp>
        <p:nvSpPr>
          <p:cNvPr id="3" name="Content Placeholder 2"/>
          <p:cNvSpPr>
            <a:spLocks noGrp="1"/>
          </p:cNvSpPr>
          <p:nvPr>
            <p:ph idx="1"/>
          </p:nvPr>
        </p:nvSpPr>
        <p:spPr/>
        <p:txBody>
          <a:bodyPr/>
          <a:lstStyle/>
          <a:p>
            <a:r>
              <a:rPr lang="en-US" dirty="0" smtClean="0"/>
              <a:t>A project </a:t>
            </a:r>
            <a:r>
              <a:rPr lang="en-US" dirty="0" err="1" smtClean="0"/>
              <a:t>organisation</a:t>
            </a:r>
            <a:r>
              <a:rPr lang="en-US" dirty="0" smtClean="0"/>
              <a:t> is one, in which a project structure is created as a separate unit or division within a permanent functional structure; drawing specialists and workers from various functional department who work under the overall leadership, control and co-ordination of a project manger-to complete projects of a technical and costly nature.</a:t>
            </a:r>
            <a:endParaRPr lang="en-US" dirty="0"/>
          </a:p>
        </p:txBody>
      </p:sp>
    </p:spTree>
    <p:extLst>
      <p:ext uri="{BB962C8B-B14F-4D97-AF65-F5344CB8AC3E}">
        <p14:creationId xmlns:p14="http://schemas.microsoft.com/office/powerpoint/2010/main" val="182328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Open system approach</a:t>
            </a:r>
            <a:endParaRPr lang="en-IN" dirty="0"/>
          </a:p>
        </p:txBody>
      </p:sp>
      <p:sp>
        <p:nvSpPr>
          <p:cNvPr id="3" name="Content Placeholder 2"/>
          <p:cNvSpPr>
            <a:spLocks noGrp="1"/>
          </p:cNvSpPr>
          <p:nvPr>
            <p:ph idx="1"/>
          </p:nvPr>
        </p:nvSpPr>
        <p:spPr/>
        <p:txBody>
          <a:bodyPr/>
          <a:lstStyle/>
          <a:p>
            <a:r>
              <a:rPr lang="en-US" dirty="0" smtClean="0"/>
              <a:t>Planning adopts an open system approach.</a:t>
            </a:r>
          </a:p>
          <a:p>
            <a:r>
              <a:rPr lang="en-US" dirty="0" smtClean="0"/>
              <a:t>Planning takes input from environment, process these, and exports outputs to environment.</a:t>
            </a:r>
          </a:p>
          <a:p>
            <a:r>
              <a:rPr lang="en-US" dirty="0" smtClean="0"/>
              <a:t>Planning is influenced by a verity of environmental factors like economic, political-legal, technological, socio-cultural, and competitive.</a:t>
            </a:r>
          </a:p>
          <a:p>
            <a:r>
              <a:rPr lang="en-US" dirty="0" smtClean="0"/>
              <a:t>Planning should consider the dynamic features of the environment.</a:t>
            </a:r>
          </a:p>
          <a:p>
            <a:endParaRPr lang="en-IN" dirty="0"/>
          </a:p>
        </p:txBody>
      </p:sp>
    </p:spTree>
    <p:extLst>
      <p:ext uri="{BB962C8B-B14F-4D97-AF65-F5344CB8AC3E}">
        <p14:creationId xmlns:p14="http://schemas.microsoft.com/office/powerpoint/2010/main" val="91821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ontinues..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Why a project </a:t>
            </a:r>
            <a:r>
              <a:rPr lang="en-US" dirty="0" err="1" smtClean="0"/>
              <a:t>organisation</a:t>
            </a:r>
            <a:r>
              <a:rPr lang="en-US" dirty="0" smtClean="0"/>
              <a:t> is needed?</a:t>
            </a:r>
          </a:p>
          <a:p>
            <a:pPr lvl="1"/>
            <a:r>
              <a:rPr lang="en-US" dirty="0" smtClean="0"/>
              <a:t>Project of a technical nature.</a:t>
            </a:r>
          </a:p>
          <a:p>
            <a:pPr lvl="1"/>
            <a:r>
              <a:rPr lang="en-US" dirty="0" smtClean="0"/>
              <a:t>Project completion requires huge cost.</a:t>
            </a:r>
          </a:p>
          <a:p>
            <a:pPr lvl="1"/>
            <a:r>
              <a:rPr lang="en-US" dirty="0" smtClean="0"/>
              <a:t>Time factor is critical.</a:t>
            </a:r>
          </a:p>
          <a:p>
            <a:r>
              <a:rPr lang="en-US" dirty="0" smtClean="0"/>
              <a:t>Advantages of project </a:t>
            </a:r>
            <a:r>
              <a:rPr lang="en-US" dirty="0" err="1" smtClean="0"/>
              <a:t>organisation</a:t>
            </a:r>
            <a:r>
              <a:rPr lang="en-US" dirty="0" smtClean="0"/>
              <a:t>.</a:t>
            </a:r>
          </a:p>
          <a:p>
            <a:pPr lvl="1"/>
            <a:r>
              <a:rPr lang="en-US" dirty="0" smtClean="0"/>
              <a:t>Concentrated attention on project work.</a:t>
            </a:r>
          </a:p>
          <a:p>
            <a:pPr lvl="1"/>
            <a:r>
              <a:rPr lang="en-US" dirty="0" smtClean="0"/>
              <a:t>Advantages of team specialization.</a:t>
            </a:r>
          </a:p>
          <a:p>
            <a:pPr lvl="1"/>
            <a:r>
              <a:rPr lang="en-US" dirty="0" smtClean="0"/>
              <a:t>Ability to cope with environmental influences.</a:t>
            </a:r>
          </a:p>
          <a:p>
            <a:pPr lvl="1"/>
            <a:r>
              <a:rPr lang="en-US" dirty="0" smtClean="0"/>
              <a:t>Timely completion of the project.</a:t>
            </a:r>
          </a:p>
          <a:p>
            <a:r>
              <a:rPr lang="en-US" dirty="0" smtClean="0"/>
              <a:t>Limitations</a:t>
            </a:r>
          </a:p>
          <a:p>
            <a:pPr lvl="1"/>
            <a:r>
              <a:rPr lang="en-US" dirty="0" smtClean="0"/>
              <a:t>Increased problems of co-ordination.</a:t>
            </a:r>
          </a:p>
          <a:p>
            <a:pPr lvl="1"/>
            <a:r>
              <a:rPr lang="en-US" dirty="0" smtClean="0"/>
              <a:t>Unclearly defined relationships.</a:t>
            </a:r>
          </a:p>
          <a:p>
            <a:pPr lvl="1"/>
            <a:r>
              <a:rPr lang="en-US" dirty="0" smtClean="0"/>
              <a:t>Feeling of insecurity among personnel.</a:t>
            </a:r>
          </a:p>
          <a:p>
            <a:pPr lvl="1"/>
            <a:r>
              <a:rPr lang="en-US" dirty="0" smtClean="0"/>
              <a:t>Duplication of efforts.</a:t>
            </a:r>
            <a:endParaRPr lang="en-US" dirty="0" smtClean="0"/>
          </a:p>
        </p:txBody>
      </p:sp>
    </p:spTree>
    <p:extLst>
      <p:ext uri="{BB962C8B-B14F-4D97-AF65-F5344CB8AC3E}">
        <p14:creationId xmlns:p14="http://schemas.microsoft.com/office/powerpoint/2010/main" val="24018438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pic>
        <p:nvPicPr>
          <p:cNvPr id="1030" name="Picture 6" descr="The 4 Types of Project Organization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497874"/>
            <a:ext cx="11487150" cy="496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336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a:t>
            </a:r>
            <a:r>
              <a:rPr lang="en-US" dirty="0" err="1" smtClean="0"/>
              <a:t>Organisation</a:t>
            </a:r>
            <a:endParaRPr lang="en-IN" dirty="0"/>
          </a:p>
        </p:txBody>
      </p:sp>
      <p:sp>
        <p:nvSpPr>
          <p:cNvPr id="3" name="Content Placeholder 2"/>
          <p:cNvSpPr>
            <a:spLocks noGrp="1"/>
          </p:cNvSpPr>
          <p:nvPr>
            <p:ph idx="1"/>
          </p:nvPr>
        </p:nvSpPr>
        <p:spPr/>
        <p:txBody>
          <a:bodyPr>
            <a:normAutofit lnSpcReduction="10000"/>
          </a:bodyPr>
          <a:lstStyle/>
          <a:p>
            <a:r>
              <a:rPr lang="en-US" dirty="0" smtClean="0"/>
              <a:t>When an enterprise undertakes a large number of small projects, a matrix </a:t>
            </a:r>
            <a:r>
              <a:rPr lang="en-US" dirty="0" err="1" smtClean="0"/>
              <a:t>organisation</a:t>
            </a:r>
            <a:r>
              <a:rPr lang="en-US" dirty="0" smtClean="0"/>
              <a:t> is more suitable.</a:t>
            </a:r>
          </a:p>
          <a:p>
            <a:r>
              <a:rPr lang="en-US" dirty="0" smtClean="0"/>
              <a:t>It is a combination of functional departmental </a:t>
            </a:r>
            <a:r>
              <a:rPr lang="en-US" dirty="0" err="1" smtClean="0"/>
              <a:t>organisation</a:t>
            </a:r>
            <a:r>
              <a:rPr lang="en-US" dirty="0" smtClean="0"/>
              <a:t> and project </a:t>
            </a:r>
            <a:r>
              <a:rPr lang="en-US" dirty="0" err="1" smtClean="0"/>
              <a:t>organisation</a:t>
            </a:r>
            <a:r>
              <a:rPr lang="en-US" dirty="0" smtClean="0"/>
              <a:t>.</a:t>
            </a:r>
          </a:p>
          <a:p>
            <a:r>
              <a:rPr lang="en-US" dirty="0" smtClean="0"/>
              <a:t>A matrix </a:t>
            </a:r>
            <a:r>
              <a:rPr lang="en-US" dirty="0" err="1" smtClean="0"/>
              <a:t>organisation</a:t>
            </a:r>
            <a:r>
              <a:rPr lang="en-US" dirty="0" smtClean="0"/>
              <a:t> is characterized by two major features:</a:t>
            </a:r>
          </a:p>
          <a:p>
            <a:pPr marL="400050" lvl="1" indent="0"/>
            <a:r>
              <a:rPr lang="en-US" dirty="0" smtClean="0"/>
              <a:t>It undertakes large number of small projects.</a:t>
            </a:r>
          </a:p>
          <a:p>
            <a:pPr marL="400050" lvl="1" indent="0"/>
            <a:r>
              <a:rPr lang="en-US" dirty="0" smtClean="0"/>
              <a:t>There is dual line of command, in a matrix organization.</a:t>
            </a:r>
          </a:p>
          <a:p>
            <a:pPr marL="400050" lvl="1" indent="0">
              <a:buNone/>
            </a:pPr>
            <a:r>
              <a:rPr lang="en-US" dirty="0" smtClean="0"/>
              <a:t>Definition</a:t>
            </a:r>
          </a:p>
          <a:p>
            <a:pPr marL="800100" lvl="2" indent="0">
              <a:buNone/>
            </a:pPr>
            <a:r>
              <a:rPr lang="en-US" dirty="0" smtClean="0"/>
              <a:t>Matrix </a:t>
            </a:r>
            <a:r>
              <a:rPr lang="en-US" dirty="0" err="1" smtClean="0"/>
              <a:t>organisation</a:t>
            </a:r>
            <a:r>
              <a:rPr lang="en-US" dirty="0" smtClean="0"/>
              <a:t> is similar to project </a:t>
            </a:r>
            <a:r>
              <a:rPr lang="en-US" dirty="0" err="1" smtClean="0"/>
              <a:t>organisation</a:t>
            </a:r>
            <a:r>
              <a:rPr lang="en-US" dirty="0" smtClean="0"/>
              <a:t>, matrix </a:t>
            </a:r>
            <a:r>
              <a:rPr lang="en-US" dirty="0" err="1" smtClean="0"/>
              <a:t>organisation</a:t>
            </a:r>
            <a:r>
              <a:rPr lang="en-US" dirty="0" smtClean="0"/>
              <a:t> has a permanent functional structure of the </a:t>
            </a:r>
            <a:r>
              <a:rPr lang="en-US" dirty="0" err="1" smtClean="0"/>
              <a:t>organisation</a:t>
            </a:r>
            <a:r>
              <a:rPr lang="en-US" dirty="0" smtClean="0"/>
              <a:t>; and the members if the project team being subject to dual line of command(project manager and manager of the function that he belongs to) – forming a matrix grid. Hence it is called matrix </a:t>
            </a:r>
            <a:r>
              <a:rPr lang="en-US" dirty="0" err="1" smtClean="0"/>
              <a:t>organisation</a:t>
            </a:r>
            <a:r>
              <a:rPr lang="en-US" dirty="0" smtClean="0"/>
              <a:t>.</a:t>
            </a:r>
          </a:p>
          <a:p>
            <a:endParaRPr lang="en-IN" dirty="0"/>
          </a:p>
        </p:txBody>
      </p:sp>
    </p:spTree>
    <p:extLst>
      <p:ext uri="{BB962C8B-B14F-4D97-AF65-F5344CB8AC3E}">
        <p14:creationId xmlns:p14="http://schemas.microsoft.com/office/powerpoint/2010/main" val="30834165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pic>
        <p:nvPicPr>
          <p:cNvPr id="4" name="Picture 2" descr="Image result for images of matrix organisations in modern organisations"/>
          <p:cNvPicPr>
            <a:picLocks noChangeAspect="1" noChangeArrowheads="1"/>
          </p:cNvPicPr>
          <p:nvPr/>
        </p:nvPicPr>
        <p:blipFill>
          <a:blip r:embed="rId2"/>
          <a:srcRect/>
          <a:stretch>
            <a:fillRect/>
          </a:stretch>
        </p:blipFill>
        <p:spPr bwMode="auto">
          <a:xfrm>
            <a:off x="365761" y="1942011"/>
            <a:ext cx="11112136" cy="4712007"/>
          </a:xfrm>
          <a:prstGeom prst="rect">
            <a:avLst/>
          </a:prstGeom>
          <a:noFill/>
        </p:spPr>
      </p:pic>
    </p:spTree>
    <p:extLst>
      <p:ext uri="{BB962C8B-B14F-4D97-AF65-F5344CB8AC3E}">
        <p14:creationId xmlns:p14="http://schemas.microsoft.com/office/powerpoint/2010/main" val="17491615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and Limitations of Matrix </a:t>
            </a:r>
            <a:r>
              <a:rPr lang="en-US" dirty="0" err="1" smtClean="0"/>
              <a:t>Organisation</a:t>
            </a:r>
            <a:endParaRPr lang="en-IN" dirty="0"/>
          </a:p>
        </p:txBody>
      </p:sp>
      <p:sp>
        <p:nvSpPr>
          <p:cNvPr id="3" name="Content Placeholder 2"/>
          <p:cNvSpPr>
            <a:spLocks noGrp="1"/>
          </p:cNvSpPr>
          <p:nvPr>
            <p:ph idx="1"/>
          </p:nvPr>
        </p:nvSpPr>
        <p:spPr/>
        <p:txBody>
          <a:bodyPr>
            <a:normAutofit fontScale="92500"/>
          </a:bodyPr>
          <a:lstStyle/>
          <a:p>
            <a:r>
              <a:rPr lang="en-US" dirty="0" smtClean="0"/>
              <a:t>Merits</a:t>
            </a:r>
          </a:p>
          <a:p>
            <a:pPr lvl="1"/>
            <a:r>
              <a:rPr lang="en-US" dirty="0" smtClean="0"/>
              <a:t>Best utilization of </a:t>
            </a:r>
            <a:r>
              <a:rPr lang="en-US" dirty="0" err="1" smtClean="0"/>
              <a:t>organisationaI</a:t>
            </a:r>
            <a:r>
              <a:rPr lang="en-US" dirty="0" smtClean="0"/>
              <a:t> resources.</a:t>
            </a:r>
          </a:p>
          <a:p>
            <a:pPr lvl="1"/>
            <a:r>
              <a:rPr lang="en-US" dirty="0" smtClean="0"/>
              <a:t>Flexible structure.</a:t>
            </a:r>
          </a:p>
          <a:p>
            <a:pPr lvl="1"/>
            <a:r>
              <a:rPr lang="en-US" dirty="0" smtClean="0"/>
              <a:t>Development of personnel.</a:t>
            </a:r>
          </a:p>
          <a:p>
            <a:pPr lvl="1"/>
            <a:r>
              <a:rPr lang="en-US" dirty="0" smtClean="0"/>
              <a:t>Elevated motivation and morale of employees.</a:t>
            </a:r>
          </a:p>
          <a:p>
            <a:r>
              <a:rPr lang="en-US" dirty="0" smtClean="0"/>
              <a:t>Limitations</a:t>
            </a:r>
          </a:p>
          <a:p>
            <a:pPr lvl="1"/>
            <a:r>
              <a:rPr lang="en-US" dirty="0" smtClean="0"/>
              <a:t>Confusion caused by double line of command.</a:t>
            </a:r>
          </a:p>
          <a:p>
            <a:pPr lvl="1"/>
            <a:r>
              <a:rPr lang="en-US" dirty="0" smtClean="0"/>
              <a:t>The phenomenon of friction and passing the buck(who is responsible for the fault).</a:t>
            </a:r>
          </a:p>
          <a:p>
            <a:pPr lvl="1"/>
            <a:r>
              <a:rPr lang="en-US" dirty="0" smtClean="0"/>
              <a:t>Conflicts over division or authority and sharing or resources.</a:t>
            </a:r>
          </a:p>
          <a:p>
            <a:pPr lvl="1"/>
            <a:r>
              <a:rPr lang="en-US" dirty="0" smtClean="0"/>
              <a:t>Increased paper work.</a:t>
            </a:r>
          </a:p>
          <a:p>
            <a:pPr lvl="1"/>
            <a:r>
              <a:rPr lang="en-US" dirty="0" smtClean="0"/>
              <a:t>Problem of adjustment .</a:t>
            </a:r>
          </a:p>
          <a:p>
            <a:endParaRPr lang="en-IN" dirty="0"/>
          </a:p>
        </p:txBody>
      </p:sp>
    </p:spTree>
    <p:extLst>
      <p:ext uri="{BB962C8B-B14F-4D97-AF65-F5344CB8AC3E}">
        <p14:creationId xmlns:p14="http://schemas.microsoft.com/office/powerpoint/2010/main" val="38365685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form </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Closely related to project and matrix </a:t>
            </a:r>
            <a:r>
              <a:rPr lang="en-US" dirty="0" err="1" smtClean="0"/>
              <a:t>organisations</a:t>
            </a:r>
            <a:r>
              <a:rPr lang="en-US" dirty="0" smtClean="0"/>
              <a:t>.</a:t>
            </a:r>
          </a:p>
          <a:p>
            <a:r>
              <a:rPr lang="en-US" dirty="0" smtClean="0"/>
              <a:t>Also called naturalistic, organic and </a:t>
            </a:r>
            <a:r>
              <a:rPr lang="en-US" dirty="0" err="1" smtClean="0"/>
              <a:t>adhocratic</a:t>
            </a:r>
            <a:r>
              <a:rPr lang="en-US" dirty="0" smtClean="0"/>
              <a:t>.</a:t>
            </a:r>
          </a:p>
          <a:p>
            <a:r>
              <a:rPr lang="en-US" dirty="0" smtClean="0"/>
              <a:t> </a:t>
            </a:r>
            <a:r>
              <a:rPr lang="en-US" dirty="0" err="1" smtClean="0"/>
              <a:t>Organisation</a:t>
            </a:r>
            <a:r>
              <a:rPr lang="en-US" dirty="0" smtClean="0"/>
              <a:t> should be an open system.</a:t>
            </a:r>
          </a:p>
          <a:p>
            <a:r>
              <a:rPr lang="en-US" dirty="0" smtClean="0"/>
              <a:t>The basic task of the manager is to facilitate changes.</a:t>
            </a:r>
          </a:p>
          <a:p>
            <a:r>
              <a:rPr lang="en-US" dirty="0" err="1" smtClean="0"/>
              <a:t>Organisation</a:t>
            </a:r>
            <a:r>
              <a:rPr lang="en-US" dirty="0" smtClean="0"/>
              <a:t> requires flexibility and adaptability.</a:t>
            </a:r>
          </a:p>
          <a:p>
            <a:r>
              <a:rPr lang="en-US" dirty="0" smtClean="0"/>
              <a:t>Reduces the emphasis on positions, departments, formal units and </a:t>
            </a:r>
            <a:r>
              <a:rPr lang="en-US" dirty="0" err="1" smtClean="0"/>
              <a:t>orgnisational</a:t>
            </a:r>
            <a:r>
              <a:rPr lang="en-US" dirty="0" smtClean="0"/>
              <a:t> hierarchy.</a:t>
            </a:r>
          </a:p>
          <a:p>
            <a:r>
              <a:rPr lang="en-US" dirty="0" smtClean="0"/>
              <a:t>Free form is suitable for industries which work in highly dynamic environments.</a:t>
            </a:r>
          </a:p>
          <a:p>
            <a:r>
              <a:rPr lang="en-US" dirty="0" smtClean="0"/>
              <a:t>Free form </a:t>
            </a:r>
            <a:r>
              <a:rPr lang="en-US" dirty="0" err="1" smtClean="0"/>
              <a:t>organisation</a:t>
            </a:r>
            <a:r>
              <a:rPr lang="en-US" dirty="0" smtClean="0"/>
              <a:t> is designed in the form of task forces, work teams or teams, committees and virtual </a:t>
            </a:r>
            <a:r>
              <a:rPr lang="en-US" dirty="0" err="1" smtClean="0"/>
              <a:t>organisations</a:t>
            </a:r>
            <a:r>
              <a:rPr lang="en-US" dirty="0" smtClean="0"/>
              <a:t>. </a:t>
            </a:r>
          </a:p>
          <a:p>
            <a:endParaRPr lang="en-IN" dirty="0"/>
          </a:p>
        </p:txBody>
      </p:sp>
    </p:spTree>
    <p:extLst>
      <p:ext uri="{BB962C8B-B14F-4D97-AF65-F5344CB8AC3E}">
        <p14:creationId xmlns:p14="http://schemas.microsoft.com/office/powerpoint/2010/main" val="3342647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force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Related to committees.</a:t>
            </a:r>
          </a:p>
          <a:p>
            <a:r>
              <a:rPr lang="en-US" dirty="0" smtClean="0"/>
              <a:t>Task force has got more powers of action and decision, responsibilities for investigation, planning, research, and analysis.</a:t>
            </a:r>
          </a:p>
          <a:p>
            <a:r>
              <a:rPr lang="en-US" dirty="0" smtClean="0"/>
              <a:t>A task force is a group of people with different backgrounds who are assigned for a specific task or mission.</a:t>
            </a:r>
          </a:p>
          <a:p>
            <a:r>
              <a:rPr lang="en-US" dirty="0" smtClean="0"/>
              <a:t>Tenure of the task force is over when the mission over.</a:t>
            </a:r>
          </a:p>
          <a:p>
            <a:r>
              <a:rPr lang="en-US" dirty="0" smtClean="0"/>
              <a:t>Membership of the task force is temporary.</a:t>
            </a:r>
          </a:p>
          <a:p>
            <a:r>
              <a:rPr lang="en-US" dirty="0" smtClean="0"/>
              <a:t>A task force is constituted when the </a:t>
            </a:r>
            <a:r>
              <a:rPr lang="en-US" dirty="0" err="1" smtClean="0"/>
              <a:t>organisation</a:t>
            </a:r>
            <a:r>
              <a:rPr lang="en-US" dirty="0" smtClean="0"/>
              <a:t> is facing an unusual problem, which cannot be solved by an individual or a single department.</a:t>
            </a:r>
          </a:p>
          <a:p>
            <a:r>
              <a:rPr lang="en-US" dirty="0" smtClean="0"/>
              <a:t>Task forces are usual in government during flood, calamities, wars, specific administrative problems etc.</a:t>
            </a:r>
            <a:endParaRPr lang="en-US" dirty="0" smtClean="0"/>
          </a:p>
        </p:txBody>
      </p:sp>
    </p:spTree>
    <p:extLst>
      <p:ext uri="{BB962C8B-B14F-4D97-AF65-F5344CB8AC3E}">
        <p14:creationId xmlns:p14="http://schemas.microsoft.com/office/powerpoint/2010/main" val="42782442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The essential feature of a task force is that it is a creation of a separate unit in the </a:t>
            </a:r>
            <a:r>
              <a:rPr lang="en-US" dirty="0" err="1" smtClean="0"/>
              <a:t>organisation</a:t>
            </a:r>
            <a:r>
              <a:rPr lang="en-US" dirty="0" smtClean="0"/>
              <a:t> to take up a task which is:-</a:t>
            </a:r>
          </a:p>
          <a:p>
            <a:pPr lvl="1"/>
            <a:r>
              <a:rPr lang="en-US" dirty="0" smtClean="0"/>
              <a:t>Quite new to the </a:t>
            </a:r>
            <a:r>
              <a:rPr lang="en-US" dirty="0" err="1" smtClean="0"/>
              <a:t>organisation</a:t>
            </a:r>
            <a:r>
              <a:rPr lang="en-US" dirty="0" smtClean="0"/>
              <a:t>.</a:t>
            </a:r>
          </a:p>
          <a:p>
            <a:pPr lvl="1"/>
            <a:r>
              <a:rPr lang="en-US" dirty="0" smtClean="0"/>
              <a:t>Which cannot be solved by an individual or department.</a:t>
            </a:r>
          </a:p>
          <a:p>
            <a:pPr lvl="1"/>
            <a:r>
              <a:rPr lang="en-US" dirty="0" smtClean="0"/>
              <a:t>The tenure may not be very long.</a:t>
            </a:r>
          </a:p>
          <a:p>
            <a:r>
              <a:rPr lang="en-US" dirty="0" smtClean="0"/>
              <a:t>Reason for the use of task force</a:t>
            </a:r>
          </a:p>
          <a:p>
            <a:pPr lvl="1"/>
            <a:r>
              <a:rPr lang="en-US" dirty="0" smtClean="0"/>
              <a:t>The member of the task force has the opportunity to think about the problem beyond the limitations of the department. So members can pool their talents to focus on the problem.</a:t>
            </a:r>
          </a:p>
          <a:p>
            <a:pPr lvl="1"/>
            <a:r>
              <a:rPr lang="en-US" dirty="0" smtClean="0"/>
              <a:t>Task force provides unusual training ground for the members who are assigned tasks. They work in different environment and job requirement is also different. So they can enlarge their understanding of working.</a:t>
            </a:r>
          </a:p>
          <a:p>
            <a:pPr lvl="1"/>
            <a:r>
              <a:rPr lang="en-US" dirty="0" smtClean="0"/>
              <a:t>Task force is able to release the creative energies not </a:t>
            </a:r>
            <a:r>
              <a:rPr lang="en-US" dirty="0" err="1" smtClean="0"/>
              <a:t>channelled</a:t>
            </a:r>
            <a:r>
              <a:rPr lang="en-US" dirty="0" smtClean="0"/>
              <a:t> by the regular system of hierarchical authority of communication. This helps more innovative thinking.</a:t>
            </a:r>
          </a:p>
          <a:p>
            <a:pPr lvl="1"/>
            <a:r>
              <a:rPr lang="en-US" dirty="0" smtClean="0"/>
              <a:t>Pressure is released by moving from a permanent and structured </a:t>
            </a:r>
            <a:r>
              <a:rPr lang="en-US" dirty="0" err="1" smtClean="0"/>
              <a:t>organisational</a:t>
            </a:r>
            <a:r>
              <a:rPr lang="en-US" dirty="0" smtClean="0"/>
              <a:t> setup.</a:t>
            </a:r>
          </a:p>
          <a:p>
            <a:pPr lvl="1"/>
            <a:endParaRPr lang="en-US" dirty="0" smtClean="0"/>
          </a:p>
          <a:p>
            <a:endParaRPr lang="en-IN" dirty="0"/>
          </a:p>
        </p:txBody>
      </p:sp>
    </p:spTree>
    <p:extLst>
      <p:ext uri="{BB962C8B-B14F-4D97-AF65-F5344CB8AC3E}">
        <p14:creationId xmlns:p14="http://schemas.microsoft.com/office/powerpoint/2010/main" val="32250908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sp>
        <p:nvSpPr>
          <p:cNvPr id="3" name="Content Placeholder 2"/>
          <p:cNvSpPr>
            <a:spLocks noGrp="1"/>
          </p:cNvSpPr>
          <p:nvPr>
            <p:ph idx="1"/>
          </p:nvPr>
        </p:nvSpPr>
        <p:spPr/>
        <p:txBody>
          <a:bodyPr/>
          <a:lstStyle/>
          <a:p>
            <a:r>
              <a:rPr lang="en-US" dirty="0" smtClean="0"/>
              <a:t>Disadvantages</a:t>
            </a:r>
          </a:p>
          <a:p>
            <a:pPr lvl="1"/>
            <a:r>
              <a:rPr lang="en-US" dirty="0" smtClean="0"/>
              <a:t>Task force are potentially disturbing to an ongoing </a:t>
            </a:r>
            <a:r>
              <a:rPr lang="en-US" dirty="0" err="1" smtClean="0"/>
              <a:t>organisation</a:t>
            </a:r>
            <a:r>
              <a:rPr lang="en-US" dirty="0" smtClean="0"/>
              <a:t>.</a:t>
            </a:r>
          </a:p>
          <a:p>
            <a:pPr lvl="1"/>
            <a:r>
              <a:rPr lang="en-US" dirty="0" smtClean="0"/>
              <a:t>The creation of task force may not be looked favorably by those who are not selected for it.</a:t>
            </a:r>
          </a:p>
          <a:p>
            <a:pPr lvl="1"/>
            <a:r>
              <a:rPr lang="en-US" dirty="0" smtClean="0"/>
              <a:t>Creation of task forces tends to create feeling of independence and loose attachment to the formal </a:t>
            </a:r>
            <a:r>
              <a:rPr lang="en-US" dirty="0" err="1" smtClean="0"/>
              <a:t>organisation</a:t>
            </a:r>
            <a:r>
              <a:rPr lang="en-US" dirty="0" smtClean="0"/>
              <a:t>.</a:t>
            </a:r>
          </a:p>
          <a:p>
            <a:pPr lvl="1"/>
            <a:endParaRPr lang="en-US" dirty="0" smtClean="0"/>
          </a:p>
          <a:p>
            <a:endParaRPr lang="en-IN" dirty="0"/>
          </a:p>
        </p:txBody>
      </p:sp>
    </p:spTree>
    <p:extLst>
      <p:ext uri="{BB962C8B-B14F-4D97-AF65-F5344CB8AC3E}">
        <p14:creationId xmlns:p14="http://schemas.microsoft.com/office/powerpoint/2010/main" val="16422292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IN" dirty="0"/>
          </a:p>
        </p:txBody>
      </p:sp>
      <p:sp>
        <p:nvSpPr>
          <p:cNvPr id="3" name="Content Placeholder 2"/>
          <p:cNvSpPr>
            <a:spLocks noGrp="1"/>
          </p:cNvSpPr>
          <p:nvPr>
            <p:ph idx="1"/>
          </p:nvPr>
        </p:nvSpPr>
        <p:spPr/>
        <p:txBody>
          <a:bodyPr/>
          <a:lstStyle/>
          <a:p>
            <a:r>
              <a:rPr lang="en-US" dirty="0" smtClean="0"/>
              <a:t>Team is a group of people in the </a:t>
            </a:r>
            <a:r>
              <a:rPr lang="en-US" dirty="0" err="1" smtClean="0"/>
              <a:t>organisation</a:t>
            </a:r>
            <a:r>
              <a:rPr lang="en-US" dirty="0" smtClean="0"/>
              <a:t> constituted for completing certain assignments.</a:t>
            </a:r>
          </a:p>
          <a:p>
            <a:r>
              <a:rPr lang="en-US" dirty="0" smtClean="0"/>
              <a:t>Unlike task force, teams are constituted frequently.</a:t>
            </a:r>
          </a:p>
          <a:p>
            <a:r>
              <a:rPr lang="en-US" dirty="0" smtClean="0"/>
              <a:t>Example :- in IT companies works are done by teams which are constituted on project-by-project basis.</a:t>
            </a:r>
          </a:p>
          <a:p>
            <a:endParaRPr lang="en-IN" dirty="0"/>
          </a:p>
        </p:txBody>
      </p:sp>
    </p:spTree>
    <p:extLst>
      <p:ext uri="{BB962C8B-B14F-4D97-AF65-F5344CB8AC3E}">
        <p14:creationId xmlns:p14="http://schemas.microsoft.com/office/powerpoint/2010/main" val="3337253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6161</Words>
  <Application>Microsoft Office PowerPoint</Application>
  <PresentationFormat>Widescreen</PresentationFormat>
  <Paragraphs>820</Paragraphs>
  <Slides>107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107</vt:i4>
      </vt:variant>
    </vt:vector>
  </HeadingPairs>
  <TitlesOfParts>
    <vt:vector size="113" baseType="lpstr">
      <vt:lpstr>Algerian</vt:lpstr>
      <vt:lpstr>Arial</vt:lpstr>
      <vt:lpstr>Calibri</vt:lpstr>
      <vt:lpstr>Calibri Light</vt:lpstr>
      <vt:lpstr>Rockwell</vt:lpstr>
      <vt:lpstr>Office Theme</vt:lpstr>
      <vt:lpstr>20MCA182 Business Management</vt:lpstr>
      <vt:lpstr>Syllabus</vt:lpstr>
      <vt:lpstr>Introduction</vt:lpstr>
      <vt:lpstr>Continues..</vt:lpstr>
      <vt:lpstr>Continues..</vt:lpstr>
      <vt:lpstr>Features of planning</vt:lpstr>
      <vt:lpstr>Nature of Planning</vt:lpstr>
      <vt:lpstr>Rational approach</vt:lpstr>
      <vt:lpstr>An Open system approach</vt:lpstr>
      <vt:lpstr>Pervasiveness of planning</vt:lpstr>
      <vt:lpstr>Nature of Planning</vt:lpstr>
      <vt:lpstr>Importance of planning</vt:lpstr>
      <vt:lpstr>Steps in planning</vt:lpstr>
      <vt:lpstr>Another dimension</vt:lpstr>
      <vt:lpstr>Steps in planning</vt:lpstr>
      <vt:lpstr>Types of planning or Levels of planning</vt:lpstr>
      <vt:lpstr>Types of planning</vt:lpstr>
      <vt:lpstr>Corporate and Functional planning</vt:lpstr>
      <vt:lpstr>Strategic and Operational Planning</vt:lpstr>
      <vt:lpstr>Strategic and Operational Planning</vt:lpstr>
      <vt:lpstr>Difference between strategic and operational planning.</vt:lpstr>
      <vt:lpstr>Long-term and short-term planning</vt:lpstr>
      <vt:lpstr>Proactive and reactive Planning</vt:lpstr>
      <vt:lpstr>Formal and Informal Planning</vt:lpstr>
      <vt:lpstr>Structure of planning or Types of Plans</vt:lpstr>
      <vt:lpstr>Advantages (or significance) of planning</vt:lpstr>
      <vt:lpstr>Limitations of planning</vt:lpstr>
      <vt:lpstr>Characteristics of a sound plan. </vt:lpstr>
      <vt:lpstr>MBO – Management by Objectives</vt:lpstr>
      <vt:lpstr>Process of MBO</vt:lpstr>
      <vt:lpstr>Merits and limitations  of MBO</vt:lpstr>
      <vt:lpstr>SWOT</vt:lpstr>
      <vt:lpstr>Purpose of SWOT</vt:lpstr>
      <vt:lpstr>Environment Analysis.</vt:lpstr>
      <vt:lpstr>Internal Environment</vt:lpstr>
      <vt:lpstr>Continues..</vt:lpstr>
      <vt:lpstr>Continues..</vt:lpstr>
      <vt:lpstr>External Environment</vt:lpstr>
      <vt:lpstr>Continues..</vt:lpstr>
      <vt:lpstr>Continues..</vt:lpstr>
      <vt:lpstr>Organising</vt:lpstr>
      <vt:lpstr>Continues..</vt:lpstr>
      <vt:lpstr>Process of Organising</vt:lpstr>
      <vt:lpstr>Continues..</vt:lpstr>
      <vt:lpstr>Concept of organising</vt:lpstr>
      <vt:lpstr>Continues..</vt:lpstr>
      <vt:lpstr>Principles of Organisation</vt:lpstr>
      <vt:lpstr>Departmentation</vt:lpstr>
      <vt:lpstr>Need and Importance of Departmentation</vt:lpstr>
      <vt:lpstr>Bases of Departmentation</vt:lpstr>
      <vt:lpstr>Continues..</vt:lpstr>
      <vt:lpstr>Product Based</vt:lpstr>
      <vt:lpstr>Territory Based Departmentation</vt:lpstr>
      <vt:lpstr>Process Based Departmentation</vt:lpstr>
      <vt:lpstr>Customer Based Departmentation</vt:lpstr>
      <vt:lpstr>Time Based Departmentation</vt:lpstr>
      <vt:lpstr>Alphanumerical Based Departmentation</vt:lpstr>
      <vt:lpstr>Choice of bases for departmentation</vt:lpstr>
      <vt:lpstr>Span of management</vt:lpstr>
      <vt:lpstr>Continues..</vt:lpstr>
      <vt:lpstr>Determination of span of management</vt:lpstr>
      <vt:lpstr>Factors affecting span of management</vt:lpstr>
      <vt:lpstr>Continues..</vt:lpstr>
      <vt:lpstr>Formal and Informal organisations</vt:lpstr>
      <vt:lpstr>FACTORS RESPONSIBLE FOR THE EMERGENCE OF INFORMAL ORGANISATIONS</vt:lpstr>
      <vt:lpstr>Advantages of Informal organisation</vt:lpstr>
      <vt:lpstr>Limitations of Informal organisation.</vt:lpstr>
      <vt:lpstr>Comparison of formal and informal organisations. </vt:lpstr>
      <vt:lpstr>Types of organisations</vt:lpstr>
      <vt:lpstr>Line organisation</vt:lpstr>
      <vt:lpstr>Pure Line Organisation</vt:lpstr>
      <vt:lpstr>Departmental Line Organisation</vt:lpstr>
      <vt:lpstr>Merits of line organisation</vt:lpstr>
      <vt:lpstr>Limitations of line organisation.</vt:lpstr>
      <vt:lpstr>Functional Organisation</vt:lpstr>
      <vt:lpstr>Continues..</vt:lpstr>
      <vt:lpstr>Chart of functional organisation</vt:lpstr>
      <vt:lpstr>Merits and Limitations of Functional organisation</vt:lpstr>
      <vt:lpstr>Line and Staff Organisation</vt:lpstr>
      <vt:lpstr>Chart of line and staff organisation</vt:lpstr>
      <vt:lpstr>Line and staff organisation</vt:lpstr>
      <vt:lpstr>Divisional Organisations</vt:lpstr>
      <vt:lpstr>Divisionalisation </vt:lpstr>
      <vt:lpstr>SBU</vt:lpstr>
      <vt:lpstr>Design of Divisional Organisation Structure</vt:lpstr>
      <vt:lpstr>Chart of Divisional organisation.</vt:lpstr>
      <vt:lpstr>Advantages of divisional structure</vt:lpstr>
      <vt:lpstr>Disadvantages in divisional structure.</vt:lpstr>
      <vt:lpstr>Project Organisation</vt:lpstr>
      <vt:lpstr>Continues..</vt:lpstr>
      <vt:lpstr>Continues..</vt:lpstr>
      <vt:lpstr>Matrix Organisation</vt:lpstr>
      <vt:lpstr>Continues..</vt:lpstr>
      <vt:lpstr>Merits and Limitations of Matrix Organisation</vt:lpstr>
      <vt:lpstr>Free form </vt:lpstr>
      <vt:lpstr>Task force</vt:lpstr>
      <vt:lpstr>Continues..</vt:lpstr>
      <vt:lpstr>Continues..</vt:lpstr>
      <vt:lpstr>Team</vt:lpstr>
      <vt:lpstr>Types of teams</vt:lpstr>
      <vt:lpstr>Committee</vt:lpstr>
      <vt:lpstr>Continues..</vt:lpstr>
      <vt:lpstr>Continues..</vt:lpstr>
      <vt:lpstr>Virtual organisation</vt:lpstr>
      <vt:lpstr>Continues..</vt:lpstr>
      <vt:lpstr>Advantages and disadvantages</vt:lpstr>
      <vt:lpstr>Virtual office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20MCA182 Business Management</dc:title>
  <dc:creator>Manu</dc:creator>
  <cp:lastModifiedBy>Manu</cp:lastModifiedBy>
  <cp:revision>12</cp:revision>
  <dcterms:created xsi:type="dcterms:W3CDTF">2021-04-28T12:19:26Z</dcterms:created>
  <dcterms:modified xsi:type="dcterms:W3CDTF">2021-04-28T17:10:46Z</dcterms:modified>
</cp:coreProperties>
</file>