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4" r:id="rId2"/>
    <p:sldId id="275" r:id="rId3"/>
    <p:sldId id="276" r:id="rId4"/>
    <p:sldId id="277" r:id="rId5"/>
    <p:sldId id="280" r:id="rId6"/>
    <p:sldId id="278" r:id="rId7"/>
    <p:sldId id="281" r:id="rId8"/>
    <p:sldId id="282" r:id="rId9"/>
    <p:sldId id="283" r:id="rId10"/>
    <p:sldId id="284" r:id="rId11"/>
    <p:sldId id="285" r:id="rId12"/>
    <p:sldId id="287" r:id="rId13"/>
    <p:sldId id="288" r:id="rId14"/>
    <p:sldId id="289" r:id="rId15"/>
    <p:sldId id="290" r:id="rId16"/>
    <p:sldId id="291" r:id="rId17"/>
    <p:sldId id="292" r:id="rId18"/>
    <p:sldId id="293" r:id="rId19"/>
    <p:sldId id="286" r:id="rId20"/>
    <p:sldId id="294" r:id="rId21"/>
    <p:sldId id="295" r:id="rId22"/>
    <p:sldId id="296" r:id="rId23"/>
    <p:sldId id="297" r:id="rId24"/>
    <p:sldId id="298" r:id="rId25"/>
    <p:sldId id="299" r:id="rId26"/>
    <p:sldId id="300" r:id="rId27"/>
    <p:sldId id="301" r:id="rId28"/>
    <p:sldId id="279" r:id="rId29"/>
    <p:sldId id="3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29C4-18AE-4463-B1DA-0BD5D55ABEA9}"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86E7-7F71-4C4A-A0B1-D7351147D2BB}" type="slidenum">
              <a:rPr lang="en-US" smtClean="0"/>
              <a:t>‹#›</a:t>
            </a:fld>
            <a:endParaRPr lang="en-US"/>
          </a:p>
        </p:txBody>
      </p:sp>
    </p:spTree>
    <p:extLst>
      <p:ext uri="{BB962C8B-B14F-4D97-AF65-F5344CB8AC3E}">
        <p14:creationId xmlns:p14="http://schemas.microsoft.com/office/powerpoint/2010/main" val="32709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A69679-69D9-495A-AAA5-3C2EE5906DB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425427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68873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2271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0667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69679-69D9-495A-AAA5-3C2EE5906DB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414118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A69679-69D9-495A-AAA5-3C2EE5906DB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7831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A69679-69D9-495A-AAA5-3C2EE5906DB8}"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92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A69679-69D9-495A-AAA5-3C2EE5906DB8}"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90673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69679-69D9-495A-AAA5-3C2EE5906DB8}"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20414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69679-69D9-495A-AAA5-3C2EE5906DB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39726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69679-69D9-495A-AAA5-3C2EE5906DB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351024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69679-69D9-495A-AAA5-3C2EE5906DB8}"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54BC5-B099-439D-ADCD-F90AB559102C}" type="slidenum">
              <a:rPr lang="en-US" smtClean="0"/>
              <a:t>‹#›</a:t>
            </a:fld>
            <a:endParaRPr lang="en-US"/>
          </a:p>
        </p:txBody>
      </p:sp>
    </p:spTree>
    <p:extLst>
      <p:ext uri="{BB962C8B-B14F-4D97-AF65-F5344CB8AC3E}">
        <p14:creationId xmlns:p14="http://schemas.microsoft.com/office/powerpoint/2010/main" val="79601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MODULE -5 </a:t>
            </a:r>
          </a:p>
        </p:txBody>
      </p:sp>
      <p:sp>
        <p:nvSpPr>
          <p:cNvPr id="3" name="Content Placeholder 2"/>
          <p:cNvSpPr>
            <a:spLocks noGrp="1"/>
          </p:cNvSpPr>
          <p:nvPr>
            <p:ph idx="1"/>
          </p:nvPr>
        </p:nvSpPr>
        <p:spPr>
          <a:xfrm>
            <a:off x="586854" y="1514901"/>
            <a:ext cx="10945504" cy="4926842"/>
          </a:xfrm>
        </p:spPr>
        <p:txBody>
          <a:bodyPr>
            <a:normAutofit fontScale="85000" lnSpcReduction="20000"/>
          </a:bodyPr>
          <a:lstStyle/>
          <a:p>
            <a:pPr>
              <a:lnSpc>
                <a:spcPct val="160000"/>
              </a:lnSpc>
            </a:pPr>
            <a:r>
              <a:rPr lang="en-GB" dirty="0">
                <a:latin typeface="Times New Roman" panose="02020603050405020304" pitchFamily="18" charset="0"/>
                <a:cs typeface="Times New Roman" panose="02020603050405020304" pitchFamily="18" charset="0"/>
              </a:rPr>
              <a:t>Software Configuration Management: Using version control, Managing dependencies, Managing software configuration, Managing build and deployment environments.</a:t>
            </a:r>
          </a:p>
          <a:p>
            <a:pPr>
              <a:lnSpc>
                <a:spcPct val="160000"/>
              </a:lnSpc>
            </a:pPr>
            <a:r>
              <a:rPr lang="en-US" dirty="0">
                <a:latin typeface="Times New Roman" panose="02020603050405020304" pitchFamily="18" charset="0"/>
                <a:cs typeface="Times New Roman" panose="02020603050405020304" pitchFamily="18" charset="0"/>
              </a:rPr>
              <a:t>Continuous Integration: Prerequisites for continuous integration, Essential practices.</a:t>
            </a:r>
          </a:p>
          <a:p>
            <a:pPr>
              <a:lnSpc>
                <a:spcPct val="160000"/>
              </a:lnSpc>
            </a:pPr>
            <a:r>
              <a:rPr lang="en-GB" dirty="0">
                <a:latin typeface="Times New Roman" panose="02020603050405020304" pitchFamily="18" charset="0"/>
                <a:cs typeface="Times New Roman" panose="02020603050405020304" pitchFamily="18" charset="0"/>
              </a:rPr>
              <a:t>Continuous Delivery: Principles of Software delivery, Introduction and concepts.</a:t>
            </a:r>
          </a:p>
          <a:p>
            <a:pPr>
              <a:lnSpc>
                <a:spcPct val="160000"/>
              </a:lnSpc>
            </a:pPr>
            <a:r>
              <a:rPr lang="en-GB" dirty="0">
                <a:latin typeface="Times New Roman" panose="02020603050405020304" pitchFamily="18" charset="0"/>
                <a:cs typeface="Times New Roman" panose="02020603050405020304" pitchFamily="18" charset="0"/>
              </a:rPr>
              <a:t>Build and deployment automation, Learn to use </a:t>
            </a: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for configuration management.</a:t>
            </a:r>
          </a:p>
          <a:p>
            <a:pPr>
              <a:lnSpc>
                <a:spcPct val="160000"/>
              </a:lnSpc>
            </a:pPr>
            <a:r>
              <a:rPr lang="en-GB" dirty="0">
                <a:latin typeface="Times New Roman" panose="02020603050405020304" pitchFamily="18" charset="0"/>
                <a:cs typeface="Times New Roman" panose="02020603050405020304" pitchFamily="18" charset="0"/>
              </a:rPr>
              <a:t>Test automation (as part of continuous integration), Learn to set up test automation cases using </a:t>
            </a:r>
            <a:r>
              <a:rPr lang="en-US" dirty="0">
                <a:latin typeface="Times New Roman" panose="02020603050405020304" pitchFamily="18" charset="0"/>
                <a:cs typeface="Times New Roman" panose="02020603050405020304" pitchFamily="18" charset="0"/>
              </a:rPr>
              <a:t>Robot Framework.</a:t>
            </a:r>
          </a:p>
        </p:txBody>
      </p:sp>
    </p:spTree>
    <p:extLst>
      <p:ext uri="{BB962C8B-B14F-4D97-AF65-F5344CB8AC3E}">
        <p14:creationId xmlns:p14="http://schemas.microsoft.com/office/powerpoint/2010/main" val="282554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597325"/>
            <a:ext cx="11089944" cy="5762531"/>
          </a:xfrm>
        </p:spPr>
        <p:txBody>
          <a:bodyPr>
            <a:normAutofit fontScale="77500" lnSpcReduction="2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Check In Regularly to Trunk:- </a:t>
            </a:r>
          </a:p>
          <a:p>
            <a:pPr>
              <a:lnSpc>
                <a:spcPct val="150000"/>
              </a:lnSpc>
            </a:pPr>
            <a:r>
              <a:rPr lang="en-GB" dirty="0">
                <a:latin typeface="Times New Roman" panose="02020603050405020304" pitchFamily="18" charset="0"/>
                <a:cs typeface="Times New Roman" panose="02020603050405020304" pitchFamily="18" charset="0"/>
              </a:rPr>
              <a:t>it is important to be sure that your work, whatever it may be, is ready for the level of publicity that a check-in implies.</a:t>
            </a:r>
          </a:p>
          <a:p>
            <a:pPr>
              <a:lnSpc>
                <a:spcPct val="150000"/>
              </a:lnSpc>
            </a:pPr>
            <a:r>
              <a:rPr lang="en-GB" dirty="0">
                <a:latin typeface="Times New Roman" panose="02020603050405020304" pitchFamily="18" charset="0"/>
                <a:cs typeface="Times New Roman" panose="02020603050405020304" pitchFamily="18" charset="0"/>
              </a:rPr>
              <a:t>When a new features is developed incrementally, commit them to the trunk in version control on a regular and frequent basis. </a:t>
            </a:r>
          </a:p>
          <a:p>
            <a:pPr>
              <a:lnSpc>
                <a:spcPct val="150000"/>
              </a:lnSpc>
            </a:pPr>
            <a:r>
              <a:rPr lang="en-GB" dirty="0">
                <a:latin typeface="Times New Roman" panose="02020603050405020304" pitchFamily="18" charset="0"/>
                <a:cs typeface="Times New Roman" panose="02020603050405020304" pitchFamily="18" charset="0"/>
              </a:rPr>
              <a:t>This keeps the software working and integrated at all times. </a:t>
            </a:r>
          </a:p>
          <a:p>
            <a:pPr>
              <a:lnSpc>
                <a:spcPct val="150000"/>
              </a:lnSpc>
            </a:pPr>
            <a:r>
              <a:rPr lang="en-GB" dirty="0">
                <a:latin typeface="Times New Roman" panose="02020603050405020304" pitchFamily="18" charset="0"/>
                <a:cs typeface="Times New Roman" panose="02020603050405020304" pitchFamily="18" charset="0"/>
              </a:rPr>
              <a:t>It means that your software is always tested because your automated tests are run on trunk by the continuous integration (CI) server every time you check in. </a:t>
            </a:r>
          </a:p>
          <a:p>
            <a:pPr>
              <a:lnSpc>
                <a:spcPct val="150000"/>
              </a:lnSpc>
            </a:pPr>
            <a:r>
              <a:rPr lang="en-GB" dirty="0">
                <a:latin typeface="Times New Roman" panose="02020603050405020304" pitchFamily="18" charset="0"/>
                <a:cs typeface="Times New Roman" panose="02020603050405020304" pitchFamily="18" charset="0"/>
              </a:rPr>
              <a:t>It reduces the possibility of large merge conflicts caused by refactoring, ensures that integration problems are caught immediately when they are cheap to fix, and results in higher-quality </a:t>
            </a:r>
            <a:r>
              <a:rPr lang="en-US" dirty="0">
                <a:latin typeface="Times New Roman" panose="02020603050405020304" pitchFamily="18" charset="0"/>
                <a:cs typeface="Times New Roman" panose="02020603050405020304" pitchFamily="18" charset="0"/>
              </a:rPr>
              <a:t>software.</a:t>
            </a:r>
          </a:p>
        </p:txBody>
      </p:sp>
    </p:spTree>
    <p:extLst>
      <p:ext uri="{BB962C8B-B14F-4D97-AF65-F5344CB8AC3E}">
        <p14:creationId xmlns:p14="http://schemas.microsoft.com/office/powerpoint/2010/main" val="401222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0" y="515439"/>
            <a:ext cx="10653215" cy="5585109"/>
          </a:xfrm>
        </p:spPr>
        <p:txBody>
          <a:bodyPr>
            <a:normAutofit fontScale="85000" lnSpcReduction="10000"/>
          </a:bodyPr>
          <a:lstStyle/>
          <a:p>
            <a:pPr marL="0" indent="0">
              <a:lnSpc>
                <a:spcPct val="160000"/>
              </a:lnSpc>
              <a:buNone/>
            </a:pPr>
            <a:r>
              <a:rPr lang="en-US" b="1" i="1" dirty="0">
                <a:latin typeface="Times New Roman" panose="02020603050405020304" pitchFamily="18" charset="0"/>
                <a:cs typeface="Times New Roman" panose="02020603050405020304" pitchFamily="18" charset="0"/>
              </a:rPr>
              <a:t>Use Meaningful Commit Messages:- </a:t>
            </a:r>
          </a:p>
          <a:p>
            <a:pPr>
              <a:lnSpc>
                <a:spcPct val="160000"/>
              </a:lnSpc>
            </a:pPr>
            <a:r>
              <a:rPr lang="en-GB" dirty="0">
                <a:latin typeface="Times New Roman" panose="02020603050405020304" pitchFamily="18" charset="0"/>
                <a:cs typeface="Times New Roman" panose="02020603050405020304" pitchFamily="18" charset="0"/>
              </a:rPr>
              <a:t>Every version control system has the facility to add a description to your commit.</a:t>
            </a:r>
          </a:p>
          <a:p>
            <a:pPr>
              <a:lnSpc>
                <a:spcPct val="160000"/>
              </a:lnSpc>
            </a:pPr>
            <a:r>
              <a:rPr lang="en-GB" dirty="0">
                <a:latin typeface="Times New Roman" panose="02020603050405020304" pitchFamily="18" charset="0"/>
                <a:cs typeface="Times New Roman" panose="02020603050405020304" pitchFamily="18" charset="0"/>
              </a:rPr>
              <a:t>It is easy to omit these messages, and many people get into the bad habit of doing so. </a:t>
            </a:r>
          </a:p>
          <a:p>
            <a:pPr>
              <a:lnSpc>
                <a:spcPct val="160000"/>
              </a:lnSpc>
            </a:pPr>
            <a:r>
              <a:rPr lang="en-GB" dirty="0">
                <a:latin typeface="Times New Roman" panose="02020603050405020304" pitchFamily="18" charset="0"/>
                <a:cs typeface="Times New Roman" panose="02020603050405020304" pitchFamily="18" charset="0"/>
              </a:rPr>
              <a:t>The most important reason to write descriptive commit messages is so that, when the build breaks, you know who broke the build and why. </a:t>
            </a:r>
          </a:p>
          <a:p>
            <a:pPr>
              <a:lnSpc>
                <a:spcPct val="160000"/>
              </a:lnSpc>
            </a:pPr>
            <a:r>
              <a:rPr lang="en-GB" dirty="0">
                <a:latin typeface="Times New Roman" panose="02020603050405020304" pitchFamily="18" charset="0"/>
                <a:cs typeface="Times New Roman" panose="02020603050405020304" pitchFamily="18" charset="0"/>
              </a:rPr>
              <a:t>A commit message explaining what the person was doing when they committed that change can save you hours of debugging.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01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Managing Dependencies</a:t>
            </a:r>
          </a:p>
        </p:txBody>
      </p:sp>
      <p:sp>
        <p:nvSpPr>
          <p:cNvPr id="3" name="Content Placeholder 2"/>
          <p:cNvSpPr>
            <a:spLocks noGrp="1"/>
          </p:cNvSpPr>
          <p:nvPr>
            <p:ph idx="1"/>
          </p:nvPr>
        </p:nvSpPr>
        <p:spPr>
          <a:xfrm>
            <a:off x="428766" y="1325562"/>
            <a:ext cx="11321955" cy="5088885"/>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The most common external dependencies within your application are the third party libraries it uses and the relationships between components or modules under development by other teams within your organization.</a:t>
            </a:r>
          </a:p>
          <a:p>
            <a:pPr>
              <a:lnSpc>
                <a:spcPct val="150000"/>
              </a:lnSpc>
            </a:pPr>
            <a:r>
              <a:rPr lang="en-US" b="1" i="1" dirty="0">
                <a:latin typeface="Times New Roman" panose="02020603050405020304" pitchFamily="18" charset="0"/>
                <a:cs typeface="Times New Roman" panose="02020603050405020304" pitchFamily="18" charset="0"/>
              </a:rPr>
              <a:t>Managing External Libraries:- </a:t>
            </a:r>
            <a:r>
              <a:rPr lang="en-GB" dirty="0">
                <a:latin typeface="Times New Roman" panose="02020603050405020304" pitchFamily="18" charset="0"/>
                <a:cs typeface="Times New Roman" panose="02020603050405020304" pitchFamily="18" charset="0"/>
              </a:rPr>
              <a:t>External libraries usually come in binary form, unless you’re using an interpreted language. Even with interpreted languages, external libraries are normally installed globally on your system by a package management system.</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7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8" y="501792"/>
            <a:ext cx="11171830" cy="5926303"/>
          </a:xfrm>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It is better to keep copies of your external libraries somewhere locally.</a:t>
            </a:r>
          </a:p>
          <a:p>
            <a:pPr>
              <a:lnSpc>
                <a:spcPct val="150000"/>
              </a:lnSpc>
            </a:pPr>
            <a:r>
              <a:rPr lang="en-GB" dirty="0">
                <a:latin typeface="Times New Roman" panose="02020603050405020304" pitchFamily="18" charset="0"/>
                <a:cs typeface="Times New Roman" panose="02020603050405020304" pitchFamily="18" charset="0"/>
              </a:rPr>
              <a:t>This is essential if you have to follow compliance regulations, and it also makes getting started on a project </a:t>
            </a:r>
            <a:r>
              <a:rPr lang="en-US" dirty="0">
                <a:latin typeface="Times New Roman" panose="02020603050405020304" pitchFamily="18" charset="0"/>
                <a:cs typeface="Times New Roman" panose="02020603050405020304" pitchFamily="18" charset="0"/>
              </a:rPr>
              <a:t>faster.</a:t>
            </a:r>
          </a:p>
          <a:p>
            <a:pPr>
              <a:lnSpc>
                <a:spcPct val="150000"/>
              </a:lnSpc>
            </a:pPr>
            <a:r>
              <a:rPr lang="en-GB" dirty="0">
                <a:latin typeface="Times New Roman" panose="02020603050405020304" pitchFamily="18" charset="0"/>
                <a:cs typeface="Times New Roman" panose="02020603050405020304" pitchFamily="18" charset="0"/>
              </a:rPr>
              <a:t>we emphasize that your build system should always specify the exact version of the external libraries that you use.</a:t>
            </a:r>
          </a:p>
          <a:p>
            <a:pPr>
              <a:lnSpc>
                <a:spcPct val="150000"/>
              </a:lnSpc>
            </a:pPr>
            <a:r>
              <a:rPr lang="en-GB" dirty="0">
                <a:latin typeface="Times New Roman" panose="02020603050405020304" pitchFamily="18" charset="0"/>
                <a:cs typeface="Times New Roman" panose="02020603050405020304" pitchFamily="18" charset="0"/>
              </a:rPr>
              <a:t> If you don’t do this, you can’t reproduce </a:t>
            </a:r>
            <a:r>
              <a:rPr lang="en-US" dirty="0">
                <a:latin typeface="Times New Roman" panose="02020603050405020304" pitchFamily="18" charset="0"/>
                <a:cs typeface="Times New Roman" panose="02020603050405020304" pitchFamily="18" charset="0"/>
              </a:rPr>
              <a:t>your build.</a:t>
            </a:r>
          </a:p>
          <a:p>
            <a:pPr>
              <a:lnSpc>
                <a:spcPct val="150000"/>
              </a:lnSpc>
            </a:pPr>
            <a:r>
              <a:rPr lang="en-GB" dirty="0">
                <a:latin typeface="Times New Roman" panose="02020603050405020304" pitchFamily="18" charset="0"/>
                <a:cs typeface="Times New Roman" panose="02020603050405020304" pitchFamily="18" charset="0"/>
              </a:rPr>
              <a:t>Whether you keep external libraries in version control or not involves some trade-offs. It makes it much easier to correlate versions of your software with the versions of the libraries that were used to build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855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lnSpc>
                <a:spcPct val="100000"/>
              </a:lnSpc>
            </a:pPr>
            <a:r>
              <a:rPr lang="en-US" b="1" dirty="0">
                <a:latin typeface="Times New Roman" panose="02020603050405020304" pitchFamily="18" charset="0"/>
                <a:cs typeface="Times New Roman" panose="02020603050405020304" pitchFamily="18" charset="0"/>
              </a:rPr>
              <a:t>Managing Software Configuration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331" y="1514900"/>
            <a:ext cx="10849969" cy="4899547"/>
          </a:xfrm>
        </p:spPr>
        <p:txBody>
          <a:bodyPr>
            <a:normAutofit fontScale="70000" lnSpcReduction="20000"/>
          </a:bodyPr>
          <a:lstStyle/>
          <a:p>
            <a:pPr>
              <a:lnSpc>
                <a:spcPct val="170000"/>
              </a:lnSpc>
            </a:pPr>
            <a:r>
              <a:rPr lang="en-GB" dirty="0">
                <a:latin typeface="Times New Roman" panose="02020603050405020304" pitchFamily="18" charset="0"/>
                <a:cs typeface="Times New Roman" panose="02020603050405020304" pitchFamily="18" charset="0"/>
              </a:rPr>
              <a:t>Configuration is one of the three key parts that comprise an application, along with its binaries and its data. </a:t>
            </a:r>
          </a:p>
          <a:p>
            <a:pPr>
              <a:lnSpc>
                <a:spcPct val="170000"/>
              </a:lnSpc>
            </a:pPr>
            <a:r>
              <a:rPr lang="en-GB" dirty="0">
                <a:latin typeface="Times New Roman" panose="02020603050405020304" pitchFamily="18" charset="0"/>
                <a:cs typeface="Times New Roman" panose="02020603050405020304" pitchFamily="18" charset="0"/>
              </a:rPr>
              <a:t>Configuration information can be used to change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software at build time, deploy time, and run time. </a:t>
            </a:r>
          </a:p>
          <a:p>
            <a:pPr>
              <a:lnSpc>
                <a:spcPct val="170000"/>
              </a:lnSpc>
            </a:pPr>
            <a:r>
              <a:rPr lang="en-GB" dirty="0">
                <a:latin typeface="Times New Roman" panose="02020603050405020304" pitchFamily="18" charset="0"/>
                <a:cs typeface="Times New Roman" panose="02020603050405020304" pitchFamily="18" charset="0"/>
              </a:rPr>
              <a:t>Delivery teams need to consider carefully what configuration options should be available, how to manage them throughout the application’s life, and how to ensure that configuration is managed consistently across components, applications, and technologies. </a:t>
            </a:r>
          </a:p>
          <a:p>
            <a:pPr>
              <a:lnSpc>
                <a:spcPct val="170000"/>
              </a:lnSpc>
            </a:pPr>
            <a:r>
              <a:rPr lang="en-GB" dirty="0">
                <a:latin typeface="Times New Roman" panose="02020603050405020304" pitchFamily="18" charset="0"/>
                <a:cs typeface="Times New Roman" panose="02020603050405020304" pitchFamily="18" charset="0"/>
              </a:rPr>
              <a:t>you should treat the configuration of your system in the same way you treat your code: Make it subject to proper management and </a:t>
            </a:r>
            <a:r>
              <a:rPr lang="en-US" dirty="0">
                <a:latin typeface="Times New Roman" panose="02020603050405020304" pitchFamily="18" charset="0"/>
                <a:cs typeface="Times New Roman" panose="02020603050405020304" pitchFamily="18" charset="0"/>
              </a:rPr>
              <a:t>testing.</a:t>
            </a:r>
          </a:p>
        </p:txBody>
      </p:sp>
    </p:spTree>
    <p:extLst>
      <p:ext uri="{BB962C8B-B14F-4D97-AF65-F5344CB8AC3E}">
        <p14:creationId xmlns:p14="http://schemas.microsoft.com/office/powerpoint/2010/main" val="164166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447201"/>
            <a:ext cx="10515600" cy="5899008"/>
          </a:xfrm>
        </p:spPr>
        <p:txBody>
          <a:bodyPr>
            <a:normAutofit fontScale="85000" lnSpcReduction="10000"/>
          </a:bodyPr>
          <a:lstStyle/>
          <a:p>
            <a:pPr>
              <a:lnSpc>
                <a:spcPct val="170000"/>
              </a:lnSpc>
            </a:pPr>
            <a:r>
              <a:rPr lang="en-US" b="1" dirty="0">
                <a:latin typeface="Times New Roman" panose="02020603050405020304" pitchFamily="18" charset="0"/>
                <a:cs typeface="Times New Roman" panose="02020603050405020304" pitchFamily="18" charset="0"/>
              </a:rPr>
              <a:t>Configuration and Flexibility</a:t>
            </a:r>
          </a:p>
          <a:p>
            <a:pPr>
              <a:lnSpc>
                <a:spcPct val="170000"/>
              </a:lnSpc>
            </a:pPr>
            <a:r>
              <a:rPr lang="en-US" dirty="0">
                <a:latin typeface="Times New Roman" panose="02020603050405020304" pitchFamily="18" charset="0"/>
                <a:cs typeface="Times New Roman" panose="02020603050405020304" pitchFamily="18" charset="0"/>
              </a:rPr>
              <a:t>Everyone wants flexible software. But flexibility </a:t>
            </a:r>
            <a:r>
              <a:rPr lang="en-GB" dirty="0">
                <a:latin typeface="Times New Roman" panose="02020603050405020304" pitchFamily="18" charset="0"/>
                <a:cs typeface="Times New Roman" panose="02020603050405020304" pitchFamily="18" charset="0"/>
              </a:rPr>
              <a:t>usually comes at a cost.</a:t>
            </a:r>
          </a:p>
          <a:p>
            <a:pPr>
              <a:lnSpc>
                <a:spcPct val="170000"/>
              </a:lnSpc>
            </a:pPr>
            <a:r>
              <a:rPr lang="en-US" dirty="0">
                <a:latin typeface="Times New Roman" panose="02020603050405020304" pitchFamily="18" charset="0"/>
                <a:cs typeface="Times New Roman" panose="02020603050405020304" pitchFamily="18" charset="0"/>
              </a:rPr>
              <a:t>Most applications </a:t>
            </a:r>
            <a:r>
              <a:rPr lang="en-GB" dirty="0">
                <a:latin typeface="Times New Roman" panose="02020603050405020304" pitchFamily="18" charset="0"/>
                <a:cs typeface="Times New Roman" panose="02020603050405020304" pitchFamily="18" charset="0"/>
              </a:rPr>
              <a:t>they are designed for a specific purpose, but within the bounds of that purpose they will usually have some ways in which their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can be modified.</a:t>
            </a:r>
          </a:p>
          <a:p>
            <a:pPr>
              <a:lnSpc>
                <a:spcPct val="170000"/>
              </a:lnSpc>
            </a:pPr>
            <a:r>
              <a:rPr lang="en-GB" dirty="0">
                <a:latin typeface="Times New Roman" panose="02020603050405020304" pitchFamily="18" charset="0"/>
                <a:cs typeface="Times New Roman" panose="02020603050405020304" pitchFamily="18" charset="0"/>
              </a:rPr>
              <a:t>The desire to achieve flexibility may lead to the common </a:t>
            </a:r>
            <a:r>
              <a:rPr lang="en-GB" dirty="0" err="1">
                <a:latin typeface="Times New Roman" panose="02020603050405020304" pitchFamily="18" charset="0"/>
                <a:cs typeface="Times New Roman" panose="02020603050405020304" pitchFamily="18" charset="0"/>
              </a:rPr>
              <a:t>antipattern</a:t>
            </a:r>
            <a:r>
              <a:rPr lang="en-GB" dirty="0">
                <a:latin typeface="Times New Roman" panose="02020603050405020304" pitchFamily="18" charset="0"/>
                <a:cs typeface="Times New Roman" panose="02020603050405020304" pitchFamily="18" charset="0"/>
              </a:rPr>
              <a:t> of “ultimate configurability” which is, all too frequently, stated as a requirement for software projects. </a:t>
            </a:r>
          </a:p>
          <a:p>
            <a:pPr>
              <a:lnSpc>
                <a:spcPct val="170000"/>
              </a:lnSpc>
            </a:pPr>
            <a:r>
              <a:rPr lang="en-GB" dirty="0">
                <a:latin typeface="Times New Roman" panose="02020603050405020304" pitchFamily="18" charset="0"/>
                <a:cs typeface="Times New Roman" panose="02020603050405020304" pitchFamily="18" charset="0"/>
              </a:rPr>
              <a:t>It is at best unhelpful, and at worst, this one requirement </a:t>
            </a:r>
            <a:r>
              <a:rPr lang="en-US" dirty="0">
                <a:latin typeface="Times New Roman" panose="02020603050405020304" pitchFamily="18" charset="0"/>
                <a:cs typeface="Times New Roman" panose="02020603050405020304" pitchFamily="18" charset="0"/>
              </a:rPr>
              <a:t>can kill a project.</a:t>
            </a:r>
            <a:endParaRPr lang="en-GB"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38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5" y="529088"/>
            <a:ext cx="10967113" cy="5885360"/>
          </a:xfrm>
        </p:spPr>
        <p:txBody>
          <a:bodyPr>
            <a:normAutofit fontScale="92500"/>
          </a:bodyPr>
          <a:lstStyle/>
          <a:p>
            <a:pPr>
              <a:lnSpc>
                <a:spcPct val="170000"/>
              </a:lnSpc>
            </a:pPr>
            <a:r>
              <a:rPr lang="en-GB" dirty="0">
                <a:latin typeface="Times New Roman" panose="02020603050405020304" pitchFamily="18" charset="0"/>
                <a:cs typeface="Times New Roman" panose="02020603050405020304" pitchFamily="18" charset="0"/>
              </a:rPr>
              <a:t>Configurable software is not always the cheaper solution it appears to be. It’s almost always better to focus on delivering the high-value functionality with little configuration and then add configuration options later when necessary.</a:t>
            </a:r>
          </a:p>
          <a:p>
            <a:pPr>
              <a:lnSpc>
                <a:spcPct val="170000"/>
              </a:lnSpc>
            </a:pPr>
            <a:r>
              <a:rPr lang="en-GB" dirty="0">
                <a:latin typeface="Times New Roman" panose="02020603050405020304" pitchFamily="18" charset="0"/>
                <a:cs typeface="Times New Roman" panose="02020603050405020304" pitchFamily="18" charset="0"/>
              </a:rPr>
              <a:t>Most configuration information is free-form and untested.</a:t>
            </a:r>
          </a:p>
          <a:p>
            <a:pPr>
              <a:lnSpc>
                <a:spcPct val="170000"/>
              </a:lnSpc>
            </a:pPr>
            <a:r>
              <a:rPr lang="en-GB" dirty="0">
                <a:latin typeface="Times New Roman" panose="02020603050405020304" pitchFamily="18" charset="0"/>
                <a:cs typeface="Times New Roman" panose="02020603050405020304" pitchFamily="18" charset="0"/>
              </a:rPr>
              <a:t>Configuration is not inherently evil. But it needs to be managed carefully and consistently. </a:t>
            </a:r>
          </a:p>
          <a:p>
            <a:pPr>
              <a:lnSpc>
                <a:spcPct val="170000"/>
              </a:lnSpc>
            </a:pPr>
            <a:r>
              <a:rPr lang="en-GB" dirty="0">
                <a:latin typeface="Times New Roman" panose="02020603050405020304" pitchFamily="18" charset="0"/>
                <a:cs typeface="Times New Roman" panose="02020603050405020304" pitchFamily="18" charset="0"/>
              </a:rPr>
              <a:t>Modern computer languages have evolved all sorts of characteristics and techniques to help them reduce errors.</a:t>
            </a:r>
          </a:p>
        </p:txBody>
      </p:sp>
    </p:spTree>
    <p:extLst>
      <p:ext uri="{BB962C8B-B14F-4D97-AF65-F5344CB8AC3E}">
        <p14:creationId xmlns:p14="http://schemas.microsoft.com/office/powerpoint/2010/main" val="97180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6"/>
            <a:ext cx="10515600" cy="5868537"/>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 In most cases, these protections do not exist for configuration information, and more often than not there are not even any tests in place to verify that your software has been configured correctly in testing and production environments.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Deployment </a:t>
            </a:r>
            <a:r>
              <a:rPr lang="en-GB" dirty="0">
                <a:latin typeface="Times New Roman" panose="02020603050405020304" pitchFamily="18" charset="0"/>
                <a:cs typeface="Times New Roman" panose="02020603050405020304" pitchFamily="18" charset="0"/>
              </a:rPr>
              <a:t>smoke tests are one way to mitigate this problem and should always be used.</a:t>
            </a:r>
          </a:p>
          <a:p>
            <a:pPr>
              <a:lnSpc>
                <a:spcPct val="150000"/>
              </a:lnSpc>
            </a:pPr>
            <a:r>
              <a:rPr lang="en-GB" b="1" dirty="0">
                <a:latin typeface="Times New Roman" panose="02020603050405020304" pitchFamily="18" charset="0"/>
                <a:cs typeface="Times New Roman" panose="02020603050405020304" pitchFamily="18" charset="0"/>
              </a:rPr>
              <a:t>Smoke tests</a:t>
            </a:r>
            <a:r>
              <a:rPr lang="en-GB" dirty="0">
                <a:latin typeface="Times New Roman" panose="02020603050405020304" pitchFamily="18" charset="0"/>
                <a:cs typeface="Times New Roman" panose="02020603050405020304" pitchFamily="18" charset="0"/>
              </a:rPr>
              <a:t> are a subset of test cases that cover the most important functionality of a component or system, used to aid assessment of whether main functions of the software appear to work correctly. </a:t>
            </a:r>
            <a:r>
              <a:rPr lang="en-GB" b="1" dirty="0">
                <a:latin typeface="Times New Roman" panose="02020603050405020304" pitchFamily="18" charset="0"/>
                <a:cs typeface="Times New Roman" panose="02020603050405020304" pitchFamily="18" charset="0"/>
              </a:rPr>
              <a:t>Smoke testing</a:t>
            </a:r>
            <a:r>
              <a:rPr lang="en-GB" dirty="0">
                <a:latin typeface="Times New Roman" panose="02020603050405020304" pitchFamily="18" charset="0"/>
                <a:cs typeface="Times New Roman" panose="02020603050405020304" pitchFamily="18" charset="0"/>
              </a:rPr>
              <a:t> is also done by testers before accepting a build for further testing.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84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992" y="573208"/>
            <a:ext cx="10031104" cy="5622876"/>
          </a:xfrm>
          <a:prstGeom prst="rect">
            <a:avLst/>
          </a:prstGeom>
        </p:spPr>
      </p:pic>
    </p:spTree>
    <p:extLst>
      <p:ext uri="{BB962C8B-B14F-4D97-AF65-F5344CB8AC3E}">
        <p14:creationId xmlns:p14="http://schemas.microsoft.com/office/powerpoint/2010/main" val="367140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8" y="597327"/>
            <a:ext cx="10885227" cy="5653348"/>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Whatever mechanism you choose, it is recommended that, as far as practically possible, you should try and supply all configuration information for all the applications and environments in your organization through the same mechanism. </a:t>
            </a:r>
          </a:p>
          <a:p>
            <a:pPr>
              <a:lnSpc>
                <a:spcPct val="150000"/>
              </a:lnSpc>
            </a:pPr>
            <a:r>
              <a:rPr lang="en-GB" dirty="0">
                <a:latin typeface="Times New Roman" panose="02020603050405020304" pitchFamily="18" charset="0"/>
                <a:cs typeface="Times New Roman" panose="02020603050405020304" pitchFamily="18" charset="0"/>
              </a:rPr>
              <a:t>This isn’t always possible, but when it is, it means that there is a single source of configuration to change, manage, version-control, and override (if necessary).</a:t>
            </a:r>
          </a:p>
          <a:p>
            <a:pPr>
              <a:lnSpc>
                <a:spcPct val="150000"/>
              </a:lnSpc>
            </a:pPr>
            <a:r>
              <a:rPr lang="en-GB" dirty="0">
                <a:latin typeface="Times New Roman" panose="02020603050405020304" pitchFamily="18" charset="0"/>
                <a:cs typeface="Times New Roman" panose="02020603050405020304" pitchFamily="18" charset="0"/>
              </a:rPr>
              <a:t>In organizations where this practice isn’t followed, people regularly spend hours tracking down the source of some particular setting in one of their environments.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8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11" y="747451"/>
            <a:ext cx="10515600" cy="4351338"/>
          </a:xfrm>
        </p:spPr>
        <p:txBody>
          <a:bodyPr>
            <a:normAutofit/>
          </a:bodyPr>
          <a:lstStyle/>
          <a:p>
            <a:pPr marL="514350" indent="-514350">
              <a:lnSpc>
                <a:spcPct val="150000"/>
              </a:lnSpc>
              <a:buFont typeface="+mj-lt"/>
              <a:buAutoNum type="arabicPeriod"/>
            </a:pPr>
            <a:r>
              <a:rPr lang="en-GB" dirty="0" err="1">
                <a:latin typeface="Times New Roman" panose="02020603050405020304" pitchFamily="18" charset="0"/>
                <a:cs typeface="Times New Roman" panose="02020603050405020304" pitchFamily="18" charset="0"/>
              </a:rPr>
              <a:t>Glenford</a:t>
            </a:r>
            <a:r>
              <a:rPr lang="en-GB" dirty="0">
                <a:latin typeface="Times New Roman" panose="02020603050405020304" pitchFamily="18" charset="0"/>
                <a:cs typeface="Times New Roman" panose="02020603050405020304" pitchFamily="18" charset="0"/>
              </a:rPr>
              <a:t> J. Myers, et. al., </a:t>
            </a:r>
            <a:r>
              <a:rPr lang="en-GB" i="1" dirty="0">
                <a:latin typeface="Times New Roman" panose="02020603050405020304" pitchFamily="18" charset="0"/>
                <a:cs typeface="Times New Roman" panose="02020603050405020304" pitchFamily="18" charset="0"/>
              </a:rPr>
              <a:t>The Art of Software Testing</a:t>
            </a:r>
            <a:r>
              <a:rPr lang="en-GB" dirty="0">
                <a:latin typeface="Times New Roman" panose="02020603050405020304" pitchFamily="18" charset="0"/>
                <a:cs typeface="Times New Roman" panose="02020603050405020304" pitchFamily="18" charset="0"/>
              </a:rPr>
              <a:t>, Wiley.</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Lee Copeland, </a:t>
            </a:r>
            <a:r>
              <a:rPr lang="en-GB" i="1" dirty="0">
                <a:latin typeface="Times New Roman" panose="02020603050405020304" pitchFamily="18" charset="0"/>
                <a:cs typeface="Times New Roman" panose="02020603050405020304" pitchFamily="18" charset="0"/>
              </a:rPr>
              <a:t>A Practitioner's Guide to Software Test Design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Artech</a:t>
            </a:r>
            <a:r>
              <a:rPr lang="en-GB" dirty="0">
                <a:latin typeface="Times New Roman" panose="02020603050405020304" pitchFamily="18" charset="0"/>
                <a:cs typeface="Times New Roman" panose="02020603050405020304" pitchFamily="18" charset="0"/>
              </a:rPr>
              <a:t> House Publishers.</a:t>
            </a:r>
          </a:p>
          <a:p>
            <a:pPr marL="514350" indent="-514350">
              <a:lnSpc>
                <a:spcPct val="150000"/>
              </a:lnSpc>
              <a:buFont typeface="+mj-lt"/>
              <a:buAutoNum type="arabicPeriod"/>
            </a:pPr>
            <a:r>
              <a:rPr lang="en-GB" b="1" dirty="0">
                <a:latin typeface="Times New Roman" panose="02020603050405020304" pitchFamily="18" charset="0"/>
                <a:cs typeface="Times New Roman" panose="02020603050405020304" pitchFamily="18" charset="0"/>
              </a:rPr>
              <a:t>Jez Humble and David Farley, </a:t>
            </a:r>
            <a:r>
              <a:rPr lang="en-GB" b="1" i="1" dirty="0">
                <a:latin typeface="Times New Roman" panose="02020603050405020304" pitchFamily="18" charset="0"/>
                <a:cs typeface="Times New Roman" panose="02020603050405020304" pitchFamily="18" charset="0"/>
              </a:rPr>
              <a:t>Continuous Delivery: Reliable Software Releases through Build, Test, and Deployment Automation, </a:t>
            </a:r>
            <a:r>
              <a:rPr lang="en-GB" b="1" dirty="0">
                <a:latin typeface="Times New Roman" panose="02020603050405020304" pitchFamily="18" charset="0"/>
                <a:cs typeface="Times New Roman" panose="02020603050405020304" pitchFamily="18" charset="0"/>
              </a:rPr>
              <a:t>Pearson Education.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0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Managing Your Environments (build and deployment)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02471"/>
          </a:xfrm>
        </p:spPr>
        <p:txBody>
          <a:bodyPr>
            <a:normAutofit fontScale="85000" lnSpcReduction="20000"/>
          </a:bodyPr>
          <a:lstStyle/>
          <a:p>
            <a:pPr>
              <a:lnSpc>
                <a:spcPct val="160000"/>
              </a:lnSpc>
            </a:pPr>
            <a:r>
              <a:rPr lang="en-GB" dirty="0">
                <a:latin typeface="Times New Roman" panose="02020603050405020304" pitchFamily="18" charset="0"/>
                <a:cs typeface="Times New Roman" panose="02020603050405020304" pitchFamily="18" charset="0"/>
              </a:rPr>
              <a:t>No application is an island. </a:t>
            </a:r>
          </a:p>
          <a:p>
            <a:pPr>
              <a:lnSpc>
                <a:spcPct val="160000"/>
              </a:lnSpc>
            </a:pPr>
            <a:r>
              <a:rPr lang="en-GB" dirty="0">
                <a:latin typeface="Times New Roman" panose="02020603050405020304" pitchFamily="18" charset="0"/>
                <a:cs typeface="Times New Roman" panose="02020603050405020304" pitchFamily="18" charset="0"/>
              </a:rPr>
              <a:t>Every application depends on hardware, software, infrastructure, and external systems in order to work – </a:t>
            </a:r>
            <a:r>
              <a:rPr lang="en-GB" dirty="0" err="1">
                <a:latin typeface="Times New Roman" panose="02020603050405020304" pitchFamily="18" charset="0"/>
                <a:cs typeface="Times New Roman" panose="02020603050405020304" pitchFamily="18" charset="0"/>
              </a:rPr>
              <a:t>refered</a:t>
            </a:r>
            <a:r>
              <a:rPr lang="en-GB" dirty="0">
                <a:latin typeface="Times New Roman" panose="02020603050405020304" pitchFamily="18" charset="0"/>
                <a:cs typeface="Times New Roman" panose="02020603050405020304" pitchFamily="18" charset="0"/>
              </a:rPr>
              <a:t> as </a:t>
            </a:r>
            <a:r>
              <a:rPr lang="en-US" dirty="0">
                <a:latin typeface="Times New Roman" panose="02020603050405020304" pitchFamily="18" charset="0"/>
                <a:cs typeface="Times New Roman" panose="02020603050405020304" pitchFamily="18" charset="0"/>
              </a:rPr>
              <a:t>application’s environment.</a:t>
            </a:r>
          </a:p>
          <a:p>
            <a:pPr>
              <a:lnSpc>
                <a:spcPct val="160000"/>
              </a:lnSpc>
            </a:pPr>
            <a:r>
              <a:rPr lang="en-GB" dirty="0">
                <a:latin typeface="Times New Roman" panose="02020603050405020304" pitchFamily="18" charset="0"/>
                <a:cs typeface="Times New Roman" panose="02020603050405020304" pitchFamily="18" charset="0"/>
              </a:rPr>
              <a:t>The principle to bear in mind when managing the environment that your application runs in is that the configuration of that environment is as important as the configuration of the application.</a:t>
            </a:r>
          </a:p>
          <a:p>
            <a:pPr>
              <a:lnSpc>
                <a:spcPct val="160000"/>
              </a:lnSpc>
            </a:pPr>
            <a:r>
              <a:rPr lang="en-GB" dirty="0">
                <a:latin typeface="Times New Roman" panose="02020603050405020304" pitchFamily="18" charset="0"/>
                <a:cs typeface="Times New Roman" panose="02020603050405020304" pitchFamily="18" charset="0"/>
              </a:rPr>
              <a:t>For example, if your application depends on a messaging bus, the bus needs to be configured correctly or the application </a:t>
            </a:r>
            <a:r>
              <a:rPr lang="en-US" dirty="0">
                <a:latin typeface="Times New Roman" panose="02020603050405020304" pitchFamily="18" charset="0"/>
                <a:cs typeface="Times New Roman" panose="02020603050405020304" pitchFamily="18" charset="0"/>
              </a:rPr>
              <a:t>will not work.</a:t>
            </a:r>
          </a:p>
        </p:txBody>
      </p:sp>
    </p:spTree>
    <p:extLst>
      <p:ext uri="{BB962C8B-B14F-4D97-AF65-F5344CB8AC3E}">
        <p14:creationId xmlns:p14="http://schemas.microsoft.com/office/powerpoint/2010/main" val="136941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42734"/>
            <a:ext cx="10735101" cy="5871713"/>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The problems can be summed up as follows: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One small change can break the whole application or severely degrade its </a:t>
            </a:r>
            <a:r>
              <a:rPr lang="en-US" dirty="0">
                <a:latin typeface="Times New Roman" panose="02020603050405020304" pitchFamily="18" charset="0"/>
                <a:cs typeface="Times New Roman" panose="02020603050405020304" pitchFamily="18" charset="0"/>
              </a:rPr>
              <a:t>performance.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Once it is broken, finding the problem and fixing it takes an indeterminate amount of time and requires senior personnel.</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extremely difficult to precisely reproduce manually configured </a:t>
            </a:r>
            <a:r>
              <a:rPr lang="en-US" dirty="0">
                <a:latin typeface="Times New Roman" panose="02020603050405020304" pitchFamily="18" charset="0"/>
                <a:cs typeface="Times New Roman" panose="02020603050405020304" pitchFamily="18" charset="0"/>
              </a:rPr>
              <a:t>environments for testing purposes.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collection of configuration information is very large.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difficult to maintain such environments without the configuration, and hence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different nodes drifting apart.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78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1" y="761099"/>
            <a:ext cx="10515600" cy="5243915"/>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In order to reduce the cost and risk of managing environments, it is essential to turn our environments into mass-produced objects whose creation is repeatable and takes a predictable amount of time.</a:t>
            </a:r>
          </a:p>
          <a:p>
            <a:pPr>
              <a:lnSpc>
                <a:spcPct val="150000"/>
              </a:lnSpc>
            </a:pPr>
            <a:r>
              <a:rPr lang="en-GB" dirty="0">
                <a:latin typeface="Times New Roman" panose="02020603050405020304" pitchFamily="18" charset="0"/>
                <a:cs typeface="Times New Roman" panose="02020603050405020304" pitchFamily="18" charset="0"/>
              </a:rPr>
              <a:t>The key to managing environments is to make their creation a fully automated process. </a:t>
            </a:r>
          </a:p>
          <a:p>
            <a:pPr>
              <a:lnSpc>
                <a:spcPct val="150000"/>
              </a:lnSpc>
            </a:pPr>
            <a:r>
              <a:rPr lang="en-GB" dirty="0">
                <a:latin typeface="Times New Roman" panose="02020603050405020304" pitchFamily="18" charset="0"/>
                <a:cs typeface="Times New Roman" panose="02020603050405020304" pitchFamily="18" charset="0"/>
              </a:rPr>
              <a:t>It should always be cheaper to create a new environment than to repair </a:t>
            </a:r>
            <a:r>
              <a:rPr lang="en-US" dirty="0">
                <a:latin typeface="Times New Roman" panose="02020603050405020304" pitchFamily="18" charset="0"/>
                <a:cs typeface="Times New Roman" panose="02020603050405020304" pitchFamily="18" charset="0"/>
              </a:rPr>
              <a:t>an old one.</a:t>
            </a:r>
          </a:p>
        </p:txBody>
      </p:sp>
    </p:spTree>
    <p:extLst>
      <p:ext uri="{BB962C8B-B14F-4D97-AF65-F5344CB8AC3E}">
        <p14:creationId xmlns:p14="http://schemas.microsoft.com/office/powerpoint/2010/main" val="222020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8" y="419906"/>
            <a:ext cx="11035352" cy="6008190"/>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Being able to reproduce your environments is essential for several </a:t>
            </a:r>
            <a:r>
              <a:rPr lang="en-US" dirty="0">
                <a:latin typeface="Times New Roman" panose="02020603050405020304" pitchFamily="18" charset="0"/>
                <a:cs typeface="Times New Roman" panose="02020603050405020304" pitchFamily="18" charset="0"/>
              </a:rPr>
              <a:t>reasons:-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removes the problem of having random pieces of infrastructure around whose configuration is only understood by somebody who has left the organization and cannot be reached. When such things stop working, you can usually assume a significant downtime. This is a large and </a:t>
            </a:r>
            <a:r>
              <a:rPr lang="en-US" dirty="0">
                <a:latin typeface="Times New Roman" panose="02020603050405020304" pitchFamily="18" charset="0"/>
                <a:cs typeface="Times New Roman" panose="02020603050405020304" pitchFamily="18" charset="0"/>
              </a:rPr>
              <a:t>unnecessary risk.</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Fixing one of your environments can take many hours. It is always better to be able to rebuild it in a predictable amount of time so as to get back to </a:t>
            </a:r>
            <a:r>
              <a:rPr lang="en-US" dirty="0">
                <a:latin typeface="Times New Roman" panose="02020603050405020304" pitchFamily="18" charset="0"/>
                <a:cs typeface="Times New Roman" panose="02020603050405020304" pitchFamily="18" charset="0"/>
              </a:rPr>
              <a:t>a known good state.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essential to be able to create copies of production environments for testing purposes. In terms of software configuration, testing environments should be exact replicas of the production ones, so configuration problems </a:t>
            </a:r>
            <a:r>
              <a:rPr lang="en-US" dirty="0">
                <a:latin typeface="Times New Roman" panose="02020603050405020304" pitchFamily="18" charset="0"/>
                <a:cs typeface="Times New Roman" panose="02020603050405020304" pitchFamily="18" charset="0"/>
              </a:rPr>
              <a:t>can be found early.</a:t>
            </a:r>
          </a:p>
        </p:txBody>
      </p:sp>
    </p:spTree>
    <p:extLst>
      <p:ext uri="{BB962C8B-B14F-4D97-AF65-F5344CB8AC3E}">
        <p14:creationId xmlns:p14="http://schemas.microsoft.com/office/powerpoint/2010/main" val="260080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7" y="460848"/>
            <a:ext cx="11035352" cy="5844417"/>
          </a:xfrm>
        </p:spPr>
        <p:txBody>
          <a:bodyPr>
            <a:normAutofit fontScale="85000" lnSpcReduction="20000"/>
          </a:bodyPr>
          <a:lstStyle/>
          <a:p>
            <a:pPr>
              <a:lnSpc>
                <a:spcPct val="150000"/>
              </a:lnSpc>
            </a:pPr>
            <a:r>
              <a:rPr lang="en-GB" dirty="0">
                <a:latin typeface="Times New Roman" panose="02020603050405020304" pitchFamily="18" charset="0"/>
                <a:cs typeface="Times New Roman" panose="02020603050405020304" pitchFamily="18" charset="0"/>
              </a:rPr>
              <a:t>The kinds of environment configuration information you should be concerned </a:t>
            </a:r>
            <a:r>
              <a:rPr lang="en-US" dirty="0">
                <a:latin typeface="Times New Roman" panose="02020603050405020304" pitchFamily="18" charset="0"/>
                <a:cs typeface="Times New Roman" panose="02020603050405020304" pitchFamily="18" charset="0"/>
              </a:rPr>
              <a:t>about are: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various operating systems in your environment, including their versions, patch levels, and configuration settings.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additional software packages that need to be installed on each environment to support your application, including their 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networking topology required for your application to work.</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external services that your application depends upon, including their </a:t>
            </a:r>
            <a:r>
              <a:rPr lang="en-US" dirty="0">
                <a:latin typeface="Times New Roman" panose="02020603050405020304" pitchFamily="18" charset="0"/>
                <a:cs typeface="Times New Roman" panose="02020603050405020304" pitchFamily="18" charset="0"/>
              </a:rPr>
              <a:t>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data or other state that is present in them (for example, production </a:t>
            </a:r>
            <a:r>
              <a:rPr lang="en-US" dirty="0">
                <a:latin typeface="Times New Roman" panose="02020603050405020304" pitchFamily="18" charset="0"/>
                <a:cs typeface="Times New Roman" panose="02020603050405020304" pitchFamily="18" charset="0"/>
              </a:rPr>
              <a:t>databases)</a:t>
            </a:r>
          </a:p>
        </p:txBody>
      </p:sp>
    </p:spTree>
    <p:extLst>
      <p:ext uri="{BB962C8B-B14F-4D97-AF65-F5344CB8AC3E}">
        <p14:creationId xmlns:p14="http://schemas.microsoft.com/office/powerpoint/2010/main" val="42622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There are </a:t>
            </a:r>
            <a:r>
              <a:rPr lang="en-GB" b="1" dirty="0">
                <a:latin typeface="Times New Roman" panose="02020603050405020304" pitchFamily="18" charset="0"/>
                <a:cs typeface="Times New Roman" panose="02020603050405020304" pitchFamily="18" charset="0"/>
              </a:rPr>
              <a:t>two principles </a:t>
            </a:r>
            <a:r>
              <a:rPr lang="en-GB" dirty="0">
                <a:latin typeface="Times New Roman" panose="02020603050405020304" pitchFamily="18" charset="0"/>
                <a:cs typeface="Times New Roman" panose="02020603050405020304" pitchFamily="18" charset="0"/>
              </a:rPr>
              <a:t>that form the basis of an effective configuration management strategy: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binary files independent from configuration information, and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all configuration information in one </a:t>
            </a:r>
            <a:r>
              <a:rPr lang="en-US" dirty="0">
                <a:latin typeface="Times New Roman" panose="02020603050405020304" pitchFamily="18" charset="0"/>
                <a:cs typeface="Times New Roman" panose="02020603050405020304" pitchFamily="18" charset="0"/>
              </a:rPr>
              <a:t>place.</a:t>
            </a:r>
          </a:p>
          <a:p>
            <a:pPr>
              <a:lnSpc>
                <a:spcPct val="150000"/>
              </a:lnSpc>
            </a:pPr>
            <a:r>
              <a:rPr lang="en-GB" dirty="0">
                <a:latin typeface="Times New Roman" panose="02020603050405020304" pitchFamily="18" charset="0"/>
                <a:cs typeface="Times New Roman" panose="02020603050405020304" pitchFamily="18" charset="0"/>
              </a:rPr>
              <a:t>Applying these fundamentals to every part of your system will pave the way to the point where creating new environments, upgrading parts of your system, and rolling out new configurations without making your system unavailable becomes a simple, automated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81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104" y="873457"/>
            <a:ext cx="10345003" cy="5459103"/>
          </a:xfrm>
        </p:spPr>
        <p:txBody>
          <a:bodyPr/>
          <a:lstStyle/>
          <a:p>
            <a:pPr>
              <a:lnSpc>
                <a:spcPct val="150000"/>
              </a:lnSpc>
            </a:pPr>
            <a:r>
              <a:rPr lang="en-GB" dirty="0">
                <a:latin typeface="Times New Roman" panose="02020603050405020304" pitchFamily="18" charset="0"/>
                <a:cs typeface="Times New Roman" panose="02020603050405020304" pitchFamily="18" charset="0"/>
              </a:rPr>
              <a:t>When evaluating third-party products and services, start by </a:t>
            </a:r>
            <a:r>
              <a:rPr lang="en-US" dirty="0">
                <a:latin typeface="Times New Roman" panose="02020603050405020304" pitchFamily="18" charset="0"/>
                <a:cs typeface="Times New Roman" panose="02020603050405020304" pitchFamily="18" charset="0"/>
              </a:rPr>
              <a:t>asking the following questions:</a:t>
            </a:r>
          </a:p>
          <a:p>
            <a:pPr marL="514350" indent="-514350">
              <a:lnSpc>
                <a:spcPct val="200000"/>
              </a:lnSpc>
              <a:buFont typeface="+mj-lt"/>
              <a:buAutoNum type="arabicPeriod"/>
            </a:pPr>
            <a:r>
              <a:rPr lang="en-US" dirty="0">
                <a:latin typeface="Times New Roman" panose="02020603050405020304" pitchFamily="18" charset="0"/>
                <a:cs typeface="Times New Roman" panose="02020603050405020304" pitchFamily="18" charset="0"/>
              </a:rPr>
              <a:t>Can we deploy it?</a:t>
            </a:r>
          </a:p>
          <a:p>
            <a:pPr marL="514350" indent="-514350">
              <a:lnSpc>
                <a:spcPct val="200000"/>
              </a:lnSpc>
              <a:buFont typeface="+mj-lt"/>
              <a:buAutoNum type="arabicPeriod"/>
            </a:pPr>
            <a:r>
              <a:rPr lang="en-GB" dirty="0">
                <a:latin typeface="Times New Roman" panose="02020603050405020304" pitchFamily="18" charset="0"/>
                <a:cs typeface="Times New Roman" panose="02020603050405020304" pitchFamily="18" charset="0"/>
              </a:rPr>
              <a:t>Can we version its configuration effectively?</a:t>
            </a:r>
          </a:p>
          <a:p>
            <a:pPr marL="514350" indent="-514350">
              <a:lnSpc>
                <a:spcPct val="200000"/>
              </a:lnSpc>
              <a:buFont typeface="+mj-lt"/>
              <a:buAutoNum type="arabicPeriod"/>
            </a:pPr>
            <a:r>
              <a:rPr lang="en-GB" dirty="0">
                <a:latin typeface="Times New Roman" panose="02020603050405020304" pitchFamily="18" charset="0"/>
                <a:cs typeface="Times New Roman" panose="02020603050405020304" pitchFamily="18" charset="0"/>
              </a:rPr>
              <a:t>How will it fit into our automated deployment strategy?</a:t>
            </a: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42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4" y="655093"/>
            <a:ext cx="10926170" cy="5732059"/>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An environment that is in a properly deployed state is known as a </a:t>
            </a:r>
            <a:r>
              <a:rPr lang="en-GB" i="1" dirty="0">
                <a:latin typeface="Times New Roman" panose="02020603050405020304" pitchFamily="18" charset="0"/>
                <a:cs typeface="Times New Roman" panose="02020603050405020304" pitchFamily="18" charset="0"/>
              </a:rPr>
              <a:t>baseline </a:t>
            </a:r>
            <a:r>
              <a:rPr lang="en-GB"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configuration management terminology. </a:t>
            </a:r>
          </a:p>
          <a:p>
            <a:pPr>
              <a:lnSpc>
                <a:spcPct val="150000"/>
              </a:lnSpc>
            </a:pPr>
            <a:r>
              <a:rPr lang="en-US" dirty="0">
                <a:latin typeface="Times New Roman" panose="02020603050405020304" pitchFamily="18" charset="0"/>
                <a:cs typeface="Times New Roman" panose="02020603050405020304" pitchFamily="18" charset="0"/>
              </a:rPr>
              <a:t>Your automated environment provisioning </a:t>
            </a:r>
            <a:r>
              <a:rPr lang="en-GB" dirty="0">
                <a:latin typeface="Times New Roman" panose="02020603050405020304" pitchFamily="18" charset="0"/>
                <a:cs typeface="Times New Roman" panose="02020603050405020304" pitchFamily="18" charset="0"/>
              </a:rPr>
              <a:t>system should be able to establish, or re-establish, any given baseline that has existed in the recent history of your project. </a:t>
            </a:r>
          </a:p>
          <a:p>
            <a:pPr>
              <a:lnSpc>
                <a:spcPct val="150000"/>
              </a:lnSpc>
            </a:pPr>
            <a:r>
              <a:rPr lang="en-GB" dirty="0">
                <a:latin typeface="Times New Roman" panose="02020603050405020304" pitchFamily="18" charset="0"/>
                <a:cs typeface="Times New Roman" panose="02020603050405020304" pitchFamily="18" charset="0"/>
              </a:rPr>
              <a:t>Any time you change any aspect of the host environment of your applications, you should store the change, creating a new version of the baseline and associating that version of the application with the new version of the baseline. </a:t>
            </a:r>
          </a:p>
          <a:p>
            <a:pPr>
              <a:lnSpc>
                <a:spcPct val="150000"/>
              </a:lnSpc>
            </a:pPr>
            <a:r>
              <a:rPr lang="en-GB" dirty="0">
                <a:latin typeface="Times New Roman" panose="02020603050405020304" pitchFamily="18" charset="0"/>
                <a:cs typeface="Times New Roman" panose="02020603050405020304" pitchFamily="18" charset="0"/>
              </a:rPr>
              <a:t>This ensures that the next time that you deploy the application or create a new environment, it will include the change.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64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6" y="542736"/>
            <a:ext cx="10515600" cy="5871712"/>
          </a:xfrm>
        </p:spPr>
        <p:txBody>
          <a:bodyPr>
            <a:normAutofit fontScale="85000" lnSpcReduction="10000"/>
          </a:bodyPr>
          <a:lstStyle/>
          <a:p>
            <a:pPr>
              <a:lnSpc>
                <a:spcPct val="170000"/>
              </a:lnSpc>
            </a:pPr>
            <a:r>
              <a:rPr lang="en-GB" dirty="0">
                <a:latin typeface="Times New Roman" panose="02020603050405020304" pitchFamily="18" charset="0"/>
                <a:cs typeface="Times New Roman" panose="02020603050405020304" pitchFamily="18" charset="0"/>
              </a:rPr>
              <a:t>You should treat your environment the same way you treat your code—changing it incrementally and checking the changes into version control.</a:t>
            </a:r>
          </a:p>
          <a:p>
            <a:pPr>
              <a:lnSpc>
                <a:spcPct val="170000"/>
              </a:lnSpc>
            </a:pPr>
            <a:r>
              <a:rPr lang="en-GB" dirty="0">
                <a:latin typeface="Times New Roman" panose="02020603050405020304" pitchFamily="18" charset="0"/>
                <a:cs typeface="Times New Roman" panose="02020603050405020304" pitchFamily="18" charset="0"/>
              </a:rPr>
              <a:t>Every change should be tested to ensure that it doesn’t break any of the applications that run in the new version of the environment.</a:t>
            </a:r>
            <a:endParaRPr lang="en-US" dirty="0">
              <a:latin typeface="Times New Roman" panose="02020603050405020304" pitchFamily="18" charset="0"/>
              <a:cs typeface="Times New Roman" panose="02020603050405020304" pitchFamily="18" charset="0"/>
            </a:endParaRPr>
          </a:p>
          <a:p>
            <a:pPr>
              <a:lnSpc>
                <a:spcPct val="170000"/>
              </a:lnSpc>
            </a:pPr>
            <a:r>
              <a:rPr lang="en-US" dirty="0">
                <a:latin typeface="Times New Roman" panose="02020603050405020304" pitchFamily="18" charset="0"/>
                <a:cs typeface="Times New Roman" panose="02020603050405020304" pitchFamily="18" charset="0"/>
              </a:rPr>
              <a:t>Integration is often a </a:t>
            </a:r>
            <a:r>
              <a:rPr lang="en-GB" dirty="0">
                <a:latin typeface="Times New Roman" panose="02020603050405020304" pitchFamily="18" charset="0"/>
                <a:cs typeface="Times New Roman" panose="02020603050405020304" pitchFamily="18" charset="0"/>
              </a:rPr>
              <a:t>very painful process. </a:t>
            </a:r>
          </a:p>
          <a:p>
            <a:pPr>
              <a:lnSpc>
                <a:spcPct val="170000"/>
              </a:lnSpc>
            </a:pPr>
            <a:r>
              <a:rPr lang="en-GB" dirty="0">
                <a:latin typeface="Times New Roman" panose="02020603050405020304" pitchFamily="18" charset="0"/>
                <a:cs typeface="Times New Roman" panose="02020603050405020304" pitchFamily="18" charset="0"/>
              </a:rPr>
              <a:t>If this is true on your project, integrate every time somebody checks in, and do it from the start of the project. </a:t>
            </a:r>
          </a:p>
          <a:p>
            <a:pPr>
              <a:lnSpc>
                <a:spcPct val="170000"/>
              </a:lnSpc>
            </a:pPr>
            <a:r>
              <a:rPr lang="en-GB" dirty="0">
                <a:latin typeface="Times New Roman" panose="02020603050405020304" pitchFamily="18" charset="0"/>
                <a:cs typeface="Times New Roman" panose="02020603050405020304" pitchFamily="18" charset="0"/>
              </a:rPr>
              <a:t>If testing is a painful process that occurs just before release, don’t do it at the end. Instead, do it continually from the beginning of the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148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8686800" cy="1143000"/>
          </a:xfrm>
        </p:spPr>
        <p:txBody>
          <a:bodyPr>
            <a:noAutofit/>
          </a:bodyPr>
          <a:lstStyle/>
          <a:p>
            <a:r>
              <a:rPr lang="en-US" sz="4000" b="1" dirty="0">
                <a:latin typeface="Times New Roman" panose="02020603050405020304" pitchFamily="18" charset="0"/>
                <a:cs typeface="Times New Roman" panose="02020603050405020304" pitchFamily="18" charset="0"/>
              </a:rPr>
              <a:t>Benefits of Configuration Management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219200"/>
            <a:ext cx="8458200" cy="5257800"/>
          </a:xfrm>
        </p:spPr>
        <p:txBody>
          <a:bodyPr>
            <a:normAutofit fontScale="92500"/>
          </a:bodyPr>
          <a:lstStyle/>
          <a:p>
            <a:pPr>
              <a:lnSpc>
                <a:spcPct val="150000"/>
              </a:lnSpc>
              <a:buNone/>
            </a:pPr>
            <a:r>
              <a:rPr lang="en-US" dirty="0">
                <a:latin typeface="Times New Roman" panose="02020603050405020304" pitchFamily="18" charset="0"/>
                <a:cs typeface="Times New Roman" panose="02020603050405020304" pitchFamily="18" charset="0"/>
              </a:rPr>
              <a:t>Configuration Management provides the following benefits: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Allowing configuration to be version controlled</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Detecting and correcting configuration drift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Treating infrastructure as flexible resource</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Facilitating automation</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Enabling automated scale-up and scale-out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Providing environment consistency</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71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Software Configuration Management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Configuration management is a term that is widely used, often as a synonym for </a:t>
            </a:r>
            <a:r>
              <a:rPr lang="en-US" dirty="0">
                <a:latin typeface="Times New Roman" panose="02020603050405020304" pitchFamily="18" charset="0"/>
                <a:cs typeface="Times New Roman" panose="02020603050405020304" pitchFamily="18" charset="0"/>
              </a:rPr>
              <a:t>version control.</a:t>
            </a:r>
            <a:endParaRPr lang="en-GB"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Configuration management </a:t>
            </a:r>
            <a:r>
              <a:rPr lang="en-GB" dirty="0">
                <a:latin typeface="Times New Roman" panose="02020603050405020304" pitchFamily="18" charset="0"/>
                <a:cs typeface="Times New Roman" panose="02020603050405020304" pitchFamily="18" charset="0"/>
              </a:rPr>
              <a:t>refers to the process by which all </a:t>
            </a:r>
            <a:r>
              <a:rPr lang="en-GB" dirty="0" err="1">
                <a:latin typeface="Times New Roman" panose="02020603050405020304" pitchFamily="18" charset="0"/>
                <a:cs typeface="Times New Roman" panose="02020603050405020304" pitchFamily="18" charset="0"/>
              </a:rPr>
              <a:t>artifacts</a:t>
            </a:r>
            <a:r>
              <a:rPr lang="en-GB" dirty="0">
                <a:latin typeface="Times New Roman" panose="02020603050405020304" pitchFamily="18" charset="0"/>
                <a:cs typeface="Times New Roman" panose="02020603050405020304" pitchFamily="18" charset="0"/>
              </a:rPr>
              <a:t> relevant to your project, and the relationships between them, are stored, retrieved, uniquely </a:t>
            </a:r>
            <a:r>
              <a:rPr lang="en-US" dirty="0">
                <a:latin typeface="Times New Roman" panose="02020603050405020304" pitchFamily="18" charset="0"/>
                <a:cs typeface="Times New Roman" panose="02020603050405020304" pitchFamily="18" charset="0"/>
              </a:rPr>
              <a:t>identified, and modified.</a:t>
            </a:r>
          </a:p>
          <a:p>
            <a:pPr>
              <a:lnSpc>
                <a:spcPct val="150000"/>
              </a:lnSpc>
            </a:pPr>
            <a:r>
              <a:rPr lang="en-GB" dirty="0">
                <a:latin typeface="Times New Roman" panose="02020603050405020304" pitchFamily="18" charset="0"/>
                <a:cs typeface="Times New Roman" panose="02020603050405020304" pitchFamily="18" charset="0"/>
              </a:rPr>
              <a:t>Your configuration management strategy will determine how you manage all of the changes that happen within your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4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1" y="733805"/>
            <a:ext cx="10515600" cy="5585108"/>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 In Software Engineering, </a:t>
            </a:r>
            <a:r>
              <a:rPr lang="en-GB" b="1" dirty="0">
                <a:latin typeface="Times New Roman" panose="02020603050405020304" pitchFamily="18" charset="0"/>
                <a:cs typeface="Times New Roman" panose="02020603050405020304" pitchFamily="18" charset="0"/>
              </a:rPr>
              <a:t>Software Configuration Management</a:t>
            </a:r>
            <a:r>
              <a:rPr lang="en-GB" dirty="0">
                <a:latin typeface="Times New Roman" panose="02020603050405020304" pitchFamily="18" charset="0"/>
                <a:cs typeface="Times New Roman" panose="02020603050405020304" pitchFamily="18" charset="0"/>
              </a:rPr>
              <a:t>(SCM) is a process to systematically manage, organize, and control the changes in the documents, codes, and other entities during the Software Development Life Cycle. </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primary goal </a:t>
            </a:r>
            <a:r>
              <a:rPr lang="en-GB" dirty="0">
                <a:latin typeface="Times New Roman" panose="02020603050405020304" pitchFamily="18" charset="0"/>
                <a:cs typeface="Times New Roman" panose="02020603050405020304" pitchFamily="18" charset="0"/>
              </a:rPr>
              <a:t>is to increase productivity with minimal mistakes.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objective</a:t>
            </a:r>
            <a:r>
              <a:rPr lang="en-GB" dirty="0">
                <a:latin typeface="Times New Roman" panose="02020603050405020304" pitchFamily="18" charset="0"/>
                <a:cs typeface="Times New Roman" panose="02020603050405020304" pitchFamily="18" charset="0"/>
              </a:rPr>
              <a:t> is to maintain software integrity and traceability throughout the software life cycle.</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99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5" y="460848"/>
            <a:ext cx="10707806" cy="5967247"/>
          </a:xfrm>
        </p:spPr>
        <p:txBody>
          <a:bodyPr>
            <a:normAutofit fontScale="92500" lnSpcReduction="20000"/>
          </a:bodyPr>
          <a:lstStyle/>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Getting the prerequisites in place to manage your application’s build, deploy, test, and release process-  We tackle this in two parts: getting everything into </a:t>
            </a:r>
            <a:r>
              <a:rPr lang="en-GB" b="1" dirty="0">
                <a:latin typeface="Times New Roman" panose="02020603050405020304" pitchFamily="18" charset="0"/>
                <a:cs typeface="Times New Roman" panose="02020603050405020304" pitchFamily="18" charset="0"/>
              </a:rPr>
              <a:t>version control</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managing dependencies</a:t>
            </a:r>
            <a:r>
              <a:rPr lang="en-GB" dirty="0">
                <a:latin typeface="Times New Roman" panose="02020603050405020304" pitchFamily="18" charset="0"/>
                <a:cs typeface="Times New Roman" panose="02020603050405020304" pitchFamily="18" charset="0"/>
              </a:rPr>
              <a:t>.</a:t>
            </a:r>
          </a:p>
          <a:p>
            <a:pPr marL="514350" indent="-514350">
              <a:lnSpc>
                <a:spcPct val="170000"/>
              </a:lnSpc>
              <a:buFont typeface="+mj-lt"/>
              <a:buAutoNum type="arabicPeriod"/>
            </a:pPr>
            <a:r>
              <a:rPr lang="en-US" b="1" dirty="0">
                <a:latin typeface="Times New Roman" panose="02020603050405020304" pitchFamily="18" charset="0"/>
                <a:cs typeface="Times New Roman" panose="02020603050405020304" pitchFamily="18" charset="0"/>
              </a:rPr>
              <a:t>Managing </a:t>
            </a:r>
            <a:r>
              <a:rPr lang="en-US" dirty="0">
                <a:latin typeface="Times New Roman" panose="02020603050405020304" pitchFamily="18" charset="0"/>
                <a:cs typeface="Times New Roman" panose="02020603050405020304" pitchFamily="18" charset="0"/>
              </a:rPr>
              <a:t>an application’s </a:t>
            </a:r>
            <a:r>
              <a:rPr lang="en-US" b="1" dirty="0">
                <a:latin typeface="Times New Roman" panose="02020603050405020304" pitchFamily="18" charset="0"/>
                <a:cs typeface="Times New Roman" panose="02020603050405020304" pitchFamily="18" charset="0"/>
              </a:rPr>
              <a:t>configuration</a:t>
            </a:r>
            <a:r>
              <a:rPr lang="en-US" dirty="0">
                <a:latin typeface="Times New Roman" panose="02020603050405020304" pitchFamily="18" charset="0"/>
                <a:cs typeface="Times New Roman" panose="02020603050405020304" pitchFamily="18" charset="0"/>
              </a:rPr>
              <a:t>. </a:t>
            </a:r>
          </a:p>
          <a:p>
            <a:pPr marL="514350" indent="-514350">
              <a:lnSpc>
                <a:spcPct val="170000"/>
              </a:lnSpc>
              <a:buFont typeface="+mj-lt"/>
              <a:buAutoNum type="arabicPeriod"/>
            </a:pPr>
            <a:r>
              <a:rPr lang="en-GB" b="1" dirty="0">
                <a:latin typeface="Times New Roman" panose="02020603050405020304" pitchFamily="18" charset="0"/>
                <a:cs typeface="Times New Roman" panose="02020603050405020304" pitchFamily="18" charset="0"/>
              </a:rPr>
              <a:t>Configuration management of whole environments</a:t>
            </a:r>
            <a:r>
              <a:rPr lang="en-GB" dirty="0">
                <a:latin typeface="Times New Roman" panose="02020603050405020304" pitchFamily="18" charset="0"/>
                <a:cs typeface="Times New Roman" panose="02020603050405020304" pitchFamily="18" charset="0"/>
              </a:rPr>
              <a:t>—the software, hardware, and infrastructure that an application depends upon; the principles behind environment management, from operating systems to application servers, databases, and other commercial off-the-shelf (COTS) software.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45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0" y="583679"/>
            <a:ext cx="10666863" cy="5748882"/>
          </a:xfrm>
        </p:spPr>
        <p:txBody>
          <a:bodyPr>
            <a:normAutofit fontScale="70000" lnSpcReduction="20000"/>
          </a:bodyPr>
          <a:lstStyle/>
          <a:p>
            <a:pPr>
              <a:lnSpc>
                <a:spcPct val="170000"/>
              </a:lnSpc>
            </a:pPr>
            <a:r>
              <a:rPr lang="en-GB" b="1" dirty="0">
                <a:latin typeface="Times New Roman" panose="02020603050405020304" pitchFamily="18" charset="0"/>
                <a:cs typeface="Times New Roman" panose="02020603050405020304" pitchFamily="18" charset="0"/>
              </a:rPr>
              <a:t>Version control </a:t>
            </a:r>
            <a:r>
              <a:rPr lang="en-GB" dirty="0">
                <a:latin typeface="Times New Roman" panose="02020603050405020304" pitchFamily="18" charset="0"/>
                <a:cs typeface="Times New Roman" panose="02020603050405020304" pitchFamily="18" charset="0"/>
              </a:rPr>
              <a:t>is a component of software configuration management</a:t>
            </a:r>
          </a:p>
          <a:p>
            <a:pPr>
              <a:lnSpc>
                <a:spcPct val="170000"/>
              </a:lnSpc>
            </a:pPr>
            <a:r>
              <a:rPr lang="en-GB" dirty="0">
                <a:latin typeface="Times New Roman" panose="02020603050405020304" pitchFamily="18" charset="0"/>
                <a:cs typeface="Times New Roman" panose="02020603050405020304" pitchFamily="18" charset="0"/>
              </a:rPr>
              <a:t>Everything you need to build, deploy, test, and release your application should be kept in some form of </a:t>
            </a:r>
            <a:r>
              <a:rPr lang="en-GB" b="1" dirty="0">
                <a:latin typeface="Times New Roman" panose="02020603050405020304" pitchFamily="18" charset="0"/>
                <a:cs typeface="Times New Roman" panose="02020603050405020304" pitchFamily="18" charset="0"/>
              </a:rPr>
              <a:t>versioned storage</a:t>
            </a:r>
            <a:r>
              <a:rPr lang="en-GB" dirty="0">
                <a:latin typeface="Times New Roman" panose="02020603050405020304" pitchFamily="18" charset="0"/>
                <a:cs typeface="Times New Roman" panose="02020603050405020304" pitchFamily="18" charset="0"/>
              </a:rPr>
              <a:t>. </a:t>
            </a:r>
          </a:p>
          <a:p>
            <a:pPr>
              <a:lnSpc>
                <a:spcPct val="170000"/>
              </a:lnSpc>
            </a:pPr>
            <a:r>
              <a:rPr lang="en-GB" dirty="0">
                <a:latin typeface="Times New Roman" panose="02020603050405020304" pitchFamily="18" charset="0"/>
                <a:cs typeface="Times New Roman" panose="02020603050405020304" pitchFamily="18" charset="0"/>
              </a:rPr>
              <a:t>This </a:t>
            </a:r>
            <a:r>
              <a:rPr lang="en-GB" u="sng" dirty="0">
                <a:latin typeface="Times New Roman" panose="02020603050405020304" pitchFamily="18" charset="0"/>
                <a:cs typeface="Times New Roman" panose="02020603050405020304" pitchFamily="18" charset="0"/>
              </a:rPr>
              <a:t>includes</a:t>
            </a:r>
            <a:r>
              <a:rPr lang="en-GB" dirty="0">
                <a:latin typeface="Times New Roman" panose="02020603050405020304" pitchFamily="18" charset="0"/>
                <a:cs typeface="Times New Roman" panose="02020603050405020304" pitchFamily="18" charset="0"/>
              </a:rPr>
              <a:t> requirement documents, test scripts, automated test cases, network configuration scripts, deployment scripts, database creation, upgrade, downgrade, and initialization scripts, application </a:t>
            </a:r>
            <a:r>
              <a:rPr lang="en-US" dirty="0">
                <a:latin typeface="Times New Roman" panose="02020603050405020304" pitchFamily="18" charset="0"/>
                <a:cs typeface="Times New Roman" panose="02020603050405020304" pitchFamily="18" charset="0"/>
              </a:rPr>
              <a:t>stack configuration scripts, libraries, toolchains, technical documentation, </a:t>
            </a:r>
            <a:r>
              <a:rPr lang="en-GB" dirty="0">
                <a:latin typeface="Times New Roman" panose="02020603050405020304" pitchFamily="18" charset="0"/>
                <a:cs typeface="Times New Roman" panose="02020603050405020304" pitchFamily="18" charset="0"/>
              </a:rPr>
              <a:t>and so on. </a:t>
            </a:r>
          </a:p>
          <a:p>
            <a:pPr>
              <a:lnSpc>
                <a:spcPct val="170000"/>
              </a:lnSpc>
            </a:pPr>
            <a:r>
              <a:rPr lang="en-GB" dirty="0">
                <a:latin typeface="Times New Roman" panose="02020603050405020304" pitchFamily="18" charset="0"/>
                <a:cs typeface="Times New Roman" panose="02020603050405020304" pitchFamily="18" charset="0"/>
              </a:rPr>
              <a:t>All of this stuff should be version-controlled, and the relevant version should be identifiable for any given build. </a:t>
            </a:r>
          </a:p>
          <a:p>
            <a:pPr>
              <a:lnSpc>
                <a:spcPct val="170000"/>
              </a:lnSpc>
            </a:pPr>
            <a:r>
              <a:rPr lang="en-GB" dirty="0">
                <a:latin typeface="Times New Roman" panose="02020603050405020304" pitchFamily="18" charset="0"/>
                <a:cs typeface="Times New Roman" panose="02020603050405020304" pitchFamily="18" charset="0"/>
              </a:rPr>
              <a:t>That is, these </a:t>
            </a:r>
            <a:r>
              <a:rPr lang="en-GB" i="1" dirty="0">
                <a:latin typeface="Times New Roman" panose="02020603050405020304" pitchFamily="18" charset="0"/>
                <a:cs typeface="Times New Roman" panose="02020603050405020304" pitchFamily="18" charset="0"/>
              </a:rPr>
              <a:t>change sets </a:t>
            </a:r>
            <a:r>
              <a:rPr lang="en-GB" u="sng" dirty="0">
                <a:latin typeface="Times New Roman" panose="02020603050405020304" pitchFamily="18" charset="0"/>
                <a:cs typeface="Times New Roman" panose="02020603050405020304" pitchFamily="18" charset="0"/>
              </a:rPr>
              <a:t>should have a single identifier</a:t>
            </a:r>
            <a:r>
              <a:rPr lang="en-GB" dirty="0">
                <a:latin typeface="Times New Roman" panose="02020603050405020304" pitchFamily="18" charset="0"/>
                <a:cs typeface="Times New Roman" panose="02020603050405020304" pitchFamily="18" charset="0"/>
              </a:rPr>
              <a:t>, such as a build number or a version control change set number, </a:t>
            </a:r>
            <a:r>
              <a:rPr lang="en-US" dirty="0">
                <a:latin typeface="Times New Roman" panose="02020603050405020304" pitchFamily="18" charset="0"/>
                <a:cs typeface="Times New Roman" panose="02020603050405020304" pitchFamily="18" charset="0"/>
              </a:rPr>
              <a:t>that references every piece.</a:t>
            </a:r>
          </a:p>
        </p:txBody>
      </p:sp>
    </p:spTree>
    <p:extLst>
      <p:ext uri="{BB962C8B-B14F-4D97-AF65-F5344CB8AC3E}">
        <p14:creationId xmlns:p14="http://schemas.microsoft.com/office/powerpoint/2010/main" val="394964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Using Version Control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615" y="1473958"/>
            <a:ext cx="11027391" cy="4703005"/>
          </a:xfrm>
        </p:spPr>
        <p:txBody>
          <a:bodyPr>
            <a:normAutofit fontScale="92500"/>
          </a:bodyPr>
          <a:lstStyle/>
          <a:p>
            <a:pPr>
              <a:lnSpc>
                <a:spcPct val="150000"/>
              </a:lnSpc>
            </a:pPr>
            <a:r>
              <a:rPr lang="en-GB" b="1" dirty="0">
                <a:latin typeface="Times New Roman" panose="02020603050405020304" pitchFamily="18" charset="0"/>
                <a:cs typeface="Times New Roman" panose="02020603050405020304" pitchFamily="18" charset="0"/>
              </a:rPr>
              <a:t>Version control systems</a:t>
            </a:r>
            <a:r>
              <a:rPr lang="en-GB" dirty="0">
                <a:latin typeface="Times New Roman" panose="02020603050405020304" pitchFamily="18" charset="0"/>
                <a:cs typeface="Times New Roman" panose="02020603050405020304" pitchFamily="18" charset="0"/>
              </a:rPr>
              <a:t>, also known as </a:t>
            </a:r>
            <a:r>
              <a:rPr lang="en-GB" b="1" dirty="0">
                <a:latin typeface="Times New Roman" panose="02020603050405020304" pitchFamily="18" charset="0"/>
                <a:cs typeface="Times New Roman" panose="02020603050405020304" pitchFamily="18" charset="0"/>
              </a:rPr>
              <a:t>source control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source code management systems</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revision control systems</a:t>
            </a:r>
            <a:r>
              <a:rPr lang="en-GB" dirty="0">
                <a:latin typeface="Times New Roman" panose="02020603050405020304" pitchFamily="18" charset="0"/>
                <a:cs typeface="Times New Roman" panose="02020603050405020304" pitchFamily="18" charset="0"/>
              </a:rPr>
              <a:t>, are a mechanism for keeping multiple versions of your files, so that when you modify a file you can still access the previous </a:t>
            </a:r>
            <a:r>
              <a:rPr lang="en-US" dirty="0">
                <a:latin typeface="Times New Roman" panose="02020603050405020304" pitchFamily="18" charset="0"/>
                <a:cs typeface="Times New Roman" panose="02020603050405020304" pitchFamily="18" charset="0"/>
              </a:rPr>
              <a:t>revisions.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aim</a:t>
            </a:r>
            <a:r>
              <a:rPr lang="en-GB" dirty="0">
                <a:latin typeface="Times New Roman" panose="02020603050405020304" pitchFamily="18" charset="0"/>
                <a:cs typeface="Times New Roman" panose="02020603050405020304" pitchFamily="18" charset="0"/>
              </a:rPr>
              <a:t> of a version control system is twofold: </a:t>
            </a:r>
            <a:r>
              <a:rPr lang="en-GB" b="1" dirty="0">
                <a:latin typeface="Times New Roman" panose="02020603050405020304" pitchFamily="18" charset="0"/>
                <a:cs typeface="Times New Roman" panose="02020603050405020304" pitchFamily="18" charset="0"/>
              </a:rPr>
              <a:t>First</a:t>
            </a:r>
            <a:r>
              <a:rPr lang="en-GB" dirty="0">
                <a:latin typeface="Times New Roman" panose="02020603050405020304" pitchFamily="18" charset="0"/>
                <a:cs typeface="Times New Roman" panose="02020603050405020304" pitchFamily="18" charset="0"/>
              </a:rPr>
              <a:t>, it retains, and provides access to, every version of every file that has ever been stored in it.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Second</a:t>
            </a:r>
            <a:r>
              <a:rPr lang="en-US" dirty="0">
                <a:latin typeface="Times New Roman" panose="02020603050405020304" pitchFamily="18" charset="0"/>
                <a:cs typeface="Times New Roman" panose="02020603050405020304" pitchFamily="18" charset="0"/>
              </a:rPr>
              <a:t>, it allows </a:t>
            </a:r>
            <a:r>
              <a:rPr lang="en-GB" dirty="0">
                <a:latin typeface="Times New Roman" panose="02020603050405020304" pitchFamily="18" charset="0"/>
                <a:cs typeface="Times New Roman" panose="02020603050405020304" pitchFamily="18" charset="0"/>
              </a:rPr>
              <a:t>teams that may be distributed across space and time to collaborate.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8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488144"/>
            <a:ext cx="11076296" cy="5899008"/>
          </a:xfrm>
        </p:spPr>
        <p:txBody>
          <a:bodyPr>
            <a:normAutofit lnSpcReduction="1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Keep Absolutely Everything in Version Control :- </a:t>
            </a:r>
          </a:p>
          <a:p>
            <a:pPr>
              <a:lnSpc>
                <a:spcPct val="150000"/>
              </a:lnSpc>
            </a:pPr>
            <a:r>
              <a:rPr lang="en-GB" dirty="0">
                <a:latin typeface="Times New Roman" panose="02020603050405020304" pitchFamily="18" charset="0"/>
                <a:cs typeface="Times New Roman" panose="02020603050405020304" pitchFamily="18" charset="0"/>
              </a:rPr>
              <a:t>The objective is to have everything that can possibly change at any point in the life of the project stored in a controlled manner. </a:t>
            </a:r>
          </a:p>
          <a:p>
            <a:pPr>
              <a:lnSpc>
                <a:spcPct val="150000"/>
              </a:lnSpc>
            </a:pPr>
            <a:r>
              <a:rPr lang="en-GB" dirty="0">
                <a:latin typeface="Times New Roman" panose="02020603050405020304" pitchFamily="18" charset="0"/>
                <a:cs typeface="Times New Roman" panose="02020603050405020304" pitchFamily="18" charset="0"/>
              </a:rPr>
              <a:t>This allows you to recover an exact snapshot of the state of the entire system, from development environment to production environment, at any point in the project’s history. </a:t>
            </a:r>
          </a:p>
          <a:p>
            <a:pPr>
              <a:lnSpc>
                <a:spcPct val="150000"/>
              </a:lnSpc>
            </a:pPr>
            <a:r>
              <a:rPr lang="en-GB" dirty="0">
                <a:latin typeface="Times New Roman" panose="02020603050405020304" pitchFamily="18" charset="0"/>
                <a:cs typeface="Times New Roman" panose="02020603050405020304" pitchFamily="18" charset="0"/>
              </a:rPr>
              <a:t>It is even helpful to keep the configuration files for the development team’s development environments in version control since it makes it easy for everyone on the team to use the same settings. </a:t>
            </a:r>
          </a:p>
        </p:txBody>
      </p:sp>
    </p:spTree>
    <p:extLst>
      <p:ext uri="{BB962C8B-B14F-4D97-AF65-F5344CB8AC3E}">
        <p14:creationId xmlns:p14="http://schemas.microsoft.com/office/powerpoint/2010/main" val="221613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5" y="392610"/>
            <a:ext cx="11021706" cy="6008189"/>
          </a:xfrm>
        </p:spPr>
        <p:txBody>
          <a:bodyPr/>
          <a:lstStyle/>
          <a:p>
            <a:pPr>
              <a:lnSpc>
                <a:spcPct val="150000"/>
              </a:lnSpc>
            </a:pPr>
            <a:r>
              <a:rPr lang="en-GB" dirty="0">
                <a:latin typeface="Times New Roman" panose="02020603050405020304" pitchFamily="18" charset="0"/>
                <a:cs typeface="Times New Roman" panose="02020603050405020304" pitchFamily="18" charset="0"/>
              </a:rPr>
              <a:t>Analysts should store requirements documents. </a:t>
            </a:r>
          </a:p>
          <a:p>
            <a:pPr>
              <a:lnSpc>
                <a:spcPct val="150000"/>
              </a:lnSpc>
            </a:pPr>
            <a:r>
              <a:rPr lang="en-GB" dirty="0">
                <a:latin typeface="Times New Roman" panose="02020603050405020304" pitchFamily="18" charset="0"/>
                <a:cs typeface="Times New Roman" panose="02020603050405020304" pitchFamily="18" charset="0"/>
              </a:rPr>
              <a:t>Testers should keep their test scripts and procedures in version control. </a:t>
            </a:r>
          </a:p>
          <a:p>
            <a:pPr>
              <a:lnSpc>
                <a:spcPct val="150000"/>
              </a:lnSpc>
            </a:pPr>
            <a:r>
              <a:rPr lang="en-GB" dirty="0">
                <a:latin typeface="Times New Roman" panose="02020603050405020304" pitchFamily="18" charset="0"/>
                <a:cs typeface="Times New Roman" panose="02020603050405020304" pitchFamily="18" charset="0"/>
              </a:rPr>
              <a:t>Project managers should save their release plans, progress charts, and risk logs here.</a:t>
            </a:r>
          </a:p>
          <a:p>
            <a:pPr>
              <a:lnSpc>
                <a:spcPct val="150000"/>
              </a:lnSpc>
            </a:pPr>
            <a:r>
              <a:rPr lang="en-GB" dirty="0">
                <a:latin typeface="Times New Roman" panose="02020603050405020304" pitchFamily="18" charset="0"/>
                <a:cs typeface="Times New Roman" panose="02020603050405020304" pitchFamily="18" charset="0"/>
              </a:rPr>
              <a:t>In short, every member of the team should store any document or file related to the project in </a:t>
            </a:r>
            <a:r>
              <a:rPr lang="en-US" dirty="0">
                <a:latin typeface="Times New Roman" panose="02020603050405020304" pitchFamily="18" charset="0"/>
                <a:cs typeface="Times New Roman" panose="02020603050405020304" pitchFamily="18" charset="0"/>
              </a:rPr>
              <a:t>version control.</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84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2240</Words>
  <Application>Microsoft Office PowerPoint</Application>
  <PresentationFormat>Widescreen</PresentationFormat>
  <Paragraphs>123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MODULE -5 </vt:lpstr>
      <vt:lpstr>PowerPoint Presentation</vt:lpstr>
      <vt:lpstr>Software Configuration Management</vt:lpstr>
      <vt:lpstr>PowerPoint Presentation</vt:lpstr>
      <vt:lpstr>PowerPoint Presentation</vt:lpstr>
      <vt:lpstr>PowerPoint Presentation</vt:lpstr>
      <vt:lpstr>Using Version Control</vt:lpstr>
      <vt:lpstr>PowerPoint Presentation</vt:lpstr>
      <vt:lpstr>PowerPoint Presentation</vt:lpstr>
      <vt:lpstr>PowerPoint Presentation</vt:lpstr>
      <vt:lpstr>PowerPoint Presentation</vt:lpstr>
      <vt:lpstr>Managing Dependencies</vt:lpstr>
      <vt:lpstr>PowerPoint Presentation</vt:lpstr>
      <vt:lpstr>Managing Software Configuration</vt:lpstr>
      <vt:lpstr>PowerPoint Presentation</vt:lpstr>
      <vt:lpstr>PowerPoint Presentation</vt:lpstr>
      <vt:lpstr>PowerPoint Presentation</vt:lpstr>
      <vt:lpstr>PowerPoint Presentation</vt:lpstr>
      <vt:lpstr>PowerPoint Presentation</vt:lpstr>
      <vt:lpstr>Managing Your Environments (build and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Configuration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CONTINUOUS DELIVERY </dc:title>
  <dc:creator>SAMUELCEDRICMIRANDA</dc:creator>
  <cp:lastModifiedBy>Unknown User</cp:lastModifiedBy>
  <cp:revision>96</cp:revision>
  <dcterms:created xsi:type="dcterms:W3CDTF">2021-02-19T17:48:52Z</dcterms:created>
  <dcterms:modified xsi:type="dcterms:W3CDTF">2021-02-24T14:18:59Z</dcterms:modified>
</cp:coreProperties>
</file>