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2" r:id="rId3"/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59" r:id="rId63"/>
    <p:sldId id="323" r:id="rId64"/>
    <p:sldId id="360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377" r:id="rId111"/>
    <p:sldId id="378" r:id="rId112"/>
    <p:sldId id="379" r:id="rId113"/>
    <p:sldId id="380" r:id="rId114"/>
    <p:sldId id="371" r:id="rId115"/>
    <p:sldId id="372" r:id="rId116"/>
    <p:sldId id="373" r:id="rId117"/>
    <p:sldId id="374" r:id="rId118"/>
    <p:sldId id="375" r:id="rId119"/>
    <p:sldId id="376" r:id="rId120"/>
    <p:sldId id="381" r:id="rId121"/>
    <p:sldId id="382" r:id="rId122"/>
    <p:sldId id="383" r:id="rId123"/>
    <p:sldId id="384" r:id="rId124"/>
    <p:sldId id="385" r:id="rId125"/>
    <p:sldId id="386" r:id="rId126"/>
    <p:sldId id="387" r:id="rId127"/>
    <p:sldId id="388" r:id="rId128"/>
    <p:sldId id="389" r:id="rId1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tableStyles" Target="tableStyle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17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811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017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14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568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908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2041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033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352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94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25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8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42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18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35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68673" y="2049335"/>
            <a:ext cx="4454652" cy="192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0310" y="1531014"/>
            <a:ext cx="8231378" cy="3800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574675"/>
            <a:ext cx="557784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4239" y="1279347"/>
            <a:ext cx="10383520" cy="4502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5334" y="461899"/>
            <a:ext cx="456133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60194" y="1156461"/>
            <a:ext cx="8071611" cy="2000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56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8228"/>
            <a:ext cx="10358120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602105"/>
            <a:ext cx="10139680" cy="4537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68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2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19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19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19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2.png"/><Relationship Id="rId18" Type="http://schemas.openxmlformats.org/officeDocument/2006/relationships/image" Target="../media/image56.png"/><Relationship Id="rId3" Type="http://schemas.openxmlformats.org/officeDocument/2006/relationships/image" Target="../media/image44.png"/><Relationship Id="rId7" Type="http://schemas.openxmlformats.org/officeDocument/2006/relationships/image" Target="../media/image27.png"/><Relationship Id="rId12" Type="http://schemas.openxmlformats.org/officeDocument/2006/relationships/image" Target="../media/image51.png"/><Relationship Id="rId17" Type="http://schemas.openxmlformats.org/officeDocument/2006/relationships/image" Target="../media/image55.png"/><Relationship Id="rId2" Type="http://schemas.openxmlformats.org/officeDocument/2006/relationships/image" Target="../media/image37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5" Type="http://schemas.openxmlformats.org/officeDocument/2006/relationships/image" Target="../media/image53.png"/><Relationship Id="rId10" Type="http://schemas.openxmlformats.org/officeDocument/2006/relationships/image" Target="../media/image49.png"/><Relationship Id="rId19" Type="http://schemas.openxmlformats.org/officeDocument/2006/relationships/image" Target="../media/image57.png"/><Relationship Id="rId4" Type="http://schemas.openxmlformats.org/officeDocument/2006/relationships/image" Target="../media/image45.png"/><Relationship Id="rId9" Type="http://schemas.openxmlformats.org/officeDocument/2006/relationships/image" Target="../media/image15.png"/><Relationship Id="rId1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4.png"/><Relationship Id="rId7" Type="http://schemas.openxmlformats.org/officeDocument/2006/relationships/image" Target="../media/image7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65.png"/><Relationship Id="rId9" Type="http://schemas.openxmlformats.org/officeDocument/2006/relationships/image" Target="../media/image7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6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3.png"/><Relationship Id="rId4" Type="http://schemas.openxmlformats.org/officeDocument/2006/relationships/image" Target="../media/image6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8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6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1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1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0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60"/>
              </a:spcBef>
            </a:pPr>
            <a:r>
              <a:rPr spc="-265" dirty="0"/>
              <a:t>Network</a:t>
            </a:r>
            <a:r>
              <a:rPr spc="-530" dirty="0"/>
              <a:t> </a:t>
            </a:r>
            <a:r>
              <a:rPr spc="-395" dirty="0"/>
              <a:t>Layer</a:t>
            </a:r>
          </a:p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2400" dirty="0">
                <a:latin typeface="Carlito"/>
                <a:cs typeface="Carlito"/>
              </a:rPr>
              <a:t>Module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3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9852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0" dirty="0"/>
              <a:t>Connection</a:t>
            </a:r>
            <a:r>
              <a:rPr sz="4400" spc="-409" dirty="0"/>
              <a:t> </a:t>
            </a:r>
            <a:r>
              <a:rPr sz="4400" spc="-180" dirty="0"/>
              <a:t>setup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631941" y="6426504"/>
            <a:ext cx="9271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Network</a:t>
            </a:r>
            <a:r>
              <a:rPr sz="1200" spc="-6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Layer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68990" y="6426504"/>
            <a:ext cx="3060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4-10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96875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97510" algn="l"/>
              </a:tabLst>
            </a:pPr>
            <a:r>
              <a:rPr spc="-10" dirty="0"/>
              <a:t>3</a:t>
            </a:r>
            <a:r>
              <a:rPr sz="2775" spc="-15" baseline="25525" dirty="0"/>
              <a:t>rd </a:t>
            </a:r>
            <a:r>
              <a:rPr sz="2800" spc="-15" dirty="0"/>
              <a:t>important </a:t>
            </a:r>
            <a:r>
              <a:rPr sz="2800" spc="-5" dirty="0"/>
              <a:t>function </a:t>
            </a:r>
            <a:r>
              <a:rPr sz="2800" spc="-10" dirty="0"/>
              <a:t>in </a:t>
            </a:r>
            <a:r>
              <a:rPr sz="2800" i="1" spc="-5" dirty="0">
                <a:latin typeface="Carlito"/>
                <a:cs typeface="Carlito"/>
              </a:rPr>
              <a:t>some </a:t>
            </a:r>
            <a:r>
              <a:rPr sz="2800" spc="-15" dirty="0"/>
              <a:t>network</a:t>
            </a:r>
            <a:r>
              <a:rPr sz="2800" spc="-25" dirty="0"/>
              <a:t> </a:t>
            </a:r>
            <a:r>
              <a:rPr sz="2800" spc="-15" dirty="0"/>
              <a:t>architectures:</a:t>
            </a:r>
            <a:endParaRPr sz="2800">
              <a:latin typeface="Carlito"/>
              <a:cs typeface="Carlito"/>
            </a:endParaRPr>
          </a:p>
          <a:p>
            <a:pPr marL="854075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854710" algn="l"/>
              </a:tabLst>
            </a:pPr>
            <a:r>
              <a:rPr sz="2400" spc="-50" dirty="0">
                <a:latin typeface="Carlito"/>
                <a:cs typeface="Carlito"/>
              </a:rPr>
              <a:t>ATM, </a:t>
            </a:r>
            <a:r>
              <a:rPr sz="2400" spc="-15" dirty="0">
                <a:latin typeface="Carlito"/>
                <a:cs typeface="Carlito"/>
              </a:rPr>
              <a:t>frame </a:t>
            </a:r>
            <a:r>
              <a:rPr sz="2400" spc="-40" dirty="0">
                <a:latin typeface="Carlito"/>
                <a:cs typeface="Carlito"/>
              </a:rPr>
              <a:t>relay,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X.25</a:t>
            </a:r>
            <a:endParaRPr sz="2400">
              <a:latin typeface="Carlito"/>
              <a:cs typeface="Carlito"/>
            </a:endParaRPr>
          </a:p>
          <a:p>
            <a:pPr marL="396875" marR="19050" indent="-228600">
              <a:lnSpc>
                <a:spcPts val="3020"/>
              </a:lnSpc>
              <a:spcBef>
                <a:spcPts val="1020"/>
              </a:spcBef>
              <a:buFont typeface="Arial"/>
              <a:buChar char="•"/>
              <a:tabLst>
                <a:tab pos="397510" algn="l"/>
              </a:tabLst>
            </a:pPr>
            <a:r>
              <a:rPr spc="-25" dirty="0"/>
              <a:t>Before </a:t>
            </a:r>
            <a:r>
              <a:rPr spc="-20" dirty="0"/>
              <a:t>datagrams </a:t>
            </a:r>
            <a:r>
              <a:rPr spc="-55" dirty="0"/>
              <a:t>flow, </a:t>
            </a:r>
            <a:r>
              <a:rPr spc="-10" dirty="0"/>
              <a:t>two </a:t>
            </a:r>
            <a:r>
              <a:rPr spc="-5" dirty="0"/>
              <a:t>end </a:t>
            </a:r>
            <a:r>
              <a:rPr spc="-10" dirty="0"/>
              <a:t>hosts </a:t>
            </a:r>
            <a:r>
              <a:rPr i="1" spc="-5" dirty="0">
                <a:latin typeface="Carlito"/>
                <a:cs typeface="Carlito"/>
              </a:rPr>
              <a:t>and </a:t>
            </a:r>
            <a:r>
              <a:rPr spc="-10" dirty="0"/>
              <a:t>intervening  </a:t>
            </a:r>
            <a:r>
              <a:rPr spc="-25" dirty="0"/>
              <a:t>routers </a:t>
            </a:r>
            <a:r>
              <a:rPr spc="-15" dirty="0"/>
              <a:t>establish </a:t>
            </a:r>
            <a:r>
              <a:rPr spc="-5" dirty="0"/>
              <a:t>virtual</a:t>
            </a:r>
            <a:r>
              <a:rPr spc="95" dirty="0"/>
              <a:t> </a:t>
            </a:r>
            <a:r>
              <a:rPr spc="-10" dirty="0"/>
              <a:t>connection</a:t>
            </a:r>
          </a:p>
          <a:p>
            <a:pPr marL="854075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854710" algn="l"/>
              </a:tabLst>
            </a:pPr>
            <a:r>
              <a:rPr sz="2400" spc="-15" dirty="0">
                <a:latin typeface="Carlito"/>
                <a:cs typeface="Carlito"/>
              </a:rPr>
              <a:t>routers get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involved</a:t>
            </a:r>
            <a:endParaRPr sz="2400">
              <a:latin typeface="Carlito"/>
              <a:cs typeface="Carlito"/>
            </a:endParaRPr>
          </a:p>
          <a:p>
            <a:pPr marL="396875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397510" algn="l"/>
              </a:tabLst>
            </a:pPr>
            <a:r>
              <a:rPr spc="-10" dirty="0"/>
              <a:t>network vs transport </a:t>
            </a:r>
            <a:r>
              <a:rPr spc="-25" dirty="0"/>
              <a:t>layer </a:t>
            </a:r>
            <a:r>
              <a:rPr spc="-10" dirty="0"/>
              <a:t>connection</a:t>
            </a:r>
            <a:r>
              <a:rPr spc="130" dirty="0"/>
              <a:t> </a:t>
            </a:r>
            <a:r>
              <a:rPr spc="-5" dirty="0"/>
              <a:t>service:</a:t>
            </a:r>
          </a:p>
          <a:p>
            <a:pPr marL="854075" marR="17780" lvl="1" indent="-228600">
              <a:lnSpc>
                <a:spcPts val="2590"/>
              </a:lnSpc>
              <a:spcBef>
                <a:spcPts val="575"/>
              </a:spcBef>
              <a:buFont typeface="Arial"/>
              <a:buChar char="•"/>
              <a:tabLst>
                <a:tab pos="854710" algn="l"/>
              </a:tabLst>
            </a:pPr>
            <a:r>
              <a:rPr sz="2400" i="1" spc="-5" dirty="0">
                <a:solidFill>
                  <a:srgbClr val="CC0000"/>
                </a:solidFill>
                <a:latin typeface="Carlito"/>
                <a:cs typeface="Carlito"/>
              </a:rPr>
              <a:t>network: </a:t>
            </a:r>
            <a:r>
              <a:rPr sz="2400" spc="-10" dirty="0">
                <a:latin typeface="Carlito"/>
                <a:cs typeface="Carlito"/>
              </a:rPr>
              <a:t>between two hosts </a:t>
            </a:r>
            <a:r>
              <a:rPr sz="2400" spc="-20" dirty="0">
                <a:latin typeface="Carlito"/>
                <a:cs typeface="Carlito"/>
              </a:rPr>
              <a:t>(may </a:t>
            </a: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20" dirty="0">
                <a:latin typeface="Carlito"/>
                <a:cs typeface="Carlito"/>
              </a:rPr>
              <a:t>involve </a:t>
            </a:r>
            <a:r>
              <a:rPr sz="2400" spc="-5" dirty="0">
                <a:latin typeface="Carlito"/>
                <a:cs typeface="Carlito"/>
              </a:rPr>
              <a:t>intervening  </a:t>
            </a:r>
            <a:r>
              <a:rPr sz="2400" spc="-15" dirty="0">
                <a:latin typeface="Carlito"/>
                <a:cs typeface="Carlito"/>
              </a:rPr>
              <a:t>routers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case of</a:t>
            </a:r>
            <a:r>
              <a:rPr sz="2400" spc="-15" dirty="0">
                <a:latin typeface="Carlito"/>
                <a:cs typeface="Carlito"/>
              </a:rPr>
              <a:t> VCs)</a:t>
            </a:r>
            <a:endParaRPr sz="2400">
              <a:latin typeface="Carlito"/>
              <a:cs typeface="Carlito"/>
            </a:endParaRPr>
          </a:p>
          <a:p>
            <a:pPr marL="854075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854710" algn="l"/>
              </a:tabLst>
            </a:pPr>
            <a:r>
              <a:rPr sz="2400" i="1" dirty="0">
                <a:solidFill>
                  <a:srgbClr val="CC0000"/>
                </a:solidFill>
                <a:latin typeface="Carlito"/>
                <a:cs typeface="Carlito"/>
              </a:rPr>
              <a:t>transport: </a:t>
            </a:r>
            <a:r>
              <a:rPr sz="2400" spc="-10" dirty="0">
                <a:latin typeface="Carlito"/>
                <a:cs typeface="Carlito"/>
              </a:rPr>
              <a:t>between two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processes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62400" y="1143000"/>
            <a:ext cx="4570476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60412"/>
            <a:ext cx="10196195" cy="545726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edge </a:t>
            </a:r>
            <a:r>
              <a:rPr sz="2800" spc="-5" dirty="0">
                <a:latin typeface="Carlito"/>
                <a:cs typeface="Carlito"/>
              </a:rPr>
              <a:t>also has a </a:t>
            </a:r>
            <a:r>
              <a:rPr sz="2800" spc="-15" dirty="0">
                <a:latin typeface="Carlito"/>
                <a:cs typeface="Carlito"/>
              </a:rPr>
              <a:t>value representing </a:t>
            </a:r>
            <a:r>
              <a:rPr sz="2800" spc="-5" dirty="0">
                <a:latin typeface="Carlito"/>
                <a:cs typeface="Carlito"/>
              </a:rPr>
              <a:t>its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cost.</a:t>
            </a:r>
            <a:endParaRPr sz="2800" dirty="0">
              <a:latin typeface="Carlito"/>
              <a:cs typeface="Carlito"/>
            </a:endParaRPr>
          </a:p>
          <a:p>
            <a:pPr marL="241300" marR="290195" indent="-228600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40" dirty="0">
                <a:latin typeface="Carlito"/>
                <a:cs typeface="Carlito"/>
              </a:rPr>
              <a:t>Typically,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35" dirty="0">
                <a:latin typeface="Carlito"/>
                <a:cs typeface="Carlito"/>
              </a:rPr>
              <a:t>edge’s </a:t>
            </a:r>
            <a:r>
              <a:rPr sz="2800" spc="-20" dirty="0">
                <a:latin typeface="Carlito"/>
                <a:cs typeface="Carlito"/>
              </a:rPr>
              <a:t>cost may </a:t>
            </a:r>
            <a:r>
              <a:rPr sz="2800" spc="-15" dirty="0">
                <a:latin typeface="Carlito"/>
                <a:cs typeface="Carlito"/>
              </a:rPr>
              <a:t>reflect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physical </a:t>
            </a:r>
            <a:r>
              <a:rPr sz="2800" spc="-15" dirty="0">
                <a:latin typeface="Carlito"/>
                <a:cs typeface="Carlito"/>
              </a:rPr>
              <a:t>length </a:t>
            </a:r>
            <a:r>
              <a:rPr sz="2800" spc="-5" dirty="0">
                <a:latin typeface="Carlito"/>
                <a:cs typeface="Carlito"/>
              </a:rPr>
              <a:t>of the  </a:t>
            </a:r>
            <a:r>
              <a:rPr sz="2800" spc="-10" dirty="0">
                <a:latin typeface="Carlito"/>
                <a:cs typeface="Carlito"/>
              </a:rPr>
              <a:t>corresponding link,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link speed, </a:t>
            </a:r>
            <a:r>
              <a:rPr sz="2800" spc="-5" dirty="0">
                <a:latin typeface="Carlito"/>
                <a:cs typeface="Carlito"/>
              </a:rPr>
              <a:t>or the </a:t>
            </a:r>
            <a:r>
              <a:rPr sz="2800" spc="-10" dirty="0">
                <a:latin typeface="Carlito"/>
                <a:cs typeface="Carlito"/>
              </a:rPr>
              <a:t>monetary </a:t>
            </a:r>
            <a:r>
              <a:rPr sz="2800" spc="-20" dirty="0">
                <a:latin typeface="Carlito"/>
                <a:cs typeface="Carlito"/>
              </a:rPr>
              <a:t>cost </a:t>
            </a:r>
            <a:r>
              <a:rPr sz="2800" spc="-10" dirty="0">
                <a:latin typeface="Carlito"/>
                <a:cs typeface="Carlito"/>
              </a:rPr>
              <a:t>associated  </a:t>
            </a:r>
            <a:r>
              <a:rPr sz="2800" spc="-5" dirty="0">
                <a:latin typeface="Carlito"/>
                <a:cs typeface="Carlito"/>
              </a:rPr>
              <a:t>with a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link.</a:t>
            </a:r>
            <a:endParaRPr sz="2800" dirty="0">
              <a:latin typeface="Carlito"/>
              <a:cs typeface="Carlito"/>
            </a:endParaRPr>
          </a:p>
          <a:p>
            <a:pPr marL="241300" marR="895985" indent="-228600">
              <a:lnSpc>
                <a:spcPts val="303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For </a:t>
            </a:r>
            <a:r>
              <a:rPr sz="2800" spc="-20" dirty="0">
                <a:latin typeface="Carlito"/>
                <a:cs typeface="Carlito"/>
              </a:rPr>
              <a:t>any </a:t>
            </a:r>
            <a:r>
              <a:rPr sz="2800" spc="-10" dirty="0">
                <a:latin typeface="Carlito"/>
                <a:cs typeface="Carlito"/>
              </a:rPr>
              <a:t>edge (</a:t>
            </a:r>
            <a:r>
              <a:rPr sz="2800" i="1" spc="-10" dirty="0">
                <a:latin typeface="Carlito"/>
                <a:cs typeface="Carlito"/>
              </a:rPr>
              <a:t>x,y</a:t>
            </a:r>
            <a:r>
              <a:rPr sz="2800" spc="-10" dirty="0">
                <a:latin typeface="Carlito"/>
                <a:cs typeface="Carlito"/>
              </a:rPr>
              <a:t>)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i="1" spc="-5" dirty="0">
                <a:latin typeface="Carlito"/>
                <a:cs typeface="Carlito"/>
              </a:rPr>
              <a:t>E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spc="-15" dirty="0">
                <a:latin typeface="Carlito"/>
                <a:cs typeface="Carlito"/>
              </a:rPr>
              <a:t>we denote </a:t>
            </a:r>
            <a:r>
              <a:rPr sz="2800" i="1" spc="-5" dirty="0">
                <a:latin typeface="Carlito"/>
                <a:cs typeface="Carlito"/>
              </a:rPr>
              <a:t>c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i="1" spc="-5" dirty="0">
                <a:latin typeface="Carlito"/>
                <a:cs typeface="Carlito"/>
              </a:rPr>
              <a:t>x,y</a:t>
            </a:r>
            <a:r>
              <a:rPr sz="2800" spc="-5" dirty="0">
                <a:latin typeface="Carlito"/>
                <a:cs typeface="Carlito"/>
              </a:rPr>
              <a:t>) </a:t>
            </a:r>
            <a:r>
              <a:rPr sz="2800" dirty="0">
                <a:latin typeface="Carlito"/>
                <a:cs typeface="Carlito"/>
              </a:rPr>
              <a:t>as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cost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edge  between </a:t>
            </a:r>
            <a:r>
              <a:rPr sz="2800" spc="-5" dirty="0">
                <a:latin typeface="Carlito"/>
                <a:cs typeface="Carlito"/>
              </a:rPr>
              <a:t>nodes </a:t>
            </a:r>
            <a:r>
              <a:rPr sz="2800" i="1" spc="-5" dirty="0">
                <a:latin typeface="Carlito"/>
                <a:cs typeface="Carlito"/>
              </a:rPr>
              <a:t>x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i="1" spc="-70" dirty="0">
                <a:latin typeface="Carlito"/>
                <a:cs typeface="Carlito"/>
              </a:rPr>
              <a:t>y.</a:t>
            </a:r>
            <a:endParaRPr sz="2800" dirty="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9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If the </a:t>
            </a:r>
            <a:r>
              <a:rPr sz="2800" spc="-10" dirty="0">
                <a:latin typeface="Carlito"/>
                <a:cs typeface="Carlito"/>
              </a:rPr>
              <a:t>pair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i="1" spc="-5" dirty="0">
                <a:latin typeface="Carlito"/>
                <a:cs typeface="Carlito"/>
              </a:rPr>
              <a:t>x,y</a:t>
            </a:r>
            <a:r>
              <a:rPr sz="2800" spc="-5" dirty="0">
                <a:latin typeface="Carlito"/>
                <a:cs typeface="Carlito"/>
              </a:rPr>
              <a:t>) </a:t>
            </a:r>
            <a:r>
              <a:rPr sz="2800" spc="-10" dirty="0">
                <a:latin typeface="Carlito"/>
                <a:cs typeface="Carlito"/>
              </a:rPr>
              <a:t>does not belong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i="1" spc="-5" dirty="0">
                <a:latin typeface="Carlito"/>
                <a:cs typeface="Carlito"/>
              </a:rPr>
              <a:t>E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i="1" spc="-5" dirty="0">
                <a:latin typeface="Carlito"/>
                <a:cs typeface="Carlito"/>
              </a:rPr>
              <a:t>c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i="1" spc="-5" dirty="0">
                <a:latin typeface="Carlito"/>
                <a:cs typeface="Carlito"/>
              </a:rPr>
              <a:t>x,y</a:t>
            </a:r>
            <a:r>
              <a:rPr sz="2800" spc="-5" dirty="0">
                <a:latin typeface="Carlito"/>
                <a:cs typeface="Carlito"/>
              </a:rPr>
              <a:t>) </a:t>
            </a:r>
            <a:r>
              <a:rPr sz="2800" i="1" spc="-5" dirty="0">
                <a:latin typeface="Carlito"/>
                <a:cs typeface="Carlito"/>
              </a:rPr>
              <a:t>= </a:t>
            </a:r>
            <a:r>
              <a:rPr sz="2800" spc="-5" dirty="0">
                <a:latin typeface="Carlito"/>
                <a:cs typeface="Carlito"/>
              </a:rPr>
              <a:t>∞</a:t>
            </a:r>
            <a:r>
              <a:rPr sz="2800" spc="-5" dirty="0" smtClean="0">
                <a:latin typeface="Carlito"/>
                <a:cs typeface="Carlito"/>
              </a:rPr>
              <a:t>.</a:t>
            </a:r>
            <a:endParaRPr lang="en-US" sz="2800" spc="-5" dirty="0" smtClean="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99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0" dirty="0" smtClean="0">
                <a:latin typeface="Carlito"/>
                <a:cs typeface="Carlito"/>
              </a:rPr>
              <a:t>Co</a:t>
            </a:r>
            <a:r>
              <a:rPr sz="2800" spc="-10" dirty="0" smtClean="0">
                <a:latin typeface="Carlito"/>
                <a:cs typeface="Carlito"/>
              </a:rPr>
              <a:t>nsider </a:t>
            </a:r>
            <a:r>
              <a:rPr sz="2800" spc="-10" dirty="0">
                <a:latin typeface="Carlito"/>
                <a:cs typeface="Carlito"/>
              </a:rPr>
              <a:t>only  </a:t>
            </a:r>
            <a:r>
              <a:rPr sz="2800" spc="-15" dirty="0">
                <a:latin typeface="Carlito"/>
                <a:cs typeface="Carlito"/>
              </a:rPr>
              <a:t>undirected graphs </a:t>
            </a:r>
            <a:r>
              <a:rPr sz="2800" spc="-5" dirty="0">
                <a:latin typeface="Carlito"/>
                <a:cs typeface="Carlito"/>
              </a:rPr>
              <a:t>(i.e., </a:t>
            </a:r>
            <a:r>
              <a:rPr sz="2800" spc="-15" dirty="0">
                <a:latin typeface="Carlito"/>
                <a:cs typeface="Carlito"/>
              </a:rPr>
              <a:t>graphs </a:t>
            </a:r>
            <a:r>
              <a:rPr sz="2800" spc="-5" dirty="0">
                <a:latin typeface="Carlito"/>
                <a:cs typeface="Carlito"/>
              </a:rPr>
              <a:t>whose </a:t>
            </a:r>
            <a:r>
              <a:rPr sz="2800" spc="-10" dirty="0">
                <a:latin typeface="Carlito"/>
                <a:cs typeface="Carlito"/>
              </a:rPr>
              <a:t>edges </a:t>
            </a:r>
            <a:r>
              <a:rPr sz="2800" spc="-5" dirty="0">
                <a:latin typeface="Carlito"/>
                <a:cs typeface="Carlito"/>
              </a:rPr>
              <a:t>do </a:t>
            </a:r>
            <a:r>
              <a:rPr sz="2800" spc="-10" dirty="0">
                <a:latin typeface="Carlito"/>
                <a:cs typeface="Carlito"/>
              </a:rPr>
              <a:t>not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direction),  </a:t>
            </a:r>
            <a:r>
              <a:rPr sz="2800" spc="-5" dirty="0">
                <a:latin typeface="Carlito"/>
                <a:cs typeface="Carlito"/>
              </a:rPr>
              <a:t>so </a:t>
            </a:r>
            <a:r>
              <a:rPr sz="2800" spc="-10" dirty="0">
                <a:latin typeface="Carlito"/>
                <a:cs typeface="Carlito"/>
              </a:rPr>
              <a:t>that edge (</a:t>
            </a:r>
            <a:r>
              <a:rPr sz="2800" i="1" spc="-10" dirty="0">
                <a:latin typeface="Carlito"/>
                <a:cs typeface="Carlito"/>
              </a:rPr>
              <a:t>x,y</a:t>
            </a:r>
            <a:r>
              <a:rPr sz="2800" spc="-10" dirty="0">
                <a:latin typeface="Carlito"/>
                <a:cs typeface="Carlito"/>
              </a:rPr>
              <a:t>) </a:t>
            </a:r>
            <a:r>
              <a:rPr sz="2800" spc="-5" dirty="0">
                <a:latin typeface="Carlito"/>
                <a:cs typeface="Carlito"/>
              </a:rPr>
              <a:t>is the same as </a:t>
            </a:r>
            <a:r>
              <a:rPr sz="2800" spc="-10" dirty="0">
                <a:latin typeface="Carlito"/>
                <a:cs typeface="Carlito"/>
              </a:rPr>
              <a:t>edge </a:t>
            </a:r>
            <a:r>
              <a:rPr sz="2800" spc="-40" dirty="0">
                <a:latin typeface="Carlito"/>
                <a:cs typeface="Carlito"/>
              </a:rPr>
              <a:t>(</a:t>
            </a:r>
            <a:r>
              <a:rPr sz="2800" i="1" spc="-40" dirty="0">
                <a:latin typeface="Carlito"/>
                <a:cs typeface="Carlito"/>
              </a:rPr>
              <a:t>y,x</a:t>
            </a:r>
            <a:r>
              <a:rPr sz="2800" spc="-40" dirty="0">
                <a:latin typeface="Carlito"/>
                <a:cs typeface="Carlito"/>
              </a:rPr>
              <a:t>)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i="1" spc="-5" dirty="0">
                <a:latin typeface="Carlito"/>
                <a:cs typeface="Carlito"/>
              </a:rPr>
              <a:t>c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i="1" spc="-5" dirty="0">
                <a:latin typeface="Carlito"/>
                <a:cs typeface="Carlito"/>
              </a:rPr>
              <a:t>x,y</a:t>
            </a:r>
            <a:r>
              <a:rPr sz="2800" spc="-5" dirty="0">
                <a:latin typeface="Carlito"/>
                <a:cs typeface="Carlito"/>
              </a:rPr>
              <a:t>) </a:t>
            </a:r>
            <a:r>
              <a:rPr sz="2800" i="1" spc="-5" dirty="0">
                <a:latin typeface="Carlito"/>
                <a:cs typeface="Carlito"/>
              </a:rPr>
              <a:t>=</a:t>
            </a:r>
            <a:r>
              <a:rPr sz="2800" i="1" spc="225" dirty="0">
                <a:latin typeface="Carlito"/>
                <a:cs typeface="Carlito"/>
              </a:rPr>
              <a:t> </a:t>
            </a:r>
            <a:r>
              <a:rPr sz="2800" i="1" spc="-30" dirty="0">
                <a:latin typeface="Carlito"/>
                <a:cs typeface="Carlito"/>
              </a:rPr>
              <a:t>c</a:t>
            </a:r>
            <a:r>
              <a:rPr sz="2800" spc="-30" dirty="0">
                <a:latin typeface="Carlito"/>
                <a:cs typeface="Carlito"/>
              </a:rPr>
              <a:t>(</a:t>
            </a:r>
            <a:r>
              <a:rPr sz="2800" i="1" spc="-30" dirty="0">
                <a:latin typeface="Carlito"/>
                <a:cs typeface="Carlito"/>
              </a:rPr>
              <a:t>y,x</a:t>
            </a:r>
            <a:r>
              <a:rPr sz="2800" spc="-30" dirty="0">
                <a:latin typeface="Carlito"/>
                <a:cs typeface="Carlito"/>
              </a:rPr>
              <a:t>).</a:t>
            </a:r>
            <a:endParaRPr sz="28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Also,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node </a:t>
            </a:r>
            <a:r>
              <a:rPr sz="2800" i="1" spc="-5" dirty="0">
                <a:latin typeface="Carlito"/>
                <a:cs typeface="Carlito"/>
              </a:rPr>
              <a:t>y </a:t>
            </a:r>
            <a:r>
              <a:rPr sz="2800" spc="-5" dirty="0">
                <a:latin typeface="Carlito"/>
                <a:cs typeface="Carlito"/>
              </a:rPr>
              <a:t>is said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be a </a:t>
            </a:r>
            <a:r>
              <a:rPr sz="2800" b="1" spc="-5" dirty="0">
                <a:latin typeface="Carlito"/>
                <a:cs typeface="Carlito"/>
              </a:rPr>
              <a:t>neighbor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node </a:t>
            </a:r>
            <a:r>
              <a:rPr sz="2800" i="1" spc="-5" dirty="0">
                <a:latin typeface="Carlito"/>
                <a:cs typeface="Carlito"/>
              </a:rPr>
              <a:t>x </a:t>
            </a: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0" dirty="0">
                <a:latin typeface="Carlito"/>
                <a:cs typeface="Carlito"/>
              </a:rPr>
              <a:t>(</a:t>
            </a:r>
            <a:r>
              <a:rPr sz="2800" i="1" spc="-10" dirty="0">
                <a:latin typeface="Carlito"/>
                <a:cs typeface="Carlito"/>
              </a:rPr>
              <a:t>x,y</a:t>
            </a:r>
            <a:r>
              <a:rPr sz="2800" spc="-10" dirty="0">
                <a:latin typeface="Carlito"/>
                <a:cs typeface="Carlito"/>
              </a:rPr>
              <a:t>) belongs </a:t>
            </a:r>
            <a:r>
              <a:rPr sz="2800" spc="-20" dirty="0">
                <a:latin typeface="Carlito"/>
                <a:cs typeface="Carlito"/>
              </a:rPr>
              <a:t>to</a:t>
            </a:r>
            <a:r>
              <a:rPr sz="2800" spc="29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E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251113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2306"/>
            <a:ext cx="10356850" cy="594042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611505" indent="-228600">
              <a:lnSpc>
                <a:spcPct val="8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natural </a:t>
            </a:r>
            <a:r>
              <a:rPr sz="2600" spc="-5" dirty="0">
                <a:latin typeface="Carlito"/>
                <a:cs typeface="Carlito"/>
              </a:rPr>
              <a:t>goal of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routing </a:t>
            </a:r>
            <a:r>
              <a:rPr sz="2600" spc="-5" dirty="0">
                <a:latin typeface="Carlito"/>
                <a:cs typeface="Carlito"/>
              </a:rPr>
              <a:t>algorithm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identify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least </a:t>
            </a:r>
            <a:r>
              <a:rPr sz="2600" spc="-10" dirty="0">
                <a:latin typeface="Carlito"/>
                <a:cs typeface="Carlito"/>
              </a:rPr>
              <a:t>costly </a:t>
            </a:r>
            <a:r>
              <a:rPr sz="2600" spc="-5" dirty="0">
                <a:latin typeface="Carlito"/>
                <a:cs typeface="Carlito"/>
              </a:rPr>
              <a:t>paths  between sources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destinations.</a:t>
            </a:r>
            <a:endParaRPr sz="2600">
              <a:latin typeface="Carlito"/>
              <a:cs typeface="Carlito"/>
            </a:endParaRPr>
          </a:p>
          <a:p>
            <a:pPr marL="241300" marR="233679" indent="-228600">
              <a:lnSpc>
                <a:spcPts val="2500"/>
              </a:lnSpc>
              <a:spcBef>
                <a:spcPts val="975"/>
              </a:spcBef>
              <a:buFont typeface="Arial"/>
              <a:buChar char="•"/>
              <a:tabLst>
                <a:tab pos="315595" algn="l"/>
                <a:tab pos="316230" algn="l"/>
              </a:tabLst>
            </a:pPr>
            <a:r>
              <a:rPr dirty="0"/>
              <a:t>	</a:t>
            </a:r>
            <a:r>
              <a:rPr sz="2600" spc="-110" dirty="0">
                <a:latin typeface="Carlito"/>
                <a:cs typeface="Carlito"/>
              </a:rPr>
              <a:t>To </a:t>
            </a:r>
            <a:r>
              <a:rPr sz="2600" spc="-20" dirty="0">
                <a:latin typeface="Carlito"/>
                <a:cs typeface="Carlito"/>
              </a:rPr>
              <a:t>make </a:t>
            </a:r>
            <a:r>
              <a:rPr sz="2600" dirty="0">
                <a:latin typeface="Carlito"/>
                <a:cs typeface="Carlito"/>
              </a:rPr>
              <a:t>this </a:t>
            </a:r>
            <a:r>
              <a:rPr sz="2600" spc="-5" dirty="0">
                <a:latin typeface="Carlito"/>
                <a:cs typeface="Carlito"/>
              </a:rPr>
              <a:t>problem </a:t>
            </a:r>
            <a:r>
              <a:rPr sz="2600" spc="-10" dirty="0">
                <a:latin typeface="Carlito"/>
                <a:cs typeface="Carlito"/>
              </a:rPr>
              <a:t>more </a:t>
            </a:r>
            <a:r>
              <a:rPr sz="2600" spc="-5" dirty="0">
                <a:latin typeface="Carlito"/>
                <a:cs typeface="Carlito"/>
              </a:rPr>
              <a:t>precise, </a:t>
            </a:r>
            <a:r>
              <a:rPr sz="2600" spc="-10" dirty="0">
                <a:latin typeface="Carlito"/>
                <a:cs typeface="Carlito"/>
              </a:rPr>
              <a:t>recall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b="1" spc="-10" dirty="0">
                <a:latin typeface="Carlito"/>
                <a:cs typeface="Carlito"/>
              </a:rPr>
              <a:t>path </a:t>
            </a:r>
            <a:r>
              <a:rPr sz="2600" dirty="0">
                <a:latin typeface="Carlito"/>
                <a:cs typeface="Carlito"/>
              </a:rPr>
              <a:t>in a </a:t>
            </a:r>
            <a:r>
              <a:rPr sz="2600" spc="-10" dirty="0">
                <a:latin typeface="Carlito"/>
                <a:cs typeface="Carlito"/>
              </a:rPr>
              <a:t>graph </a:t>
            </a:r>
            <a:r>
              <a:rPr sz="2600" i="1" dirty="0">
                <a:latin typeface="Carlito"/>
                <a:cs typeface="Carlito"/>
              </a:rPr>
              <a:t>G = </a:t>
            </a:r>
            <a:r>
              <a:rPr sz="2600" dirty="0">
                <a:latin typeface="Carlito"/>
                <a:cs typeface="Carlito"/>
              </a:rPr>
              <a:t>(</a:t>
            </a:r>
            <a:r>
              <a:rPr sz="2600" i="1" dirty="0">
                <a:latin typeface="Carlito"/>
                <a:cs typeface="Carlito"/>
              </a:rPr>
              <a:t>N,E</a:t>
            </a:r>
            <a:r>
              <a:rPr sz="2600" dirty="0">
                <a:latin typeface="Carlito"/>
                <a:cs typeface="Carlito"/>
              </a:rPr>
              <a:t>)  is a sequence </a:t>
            </a:r>
            <a:r>
              <a:rPr sz="2600" spc="-5" dirty="0">
                <a:latin typeface="Carlito"/>
                <a:cs typeface="Carlito"/>
              </a:rPr>
              <a:t>of nodes </a:t>
            </a:r>
            <a:r>
              <a:rPr sz="2600" spc="-10" dirty="0">
                <a:latin typeface="Carlito"/>
                <a:cs typeface="Carlito"/>
              </a:rPr>
              <a:t>(</a:t>
            </a:r>
            <a:r>
              <a:rPr sz="2600" i="1" spc="-10" dirty="0">
                <a:latin typeface="Carlito"/>
                <a:cs typeface="Carlito"/>
              </a:rPr>
              <a:t>x</a:t>
            </a:r>
            <a:r>
              <a:rPr sz="2600" spc="-10" dirty="0">
                <a:latin typeface="Carlito"/>
                <a:cs typeface="Carlito"/>
              </a:rPr>
              <a:t>1, </a:t>
            </a:r>
            <a:r>
              <a:rPr sz="2600" i="1" dirty="0">
                <a:latin typeface="Carlito"/>
                <a:cs typeface="Carlito"/>
              </a:rPr>
              <a:t>x</a:t>
            </a:r>
            <a:r>
              <a:rPr sz="2600" dirty="0">
                <a:latin typeface="Carlito"/>
                <a:cs typeface="Carlito"/>
              </a:rPr>
              <a:t>2,..., </a:t>
            </a:r>
            <a:r>
              <a:rPr sz="2600" i="1" dirty="0">
                <a:latin typeface="Carlito"/>
                <a:cs typeface="Carlito"/>
              </a:rPr>
              <a:t>xp</a:t>
            </a:r>
            <a:r>
              <a:rPr sz="2600" dirty="0">
                <a:latin typeface="Carlito"/>
                <a:cs typeface="Carlito"/>
              </a:rPr>
              <a:t>) </a:t>
            </a:r>
            <a:r>
              <a:rPr sz="2600" spc="-5" dirty="0">
                <a:latin typeface="Carlito"/>
                <a:cs typeface="Carlito"/>
              </a:rPr>
              <a:t>such that </a:t>
            </a:r>
            <a:r>
              <a:rPr sz="2600" dirty="0">
                <a:latin typeface="Carlito"/>
                <a:cs typeface="Carlito"/>
              </a:rPr>
              <a:t>each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pairs  </a:t>
            </a:r>
            <a:r>
              <a:rPr sz="2600" spc="-5" dirty="0">
                <a:latin typeface="Carlito"/>
                <a:cs typeface="Carlito"/>
              </a:rPr>
              <a:t>(</a:t>
            </a:r>
            <a:r>
              <a:rPr sz="2600" i="1" spc="-5" dirty="0">
                <a:latin typeface="Carlito"/>
                <a:cs typeface="Carlito"/>
              </a:rPr>
              <a:t>x</a:t>
            </a:r>
            <a:r>
              <a:rPr sz="2600" spc="-5" dirty="0">
                <a:latin typeface="Carlito"/>
                <a:cs typeface="Carlito"/>
              </a:rPr>
              <a:t>1,</a:t>
            </a:r>
            <a:r>
              <a:rPr sz="2600" i="1" spc="-5" dirty="0">
                <a:latin typeface="Carlito"/>
                <a:cs typeface="Carlito"/>
              </a:rPr>
              <a:t>x</a:t>
            </a:r>
            <a:r>
              <a:rPr sz="2600" spc="-5" dirty="0">
                <a:latin typeface="Carlito"/>
                <a:cs typeface="Carlito"/>
              </a:rPr>
              <a:t>2)</a:t>
            </a:r>
            <a:r>
              <a:rPr sz="2600" i="1" spc="-5" dirty="0">
                <a:latin typeface="Carlito"/>
                <a:cs typeface="Carlito"/>
              </a:rPr>
              <a:t>,</a:t>
            </a:r>
            <a:r>
              <a:rPr sz="2600" spc="-5" dirty="0">
                <a:latin typeface="Carlito"/>
                <a:cs typeface="Carlito"/>
              </a:rPr>
              <a:t>(</a:t>
            </a:r>
            <a:r>
              <a:rPr sz="2600" i="1" spc="-5" dirty="0">
                <a:latin typeface="Carlito"/>
                <a:cs typeface="Carlito"/>
              </a:rPr>
              <a:t>x</a:t>
            </a:r>
            <a:r>
              <a:rPr sz="2600" spc="-5" dirty="0">
                <a:latin typeface="Carlito"/>
                <a:cs typeface="Carlito"/>
              </a:rPr>
              <a:t>2,</a:t>
            </a:r>
            <a:r>
              <a:rPr sz="2600" i="1" spc="-5" dirty="0">
                <a:latin typeface="Carlito"/>
                <a:cs typeface="Carlito"/>
              </a:rPr>
              <a:t>x</a:t>
            </a:r>
            <a:r>
              <a:rPr sz="2600" spc="-5" dirty="0">
                <a:latin typeface="Carlito"/>
                <a:cs typeface="Carlito"/>
              </a:rPr>
              <a:t>3)</a:t>
            </a:r>
            <a:r>
              <a:rPr sz="2600" i="1" spc="-5" dirty="0">
                <a:latin typeface="Carlito"/>
                <a:cs typeface="Carlito"/>
              </a:rPr>
              <a:t>,...,</a:t>
            </a:r>
            <a:r>
              <a:rPr sz="2600" spc="-5" dirty="0">
                <a:latin typeface="Carlito"/>
                <a:cs typeface="Carlito"/>
              </a:rPr>
              <a:t>(</a:t>
            </a:r>
            <a:r>
              <a:rPr sz="2600" i="1" spc="-5" dirty="0">
                <a:latin typeface="Carlito"/>
                <a:cs typeface="Carlito"/>
              </a:rPr>
              <a:t>xp-</a:t>
            </a:r>
            <a:r>
              <a:rPr sz="2600" spc="-5" dirty="0">
                <a:latin typeface="Carlito"/>
                <a:cs typeface="Carlito"/>
              </a:rPr>
              <a:t>1,</a:t>
            </a:r>
            <a:r>
              <a:rPr sz="2600" i="1" spc="-5" dirty="0">
                <a:latin typeface="Carlito"/>
                <a:cs typeface="Carlito"/>
              </a:rPr>
              <a:t>xp</a:t>
            </a:r>
            <a:r>
              <a:rPr sz="2600" spc="-5" dirty="0">
                <a:latin typeface="Carlito"/>
                <a:cs typeface="Carlito"/>
              </a:rPr>
              <a:t>)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5" dirty="0">
                <a:latin typeface="Carlito"/>
                <a:cs typeface="Carlito"/>
              </a:rPr>
              <a:t>edges </a:t>
            </a:r>
            <a:r>
              <a:rPr sz="2600" dirty="0">
                <a:latin typeface="Carlito"/>
                <a:cs typeface="Carlito"/>
              </a:rPr>
              <a:t>in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i="1" dirty="0">
                <a:latin typeface="Carlito"/>
                <a:cs typeface="Carlito"/>
              </a:rPr>
              <a:t>E</a:t>
            </a:r>
            <a:r>
              <a:rPr sz="2600" dirty="0">
                <a:latin typeface="Carlito"/>
                <a:cs typeface="Carlito"/>
              </a:rPr>
              <a:t>.</a:t>
            </a:r>
            <a:endParaRPr sz="2600">
              <a:latin typeface="Carlito"/>
              <a:cs typeface="Carlito"/>
            </a:endParaRPr>
          </a:p>
          <a:p>
            <a:pPr marL="241300" marR="5080" indent="-228600">
              <a:lnSpc>
                <a:spcPts val="25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cost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path </a:t>
            </a:r>
            <a:r>
              <a:rPr sz="2600" dirty="0">
                <a:latin typeface="Carlito"/>
                <a:cs typeface="Carlito"/>
              </a:rPr>
              <a:t>(</a:t>
            </a:r>
            <a:r>
              <a:rPr sz="2600" i="1" dirty="0">
                <a:latin typeface="Carlito"/>
                <a:cs typeface="Carlito"/>
              </a:rPr>
              <a:t>x</a:t>
            </a:r>
            <a:r>
              <a:rPr sz="2600" dirty="0">
                <a:latin typeface="Carlito"/>
                <a:cs typeface="Carlito"/>
              </a:rPr>
              <a:t>1,</a:t>
            </a:r>
            <a:r>
              <a:rPr sz="2600" i="1" dirty="0">
                <a:latin typeface="Carlito"/>
                <a:cs typeface="Carlito"/>
              </a:rPr>
              <a:t>x</a:t>
            </a:r>
            <a:r>
              <a:rPr sz="2600" dirty="0">
                <a:latin typeface="Carlito"/>
                <a:cs typeface="Carlito"/>
              </a:rPr>
              <a:t>2,..., </a:t>
            </a:r>
            <a:r>
              <a:rPr sz="2600" i="1" dirty="0">
                <a:latin typeface="Carlito"/>
                <a:cs typeface="Carlito"/>
              </a:rPr>
              <a:t>xp</a:t>
            </a:r>
            <a:r>
              <a:rPr sz="2600" dirty="0">
                <a:latin typeface="Carlito"/>
                <a:cs typeface="Carlito"/>
              </a:rPr>
              <a:t>) is </a:t>
            </a:r>
            <a:r>
              <a:rPr sz="2600" spc="-5" dirty="0">
                <a:latin typeface="Carlito"/>
                <a:cs typeface="Carlito"/>
              </a:rPr>
              <a:t>simply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sum of </a:t>
            </a:r>
            <a:r>
              <a:rPr sz="2600" dirty="0">
                <a:latin typeface="Carlito"/>
                <a:cs typeface="Carlito"/>
              </a:rPr>
              <a:t>all the </a:t>
            </a:r>
            <a:r>
              <a:rPr sz="2600" spc="-5" dirty="0">
                <a:latin typeface="Carlito"/>
                <a:cs typeface="Carlito"/>
              </a:rPr>
              <a:t>edge </a:t>
            </a:r>
            <a:r>
              <a:rPr sz="2600" spc="-15" dirty="0">
                <a:latin typeface="Carlito"/>
                <a:cs typeface="Carlito"/>
              </a:rPr>
              <a:t>costs </a:t>
            </a:r>
            <a:r>
              <a:rPr sz="2600" spc="-5" dirty="0">
                <a:latin typeface="Carlito"/>
                <a:cs typeface="Carlito"/>
              </a:rPr>
              <a:t>along 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path, that </a:t>
            </a:r>
            <a:r>
              <a:rPr sz="2600" dirty="0">
                <a:latin typeface="Carlito"/>
                <a:cs typeface="Carlito"/>
              </a:rPr>
              <a:t>is, </a:t>
            </a:r>
            <a:r>
              <a:rPr sz="2600" i="1" dirty="0">
                <a:latin typeface="Carlito"/>
                <a:cs typeface="Carlito"/>
              </a:rPr>
              <a:t>c</a:t>
            </a:r>
            <a:r>
              <a:rPr sz="2600" dirty="0">
                <a:latin typeface="Carlito"/>
                <a:cs typeface="Carlito"/>
              </a:rPr>
              <a:t>(</a:t>
            </a:r>
            <a:r>
              <a:rPr sz="2600" i="1" dirty="0">
                <a:latin typeface="Carlito"/>
                <a:cs typeface="Carlito"/>
              </a:rPr>
              <a:t>x</a:t>
            </a:r>
            <a:r>
              <a:rPr sz="2600" dirty="0">
                <a:latin typeface="Carlito"/>
                <a:cs typeface="Carlito"/>
              </a:rPr>
              <a:t>1,</a:t>
            </a:r>
            <a:r>
              <a:rPr sz="2600" i="1" dirty="0">
                <a:latin typeface="Carlito"/>
                <a:cs typeface="Carlito"/>
              </a:rPr>
              <a:t>x</a:t>
            </a:r>
            <a:r>
              <a:rPr sz="2600" dirty="0">
                <a:latin typeface="Carlito"/>
                <a:cs typeface="Carlito"/>
              </a:rPr>
              <a:t>2) </a:t>
            </a:r>
            <a:r>
              <a:rPr sz="2600" i="1" dirty="0">
                <a:latin typeface="Carlito"/>
                <a:cs typeface="Carlito"/>
              </a:rPr>
              <a:t>+ </a:t>
            </a:r>
            <a:r>
              <a:rPr sz="2600" i="1" spc="-5" dirty="0">
                <a:latin typeface="Carlito"/>
                <a:cs typeface="Carlito"/>
              </a:rPr>
              <a:t>c</a:t>
            </a:r>
            <a:r>
              <a:rPr sz="2600" spc="-5" dirty="0">
                <a:latin typeface="Carlito"/>
                <a:cs typeface="Carlito"/>
              </a:rPr>
              <a:t>(</a:t>
            </a:r>
            <a:r>
              <a:rPr sz="2600" i="1" spc="-5" dirty="0">
                <a:latin typeface="Carlito"/>
                <a:cs typeface="Carlito"/>
              </a:rPr>
              <a:t>x</a:t>
            </a:r>
            <a:r>
              <a:rPr sz="2600" spc="-5" dirty="0">
                <a:latin typeface="Carlito"/>
                <a:cs typeface="Carlito"/>
              </a:rPr>
              <a:t>2,</a:t>
            </a:r>
            <a:r>
              <a:rPr sz="2600" i="1" spc="-5" dirty="0">
                <a:latin typeface="Carlito"/>
                <a:cs typeface="Carlito"/>
              </a:rPr>
              <a:t>x</a:t>
            </a:r>
            <a:r>
              <a:rPr sz="2600" spc="-5" dirty="0">
                <a:latin typeface="Carlito"/>
                <a:cs typeface="Carlito"/>
              </a:rPr>
              <a:t>3) </a:t>
            </a:r>
            <a:r>
              <a:rPr sz="2600" i="1" dirty="0">
                <a:latin typeface="Carlito"/>
                <a:cs typeface="Carlito"/>
              </a:rPr>
              <a:t>+ </a:t>
            </a:r>
            <a:r>
              <a:rPr sz="2600" i="1" spc="-5" dirty="0">
                <a:latin typeface="Carlito"/>
                <a:cs typeface="Carlito"/>
              </a:rPr>
              <a:t>...+</a:t>
            </a:r>
            <a:r>
              <a:rPr sz="2600" i="1" spc="-75" dirty="0">
                <a:latin typeface="Carlito"/>
                <a:cs typeface="Carlito"/>
              </a:rPr>
              <a:t> </a:t>
            </a:r>
            <a:r>
              <a:rPr sz="2600" i="1" dirty="0">
                <a:latin typeface="Carlito"/>
                <a:cs typeface="Carlito"/>
              </a:rPr>
              <a:t>c</a:t>
            </a:r>
            <a:r>
              <a:rPr sz="2600" dirty="0">
                <a:latin typeface="Carlito"/>
                <a:cs typeface="Carlito"/>
              </a:rPr>
              <a:t>(</a:t>
            </a:r>
            <a:r>
              <a:rPr sz="2600" i="1" dirty="0">
                <a:latin typeface="Carlito"/>
                <a:cs typeface="Carlito"/>
              </a:rPr>
              <a:t>xp-</a:t>
            </a:r>
            <a:r>
              <a:rPr sz="2600" dirty="0">
                <a:latin typeface="Carlito"/>
                <a:cs typeface="Carlito"/>
              </a:rPr>
              <a:t>1,</a:t>
            </a:r>
            <a:r>
              <a:rPr sz="2600" i="1" dirty="0">
                <a:latin typeface="Carlito"/>
                <a:cs typeface="Carlito"/>
              </a:rPr>
              <a:t>xp</a:t>
            </a:r>
            <a:r>
              <a:rPr sz="2600" dirty="0">
                <a:latin typeface="Carlito"/>
                <a:cs typeface="Carlito"/>
              </a:rPr>
              <a:t>).</a:t>
            </a:r>
            <a:endParaRPr sz="2600">
              <a:latin typeface="Carlito"/>
              <a:cs typeface="Carlito"/>
            </a:endParaRPr>
          </a:p>
          <a:p>
            <a:pPr marL="241300" marR="311150" indent="-228600" algn="just">
              <a:lnSpc>
                <a:spcPts val="250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Given </a:t>
            </a:r>
            <a:r>
              <a:rPr sz="2600" spc="-15" dirty="0">
                <a:latin typeface="Carlito"/>
                <a:cs typeface="Carlito"/>
              </a:rPr>
              <a:t>any </a:t>
            </a:r>
            <a:r>
              <a:rPr sz="2600" spc="-5" dirty="0">
                <a:latin typeface="Carlito"/>
                <a:cs typeface="Carlito"/>
              </a:rPr>
              <a:t>two nodes </a:t>
            </a:r>
            <a:r>
              <a:rPr sz="2600" i="1" dirty="0">
                <a:latin typeface="Carlito"/>
                <a:cs typeface="Carlito"/>
              </a:rPr>
              <a:t>x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i="1" spc="-5" dirty="0">
                <a:latin typeface="Carlito"/>
                <a:cs typeface="Carlito"/>
              </a:rPr>
              <a:t>y</a:t>
            </a:r>
            <a:r>
              <a:rPr sz="2600" spc="-5" dirty="0">
                <a:latin typeface="Carlito"/>
                <a:cs typeface="Carlito"/>
              </a:rPr>
              <a:t>, </a:t>
            </a:r>
            <a:r>
              <a:rPr sz="2600" spc="-10" dirty="0">
                <a:latin typeface="Carlito"/>
                <a:cs typeface="Carlito"/>
              </a:rPr>
              <a:t>there are </a:t>
            </a:r>
            <a:r>
              <a:rPr sz="2600" spc="-5" dirty="0">
                <a:latin typeface="Carlito"/>
                <a:cs typeface="Carlito"/>
              </a:rPr>
              <a:t>typically </a:t>
            </a:r>
            <a:r>
              <a:rPr sz="2600" spc="-15" dirty="0">
                <a:latin typeface="Carlito"/>
                <a:cs typeface="Carlito"/>
              </a:rPr>
              <a:t>many </a:t>
            </a:r>
            <a:r>
              <a:rPr sz="2600" spc="-5" dirty="0">
                <a:latin typeface="Carlito"/>
                <a:cs typeface="Carlito"/>
              </a:rPr>
              <a:t>paths </a:t>
            </a:r>
            <a:r>
              <a:rPr sz="2600" spc="-10" dirty="0">
                <a:latin typeface="Carlito"/>
                <a:cs typeface="Carlito"/>
              </a:rPr>
              <a:t>between </a:t>
            </a:r>
            <a:r>
              <a:rPr sz="2600" dirty="0">
                <a:latin typeface="Carlito"/>
                <a:cs typeface="Carlito"/>
              </a:rPr>
              <a:t>the  </a:t>
            </a:r>
            <a:r>
              <a:rPr sz="2600" spc="-5" dirty="0">
                <a:latin typeface="Carlito"/>
                <a:cs typeface="Carlito"/>
              </a:rPr>
              <a:t>two nodes, </a:t>
            </a:r>
            <a:r>
              <a:rPr sz="2600" dirty="0">
                <a:latin typeface="Carlito"/>
                <a:cs typeface="Carlito"/>
              </a:rPr>
              <a:t>with each </a:t>
            </a:r>
            <a:r>
              <a:rPr sz="2600" spc="-10" dirty="0">
                <a:latin typeface="Carlito"/>
                <a:cs typeface="Carlito"/>
              </a:rPr>
              <a:t>path having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5" dirty="0">
                <a:latin typeface="Carlito"/>
                <a:cs typeface="Carlito"/>
              </a:rPr>
              <a:t>cost. </a:t>
            </a:r>
            <a:r>
              <a:rPr sz="2600" dirty="0">
                <a:latin typeface="Carlito"/>
                <a:cs typeface="Carlito"/>
              </a:rPr>
              <a:t>One </a:t>
            </a:r>
            <a:r>
              <a:rPr sz="2600" spc="-5" dirty="0">
                <a:latin typeface="Carlito"/>
                <a:cs typeface="Carlito"/>
              </a:rPr>
              <a:t>or </a:t>
            </a:r>
            <a:r>
              <a:rPr sz="2600" spc="-10" dirty="0">
                <a:latin typeface="Carlito"/>
                <a:cs typeface="Carlito"/>
              </a:rPr>
              <a:t>more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these </a:t>
            </a:r>
            <a:r>
              <a:rPr sz="2600" spc="-5" dirty="0">
                <a:latin typeface="Carlito"/>
                <a:cs typeface="Carlito"/>
              </a:rPr>
              <a:t>paths </a:t>
            </a:r>
            <a:r>
              <a:rPr sz="2600" dirty="0">
                <a:latin typeface="Carlito"/>
                <a:cs typeface="Carlito"/>
              </a:rPr>
              <a:t>is a  </a:t>
            </a:r>
            <a:r>
              <a:rPr sz="2600" b="1" spc="-10" dirty="0">
                <a:latin typeface="Carlito"/>
                <a:cs typeface="Carlito"/>
              </a:rPr>
              <a:t>least-cost</a:t>
            </a:r>
            <a:r>
              <a:rPr sz="2600" b="1" spc="-20" dirty="0">
                <a:latin typeface="Carlito"/>
                <a:cs typeface="Carlito"/>
              </a:rPr>
              <a:t> </a:t>
            </a:r>
            <a:r>
              <a:rPr sz="2600" b="1" spc="-10" dirty="0">
                <a:latin typeface="Carlito"/>
                <a:cs typeface="Carlito"/>
              </a:rPr>
              <a:t>path</a:t>
            </a:r>
            <a:r>
              <a:rPr sz="2600" spc="-10" dirty="0">
                <a:latin typeface="Carlito"/>
                <a:cs typeface="Carlito"/>
              </a:rPr>
              <a:t>.</a:t>
            </a:r>
            <a:endParaRPr sz="2600">
              <a:latin typeface="Carlito"/>
              <a:cs typeface="Carlito"/>
            </a:endParaRPr>
          </a:p>
          <a:p>
            <a:pPr marL="241300" marR="292735" indent="-228600" algn="just">
              <a:lnSpc>
                <a:spcPts val="25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least-cost problem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20" dirty="0">
                <a:latin typeface="Carlito"/>
                <a:cs typeface="Carlito"/>
              </a:rPr>
              <a:t>therefore </a:t>
            </a:r>
            <a:r>
              <a:rPr sz="2600" dirty="0">
                <a:latin typeface="Carlito"/>
                <a:cs typeface="Carlito"/>
              </a:rPr>
              <a:t>clear: Find a </a:t>
            </a:r>
            <a:r>
              <a:rPr sz="2600" spc="-10" dirty="0">
                <a:latin typeface="Carlito"/>
                <a:cs typeface="Carlito"/>
              </a:rPr>
              <a:t>path </a:t>
            </a:r>
            <a:r>
              <a:rPr sz="2600" spc="-5" dirty="0">
                <a:latin typeface="Carlito"/>
                <a:cs typeface="Carlito"/>
              </a:rPr>
              <a:t>between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source 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destination that has least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cost.</a:t>
            </a:r>
            <a:endParaRPr sz="2600">
              <a:latin typeface="Carlito"/>
              <a:cs typeface="Carlito"/>
            </a:endParaRPr>
          </a:p>
          <a:p>
            <a:pPr marL="241300" marR="419734" indent="-228600" algn="just">
              <a:lnSpc>
                <a:spcPts val="25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For example,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least-cost path </a:t>
            </a:r>
            <a:r>
              <a:rPr sz="2600" spc="-5" dirty="0">
                <a:latin typeface="Carlito"/>
                <a:cs typeface="Carlito"/>
              </a:rPr>
              <a:t>between </a:t>
            </a:r>
            <a:r>
              <a:rPr sz="2600" spc="-10" dirty="0">
                <a:latin typeface="Carlito"/>
                <a:cs typeface="Carlito"/>
              </a:rPr>
              <a:t>source </a:t>
            </a:r>
            <a:r>
              <a:rPr sz="2600" spc="-5" dirty="0">
                <a:latin typeface="Carlito"/>
                <a:cs typeface="Carlito"/>
              </a:rPr>
              <a:t>node </a:t>
            </a:r>
            <a:r>
              <a:rPr sz="2600" i="1" dirty="0">
                <a:latin typeface="Carlito"/>
                <a:cs typeface="Carlito"/>
              </a:rPr>
              <a:t>u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destination  node </a:t>
            </a:r>
            <a:r>
              <a:rPr sz="2600" i="1" dirty="0">
                <a:latin typeface="Carlito"/>
                <a:cs typeface="Carlito"/>
              </a:rPr>
              <a:t>w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(</a:t>
            </a:r>
            <a:r>
              <a:rPr sz="2600" i="1" spc="-5" dirty="0">
                <a:latin typeface="Carlito"/>
                <a:cs typeface="Carlito"/>
              </a:rPr>
              <a:t>u, x, </a:t>
            </a:r>
            <a:r>
              <a:rPr sz="2600" i="1" spc="-80" dirty="0">
                <a:latin typeface="Carlito"/>
                <a:cs typeface="Carlito"/>
              </a:rPr>
              <a:t>y, </a:t>
            </a:r>
            <a:r>
              <a:rPr sz="2600" i="1" spc="-5" dirty="0">
                <a:latin typeface="Carlito"/>
                <a:cs typeface="Carlito"/>
              </a:rPr>
              <a:t>w</a:t>
            </a:r>
            <a:r>
              <a:rPr sz="2600" spc="-5" dirty="0">
                <a:latin typeface="Carlito"/>
                <a:cs typeface="Carlito"/>
              </a:rPr>
              <a:t>) </a:t>
            </a:r>
            <a:r>
              <a:rPr sz="2600" dirty="0">
                <a:latin typeface="Carlito"/>
                <a:cs typeface="Carlito"/>
              </a:rPr>
              <a:t>with a </a:t>
            </a:r>
            <a:r>
              <a:rPr sz="2600" spc="-10" dirty="0">
                <a:latin typeface="Carlito"/>
                <a:cs typeface="Carlito"/>
              </a:rPr>
              <a:t>path </a:t>
            </a:r>
            <a:r>
              <a:rPr sz="2600" spc="-15" dirty="0">
                <a:latin typeface="Carlito"/>
                <a:cs typeface="Carlito"/>
              </a:rPr>
              <a:t>cost </a:t>
            </a:r>
            <a:r>
              <a:rPr sz="2600" spc="-5" dirty="0">
                <a:latin typeface="Carlito"/>
                <a:cs typeface="Carlito"/>
              </a:rPr>
              <a:t>of</a:t>
            </a:r>
            <a:r>
              <a:rPr sz="2600" spc="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3.</a:t>
            </a:r>
            <a:endParaRPr sz="2600">
              <a:latin typeface="Carlito"/>
              <a:cs typeface="Carlito"/>
            </a:endParaRPr>
          </a:p>
          <a:p>
            <a:pPr marL="241300" marR="64135" indent="-228600" algn="just">
              <a:lnSpc>
                <a:spcPct val="8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Note that </a:t>
            </a:r>
            <a:r>
              <a:rPr sz="2600" dirty="0">
                <a:latin typeface="Carlito"/>
                <a:cs typeface="Carlito"/>
              </a:rPr>
              <a:t>if all </a:t>
            </a:r>
            <a:r>
              <a:rPr sz="2600" spc="-5" dirty="0">
                <a:latin typeface="Carlito"/>
                <a:cs typeface="Carlito"/>
              </a:rPr>
              <a:t>edges </a:t>
            </a:r>
            <a:r>
              <a:rPr sz="2600" dirty="0">
                <a:latin typeface="Carlito"/>
                <a:cs typeface="Carlito"/>
              </a:rPr>
              <a:t>in the </a:t>
            </a:r>
            <a:r>
              <a:rPr sz="2600" spc="-10" dirty="0">
                <a:latin typeface="Carlito"/>
                <a:cs typeface="Carlito"/>
              </a:rPr>
              <a:t>graph </a:t>
            </a:r>
            <a:r>
              <a:rPr sz="2600" spc="-20" dirty="0">
                <a:latin typeface="Carlito"/>
                <a:cs typeface="Carlito"/>
              </a:rPr>
              <a:t>have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same </a:t>
            </a:r>
            <a:r>
              <a:rPr sz="2600" spc="-15" dirty="0">
                <a:latin typeface="Carlito"/>
                <a:cs typeface="Carlito"/>
              </a:rPr>
              <a:t>cost,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least-cost path </a:t>
            </a:r>
            <a:r>
              <a:rPr sz="2600" dirty="0">
                <a:latin typeface="Carlito"/>
                <a:cs typeface="Carlito"/>
              </a:rPr>
              <a:t>is  also the </a:t>
            </a:r>
            <a:r>
              <a:rPr sz="2600" b="1" spc="-10" dirty="0">
                <a:latin typeface="Carlito"/>
                <a:cs typeface="Carlito"/>
              </a:rPr>
              <a:t>shortest</a:t>
            </a:r>
            <a:r>
              <a:rPr sz="2600" b="1" spc="-40" dirty="0">
                <a:latin typeface="Carlito"/>
                <a:cs typeface="Carlito"/>
              </a:rPr>
              <a:t> </a:t>
            </a:r>
            <a:r>
              <a:rPr sz="2600" b="1" spc="-10" dirty="0">
                <a:latin typeface="Carlito"/>
                <a:cs typeface="Carlito"/>
              </a:rPr>
              <a:t>path.</a:t>
            </a:r>
            <a:endParaRPr sz="26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195441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9381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0" dirty="0"/>
              <a:t>Classification </a:t>
            </a:r>
            <a:r>
              <a:rPr spc="-190" dirty="0"/>
              <a:t>of </a:t>
            </a:r>
            <a:r>
              <a:rPr spc="-195" dirty="0"/>
              <a:t>Routing</a:t>
            </a:r>
            <a:r>
              <a:rPr spc="-560" dirty="0"/>
              <a:t> </a:t>
            </a:r>
            <a:r>
              <a:rPr spc="-19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8877300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  <a:tab pos="3975735" algn="l"/>
              </a:tabLst>
            </a:pPr>
            <a:r>
              <a:rPr sz="2800" b="1" spc="-10" dirty="0">
                <a:latin typeface="Carlito"/>
                <a:cs typeface="Carlito"/>
              </a:rPr>
              <a:t>global</a:t>
            </a:r>
            <a:r>
              <a:rPr sz="2800" b="1" spc="3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routing</a:t>
            </a:r>
            <a:r>
              <a:rPr sz="2800" b="1" spc="1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algorithm	</a:t>
            </a:r>
            <a:r>
              <a:rPr sz="2800" b="1" spc="-5" dirty="0">
                <a:latin typeface="Carlito"/>
                <a:cs typeface="Carlito"/>
              </a:rPr>
              <a:t>/ </a:t>
            </a:r>
            <a:r>
              <a:rPr sz="2800" b="1" spc="-15" dirty="0">
                <a:latin typeface="Carlito"/>
                <a:cs typeface="Carlito"/>
              </a:rPr>
              <a:t>decentralized </a:t>
            </a:r>
            <a:r>
              <a:rPr sz="2800" b="1" spc="-10" dirty="0">
                <a:latin typeface="Carlito"/>
                <a:cs typeface="Carlito"/>
              </a:rPr>
              <a:t>routing</a:t>
            </a:r>
            <a:r>
              <a:rPr sz="2800" b="1" spc="5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algorithm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latin typeface="Carlito"/>
                <a:cs typeface="Carlito"/>
              </a:rPr>
              <a:t>static </a:t>
            </a:r>
            <a:r>
              <a:rPr sz="2800" b="1" spc="-10" dirty="0">
                <a:latin typeface="Carlito"/>
                <a:cs typeface="Carlito"/>
              </a:rPr>
              <a:t>routing algorithms </a:t>
            </a:r>
            <a:r>
              <a:rPr sz="2800" b="1" spc="-5" dirty="0">
                <a:latin typeface="Carlito"/>
                <a:cs typeface="Carlito"/>
              </a:rPr>
              <a:t>/ </a:t>
            </a:r>
            <a:r>
              <a:rPr sz="2800" b="1" spc="-10" dirty="0">
                <a:latin typeface="Carlito"/>
                <a:cs typeface="Carlito"/>
              </a:rPr>
              <a:t>Dynamic routing</a:t>
            </a:r>
            <a:r>
              <a:rPr sz="2800" b="1" spc="13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algorithms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rlito"/>
                <a:cs typeface="Carlito"/>
              </a:rPr>
              <a:t>load-sensitive algorithm </a:t>
            </a:r>
            <a:r>
              <a:rPr sz="2800" b="1" spc="-5" dirty="0">
                <a:latin typeface="Carlito"/>
                <a:cs typeface="Carlito"/>
              </a:rPr>
              <a:t>/ </a:t>
            </a:r>
            <a:r>
              <a:rPr sz="2800" b="1" spc="-10" dirty="0">
                <a:latin typeface="Carlito"/>
                <a:cs typeface="Carlito"/>
              </a:rPr>
              <a:t>load-insensitive</a:t>
            </a:r>
            <a:r>
              <a:rPr sz="2800" b="1" spc="16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algorithm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02942404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332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0" dirty="0"/>
              <a:t>global </a:t>
            </a:r>
            <a:r>
              <a:rPr spc="-220" dirty="0"/>
              <a:t>routing</a:t>
            </a:r>
            <a:r>
              <a:rPr spc="-645" dirty="0"/>
              <a:t> </a:t>
            </a:r>
            <a:r>
              <a:rPr spc="-23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8066"/>
            <a:ext cx="10293350" cy="41402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37465" indent="-2286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A </a:t>
            </a:r>
            <a:r>
              <a:rPr sz="2600" b="1" spc="-5" dirty="0">
                <a:latin typeface="Carlito"/>
                <a:cs typeface="Carlito"/>
              </a:rPr>
              <a:t>global routing algorithm </a:t>
            </a:r>
            <a:r>
              <a:rPr sz="2600" spc="-10" dirty="0">
                <a:latin typeface="Carlito"/>
                <a:cs typeface="Carlito"/>
              </a:rPr>
              <a:t>computes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least-cost path </a:t>
            </a:r>
            <a:r>
              <a:rPr sz="2600" spc="-5" dirty="0">
                <a:latin typeface="Carlito"/>
                <a:cs typeface="Carlito"/>
              </a:rPr>
              <a:t>between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source 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destination using </a:t>
            </a:r>
            <a:r>
              <a:rPr sz="2600" spc="-10" dirty="0">
                <a:latin typeface="Carlito"/>
                <a:cs typeface="Carlito"/>
              </a:rPr>
              <a:t>complete, </a:t>
            </a:r>
            <a:r>
              <a:rPr sz="2600" dirty="0">
                <a:latin typeface="Carlito"/>
                <a:cs typeface="Carlito"/>
              </a:rPr>
              <a:t>global </a:t>
            </a:r>
            <a:r>
              <a:rPr sz="2600" spc="-5" dirty="0">
                <a:latin typeface="Carlito"/>
                <a:cs typeface="Carlito"/>
              </a:rPr>
              <a:t>knowledge </a:t>
            </a:r>
            <a:r>
              <a:rPr sz="2600" dirty="0">
                <a:latin typeface="Carlito"/>
                <a:cs typeface="Carlito"/>
              </a:rPr>
              <a:t>about the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network.</a:t>
            </a:r>
            <a:endParaRPr sz="2600">
              <a:latin typeface="Carlito"/>
              <a:cs typeface="Carlito"/>
            </a:endParaRPr>
          </a:p>
          <a:p>
            <a:pPr marL="241300" marR="137795" indent="-228600">
              <a:lnSpc>
                <a:spcPts val="281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dirty="0">
                <a:latin typeface="Carlito"/>
                <a:cs typeface="Carlito"/>
              </a:rPr>
              <a:t>is, the </a:t>
            </a:r>
            <a:r>
              <a:rPr sz="2600" spc="-5" dirty="0">
                <a:latin typeface="Carlito"/>
                <a:cs typeface="Carlito"/>
              </a:rPr>
              <a:t>algorithm </a:t>
            </a:r>
            <a:r>
              <a:rPr sz="2600" spc="-25" dirty="0">
                <a:latin typeface="Carlito"/>
                <a:cs typeface="Carlito"/>
              </a:rPr>
              <a:t>takes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connectivity between </a:t>
            </a:r>
            <a:r>
              <a:rPr sz="2600" dirty="0">
                <a:latin typeface="Carlito"/>
                <a:cs typeface="Carlito"/>
              </a:rPr>
              <a:t>all </a:t>
            </a:r>
            <a:r>
              <a:rPr sz="2600" spc="-5" dirty="0">
                <a:latin typeface="Carlito"/>
                <a:cs typeface="Carlito"/>
              </a:rPr>
              <a:t>nodes </a:t>
            </a:r>
            <a:r>
              <a:rPr sz="2600" dirty="0">
                <a:latin typeface="Carlito"/>
                <a:cs typeface="Carlito"/>
              </a:rPr>
              <a:t>and all link  </a:t>
            </a:r>
            <a:r>
              <a:rPr sz="2600" spc="-10" dirty="0">
                <a:latin typeface="Carlito"/>
                <a:cs typeface="Carlito"/>
              </a:rPr>
              <a:t>costs </a:t>
            </a:r>
            <a:r>
              <a:rPr sz="2600" dirty="0">
                <a:latin typeface="Carlito"/>
                <a:cs typeface="Carlito"/>
              </a:rPr>
              <a:t>as inputs.</a:t>
            </a:r>
            <a:endParaRPr sz="2600">
              <a:latin typeface="Carlito"/>
              <a:cs typeface="Carlito"/>
            </a:endParaRPr>
          </a:p>
          <a:p>
            <a:pPr marL="241300" marR="549275" indent="-228600">
              <a:lnSpc>
                <a:spcPts val="281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This then </a:t>
            </a:r>
            <a:r>
              <a:rPr sz="2600" spc="-10" dirty="0">
                <a:latin typeface="Carlito"/>
                <a:cs typeface="Carlito"/>
              </a:rPr>
              <a:t>requires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algorithm somehow </a:t>
            </a:r>
            <a:r>
              <a:rPr sz="2600" spc="-10" dirty="0">
                <a:latin typeface="Carlito"/>
                <a:cs typeface="Carlito"/>
              </a:rPr>
              <a:t>obtain </a:t>
            </a:r>
            <a:r>
              <a:rPr sz="2600" dirty="0">
                <a:latin typeface="Carlito"/>
                <a:cs typeface="Carlito"/>
              </a:rPr>
              <a:t>this </a:t>
            </a:r>
            <a:r>
              <a:rPr sz="2600" spc="-10" dirty="0">
                <a:latin typeface="Carlito"/>
                <a:cs typeface="Carlito"/>
              </a:rPr>
              <a:t>information  </a:t>
            </a:r>
            <a:r>
              <a:rPr sz="2600" spc="-20" dirty="0">
                <a:latin typeface="Carlito"/>
                <a:cs typeface="Carlito"/>
              </a:rPr>
              <a:t>before </a:t>
            </a:r>
            <a:r>
              <a:rPr sz="2600" dirty="0">
                <a:latin typeface="Carlito"/>
                <a:cs typeface="Carlito"/>
              </a:rPr>
              <a:t>actually </a:t>
            </a:r>
            <a:r>
              <a:rPr sz="2600" spc="-10" dirty="0">
                <a:latin typeface="Carlito"/>
                <a:cs typeface="Carlito"/>
              </a:rPr>
              <a:t>performing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calculation.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calculation </a:t>
            </a:r>
            <a:r>
              <a:rPr sz="2600" dirty="0">
                <a:latin typeface="Carlito"/>
                <a:cs typeface="Carlito"/>
              </a:rPr>
              <a:t>itself </a:t>
            </a:r>
            <a:r>
              <a:rPr sz="2600" spc="-10" dirty="0">
                <a:latin typeface="Carlito"/>
                <a:cs typeface="Carlito"/>
              </a:rPr>
              <a:t>can </a:t>
            </a:r>
            <a:r>
              <a:rPr sz="2600" spc="-5" dirty="0">
                <a:latin typeface="Carlito"/>
                <a:cs typeface="Carlito"/>
              </a:rPr>
              <a:t>be </a:t>
            </a:r>
            <a:r>
              <a:rPr sz="2600" dirty="0">
                <a:latin typeface="Carlito"/>
                <a:cs typeface="Carlito"/>
              </a:rPr>
              <a:t>run </a:t>
            </a:r>
            <a:r>
              <a:rPr sz="2600" spc="-20" dirty="0">
                <a:latin typeface="Carlito"/>
                <a:cs typeface="Carlito"/>
              </a:rPr>
              <a:t>at </a:t>
            </a:r>
            <a:r>
              <a:rPr sz="2600" spc="-5" dirty="0">
                <a:latin typeface="Carlito"/>
                <a:cs typeface="Carlito"/>
              </a:rPr>
              <a:t>one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site.</a:t>
            </a:r>
            <a:endParaRPr sz="2600">
              <a:latin typeface="Carlito"/>
              <a:cs typeface="Carlito"/>
            </a:endParaRPr>
          </a:p>
          <a:p>
            <a:pPr marL="241300" marR="5080" indent="-228600">
              <a:lnSpc>
                <a:spcPts val="281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In </a:t>
            </a:r>
            <a:r>
              <a:rPr sz="2600" spc="-5" dirty="0">
                <a:latin typeface="Carlito"/>
                <a:cs typeface="Carlito"/>
              </a:rPr>
              <a:t>practice, algorithms </a:t>
            </a:r>
            <a:r>
              <a:rPr sz="2600" dirty="0">
                <a:latin typeface="Carlito"/>
                <a:cs typeface="Carlito"/>
              </a:rPr>
              <a:t>with global </a:t>
            </a:r>
            <a:r>
              <a:rPr sz="2600" spc="-25" dirty="0">
                <a:latin typeface="Carlito"/>
                <a:cs typeface="Carlito"/>
              </a:rPr>
              <a:t>state </a:t>
            </a:r>
            <a:r>
              <a:rPr sz="2600" spc="-10" dirty="0">
                <a:latin typeface="Carlito"/>
                <a:cs typeface="Carlito"/>
              </a:rPr>
              <a:t>information are often </a:t>
            </a:r>
            <a:r>
              <a:rPr sz="2600" spc="-20" dirty="0">
                <a:latin typeface="Carlito"/>
                <a:cs typeface="Carlito"/>
              </a:rPr>
              <a:t>referred </a:t>
            </a:r>
            <a:r>
              <a:rPr sz="2600" spc="-15" dirty="0">
                <a:latin typeface="Carlito"/>
                <a:cs typeface="Carlito"/>
              </a:rPr>
              <a:t>to  </a:t>
            </a:r>
            <a:r>
              <a:rPr sz="2600" dirty="0">
                <a:latin typeface="Carlito"/>
                <a:cs typeface="Carlito"/>
              </a:rPr>
              <a:t>as </a:t>
            </a:r>
            <a:r>
              <a:rPr sz="2600" b="1" spc="-15" dirty="0">
                <a:latin typeface="Carlito"/>
                <a:cs typeface="Carlito"/>
              </a:rPr>
              <a:t>link-state </a:t>
            </a:r>
            <a:r>
              <a:rPr sz="2600" dirty="0">
                <a:latin typeface="Carlito"/>
                <a:cs typeface="Carlito"/>
              </a:rPr>
              <a:t>(</a:t>
            </a:r>
            <a:r>
              <a:rPr sz="2600" b="1" dirty="0">
                <a:latin typeface="Carlito"/>
                <a:cs typeface="Carlito"/>
              </a:rPr>
              <a:t>LS</a:t>
            </a:r>
            <a:r>
              <a:rPr sz="2600" dirty="0">
                <a:latin typeface="Carlito"/>
                <a:cs typeface="Carlito"/>
              </a:rPr>
              <a:t>) </a:t>
            </a:r>
            <a:r>
              <a:rPr sz="2600" b="1" spc="-5" dirty="0">
                <a:latin typeface="Carlito"/>
                <a:cs typeface="Carlito"/>
              </a:rPr>
              <a:t>algorithms</a:t>
            </a:r>
            <a:r>
              <a:rPr sz="2600" spc="-5" dirty="0">
                <a:latin typeface="Carlito"/>
                <a:cs typeface="Carlito"/>
              </a:rPr>
              <a:t>, since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algorithm </a:t>
            </a:r>
            <a:r>
              <a:rPr sz="2600" spc="-10" dirty="0">
                <a:latin typeface="Carlito"/>
                <a:cs typeface="Carlito"/>
              </a:rPr>
              <a:t>must </a:t>
            </a:r>
            <a:r>
              <a:rPr sz="2600" spc="-5" dirty="0">
                <a:latin typeface="Carlito"/>
                <a:cs typeface="Carlito"/>
              </a:rPr>
              <a:t>be </a:t>
            </a:r>
            <a:r>
              <a:rPr sz="2600" spc="-15" dirty="0">
                <a:latin typeface="Carlito"/>
                <a:cs typeface="Carlito"/>
              </a:rPr>
              <a:t>aware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cost  </a:t>
            </a:r>
            <a:r>
              <a:rPr sz="2600" dirty="0">
                <a:latin typeface="Carlito"/>
                <a:cs typeface="Carlito"/>
              </a:rPr>
              <a:t>of each link in the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network.</a:t>
            </a:r>
            <a:endParaRPr sz="26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841103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9602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decentralized </a:t>
            </a:r>
            <a:r>
              <a:rPr spc="-220" dirty="0"/>
              <a:t>routing</a:t>
            </a:r>
            <a:r>
              <a:rPr spc="-625" dirty="0"/>
              <a:t> </a:t>
            </a:r>
            <a:r>
              <a:rPr spc="-23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81404"/>
            <a:ext cx="10257790" cy="44183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1300" marR="66675" indent="-228600">
              <a:lnSpc>
                <a:spcPts val="25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In a </a:t>
            </a:r>
            <a:r>
              <a:rPr sz="2600" b="1" spc="-15" dirty="0">
                <a:latin typeface="Carlito"/>
                <a:cs typeface="Carlito"/>
              </a:rPr>
              <a:t>decentralized </a:t>
            </a:r>
            <a:r>
              <a:rPr sz="2600" b="1" spc="-10" dirty="0">
                <a:latin typeface="Carlito"/>
                <a:cs typeface="Carlito"/>
              </a:rPr>
              <a:t>routing </a:t>
            </a:r>
            <a:r>
              <a:rPr sz="2600" b="1" spc="-5" dirty="0">
                <a:latin typeface="Carlito"/>
                <a:cs typeface="Carlito"/>
              </a:rPr>
              <a:t>algorithm</a:t>
            </a:r>
            <a:r>
              <a:rPr sz="2600" spc="-5" dirty="0">
                <a:latin typeface="Carlito"/>
                <a:cs typeface="Carlito"/>
              </a:rPr>
              <a:t>,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calculation 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least-cost path 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carried out </a:t>
            </a:r>
            <a:r>
              <a:rPr sz="2600" dirty="0">
                <a:latin typeface="Carlito"/>
                <a:cs typeface="Carlito"/>
              </a:rPr>
              <a:t>in an </a:t>
            </a:r>
            <a:r>
              <a:rPr sz="2600" spc="-15" dirty="0">
                <a:latin typeface="Carlito"/>
                <a:cs typeface="Carlito"/>
              </a:rPr>
              <a:t>iterative, </a:t>
            </a:r>
            <a:r>
              <a:rPr sz="2600" spc="-5" dirty="0">
                <a:latin typeface="Carlito"/>
                <a:cs typeface="Carlito"/>
              </a:rPr>
              <a:t>distributed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spc="-40" dirty="0">
                <a:latin typeface="Carlito"/>
                <a:cs typeface="Carlito"/>
              </a:rPr>
              <a:t>manner.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No </a:t>
            </a:r>
            <a:r>
              <a:rPr sz="2600" spc="-5" dirty="0">
                <a:latin typeface="Carlito"/>
                <a:cs typeface="Carlito"/>
              </a:rPr>
              <a:t>node has </a:t>
            </a:r>
            <a:r>
              <a:rPr sz="2600" spc="-10" dirty="0">
                <a:latin typeface="Carlito"/>
                <a:cs typeface="Carlito"/>
              </a:rPr>
              <a:t>complete information </a:t>
            </a:r>
            <a:r>
              <a:rPr sz="2600" dirty="0">
                <a:latin typeface="Carlito"/>
                <a:cs typeface="Carlito"/>
              </a:rPr>
              <a:t>about the </a:t>
            </a:r>
            <a:r>
              <a:rPr sz="2600" spc="-15" dirty="0">
                <a:latin typeface="Carlito"/>
                <a:cs typeface="Carlito"/>
              </a:rPr>
              <a:t>costs </a:t>
            </a:r>
            <a:r>
              <a:rPr sz="2600" spc="-10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all </a:t>
            </a:r>
            <a:r>
              <a:rPr sz="2600" spc="-10" dirty="0">
                <a:latin typeface="Carlito"/>
                <a:cs typeface="Carlito"/>
              </a:rPr>
              <a:t>network</a:t>
            </a:r>
            <a:r>
              <a:rPr sz="2600" spc="-5" dirty="0">
                <a:latin typeface="Carlito"/>
                <a:cs typeface="Carlito"/>
              </a:rPr>
              <a:t> links.</a:t>
            </a:r>
            <a:endParaRPr sz="2600">
              <a:latin typeface="Carlito"/>
              <a:cs typeface="Carlito"/>
            </a:endParaRPr>
          </a:p>
          <a:p>
            <a:pPr marL="241300" marR="130175" indent="-228600">
              <a:lnSpc>
                <a:spcPct val="8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Instead, </a:t>
            </a:r>
            <a:r>
              <a:rPr sz="2600" dirty="0">
                <a:latin typeface="Carlito"/>
                <a:cs typeface="Carlito"/>
              </a:rPr>
              <a:t>each </a:t>
            </a:r>
            <a:r>
              <a:rPr sz="2600" spc="-5" dirty="0">
                <a:latin typeface="Carlito"/>
                <a:cs typeface="Carlito"/>
              </a:rPr>
              <a:t>node begins </a:t>
            </a:r>
            <a:r>
              <a:rPr sz="2600" dirty="0">
                <a:latin typeface="Carlito"/>
                <a:cs typeface="Carlito"/>
              </a:rPr>
              <a:t>with </a:t>
            </a:r>
            <a:r>
              <a:rPr sz="2600" spc="-5" dirty="0">
                <a:latin typeface="Carlito"/>
                <a:cs typeface="Carlito"/>
              </a:rPr>
              <a:t>only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knowledge 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costs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its </a:t>
            </a:r>
            <a:r>
              <a:rPr sz="2600" spc="-5" dirty="0">
                <a:latin typeface="Carlito"/>
                <a:cs typeface="Carlito"/>
              </a:rPr>
              <a:t>own  directly </a:t>
            </a:r>
            <a:r>
              <a:rPr sz="2600" spc="-10" dirty="0">
                <a:latin typeface="Carlito"/>
                <a:cs typeface="Carlito"/>
              </a:rPr>
              <a:t>attached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links.</a:t>
            </a:r>
            <a:endParaRPr sz="2600">
              <a:latin typeface="Carlito"/>
              <a:cs typeface="Carlito"/>
            </a:endParaRPr>
          </a:p>
          <a:p>
            <a:pPr marL="241300" marR="5080" indent="-228600">
              <a:lnSpc>
                <a:spcPts val="250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Then, </a:t>
            </a:r>
            <a:r>
              <a:rPr sz="2600" spc="-5" dirty="0">
                <a:latin typeface="Carlito"/>
                <a:cs typeface="Carlito"/>
              </a:rPr>
              <a:t>through </a:t>
            </a:r>
            <a:r>
              <a:rPr sz="2600" dirty="0">
                <a:latin typeface="Carlito"/>
                <a:cs typeface="Carlito"/>
              </a:rPr>
              <a:t>an </a:t>
            </a:r>
            <a:r>
              <a:rPr sz="2600" spc="-15" dirty="0">
                <a:latin typeface="Carlito"/>
                <a:cs typeface="Carlito"/>
              </a:rPr>
              <a:t>iterative </a:t>
            </a:r>
            <a:r>
              <a:rPr sz="2600" spc="-10" dirty="0">
                <a:latin typeface="Carlito"/>
                <a:cs typeface="Carlito"/>
              </a:rPr>
              <a:t>process </a:t>
            </a:r>
            <a:r>
              <a:rPr sz="2600" spc="-5" dirty="0">
                <a:latin typeface="Carlito"/>
                <a:cs typeface="Carlito"/>
              </a:rPr>
              <a:t>of calculation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5" dirty="0">
                <a:latin typeface="Carlito"/>
                <a:cs typeface="Carlito"/>
              </a:rPr>
              <a:t>exchange </a:t>
            </a:r>
            <a:r>
              <a:rPr sz="2600" spc="-5" dirty="0">
                <a:latin typeface="Carlito"/>
                <a:cs typeface="Carlito"/>
              </a:rPr>
              <a:t>of  </a:t>
            </a:r>
            <a:r>
              <a:rPr sz="2600" spc="-10" dirty="0">
                <a:latin typeface="Carlito"/>
                <a:cs typeface="Carlito"/>
              </a:rPr>
              <a:t>information </a:t>
            </a:r>
            <a:r>
              <a:rPr sz="2600" dirty="0">
                <a:latin typeface="Carlito"/>
                <a:cs typeface="Carlito"/>
              </a:rPr>
              <a:t>with its </a:t>
            </a:r>
            <a:r>
              <a:rPr sz="2600" spc="-5" dirty="0">
                <a:latin typeface="Carlito"/>
                <a:cs typeface="Carlito"/>
              </a:rPr>
              <a:t>neighboring nodes </a:t>
            </a:r>
            <a:r>
              <a:rPr sz="2600" spc="-10" dirty="0">
                <a:latin typeface="Carlito"/>
                <a:cs typeface="Carlito"/>
              </a:rPr>
              <a:t>(that </a:t>
            </a:r>
            <a:r>
              <a:rPr sz="2600" dirty="0">
                <a:latin typeface="Carlito"/>
                <a:cs typeface="Carlito"/>
              </a:rPr>
              <a:t>is, </a:t>
            </a:r>
            <a:r>
              <a:rPr sz="2600" spc="-5" dirty="0">
                <a:latin typeface="Carlito"/>
                <a:cs typeface="Carlito"/>
              </a:rPr>
              <a:t>nodes that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15" dirty="0">
                <a:latin typeface="Carlito"/>
                <a:cs typeface="Carlito"/>
              </a:rPr>
              <a:t>at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other  </a:t>
            </a:r>
            <a:r>
              <a:rPr sz="2600" dirty="0">
                <a:latin typeface="Carlito"/>
                <a:cs typeface="Carlito"/>
              </a:rPr>
              <a:t>end </a:t>
            </a:r>
            <a:r>
              <a:rPr sz="2600" spc="-5" dirty="0">
                <a:latin typeface="Carlito"/>
                <a:cs typeface="Carlito"/>
              </a:rPr>
              <a:t>of links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which it itself is </a:t>
            </a:r>
            <a:r>
              <a:rPr sz="2600" spc="-10" dirty="0">
                <a:latin typeface="Carlito"/>
                <a:cs typeface="Carlito"/>
              </a:rPr>
              <a:t>attached),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node gradually </a:t>
            </a:r>
            <a:r>
              <a:rPr sz="2600" spc="-10" dirty="0">
                <a:latin typeface="Carlito"/>
                <a:cs typeface="Carlito"/>
              </a:rPr>
              <a:t>calculates </a:t>
            </a:r>
            <a:r>
              <a:rPr sz="2600" dirty="0">
                <a:latin typeface="Carlito"/>
                <a:cs typeface="Carlito"/>
              </a:rPr>
              <a:t>the  </a:t>
            </a:r>
            <a:r>
              <a:rPr sz="2600" spc="-10" dirty="0">
                <a:latin typeface="Carlito"/>
                <a:cs typeface="Carlito"/>
              </a:rPr>
              <a:t>least-cost path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destination or set of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destinations.</a:t>
            </a:r>
            <a:endParaRPr sz="2600">
              <a:latin typeface="Carlito"/>
              <a:cs typeface="Carlito"/>
            </a:endParaRPr>
          </a:p>
          <a:p>
            <a:pPr marL="241300" marR="98425" indent="-228600">
              <a:lnSpc>
                <a:spcPts val="250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decentralized </a:t>
            </a:r>
            <a:r>
              <a:rPr sz="2600" spc="-10" dirty="0">
                <a:latin typeface="Carlito"/>
                <a:cs typeface="Carlito"/>
              </a:rPr>
              <a:t>routing </a:t>
            </a:r>
            <a:r>
              <a:rPr sz="2600" spc="-5" dirty="0">
                <a:latin typeface="Carlito"/>
                <a:cs typeface="Carlito"/>
              </a:rPr>
              <a:t>algorithm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called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solidFill>
                  <a:srgbClr val="2D75B6"/>
                </a:solidFill>
                <a:latin typeface="Carlito"/>
                <a:cs typeface="Carlito"/>
              </a:rPr>
              <a:t>distance-vector </a:t>
            </a:r>
            <a:r>
              <a:rPr sz="2600" spc="-10" dirty="0">
                <a:latin typeface="Carlito"/>
                <a:cs typeface="Carlito"/>
              </a:rPr>
              <a:t>(DV)  </a:t>
            </a:r>
            <a:r>
              <a:rPr sz="2600" spc="-5" dirty="0">
                <a:latin typeface="Carlito"/>
                <a:cs typeface="Carlito"/>
              </a:rPr>
              <a:t>algorithm, because </a:t>
            </a:r>
            <a:r>
              <a:rPr sz="2600" dirty="0">
                <a:latin typeface="Carlito"/>
                <a:cs typeface="Carlito"/>
              </a:rPr>
              <a:t>each </a:t>
            </a:r>
            <a:r>
              <a:rPr sz="2600" spc="-5" dirty="0">
                <a:latin typeface="Carlito"/>
                <a:cs typeface="Carlito"/>
              </a:rPr>
              <a:t>node maintains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vector of </a:t>
            </a:r>
            <a:r>
              <a:rPr sz="2600" spc="-10" dirty="0">
                <a:latin typeface="Carlito"/>
                <a:cs typeface="Carlito"/>
              </a:rPr>
              <a:t>estimates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costs  </a:t>
            </a:r>
            <a:r>
              <a:rPr sz="2600" spc="-5" dirty="0">
                <a:latin typeface="Carlito"/>
                <a:cs typeface="Carlito"/>
              </a:rPr>
              <a:t>(distances)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all </a:t>
            </a:r>
            <a:r>
              <a:rPr sz="2600" spc="-5" dirty="0">
                <a:latin typeface="Carlito"/>
                <a:cs typeface="Carlito"/>
              </a:rPr>
              <a:t>other nodes </a:t>
            </a:r>
            <a:r>
              <a:rPr sz="2600" dirty="0">
                <a:latin typeface="Carlito"/>
                <a:cs typeface="Carlito"/>
              </a:rPr>
              <a:t>in the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network.</a:t>
            </a:r>
            <a:endParaRPr sz="26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2629487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68579"/>
            <a:ext cx="10229215" cy="42900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7023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b="1" spc="-20" dirty="0">
                <a:latin typeface="Carlito"/>
                <a:cs typeface="Carlito"/>
              </a:rPr>
              <a:t>static </a:t>
            </a:r>
            <a:r>
              <a:rPr sz="2800" b="1" spc="-10" dirty="0">
                <a:latin typeface="Carlito"/>
                <a:cs typeface="Carlito"/>
              </a:rPr>
              <a:t>routing </a:t>
            </a:r>
            <a:r>
              <a:rPr sz="2800" b="1" spc="-5" dirty="0">
                <a:latin typeface="Carlito"/>
                <a:cs typeface="Carlito"/>
              </a:rPr>
              <a:t>algorithms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spc="-20" dirty="0">
                <a:latin typeface="Carlito"/>
                <a:cs typeface="Carlito"/>
              </a:rPr>
              <a:t>routes </a:t>
            </a:r>
            <a:r>
              <a:rPr sz="2800" spc="-10" dirty="0">
                <a:latin typeface="Carlito"/>
                <a:cs typeface="Carlito"/>
              </a:rPr>
              <a:t>change very slowly </a:t>
            </a:r>
            <a:r>
              <a:rPr sz="2800" spc="-15" dirty="0">
                <a:latin typeface="Carlito"/>
                <a:cs typeface="Carlito"/>
              </a:rPr>
              <a:t>over </a:t>
            </a:r>
            <a:r>
              <a:rPr sz="2800" spc="-5" dirty="0">
                <a:latin typeface="Carlito"/>
                <a:cs typeface="Carlito"/>
              </a:rPr>
              <a:t>time,  </a:t>
            </a:r>
            <a:r>
              <a:rPr sz="2800" spc="-10" dirty="0">
                <a:latin typeface="Carlito"/>
                <a:cs typeface="Carlito"/>
              </a:rPr>
              <a:t>often </a:t>
            </a:r>
            <a:r>
              <a:rPr sz="2800" spc="-5" dirty="0">
                <a:latin typeface="Carlito"/>
                <a:cs typeface="Carlito"/>
              </a:rPr>
              <a:t>as a </a:t>
            </a:r>
            <a:r>
              <a:rPr sz="2800" spc="-10" dirty="0">
                <a:latin typeface="Carlito"/>
                <a:cs typeface="Carlito"/>
              </a:rPr>
              <a:t>result </a:t>
            </a:r>
            <a:r>
              <a:rPr sz="2800" spc="-5" dirty="0">
                <a:latin typeface="Carlito"/>
                <a:cs typeface="Carlito"/>
              </a:rPr>
              <a:t>of human </a:t>
            </a:r>
            <a:r>
              <a:rPr sz="2800" spc="-10" dirty="0">
                <a:latin typeface="Carlito"/>
                <a:cs typeface="Carlito"/>
              </a:rPr>
              <a:t>intervention </a:t>
            </a:r>
            <a:r>
              <a:rPr sz="2800" spc="-20" dirty="0">
                <a:latin typeface="Carlito"/>
                <a:cs typeface="Carlito"/>
              </a:rPr>
              <a:t>(for </a:t>
            </a:r>
            <a:r>
              <a:rPr sz="2800" spc="-15" dirty="0">
                <a:latin typeface="Carlito"/>
                <a:cs typeface="Carlito"/>
              </a:rPr>
              <a:t>example,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human  </a:t>
            </a:r>
            <a:r>
              <a:rPr sz="2800" spc="-5" dirty="0">
                <a:latin typeface="Carlito"/>
                <a:cs typeface="Carlito"/>
              </a:rPr>
              <a:t>manually </a:t>
            </a:r>
            <a:r>
              <a:rPr sz="2800" spc="-10" dirty="0">
                <a:latin typeface="Carlito"/>
                <a:cs typeface="Carlito"/>
              </a:rPr>
              <a:t>editing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router’s forwarding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table).</a:t>
            </a:r>
            <a:endParaRPr sz="2800">
              <a:latin typeface="Carlito"/>
              <a:cs typeface="Carlito"/>
            </a:endParaRPr>
          </a:p>
          <a:p>
            <a:pPr marL="241300" marR="1159510" indent="-228600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b="1" spc="-5" dirty="0">
                <a:latin typeface="Carlito"/>
                <a:cs typeface="Carlito"/>
              </a:rPr>
              <a:t>Dynamic </a:t>
            </a:r>
            <a:r>
              <a:rPr sz="2800" b="1" spc="-10" dirty="0">
                <a:latin typeface="Carlito"/>
                <a:cs typeface="Carlito"/>
              </a:rPr>
              <a:t>routing </a:t>
            </a:r>
            <a:r>
              <a:rPr sz="2800" b="1" spc="-5" dirty="0">
                <a:latin typeface="Carlito"/>
                <a:cs typeface="Carlito"/>
              </a:rPr>
              <a:t>algorithms </a:t>
            </a:r>
            <a:r>
              <a:rPr sz="2800" spc="-10" dirty="0">
                <a:latin typeface="Carlito"/>
                <a:cs typeface="Carlito"/>
              </a:rPr>
              <a:t>change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routing </a:t>
            </a:r>
            <a:r>
              <a:rPr sz="2800" spc="-10" dirty="0">
                <a:latin typeface="Carlito"/>
                <a:cs typeface="Carlito"/>
              </a:rPr>
              <a:t>paths </a:t>
            </a:r>
            <a:r>
              <a:rPr sz="2800" spc="-5" dirty="0">
                <a:latin typeface="Carlito"/>
                <a:cs typeface="Carlito"/>
              </a:rPr>
              <a:t>as the  </a:t>
            </a:r>
            <a:r>
              <a:rPr sz="2800" spc="-10" dirty="0">
                <a:latin typeface="Carlito"/>
                <a:cs typeface="Carlito"/>
              </a:rPr>
              <a:t>network </a:t>
            </a:r>
            <a:r>
              <a:rPr sz="2800" spc="-20" dirty="0">
                <a:latin typeface="Carlito"/>
                <a:cs typeface="Carlito"/>
              </a:rPr>
              <a:t>traffic </a:t>
            </a:r>
            <a:r>
              <a:rPr sz="2800" spc="-5" dirty="0">
                <a:latin typeface="Carlito"/>
                <a:cs typeface="Carlito"/>
              </a:rPr>
              <a:t>loads or </a:t>
            </a:r>
            <a:r>
              <a:rPr sz="2800" spc="-10" dirty="0">
                <a:latin typeface="Carlito"/>
                <a:cs typeface="Carlito"/>
              </a:rPr>
              <a:t>topology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change.</a:t>
            </a:r>
            <a:endParaRPr sz="2800">
              <a:latin typeface="Carlito"/>
              <a:cs typeface="Carlito"/>
            </a:endParaRPr>
          </a:p>
          <a:p>
            <a:pPr marL="241300" marR="960119" indent="-228600">
              <a:lnSpc>
                <a:spcPts val="3030"/>
              </a:lnSpc>
              <a:spcBef>
                <a:spcPts val="994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rlito"/>
                <a:cs typeface="Carlito"/>
              </a:rPr>
              <a:t>A dynamic </a:t>
            </a:r>
            <a:r>
              <a:rPr sz="2800" spc="-10" dirty="0">
                <a:latin typeface="Carlito"/>
                <a:cs typeface="Carlito"/>
              </a:rPr>
              <a:t>algorithm 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run </a:t>
            </a:r>
            <a:r>
              <a:rPr sz="2800" spc="-5" dirty="0">
                <a:latin typeface="Carlito"/>
                <a:cs typeface="Carlito"/>
              </a:rPr>
              <a:t>either </a:t>
            </a:r>
            <a:r>
              <a:rPr sz="2800" spc="-10" dirty="0">
                <a:latin typeface="Carlito"/>
                <a:cs typeface="Carlito"/>
              </a:rPr>
              <a:t>periodically </a:t>
            </a:r>
            <a:r>
              <a:rPr sz="2800" spc="-5" dirty="0">
                <a:latin typeface="Carlito"/>
                <a:cs typeface="Carlito"/>
              </a:rPr>
              <a:t>or in </a:t>
            </a:r>
            <a:r>
              <a:rPr sz="2800" spc="-15" dirty="0">
                <a:latin typeface="Carlito"/>
                <a:cs typeface="Carlito"/>
              </a:rPr>
              <a:t>direct  </a:t>
            </a:r>
            <a:r>
              <a:rPr sz="2800" spc="-10" dirty="0">
                <a:latin typeface="Carlito"/>
                <a:cs typeface="Carlito"/>
              </a:rPr>
              <a:t>response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topology </a:t>
            </a:r>
            <a:r>
              <a:rPr sz="2800" spc="-5" dirty="0">
                <a:latin typeface="Carlito"/>
                <a:cs typeface="Carlito"/>
              </a:rPr>
              <a:t>or link </a:t>
            </a:r>
            <a:r>
              <a:rPr sz="2800" spc="-20" dirty="0">
                <a:latin typeface="Carlito"/>
                <a:cs typeface="Carlito"/>
              </a:rPr>
              <a:t>cost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changes.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ct val="90000"/>
              </a:lnSpc>
              <a:spcBef>
                <a:spcPts val="9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While </a:t>
            </a:r>
            <a:r>
              <a:rPr sz="2800" spc="-10" dirty="0">
                <a:latin typeface="Carlito"/>
                <a:cs typeface="Carlito"/>
              </a:rPr>
              <a:t>dynamic algorithms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more responsive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network changes,  </a:t>
            </a:r>
            <a:r>
              <a:rPr sz="2800" spc="-5" dirty="0">
                <a:latin typeface="Carlito"/>
                <a:cs typeface="Carlito"/>
              </a:rPr>
              <a:t>they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dirty="0">
                <a:latin typeface="Carlito"/>
                <a:cs typeface="Carlito"/>
              </a:rPr>
              <a:t>also </a:t>
            </a:r>
            <a:r>
              <a:rPr sz="2800" spc="-15" dirty="0">
                <a:latin typeface="Carlito"/>
                <a:cs typeface="Carlito"/>
              </a:rPr>
              <a:t>more </a:t>
            </a:r>
            <a:r>
              <a:rPr sz="2800" spc="-10" dirty="0">
                <a:latin typeface="Carlito"/>
                <a:cs typeface="Carlito"/>
              </a:rPr>
              <a:t>susceptible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problems </a:t>
            </a:r>
            <a:r>
              <a:rPr sz="2800" spc="-5" dirty="0">
                <a:latin typeface="Carlito"/>
                <a:cs typeface="Carlito"/>
              </a:rPr>
              <a:t>such as </a:t>
            </a:r>
            <a:r>
              <a:rPr sz="2800" spc="-15" dirty="0">
                <a:latin typeface="Carlito"/>
                <a:cs typeface="Carlito"/>
              </a:rPr>
              <a:t>routing </a:t>
            </a:r>
            <a:r>
              <a:rPr sz="2800" spc="-10" dirty="0">
                <a:latin typeface="Carlito"/>
                <a:cs typeface="Carlito"/>
              </a:rPr>
              <a:t>loops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10" dirty="0">
                <a:latin typeface="Carlito"/>
                <a:cs typeface="Carlito"/>
              </a:rPr>
              <a:t>oscillation 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routes.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48535007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60018"/>
            <a:ext cx="10281920" cy="33953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9022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a </a:t>
            </a:r>
            <a:r>
              <a:rPr sz="2800" b="1" spc="-10" dirty="0">
                <a:latin typeface="Carlito"/>
                <a:cs typeface="Carlito"/>
              </a:rPr>
              <a:t>load-sensitive algorithm</a:t>
            </a:r>
            <a:r>
              <a:rPr sz="2800" spc="-10" dirty="0">
                <a:latin typeface="Carlito"/>
                <a:cs typeface="Carlito"/>
              </a:rPr>
              <a:t>, link </a:t>
            </a:r>
            <a:r>
              <a:rPr sz="2800" spc="-15" dirty="0">
                <a:latin typeface="Carlito"/>
                <a:cs typeface="Carlito"/>
              </a:rPr>
              <a:t>costs </a:t>
            </a:r>
            <a:r>
              <a:rPr sz="2800" spc="-10" dirty="0">
                <a:latin typeface="Carlito"/>
                <a:cs typeface="Carlito"/>
              </a:rPr>
              <a:t>vary dynamically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reflect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current level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congestion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underlying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link.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If a </a:t>
            </a:r>
            <a:r>
              <a:rPr sz="2800" spc="-10" dirty="0">
                <a:latin typeface="Carlito"/>
                <a:cs typeface="Carlito"/>
              </a:rPr>
              <a:t>high </a:t>
            </a:r>
            <a:r>
              <a:rPr sz="2800" spc="-20" dirty="0">
                <a:latin typeface="Carlito"/>
                <a:cs typeface="Carlito"/>
              </a:rPr>
              <a:t>cost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associated </a:t>
            </a:r>
            <a:r>
              <a:rPr sz="2800" spc="-5" dirty="0">
                <a:latin typeface="Carlito"/>
                <a:cs typeface="Carlito"/>
              </a:rPr>
              <a:t>with a </a:t>
            </a:r>
            <a:r>
              <a:rPr sz="2800" spc="-10" dirty="0">
                <a:latin typeface="Carlito"/>
                <a:cs typeface="Carlito"/>
              </a:rPr>
              <a:t>link that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currently congested, 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15" dirty="0">
                <a:latin typeface="Carlito"/>
                <a:cs typeface="Carlito"/>
              </a:rPr>
              <a:t>routing </a:t>
            </a:r>
            <a:r>
              <a:rPr sz="2800" spc="-10" dirty="0">
                <a:latin typeface="Carlito"/>
                <a:cs typeface="Carlito"/>
              </a:rPr>
              <a:t>algorithm </a:t>
            </a:r>
            <a:r>
              <a:rPr sz="2800" spc="-5" dirty="0">
                <a:latin typeface="Carlito"/>
                <a:cs typeface="Carlito"/>
              </a:rPr>
              <a:t>will </a:t>
            </a:r>
            <a:r>
              <a:rPr sz="2800" spc="-10" dirty="0">
                <a:latin typeface="Carlito"/>
                <a:cs typeface="Carlito"/>
              </a:rPr>
              <a:t>tend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choose </a:t>
            </a:r>
            <a:r>
              <a:rPr sz="2800" spc="-20" dirty="0">
                <a:latin typeface="Carlito"/>
                <a:cs typeface="Carlito"/>
              </a:rPr>
              <a:t>routes </a:t>
            </a:r>
            <a:r>
              <a:rPr sz="2800" spc="-15" dirty="0">
                <a:latin typeface="Carlito"/>
                <a:cs typeface="Carlito"/>
              </a:rPr>
              <a:t>around </a:t>
            </a:r>
            <a:r>
              <a:rPr sz="2800" spc="-10" dirty="0">
                <a:latin typeface="Carlito"/>
                <a:cs typeface="Carlito"/>
              </a:rPr>
              <a:t>such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congested  </a:t>
            </a:r>
            <a:r>
              <a:rPr sz="2800" spc="-10" dirty="0">
                <a:latin typeface="Carlito"/>
                <a:cs typeface="Carlito"/>
              </a:rPr>
              <a:t>link.</a:t>
            </a:r>
            <a:endParaRPr sz="2800">
              <a:latin typeface="Carlito"/>
              <a:cs typeface="Carlito"/>
            </a:endParaRPr>
          </a:p>
          <a:p>
            <a:pPr marL="241300" marR="247015" indent="-228600" algn="just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0" dirty="0">
                <a:latin typeface="Carlito"/>
                <a:cs typeface="Carlito"/>
              </a:rPr>
              <a:t>Today’s </a:t>
            </a:r>
            <a:r>
              <a:rPr sz="2800" spc="-15" dirty="0">
                <a:latin typeface="Carlito"/>
                <a:cs typeface="Carlito"/>
              </a:rPr>
              <a:t>Internet routing </a:t>
            </a:r>
            <a:r>
              <a:rPr sz="2800" spc="-10" dirty="0">
                <a:latin typeface="Carlito"/>
                <a:cs typeface="Carlito"/>
              </a:rPr>
              <a:t>algorithms (such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90" dirty="0">
                <a:latin typeface="Carlito"/>
                <a:cs typeface="Carlito"/>
              </a:rPr>
              <a:t>RIP, </a:t>
            </a:r>
            <a:r>
              <a:rPr sz="2800" spc="-65" dirty="0">
                <a:latin typeface="Carlito"/>
                <a:cs typeface="Carlito"/>
              </a:rPr>
              <a:t>OSPF, </a:t>
            </a:r>
            <a:r>
              <a:rPr sz="2800" spc="-5" dirty="0">
                <a:latin typeface="Carlito"/>
                <a:cs typeface="Carlito"/>
              </a:rPr>
              <a:t>and BGP) </a:t>
            </a:r>
            <a:r>
              <a:rPr sz="2800" spc="-20" dirty="0">
                <a:latin typeface="Carlito"/>
                <a:cs typeface="Carlito"/>
              </a:rPr>
              <a:t>are  </a:t>
            </a:r>
            <a:r>
              <a:rPr sz="2800" b="1" spc="-10" dirty="0">
                <a:latin typeface="Carlito"/>
                <a:cs typeface="Carlito"/>
              </a:rPr>
              <a:t>load-insensitive</a:t>
            </a:r>
            <a:r>
              <a:rPr sz="2800" spc="-1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as a </a:t>
            </a:r>
            <a:r>
              <a:rPr sz="2800" spc="-35" dirty="0">
                <a:latin typeface="Carlito"/>
                <a:cs typeface="Carlito"/>
              </a:rPr>
              <a:t>link’s </a:t>
            </a:r>
            <a:r>
              <a:rPr sz="2800" spc="-20" dirty="0">
                <a:latin typeface="Carlito"/>
                <a:cs typeface="Carlito"/>
              </a:rPr>
              <a:t>cost </a:t>
            </a:r>
            <a:r>
              <a:rPr sz="2800" spc="-10" dirty="0">
                <a:latin typeface="Carlito"/>
                <a:cs typeface="Carlito"/>
              </a:rPr>
              <a:t>does not explicitly </a:t>
            </a:r>
            <a:r>
              <a:rPr sz="2800" spc="-15" dirty="0">
                <a:latin typeface="Carlito"/>
                <a:cs typeface="Carlito"/>
              </a:rPr>
              <a:t>reflect </a:t>
            </a:r>
            <a:r>
              <a:rPr sz="2800" spc="-5" dirty="0">
                <a:latin typeface="Carlito"/>
                <a:cs typeface="Carlito"/>
              </a:rPr>
              <a:t>its </a:t>
            </a:r>
            <a:r>
              <a:rPr sz="2800" spc="-15" dirty="0">
                <a:latin typeface="Carlito"/>
                <a:cs typeface="Carlito"/>
              </a:rPr>
              <a:t>current  </a:t>
            </a:r>
            <a:r>
              <a:rPr sz="2800" spc="-5" dirty="0">
                <a:latin typeface="Carlito"/>
                <a:cs typeface="Carlito"/>
              </a:rPr>
              <a:t>(or </a:t>
            </a:r>
            <a:r>
              <a:rPr sz="2800" spc="-15" dirty="0">
                <a:latin typeface="Carlito"/>
                <a:cs typeface="Carlito"/>
              </a:rPr>
              <a:t>recent past) level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congestion.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56170969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02665"/>
            <a:ext cx="9673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The </a:t>
            </a:r>
            <a:r>
              <a:rPr spc="-265" dirty="0"/>
              <a:t>Distance-Vector </a:t>
            </a:r>
            <a:r>
              <a:rPr spc="-225" dirty="0"/>
              <a:t>(DV) </a:t>
            </a:r>
            <a:r>
              <a:rPr spc="-220" dirty="0"/>
              <a:t>Routing</a:t>
            </a:r>
            <a:r>
              <a:rPr spc="-930" dirty="0"/>
              <a:t> </a:t>
            </a:r>
            <a:r>
              <a:rPr spc="-22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21925" cy="39058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640080" indent="-228600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b="1" spc="-15" dirty="0">
                <a:latin typeface="Carlito"/>
                <a:cs typeface="Carlito"/>
              </a:rPr>
              <a:t>distancevector </a:t>
            </a:r>
            <a:r>
              <a:rPr sz="2800" spc="-15" dirty="0">
                <a:latin typeface="Carlito"/>
                <a:cs typeface="Carlito"/>
              </a:rPr>
              <a:t>(</a:t>
            </a:r>
            <a:r>
              <a:rPr sz="2800" b="1" spc="-15" dirty="0">
                <a:latin typeface="Carlito"/>
                <a:cs typeface="Carlito"/>
              </a:rPr>
              <a:t>DV</a:t>
            </a:r>
            <a:r>
              <a:rPr sz="2800" spc="-15" dirty="0">
                <a:latin typeface="Carlito"/>
                <a:cs typeface="Carlito"/>
              </a:rPr>
              <a:t>) </a:t>
            </a:r>
            <a:r>
              <a:rPr sz="2800" spc="-10" dirty="0">
                <a:latin typeface="Carlito"/>
                <a:cs typeface="Carlito"/>
              </a:rPr>
              <a:t>algorithm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20" dirty="0">
                <a:solidFill>
                  <a:srgbClr val="5B9BD4"/>
                </a:solidFill>
                <a:latin typeface="Carlito"/>
                <a:cs typeface="Carlito"/>
              </a:rPr>
              <a:t>iterative, </a:t>
            </a:r>
            <a:r>
              <a:rPr sz="2800" spc="-15" dirty="0">
                <a:solidFill>
                  <a:srgbClr val="5B9BD4"/>
                </a:solidFill>
                <a:latin typeface="Carlito"/>
                <a:cs typeface="Carlito"/>
              </a:rPr>
              <a:t>asynchronous, </a:t>
            </a:r>
            <a:r>
              <a:rPr sz="2800" spc="-5" dirty="0">
                <a:solidFill>
                  <a:srgbClr val="5B9BD4"/>
                </a:solidFill>
                <a:latin typeface="Carlito"/>
                <a:cs typeface="Carlito"/>
              </a:rPr>
              <a:t>and  </a:t>
            </a:r>
            <a:r>
              <a:rPr sz="2800" spc="-10" dirty="0">
                <a:solidFill>
                  <a:srgbClr val="5B9BD4"/>
                </a:solidFill>
                <a:latin typeface="Carlito"/>
                <a:cs typeface="Carlito"/>
              </a:rPr>
              <a:t>distributed.</a:t>
            </a:r>
            <a:endParaRPr sz="2800">
              <a:latin typeface="Carlito"/>
              <a:cs typeface="Carlito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It is </a:t>
            </a:r>
            <a:r>
              <a:rPr sz="2800" i="1" spc="-10" dirty="0">
                <a:latin typeface="Carlito"/>
                <a:cs typeface="Carlito"/>
              </a:rPr>
              <a:t>distributed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dirty="0">
                <a:latin typeface="Carlito"/>
                <a:cs typeface="Carlito"/>
              </a:rPr>
              <a:t>each </a:t>
            </a:r>
            <a:r>
              <a:rPr sz="2800" spc="-10" dirty="0">
                <a:latin typeface="Carlito"/>
                <a:cs typeface="Carlito"/>
              </a:rPr>
              <a:t>node </a:t>
            </a:r>
            <a:r>
              <a:rPr sz="2800" spc="-15" dirty="0">
                <a:latin typeface="Carlito"/>
                <a:cs typeface="Carlito"/>
              </a:rPr>
              <a:t>receives </a:t>
            </a:r>
            <a:r>
              <a:rPr sz="2800" spc="-10" dirty="0">
                <a:latin typeface="Carlito"/>
                <a:cs typeface="Carlito"/>
              </a:rPr>
              <a:t>some </a:t>
            </a:r>
            <a:r>
              <a:rPr sz="2800" spc="-15" dirty="0">
                <a:latin typeface="Carlito"/>
                <a:cs typeface="Carlito"/>
              </a:rPr>
              <a:t>information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0" dirty="0">
                <a:latin typeface="Carlito"/>
                <a:cs typeface="Carlito"/>
              </a:rPr>
              <a:t>one 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more </a:t>
            </a:r>
            <a:r>
              <a:rPr sz="2800" spc="-5" dirty="0">
                <a:latin typeface="Carlito"/>
                <a:cs typeface="Carlito"/>
              </a:rPr>
              <a:t>of its </a:t>
            </a:r>
            <a:r>
              <a:rPr sz="2800" i="1" spc="-10" dirty="0">
                <a:latin typeface="Carlito"/>
                <a:cs typeface="Carlito"/>
              </a:rPr>
              <a:t>directly </a:t>
            </a:r>
            <a:r>
              <a:rPr sz="2800" i="1" spc="-15" dirty="0">
                <a:latin typeface="Carlito"/>
                <a:cs typeface="Carlito"/>
              </a:rPr>
              <a:t>attached </a:t>
            </a:r>
            <a:r>
              <a:rPr sz="2800" spc="-15" dirty="0">
                <a:latin typeface="Carlito"/>
                <a:cs typeface="Carlito"/>
              </a:rPr>
              <a:t>neighbors, performs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calculation, </a:t>
            </a:r>
            <a:r>
              <a:rPr sz="2800" spc="-5" dirty="0">
                <a:latin typeface="Carlito"/>
                <a:cs typeface="Carlito"/>
              </a:rPr>
              <a:t>and  then </a:t>
            </a:r>
            <a:r>
              <a:rPr sz="2800" spc="-10" dirty="0">
                <a:latin typeface="Carlito"/>
                <a:cs typeface="Carlito"/>
              </a:rPr>
              <a:t>distributes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results </a:t>
            </a:r>
            <a:r>
              <a:rPr sz="2800" spc="-5" dirty="0">
                <a:latin typeface="Carlito"/>
                <a:cs typeface="Carlito"/>
              </a:rPr>
              <a:t>of its </a:t>
            </a:r>
            <a:r>
              <a:rPr sz="2800" spc="-10" dirty="0">
                <a:latin typeface="Carlito"/>
                <a:cs typeface="Carlito"/>
              </a:rPr>
              <a:t>calculation back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its</a:t>
            </a:r>
            <a:r>
              <a:rPr sz="2800" spc="2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neighbors.</a:t>
            </a:r>
            <a:endParaRPr sz="2800">
              <a:latin typeface="Carlito"/>
              <a:cs typeface="Carlito"/>
            </a:endParaRPr>
          </a:p>
          <a:p>
            <a:pPr marL="241300" marR="1489075" indent="-228600">
              <a:lnSpc>
                <a:spcPts val="303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It is </a:t>
            </a:r>
            <a:r>
              <a:rPr sz="2800" i="1" spc="-10" dirty="0">
                <a:latin typeface="Carlito"/>
                <a:cs typeface="Carlito"/>
              </a:rPr>
              <a:t>iterative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spc="-15" dirty="0">
                <a:latin typeface="Carlito"/>
                <a:cs typeface="Carlito"/>
              </a:rPr>
              <a:t>process continues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spc="-15" dirty="0">
                <a:latin typeface="Carlito"/>
                <a:cs typeface="Carlito"/>
              </a:rPr>
              <a:t>until </a:t>
            </a:r>
            <a:r>
              <a:rPr sz="2800" spc="-5" dirty="0">
                <a:latin typeface="Carlito"/>
                <a:cs typeface="Carlito"/>
              </a:rPr>
              <a:t>no </a:t>
            </a:r>
            <a:r>
              <a:rPr sz="2800" spc="-15" dirty="0">
                <a:latin typeface="Carlito"/>
                <a:cs typeface="Carlito"/>
              </a:rPr>
              <a:t>more  information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20" dirty="0">
                <a:latin typeface="Carlito"/>
                <a:cs typeface="Carlito"/>
              </a:rPr>
              <a:t>exchanged </a:t>
            </a:r>
            <a:r>
              <a:rPr sz="2800" spc="-10" dirty="0">
                <a:latin typeface="Carlito"/>
                <a:cs typeface="Carlito"/>
              </a:rPr>
              <a:t>between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neighbors.</a:t>
            </a:r>
            <a:endParaRPr sz="2800">
              <a:latin typeface="Carlito"/>
              <a:cs typeface="Carlito"/>
            </a:endParaRPr>
          </a:p>
          <a:p>
            <a:pPr marL="241300" marR="568960" indent="-228600">
              <a:lnSpc>
                <a:spcPts val="302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algorithm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i="1" spc="-10" dirty="0">
                <a:latin typeface="Carlito"/>
                <a:cs typeface="Carlito"/>
              </a:rPr>
              <a:t>asynchronous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does not </a:t>
            </a:r>
            <a:r>
              <a:rPr sz="2800" spc="-20" dirty="0">
                <a:latin typeface="Carlito"/>
                <a:cs typeface="Carlito"/>
              </a:rPr>
              <a:t>require </a:t>
            </a:r>
            <a:r>
              <a:rPr sz="2800" spc="-5" dirty="0">
                <a:latin typeface="Carlito"/>
                <a:cs typeface="Carlito"/>
              </a:rPr>
              <a:t>all of the  </a:t>
            </a:r>
            <a:r>
              <a:rPr sz="2800" spc="-10" dirty="0">
                <a:latin typeface="Carlito"/>
                <a:cs typeface="Carlito"/>
              </a:rPr>
              <a:t>nodes </a:t>
            </a:r>
            <a:r>
              <a:rPr sz="2800" spc="-15" dirty="0">
                <a:latin typeface="Carlito"/>
                <a:cs typeface="Carlito"/>
              </a:rPr>
              <a:t>to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operate.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1485477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9703" y="260509"/>
            <a:ext cx="10307555" cy="6423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103751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8904"/>
            <a:ext cx="10064750" cy="50584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27305" indent="-2286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25" dirty="0">
                <a:latin typeface="Carlito"/>
                <a:cs typeface="Carlito"/>
              </a:rPr>
              <a:t>DV </a:t>
            </a:r>
            <a:r>
              <a:rPr sz="2800" spc="-10" dirty="0">
                <a:latin typeface="Carlito"/>
                <a:cs typeface="Carlito"/>
              </a:rPr>
              <a:t>algorithm, </a:t>
            </a:r>
            <a:r>
              <a:rPr sz="2800" spc="-5" dirty="0">
                <a:latin typeface="Carlito"/>
                <a:cs typeface="Carlito"/>
              </a:rPr>
              <a:t>a node </a:t>
            </a:r>
            <a:r>
              <a:rPr sz="2800" i="1" spc="-5" dirty="0">
                <a:latin typeface="Carlito"/>
                <a:cs typeface="Carlito"/>
              </a:rPr>
              <a:t>x </a:t>
            </a:r>
            <a:r>
              <a:rPr sz="2800" spc="-15" dirty="0">
                <a:latin typeface="Carlito"/>
                <a:cs typeface="Carlito"/>
              </a:rPr>
              <a:t>updates </a:t>
            </a:r>
            <a:r>
              <a:rPr sz="2800" spc="-5" dirty="0">
                <a:latin typeface="Carlito"/>
                <a:cs typeface="Carlito"/>
              </a:rPr>
              <a:t>its </a:t>
            </a:r>
            <a:r>
              <a:rPr sz="2800" spc="-15" dirty="0">
                <a:latin typeface="Carlito"/>
                <a:cs typeface="Carlito"/>
              </a:rPr>
              <a:t>distance-vector estimate  </a:t>
            </a:r>
            <a:r>
              <a:rPr sz="2800" spc="-5" dirty="0">
                <a:latin typeface="Carlito"/>
                <a:cs typeface="Carlito"/>
              </a:rPr>
              <a:t>when it either </a:t>
            </a:r>
            <a:r>
              <a:rPr sz="2800" spc="-10" dirty="0">
                <a:latin typeface="Carlito"/>
                <a:cs typeface="Carlito"/>
              </a:rPr>
              <a:t>sees </a:t>
            </a:r>
            <a:r>
              <a:rPr sz="2800" spc="-5" dirty="0">
                <a:solidFill>
                  <a:srgbClr val="5B9BD4"/>
                </a:solidFill>
                <a:latin typeface="Carlito"/>
                <a:cs typeface="Carlito"/>
              </a:rPr>
              <a:t>a </a:t>
            </a:r>
            <a:r>
              <a:rPr sz="2800" spc="-20" dirty="0">
                <a:solidFill>
                  <a:srgbClr val="5B9BD4"/>
                </a:solidFill>
                <a:latin typeface="Carlito"/>
                <a:cs typeface="Carlito"/>
              </a:rPr>
              <a:t>cost </a:t>
            </a:r>
            <a:r>
              <a:rPr sz="2800" spc="-10" dirty="0">
                <a:solidFill>
                  <a:srgbClr val="5B9BD4"/>
                </a:solidFill>
                <a:latin typeface="Carlito"/>
                <a:cs typeface="Carlito"/>
              </a:rPr>
              <a:t>change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5" dirty="0">
                <a:latin typeface="Carlito"/>
                <a:cs typeface="Carlito"/>
              </a:rPr>
              <a:t>of its </a:t>
            </a:r>
            <a:r>
              <a:rPr sz="2800" spc="-10" dirty="0">
                <a:latin typeface="Carlito"/>
                <a:cs typeface="Carlito"/>
              </a:rPr>
              <a:t>directly </a:t>
            </a:r>
            <a:r>
              <a:rPr sz="2800" spc="-15" dirty="0">
                <a:latin typeface="Carlito"/>
                <a:cs typeface="Carlito"/>
              </a:rPr>
              <a:t>attached </a:t>
            </a:r>
            <a:r>
              <a:rPr sz="2800" spc="-10" dirty="0">
                <a:latin typeface="Carlito"/>
                <a:cs typeface="Carlito"/>
              </a:rPr>
              <a:t>links 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solidFill>
                  <a:srgbClr val="5B9BD4"/>
                </a:solidFill>
                <a:latin typeface="Carlito"/>
                <a:cs typeface="Carlito"/>
              </a:rPr>
              <a:t>receives </a:t>
            </a:r>
            <a:r>
              <a:rPr sz="2800" spc="-5" dirty="0">
                <a:solidFill>
                  <a:srgbClr val="5B9BD4"/>
                </a:solidFill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srgbClr val="5B9BD4"/>
                </a:solidFill>
                <a:latin typeface="Carlito"/>
                <a:cs typeface="Carlito"/>
              </a:rPr>
              <a:t>distancevector </a:t>
            </a:r>
            <a:r>
              <a:rPr sz="2800" spc="-15" dirty="0">
                <a:latin typeface="Carlito"/>
                <a:cs typeface="Carlito"/>
              </a:rPr>
              <a:t>update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0" dirty="0">
                <a:latin typeface="Carlito"/>
                <a:cs typeface="Carlito"/>
              </a:rPr>
              <a:t>some</a:t>
            </a:r>
            <a:r>
              <a:rPr sz="2800" spc="165" dirty="0">
                <a:latin typeface="Carlito"/>
                <a:cs typeface="Carlito"/>
              </a:rPr>
              <a:t> </a:t>
            </a:r>
            <a:r>
              <a:rPr sz="2800" spc="-40" dirty="0">
                <a:latin typeface="Carlito"/>
                <a:cs typeface="Carlito"/>
              </a:rPr>
              <a:t>neighbor.</a:t>
            </a:r>
            <a:endParaRPr sz="2800">
              <a:latin typeface="Carlito"/>
              <a:cs typeface="Carlito"/>
            </a:endParaRPr>
          </a:p>
          <a:p>
            <a:pPr marL="241300" marR="275590" indent="-228600" algn="just">
              <a:lnSpc>
                <a:spcPct val="9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only </a:t>
            </a:r>
            <a:r>
              <a:rPr sz="2800" spc="-15" dirty="0">
                <a:latin typeface="Carlito"/>
                <a:cs typeface="Carlito"/>
              </a:rPr>
              <a:t>information </a:t>
            </a:r>
            <a:r>
              <a:rPr sz="2800" spc="-5" dirty="0">
                <a:latin typeface="Carlito"/>
                <a:cs typeface="Carlito"/>
              </a:rPr>
              <a:t>a node will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is the </a:t>
            </a:r>
            <a:r>
              <a:rPr sz="2800" spc="-15" dirty="0">
                <a:latin typeface="Carlito"/>
                <a:cs typeface="Carlito"/>
              </a:rPr>
              <a:t>costs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5" dirty="0">
                <a:latin typeface="Carlito"/>
                <a:cs typeface="Carlito"/>
              </a:rPr>
              <a:t>links to </a:t>
            </a:r>
            <a:r>
              <a:rPr sz="2800" spc="-5" dirty="0">
                <a:latin typeface="Carlito"/>
                <a:cs typeface="Carlito"/>
              </a:rPr>
              <a:t>its  </a:t>
            </a:r>
            <a:r>
              <a:rPr sz="2800" spc="-10" dirty="0">
                <a:latin typeface="Carlito"/>
                <a:cs typeface="Carlito"/>
              </a:rPr>
              <a:t>directly </a:t>
            </a:r>
            <a:r>
              <a:rPr sz="2800" spc="-15" dirty="0">
                <a:latin typeface="Carlito"/>
                <a:cs typeface="Carlito"/>
              </a:rPr>
              <a:t>attached neighbors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information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5" dirty="0">
                <a:latin typeface="Carlito"/>
                <a:cs typeface="Carlito"/>
              </a:rPr>
              <a:t>receives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these  </a:t>
            </a:r>
            <a:r>
              <a:rPr sz="2800" spc="-15" dirty="0">
                <a:latin typeface="Carlito"/>
                <a:cs typeface="Carlito"/>
              </a:rPr>
              <a:t>neighbors.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ct val="90000"/>
              </a:lnSpc>
              <a:spcBef>
                <a:spcPts val="994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5" dirty="0">
                <a:latin typeface="Carlito"/>
                <a:cs typeface="Carlito"/>
              </a:rPr>
              <a:t>Each </a:t>
            </a:r>
            <a:r>
              <a:rPr sz="2800" spc="-10" dirty="0">
                <a:latin typeface="Carlito"/>
                <a:cs typeface="Carlito"/>
              </a:rPr>
              <a:t>node waits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update </a:t>
            </a:r>
            <a:r>
              <a:rPr sz="2800" spc="-20" dirty="0">
                <a:latin typeface="Carlito"/>
                <a:cs typeface="Carlito"/>
              </a:rPr>
              <a:t>from any </a:t>
            </a:r>
            <a:r>
              <a:rPr sz="2800" spc="-5" dirty="0">
                <a:latin typeface="Carlito"/>
                <a:cs typeface="Carlito"/>
              </a:rPr>
              <a:t>neighbor </a:t>
            </a:r>
            <a:r>
              <a:rPr sz="2800" spc="-10" dirty="0">
                <a:latin typeface="Carlito"/>
                <a:cs typeface="Carlito"/>
              </a:rPr>
              <a:t>calculates </a:t>
            </a:r>
            <a:r>
              <a:rPr sz="2800" spc="-5" dirty="0">
                <a:latin typeface="Carlito"/>
                <a:cs typeface="Carlito"/>
              </a:rPr>
              <a:t>its </a:t>
            </a:r>
            <a:r>
              <a:rPr sz="2800" spc="-15" dirty="0">
                <a:latin typeface="Carlito"/>
                <a:cs typeface="Carlito"/>
              </a:rPr>
              <a:t>new  distance </a:t>
            </a:r>
            <a:r>
              <a:rPr sz="2800" spc="-10" dirty="0">
                <a:latin typeface="Carlito"/>
                <a:cs typeface="Carlito"/>
              </a:rPr>
              <a:t>vector </a:t>
            </a: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spc="-10" dirty="0">
                <a:latin typeface="Carlito"/>
                <a:cs typeface="Carlito"/>
              </a:rPr>
              <a:t>receiving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update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distributes </a:t>
            </a:r>
            <a:r>
              <a:rPr sz="2800" spc="-5" dirty="0">
                <a:latin typeface="Carlito"/>
                <a:cs typeface="Carlito"/>
              </a:rPr>
              <a:t>its </a:t>
            </a:r>
            <a:r>
              <a:rPr sz="2800" spc="-15" dirty="0">
                <a:latin typeface="Carlito"/>
                <a:cs typeface="Carlito"/>
              </a:rPr>
              <a:t>new  distance vector to </a:t>
            </a:r>
            <a:r>
              <a:rPr sz="2800" spc="-5" dirty="0">
                <a:latin typeface="Carlito"/>
                <a:cs typeface="Carlito"/>
              </a:rPr>
              <a:t>its </a:t>
            </a:r>
            <a:r>
              <a:rPr sz="2800" spc="-15" dirty="0">
                <a:latin typeface="Carlito"/>
                <a:cs typeface="Carlito"/>
              </a:rPr>
              <a:t>neighbors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marR="390525" indent="-228600" algn="just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rlito"/>
                <a:cs typeface="Carlito"/>
              </a:rPr>
              <a:t>DV-like </a:t>
            </a:r>
            <a:r>
              <a:rPr sz="2800" spc="-10" dirty="0">
                <a:latin typeface="Carlito"/>
                <a:cs typeface="Carlito"/>
              </a:rPr>
              <a:t>algorithms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many routing </a:t>
            </a:r>
            <a:r>
              <a:rPr sz="2800" spc="-20" dirty="0">
                <a:latin typeface="Carlito"/>
                <a:cs typeface="Carlito"/>
              </a:rPr>
              <a:t>protocols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practice,  </a:t>
            </a:r>
            <a:r>
              <a:rPr sz="2800" spc="-5" dirty="0">
                <a:latin typeface="Carlito"/>
                <a:cs typeface="Carlito"/>
              </a:rPr>
              <a:t>including the </a:t>
            </a:r>
            <a:r>
              <a:rPr sz="2800" spc="-15" dirty="0">
                <a:latin typeface="Carlito"/>
                <a:cs typeface="Carlito"/>
              </a:rPr>
              <a:t>Internet’s </a:t>
            </a:r>
            <a:r>
              <a:rPr sz="2800" dirty="0">
                <a:latin typeface="Carlito"/>
                <a:cs typeface="Carlito"/>
              </a:rPr>
              <a:t>RIP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90" dirty="0">
                <a:latin typeface="Carlito"/>
                <a:cs typeface="Carlito"/>
              </a:rPr>
              <a:t>BGP, </a:t>
            </a:r>
            <a:r>
              <a:rPr sz="2800" spc="-5" dirty="0">
                <a:latin typeface="Carlito"/>
                <a:cs typeface="Carlito"/>
              </a:rPr>
              <a:t>ISO </a:t>
            </a:r>
            <a:r>
              <a:rPr sz="2800" spc="-75" dirty="0">
                <a:latin typeface="Carlito"/>
                <a:cs typeface="Carlito"/>
              </a:rPr>
              <a:t>IDRP, </a:t>
            </a:r>
            <a:r>
              <a:rPr sz="2800" spc="-10" dirty="0">
                <a:latin typeface="Carlito"/>
                <a:cs typeface="Carlito"/>
              </a:rPr>
              <a:t>Novell </a:t>
            </a:r>
            <a:r>
              <a:rPr sz="2800" spc="-20" dirty="0">
                <a:latin typeface="Carlito"/>
                <a:cs typeface="Carlito"/>
              </a:rPr>
              <a:t>IPX</a:t>
            </a:r>
            <a:r>
              <a:rPr sz="2800" i="1" spc="-2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and the  </a:t>
            </a:r>
            <a:r>
              <a:rPr sz="2800" spc="-10" dirty="0">
                <a:latin typeface="Carlito"/>
                <a:cs typeface="Carlito"/>
              </a:rPr>
              <a:t>original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ARPAnet.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0617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390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5" dirty="0"/>
              <a:t>Network </a:t>
            </a:r>
            <a:r>
              <a:rPr sz="4400" spc="-250" dirty="0"/>
              <a:t>Service</a:t>
            </a:r>
            <a:r>
              <a:rPr sz="4400" spc="-675" dirty="0"/>
              <a:t> </a:t>
            </a:r>
            <a:r>
              <a:rPr sz="4400" spc="-80" dirty="0"/>
              <a:t>Models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03510" cy="39058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3716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b="1" spc="-10" dirty="0">
                <a:latin typeface="Carlito"/>
                <a:cs typeface="Carlito"/>
              </a:rPr>
              <a:t>network </a:t>
            </a:r>
            <a:r>
              <a:rPr sz="2800" b="1" spc="-5" dirty="0">
                <a:latin typeface="Carlito"/>
                <a:cs typeface="Carlito"/>
              </a:rPr>
              <a:t>service </a:t>
            </a:r>
            <a:r>
              <a:rPr sz="2800" b="1" spc="-10" dirty="0">
                <a:latin typeface="Carlito"/>
                <a:cs typeface="Carlito"/>
              </a:rPr>
              <a:t>model </a:t>
            </a:r>
            <a:r>
              <a:rPr sz="2800" spc="-15" dirty="0">
                <a:latin typeface="Carlito"/>
                <a:cs typeface="Carlito"/>
              </a:rPr>
              <a:t>defines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characteristics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end-to-end  transport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packets </a:t>
            </a:r>
            <a:r>
              <a:rPr sz="2800" spc="-10" dirty="0">
                <a:latin typeface="Carlito"/>
                <a:cs typeface="Carlito"/>
              </a:rPr>
              <a:t>between sending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receiving </a:t>
            </a:r>
            <a:r>
              <a:rPr sz="2800" spc="-5" dirty="0">
                <a:latin typeface="Carlito"/>
                <a:cs typeface="Carlito"/>
              </a:rPr>
              <a:t>end</a:t>
            </a:r>
            <a:r>
              <a:rPr sz="2800" spc="185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systems.</a:t>
            </a:r>
            <a:endParaRPr sz="2800">
              <a:latin typeface="Carlito"/>
              <a:cs typeface="Carlito"/>
            </a:endParaRPr>
          </a:p>
          <a:p>
            <a:pPr marL="241300" marR="762000" indent="-228600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5" dirty="0">
                <a:solidFill>
                  <a:srgbClr val="4471C4"/>
                </a:solidFill>
                <a:latin typeface="Carlito"/>
                <a:cs typeface="Carlito"/>
              </a:rPr>
              <a:t>Guaranteed </a:t>
            </a:r>
            <a:r>
              <a:rPr sz="2800" i="1" spc="-10" dirty="0">
                <a:solidFill>
                  <a:srgbClr val="4471C4"/>
                </a:solidFill>
                <a:latin typeface="Carlito"/>
                <a:cs typeface="Carlito"/>
              </a:rPr>
              <a:t>delivery</a:t>
            </a:r>
            <a:r>
              <a:rPr sz="2800" spc="-10" dirty="0">
                <a:solidFill>
                  <a:srgbClr val="4471C4"/>
                </a:solidFill>
                <a:latin typeface="Carlito"/>
                <a:cs typeface="Carlito"/>
              </a:rPr>
              <a:t>. </a:t>
            </a: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5" dirty="0">
                <a:latin typeface="Carlito"/>
                <a:cs typeface="Carlito"/>
              </a:rPr>
              <a:t>service </a:t>
            </a:r>
            <a:r>
              <a:rPr sz="2800" spc="-15" dirty="0">
                <a:latin typeface="Carlito"/>
                <a:cs typeface="Carlito"/>
              </a:rPr>
              <a:t>guarantees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packet </a:t>
            </a:r>
            <a:r>
              <a:rPr sz="2800" spc="-5" dirty="0">
                <a:latin typeface="Carlito"/>
                <a:cs typeface="Carlito"/>
              </a:rPr>
              <a:t>will  </a:t>
            </a:r>
            <a:r>
              <a:rPr sz="2800" spc="-10" dirty="0">
                <a:latin typeface="Carlito"/>
                <a:cs typeface="Carlito"/>
              </a:rPr>
              <a:t>eventually arrive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its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destination.</a:t>
            </a:r>
            <a:endParaRPr sz="2800">
              <a:latin typeface="Carlito"/>
              <a:cs typeface="Carlito"/>
            </a:endParaRPr>
          </a:p>
          <a:p>
            <a:pPr marL="241300" marR="757555" indent="-228600">
              <a:lnSpc>
                <a:spcPct val="90000"/>
              </a:lnSpc>
              <a:spcBef>
                <a:spcPts val="960"/>
              </a:spcBef>
              <a:buClr>
                <a:srgbClr val="4471C4"/>
              </a:buClr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i="1" spc="-5" dirty="0">
                <a:solidFill>
                  <a:srgbClr val="4471C4"/>
                </a:solidFill>
                <a:latin typeface="Carlito"/>
                <a:cs typeface="Carlito"/>
              </a:rPr>
              <a:t>Guaranteed delivery with bounded </a:t>
            </a:r>
            <a:r>
              <a:rPr sz="2800" i="1" spc="-15" dirty="0">
                <a:solidFill>
                  <a:srgbClr val="4471C4"/>
                </a:solidFill>
                <a:latin typeface="Carlito"/>
                <a:cs typeface="Carlito"/>
              </a:rPr>
              <a:t>delay</a:t>
            </a:r>
            <a:r>
              <a:rPr sz="2800" spc="-15" dirty="0">
                <a:latin typeface="Carlito"/>
                <a:cs typeface="Carlito"/>
              </a:rPr>
              <a:t>. </a:t>
            </a:r>
            <a:r>
              <a:rPr sz="2800" spc="-5" dirty="0">
                <a:latin typeface="Carlito"/>
                <a:cs typeface="Carlito"/>
              </a:rPr>
              <a:t>This service </a:t>
            </a:r>
            <a:r>
              <a:rPr sz="2800" spc="-10" dirty="0">
                <a:latin typeface="Carlito"/>
                <a:cs typeface="Carlito"/>
              </a:rPr>
              <a:t>not only  </a:t>
            </a:r>
            <a:r>
              <a:rPr sz="2800" spc="-15" dirty="0">
                <a:latin typeface="Carlito"/>
                <a:cs typeface="Carlito"/>
              </a:rPr>
              <a:t>guarantees </a:t>
            </a:r>
            <a:r>
              <a:rPr sz="2800" spc="-10" dirty="0">
                <a:latin typeface="Carlito"/>
                <a:cs typeface="Carlito"/>
              </a:rPr>
              <a:t>delivery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20" dirty="0">
                <a:latin typeface="Carlito"/>
                <a:cs typeface="Carlito"/>
              </a:rPr>
              <a:t>packet, </a:t>
            </a:r>
            <a:r>
              <a:rPr sz="2800" spc="-10" dirty="0">
                <a:latin typeface="Carlito"/>
                <a:cs typeface="Carlito"/>
              </a:rPr>
              <a:t>but delivery </a:t>
            </a:r>
            <a:r>
              <a:rPr sz="2800" spc="-5" dirty="0">
                <a:latin typeface="Carlito"/>
                <a:cs typeface="Carlito"/>
              </a:rPr>
              <a:t>within a </a:t>
            </a:r>
            <a:r>
              <a:rPr sz="2800" spc="-10" dirty="0">
                <a:latin typeface="Carlito"/>
                <a:cs typeface="Carlito"/>
              </a:rPr>
              <a:t>specified  </a:t>
            </a:r>
            <a:r>
              <a:rPr sz="2800" spc="-15" dirty="0">
                <a:latin typeface="Carlito"/>
                <a:cs typeface="Carlito"/>
              </a:rPr>
              <a:t>host-to-host </a:t>
            </a:r>
            <a:r>
              <a:rPr sz="2800" spc="-20" dirty="0">
                <a:latin typeface="Carlito"/>
                <a:cs typeface="Carlito"/>
              </a:rPr>
              <a:t>delay </a:t>
            </a:r>
            <a:r>
              <a:rPr sz="2800" spc="-10" dirty="0">
                <a:latin typeface="Carlito"/>
                <a:cs typeface="Carlito"/>
              </a:rPr>
              <a:t>bound </a:t>
            </a:r>
            <a:r>
              <a:rPr sz="2800" spc="-20" dirty="0">
                <a:latin typeface="Carlito"/>
                <a:cs typeface="Carlito"/>
              </a:rPr>
              <a:t>(for </a:t>
            </a:r>
            <a:r>
              <a:rPr sz="2800" spc="-15" dirty="0">
                <a:latin typeface="Carlito"/>
                <a:cs typeface="Carlito"/>
              </a:rPr>
              <a:t>example, </a:t>
            </a:r>
            <a:r>
              <a:rPr sz="2800" spc="-5" dirty="0">
                <a:latin typeface="Carlito"/>
                <a:cs typeface="Carlito"/>
              </a:rPr>
              <a:t>within 100</a:t>
            </a:r>
            <a:r>
              <a:rPr sz="2800" spc="2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msec).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5" dirty="0">
                <a:solidFill>
                  <a:srgbClr val="4471C4"/>
                </a:solidFill>
                <a:latin typeface="Carlito"/>
                <a:cs typeface="Carlito"/>
              </a:rPr>
              <a:t>In-order </a:t>
            </a:r>
            <a:r>
              <a:rPr sz="2800" i="1" spc="-25" dirty="0">
                <a:solidFill>
                  <a:srgbClr val="4471C4"/>
                </a:solidFill>
                <a:latin typeface="Carlito"/>
                <a:cs typeface="Carlito"/>
              </a:rPr>
              <a:t>packet </a:t>
            </a:r>
            <a:r>
              <a:rPr sz="2800" i="1" spc="-5" dirty="0">
                <a:solidFill>
                  <a:srgbClr val="4471C4"/>
                </a:solidFill>
                <a:latin typeface="Carlito"/>
                <a:cs typeface="Carlito"/>
              </a:rPr>
              <a:t>delivery</a:t>
            </a:r>
            <a:r>
              <a:rPr sz="2800" spc="-5" dirty="0">
                <a:solidFill>
                  <a:srgbClr val="4471C4"/>
                </a:solidFill>
                <a:latin typeface="Carlito"/>
                <a:cs typeface="Carlito"/>
              </a:rPr>
              <a:t>. </a:t>
            </a: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5" dirty="0">
                <a:latin typeface="Carlito"/>
                <a:cs typeface="Carlito"/>
              </a:rPr>
              <a:t>service </a:t>
            </a:r>
            <a:r>
              <a:rPr sz="2800" spc="-15" dirty="0">
                <a:latin typeface="Carlito"/>
                <a:cs typeface="Carlito"/>
              </a:rPr>
              <a:t>guarantees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20" dirty="0">
                <a:latin typeface="Carlito"/>
                <a:cs typeface="Carlito"/>
              </a:rPr>
              <a:t>packets </a:t>
            </a:r>
            <a:r>
              <a:rPr sz="2800" spc="-10" dirty="0">
                <a:latin typeface="Carlito"/>
                <a:cs typeface="Carlito"/>
              </a:rPr>
              <a:t>arrive </a:t>
            </a:r>
            <a:r>
              <a:rPr sz="2800" spc="-15" dirty="0">
                <a:latin typeface="Carlito"/>
                <a:cs typeface="Carlito"/>
              </a:rPr>
              <a:t>at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destination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5" dirty="0">
                <a:latin typeface="Carlito"/>
                <a:cs typeface="Carlito"/>
              </a:rPr>
              <a:t>order </a:t>
            </a:r>
            <a:r>
              <a:rPr sz="2800" spc="-10" dirty="0">
                <a:latin typeface="Carlito"/>
                <a:cs typeface="Carlito"/>
              </a:rPr>
              <a:t>that they </a:t>
            </a:r>
            <a:r>
              <a:rPr sz="2800" spc="-20" dirty="0">
                <a:latin typeface="Carlito"/>
                <a:cs typeface="Carlito"/>
              </a:rPr>
              <a:t>were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sent.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1679" y="38160"/>
            <a:ext cx="6801464" cy="6616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009824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196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The </a:t>
            </a:r>
            <a:r>
              <a:rPr spc="-295" dirty="0"/>
              <a:t>Link-State (LS) </a:t>
            </a:r>
            <a:r>
              <a:rPr spc="-225" dirty="0"/>
              <a:t>Routing</a:t>
            </a:r>
            <a:r>
              <a:rPr spc="-855" dirty="0"/>
              <a:t> </a:t>
            </a:r>
            <a:r>
              <a:rPr spc="-22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022840" cy="3521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76835" indent="-228600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a </a:t>
            </a:r>
            <a:r>
              <a:rPr sz="2800" spc="-20" dirty="0">
                <a:latin typeface="Carlito"/>
                <a:cs typeface="Carlito"/>
              </a:rPr>
              <a:t>link-state </a:t>
            </a:r>
            <a:r>
              <a:rPr sz="2800" spc="-10" dirty="0">
                <a:latin typeface="Carlito"/>
                <a:cs typeface="Carlito"/>
              </a:rPr>
              <a:t>algorithm,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network topology </a:t>
            </a:r>
            <a:r>
              <a:rPr sz="2800" spc="-5" dirty="0">
                <a:latin typeface="Carlito"/>
                <a:cs typeface="Carlito"/>
              </a:rPr>
              <a:t>and all </a:t>
            </a:r>
            <a:r>
              <a:rPr sz="2800" spc="-10" dirty="0">
                <a:latin typeface="Carlito"/>
                <a:cs typeface="Carlito"/>
              </a:rPr>
              <a:t>link </a:t>
            </a:r>
            <a:r>
              <a:rPr sz="2800" spc="-15" dirty="0">
                <a:latin typeface="Carlito"/>
                <a:cs typeface="Carlito"/>
              </a:rPr>
              <a:t>costs </a:t>
            </a:r>
            <a:r>
              <a:rPr sz="2800" spc="-20" dirty="0">
                <a:latin typeface="Carlito"/>
                <a:cs typeface="Carlito"/>
              </a:rPr>
              <a:t>are  </a:t>
            </a:r>
            <a:r>
              <a:rPr sz="2800" spc="-5" dirty="0">
                <a:latin typeface="Carlito"/>
                <a:cs typeface="Carlito"/>
              </a:rPr>
              <a:t>known,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is, </a:t>
            </a:r>
            <a:r>
              <a:rPr sz="2800" spc="-15" dirty="0">
                <a:latin typeface="Carlito"/>
                <a:cs typeface="Carlito"/>
              </a:rPr>
              <a:t>available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input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LS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algorithm.</a:t>
            </a:r>
            <a:endParaRPr sz="2800">
              <a:latin typeface="Carlito"/>
              <a:cs typeface="Carlito"/>
            </a:endParaRPr>
          </a:p>
          <a:p>
            <a:pPr marL="241300" marR="51435" indent="-228600" algn="just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practice </a:t>
            </a: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accomplished </a:t>
            </a:r>
            <a:r>
              <a:rPr sz="2800" spc="-15" dirty="0">
                <a:latin typeface="Carlito"/>
                <a:cs typeface="Carlito"/>
              </a:rPr>
              <a:t>by having </a:t>
            </a:r>
            <a:r>
              <a:rPr sz="2800" spc="-5" dirty="0">
                <a:latin typeface="Carlito"/>
                <a:cs typeface="Carlito"/>
              </a:rPr>
              <a:t>each </a:t>
            </a:r>
            <a:r>
              <a:rPr sz="2800" spc="-10" dirty="0">
                <a:latin typeface="Carlito"/>
                <a:cs typeface="Carlito"/>
              </a:rPr>
              <a:t>node </a:t>
            </a:r>
            <a:r>
              <a:rPr sz="2800" spc="-20" dirty="0">
                <a:latin typeface="Carlito"/>
                <a:cs typeface="Carlito"/>
              </a:rPr>
              <a:t>broadcast </a:t>
            </a:r>
            <a:r>
              <a:rPr sz="2800" dirty="0">
                <a:latin typeface="Carlito"/>
                <a:cs typeface="Carlito"/>
              </a:rPr>
              <a:t>link-  </a:t>
            </a:r>
            <a:r>
              <a:rPr sz="2800" spc="-25" dirty="0">
                <a:latin typeface="Carlito"/>
                <a:cs typeface="Carlito"/>
              </a:rPr>
              <a:t>state </a:t>
            </a:r>
            <a:r>
              <a:rPr sz="2800" spc="-15" dirty="0">
                <a:latin typeface="Carlito"/>
                <a:cs typeface="Carlito"/>
              </a:rPr>
              <a:t>packets </a:t>
            </a:r>
            <a:r>
              <a:rPr sz="2800" spc="-10" dirty="0">
                <a:latin typeface="Carlito"/>
                <a:cs typeface="Carlito"/>
              </a:rPr>
              <a:t>to </a:t>
            </a:r>
            <a:r>
              <a:rPr sz="2800" i="1" spc="-5" dirty="0">
                <a:latin typeface="Carlito"/>
                <a:cs typeface="Carlito"/>
              </a:rPr>
              <a:t>all </a:t>
            </a:r>
            <a:r>
              <a:rPr sz="2800" spc="-10" dirty="0">
                <a:latin typeface="Carlito"/>
                <a:cs typeface="Carlito"/>
              </a:rPr>
              <a:t>other nodes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network, </a:t>
            </a:r>
            <a:r>
              <a:rPr sz="2800" spc="-5" dirty="0">
                <a:latin typeface="Carlito"/>
                <a:cs typeface="Carlito"/>
              </a:rPr>
              <a:t>with each </a:t>
            </a:r>
            <a:r>
              <a:rPr sz="2800" spc="-20" dirty="0">
                <a:latin typeface="Carlito"/>
                <a:cs typeface="Carlito"/>
              </a:rPr>
              <a:t>link-state  packet </a:t>
            </a:r>
            <a:r>
              <a:rPr sz="2800" spc="-15" dirty="0">
                <a:latin typeface="Carlito"/>
                <a:cs typeface="Carlito"/>
              </a:rPr>
              <a:t>containing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identities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costs </a:t>
            </a:r>
            <a:r>
              <a:rPr sz="2800" spc="-5" dirty="0">
                <a:latin typeface="Carlito"/>
                <a:cs typeface="Carlito"/>
              </a:rPr>
              <a:t>of its </a:t>
            </a:r>
            <a:r>
              <a:rPr sz="2800" spc="-15" dirty="0">
                <a:latin typeface="Carlito"/>
                <a:cs typeface="Carlito"/>
              </a:rPr>
              <a:t>attached</a:t>
            </a:r>
            <a:r>
              <a:rPr sz="2800" spc="1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links.</a:t>
            </a:r>
            <a:endParaRPr sz="2800">
              <a:latin typeface="Carlito"/>
              <a:cs typeface="Carlito"/>
            </a:endParaRPr>
          </a:p>
          <a:p>
            <a:pPr marL="241300" indent="-228600" algn="just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All nodes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identical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complete </a:t>
            </a:r>
            <a:r>
              <a:rPr sz="2800" spc="-10" dirty="0">
                <a:latin typeface="Carlito"/>
                <a:cs typeface="Carlito"/>
              </a:rPr>
              <a:t>view </a:t>
            </a:r>
            <a:r>
              <a:rPr sz="2800" spc="-5" dirty="0">
                <a:latin typeface="Carlito"/>
                <a:cs typeface="Carlito"/>
              </a:rPr>
              <a:t>of the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network.</a:t>
            </a:r>
            <a:endParaRPr sz="2800">
              <a:latin typeface="Carlito"/>
              <a:cs typeface="Carlito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Each </a:t>
            </a:r>
            <a:r>
              <a:rPr sz="2800" spc="-10" dirty="0">
                <a:latin typeface="Carlito"/>
                <a:cs typeface="Carlito"/>
              </a:rPr>
              <a:t>node can </a:t>
            </a:r>
            <a:r>
              <a:rPr sz="2800" spc="-5" dirty="0">
                <a:latin typeface="Carlito"/>
                <a:cs typeface="Carlito"/>
              </a:rPr>
              <a:t>then run the LS </a:t>
            </a:r>
            <a:r>
              <a:rPr sz="2800" spc="-10" dirty="0">
                <a:latin typeface="Carlito"/>
                <a:cs typeface="Carlito"/>
              </a:rPr>
              <a:t>algorithm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compute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same set 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least-cost </a:t>
            </a:r>
            <a:r>
              <a:rPr sz="2800" spc="-10" dirty="0">
                <a:latin typeface="Carlito"/>
                <a:cs typeface="Carlito"/>
              </a:rPr>
              <a:t>paths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every other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node.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59576042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90219"/>
            <a:ext cx="10342245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9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link-state </a:t>
            </a:r>
            <a:r>
              <a:rPr sz="2800" spc="-15" dirty="0">
                <a:latin typeface="Carlito"/>
                <a:cs typeface="Carlito"/>
              </a:rPr>
              <a:t>routing </a:t>
            </a:r>
            <a:r>
              <a:rPr sz="2800" spc="-10" dirty="0">
                <a:latin typeface="Carlito"/>
                <a:cs typeface="Carlito"/>
              </a:rPr>
              <a:t>algorithm </a:t>
            </a:r>
            <a:r>
              <a:rPr sz="2800" spc="-15" dirty="0">
                <a:latin typeface="Carlito"/>
                <a:cs typeface="Carlito"/>
              </a:rPr>
              <a:t>we present </a:t>
            </a:r>
            <a:r>
              <a:rPr sz="2800" spc="-10" dirty="0">
                <a:latin typeface="Carlito"/>
                <a:cs typeface="Carlito"/>
              </a:rPr>
              <a:t>below </a:t>
            </a:r>
            <a:r>
              <a:rPr sz="2800" spc="-5" dirty="0">
                <a:latin typeface="Carlito"/>
                <a:cs typeface="Carlito"/>
              </a:rPr>
              <a:t>is known</a:t>
            </a:r>
            <a:r>
              <a:rPr sz="2800" spc="1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as</a:t>
            </a:r>
            <a:endParaRPr sz="2800">
              <a:latin typeface="Carlito"/>
              <a:cs typeface="Carlito"/>
            </a:endParaRPr>
          </a:p>
          <a:p>
            <a:pPr marL="241300">
              <a:lnSpc>
                <a:spcPts val="3190"/>
              </a:lnSpc>
            </a:pPr>
            <a:r>
              <a:rPr sz="2800" i="1" spc="-25" dirty="0">
                <a:latin typeface="Carlito"/>
                <a:cs typeface="Carlito"/>
              </a:rPr>
              <a:t>Dijkstra’s</a:t>
            </a:r>
            <a:r>
              <a:rPr sz="2800" i="1" spc="5" dirty="0">
                <a:latin typeface="Carlito"/>
                <a:cs typeface="Carlito"/>
              </a:rPr>
              <a:t> </a:t>
            </a:r>
            <a:r>
              <a:rPr sz="2800" i="1" spc="-10" dirty="0">
                <a:latin typeface="Carlito"/>
                <a:cs typeface="Carlito"/>
              </a:rPr>
              <a:t>algorithm.</a:t>
            </a:r>
            <a:endParaRPr sz="2800">
              <a:latin typeface="Carlito"/>
              <a:cs typeface="Carlito"/>
            </a:endParaRPr>
          </a:p>
          <a:p>
            <a:pPr marL="241300" marR="149860" indent="-228600">
              <a:lnSpc>
                <a:spcPts val="303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Carlito"/>
                <a:cs typeface="Carlito"/>
              </a:rPr>
              <a:t>Dijkstra’s </a:t>
            </a:r>
            <a:r>
              <a:rPr sz="2800" spc="-10" dirty="0">
                <a:latin typeface="Carlito"/>
                <a:cs typeface="Carlito"/>
              </a:rPr>
              <a:t>algorithm </a:t>
            </a:r>
            <a:r>
              <a:rPr sz="2800" spc="-15" dirty="0">
                <a:latin typeface="Carlito"/>
                <a:cs typeface="Carlito"/>
              </a:rPr>
              <a:t>computes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least-cost </a:t>
            </a:r>
            <a:r>
              <a:rPr sz="2800" spc="-10" dirty="0">
                <a:latin typeface="Carlito"/>
                <a:cs typeface="Carlito"/>
              </a:rPr>
              <a:t>path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one </a:t>
            </a:r>
            <a:r>
              <a:rPr sz="2800" spc="-10" dirty="0">
                <a:latin typeface="Carlito"/>
                <a:cs typeface="Carlito"/>
              </a:rPr>
              <a:t>node (the  source,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will </a:t>
            </a:r>
            <a:r>
              <a:rPr sz="2800" spc="-30" dirty="0">
                <a:latin typeface="Carlito"/>
                <a:cs typeface="Carlito"/>
              </a:rPr>
              <a:t>refer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i="1" spc="-5" dirty="0">
                <a:latin typeface="Carlito"/>
                <a:cs typeface="Carlito"/>
              </a:rPr>
              <a:t>u</a:t>
            </a:r>
            <a:r>
              <a:rPr sz="2800" spc="-5" dirty="0">
                <a:latin typeface="Carlito"/>
                <a:cs typeface="Carlito"/>
              </a:rPr>
              <a:t>)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all </a:t>
            </a:r>
            <a:r>
              <a:rPr sz="2800" spc="-10" dirty="0">
                <a:latin typeface="Carlito"/>
                <a:cs typeface="Carlito"/>
              </a:rPr>
              <a:t>other nodes </a:t>
            </a:r>
            <a:r>
              <a:rPr sz="2800" spc="-5" dirty="0">
                <a:latin typeface="Carlito"/>
                <a:cs typeface="Carlito"/>
              </a:rPr>
              <a:t>in the</a:t>
            </a:r>
            <a:r>
              <a:rPr sz="2800" spc="2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network.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ct val="90000"/>
              </a:lnSpc>
              <a:spcBef>
                <a:spcPts val="94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35" dirty="0">
                <a:latin typeface="Carlito"/>
                <a:cs typeface="Carlito"/>
              </a:rPr>
              <a:t>Dijkstra’s </a:t>
            </a:r>
            <a:r>
              <a:rPr sz="2800" spc="-10" dirty="0">
                <a:latin typeface="Carlito"/>
                <a:cs typeface="Carlito"/>
              </a:rPr>
              <a:t>algorithm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20" dirty="0">
                <a:latin typeface="Carlito"/>
                <a:cs typeface="Carlito"/>
              </a:rPr>
              <a:t>iterative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has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property </a:t>
            </a:r>
            <a:r>
              <a:rPr sz="2800" spc="-10" dirty="0">
                <a:latin typeface="Carlito"/>
                <a:cs typeface="Carlito"/>
              </a:rPr>
              <a:t>that after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i="1" spc="-5" dirty="0">
                <a:latin typeface="Carlito"/>
                <a:cs typeface="Carlito"/>
              </a:rPr>
              <a:t>k</a:t>
            </a:r>
            <a:r>
              <a:rPr sz="2800" spc="-5" dirty="0">
                <a:latin typeface="Carlito"/>
                <a:cs typeface="Carlito"/>
              </a:rPr>
              <a:t>th  </a:t>
            </a:r>
            <a:r>
              <a:rPr sz="2800" spc="-15" dirty="0">
                <a:latin typeface="Carlito"/>
                <a:cs typeface="Carlito"/>
              </a:rPr>
              <a:t>iteration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algorithm,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least-cost </a:t>
            </a:r>
            <a:r>
              <a:rPr sz="2800" spc="-10" dirty="0">
                <a:latin typeface="Carlito"/>
                <a:cs typeface="Carlito"/>
              </a:rPr>
              <a:t>paths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known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i="1" spc="-5" dirty="0">
                <a:latin typeface="Carlito"/>
                <a:cs typeface="Carlito"/>
              </a:rPr>
              <a:t>k  </a:t>
            </a:r>
            <a:r>
              <a:rPr sz="2800" spc="-10" dirty="0">
                <a:latin typeface="Carlito"/>
                <a:cs typeface="Carlito"/>
              </a:rPr>
              <a:t>destination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nodes.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Notations used </a:t>
            </a:r>
            <a:r>
              <a:rPr sz="2800" spc="-15" dirty="0">
                <a:latin typeface="Carlito"/>
                <a:cs typeface="Carlito"/>
              </a:rPr>
              <a:t>are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: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5" dirty="0">
                <a:latin typeface="Carlito"/>
                <a:cs typeface="Carlito"/>
              </a:rPr>
              <a:t>D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i="1" spc="-5" dirty="0">
                <a:latin typeface="Carlito"/>
                <a:cs typeface="Carlito"/>
              </a:rPr>
              <a:t>v</a:t>
            </a:r>
            <a:r>
              <a:rPr sz="2800" spc="-5" dirty="0">
                <a:latin typeface="Carlito"/>
                <a:cs typeface="Carlito"/>
              </a:rPr>
              <a:t>): </a:t>
            </a:r>
            <a:r>
              <a:rPr sz="2800" spc="-20" dirty="0">
                <a:latin typeface="Carlito"/>
                <a:cs typeface="Carlito"/>
              </a:rPr>
              <a:t>cost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5" dirty="0">
                <a:latin typeface="Carlito"/>
                <a:cs typeface="Carlito"/>
              </a:rPr>
              <a:t>least-cost </a:t>
            </a:r>
            <a:r>
              <a:rPr sz="2800" spc="-10" dirty="0">
                <a:latin typeface="Carlito"/>
                <a:cs typeface="Carlito"/>
              </a:rPr>
              <a:t>path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source </a:t>
            </a:r>
            <a:r>
              <a:rPr sz="2800" spc="-10" dirty="0">
                <a:latin typeface="Carlito"/>
                <a:cs typeface="Carlito"/>
              </a:rPr>
              <a:t>node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destination</a:t>
            </a:r>
            <a:r>
              <a:rPr sz="2800" spc="32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v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5" dirty="0">
                <a:latin typeface="Carlito"/>
                <a:cs typeface="Carlito"/>
              </a:rPr>
              <a:t>p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i="1" spc="-5" dirty="0">
                <a:latin typeface="Carlito"/>
                <a:cs typeface="Carlito"/>
              </a:rPr>
              <a:t>v</a:t>
            </a:r>
            <a:r>
              <a:rPr sz="2800" spc="-5" dirty="0">
                <a:latin typeface="Carlito"/>
                <a:cs typeface="Carlito"/>
              </a:rPr>
              <a:t>): </a:t>
            </a:r>
            <a:r>
              <a:rPr sz="2800" spc="-15" dirty="0">
                <a:latin typeface="Carlito"/>
                <a:cs typeface="Carlito"/>
              </a:rPr>
              <a:t>previous </a:t>
            </a:r>
            <a:r>
              <a:rPr sz="2800" spc="-10" dirty="0">
                <a:latin typeface="Carlito"/>
                <a:cs typeface="Carlito"/>
              </a:rPr>
              <a:t>node </a:t>
            </a:r>
            <a:r>
              <a:rPr sz="2800" spc="-5" dirty="0">
                <a:latin typeface="Carlito"/>
                <a:cs typeface="Carlito"/>
              </a:rPr>
              <a:t>(neighbor of </a:t>
            </a:r>
            <a:r>
              <a:rPr sz="2800" i="1" spc="-5" dirty="0">
                <a:latin typeface="Carlito"/>
                <a:cs typeface="Carlito"/>
              </a:rPr>
              <a:t>v</a:t>
            </a:r>
            <a:r>
              <a:rPr sz="2800" spc="-5" dirty="0">
                <a:latin typeface="Carlito"/>
                <a:cs typeface="Carlito"/>
              </a:rPr>
              <a:t>) along the </a:t>
            </a:r>
            <a:r>
              <a:rPr sz="2800" spc="-15" dirty="0">
                <a:latin typeface="Carlito"/>
                <a:cs typeface="Carlito"/>
              </a:rPr>
              <a:t>current least-cost</a:t>
            </a:r>
            <a:r>
              <a:rPr sz="2800" spc="229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path.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5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’: </a:t>
            </a:r>
            <a:r>
              <a:rPr sz="2800" spc="-15" dirty="0">
                <a:latin typeface="Carlito"/>
                <a:cs typeface="Carlito"/>
              </a:rPr>
              <a:t>subset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nodes.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11398439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493"/>
            <a:ext cx="10257790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global </a:t>
            </a:r>
            <a:r>
              <a:rPr sz="2800" spc="-15" dirty="0">
                <a:latin typeface="Carlito"/>
                <a:cs typeface="Carlito"/>
              </a:rPr>
              <a:t>routing </a:t>
            </a:r>
            <a:r>
              <a:rPr sz="2800" spc="-10" dirty="0">
                <a:latin typeface="Carlito"/>
                <a:cs typeface="Carlito"/>
              </a:rPr>
              <a:t>algorithm </a:t>
            </a:r>
            <a:r>
              <a:rPr sz="2800" spc="-15" dirty="0">
                <a:latin typeface="Carlito"/>
                <a:cs typeface="Carlito"/>
              </a:rPr>
              <a:t>consists </a:t>
            </a:r>
            <a:r>
              <a:rPr sz="2800" spc="-5" dirty="0">
                <a:latin typeface="Carlito"/>
                <a:cs typeface="Carlito"/>
              </a:rPr>
              <a:t>of an </a:t>
            </a:r>
            <a:r>
              <a:rPr sz="2800" spc="-10" dirty="0">
                <a:latin typeface="Carlito"/>
                <a:cs typeface="Carlito"/>
              </a:rPr>
              <a:t>initialization </a:t>
            </a:r>
            <a:r>
              <a:rPr sz="2800" spc="-20" dirty="0">
                <a:latin typeface="Carlito"/>
                <a:cs typeface="Carlito"/>
              </a:rPr>
              <a:t>step followed 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loop.</a:t>
            </a:r>
            <a:endParaRPr sz="2800">
              <a:latin typeface="Carlito"/>
              <a:cs typeface="Carlito"/>
            </a:endParaRPr>
          </a:p>
          <a:p>
            <a:pPr marL="241300" marR="182880" indent="-228600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number </a:t>
            </a:r>
            <a:r>
              <a:rPr sz="2800" spc="-5" dirty="0">
                <a:latin typeface="Carlito"/>
                <a:cs typeface="Carlito"/>
              </a:rPr>
              <a:t>of times the loop is </a:t>
            </a:r>
            <a:r>
              <a:rPr sz="2800" spc="-20" dirty="0">
                <a:latin typeface="Carlito"/>
                <a:cs typeface="Carlito"/>
              </a:rPr>
              <a:t>executed </a:t>
            </a:r>
            <a:r>
              <a:rPr sz="2800" spc="-5" dirty="0">
                <a:latin typeface="Carlito"/>
                <a:cs typeface="Carlito"/>
              </a:rPr>
              <a:t>is equal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number of  nodes </a:t>
            </a:r>
            <a:r>
              <a:rPr sz="2800" spc="-5" dirty="0">
                <a:latin typeface="Carlito"/>
                <a:cs typeface="Carlito"/>
              </a:rPr>
              <a:t>in the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network.</a:t>
            </a:r>
            <a:endParaRPr sz="2800">
              <a:latin typeface="Carlito"/>
              <a:cs typeface="Carlito"/>
            </a:endParaRPr>
          </a:p>
          <a:p>
            <a:pPr marL="241300" marR="50292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Upon </a:t>
            </a:r>
            <a:r>
              <a:rPr sz="2800" spc="-10" dirty="0">
                <a:latin typeface="Carlito"/>
                <a:cs typeface="Carlito"/>
              </a:rPr>
              <a:t>termination,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algorithm </a:t>
            </a:r>
            <a:r>
              <a:rPr sz="2800" spc="-5" dirty="0">
                <a:latin typeface="Carlito"/>
                <a:cs typeface="Carlito"/>
              </a:rPr>
              <a:t>will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0" dirty="0">
                <a:latin typeface="Carlito"/>
                <a:cs typeface="Carlito"/>
              </a:rPr>
              <a:t>calculated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shortest  </a:t>
            </a:r>
            <a:r>
              <a:rPr sz="2800" spc="-10" dirty="0">
                <a:latin typeface="Carlito"/>
                <a:cs typeface="Carlito"/>
              </a:rPr>
              <a:t>paths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source node </a:t>
            </a:r>
            <a:r>
              <a:rPr sz="2800" i="1" spc="-5" dirty="0">
                <a:latin typeface="Carlito"/>
                <a:cs typeface="Carlito"/>
              </a:rPr>
              <a:t>u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every </a:t>
            </a:r>
            <a:r>
              <a:rPr sz="2800" spc="-5" dirty="0">
                <a:latin typeface="Carlito"/>
                <a:cs typeface="Carlito"/>
              </a:rPr>
              <a:t>other </a:t>
            </a:r>
            <a:r>
              <a:rPr sz="2800" spc="-10" dirty="0">
                <a:latin typeface="Carlito"/>
                <a:cs typeface="Carlito"/>
              </a:rPr>
              <a:t>node </a:t>
            </a:r>
            <a:r>
              <a:rPr sz="2800" spc="-5" dirty="0">
                <a:latin typeface="Carlito"/>
                <a:cs typeface="Carlito"/>
              </a:rPr>
              <a:t>in the</a:t>
            </a:r>
            <a:r>
              <a:rPr sz="2800" spc="1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network.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27907252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24433"/>
            <a:ext cx="9519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5" dirty="0"/>
              <a:t>Link-State</a:t>
            </a:r>
            <a:r>
              <a:rPr spc="-425" dirty="0"/>
              <a:t> </a:t>
            </a:r>
            <a:r>
              <a:rPr spc="-295" dirty="0"/>
              <a:t>(LS)</a:t>
            </a:r>
            <a:r>
              <a:rPr spc="-430" dirty="0"/>
              <a:t> </a:t>
            </a:r>
            <a:r>
              <a:rPr spc="-220" dirty="0"/>
              <a:t>Algorithm</a:t>
            </a:r>
            <a:r>
              <a:rPr spc="-475" dirty="0"/>
              <a:t> </a:t>
            </a:r>
            <a:r>
              <a:rPr spc="-240" dirty="0"/>
              <a:t>for</a:t>
            </a:r>
            <a:r>
              <a:rPr spc="-430" dirty="0"/>
              <a:t> </a:t>
            </a:r>
            <a:r>
              <a:rPr spc="-215" dirty="0"/>
              <a:t>Source</a:t>
            </a:r>
            <a:r>
              <a:rPr spc="-430" dirty="0"/>
              <a:t> </a:t>
            </a:r>
            <a:r>
              <a:rPr spc="-150" dirty="0"/>
              <a:t>Node</a:t>
            </a:r>
            <a:r>
              <a:rPr spc="-440" dirty="0"/>
              <a:t> </a:t>
            </a:r>
            <a:r>
              <a:rPr i="1" spc="-215" dirty="0">
                <a:latin typeface="Arial"/>
                <a:cs typeface="Arial"/>
              </a:rPr>
              <a:t>u</a:t>
            </a:r>
          </a:p>
        </p:txBody>
      </p:sp>
      <p:sp>
        <p:nvSpPr>
          <p:cNvPr id="3" name="object 3"/>
          <p:cNvSpPr/>
          <p:nvPr/>
        </p:nvSpPr>
        <p:spPr>
          <a:xfrm>
            <a:off x="979931" y="1296989"/>
            <a:ext cx="9864783" cy="5372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812289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920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5" dirty="0"/>
              <a:t>E</a:t>
            </a:r>
            <a:r>
              <a:rPr spc="-360" dirty="0"/>
              <a:t>x</a:t>
            </a:r>
            <a:r>
              <a:rPr spc="-225" dirty="0"/>
              <a:t>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226307" y="2001083"/>
            <a:ext cx="5825785" cy="4088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176076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53" y="1909348"/>
            <a:ext cx="11188565" cy="4183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614048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0329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A</a:t>
            </a:r>
            <a:r>
              <a:rPr spc="-405" dirty="0"/>
              <a:t> </a:t>
            </a:r>
            <a:r>
              <a:rPr spc="-200" dirty="0"/>
              <a:t>Comparison</a:t>
            </a:r>
            <a:r>
              <a:rPr spc="-445" dirty="0"/>
              <a:t> </a:t>
            </a:r>
            <a:r>
              <a:rPr spc="-204" dirty="0"/>
              <a:t>of</a:t>
            </a:r>
            <a:r>
              <a:rPr spc="-405" dirty="0"/>
              <a:t> </a:t>
            </a:r>
            <a:r>
              <a:rPr spc="-265" dirty="0"/>
              <a:t>LS</a:t>
            </a:r>
            <a:r>
              <a:rPr spc="-409" dirty="0"/>
              <a:t> </a:t>
            </a:r>
            <a:r>
              <a:rPr spc="-195" dirty="0"/>
              <a:t>and</a:t>
            </a:r>
            <a:r>
              <a:rPr spc="-430" dirty="0"/>
              <a:t> </a:t>
            </a:r>
            <a:r>
              <a:rPr spc="-130" dirty="0"/>
              <a:t>DV</a:t>
            </a:r>
            <a:r>
              <a:rPr spc="-425" dirty="0"/>
              <a:t> </a:t>
            </a:r>
            <a:r>
              <a:rPr spc="-225" dirty="0"/>
              <a:t>Routing</a:t>
            </a:r>
            <a:r>
              <a:rPr spc="-434" dirty="0"/>
              <a:t> </a:t>
            </a:r>
            <a:r>
              <a:rPr spc="-21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15575" cy="25006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59105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the LS </a:t>
            </a:r>
            <a:r>
              <a:rPr sz="2800" spc="-10" dirty="0">
                <a:latin typeface="Carlito"/>
                <a:cs typeface="Carlito"/>
              </a:rPr>
              <a:t>algorithm, </a:t>
            </a:r>
            <a:r>
              <a:rPr sz="2800" spc="-5" dirty="0">
                <a:latin typeface="Carlito"/>
                <a:cs typeface="Carlito"/>
              </a:rPr>
              <a:t>each </a:t>
            </a:r>
            <a:r>
              <a:rPr sz="2800" spc="-10" dirty="0">
                <a:latin typeface="Carlito"/>
                <a:cs typeface="Carlito"/>
              </a:rPr>
              <a:t>node </a:t>
            </a:r>
            <a:r>
              <a:rPr sz="2800" spc="-15" dirty="0">
                <a:latin typeface="Carlito"/>
                <a:cs typeface="Carlito"/>
              </a:rPr>
              <a:t>talks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i="1" spc="-5" dirty="0">
                <a:latin typeface="Carlito"/>
                <a:cs typeface="Carlito"/>
              </a:rPr>
              <a:t>all </a:t>
            </a:r>
            <a:r>
              <a:rPr sz="2800" spc="-10" dirty="0">
                <a:latin typeface="Carlito"/>
                <a:cs typeface="Carlito"/>
              </a:rPr>
              <a:t>other nodes (via  </a:t>
            </a:r>
            <a:r>
              <a:rPr sz="2800" spc="-15" dirty="0">
                <a:latin typeface="Carlito"/>
                <a:cs typeface="Carlito"/>
              </a:rPr>
              <a:t>broadcast), </a:t>
            </a:r>
            <a:r>
              <a:rPr sz="2800" spc="-5" dirty="0">
                <a:latin typeface="Carlito"/>
                <a:cs typeface="Carlito"/>
              </a:rPr>
              <a:t>but it </a:t>
            </a:r>
            <a:r>
              <a:rPr sz="2800" spc="-10" dirty="0">
                <a:latin typeface="Carlito"/>
                <a:cs typeface="Carlito"/>
              </a:rPr>
              <a:t>tells </a:t>
            </a:r>
            <a:r>
              <a:rPr sz="2800" spc="-5" dirty="0">
                <a:latin typeface="Carlito"/>
                <a:cs typeface="Carlito"/>
              </a:rPr>
              <a:t>them </a:t>
            </a:r>
            <a:r>
              <a:rPr sz="2800" i="1" spc="-5" dirty="0">
                <a:latin typeface="Carlito"/>
                <a:cs typeface="Carlito"/>
              </a:rPr>
              <a:t>only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costs </a:t>
            </a:r>
            <a:r>
              <a:rPr sz="2800" spc="-5" dirty="0">
                <a:latin typeface="Carlito"/>
                <a:cs typeface="Carlito"/>
              </a:rPr>
              <a:t>of its </a:t>
            </a:r>
            <a:r>
              <a:rPr sz="2800" spc="-10" dirty="0">
                <a:latin typeface="Carlito"/>
                <a:cs typeface="Carlito"/>
              </a:rPr>
              <a:t>directly connected  </a:t>
            </a:r>
            <a:r>
              <a:rPr sz="2800" spc="-15" dirty="0">
                <a:latin typeface="Carlito"/>
                <a:cs typeface="Carlito"/>
              </a:rPr>
              <a:t>links.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25" dirty="0">
                <a:latin typeface="Carlito"/>
                <a:cs typeface="Carlito"/>
              </a:rPr>
              <a:t>DV </a:t>
            </a:r>
            <a:r>
              <a:rPr sz="2800" spc="-10" dirty="0">
                <a:latin typeface="Carlito"/>
                <a:cs typeface="Carlito"/>
              </a:rPr>
              <a:t>algorithm, </a:t>
            </a:r>
            <a:r>
              <a:rPr sz="2800" spc="-5" dirty="0">
                <a:latin typeface="Carlito"/>
                <a:cs typeface="Carlito"/>
              </a:rPr>
              <a:t>each </a:t>
            </a:r>
            <a:r>
              <a:rPr sz="2800" spc="-10" dirty="0">
                <a:latin typeface="Carlito"/>
                <a:cs typeface="Carlito"/>
              </a:rPr>
              <a:t>node </a:t>
            </a:r>
            <a:r>
              <a:rPr sz="2800" spc="-15" dirty="0">
                <a:latin typeface="Carlito"/>
                <a:cs typeface="Carlito"/>
              </a:rPr>
              <a:t>talks to </a:t>
            </a:r>
            <a:r>
              <a:rPr sz="2800" i="1" spc="-5" dirty="0">
                <a:latin typeface="Carlito"/>
                <a:cs typeface="Carlito"/>
              </a:rPr>
              <a:t>only </a:t>
            </a:r>
            <a:r>
              <a:rPr sz="2800" spc="-5" dirty="0">
                <a:latin typeface="Carlito"/>
                <a:cs typeface="Carlito"/>
              </a:rPr>
              <a:t>its </a:t>
            </a:r>
            <a:r>
              <a:rPr sz="2800" spc="-10" dirty="0">
                <a:latin typeface="Carlito"/>
                <a:cs typeface="Carlito"/>
              </a:rPr>
              <a:t>directly </a:t>
            </a:r>
            <a:r>
              <a:rPr sz="2800" spc="-15" dirty="0">
                <a:latin typeface="Carlito"/>
                <a:cs typeface="Carlito"/>
              </a:rPr>
              <a:t>connected  neighbors, </a:t>
            </a:r>
            <a:r>
              <a:rPr sz="2800" spc="-10" dirty="0">
                <a:latin typeface="Carlito"/>
                <a:cs typeface="Carlito"/>
              </a:rPr>
              <a:t>but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5" dirty="0">
                <a:latin typeface="Carlito"/>
                <a:cs typeface="Carlito"/>
              </a:rPr>
              <a:t>provides </a:t>
            </a:r>
            <a:r>
              <a:rPr sz="2800" spc="-5" dirty="0">
                <a:latin typeface="Carlito"/>
                <a:cs typeface="Carlito"/>
              </a:rPr>
              <a:t>its </a:t>
            </a:r>
            <a:r>
              <a:rPr sz="2800" spc="-15" dirty="0">
                <a:latin typeface="Carlito"/>
                <a:cs typeface="Carlito"/>
              </a:rPr>
              <a:t>neighbors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5" dirty="0">
                <a:latin typeface="Carlito"/>
                <a:cs typeface="Carlito"/>
              </a:rPr>
              <a:t>least-cost estimates </a:t>
            </a:r>
            <a:r>
              <a:rPr sz="2800" spc="-20" dirty="0">
                <a:latin typeface="Carlito"/>
                <a:cs typeface="Carlito"/>
              </a:rPr>
              <a:t>from  </a:t>
            </a:r>
            <a:r>
              <a:rPr sz="2800" spc="-5" dirty="0">
                <a:latin typeface="Carlito"/>
                <a:cs typeface="Carlito"/>
              </a:rPr>
              <a:t>itself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i="1" spc="-5" dirty="0">
                <a:latin typeface="Carlito"/>
                <a:cs typeface="Carlito"/>
              </a:rPr>
              <a:t>all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nodes (that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knows </a:t>
            </a:r>
            <a:r>
              <a:rPr sz="2800" spc="-5" dirty="0">
                <a:latin typeface="Carlito"/>
                <a:cs typeface="Carlito"/>
              </a:rPr>
              <a:t>about) in the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network.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7992899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539" y="649223"/>
            <a:ext cx="9999345" cy="54806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66700" algn="l"/>
              </a:tabLst>
            </a:pPr>
            <a:r>
              <a:rPr sz="2800" i="1" spc="-5" dirty="0">
                <a:solidFill>
                  <a:srgbClr val="5B9BD4"/>
                </a:solidFill>
                <a:latin typeface="Carlito"/>
                <a:cs typeface="Carlito"/>
              </a:rPr>
              <a:t>Message</a:t>
            </a:r>
            <a:r>
              <a:rPr sz="2800" i="1" spc="5" dirty="0">
                <a:solidFill>
                  <a:srgbClr val="5B9BD4"/>
                </a:solidFill>
                <a:latin typeface="Carlito"/>
                <a:cs typeface="Carlito"/>
              </a:rPr>
              <a:t> </a:t>
            </a:r>
            <a:r>
              <a:rPr sz="2800" i="1" spc="-30" dirty="0">
                <a:solidFill>
                  <a:srgbClr val="5B9BD4"/>
                </a:solidFill>
                <a:latin typeface="Carlito"/>
                <a:cs typeface="Carlito"/>
              </a:rPr>
              <a:t>complexity.</a:t>
            </a:r>
            <a:endParaRPr sz="2800">
              <a:latin typeface="Carlito"/>
              <a:cs typeface="Carlito"/>
            </a:endParaRPr>
          </a:p>
          <a:p>
            <a:pPr marL="266700" marR="52069" indent="-228600">
              <a:lnSpc>
                <a:spcPts val="2690"/>
              </a:lnSpc>
              <a:spcBef>
                <a:spcPts val="975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5" dirty="0">
                <a:latin typeface="Carlito"/>
                <a:cs typeface="Carlito"/>
              </a:rPr>
              <a:t>LS </a:t>
            </a:r>
            <a:r>
              <a:rPr sz="2800" spc="-15" dirty="0">
                <a:latin typeface="Carlito"/>
                <a:cs typeface="Carlito"/>
              </a:rPr>
              <a:t>requires </a:t>
            </a:r>
            <a:r>
              <a:rPr sz="2800" spc="-5" dirty="0">
                <a:latin typeface="Carlito"/>
                <a:cs typeface="Carlito"/>
              </a:rPr>
              <a:t>each </a:t>
            </a:r>
            <a:r>
              <a:rPr sz="2800" spc="-10" dirty="0">
                <a:latin typeface="Carlito"/>
                <a:cs typeface="Carlito"/>
              </a:rPr>
              <a:t>node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know the </a:t>
            </a:r>
            <a:r>
              <a:rPr sz="2800" spc="-20" dirty="0">
                <a:latin typeface="Carlito"/>
                <a:cs typeface="Carlito"/>
              </a:rPr>
              <a:t>cost </a:t>
            </a:r>
            <a:r>
              <a:rPr sz="2800" spc="-5" dirty="0">
                <a:latin typeface="Carlito"/>
                <a:cs typeface="Carlito"/>
              </a:rPr>
              <a:t>of each </a:t>
            </a:r>
            <a:r>
              <a:rPr sz="2800" spc="-10" dirty="0">
                <a:latin typeface="Carlito"/>
                <a:cs typeface="Carlito"/>
              </a:rPr>
              <a:t>link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network.  This </a:t>
            </a:r>
            <a:r>
              <a:rPr sz="2800" spc="-15" dirty="0">
                <a:latin typeface="Carlito"/>
                <a:cs typeface="Carlito"/>
              </a:rPr>
              <a:t>requires </a:t>
            </a:r>
            <a:r>
              <a:rPr sz="2800" spc="-10" dirty="0">
                <a:latin typeface="Carlito"/>
                <a:cs typeface="Carlito"/>
              </a:rPr>
              <a:t>O(|N| |E|) </a:t>
            </a:r>
            <a:r>
              <a:rPr sz="2800" spc="-5" dirty="0">
                <a:latin typeface="Carlito"/>
                <a:cs typeface="Carlito"/>
              </a:rPr>
              <a:t>messages </a:t>
            </a:r>
            <a:r>
              <a:rPr sz="2800" spc="-1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be</a:t>
            </a:r>
            <a:r>
              <a:rPr sz="2800" spc="1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sent.</a:t>
            </a:r>
            <a:endParaRPr sz="2800">
              <a:latin typeface="Carlito"/>
              <a:cs typeface="Carlito"/>
            </a:endParaRPr>
          </a:p>
          <a:p>
            <a:pPr marL="266700" marR="533400" indent="-228600">
              <a:lnSpc>
                <a:spcPts val="2690"/>
              </a:lnSpc>
              <a:spcBef>
                <a:spcPts val="1005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DV </a:t>
            </a:r>
            <a:r>
              <a:rPr sz="2800" spc="-10" dirty="0">
                <a:latin typeface="Carlito"/>
                <a:cs typeface="Carlito"/>
              </a:rPr>
              <a:t>algorithm </a:t>
            </a:r>
            <a:r>
              <a:rPr sz="2800" spc="-15" dirty="0">
                <a:latin typeface="Carlito"/>
                <a:cs typeface="Carlito"/>
              </a:rPr>
              <a:t>requires </a:t>
            </a:r>
            <a:r>
              <a:rPr sz="2800" spc="-10" dirty="0">
                <a:latin typeface="Carlito"/>
                <a:cs typeface="Carlito"/>
              </a:rPr>
              <a:t>message </a:t>
            </a:r>
            <a:r>
              <a:rPr sz="2800" spc="-20" dirty="0">
                <a:latin typeface="Carlito"/>
                <a:cs typeface="Carlito"/>
              </a:rPr>
              <a:t>exchanges </a:t>
            </a:r>
            <a:r>
              <a:rPr sz="2800" spc="-10" dirty="0">
                <a:latin typeface="Carlito"/>
                <a:cs typeface="Carlito"/>
              </a:rPr>
              <a:t>between directly  connected </a:t>
            </a:r>
            <a:r>
              <a:rPr sz="2800" spc="-15" dirty="0">
                <a:latin typeface="Carlito"/>
                <a:cs typeface="Carlito"/>
              </a:rPr>
              <a:t>neighbors at </a:t>
            </a:r>
            <a:r>
              <a:rPr sz="2800" spc="-5" dirty="0">
                <a:latin typeface="Carlito"/>
                <a:cs typeface="Carlito"/>
              </a:rPr>
              <a:t>each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iteration.</a:t>
            </a:r>
            <a:endParaRPr sz="2800">
              <a:latin typeface="Carlito"/>
              <a:cs typeface="Carlito"/>
            </a:endParaRPr>
          </a:p>
          <a:p>
            <a:pPr marL="266700" indent="-2286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66700" algn="l"/>
              </a:tabLst>
            </a:pPr>
            <a:r>
              <a:rPr sz="2800" i="1" spc="-10" dirty="0">
                <a:solidFill>
                  <a:srgbClr val="5B9BD4"/>
                </a:solidFill>
                <a:latin typeface="Carlito"/>
                <a:cs typeface="Carlito"/>
              </a:rPr>
              <a:t>Speed </a:t>
            </a:r>
            <a:r>
              <a:rPr sz="2800" i="1" spc="-5" dirty="0">
                <a:solidFill>
                  <a:srgbClr val="5B9BD4"/>
                </a:solidFill>
                <a:latin typeface="Carlito"/>
                <a:cs typeface="Carlito"/>
              </a:rPr>
              <a:t>of</a:t>
            </a:r>
            <a:r>
              <a:rPr sz="2800" i="1" spc="20" dirty="0">
                <a:solidFill>
                  <a:srgbClr val="5B9BD4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5B9BD4"/>
                </a:solidFill>
                <a:latin typeface="Carlito"/>
                <a:cs typeface="Carlito"/>
              </a:rPr>
              <a:t>convergence.</a:t>
            </a:r>
            <a:endParaRPr sz="2800">
              <a:latin typeface="Carlito"/>
              <a:cs typeface="Carlito"/>
            </a:endParaRPr>
          </a:p>
          <a:p>
            <a:pPr marL="266700" marR="141605" indent="-228600">
              <a:lnSpc>
                <a:spcPct val="80000"/>
              </a:lnSpc>
              <a:spcBef>
                <a:spcPts val="994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5" dirty="0">
                <a:latin typeface="Carlito"/>
                <a:cs typeface="Carlito"/>
              </a:rPr>
              <a:t>LS is an O(|N|</a:t>
            </a:r>
            <a:r>
              <a:rPr sz="2775" spc="-7" baseline="25525" dirty="0">
                <a:latin typeface="Carlito"/>
                <a:cs typeface="Carlito"/>
              </a:rPr>
              <a:t>2</a:t>
            </a:r>
            <a:r>
              <a:rPr sz="2800" spc="-5" dirty="0">
                <a:latin typeface="Carlito"/>
                <a:cs typeface="Carlito"/>
              </a:rPr>
              <a:t>) </a:t>
            </a:r>
            <a:r>
              <a:rPr sz="2800" spc="-10" dirty="0">
                <a:latin typeface="Carlito"/>
                <a:cs typeface="Carlito"/>
              </a:rPr>
              <a:t>algorithm requiring O(|N| |E|)) </a:t>
            </a:r>
            <a:r>
              <a:rPr sz="2800" spc="-5" dirty="0">
                <a:latin typeface="Carlito"/>
                <a:cs typeface="Carlito"/>
              </a:rPr>
              <a:t>messages.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DV  </a:t>
            </a:r>
            <a:r>
              <a:rPr sz="2800" spc="-10" dirty="0">
                <a:latin typeface="Carlito"/>
                <a:cs typeface="Carlito"/>
              </a:rPr>
              <a:t>algorithm can </a:t>
            </a:r>
            <a:r>
              <a:rPr sz="2800" spc="-25" dirty="0">
                <a:latin typeface="Carlito"/>
                <a:cs typeface="Carlito"/>
              </a:rPr>
              <a:t>converge </a:t>
            </a:r>
            <a:r>
              <a:rPr sz="2800" spc="-10" dirty="0">
                <a:latin typeface="Carlito"/>
                <a:cs typeface="Carlito"/>
              </a:rPr>
              <a:t>slowly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5" dirty="0">
                <a:latin typeface="Carlito"/>
                <a:cs typeface="Carlito"/>
              </a:rPr>
              <a:t>routing</a:t>
            </a:r>
            <a:r>
              <a:rPr sz="2800" spc="1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loops.</a:t>
            </a:r>
            <a:endParaRPr sz="2800">
              <a:latin typeface="Carlito"/>
              <a:cs typeface="Carlito"/>
            </a:endParaRPr>
          </a:p>
          <a:p>
            <a:pPr marL="2667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66700" algn="l"/>
              </a:tabLst>
            </a:pPr>
            <a:r>
              <a:rPr sz="2800" i="1" spc="-10" dirty="0">
                <a:solidFill>
                  <a:srgbClr val="5B9BD4"/>
                </a:solidFill>
                <a:latin typeface="Carlito"/>
                <a:cs typeface="Carlito"/>
              </a:rPr>
              <a:t>Robustness.</a:t>
            </a:r>
            <a:endParaRPr sz="2800">
              <a:latin typeface="Carlito"/>
              <a:cs typeface="Carlito"/>
            </a:endParaRPr>
          </a:p>
          <a:p>
            <a:pPr marL="266700" marR="326390" indent="-228600">
              <a:lnSpc>
                <a:spcPts val="2690"/>
              </a:lnSpc>
              <a:spcBef>
                <a:spcPts val="969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20" dirty="0">
                <a:latin typeface="Carlito"/>
                <a:cs typeface="Carlito"/>
              </a:rPr>
              <a:t>Route </a:t>
            </a:r>
            <a:r>
              <a:rPr sz="2800" spc="-10" dirty="0">
                <a:latin typeface="Carlito"/>
                <a:cs typeface="Carlito"/>
              </a:rPr>
              <a:t>calculations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somewhat </a:t>
            </a:r>
            <a:r>
              <a:rPr sz="2800" spc="-20" dirty="0">
                <a:latin typeface="Carlito"/>
                <a:cs typeface="Carlito"/>
              </a:rPr>
              <a:t>separated </a:t>
            </a:r>
            <a:r>
              <a:rPr sz="2800" spc="-10" dirty="0">
                <a:latin typeface="Carlito"/>
                <a:cs typeface="Carlito"/>
              </a:rPr>
              <a:t>under </a:t>
            </a:r>
            <a:r>
              <a:rPr sz="2800" spc="-5" dirty="0">
                <a:latin typeface="Carlito"/>
                <a:cs typeface="Carlito"/>
              </a:rPr>
              <a:t>LS, </a:t>
            </a:r>
            <a:r>
              <a:rPr sz="2800" spc="-15" dirty="0">
                <a:latin typeface="Carlito"/>
                <a:cs typeface="Carlito"/>
              </a:rPr>
              <a:t>providing 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15" dirty="0">
                <a:latin typeface="Carlito"/>
                <a:cs typeface="Carlito"/>
              </a:rPr>
              <a:t>degree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robustness.</a:t>
            </a:r>
            <a:endParaRPr sz="2800">
              <a:latin typeface="Carlito"/>
              <a:cs typeface="Carlito"/>
            </a:endParaRPr>
          </a:p>
          <a:p>
            <a:pPr marL="266700" marR="30480" indent="-228600">
              <a:lnSpc>
                <a:spcPts val="2690"/>
              </a:lnSpc>
              <a:spcBef>
                <a:spcPts val="990"/>
              </a:spcBef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dirty="0"/>
              <a:t>	</a:t>
            </a:r>
            <a:r>
              <a:rPr sz="2800" spc="-5" dirty="0">
                <a:latin typeface="Carlito"/>
                <a:cs typeface="Carlito"/>
              </a:rPr>
              <a:t>Under </a:t>
            </a:r>
            <a:r>
              <a:rPr sz="2800" spc="-95" dirty="0">
                <a:latin typeface="Carlito"/>
                <a:cs typeface="Carlito"/>
              </a:rPr>
              <a:t>DV, </a:t>
            </a:r>
            <a:r>
              <a:rPr sz="2800" spc="-5" dirty="0">
                <a:latin typeface="Carlito"/>
                <a:cs typeface="Carlito"/>
              </a:rPr>
              <a:t>a node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advertise </a:t>
            </a:r>
            <a:r>
              <a:rPr sz="2800" spc="-10" dirty="0">
                <a:latin typeface="Carlito"/>
                <a:cs typeface="Carlito"/>
              </a:rPr>
              <a:t>incorrect </a:t>
            </a:r>
            <a:r>
              <a:rPr sz="2800" spc="-20" dirty="0">
                <a:latin typeface="Carlito"/>
                <a:cs typeface="Carlito"/>
              </a:rPr>
              <a:t>least-cost </a:t>
            </a:r>
            <a:r>
              <a:rPr sz="2800" spc="-10" dirty="0">
                <a:latin typeface="Carlito"/>
                <a:cs typeface="Carlito"/>
              </a:rPr>
              <a:t>paths </a:t>
            </a:r>
            <a:r>
              <a:rPr sz="2800" spc="-20" dirty="0">
                <a:latin typeface="Carlito"/>
                <a:cs typeface="Carlito"/>
              </a:rPr>
              <a:t>to any </a:t>
            </a:r>
            <a:r>
              <a:rPr sz="2800" spc="-10" dirty="0">
                <a:latin typeface="Carlito"/>
                <a:cs typeface="Carlito"/>
              </a:rPr>
              <a:t>or  </a:t>
            </a:r>
            <a:r>
              <a:rPr sz="2800" spc="-5" dirty="0">
                <a:latin typeface="Carlito"/>
                <a:cs typeface="Carlito"/>
              </a:rPr>
              <a:t>all</a:t>
            </a:r>
            <a:r>
              <a:rPr sz="2800" spc="-10" dirty="0">
                <a:latin typeface="Carlito"/>
                <a:cs typeface="Carlito"/>
              </a:rPr>
              <a:t> destinations.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3903348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97840"/>
            <a:ext cx="6082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Autonomous </a:t>
            </a:r>
            <a:r>
              <a:rPr spc="-229" dirty="0"/>
              <a:t>systems</a:t>
            </a:r>
            <a:r>
              <a:rPr spc="240" dirty="0"/>
              <a:t> </a:t>
            </a:r>
            <a:r>
              <a:rPr spc="-204" dirty="0"/>
              <a:t>(ASs)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01292"/>
            <a:ext cx="10247630" cy="471551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144780" indent="-228600" algn="just">
              <a:lnSpc>
                <a:spcPct val="8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problems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scaling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administration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large group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5" dirty="0">
                <a:latin typeface="Carlito"/>
                <a:cs typeface="Carlito"/>
              </a:rPr>
              <a:t>routers 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solved </a:t>
            </a:r>
            <a:r>
              <a:rPr sz="2800" spc="-15" dirty="0">
                <a:latin typeface="Carlito"/>
                <a:cs typeface="Carlito"/>
              </a:rPr>
              <a:t>by organizing </a:t>
            </a:r>
            <a:r>
              <a:rPr sz="2800" spc="-25" dirty="0">
                <a:latin typeface="Carlito"/>
                <a:cs typeface="Carlito"/>
              </a:rPr>
              <a:t>routers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b="1" spc="-10" dirty="0">
                <a:latin typeface="Carlito"/>
                <a:cs typeface="Carlito"/>
              </a:rPr>
              <a:t>autonomous </a:t>
            </a:r>
            <a:r>
              <a:rPr sz="2800" b="1" spc="-25" dirty="0">
                <a:latin typeface="Carlito"/>
                <a:cs typeface="Carlito"/>
              </a:rPr>
              <a:t>systems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b="1" spc="-5" dirty="0">
                <a:latin typeface="Carlito"/>
                <a:cs typeface="Carlito"/>
              </a:rPr>
              <a:t>ASs</a:t>
            </a:r>
            <a:r>
              <a:rPr sz="2800" spc="-5" dirty="0">
                <a:latin typeface="Carlito"/>
                <a:cs typeface="Carlito"/>
              </a:rPr>
              <a:t>),  with each AS </a:t>
            </a:r>
            <a:r>
              <a:rPr sz="2800" spc="-10" dirty="0">
                <a:latin typeface="Carlito"/>
                <a:cs typeface="Carlito"/>
              </a:rPr>
              <a:t>consisting </a:t>
            </a:r>
            <a:r>
              <a:rPr sz="2800" spc="-5" dirty="0">
                <a:latin typeface="Carlito"/>
                <a:cs typeface="Carlito"/>
              </a:rPr>
              <a:t>of a </a:t>
            </a:r>
            <a:r>
              <a:rPr sz="2800" spc="-15" dirty="0">
                <a:latin typeface="Carlito"/>
                <a:cs typeface="Carlito"/>
              </a:rPr>
              <a:t>group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5" dirty="0">
                <a:latin typeface="Carlito"/>
                <a:cs typeface="Carlito"/>
              </a:rPr>
              <a:t>routers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typically under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same </a:t>
            </a:r>
            <a:r>
              <a:rPr sz="2800" spc="-20" dirty="0">
                <a:latin typeface="Carlito"/>
                <a:cs typeface="Carlito"/>
              </a:rPr>
              <a:t>administrative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control.</a:t>
            </a:r>
            <a:endParaRPr sz="2800">
              <a:latin typeface="Carlito"/>
              <a:cs typeface="Carlito"/>
            </a:endParaRPr>
          </a:p>
          <a:p>
            <a:pPr marL="241300" marR="340360" indent="-228600">
              <a:lnSpc>
                <a:spcPts val="269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rlito"/>
                <a:cs typeface="Carlito"/>
              </a:rPr>
              <a:t>Routers </a:t>
            </a:r>
            <a:r>
              <a:rPr sz="2800" spc="-5" dirty="0">
                <a:latin typeface="Carlito"/>
                <a:cs typeface="Carlito"/>
              </a:rPr>
              <a:t>within the same AS all run the same </a:t>
            </a:r>
            <a:r>
              <a:rPr sz="2800" spc="-15" dirty="0">
                <a:latin typeface="Carlito"/>
                <a:cs typeface="Carlito"/>
              </a:rPr>
              <a:t>routing </a:t>
            </a:r>
            <a:r>
              <a:rPr sz="2800" spc="-10" dirty="0">
                <a:latin typeface="Carlito"/>
                <a:cs typeface="Carlito"/>
              </a:rPr>
              <a:t>algorithm </a:t>
            </a:r>
            <a:r>
              <a:rPr sz="2800" spc="-25" dirty="0">
                <a:latin typeface="Carlito"/>
                <a:cs typeface="Carlito"/>
              </a:rPr>
              <a:t>(for  </a:t>
            </a:r>
            <a:r>
              <a:rPr sz="2800" spc="-15" dirty="0">
                <a:latin typeface="Carlito"/>
                <a:cs typeface="Carlito"/>
              </a:rPr>
              <a:t>example,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dirty="0">
                <a:latin typeface="Carlito"/>
                <a:cs typeface="Carlito"/>
              </a:rPr>
              <a:t>LS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20" dirty="0">
                <a:latin typeface="Carlito"/>
                <a:cs typeface="Carlito"/>
              </a:rPr>
              <a:t>DV </a:t>
            </a:r>
            <a:r>
              <a:rPr sz="2800" spc="-10" dirty="0">
                <a:latin typeface="Carlito"/>
                <a:cs typeface="Carlito"/>
              </a:rPr>
              <a:t>algorithm)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5" dirty="0">
                <a:latin typeface="Carlito"/>
                <a:cs typeface="Carlito"/>
              </a:rPr>
              <a:t>information </a:t>
            </a:r>
            <a:r>
              <a:rPr sz="2800" spc="-5" dirty="0">
                <a:latin typeface="Carlito"/>
                <a:cs typeface="Carlito"/>
              </a:rPr>
              <a:t>about each</a:t>
            </a:r>
            <a:r>
              <a:rPr sz="2800" spc="19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26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routing </a:t>
            </a:r>
            <a:r>
              <a:rPr sz="2800" spc="-10" dirty="0">
                <a:latin typeface="Carlito"/>
                <a:cs typeface="Carlito"/>
              </a:rPr>
              <a:t>algorithm running </a:t>
            </a:r>
            <a:r>
              <a:rPr sz="2800" spc="-5" dirty="0">
                <a:latin typeface="Carlito"/>
                <a:cs typeface="Carlito"/>
              </a:rPr>
              <a:t>within an </a:t>
            </a:r>
            <a:r>
              <a:rPr sz="2800" spc="-10" dirty="0">
                <a:latin typeface="Carlito"/>
                <a:cs typeface="Carlito"/>
              </a:rPr>
              <a:t>autonomous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called 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b="1" spc="-15" dirty="0">
                <a:latin typeface="Carlito"/>
                <a:cs typeface="Carlito"/>
              </a:rPr>
              <a:t>intra-autonomous </a:t>
            </a:r>
            <a:r>
              <a:rPr sz="2800" b="1" spc="-30" dirty="0">
                <a:latin typeface="Carlito"/>
                <a:cs typeface="Carlito"/>
              </a:rPr>
              <a:t>system </a:t>
            </a:r>
            <a:r>
              <a:rPr sz="2800" b="1" spc="-10" dirty="0">
                <a:latin typeface="Carlito"/>
                <a:cs typeface="Carlito"/>
              </a:rPr>
              <a:t>routing</a:t>
            </a:r>
            <a:r>
              <a:rPr sz="2800" b="1" spc="12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protocol</a:t>
            </a:r>
            <a:r>
              <a:rPr sz="2800" spc="-1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marR="64135" indent="-228600" algn="just">
              <a:lnSpc>
                <a:spcPts val="269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It will be </a:t>
            </a:r>
            <a:r>
              <a:rPr sz="2800" spc="-30" dirty="0">
                <a:latin typeface="Carlito"/>
                <a:cs typeface="Carlito"/>
              </a:rPr>
              <a:t>necessary,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course,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connect </a:t>
            </a:r>
            <a:r>
              <a:rPr sz="2800" spc="-5" dirty="0">
                <a:latin typeface="Carlito"/>
                <a:cs typeface="Carlito"/>
              </a:rPr>
              <a:t>ASs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each </a:t>
            </a:r>
            <a:r>
              <a:rPr sz="2800" spc="-50" dirty="0">
                <a:latin typeface="Carlito"/>
                <a:cs typeface="Carlito"/>
              </a:rPr>
              <a:t>other, </a:t>
            </a:r>
            <a:r>
              <a:rPr sz="2800" spc="-5" dirty="0">
                <a:latin typeface="Carlito"/>
                <a:cs typeface="Carlito"/>
              </a:rPr>
              <a:t>and thus  one or </a:t>
            </a:r>
            <a:r>
              <a:rPr sz="2800" spc="-10" dirty="0">
                <a:latin typeface="Carlito"/>
                <a:cs typeface="Carlito"/>
              </a:rPr>
              <a:t>more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20" dirty="0">
                <a:latin typeface="Carlito"/>
                <a:cs typeface="Carlito"/>
              </a:rPr>
              <a:t>routers </a:t>
            </a:r>
            <a:r>
              <a:rPr sz="2800" spc="-5" dirty="0">
                <a:latin typeface="Carlito"/>
                <a:cs typeface="Carlito"/>
              </a:rPr>
              <a:t>in an </a:t>
            </a:r>
            <a:r>
              <a:rPr sz="2800" dirty="0">
                <a:latin typeface="Carlito"/>
                <a:cs typeface="Carlito"/>
              </a:rPr>
              <a:t>AS </a:t>
            </a:r>
            <a:r>
              <a:rPr sz="2800" spc="-5" dirty="0">
                <a:latin typeface="Carlito"/>
                <a:cs typeface="Carlito"/>
              </a:rPr>
              <a:t>will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the added </a:t>
            </a:r>
            <a:r>
              <a:rPr sz="2800" spc="-15" dirty="0">
                <a:latin typeface="Carlito"/>
                <a:cs typeface="Carlito"/>
              </a:rPr>
              <a:t>task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being  responsible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20" dirty="0">
                <a:latin typeface="Carlito"/>
                <a:cs typeface="Carlito"/>
              </a:rPr>
              <a:t>forwarding </a:t>
            </a:r>
            <a:r>
              <a:rPr sz="2800" spc="-15" dirty="0">
                <a:latin typeface="Carlito"/>
                <a:cs typeface="Carlito"/>
              </a:rPr>
              <a:t>packets to </a:t>
            </a:r>
            <a:r>
              <a:rPr sz="2800" spc="-10" dirty="0">
                <a:latin typeface="Carlito"/>
                <a:cs typeface="Carlito"/>
              </a:rPr>
              <a:t>destinations outside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29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AS;</a:t>
            </a:r>
            <a:endParaRPr sz="2800">
              <a:latin typeface="Carlito"/>
              <a:cs typeface="Carlito"/>
            </a:endParaRPr>
          </a:p>
          <a:p>
            <a:pPr marL="241300" indent="-228600" algn="just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these </a:t>
            </a:r>
            <a:r>
              <a:rPr sz="2800" spc="-25" dirty="0">
                <a:latin typeface="Carlito"/>
                <a:cs typeface="Carlito"/>
              </a:rPr>
              <a:t>routers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called </a:t>
            </a:r>
            <a:r>
              <a:rPr sz="2800" b="1" spc="-35" dirty="0">
                <a:latin typeface="Carlito"/>
                <a:cs typeface="Carlito"/>
              </a:rPr>
              <a:t>gateway</a:t>
            </a:r>
            <a:r>
              <a:rPr sz="2800" b="1" spc="90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routers</a:t>
            </a:r>
            <a:r>
              <a:rPr sz="2800" spc="-2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01086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32308"/>
            <a:ext cx="10280015" cy="54432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5" dirty="0">
                <a:solidFill>
                  <a:srgbClr val="4471C4"/>
                </a:solidFill>
                <a:latin typeface="Carlito"/>
                <a:cs typeface="Carlito"/>
              </a:rPr>
              <a:t>Guaranteed </a:t>
            </a:r>
            <a:r>
              <a:rPr sz="2800" i="1" spc="-10" dirty="0">
                <a:solidFill>
                  <a:srgbClr val="4471C4"/>
                </a:solidFill>
                <a:latin typeface="Carlito"/>
                <a:cs typeface="Carlito"/>
              </a:rPr>
              <a:t>minimal </a:t>
            </a:r>
            <a:r>
              <a:rPr sz="2800" i="1" spc="-5" dirty="0">
                <a:solidFill>
                  <a:srgbClr val="4471C4"/>
                </a:solidFill>
                <a:latin typeface="Carlito"/>
                <a:cs typeface="Carlito"/>
              </a:rPr>
              <a:t>bandwidth </a:t>
            </a:r>
            <a:r>
              <a:rPr sz="2800" spc="-5" dirty="0">
                <a:latin typeface="Carlito"/>
                <a:cs typeface="Carlito"/>
              </a:rPr>
              <a:t>As long as the </a:t>
            </a:r>
            <a:r>
              <a:rPr sz="2800" spc="-10" dirty="0">
                <a:latin typeface="Carlito"/>
                <a:cs typeface="Carlito"/>
              </a:rPr>
              <a:t>sending </a:t>
            </a:r>
            <a:r>
              <a:rPr sz="2800" spc="-15" dirty="0">
                <a:latin typeface="Carlito"/>
                <a:cs typeface="Carlito"/>
              </a:rPr>
              <a:t>host transmits  </a:t>
            </a:r>
            <a:r>
              <a:rPr sz="2800" spc="-10" dirty="0">
                <a:latin typeface="Carlito"/>
                <a:cs typeface="Carlito"/>
              </a:rPr>
              <a:t>bits </a:t>
            </a:r>
            <a:r>
              <a:rPr sz="2800" dirty="0">
                <a:latin typeface="Carlito"/>
                <a:cs typeface="Carlito"/>
              </a:rPr>
              <a:t>(as </a:t>
            </a:r>
            <a:r>
              <a:rPr sz="2800" spc="-5" dirty="0">
                <a:latin typeface="Carlito"/>
                <a:cs typeface="Carlito"/>
              </a:rPr>
              <a:t>part of </a:t>
            </a:r>
            <a:r>
              <a:rPr sz="2800" spc="-15" dirty="0">
                <a:latin typeface="Carlito"/>
                <a:cs typeface="Carlito"/>
              </a:rPr>
              <a:t>packets) </a:t>
            </a:r>
            <a:r>
              <a:rPr sz="2800" spc="-10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35" dirty="0">
                <a:latin typeface="Carlito"/>
                <a:cs typeface="Carlito"/>
              </a:rPr>
              <a:t>rate </a:t>
            </a:r>
            <a:r>
              <a:rPr sz="2800" spc="-10" dirty="0">
                <a:latin typeface="Carlito"/>
                <a:cs typeface="Carlito"/>
              </a:rPr>
              <a:t>below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specified bit </a:t>
            </a:r>
            <a:r>
              <a:rPr sz="2800" spc="-25" dirty="0">
                <a:latin typeface="Carlito"/>
                <a:cs typeface="Carlito"/>
              </a:rPr>
              <a:t>rate, </a:t>
            </a:r>
            <a:r>
              <a:rPr sz="2800" spc="-5" dirty="0">
                <a:latin typeface="Carlito"/>
                <a:cs typeface="Carlito"/>
              </a:rPr>
              <a:t>then </a:t>
            </a:r>
            <a:r>
              <a:rPr sz="2800" spc="-10" dirty="0">
                <a:latin typeface="Carlito"/>
                <a:cs typeface="Carlito"/>
              </a:rPr>
              <a:t>no  </a:t>
            </a:r>
            <a:r>
              <a:rPr sz="2800" spc="-20" dirty="0">
                <a:latin typeface="Carlito"/>
                <a:cs typeface="Carlito"/>
              </a:rPr>
              <a:t>packet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lost </a:t>
            </a:r>
            <a:r>
              <a:rPr sz="2800" spc="-5" dirty="0">
                <a:latin typeface="Carlito"/>
                <a:cs typeface="Carlito"/>
              </a:rPr>
              <a:t>and each </a:t>
            </a:r>
            <a:r>
              <a:rPr sz="2800" spc="-20" dirty="0">
                <a:latin typeface="Carlito"/>
                <a:cs typeface="Carlito"/>
              </a:rPr>
              <a:t>packet </a:t>
            </a:r>
            <a:r>
              <a:rPr sz="2800" spc="-10" dirty="0">
                <a:latin typeface="Carlito"/>
                <a:cs typeface="Carlito"/>
              </a:rPr>
              <a:t>arrives </a:t>
            </a:r>
            <a:r>
              <a:rPr sz="2800" spc="-5" dirty="0">
                <a:latin typeface="Carlito"/>
                <a:cs typeface="Carlito"/>
              </a:rPr>
              <a:t>within a </a:t>
            </a:r>
            <a:r>
              <a:rPr sz="2800" spc="-10" dirty="0">
                <a:latin typeface="Carlito"/>
                <a:cs typeface="Carlito"/>
              </a:rPr>
              <a:t>prespecified </a:t>
            </a:r>
            <a:r>
              <a:rPr sz="2800" spc="-15" dirty="0">
                <a:latin typeface="Carlito"/>
                <a:cs typeface="Carlito"/>
              </a:rPr>
              <a:t>host-to-  host delay </a:t>
            </a:r>
            <a:r>
              <a:rPr sz="2800" spc="-20" dirty="0">
                <a:latin typeface="Carlito"/>
                <a:cs typeface="Carlito"/>
              </a:rPr>
              <a:t>(for </a:t>
            </a:r>
            <a:r>
              <a:rPr sz="2800" spc="-15" dirty="0">
                <a:latin typeface="Carlito"/>
                <a:cs typeface="Carlito"/>
              </a:rPr>
              <a:t>example, </a:t>
            </a:r>
            <a:r>
              <a:rPr sz="2800" spc="-5" dirty="0">
                <a:latin typeface="Carlito"/>
                <a:cs typeface="Carlito"/>
              </a:rPr>
              <a:t>within 40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msec).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471C4"/>
              </a:buClr>
              <a:buFont typeface="Arial"/>
              <a:buChar char="•"/>
            </a:pPr>
            <a:endParaRPr sz="4100">
              <a:latin typeface="Carlito"/>
              <a:cs typeface="Carlito"/>
            </a:endParaRPr>
          </a:p>
          <a:p>
            <a:pPr marL="241300" marR="51435" indent="-228600">
              <a:lnSpc>
                <a:spcPct val="9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5" dirty="0">
                <a:solidFill>
                  <a:srgbClr val="4471C4"/>
                </a:solidFill>
                <a:latin typeface="Carlito"/>
                <a:cs typeface="Carlito"/>
              </a:rPr>
              <a:t>Guaranteed </a:t>
            </a:r>
            <a:r>
              <a:rPr sz="2800" i="1" spc="-10" dirty="0">
                <a:solidFill>
                  <a:srgbClr val="4471C4"/>
                </a:solidFill>
                <a:latin typeface="Carlito"/>
                <a:cs typeface="Carlito"/>
              </a:rPr>
              <a:t>maximum </a:t>
            </a:r>
            <a:r>
              <a:rPr sz="2800" i="1" spc="-20" dirty="0">
                <a:solidFill>
                  <a:srgbClr val="4471C4"/>
                </a:solidFill>
                <a:latin typeface="Carlito"/>
                <a:cs typeface="Carlito"/>
              </a:rPr>
              <a:t>jitter</a:t>
            </a:r>
            <a:r>
              <a:rPr sz="2800" spc="-20" dirty="0">
                <a:latin typeface="Carlito"/>
                <a:cs typeface="Carlito"/>
              </a:rPr>
              <a:t>. </a:t>
            </a: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5" dirty="0">
                <a:latin typeface="Carlito"/>
                <a:cs typeface="Carlito"/>
              </a:rPr>
              <a:t>service </a:t>
            </a:r>
            <a:r>
              <a:rPr sz="2800" spc="-15" dirty="0">
                <a:latin typeface="Carlito"/>
                <a:cs typeface="Carlito"/>
              </a:rPr>
              <a:t>guarantees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amount  </a:t>
            </a:r>
            <a:r>
              <a:rPr sz="2800" spc="-5" dirty="0">
                <a:latin typeface="Carlito"/>
                <a:cs typeface="Carlito"/>
              </a:rPr>
              <a:t>of time </a:t>
            </a:r>
            <a:r>
              <a:rPr sz="2800" spc="-10" dirty="0">
                <a:latin typeface="Carlito"/>
                <a:cs typeface="Carlito"/>
              </a:rPr>
              <a:t>between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transmission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two successive </a:t>
            </a:r>
            <a:r>
              <a:rPr sz="2800" spc="-20" dirty="0">
                <a:latin typeface="Carlito"/>
                <a:cs typeface="Carlito"/>
              </a:rPr>
              <a:t>packets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 sender is equal </a:t>
            </a:r>
            <a:r>
              <a:rPr sz="2800" spc="-1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amount </a:t>
            </a:r>
            <a:r>
              <a:rPr sz="2800" spc="-5" dirty="0">
                <a:latin typeface="Carlito"/>
                <a:cs typeface="Carlito"/>
              </a:rPr>
              <a:t>of time </a:t>
            </a:r>
            <a:r>
              <a:rPr sz="2800" spc="-10" dirty="0">
                <a:latin typeface="Carlito"/>
                <a:cs typeface="Carlito"/>
              </a:rPr>
              <a:t>between their </a:t>
            </a:r>
            <a:r>
              <a:rPr sz="2800" spc="-15" dirty="0">
                <a:latin typeface="Carlito"/>
                <a:cs typeface="Carlito"/>
              </a:rPr>
              <a:t>receipt at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destination.</a:t>
            </a:r>
            <a:endParaRPr sz="2800">
              <a:latin typeface="Carlito"/>
              <a:cs typeface="Carlito"/>
            </a:endParaRPr>
          </a:p>
          <a:p>
            <a:pPr marL="241300" marR="328930" indent="-228600">
              <a:lnSpc>
                <a:spcPct val="9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5" dirty="0">
                <a:solidFill>
                  <a:srgbClr val="4471C4"/>
                </a:solidFill>
                <a:latin typeface="Carlito"/>
                <a:cs typeface="Carlito"/>
              </a:rPr>
              <a:t>Security services</a:t>
            </a:r>
            <a:r>
              <a:rPr sz="2800" spc="-5" dirty="0">
                <a:latin typeface="Carlito"/>
                <a:cs typeface="Carlito"/>
              </a:rPr>
              <a:t>. Using a </a:t>
            </a:r>
            <a:r>
              <a:rPr sz="2800" spc="-15" dirty="0">
                <a:latin typeface="Carlito"/>
                <a:cs typeface="Carlito"/>
              </a:rPr>
              <a:t>secret </a:t>
            </a:r>
            <a:r>
              <a:rPr sz="2800" spc="-10" dirty="0">
                <a:latin typeface="Carlito"/>
                <a:cs typeface="Carlito"/>
              </a:rPr>
              <a:t>session </a:t>
            </a:r>
            <a:r>
              <a:rPr sz="2800" spc="-35" dirty="0">
                <a:latin typeface="Carlito"/>
                <a:cs typeface="Carlito"/>
              </a:rPr>
              <a:t>key </a:t>
            </a:r>
            <a:r>
              <a:rPr sz="2800" spc="-10" dirty="0">
                <a:latin typeface="Carlito"/>
                <a:cs typeface="Carlito"/>
              </a:rPr>
              <a:t>known only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source 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destination </a:t>
            </a:r>
            <a:r>
              <a:rPr sz="2800" spc="-15" dirty="0">
                <a:latin typeface="Carlito"/>
                <a:cs typeface="Carlito"/>
              </a:rPr>
              <a:t>host,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network </a:t>
            </a:r>
            <a:r>
              <a:rPr sz="2800" spc="-25" dirty="0">
                <a:latin typeface="Carlito"/>
                <a:cs typeface="Carlito"/>
              </a:rPr>
              <a:t>layer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5" dirty="0">
                <a:latin typeface="Carlito"/>
                <a:cs typeface="Carlito"/>
              </a:rPr>
              <a:t>source </a:t>
            </a:r>
            <a:r>
              <a:rPr sz="2800" spc="-20" dirty="0">
                <a:latin typeface="Carlito"/>
                <a:cs typeface="Carlito"/>
              </a:rPr>
              <a:t>host </a:t>
            </a:r>
            <a:r>
              <a:rPr sz="2800" spc="-10" dirty="0">
                <a:latin typeface="Carlito"/>
                <a:cs typeface="Carlito"/>
              </a:rPr>
              <a:t>could  </a:t>
            </a:r>
            <a:r>
              <a:rPr sz="2800" spc="-5" dirty="0">
                <a:latin typeface="Carlito"/>
                <a:cs typeface="Carlito"/>
              </a:rPr>
              <a:t>encrypt the </a:t>
            </a:r>
            <a:r>
              <a:rPr sz="2800" spc="-15" dirty="0">
                <a:latin typeface="Carlito"/>
                <a:cs typeface="Carlito"/>
              </a:rPr>
              <a:t>payloads </a:t>
            </a:r>
            <a:r>
              <a:rPr sz="2800" spc="-5" dirty="0">
                <a:latin typeface="Carlito"/>
                <a:cs typeface="Carlito"/>
              </a:rPr>
              <a:t>of all </a:t>
            </a:r>
            <a:r>
              <a:rPr sz="2800" spc="-20" dirty="0">
                <a:latin typeface="Carlito"/>
                <a:cs typeface="Carlito"/>
              </a:rPr>
              <a:t>datagrams </a:t>
            </a:r>
            <a:r>
              <a:rPr sz="2800" spc="-10" dirty="0">
                <a:latin typeface="Carlito"/>
                <a:cs typeface="Carlito"/>
              </a:rPr>
              <a:t>being </a:t>
            </a:r>
            <a:r>
              <a:rPr sz="2800" spc="-15" dirty="0">
                <a:latin typeface="Carlito"/>
                <a:cs typeface="Carlito"/>
              </a:rPr>
              <a:t>sent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destination  host.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695" y="1463090"/>
            <a:ext cx="11217747" cy="3774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7181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493"/>
            <a:ext cx="10162540" cy="39058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Obtaining reachability </a:t>
            </a:r>
            <a:r>
              <a:rPr sz="2800" spc="-15" dirty="0">
                <a:latin typeface="Carlito"/>
                <a:cs typeface="Carlito"/>
              </a:rPr>
              <a:t>information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0" dirty="0">
                <a:latin typeface="Carlito"/>
                <a:cs typeface="Carlito"/>
              </a:rPr>
              <a:t>neighboring </a:t>
            </a:r>
            <a:r>
              <a:rPr sz="2800" spc="-5" dirty="0">
                <a:latin typeface="Carlito"/>
                <a:cs typeface="Carlito"/>
              </a:rPr>
              <a:t>ASs and  </a:t>
            </a:r>
            <a:r>
              <a:rPr sz="2800" spc="-15" dirty="0">
                <a:latin typeface="Carlito"/>
                <a:cs typeface="Carlito"/>
              </a:rPr>
              <a:t>propagating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reachability </a:t>
            </a:r>
            <a:r>
              <a:rPr sz="2800" spc="-15" dirty="0">
                <a:latin typeface="Carlito"/>
                <a:cs typeface="Carlito"/>
              </a:rPr>
              <a:t>information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all </a:t>
            </a:r>
            <a:r>
              <a:rPr sz="2800" spc="-25" dirty="0">
                <a:latin typeface="Carlito"/>
                <a:cs typeface="Carlito"/>
              </a:rPr>
              <a:t>routers </a:t>
            </a:r>
            <a:r>
              <a:rPr sz="2800" spc="-10" dirty="0">
                <a:latin typeface="Carlito"/>
                <a:cs typeface="Carlito"/>
              </a:rPr>
              <a:t>internal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 AS—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handled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b="1" spc="-15" dirty="0">
                <a:latin typeface="Carlito"/>
                <a:cs typeface="Carlito"/>
              </a:rPr>
              <a:t>inter-AS </a:t>
            </a:r>
            <a:r>
              <a:rPr sz="2800" b="1" spc="-10" dirty="0">
                <a:latin typeface="Carlito"/>
                <a:cs typeface="Carlito"/>
              </a:rPr>
              <a:t>routing</a:t>
            </a:r>
            <a:r>
              <a:rPr sz="2800" b="1" spc="15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protocol</a:t>
            </a:r>
            <a:r>
              <a:rPr sz="2800" spc="-1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marR="5715" indent="-228600">
              <a:lnSpc>
                <a:spcPct val="9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Since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inter-AS routing </a:t>
            </a:r>
            <a:r>
              <a:rPr sz="2800" spc="-20" dirty="0">
                <a:latin typeface="Carlito"/>
                <a:cs typeface="Carlito"/>
              </a:rPr>
              <a:t>protocol involves </a:t>
            </a:r>
            <a:r>
              <a:rPr sz="2800" spc="-10" dirty="0">
                <a:latin typeface="Carlito"/>
                <a:cs typeface="Carlito"/>
              </a:rPr>
              <a:t>communication between  two </a:t>
            </a:r>
            <a:r>
              <a:rPr sz="2800" spc="-5" dirty="0">
                <a:latin typeface="Carlito"/>
                <a:cs typeface="Carlito"/>
              </a:rPr>
              <a:t>ASs, the </a:t>
            </a:r>
            <a:r>
              <a:rPr sz="2800" spc="-10" dirty="0">
                <a:latin typeface="Carlito"/>
                <a:cs typeface="Carlito"/>
              </a:rPr>
              <a:t>two communicating </a:t>
            </a:r>
            <a:r>
              <a:rPr sz="2800" spc="-5" dirty="0">
                <a:latin typeface="Carlito"/>
                <a:cs typeface="Carlito"/>
              </a:rPr>
              <a:t>ASs </a:t>
            </a:r>
            <a:r>
              <a:rPr sz="2800" spc="-15" dirty="0">
                <a:latin typeface="Carlito"/>
                <a:cs typeface="Carlito"/>
              </a:rPr>
              <a:t>must </a:t>
            </a:r>
            <a:r>
              <a:rPr sz="2800" spc="-5" dirty="0">
                <a:latin typeface="Carlito"/>
                <a:cs typeface="Carlito"/>
              </a:rPr>
              <a:t>run the same </a:t>
            </a:r>
            <a:r>
              <a:rPr sz="2800" spc="-15" dirty="0">
                <a:latin typeface="Carlito"/>
                <a:cs typeface="Carlito"/>
              </a:rPr>
              <a:t>inter-AS  routing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protocol.</a:t>
            </a:r>
            <a:endParaRPr sz="2800">
              <a:latin typeface="Carlito"/>
              <a:cs typeface="Carlito"/>
            </a:endParaRPr>
          </a:p>
          <a:p>
            <a:pPr marL="241300" marR="17145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fact,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5" dirty="0">
                <a:latin typeface="Carlito"/>
                <a:cs typeface="Carlito"/>
              </a:rPr>
              <a:t>Internet </a:t>
            </a:r>
            <a:r>
              <a:rPr sz="2800" spc="-5" dirty="0">
                <a:latin typeface="Carlito"/>
                <a:cs typeface="Carlito"/>
              </a:rPr>
              <a:t>all ASs run the </a:t>
            </a:r>
            <a:r>
              <a:rPr sz="2800" spc="-10" dirty="0">
                <a:latin typeface="Carlito"/>
                <a:cs typeface="Carlito"/>
              </a:rPr>
              <a:t>same inter-AS </a:t>
            </a:r>
            <a:r>
              <a:rPr sz="2800" spc="-15" dirty="0">
                <a:latin typeface="Carlito"/>
                <a:cs typeface="Carlito"/>
              </a:rPr>
              <a:t>routing </a:t>
            </a:r>
            <a:r>
              <a:rPr sz="2800" spc="-20" dirty="0">
                <a:latin typeface="Carlito"/>
                <a:cs typeface="Carlito"/>
              </a:rPr>
              <a:t>protocol,  </a:t>
            </a:r>
            <a:r>
              <a:rPr sz="2800" spc="-5" dirty="0">
                <a:latin typeface="Carlito"/>
                <a:cs typeface="Carlito"/>
              </a:rPr>
              <a:t>called BGP4. </a:t>
            </a:r>
            <a:r>
              <a:rPr sz="2800" b="1" spc="-10" dirty="0">
                <a:latin typeface="Carlito"/>
                <a:cs typeface="Carlito"/>
              </a:rPr>
              <a:t>Border </a:t>
            </a:r>
            <a:r>
              <a:rPr sz="2800" b="1" spc="-30" dirty="0">
                <a:latin typeface="Carlito"/>
                <a:cs typeface="Carlito"/>
              </a:rPr>
              <a:t>Gateway</a:t>
            </a:r>
            <a:r>
              <a:rPr sz="2800" b="1" spc="7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Protocol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24830896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258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hot-potato</a:t>
            </a:r>
            <a:r>
              <a:rPr spc="-465" dirty="0"/>
              <a:t> </a:t>
            </a:r>
            <a:r>
              <a:rPr spc="-265" dirty="0"/>
              <a:t>routing.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11765" cy="33953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hot-potato </a:t>
            </a:r>
            <a:r>
              <a:rPr sz="2800" spc="-10" dirty="0">
                <a:latin typeface="Carlito"/>
                <a:cs typeface="Carlito"/>
              </a:rPr>
              <a:t>routing, </a:t>
            </a:r>
            <a:r>
              <a:rPr sz="2800" spc="-5" dirty="0">
                <a:latin typeface="Carlito"/>
                <a:cs typeface="Carlito"/>
              </a:rPr>
              <a:t>the AS </a:t>
            </a:r>
            <a:r>
              <a:rPr sz="2800" spc="-10" dirty="0">
                <a:latin typeface="Carlito"/>
                <a:cs typeface="Carlito"/>
              </a:rPr>
              <a:t>gets rid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20" dirty="0">
                <a:latin typeface="Carlito"/>
                <a:cs typeface="Carlito"/>
              </a:rPr>
              <a:t>packet </a:t>
            </a:r>
            <a:r>
              <a:rPr sz="2800" spc="-10" dirty="0">
                <a:latin typeface="Carlito"/>
                <a:cs typeface="Carlito"/>
              </a:rPr>
              <a:t>(the hot </a:t>
            </a:r>
            <a:r>
              <a:rPr sz="2800" spc="-20" dirty="0">
                <a:latin typeface="Carlito"/>
                <a:cs typeface="Carlito"/>
              </a:rPr>
              <a:t>potato) </a:t>
            </a:r>
            <a:r>
              <a:rPr sz="2800" spc="-5" dirty="0">
                <a:latin typeface="Carlito"/>
                <a:cs typeface="Carlito"/>
              </a:rPr>
              <a:t>as  quickly as possible </a:t>
            </a:r>
            <a:r>
              <a:rPr sz="2800" spc="-10" dirty="0">
                <a:latin typeface="Carlito"/>
                <a:cs typeface="Carlito"/>
              </a:rPr>
              <a:t>(more </a:t>
            </a:r>
            <a:r>
              <a:rPr sz="2800" spc="-30" dirty="0">
                <a:latin typeface="Carlito"/>
                <a:cs typeface="Carlito"/>
              </a:rPr>
              <a:t>precisely,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5" dirty="0">
                <a:latin typeface="Carlito"/>
                <a:cs typeface="Carlito"/>
              </a:rPr>
              <a:t>inexpensively 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spc="1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possible).</a:t>
            </a:r>
            <a:endParaRPr sz="2800">
              <a:latin typeface="Carlito"/>
              <a:cs typeface="Carlito"/>
            </a:endParaRPr>
          </a:p>
          <a:p>
            <a:pPr marL="241300" marR="69850" indent="-228600" algn="just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done </a:t>
            </a:r>
            <a:r>
              <a:rPr sz="2800" spc="-15" dirty="0">
                <a:latin typeface="Carlito"/>
                <a:cs typeface="Carlito"/>
              </a:rPr>
              <a:t>by having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router </a:t>
            </a:r>
            <a:r>
              <a:rPr sz="2800" spc="-10" dirty="0">
                <a:latin typeface="Carlito"/>
                <a:cs typeface="Carlito"/>
              </a:rPr>
              <a:t>send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packet 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30" dirty="0">
                <a:latin typeface="Carlito"/>
                <a:cs typeface="Carlito"/>
              </a:rPr>
              <a:t>gateway </a:t>
            </a:r>
            <a:r>
              <a:rPr sz="2800" spc="-20" dirty="0">
                <a:latin typeface="Carlito"/>
                <a:cs typeface="Carlito"/>
              </a:rPr>
              <a:t>router  </a:t>
            </a:r>
            <a:r>
              <a:rPr sz="2800" spc="-10" dirty="0">
                <a:latin typeface="Carlito"/>
                <a:cs typeface="Carlito"/>
              </a:rPr>
              <a:t>that has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smallest </a:t>
            </a:r>
            <a:r>
              <a:rPr sz="2800" spc="-25" dirty="0">
                <a:latin typeface="Carlito"/>
                <a:cs typeface="Carlito"/>
              </a:rPr>
              <a:t>router-to-gateway </a:t>
            </a:r>
            <a:r>
              <a:rPr sz="2800" spc="-20" dirty="0">
                <a:latin typeface="Carlito"/>
                <a:cs typeface="Carlito"/>
              </a:rPr>
              <a:t>cost </a:t>
            </a:r>
            <a:r>
              <a:rPr sz="2800" spc="-5" dirty="0">
                <a:latin typeface="Carlito"/>
                <a:cs typeface="Carlito"/>
              </a:rPr>
              <a:t>among all </a:t>
            </a:r>
            <a:r>
              <a:rPr sz="2800" spc="-30" dirty="0">
                <a:latin typeface="Carlito"/>
                <a:cs typeface="Carlito"/>
              </a:rPr>
              <a:t>gateways </a:t>
            </a:r>
            <a:r>
              <a:rPr sz="2800" spc="-5" dirty="0">
                <a:latin typeface="Carlito"/>
                <a:cs typeface="Carlito"/>
              </a:rPr>
              <a:t>with  a </a:t>
            </a:r>
            <a:r>
              <a:rPr sz="2800" spc="-10" dirty="0">
                <a:latin typeface="Carlito"/>
                <a:cs typeface="Carlito"/>
              </a:rPr>
              <a:t>path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destination.</a:t>
            </a:r>
            <a:endParaRPr sz="2800">
              <a:latin typeface="Carlito"/>
              <a:cs typeface="Carlito"/>
            </a:endParaRPr>
          </a:p>
          <a:p>
            <a:pPr marL="241300" marR="157480" indent="-228600" algn="just">
              <a:lnSpc>
                <a:spcPct val="90000"/>
              </a:lnSpc>
              <a:spcBef>
                <a:spcPts val="9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hot-potato </a:t>
            </a:r>
            <a:r>
              <a:rPr sz="2800" spc="-10" dirty="0">
                <a:latin typeface="Carlito"/>
                <a:cs typeface="Carlito"/>
              </a:rPr>
              <a:t>routing, would </a:t>
            </a:r>
            <a:r>
              <a:rPr sz="2800" spc="-5" dirty="0">
                <a:latin typeface="Carlito"/>
                <a:cs typeface="Carlito"/>
              </a:rPr>
              <a:t>use </a:t>
            </a:r>
            <a:r>
              <a:rPr sz="2800" spc="-15" dirty="0">
                <a:latin typeface="Carlito"/>
                <a:cs typeface="Carlito"/>
              </a:rPr>
              <a:t>information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intra-AS routing  </a:t>
            </a:r>
            <a:r>
              <a:rPr sz="2800" spc="-20" dirty="0">
                <a:latin typeface="Carlito"/>
                <a:cs typeface="Carlito"/>
              </a:rPr>
              <a:t>protocol </a:t>
            </a:r>
            <a:r>
              <a:rPr sz="2800" spc="-15" dirty="0">
                <a:latin typeface="Carlito"/>
                <a:cs typeface="Carlito"/>
              </a:rPr>
              <a:t>to determine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path </a:t>
            </a:r>
            <a:r>
              <a:rPr sz="2800" spc="-15" dirty="0">
                <a:latin typeface="Carlito"/>
                <a:cs typeface="Carlito"/>
              </a:rPr>
              <a:t>costs, </a:t>
            </a:r>
            <a:r>
              <a:rPr sz="2800" spc="-5" dirty="0">
                <a:latin typeface="Carlito"/>
                <a:cs typeface="Carlito"/>
              </a:rPr>
              <a:t>and then choose the </a:t>
            </a:r>
            <a:r>
              <a:rPr sz="2800" spc="-10" dirty="0">
                <a:latin typeface="Carlito"/>
                <a:cs typeface="Carlito"/>
              </a:rPr>
              <a:t>path </a:t>
            </a:r>
            <a:r>
              <a:rPr sz="2800" spc="-5" dirty="0">
                <a:latin typeface="Carlito"/>
                <a:cs typeface="Carlito"/>
              </a:rPr>
              <a:t>with  the </a:t>
            </a:r>
            <a:r>
              <a:rPr sz="2800" spc="-10" dirty="0">
                <a:latin typeface="Carlito"/>
                <a:cs typeface="Carlito"/>
              </a:rPr>
              <a:t>least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cost.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04453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-195" dirty="0"/>
              <a:t>Steps</a:t>
            </a:r>
            <a:r>
              <a:rPr spc="-340" dirty="0"/>
              <a:t> </a:t>
            </a:r>
            <a:r>
              <a:rPr spc="-200" dirty="0"/>
              <a:t>in</a:t>
            </a:r>
            <a:r>
              <a:rPr spc="-335" dirty="0"/>
              <a:t> </a:t>
            </a:r>
            <a:r>
              <a:rPr spc="-185" dirty="0"/>
              <a:t>adding</a:t>
            </a:r>
            <a:r>
              <a:rPr spc="-335" dirty="0"/>
              <a:t> </a:t>
            </a:r>
            <a:r>
              <a:rPr spc="-180" dirty="0"/>
              <a:t>an</a:t>
            </a:r>
            <a:r>
              <a:rPr spc="-335" dirty="0"/>
              <a:t> </a:t>
            </a:r>
            <a:r>
              <a:rPr spc="-180" dirty="0"/>
              <a:t>outside-AS</a:t>
            </a:r>
            <a:r>
              <a:rPr spc="-340" dirty="0"/>
              <a:t> </a:t>
            </a:r>
            <a:r>
              <a:rPr spc="-204" dirty="0"/>
              <a:t>destination</a:t>
            </a:r>
            <a:r>
              <a:rPr spc="-335" dirty="0"/>
              <a:t> </a:t>
            </a:r>
            <a:r>
              <a:rPr spc="-200" dirty="0"/>
              <a:t>in</a:t>
            </a:r>
            <a:r>
              <a:rPr spc="-335" dirty="0"/>
              <a:t> </a:t>
            </a:r>
            <a:r>
              <a:rPr spc="-240" dirty="0"/>
              <a:t>a  router’s </a:t>
            </a:r>
            <a:r>
              <a:rPr spc="-215" dirty="0"/>
              <a:t>forwarding</a:t>
            </a:r>
            <a:r>
              <a:rPr spc="-475" dirty="0"/>
              <a:t> </a:t>
            </a:r>
            <a:r>
              <a:rPr spc="-265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74675" y="2063521"/>
            <a:ext cx="12063414" cy="2768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703219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24865"/>
            <a:ext cx="10185400" cy="45453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24511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30" dirty="0">
                <a:latin typeface="Carlito"/>
                <a:cs typeface="Carlito"/>
              </a:rPr>
              <a:t>summary,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problems </a:t>
            </a:r>
            <a:r>
              <a:rPr sz="2800" spc="-5" dirty="0">
                <a:latin typeface="Carlito"/>
                <a:cs typeface="Carlito"/>
              </a:rPr>
              <a:t>of scale and </a:t>
            </a:r>
            <a:r>
              <a:rPr sz="2800" spc="-15" dirty="0">
                <a:latin typeface="Carlito"/>
                <a:cs typeface="Carlito"/>
              </a:rPr>
              <a:t>administrative </a:t>
            </a:r>
            <a:r>
              <a:rPr sz="2800" spc="-5" dirty="0">
                <a:latin typeface="Carlito"/>
                <a:cs typeface="Carlito"/>
              </a:rPr>
              <a:t>authority </a:t>
            </a:r>
            <a:r>
              <a:rPr sz="2800" spc="-15" dirty="0">
                <a:latin typeface="Carlito"/>
                <a:cs typeface="Carlito"/>
              </a:rPr>
              <a:t>are  </a:t>
            </a:r>
            <a:r>
              <a:rPr sz="2800" spc="-10" dirty="0">
                <a:latin typeface="Carlito"/>
                <a:cs typeface="Carlito"/>
              </a:rPr>
              <a:t>solved </a:t>
            </a:r>
            <a:r>
              <a:rPr sz="2800" spc="-15" dirty="0">
                <a:latin typeface="Carlito"/>
                <a:cs typeface="Carlito"/>
              </a:rPr>
              <a:t>by defining </a:t>
            </a:r>
            <a:r>
              <a:rPr sz="2800" spc="-10" dirty="0">
                <a:latin typeface="Carlito"/>
                <a:cs typeface="Carlito"/>
              </a:rPr>
              <a:t>autonomous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systems.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Within an AS, all </a:t>
            </a:r>
            <a:r>
              <a:rPr sz="2800" spc="-25" dirty="0">
                <a:latin typeface="Carlito"/>
                <a:cs typeface="Carlito"/>
              </a:rPr>
              <a:t>routers </a:t>
            </a:r>
            <a:r>
              <a:rPr sz="2800" spc="-5" dirty="0">
                <a:latin typeface="Carlito"/>
                <a:cs typeface="Carlito"/>
              </a:rPr>
              <a:t>run the </a:t>
            </a:r>
            <a:r>
              <a:rPr sz="2800" spc="-10" dirty="0">
                <a:latin typeface="Carlito"/>
                <a:cs typeface="Carlito"/>
              </a:rPr>
              <a:t>same </a:t>
            </a:r>
            <a:r>
              <a:rPr sz="2800" spc="-15" dirty="0">
                <a:latin typeface="Carlito"/>
                <a:cs typeface="Carlito"/>
              </a:rPr>
              <a:t>intra-AS routing</a:t>
            </a:r>
            <a:r>
              <a:rPr sz="2800" spc="19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protocol.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Among </a:t>
            </a:r>
            <a:r>
              <a:rPr sz="2800" spc="-10" dirty="0">
                <a:latin typeface="Carlito"/>
                <a:cs typeface="Carlito"/>
              </a:rPr>
              <a:t>themselves, </a:t>
            </a:r>
            <a:r>
              <a:rPr sz="2800" spc="-5" dirty="0">
                <a:latin typeface="Carlito"/>
                <a:cs typeface="Carlito"/>
              </a:rPr>
              <a:t>the ASs </a:t>
            </a:r>
            <a:r>
              <a:rPr sz="2800" spc="-10" dirty="0">
                <a:latin typeface="Carlito"/>
                <a:cs typeface="Carlito"/>
              </a:rPr>
              <a:t>run </a:t>
            </a:r>
            <a:r>
              <a:rPr sz="2800" spc="-5" dirty="0">
                <a:latin typeface="Carlito"/>
                <a:cs typeface="Carlito"/>
              </a:rPr>
              <a:t>the same </a:t>
            </a:r>
            <a:r>
              <a:rPr sz="2800" spc="-15" dirty="0">
                <a:latin typeface="Carlito"/>
                <a:cs typeface="Carlito"/>
              </a:rPr>
              <a:t>inter-AS routing</a:t>
            </a:r>
            <a:r>
              <a:rPr sz="2800" spc="21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protocol.</a:t>
            </a:r>
            <a:endParaRPr sz="2800">
              <a:latin typeface="Carlito"/>
              <a:cs typeface="Carlito"/>
            </a:endParaRPr>
          </a:p>
          <a:p>
            <a:pPr marL="241300" marR="186055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problem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solidFill>
                  <a:srgbClr val="5B9BD4"/>
                </a:solidFill>
                <a:latin typeface="Carlito"/>
                <a:cs typeface="Carlito"/>
              </a:rPr>
              <a:t>scale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solved because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intra-AS </a:t>
            </a:r>
            <a:r>
              <a:rPr sz="2800" spc="-20" dirty="0">
                <a:latin typeface="Carlito"/>
                <a:cs typeface="Carlito"/>
              </a:rPr>
              <a:t>router </a:t>
            </a:r>
            <a:r>
              <a:rPr sz="2800" spc="-10" dirty="0">
                <a:latin typeface="Carlito"/>
                <a:cs typeface="Carlito"/>
              </a:rPr>
              <a:t>need only  </a:t>
            </a:r>
            <a:r>
              <a:rPr sz="2800" spc="-5" dirty="0">
                <a:latin typeface="Carlito"/>
                <a:cs typeface="Carlito"/>
              </a:rPr>
              <a:t>know about </a:t>
            </a:r>
            <a:r>
              <a:rPr sz="2800" spc="-25" dirty="0">
                <a:latin typeface="Carlito"/>
                <a:cs typeface="Carlito"/>
              </a:rPr>
              <a:t>routers </a:t>
            </a:r>
            <a:r>
              <a:rPr sz="2800" spc="-5" dirty="0">
                <a:latin typeface="Carlito"/>
                <a:cs typeface="Carlito"/>
              </a:rPr>
              <a:t>within its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AS.</a:t>
            </a:r>
            <a:endParaRPr sz="2800">
              <a:latin typeface="Carlito"/>
              <a:cs typeface="Carlito"/>
            </a:endParaRPr>
          </a:p>
          <a:p>
            <a:pPr marL="241300" marR="279400" indent="-228600">
              <a:lnSpc>
                <a:spcPts val="303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problem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solidFill>
                  <a:srgbClr val="5B9BD4"/>
                </a:solidFill>
                <a:latin typeface="Carlito"/>
                <a:cs typeface="Carlito"/>
              </a:rPr>
              <a:t>administrative </a:t>
            </a:r>
            <a:r>
              <a:rPr sz="2800" spc="-5" dirty="0">
                <a:solidFill>
                  <a:srgbClr val="5B9BD4"/>
                </a:solidFill>
                <a:latin typeface="Carlito"/>
                <a:cs typeface="Carlito"/>
              </a:rPr>
              <a:t>authority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solved since </a:t>
            </a:r>
            <a:r>
              <a:rPr sz="2800" spc="-5" dirty="0">
                <a:latin typeface="Carlito"/>
                <a:cs typeface="Carlito"/>
              </a:rPr>
              <a:t>an  </a:t>
            </a:r>
            <a:r>
              <a:rPr sz="2800" spc="-15" dirty="0">
                <a:latin typeface="Carlito"/>
                <a:cs typeface="Carlito"/>
              </a:rPr>
              <a:t>organization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run </a:t>
            </a:r>
            <a:r>
              <a:rPr sz="2800" spc="-15" dirty="0">
                <a:latin typeface="Carlito"/>
                <a:cs typeface="Carlito"/>
              </a:rPr>
              <a:t>whatever </a:t>
            </a:r>
            <a:r>
              <a:rPr sz="2800" spc="-20" dirty="0">
                <a:latin typeface="Carlito"/>
                <a:cs typeface="Carlito"/>
              </a:rPr>
              <a:t>intra-AS </a:t>
            </a:r>
            <a:r>
              <a:rPr sz="2800" spc="-15" dirty="0">
                <a:latin typeface="Carlito"/>
                <a:cs typeface="Carlito"/>
              </a:rPr>
              <a:t>routing </a:t>
            </a:r>
            <a:r>
              <a:rPr sz="2800" spc="-20" dirty="0">
                <a:latin typeface="Carlito"/>
                <a:cs typeface="Carlito"/>
              </a:rPr>
              <a:t>protocol </a:t>
            </a:r>
            <a:r>
              <a:rPr sz="2800" spc="-5" dirty="0">
                <a:latin typeface="Carlito"/>
                <a:cs typeface="Carlito"/>
              </a:rPr>
              <a:t>it</a:t>
            </a:r>
            <a:r>
              <a:rPr sz="2800" spc="1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chooses;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994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45" dirty="0">
                <a:latin typeface="Carlito"/>
                <a:cs typeface="Carlito"/>
              </a:rPr>
              <a:t>however, </a:t>
            </a:r>
            <a:r>
              <a:rPr sz="2800" spc="-5" dirty="0">
                <a:latin typeface="Carlito"/>
                <a:cs typeface="Carlito"/>
              </a:rPr>
              <a:t>each </a:t>
            </a:r>
            <a:r>
              <a:rPr sz="2800" spc="-10" dirty="0">
                <a:latin typeface="Carlito"/>
                <a:cs typeface="Carlito"/>
              </a:rPr>
              <a:t>pair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connected </a:t>
            </a:r>
            <a:r>
              <a:rPr sz="2800" spc="-5" dirty="0">
                <a:latin typeface="Carlito"/>
                <a:cs typeface="Carlito"/>
              </a:rPr>
              <a:t>ASs </a:t>
            </a:r>
            <a:r>
              <a:rPr sz="2800" spc="-10" dirty="0">
                <a:latin typeface="Carlito"/>
                <a:cs typeface="Carlito"/>
              </a:rPr>
              <a:t>needs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run the </a:t>
            </a:r>
            <a:r>
              <a:rPr sz="2800" spc="-10" dirty="0">
                <a:latin typeface="Carlito"/>
                <a:cs typeface="Carlito"/>
              </a:rPr>
              <a:t>same inter-AS  </a:t>
            </a:r>
            <a:r>
              <a:rPr sz="2800" spc="-15" dirty="0">
                <a:latin typeface="Carlito"/>
                <a:cs typeface="Carlito"/>
              </a:rPr>
              <a:t>routing </a:t>
            </a:r>
            <a:r>
              <a:rPr sz="2800" spc="-20" dirty="0">
                <a:latin typeface="Carlito"/>
                <a:cs typeface="Carlito"/>
              </a:rPr>
              <a:t>protocol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20" dirty="0">
                <a:latin typeface="Carlito"/>
                <a:cs typeface="Carlito"/>
              </a:rPr>
              <a:t>exchange </a:t>
            </a:r>
            <a:r>
              <a:rPr sz="2800" spc="-10" dirty="0">
                <a:latin typeface="Carlito"/>
                <a:cs typeface="Carlito"/>
              </a:rPr>
              <a:t>reachability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information.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3030065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7918"/>
            <a:ext cx="9010015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Carlito"/>
                <a:cs typeface="Carlito"/>
              </a:rPr>
              <a:t>Two </a:t>
            </a:r>
            <a:r>
              <a:rPr sz="2800" spc="-15" dirty="0">
                <a:latin typeface="Carlito"/>
                <a:cs typeface="Carlito"/>
              </a:rPr>
              <a:t>intra-AS routing </a:t>
            </a:r>
            <a:r>
              <a:rPr sz="2800" spc="-20" dirty="0">
                <a:latin typeface="Carlito"/>
                <a:cs typeface="Carlito"/>
              </a:rPr>
              <a:t>protocols are </a:t>
            </a:r>
            <a:r>
              <a:rPr sz="2800" b="1" spc="-15" dirty="0">
                <a:latin typeface="Carlito"/>
                <a:cs typeface="Carlito"/>
              </a:rPr>
              <a:t>Routing</a:t>
            </a:r>
            <a:r>
              <a:rPr sz="2800" b="1" spc="21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Information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rlito"/>
                <a:cs typeface="Carlito"/>
              </a:rPr>
              <a:t>Protocol </a:t>
            </a:r>
            <a:r>
              <a:rPr sz="2800" b="1" spc="-5" dirty="0">
                <a:latin typeface="Carlito"/>
                <a:cs typeface="Carlito"/>
              </a:rPr>
              <a:t>(RIP)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b="1" spc="-5" dirty="0">
                <a:latin typeface="Carlito"/>
                <a:cs typeface="Carlito"/>
              </a:rPr>
              <a:t>Open </a:t>
            </a:r>
            <a:r>
              <a:rPr sz="2800" b="1" spc="-15" dirty="0">
                <a:latin typeface="Carlito"/>
                <a:cs typeface="Carlito"/>
              </a:rPr>
              <a:t>Shortest </a:t>
            </a:r>
            <a:r>
              <a:rPr sz="2800" b="1" spc="-25" dirty="0">
                <a:latin typeface="Carlito"/>
                <a:cs typeface="Carlito"/>
              </a:rPr>
              <a:t>Path </a:t>
            </a:r>
            <a:r>
              <a:rPr sz="2800" b="1" spc="-15" dirty="0">
                <a:latin typeface="Carlito"/>
                <a:cs typeface="Carlito"/>
              </a:rPr>
              <a:t>First</a:t>
            </a:r>
            <a:r>
              <a:rPr sz="2800" b="1" spc="13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(OSPF)</a:t>
            </a:r>
            <a:r>
              <a:rPr sz="2800" spc="-1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inter-AS routing </a:t>
            </a:r>
            <a:r>
              <a:rPr sz="2800" spc="-20" dirty="0">
                <a:latin typeface="Carlito"/>
                <a:cs typeface="Carlito"/>
              </a:rPr>
              <a:t>protocol </a:t>
            </a:r>
            <a:r>
              <a:rPr sz="2800" spc="-5" dirty="0">
                <a:latin typeface="Carlito"/>
                <a:cs typeface="Carlito"/>
              </a:rPr>
              <a:t>is BGP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30" dirty="0">
                <a:latin typeface="Carlito"/>
                <a:cs typeface="Carlito"/>
              </a:rPr>
              <a:t>today’s</a:t>
            </a:r>
            <a:r>
              <a:rPr sz="2800" spc="2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Internet.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1046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663" y="1357889"/>
            <a:ext cx="11579878" cy="3931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4715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0" dirty="0"/>
              <a:t>Virtual </a:t>
            </a:r>
            <a:r>
              <a:rPr sz="4400" spc="-290" dirty="0"/>
              <a:t>Circuit </a:t>
            </a:r>
            <a:r>
              <a:rPr sz="4400" spc="-195" dirty="0"/>
              <a:t>and </a:t>
            </a:r>
            <a:r>
              <a:rPr sz="4400" spc="-250" dirty="0"/>
              <a:t>Datagram</a:t>
            </a:r>
            <a:r>
              <a:rPr sz="4400" spc="-969" dirty="0"/>
              <a:t> </a:t>
            </a:r>
            <a:r>
              <a:rPr sz="4400" spc="-215" dirty="0"/>
              <a:t>Networks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6062"/>
            <a:ext cx="10253345" cy="410082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448309" indent="-228600">
              <a:lnSpc>
                <a:spcPct val="8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Network </a:t>
            </a:r>
            <a:r>
              <a:rPr sz="2600" spc="-20" dirty="0">
                <a:latin typeface="Carlito"/>
                <a:cs typeface="Carlito"/>
              </a:rPr>
              <a:t>layer </a:t>
            </a:r>
            <a:r>
              <a:rPr sz="2600" spc="-10" dirty="0">
                <a:latin typeface="Carlito"/>
                <a:cs typeface="Carlito"/>
              </a:rPr>
              <a:t>can provide </a:t>
            </a:r>
            <a:r>
              <a:rPr sz="2600" spc="-5" dirty="0">
                <a:latin typeface="Carlito"/>
                <a:cs typeface="Carlito"/>
              </a:rPr>
              <a:t>connectionless </a:t>
            </a:r>
            <a:r>
              <a:rPr sz="2600" dirty="0">
                <a:latin typeface="Carlito"/>
                <a:cs typeface="Carlito"/>
              </a:rPr>
              <a:t>service </a:t>
            </a:r>
            <a:r>
              <a:rPr sz="2600" spc="-5" dirty="0">
                <a:latin typeface="Carlito"/>
                <a:cs typeface="Carlito"/>
              </a:rPr>
              <a:t>or connection </a:t>
            </a:r>
            <a:r>
              <a:rPr sz="2600" dirty="0">
                <a:latin typeface="Carlito"/>
                <a:cs typeface="Carlito"/>
              </a:rPr>
              <a:t>service  </a:t>
            </a:r>
            <a:r>
              <a:rPr sz="2600" spc="-5" dirty="0">
                <a:latin typeface="Carlito"/>
                <a:cs typeface="Carlito"/>
              </a:rPr>
              <a:t>between </a:t>
            </a:r>
            <a:r>
              <a:rPr sz="2600" spc="-10" dirty="0">
                <a:latin typeface="Carlito"/>
                <a:cs typeface="Carlito"/>
              </a:rPr>
              <a:t>two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hosts.</a:t>
            </a:r>
            <a:endParaRPr sz="2600">
              <a:latin typeface="Carlito"/>
              <a:cs typeface="Carlito"/>
            </a:endParaRPr>
          </a:p>
          <a:p>
            <a:pPr marL="241300" marR="42545" indent="-228600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network- </a:t>
            </a:r>
            <a:r>
              <a:rPr sz="2600" spc="-20" dirty="0">
                <a:latin typeface="Carlito"/>
                <a:cs typeface="Carlito"/>
              </a:rPr>
              <a:t>layer </a:t>
            </a:r>
            <a:r>
              <a:rPr sz="2600" spc="-5" dirty="0">
                <a:latin typeface="Carlito"/>
                <a:cs typeface="Carlito"/>
              </a:rPr>
              <a:t>connection </a:t>
            </a:r>
            <a:r>
              <a:rPr sz="2600" dirty="0">
                <a:latin typeface="Carlito"/>
                <a:cs typeface="Carlito"/>
              </a:rPr>
              <a:t>service </a:t>
            </a:r>
            <a:r>
              <a:rPr sz="2600" spc="-5" dirty="0">
                <a:latin typeface="Carlito"/>
                <a:cs typeface="Carlito"/>
              </a:rPr>
              <a:t>begins </a:t>
            </a:r>
            <a:r>
              <a:rPr sz="2600" dirty="0">
                <a:latin typeface="Carlito"/>
                <a:cs typeface="Carlito"/>
              </a:rPr>
              <a:t>with </a:t>
            </a:r>
            <a:r>
              <a:rPr sz="2600" spc="-5" dirty="0">
                <a:latin typeface="Carlito"/>
                <a:cs typeface="Carlito"/>
              </a:rPr>
              <a:t>handshaking between </a:t>
            </a:r>
            <a:r>
              <a:rPr sz="2600" dirty="0">
                <a:latin typeface="Carlito"/>
                <a:cs typeface="Carlito"/>
              </a:rPr>
              <a:t>the  </a:t>
            </a:r>
            <a:r>
              <a:rPr sz="2600" spc="-10" dirty="0">
                <a:latin typeface="Carlito"/>
                <a:cs typeface="Carlito"/>
              </a:rPr>
              <a:t>source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destination hosts; </a:t>
            </a:r>
            <a:r>
              <a:rPr sz="2600" dirty="0">
                <a:latin typeface="Carlito"/>
                <a:cs typeface="Carlito"/>
              </a:rPr>
              <a:t>and a </a:t>
            </a:r>
            <a:r>
              <a:rPr sz="2600" spc="-10" dirty="0">
                <a:latin typeface="Carlito"/>
                <a:cs typeface="Carlito"/>
              </a:rPr>
              <a:t>network-layer </a:t>
            </a:r>
            <a:r>
              <a:rPr sz="2600" spc="-5" dirty="0">
                <a:latin typeface="Carlito"/>
                <a:cs typeface="Carlito"/>
              </a:rPr>
              <a:t>connectionless </a:t>
            </a:r>
            <a:r>
              <a:rPr sz="2600" dirty="0">
                <a:latin typeface="Carlito"/>
                <a:cs typeface="Carlito"/>
              </a:rPr>
              <a:t>service  </a:t>
            </a:r>
            <a:r>
              <a:rPr sz="2600" spc="-5" dirty="0">
                <a:latin typeface="Carlito"/>
                <a:cs typeface="Carlito"/>
              </a:rPr>
              <a:t>does not </a:t>
            </a:r>
            <a:r>
              <a:rPr sz="2600" spc="-20" dirty="0">
                <a:latin typeface="Carlito"/>
                <a:cs typeface="Carlito"/>
              </a:rPr>
              <a:t>have </a:t>
            </a:r>
            <a:r>
              <a:rPr sz="2600" spc="-15" dirty="0">
                <a:latin typeface="Carlito"/>
                <a:cs typeface="Carlito"/>
              </a:rPr>
              <a:t>any </a:t>
            </a:r>
            <a:r>
              <a:rPr sz="2600" spc="-5" dirty="0">
                <a:latin typeface="Carlito"/>
                <a:cs typeface="Carlito"/>
              </a:rPr>
              <a:t>handshaking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preliminaries.</a:t>
            </a:r>
            <a:endParaRPr sz="2600">
              <a:latin typeface="Carlito"/>
              <a:cs typeface="Carlito"/>
            </a:endParaRPr>
          </a:p>
          <a:p>
            <a:pPr marL="241300" marR="5080" indent="-228600">
              <a:lnSpc>
                <a:spcPct val="8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There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dirty="0">
                <a:latin typeface="Carlito"/>
                <a:cs typeface="Carlito"/>
              </a:rPr>
              <a:t>crucial </a:t>
            </a:r>
            <a:r>
              <a:rPr sz="2600" spc="-15" dirty="0">
                <a:latin typeface="Carlito"/>
                <a:cs typeface="Carlito"/>
              </a:rPr>
              <a:t>differences </a:t>
            </a:r>
            <a:r>
              <a:rPr sz="2600" spc="-10" dirty="0">
                <a:latin typeface="Carlito"/>
                <a:cs typeface="Carlito"/>
              </a:rPr>
              <a:t>from transport-layer </a:t>
            </a:r>
            <a:r>
              <a:rPr sz="2600" spc="-5" dirty="0">
                <a:latin typeface="Carlito"/>
                <a:cs typeface="Carlito"/>
              </a:rPr>
              <a:t>connection-oriented </a:t>
            </a:r>
            <a:r>
              <a:rPr sz="2600" dirty="0">
                <a:latin typeface="Carlito"/>
                <a:cs typeface="Carlito"/>
              </a:rPr>
              <a:t>and  </a:t>
            </a:r>
            <a:r>
              <a:rPr sz="2600" spc="-5" dirty="0">
                <a:latin typeface="Carlito"/>
                <a:cs typeface="Carlito"/>
              </a:rPr>
              <a:t>connectionless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services:</a:t>
            </a:r>
            <a:endParaRPr sz="2600">
              <a:latin typeface="Carlito"/>
              <a:cs typeface="Carlito"/>
            </a:endParaRPr>
          </a:p>
          <a:p>
            <a:pPr marL="241300" marR="494030" indent="-228600">
              <a:lnSpc>
                <a:spcPts val="250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In the </a:t>
            </a:r>
            <a:r>
              <a:rPr sz="2600" spc="-10" dirty="0">
                <a:latin typeface="Carlito"/>
                <a:cs typeface="Carlito"/>
              </a:rPr>
              <a:t>network </a:t>
            </a:r>
            <a:r>
              <a:rPr sz="2600" spc="-55" dirty="0">
                <a:latin typeface="Carlito"/>
                <a:cs typeface="Carlito"/>
              </a:rPr>
              <a:t>layer, </a:t>
            </a:r>
            <a:r>
              <a:rPr sz="2600" dirty="0">
                <a:latin typeface="Carlito"/>
                <a:cs typeface="Carlito"/>
              </a:rPr>
              <a:t>these services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15" dirty="0">
                <a:latin typeface="Carlito"/>
                <a:cs typeface="Carlito"/>
              </a:rPr>
              <a:t>host-to-host </a:t>
            </a:r>
            <a:r>
              <a:rPr sz="2600" dirty="0">
                <a:latin typeface="Carlito"/>
                <a:cs typeface="Carlito"/>
              </a:rPr>
              <a:t>services. </a:t>
            </a:r>
            <a:r>
              <a:rPr sz="2600" spc="-5" dirty="0">
                <a:latin typeface="Carlito"/>
                <a:cs typeface="Carlito"/>
              </a:rPr>
              <a:t>transport  </a:t>
            </a:r>
            <a:r>
              <a:rPr sz="2600" spc="-20" dirty="0">
                <a:latin typeface="Carlito"/>
                <a:cs typeface="Carlito"/>
              </a:rPr>
              <a:t>layer </a:t>
            </a:r>
            <a:r>
              <a:rPr sz="2600" dirty="0">
                <a:latin typeface="Carlito"/>
                <a:cs typeface="Carlito"/>
              </a:rPr>
              <a:t>these services </a:t>
            </a:r>
            <a:r>
              <a:rPr sz="2600" spc="-10" dirty="0">
                <a:latin typeface="Carlito"/>
                <a:cs typeface="Carlito"/>
              </a:rPr>
              <a:t>are process to- process</a:t>
            </a:r>
            <a:r>
              <a:rPr sz="2600" spc="-12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services.</a:t>
            </a:r>
            <a:endParaRPr sz="2600">
              <a:latin typeface="Carlito"/>
              <a:cs typeface="Carlito"/>
            </a:endParaRPr>
          </a:p>
          <a:p>
            <a:pPr marL="241300" marR="512445" indent="-228600">
              <a:lnSpc>
                <a:spcPts val="250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Computer </a:t>
            </a:r>
            <a:r>
              <a:rPr sz="2600" spc="-10" dirty="0">
                <a:latin typeface="Carlito"/>
                <a:cs typeface="Carlito"/>
              </a:rPr>
              <a:t>network </a:t>
            </a:r>
            <a:r>
              <a:rPr sz="2600" spc="-5" dirty="0">
                <a:latin typeface="Carlito"/>
                <a:cs typeface="Carlito"/>
              </a:rPr>
              <a:t>architectures does not </a:t>
            </a:r>
            <a:r>
              <a:rPr sz="2600" spc="-10" dirty="0">
                <a:latin typeface="Carlito"/>
                <a:cs typeface="Carlito"/>
              </a:rPr>
              <a:t>provide </a:t>
            </a:r>
            <a:r>
              <a:rPr sz="2600" spc="-5" dirty="0">
                <a:latin typeface="Carlito"/>
                <a:cs typeface="Carlito"/>
              </a:rPr>
              <a:t>both connectionless  </a:t>
            </a:r>
            <a:r>
              <a:rPr sz="2600" dirty="0">
                <a:latin typeface="Carlito"/>
                <a:cs typeface="Carlito"/>
              </a:rPr>
              <a:t>service or a </a:t>
            </a:r>
            <a:r>
              <a:rPr sz="2600" spc="-10" dirty="0">
                <a:latin typeface="Carlito"/>
                <a:cs typeface="Carlito"/>
              </a:rPr>
              <a:t>host-to-host </a:t>
            </a:r>
            <a:r>
              <a:rPr sz="2600" spc="-5" dirty="0">
                <a:latin typeface="Carlito"/>
                <a:cs typeface="Carlito"/>
              </a:rPr>
              <a:t>connection </a:t>
            </a:r>
            <a:r>
              <a:rPr sz="2600" dirty="0">
                <a:latin typeface="Carlito"/>
                <a:cs typeface="Carlito"/>
              </a:rPr>
              <a:t>service </a:t>
            </a:r>
            <a:r>
              <a:rPr sz="2600" spc="-10" dirty="0">
                <a:latin typeface="Carlito"/>
                <a:cs typeface="Carlito"/>
              </a:rPr>
              <a:t>at </a:t>
            </a:r>
            <a:r>
              <a:rPr sz="2600" spc="-5" dirty="0">
                <a:latin typeface="Carlito"/>
                <a:cs typeface="Carlito"/>
              </a:rPr>
              <a:t>same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time.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64540"/>
            <a:ext cx="10217150" cy="3137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86105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Computer </a:t>
            </a:r>
            <a:r>
              <a:rPr sz="2800" spc="-15" dirty="0">
                <a:latin typeface="Carlito"/>
                <a:cs typeface="Carlito"/>
              </a:rPr>
              <a:t>networks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provide </a:t>
            </a:r>
            <a:r>
              <a:rPr sz="2800" spc="-10" dirty="0">
                <a:latin typeface="Carlito"/>
                <a:cs typeface="Carlito"/>
              </a:rPr>
              <a:t>only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connection </a:t>
            </a:r>
            <a:r>
              <a:rPr sz="2800" spc="-5" dirty="0">
                <a:latin typeface="Carlito"/>
                <a:cs typeface="Carlito"/>
              </a:rPr>
              <a:t>service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network </a:t>
            </a:r>
            <a:r>
              <a:rPr sz="2800" spc="-20" dirty="0">
                <a:latin typeface="Carlito"/>
                <a:cs typeface="Carlito"/>
              </a:rPr>
              <a:t>layer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called </a:t>
            </a:r>
            <a:r>
              <a:rPr sz="2800" b="1" spc="-10" dirty="0">
                <a:latin typeface="Carlito"/>
                <a:cs typeface="Carlito"/>
              </a:rPr>
              <a:t>virtual-circuit </a:t>
            </a:r>
            <a:r>
              <a:rPr sz="2800" spc="-20" dirty="0">
                <a:latin typeface="Carlito"/>
                <a:cs typeface="Carlito"/>
              </a:rPr>
              <a:t>(</a:t>
            </a:r>
            <a:r>
              <a:rPr sz="2800" b="1" spc="-20" dirty="0">
                <a:latin typeface="Carlito"/>
                <a:cs typeface="Carlito"/>
              </a:rPr>
              <a:t>VC</a:t>
            </a:r>
            <a:r>
              <a:rPr sz="2800" spc="-20" dirty="0">
                <a:latin typeface="Carlito"/>
                <a:cs typeface="Carlito"/>
              </a:rPr>
              <a:t>)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networks</a:t>
            </a:r>
            <a:r>
              <a:rPr sz="2800" spc="-15" dirty="0">
                <a:latin typeface="Carlito"/>
                <a:cs typeface="Carlito"/>
              </a:rPr>
              <a:t>;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5" dirty="0">
                <a:latin typeface="Carlito"/>
                <a:cs typeface="Carlito"/>
              </a:rPr>
              <a:t>computer networks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provide </a:t>
            </a:r>
            <a:r>
              <a:rPr sz="2800" spc="-10" dirty="0">
                <a:latin typeface="Carlito"/>
                <a:cs typeface="Carlito"/>
              </a:rPr>
              <a:t>only </a:t>
            </a:r>
            <a:r>
              <a:rPr sz="2800" spc="-5" dirty="0">
                <a:latin typeface="Carlito"/>
                <a:cs typeface="Carlito"/>
              </a:rPr>
              <a:t>a connectionless service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network </a:t>
            </a:r>
            <a:r>
              <a:rPr sz="2800" spc="-20" dirty="0">
                <a:latin typeface="Carlito"/>
                <a:cs typeface="Carlito"/>
              </a:rPr>
              <a:t>layer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called </a:t>
            </a:r>
            <a:r>
              <a:rPr sz="2800" b="1" spc="-20" dirty="0">
                <a:latin typeface="Carlito"/>
                <a:cs typeface="Carlito"/>
              </a:rPr>
              <a:t>datagram</a:t>
            </a:r>
            <a:r>
              <a:rPr sz="2800" b="1" spc="6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networks</a:t>
            </a:r>
            <a:r>
              <a:rPr sz="2800" spc="-1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100">
              <a:latin typeface="Carlito"/>
              <a:cs typeface="Carlito"/>
            </a:endParaRPr>
          </a:p>
          <a:p>
            <a:pPr marL="241300" marR="202565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network-layer </a:t>
            </a:r>
            <a:r>
              <a:rPr sz="2800" spc="-10" dirty="0">
                <a:latin typeface="Carlito"/>
                <a:cs typeface="Carlito"/>
              </a:rPr>
              <a:t>connection </a:t>
            </a:r>
            <a:r>
              <a:rPr sz="2800" spc="-5" dirty="0">
                <a:latin typeface="Carlito"/>
                <a:cs typeface="Carlito"/>
              </a:rPr>
              <a:t>service is </a:t>
            </a:r>
            <a:r>
              <a:rPr sz="2800" spc="-10" dirty="0">
                <a:latin typeface="Carlito"/>
                <a:cs typeface="Carlito"/>
              </a:rPr>
              <a:t>implemented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25" dirty="0">
                <a:latin typeface="Carlito"/>
                <a:cs typeface="Carlito"/>
              </a:rPr>
              <a:t>routers 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network </a:t>
            </a:r>
            <a:r>
              <a:rPr sz="2800" spc="-20" dirty="0">
                <a:latin typeface="Carlito"/>
                <a:cs typeface="Carlito"/>
              </a:rPr>
              <a:t>core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well </a:t>
            </a:r>
            <a:r>
              <a:rPr sz="2800" spc="-5" dirty="0">
                <a:latin typeface="Carlito"/>
                <a:cs typeface="Carlito"/>
              </a:rPr>
              <a:t>as in the end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systems.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5142" y="318338"/>
            <a:ext cx="32353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35" dirty="0"/>
              <a:t>Virtual</a:t>
            </a:r>
            <a:r>
              <a:rPr sz="4400" spc="-400" dirty="0"/>
              <a:t> </a:t>
            </a:r>
            <a:r>
              <a:rPr sz="4400" spc="-245" dirty="0"/>
              <a:t>circuits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631941" y="6426504"/>
            <a:ext cx="9271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Network</a:t>
            </a:r>
            <a:r>
              <a:rPr sz="1200" spc="-6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Layer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68990" y="6426504"/>
            <a:ext cx="3060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4-16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0694" y="1720037"/>
            <a:ext cx="8035925" cy="39065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6985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  <a:tab pos="926465" algn="l"/>
                <a:tab pos="1987550" algn="l"/>
                <a:tab pos="3547110" algn="l"/>
                <a:tab pos="4123054" algn="l"/>
                <a:tab pos="4972050" algn="l"/>
                <a:tab pos="5616575" algn="l"/>
                <a:tab pos="6712584" algn="l"/>
                <a:tab pos="7515859" algn="l"/>
              </a:tabLst>
            </a:pPr>
            <a:r>
              <a:rPr sz="2800" spc="-10" dirty="0">
                <a:latin typeface="Carlito"/>
                <a:cs typeface="Carlito"/>
              </a:rPr>
              <a:t>Cal</a:t>
            </a:r>
            <a:r>
              <a:rPr sz="2800" spc="-5" dirty="0">
                <a:latin typeface="Carlito"/>
                <a:cs typeface="Carlito"/>
              </a:rPr>
              <a:t>l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s</a:t>
            </a:r>
            <a:r>
              <a:rPr sz="2800" spc="-25" dirty="0">
                <a:latin typeface="Carlito"/>
                <a:cs typeface="Carlito"/>
              </a:rPr>
              <a:t>e</a:t>
            </a:r>
            <a:r>
              <a:rPr sz="2800" spc="-5" dirty="0">
                <a:latin typeface="Carlito"/>
                <a:cs typeface="Carlito"/>
              </a:rPr>
              <a:t>tu</a:t>
            </a:r>
            <a:r>
              <a:rPr sz="2800" dirty="0">
                <a:latin typeface="Carlito"/>
                <a:cs typeface="Carlito"/>
              </a:rPr>
              <a:t>p</a:t>
            </a:r>
            <a:r>
              <a:rPr sz="2800" spc="-5" dirty="0">
                <a:latin typeface="Carlito"/>
                <a:cs typeface="Carlito"/>
              </a:rPr>
              <a:t>,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35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ea</a:t>
            </a:r>
            <a:r>
              <a:rPr sz="2800" spc="-45" dirty="0">
                <a:latin typeface="Carlito"/>
                <a:cs typeface="Carlito"/>
              </a:rPr>
              <a:t>r</a:t>
            </a:r>
            <a:r>
              <a:rPr sz="2800" spc="-10" dirty="0">
                <a:latin typeface="Carlito"/>
                <a:cs typeface="Carlito"/>
              </a:rPr>
              <a:t>d</a:t>
            </a:r>
            <a:r>
              <a:rPr sz="2800" spc="-25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wn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70" dirty="0">
                <a:latin typeface="Carlito"/>
                <a:cs typeface="Carlito"/>
              </a:rPr>
              <a:t>f</a:t>
            </a:r>
            <a:r>
              <a:rPr sz="2800" spc="-10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r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each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25" dirty="0">
                <a:latin typeface="Carlito"/>
                <a:cs typeface="Carlito"/>
              </a:rPr>
              <a:t>c</a:t>
            </a:r>
            <a:r>
              <a:rPr sz="2800" spc="-5" dirty="0">
                <a:latin typeface="Carlito"/>
                <a:cs typeface="Carlito"/>
              </a:rPr>
              <a:t>all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i="1" spc="-10" dirty="0">
                <a:latin typeface="Carlito"/>
                <a:cs typeface="Carlito"/>
              </a:rPr>
              <a:t>be</a:t>
            </a:r>
            <a:r>
              <a:rPr sz="2800" i="1" spc="-40" dirty="0">
                <a:latin typeface="Carlito"/>
                <a:cs typeface="Carlito"/>
              </a:rPr>
              <a:t>f</a:t>
            </a:r>
            <a:r>
              <a:rPr sz="2800" i="1" spc="-10" dirty="0">
                <a:latin typeface="Carlito"/>
                <a:cs typeface="Carlito"/>
              </a:rPr>
              <a:t>or</a:t>
            </a:r>
            <a:r>
              <a:rPr sz="2800" i="1" spc="-5" dirty="0">
                <a:latin typeface="Carlito"/>
                <a:cs typeface="Carlito"/>
              </a:rPr>
              <a:t>e</a:t>
            </a:r>
            <a:r>
              <a:rPr sz="2800" i="1" dirty="0">
                <a:latin typeface="Carlito"/>
                <a:cs typeface="Carlito"/>
              </a:rPr>
              <a:t>	</a:t>
            </a:r>
            <a:r>
              <a:rPr sz="2800" spc="-10" dirty="0" smtClean="0">
                <a:latin typeface="Carlito"/>
                <a:cs typeface="Carlito"/>
              </a:rPr>
              <a:t>d</a:t>
            </a:r>
            <a:r>
              <a:rPr sz="2800" spc="-35" dirty="0" smtClean="0">
                <a:latin typeface="Carlito"/>
                <a:cs typeface="Carlito"/>
              </a:rPr>
              <a:t>a</a:t>
            </a:r>
            <a:r>
              <a:rPr sz="2800" spc="-45" dirty="0" smtClean="0">
                <a:latin typeface="Carlito"/>
                <a:cs typeface="Carlito"/>
              </a:rPr>
              <a:t>t</a:t>
            </a:r>
            <a:r>
              <a:rPr sz="2800" spc="-5" dirty="0" smtClean="0">
                <a:latin typeface="Carlito"/>
                <a:cs typeface="Carlito"/>
              </a:rPr>
              <a:t>a</a:t>
            </a:r>
            <a:r>
              <a:rPr lang="en-US" sz="2800" dirty="0">
                <a:latin typeface="Carlito"/>
                <a:cs typeface="Carlito"/>
              </a:rPr>
              <a:t> </a:t>
            </a:r>
            <a:r>
              <a:rPr sz="2800" spc="-25" dirty="0" smtClean="0">
                <a:latin typeface="Carlito"/>
                <a:cs typeface="Carlito"/>
              </a:rPr>
              <a:t>c</a:t>
            </a:r>
            <a:r>
              <a:rPr sz="2800" spc="-5" dirty="0" smtClean="0">
                <a:latin typeface="Carlito"/>
                <a:cs typeface="Carlito"/>
              </a:rPr>
              <a:t>an  </a:t>
            </a:r>
            <a:r>
              <a:rPr sz="2800" spc="-10" dirty="0">
                <a:latin typeface="Carlito"/>
                <a:cs typeface="Carlito"/>
              </a:rPr>
              <a:t>flow</a:t>
            </a:r>
            <a:endParaRPr sz="2800" dirty="0">
              <a:latin typeface="Carlito"/>
              <a:cs typeface="Carlito"/>
            </a:endParaRPr>
          </a:p>
          <a:p>
            <a:pPr marL="241300" marR="889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Each </a:t>
            </a:r>
            <a:r>
              <a:rPr sz="2800" spc="-20" dirty="0">
                <a:latin typeface="Carlito"/>
                <a:cs typeface="Carlito"/>
              </a:rPr>
              <a:t>packet </a:t>
            </a:r>
            <a:r>
              <a:rPr sz="2800" spc="-10" dirty="0">
                <a:latin typeface="Carlito"/>
                <a:cs typeface="Carlito"/>
              </a:rPr>
              <a:t>carries </a:t>
            </a:r>
            <a:r>
              <a:rPr sz="2800" spc="-20" dirty="0">
                <a:latin typeface="Carlito"/>
                <a:cs typeface="Carlito"/>
              </a:rPr>
              <a:t>VC </a:t>
            </a:r>
            <a:r>
              <a:rPr sz="2800" spc="-10" dirty="0">
                <a:latin typeface="Carlito"/>
                <a:cs typeface="Carlito"/>
              </a:rPr>
              <a:t>identifier (not destination </a:t>
            </a:r>
            <a:r>
              <a:rPr sz="2800" spc="-15" dirty="0">
                <a:latin typeface="Carlito"/>
                <a:cs typeface="Carlito"/>
              </a:rPr>
              <a:t>host  </a:t>
            </a:r>
            <a:r>
              <a:rPr sz="2800" spc="-10" dirty="0">
                <a:latin typeface="Carlito"/>
                <a:cs typeface="Carlito"/>
              </a:rPr>
              <a:t>address)</a:t>
            </a:r>
            <a:endParaRPr sz="2800" dirty="0">
              <a:latin typeface="Carlito"/>
              <a:cs typeface="Carlito"/>
            </a:endParaRPr>
          </a:p>
          <a:p>
            <a:pPr marL="241300" indent="-228600">
              <a:lnSpc>
                <a:spcPts val="322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  <a:tab pos="1207135" algn="l"/>
                <a:tab pos="2306320" algn="l"/>
                <a:tab pos="2870200" algn="l"/>
                <a:tab pos="5756910" algn="l"/>
                <a:tab pos="6605905" algn="l"/>
              </a:tabLst>
            </a:pPr>
            <a:r>
              <a:rPr sz="2800" i="1" spc="-15" dirty="0">
                <a:latin typeface="Carlito"/>
                <a:cs typeface="Carlito"/>
              </a:rPr>
              <a:t>Every	</a:t>
            </a:r>
            <a:r>
              <a:rPr sz="2800" spc="-20" dirty="0">
                <a:latin typeface="Carlito"/>
                <a:cs typeface="Carlito"/>
              </a:rPr>
              <a:t>router	</a:t>
            </a:r>
            <a:r>
              <a:rPr sz="2800" spc="-5" dirty="0">
                <a:latin typeface="Carlito"/>
                <a:cs typeface="Carlito"/>
              </a:rPr>
              <a:t>on	</a:t>
            </a:r>
            <a:r>
              <a:rPr sz="2800" spc="-10" dirty="0" smtClean="0">
                <a:latin typeface="Carlito"/>
                <a:cs typeface="Carlito"/>
              </a:rPr>
              <a:t>source-destination</a:t>
            </a:r>
            <a:r>
              <a:rPr lang="en-US" sz="2800" spc="-10" dirty="0" smtClean="0">
                <a:latin typeface="Carlito"/>
                <a:cs typeface="Carlito"/>
              </a:rPr>
              <a:t> </a:t>
            </a:r>
            <a:r>
              <a:rPr sz="2800" spc="-10" dirty="0" smtClean="0">
                <a:latin typeface="Carlito"/>
                <a:cs typeface="Carlito"/>
              </a:rPr>
              <a:t>path</a:t>
            </a:r>
            <a:r>
              <a:rPr lang="en-US" sz="2800" spc="-10" dirty="0">
                <a:latin typeface="Carlito"/>
                <a:cs typeface="Carlito"/>
              </a:rPr>
              <a:t> </a:t>
            </a:r>
            <a:r>
              <a:rPr sz="2800" spc="-10" dirty="0" smtClean="0">
                <a:latin typeface="Carlito"/>
                <a:cs typeface="Carlito"/>
              </a:rPr>
              <a:t>maintains</a:t>
            </a:r>
            <a:r>
              <a:rPr lang="en-US" sz="2800" dirty="0" smtClean="0">
                <a:latin typeface="Carlito"/>
                <a:cs typeface="Carlito"/>
              </a:rPr>
              <a:t> </a:t>
            </a:r>
            <a:r>
              <a:rPr sz="2800" spc="-425" dirty="0" smtClean="0">
                <a:latin typeface="AoyagiKouzanFontT"/>
                <a:cs typeface="AoyagiKouzanFontT"/>
              </a:rPr>
              <a:t>“</a:t>
            </a:r>
            <a:r>
              <a:rPr sz="2800" spc="-425" dirty="0" smtClean="0">
                <a:latin typeface="Carlito"/>
                <a:cs typeface="Carlito"/>
              </a:rPr>
              <a:t>state</a:t>
            </a:r>
            <a:r>
              <a:rPr sz="2800" spc="-425" dirty="0">
                <a:latin typeface="AoyagiKouzanFontT"/>
                <a:cs typeface="AoyagiKouzanFontT"/>
              </a:rPr>
              <a:t>”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each </a:t>
            </a:r>
            <a:r>
              <a:rPr sz="2800" spc="-10" dirty="0">
                <a:latin typeface="Carlito"/>
                <a:cs typeface="Carlito"/>
              </a:rPr>
              <a:t>passing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connection</a:t>
            </a:r>
            <a:endParaRPr sz="2800" dirty="0">
              <a:latin typeface="Carlito"/>
              <a:cs typeface="Carlito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link, </a:t>
            </a:r>
            <a:r>
              <a:rPr sz="2800" spc="-20" dirty="0">
                <a:latin typeface="Carlito"/>
                <a:cs typeface="Carlito"/>
              </a:rPr>
              <a:t>router </a:t>
            </a:r>
            <a:r>
              <a:rPr sz="2800" spc="-15" dirty="0">
                <a:latin typeface="Carlito"/>
                <a:cs typeface="Carlito"/>
              </a:rPr>
              <a:t>resources </a:t>
            </a:r>
            <a:r>
              <a:rPr sz="2800" spc="-5" dirty="0">
                <a:latin typeface="Carlito"/>
                <a:cs typeface="Carlito"/>
              </a:rPr>
              <a:t>(bandwidth, </a:t>
            </a:r>
            <a:r>
              <a:rPr sz="2800" spc="-25" dirty="0">
                <a:latin typeface="Carlito"/>
                <a:cs typeface="Carlito"/>
              </a:rPr>
              <a:t>buffers)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dirty="0">
                <a:latin typeface="Carlito"/>
                <a:cs typeface="Carlito"/>
              </a:rPr>
              <a:t>be  </a:t>
            </a:r>
            <a:r>
              <a:rPr sz="2800" i="1" spc="-10" dirty="0">
                <a:latin typeface="Carlito"/>
                <a:cs typeface="Carlito"/>
              </a:rPr>
              <a:t>allocated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20" dirty="0">
                <a:latin typeface="Carlito"/>
                <a:cs typeface="Carlito"/>
              </a:rPr>
              <a:t>VC </a:t>
            </a:r>
            <a:r>
              <a:rPr sz="2800" spc="-15" dirty="0">
                <a:latin typeface="Carlito"/>
                <a:cs typeface="Carlito"/>
              </a:rPr>
              <a:t>(dedicated resources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spc="-10" dirty="0">
                <a:latin typeface="Carlito"/>
                <a:cs typeface="Carlito"/>
              </a:rPr>
              <a:t>predictable  </a:t>
            </a:r>
            <a:r>
              <a:rPr sz="2800" spc="-5" dirty="0">
                <a:latin typeface="Carlito"/>
                <a:cs typeface="Carlito"/>
              </a:rPr>
              <a:t>service)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91000" y="990600"/>
            <a:ext cx="3656076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340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9" dirty="0"/>
              <a:t>VC</a:t>
            </a:r>
            <a:r>
              <a:rPr sz="4400" spc="-360" dirty="0"/>
              <a:t> </a:t>
            </a:r>
            <a:r>
              <a:rPr sz="4400" spc="-229" dirty="0"/>
              <a:t>implementation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631941" y="6426504"/>
            <a:ext cx="9271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Network</a:t>
            </a:r>
            <a:r>
              <a:rPr sz="1200" spc="-6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Layer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68990" y="6426504"/>
            <a:ext cx="3060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4-17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757274"/>
            <a:ext cx="9125585" cy="34702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800" i="1" spc="-5" dirty="0">
                <a:solidFill>
                  <a:srgbClr val="CC0000"/>
                </a:solidFill>
                <a:latin typeface="Carlito"/>
                <a:cs typeface="Carlito"/>
              </a:rPr>
              <a:t>A </a:t>
            </a:r>
            <a:r>
              <a:rPr sz="2800" i="1" spc="-15" dirty="0">
                <a:solidFill>
                  <a:srgbClr val="CC0000"/>
                </a:solidFill>
                <a:latin typeface="Carlito"/>
                <a:cs typeface="Carlito"/>
              </a:rPr>
              <a:t>VC </a:t>
            </a:r>
            <a:r>
              <a:rPr sz="2800" i="1" spc="-10" dirty="0">
                <a:solidFill>
                  <a:srgbClr val="CC0000"/>
                </a:solidFill>
                <a:latin typeface="Carlito"/>
                <a:cs typeface="Carlito"/>
              </a:rPr>
              <a:t>consists</a:t>
            </a:r>
            <a:r>
              <a:rPr sz="2800" i="1" spc="30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CC0000"/>
                </a:solidFill>
                <a:latin typeface="Carlito"/>
                <a:cs typeface="Carlito"/>
              </a:rPr>
              <a:t>of:</a:t>
            </a:r>
            <a:endParaRPr sz="2800">
              <a:latin typeface="Carlito"/>
              <a:cs typeface="Carlito"/>
            </a:endParaRPr>
          </a:p>
          <a:p>
            <a:pPr marL="927100" indent="-457834">
              <a:lnSpc>
                <a:spcPct val="100000"/>
              </a:lnSpc>
              <a:spcBef>
                <a:spcPts val="245"/>
              </a:spcBef>
              <a:buClr>
                <a:srgbClr val="000000"/>
              </a:buClr>
              <a:buAutoNum type="arabicPeriod"/>
              <a:tabLst>
                <a:tab pos="927100" algn="l"/>
                <a:tab pos="927735" algn="l"/>
              </a:tabLst>
            </a:pPr>
            <a:r>
              <a:rPr sz="2400" i="1" spc="-5" dirty="0">
                <a:solidFill>
                  <a:srgbClr val="CC0000"/>
                </a:solidFill>
                <a:latin typeface="Carlito"/>
                <a:cs typeface="Carlito"/>
              </a:rPr>
              <a:t>path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10" dirty="0">
                <a:latin typeface="Carlito"/>
                <a:cs typeface="Carlito"/>
              </a:rPr>
              <a:t>source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destination</a:t>
            </a:r>
            <a:endParaRPr sz="2400">
              <a:latin typeface="Carlito"/>
              <a:cs typeface="Carlito"/>
            </a:endParaRPr>
          </a:p>
          <a:p>
            <a:pPr marL="927100" indent="-457834">
              <a:lnSpc>
                <a:spcPct val="100000"/>
              </a:lnSpc>
              <a:spcBef>
                <a:spcPts val="219"/>
              </a:spcBef>
              <a:buClr>
                <a:srgbClr val="000000"/>
              </a:buClr>
              <a:buAutoNum type="arabicPeriod"/>
              <a:tabLst>
                <a:tab pos="927100" algn="l"/>
                <a:tab pos="927735" algn="l"/>
              </a:tabLst>
            </a:pPr>
            <a:r>
              <a:rPr sz="2400" i="1" spc="-15" dirty="0">
                <a:solidFill>
                  <a:srgbClr val="CC0000"/>
                </a:solidFill>
                <a:latin typeface="Carlito"/>
                <a:cs typeface="Carlito"/>
              </a:rPr>
              <a:t>VC </a:t>
            </a:r>
            <a:r>
              <a:rPr sz="2400" i="1" dirty="0">
                <a:solidFill>
                  <a:srgbClr val="CC0000"/>
                </a:solidFill>
                <a:latin typeface="Carlito"/>
                <a:cs typeface="Carlito"/>
              </a:rPr>
              <a:t>numbers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spc="-5" dirty="0">
                <a:latin typeface="Carlito"/>
                <a:cs typeface="Carlito"/>
              </a:rPr>
              <a:t>one number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each link along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path</a:t>
            </a:r>
            <a:endParaRPr sz="2400">
              <a:latin typeface="Carlito"/>
              <a:cs typeface="Carlito"/>
            </a:endParaRPr>
          </a:p>
          <a:p>
            <a:pPr marL="927100" indent="-457834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AutoNum type="arabicPeriod"/>
              <a:tabLst>
                <a:tab pos="927100" algn="l"/>
                <a:tab pos="927735" algn="l"/>
              </a:tabLst>
            </a:pPr>
            <a:r>
              <a:rPr sz="2400" i="1" spc="-5" dirty="0">
                <a:solidFill>
                  <a:srgbClr val="CC0000"/>
                </a:solidFill>
                <a:latin typeface="Carlito"/>
                <a:cs typeface="Carlito"/>
              </a:rPr>
              <a:t>entries </a:t>
            </a:r>
            <a:r>
              <a:rPr sz="2400" i="1" dirty="0">
                <a:solidFill>
                  <a:srgbClr val="CC0000"/>
                </a:solidFill>
                <a:latin typeface="Carlito"/>
                <a:cs typeface="Carlito"/>
              </a:rPr>
              <a:t>in </a:t>
            </a:r>
            <a:r>
              <a:rPr sz="2400" i="1" spc="-5" dirty="0">
                <a:solidFill>
                  <a:srgbClr val="CC0000"/>
                </a:solidFill>
                <a:latin typeface="Carlito"/>
                <a:cs typeface="Carlito"/>
              </a:rPr>
              <a:t>forwarding </a:t>
            </a:r>
            <a:r>
              <a:rPr sz="2400" i="1" spc="-10" dirty="0">
                <a:solidFill>
                  <a:srgbClr val="CC0000"/>
                </a:solidFill>
                <a:latin typeface="Carlito"/>
                <a:cs typeface="Carlito"/>
              </a:rPr>
              <a:t>tables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routers </a:t>
            </a:r>
            <a:r>
              <a:rPr sz="2400" dirty="0">
                <a:latin typeface="Carlito"/>
                <a:cs typeface="Carlito"/>
              </a:rPr>
              <a:t>along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path</a:t>
            </a:r>
            <a:endParaRPr sz="2400">
              <a:latin typeface="Carlito"/>
              <a:cs typeface="Carlito"/>
            </a:endParaRPr>
          </a:p>
          <a:p>
            <a:pPr marL="546100" marR="5080" indent="-534035">
              <a:lnSpc>
                <a:spcPts val="3020"/>
              </a:lnSpc>
              <a:spcBef>
                <a:spcPts val="1030"/>
              </a:spcBef>
              <a:buFont typeface="Wingdings"/>
              <a:buChar char=""/>
              <a:tabLst>
                <a:tab pos="546100" algn="l"/>
                <a:tab pos="546735" algn="l"/>
              </a:tabLst>
            </a:pPr>
            <a:r>
              <a:rPr sz="2800" spc="-20" dirty="0">
                <a:latin typeface="Carlito"/>
                <a:cs typeface="Carlito"/>
              </a:rPr>
              <a:t>packet </a:t>
            </a:r>
            <a:r>
              <a:rPr sz="2800" spc="-10" dirty="0">
                <a:latin typeface="Carlito"/>
                <a:cs typeface="Carlito"/>
              </a:rPr>
              <a:t>belonging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VC </a:t>
            </a:r>
            <a:r>
              <a:rPr sz="2800" spc="-10" dirty="0">
                <a:latin typeface="Carlito"/>
                <a:cs typeface="Carlito"/>
              </a:rPr>
              <a:t>carries </a:t>
            </a:r>
            <a:r>
              <a:rPr sz="2800" spc="-20" dirty="0">
                <a:latin typeface="Carlito"/>
                <a:cs typeface="Carlito"/>
              </a:rPr>
              <a:t>VC </a:t>
            </a:r>
            <a:r>
              <a:rPr sz="2800" spc="-10" dirty="0">
                <a:latin typeface="Carlito"/>
                <a:cs typeface="Carlito"/>
              </a:rPr>
              <a:t>number </a:t>
            </a:r>
            <a:r>
              <a:rPr sz="2800" spc="-15" dirty="0">
                <a:latin typeface="Carlito"/>
                <a:cs typeface="Carlito"/>
              </a:rPr>
              <a:t>(rather </a:t>
            </a:r>
            <a:r>
              <a:rPr sz="2800" spc="-5" dirty="0">
                <a:latin typeface="Carlito"/>
                <a:cs typeface="Carlito"/>
              </a:rPr>
              <a:t>than </a:t>
            </a:r>
            <a:r>
              <a:rPr sz="2800" spc="-15" dirty="0">
                <a:latin typeface="Carlito"/>
                <a:cs typeface="Carlito"/>
              </a:rPr>
              <a:t>dest  </a:t>
            </a:r>
            <a:r>
              <a:rPr sz="2800" spc="-10" dirty="0">
                <a:latin typeface="Carlito"/>
                <a:cs typeface="Carlito"/>
              </a:rPr>
              <a:t>address)</a:t>
            </a:r>
            <a:endParaRPr sz="2800">
              <a:latin typeface="Carlito"/>
              <a:cs typeface="Carlito"/>
            </a:endParaRPr>
          </a:p>
          <a:p>
            <a:pPr marL="546100" indent="-534035">
              <a:lnSpc>
                <a:spcPct val="100000"/>
              </a:lnSpc>
              <a:spcBef>
                <a:spcPts val="620"/>
              </a:spcBef>
              <a:buFont typeface="Wingdings"/>
              <a:buChar char=""/>
              <a:tabLst>
                <a:tab pos="546100" algn="l"/>
                <a:tab pos="546735" algn="l"/>
              </a:tabLst>
            </a:pPr>
            <a:r>
              <a:rPr sz="2800" spc="-20" dirty="0">
                <a:latin typeface="Carlito"/>
                <a:cs typeface="Carlito"/>
              </a:rPr>
              <a:t>VC </a:t>
            </a:r>
            <a:r>
              <a:rPr sz="2800" spc="-10" dirty="0">
                <a:latin typeface="Carlito"/>
                <a:cs typeface="Carlito"/>
              </a:rPr>
              <a:t>number can </a:t>
            </a:r>
            <a:r>
              <a:rPr sz="2800" spc="-5" dirty="0">
                <a:latin typeface="Carlito"/>
                <a:cs typeface="Carlito"/>
              </a:rPr>
              <a:t>be changed on each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link.</a:t>
            </a:r>
            <a:endParaRPr sz="280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245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spc="-5" dirty="0">
                <a:latin typeface="Carlito"/>
                <a:cs typeface="Carlito"/>
              </a:rPr>
              <a:t>new </a:t>
            </a:r>
            <a:r>
              <a:rPr sz="2400" spc="-20" dirty="0">
                <a:latin typeface="Carlito"/>
                <a:cs typeface="Carlito"/>
              </a:rPr>
              <a:t>VC </a:t>
            </a:r>
            <a:r>
              <a:rPr sz="2400" spc="-5" dirty="0">
                <a:latin typeface="Carlito"/>
                <a:cs typeface="Carlito"/>
              </a:rPr>
              <a:t>number </a:t>
            </a:r>
            <a:r>
              <a:rPr sz="2400" spc="-10" dirty="0">
                <a:latin typeface="Carlito"/>
                <a:cs typeface="Carlito"/>
              </a:rPr>
              <a:t>comes </a:t>
            </a:r>
            <a:r>
              <a:rPr sz="2400" spc="-15" dirty="0">
                <a:latin typeface="Carlito"/>
                <a:cs typeface="Carlito"/>
              </a:rPr>
              <a:t>from forwarding </a:t>
            </a:r>
            <a:r>
              <a:rPr sz="2400" spc="-5" dirty="0">
                <a:latin typeface="Carlito"/>
                <a:cs typeface="Carlito"/>
              </a:rPr>
              <a:t>table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62400" y="1143000"/>
            <a:ext cx="4570476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2817" y="296926"/>
            <a:ext cx="44551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VC </a:t>
            </a:r>
            <a:r>
              <a:rPr sz="4400" spc="-215" dirty="0"/>
              <a:t>forwarding</a:t>
            </a:r>
            <a:r>
              <a:rPr sz="4400" spc="-505" dirty="0"/>
              <a:t> </a:t>
            </a:r>
            <a:r>
              <a:rPr sz="4400" spc="-265" dirty="0"/>
              <a:t>table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631941" y="6426504"/>
            <a:ext cx="9271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Network</a:t>
            </a:r>
            <a:r>
              <a:rPr sz="1200" spc="-6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Layer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68990" y="6426504"/>
            <a:ext cx="3060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4-18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53237" y="1266542"/>
            <a:ext cx="3126105" cy="1438910"/>
            <a:chOff x="6853237" y="1266542"/>
            <a:chExt cx="3126105" cy="1438910"/>
          </a:xfrm>
        </p:grpSpPr>
        <p:sp>
          <p:nvSpPr>
            <p:cNvPr id="6" name="object 6"/>
            <p:cNvSpPr/>
            <p:nvPr/>
          </p:nvSpPr>
          <p:spPr>
            <a:xfrm>
              <a:off x="7024416" y="1266542"/>
              <a:ext cx="2753360" cy="1438910"/>
            </a:xfrm>
            <a:custGeom>
              <a:avLst/>
              <a:gdLst/>
              <a:ahLst/>
              <a:cxnLst/>
              <a:rect l="l" t="t" r="r" b="b"/>
              <a:pathLst>
                <a:path w="2753359" h="1438910">
                  <a:moveTo>
                    <a:pt x="1628452" y="0"/>
                  </a:moveTo>
                  <a:lnTo>
                    <a:pt x="1576535" y="2124"/>
                  </a:lnTo>
                  <a:lnTo>
                    <a:pt x="1524557" y="6388"/>
                  </a:lnTo>
                  <a:lnTo>
                    <a:pt x="1472598" y="12498"/>
                  </a:lnTo>
                  <a:lnTo>
                    <a:pt x="1420736" y="20156"/>
                  </a:lnTo>
                  <a:lnTo>
                    <a:pt x="1369052" y="29068"/>
                  </a:lnTo>
                  <a:lnTo>
                    <a:pt x="1317625" y="38938"/>
                  </a:lnTo>
                  <a:lnTo>
                    <a:pt x="1266536" y="49470"/>
                  </a:lnTo>
                  <a:lnTo>
                    <a:pt x="1116093" y="82080"/>
                  </a:lnTo>
                  <a:lnTo>
                    <a:pt x="1067152" y="92303"/>
                  </a:lnTo>
                  <a:lnTo>
                    <a:pt x="1018948" y="101710"/>
                  </a:lnTo>
                  <a:lnTo>
                    <a:pt x="971561" y="110005"/>
                  </a:lnTo>
                  <a:lnTo>
                    <a:pt x="925070" y="116892"/>
                  </a:lnTo>
                  <a:lnTo>
                    <a:pt x="879555" y="122075"/>
                  </a:lnTo>
                  <a:lnTo>
                    <a:pt x="825231" y="125743"/>
                  </a:lnTo>
                  <a:lnTo>
                    <a:pt x="770429" y="126942"/>
                  </a:lnTo>
                  <a:lnTo>
                    <a:pt x="715477" y="126209"/>
                  </a:lnTo>
                  <a:lnTo>
                    <a:pt x="660701" y="124081"/>
                  </a:lnTo>
                  <a:lnTo>
                    <a:pt x="606429" y="121092"/>
                  </a:lnTo>
                  <a:lnTo>
                    <a:pt x="500710" y="114679"/>
                  </a:lnTo>
                  <a:lnTo>
                    <a:pt x="449917" y="112327"/>
                  </a:lnTo>
                  <a:lnTo>
                    <a:pt x="400939" y="111258"/>
                  </a:lnTo>
                  <a:lnTo>
                    <a:pt x="354104" y="112009"/>
                  </a:lnTo>
                  <a:lnTo>
                    <a:pt x="309738" y="115117"/>
                  </a:lnTo>
                  <a:lnTo>
                    <a:pt x="268171" y="121116"/>
                  </a:lnTo>
                  <a:lnTo>
                    <a:pt x="229728" y="130544"/>
                  </a:lnTo>
                  <a:lnTo>
                    <a:pt x="163529" y="161826"/>
                  </a:lnTo>
                  <a:lnTo>
                    <a:pt x="131927" y="188306"/>
                  </a:lnTo>
                  <a:lnTo>
                    <a:pt x="104376" y="220361"/>
                  </a:lnTo>
                  <a:lnTo>
                    <a:pt x="80639" y="257254"/>
                  </a:lnTo>
                  <a:lnTo>
                    <a:pt x="60483" y="298249"/>
                  </a:lnTo>
                  <a:lnTo>
                    <a:pt x="43675" y="342608"/>
                  </a:lnTo>
                  <a:lnTo>
                    <a:pt x="29979" y="389594"/>
                  </a:lnTo>
                  <a:lnTo>
                    <a:pt x="19162" y="438470"/>
                  </a:lnTo>
                  <a:lnTo>
                    <a:pt x="10990" y="488500"/>
                  </a:lnTo>
                  <a:lnTo>
                    <a:pt x="5228" y="538946"/>
                  </a:lnTo>
                  <a:lnTo>
                    <a:pt x="1643" y="589071"/>
                  </a:lnTo>
                  <a:lnTo>
                    <a:pt x="0" y="638138"/>
                  </a:lnTo>
                  <a:lnTo>
                    <a:pt x="65" y="685411"/>
                  </a:lnTo>
                  <a:lnTo>
                    <a:pt x="1604" y="730151"/>
                  </a:lnTo>
                  <a:lnTo>
                    <a:pt x="3156" y="785937"/>
                  </a:lnTo>
                  <a:lnTo>
                    <a:pt x="9120" y="841116"/>
                  </a:lnTo>
                  <a:lnTo>
                    <a:pt x="19076" y="895347"/>
                  </a:lnTo>
                  <a:lnTo>
                    <a:pt x="32606" y="948286"/>
                  </a:lnTo>
                  <a:lnTo>
                    <a:pt x="49289" y="999591"/>
                  </a:lnTo>
                  <a:lnTo>
                    <a:pt x="68707" y="1048921"/>
                  </a:lnTo>
                  <a:lnTo>
                    <a:pt x="90440" y="1095934"/>
                  </a:lnTo>
                  <a:lnTo>
                    <a:pt x="114069" y="1140286"/>
                  </a:lnTo>
                  <a:lnTo>
                    <a:pt x="139174" y="1181636"/>
                  </a:lnTo>
                  <a:lnTo>
                    <a:pt x="165337" y="1219642"/>
                  </a:lnTo>
                  <a:lnTo>
                    <a:pt x="192136" y="1253962"/>
                  </a:lnTo>
                  <a:lnTo>
                    <a:pt x="219155" y="1284252"/>
                  </a:lnTo>
                  <a:lnTo>
                    <a:pt x="256275" y="1317421"/>
                  </a:lnTo>
                  <a:lnTo>
                    <a:pt x="295757" y="1342642"/>
                  </a:lnTo>
                  <a:lnTo>
                    <a:pt x="337735" y="1361261"/>
                  </a:lnTo>
                  <a:lnTo>
                    <a:pt x="382340" y="1374625"/>
                  </a:lnTo>
                  <a:lnTo>
                    <a:pt x="429706" y="1384079"/>
                  </a:lnTo>
                  <a:lnTo>
                    <a:pt x="479966" y="1390970"/>
                  </a:lnTo>
                  <a:lnTo>
                    <a:pt x="589695" y="1402448"/>
                  </a:lnTo>
                  <a:lnTo>
                    <a:pt x="692843" y="1415204"/>
                  </a:lnTo>
                  <a:lnTo>
                    <a:pt x="738025" y="1419943"/>
                  </a:lnTo>
                  <a:lnTo>
                    <a:pt x="784887" y="1423996"/>
                  </a:lnTo>
                  <a:lnTo>
                    <a:pt x="833336" y="1427417"/>
                  </a:lnTo>
                  <a:lnTo>
                    <a:pt x="883281" y="1430257"/>
                  </a:lnTo>
                  <a:lnTo>
                    <a:pt x="934630" y="1432567"/>
                  </a:lnTo>
                  <a:lnTo>
                    <a:pt x="987292" y="1434401"/>
                  </a:lnTo>
                  <a:lnTo>
                    <a:pt x="1041176" y="1435810"/>
                  </a:lnTo>
                  <a:lnTo>
                    <a:pt x="1096189" y="1436847"/>
                  </a:lnTo>
                  <a:lnTo>
                    <a:pt x="1152240" y="1437562"/>
                  </a:lnTo>
                  <a:lnTo>
                    <a:pt x="1209237" y="1438008"/>
                  </a:lnTo>
                  <a:lnTo>
                    <a:pt x="1325706" y="1438303"/>
                  </a:lnTo>
                  <a:lnTo>
                    <a:pt x="1525893" y="1437721"/>
                  </a:lnTo>
                  <a:lnTo>
                    <a:pt x="1635686" y="1436648"/>
                  </a:lnTo>
                  <a:lnTo>
                    <a:pt x="1747417" y="1434745"/>
                  </a:lnTo>
                  <a:lnTo>
                    <a:pt x="1802947" y="1433410"/>
                  </a:lnTo>
                  <a:lnTo>
                    <a:pt x="1857687" y="1431781"/>
                  </a:lnTo>
                  <a:lnTo>
                    <a:pt x="1911212" y="1429830"/>
                  </a:lnTo>
                  <a:lnTo>
                    <a:pt x="1963099" y="1427527"/>
                  </a:lnTo>
                  <a:lnTo>
                    <a:pt x="2012922" y="1424844"/>
                  </a:lnTo>
                  <a:lnTo>
                    <a:pt x="2060256" y="1421751"/>
                  </a:lnTo>
                  <a:lnTo>
                    <a:pt x="2104678" y="1418220"/>
                  </a:lnTo>
                  <a:lnTo>
                    <a:pt x="2145761" y="1414222"/>
                  </a:lnTo>
                  <a:lnTo>
                    <a:pt x="2183083" y="1409728"/>
                  </a:lnTo>
                  <a:lnTo>
                    <a:pt x="2244634" y="1403571"/>
                  </a:lnTo>
                  <a:lnTo>
                    <a:pt x="2296849" y="1401380"/>
                  </a:lnTo>
                  <a:lnTo>
                    <a:pt x="2341216" y="1400528"/>
                  </a:lnTo>
                  <a:lnTo>
                    <a:pt x="2379228" y="1398387"/>
                  </a:lnTo>
                  <a:lnTo>
                    <a:pt x="2442144" y="1379728"/>
                  </a:lnTo>
                  <a:lnTo>
                    <a:pt x="2497521" y="1324380"/>
                  </a:lnTo>
                  <a:lnTo>
                    <a:pt x="2526110" y="1276378"/>
                  </a:lnTo>
                  <a:lnTo>
                    <a:pt x="2558155" y="1213030"/>
                  </a:lnTo>
                  <a:lnTo>
                    <a:pt x="2576519" y="1174505"/>
                  </a:lnTo>
                  <a:lnTo>
                    <a:pt x="2595877" y="1132130"/>
                  </a:lnTo>
                  <a:lnTo>
                    <a:pt x="2615805" y="1086443"/>
                  </a:lnTo>
                  <a:lnTo>
                    <a:pt x="2635877" y="1037979"/>
                  </a:lnTo>
                  <a:lnTo>
                    <a:pt x="2655669" y="987278"/>
                  </a:lnTo>
                  <a:lnTo>
                    <a:pt x="2674755" y="934877"/>
                  </a:lnTo>
                  <a:lnTo>
                    <a:pt x="2692710" y="881312"/>
                  </a:lnTo>
                  <a:lnTo>
                    <a:pt x="2709111" y="827123"/>
                  </a:lnTo>
                  <a:lnTo>
                    <a:pt x="2723531" y="772845"/>
                  </a:lnTo>
                  <a:lnTo>
                    <a:pt x="2735546" y="719016"/>
                  </a:lnTo>
                  <a:lnTo>
                    <a:pt x="2744731" y="666175"/>
                  </a:lnTo>
                  <a:lnTo>
                    <a:pt x="2750660" y="614858"/>
                  </a:lnTo>
                  <a:lnTo>
                    <a:pt x="2752910" y="565603"/>
                  </a:lnTo>
                  <a:lnTo>
                    <a:pt x="2751055" y="518947"/>
                  </a:lnTo>
                  <a:lnTo>
                    <a:pt x="2744669" y="475428"/>
                  </a:lnTo>
                  <a:lnTo>
                    <a:pt x="2733329" y="435584"/>
                  </a:lnTo>
                  <a:lnTo>
                    <a:pt x="2716610" y="399951"/>
                  </a:lnTo>
                  <a:lnTo>
                    <a:pt x="2671403" y="341735"/>
                  </a:lnTo>
                  <a:lnTo>
                    <a:pt x="2641989" y="314231"/>
                  </a:lnTo>
                  <a:lnTo>
                    <a:pt x="2608532" y="287804"/>
                  </a:lnTo>
                  <a:lnTo>
                    <a:pt x="2571405" y="262462"/>
                  </a:lnTo>
                  <a:lnTo>
                    <a:pt x="2530983" y="238210"/>
                  </a:lnTo>
                  <a:lnTo>
                    <a:pt x="2487638" y="215053"/>
                  </a:lnTo>
                  <a:lnTo>
                    <a:pt x="2441744" y="193000"/>
                  </a:lnTo>
                  <a:lnTo>
                    <a:pt x="2393674" y="172054"/>
                  </a:lnTo>
                  <a:lnTo>
                    <a:pt x="2343801" y="152224"/>
                  </a:lnTo>
                  <a:lnTo>
                    <a:pt x="2292500" y="133514"/>
                  </a:lnTo>
                  <a:lnTo>
                    <a:pt x="2240143" y="115932"/>
                  </a:lnTo>
                  <a:lnTo>
                    <a:pt x="2187103" y="99483"/>
                  </a:lnTo>
                  <a:lnTo>
                    <a:pt x="2133755" y="84173"/>
                  </a:lnTo>
                  <a:lnTo>
                    <a:pt x="2080471" y="70009"/>
                  </a:lnTo>
                  <a:lnTo>
                    <a:pt x="2027625" y="56996"/>
                  </a:lnTo>
                  <a:lnTo>
                    <a:pt x="1975591" y="45142"/>
                  </a:lnTo>
                  <a:lnTo>
                    <a:pt x="1924741" y="34451"/>
                  </a:lnTo>
                  <a:lnTo>
                    <a:pt x="1875449" y="24931"/>
                  </a:lnTo>
                  <a:lnTo>
                    <a:pt x="1828088" y="16587"/>
                  </a:lnTo>
                  <a:lnTo>
                    <a:pt x="1783033" y="9426"/>
                  </a:lnTo>
                  <a:lnTo>
                    <a:pt x="1731780" y="3355"/>
                  </a:lnTo>
                  <a:lnTo>
                    <a:pt x="1680227" y="311"/>
                  </a:lnTo>
                  <a:lnTo>
                    <a:pt x="1628452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0" y="1700783"/>
              <a:ext cx="3116580" cy="645160"/>
            </a:xfrm>
            <a:custGeom>
              <a:avLst/>
              <a:gdLst/>
              <a:ahLst/>
              <a:cxnLst/>
              <a:rect l="l" t="t" r="r" b="b"/>
              <a:pathLst>
                <a:path w="3116579" h="645160">
                  <a:moveTo>
                    <a:pt x="798576" y="128015"/>
                  </a:moveTo>
                  <a:lnTo>
                    <a:pt x="798576" y="490727"/>
                  </a:lnTo>
                </a:path>
                <a:path w="3116579" h="645160">
                  <a:moveTo>
                    <a:pt x="1094231" y="0"/>
                  </a:moveTo>
                  <a:lnTo>
                    <a:pt x="1892807" y="0"/>
                  </a:lnTo>
                </a:path>
                <a:path w="3116579" h="645160">
                  <a:moveTo>
                    <a:pt x="1030224" y="630936"/>
                  </a:moveTo>
                  <a:lnTo>
                    <a:pt x="1854707" y="630936"/>
                  </a:lnTo>
                </a:path>
                <a:path w="3116579" h="645160">
                  <a:moveTo>
                    <a:pt x="2110740" y="115824"/>
                  </a:moveTo>
                  <a:lnTo>
                    <a:pt x="2110740" y="490727"/>
                  </a:lnTo>
                </a:path>
                <a:path w="3116579" h="645160">
                  <a:moveTo>
                    <a:pt x="0" y="12191"/>
                  </a:moveTo>
                  <a:lnTo>
                    <a:pt x="554735" y="12191"/>
                  </a:lnTo>
                </a:path>
                <a:path w="3116579" h="645160">
                  <a:moveTo>
                    <a:pt x="2369820" y="12191"/>
                  </a:moveTo>
                  <a:lnTo>
                    <a:pt x="3116579" y="12191"/>
                  </a:lnTo>
                </a:path>
                <a:path w="3116579" h="645160">
                  <a:moveTo>
                    <a:pt x="2318004" y="630936"/>
                  </a:moveTo>
                  <a:lnTo>
                    <a:pt x="2692907" y="644651"/>
                  </a:lnTo>
                </a:path>
                <a:path w="3116579" h="645160">
                  <a:moveTo>
                    <a:pt x="347472" y="644651"/>
                  </a:moveTo>
                  <a:lnTo>
                    <a:pt x="566927" y="64465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54773" y="1623821"/>
              <a:ext cx="2967355" cy="12700"/>
            </a:xfrm>
            <a:custGeom>
              <a:avLst/>
              <a:gdLst/>
              <a:ahLst/>
              <a:cxnLst/>
              <a:rect l="l" t="t" r="r" b="b"/>
              <a:pathLst>
                <a:path w="2967354" h="12700">
                  <a:moveTo>
                    <a:pt x="0" y="10667"/>
                  </a:moveTo>
                  <a:lnTo>
                    <a:pt x="409955" y="10667"/>
                  </a:lnTo>
                </a:path>
                <a:path w="2967354" h="12700">
                  <a:moveTo>
                    <a:pt x="2385059" y="12191"/>
                  </a:moveTo>
                  <a:lnTo>
                    <a:pt x="2967228" y="12191"/>
                  </a:lnTo>
                </a:path>
                <a:path w="2967354" h="12700">
                  <a:moveTo>
                    <a:pt x="1060703" y="0"/>
                  </a:moveTo>
                  <a:lnTo>
                    <a:pt x="1741931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113778" y="1375409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CC0000"/>
                </a:solidFill>
                <a:latin typeface="Carlito"/>
                <a:cs typeface="Carlito"/>
              </a:rPr>
              <a:t>12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74177" y="1299209"/>
            <a:ext cx="2063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CC0000"/>
                </a:solidFill>
                <a:latin typeface="Carlito"/>
                <a:cs typeface="Carlito"/>
              </a:rPr>
              <a:t>22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33306" y="1337309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CC0000"/>
                </a:solidFill>
                <a:latin typeface="Carlito"/>
                <a:cs typeface="Carlito"/>
              </a:rPr>
              <a:t>32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82053" y="168503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1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69530" y="179933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2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79156" y="1645157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3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92468" y="1522475"/>
            <a:ext cx="367665" cy="672465"/>
          </a:xfrm>
          <a:custGeom>
            <a:avLst/>
            <a:gdLst/>
            <a:ahLst/>
            <a:cxnLst/>
            <a:rect l="l" t="t" r="r" b="b"/>
            <a:pathLst>
              <a:path w="367665" h="672464">
                <a:moveTo>
                  <a:pt x="0" y="672084"/>
                </a:moveTo>
                <a:lnTo>
                  <a:pt x="367283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84952" y="1937258"/>
            <a:ext cx="1337945" cy="89725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10" dirty="0">
                <a:solidFill>
                  <a:srgbClr val="CC0000"/>
                </a:solidFill>
                <a:latin typeface="Carlito"/>
                <a:cs typeface="Carlito"/>
              </a:rPr>
              <a:t>VC</a:t>
            </a:r>
            <a:r>
              <a:rPr sz="1800" spc="-5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CC0000"/>
                </a:solidFill>
                <a:latin typeface="Carlito"/>
                <a:cs typeface="Carlito"/>
              </a:rPr>
              <a:t>number</a:t>
            </a:r>
            <a:endParaRPr sz="1800">
              <a:latin typeface="Carlito"/>
              <a:cs typeface="Carlito"/>
            </a:endParaRPr>
          </a:p>
          <a:p>
            <a:pPr marL="501650">
              <a:lnSpc>
                <a:spcPts val="2000"/>
              </a:lnSpc>
              <a:spcBef>
                <a:spcPts val="350"/>
              </a:spcBef>
            </a:pPr>
            <a:r>
              <a:rPr sz="1800" spc="-5" dirty="0">
                <a:latin typeface="Carlito"/>
                <a:cs typeface="Carlito"/>
              </a:rPr>
              <a:t>i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er</a:t>
            </a:r>
            <a:r>
              <a:rPr sz="1800" spc="-35" dirty="0">
                <a:latin typeface="Carlito"/>
                <a:cs typeface="Carlito"/>
              </a:rPr>
              <a:t>f</a:t>
            </a:r>
            <a:r>
              <a:rPr sz="1800" dirty="0">
                <a:latin typeface="Carlito"/>
                <a:cs typeface="Carlito"/>
              </a:rPr>
              <a:t>ace</a:t>
            </a:r>
            <a:endParaRPr sz="1800">
              <a:latin typeface="Carlito"/>
              <a:cs typeface="Carlito"/>
            </a:endParaRPr>
          </a:p>
          <a:p>
            <a:pPr marL="501650">
              <a:lnSpc>
                <a:spcPts val="2000"/>
              </a:lnSpc>
            </a:pPr>
            <a:r>
              <a:rPr sz="1800" spc="-5" dirty="0">
                <a:latin typeface="Carlito"/>
                <a:cs typeface="Carlito"/>
              </a:rPr>
              <a:t>number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50508" y="1403603"/>
            <a:ext cx="4084320" cy="1104900"/>
            <a:chOff x="6350508" y="1403603"/>
            <a:chExt cx="4084320" cy="1104900"/>
          </a:xfrm>
        </p:grpSpPr>
        <p:sp>
          <p:nvSpPr>
            <p:cNvPr id="18" name="object 18"/>
            <p:cNvSpPr/>
            <p:nvPr/>
          </p:nvSpPr>
          <p:spPr>
            <a:xfrm>
              <a:off x="7004304" y="1872995"/>
              <a:ext cx="325120" cy="615950"/>
            </a:xfrm>
            <a:custGeom>
              <a:avLst/>
              <a:gdLst/>
              <a:ahLst/>
              <a:cxnLst/>
              <a:rect l="l" t="t" r="r" b="b"/>
              <a:pathLst>
                <a:path w="325120" h="615950">
                  <a:moveTo>
                    <a:pt x="0" y="615695"/>
                  </a:moveTo>
                  <a:lnTo>
                    <a:pt x="324612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50508" y="1403603"/>
              <a:ext cx="542544" cy="5379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80632" y="1455419"/>
              <a:ext cx="265175" cy="2453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92284" y="1434083"/>
              <a:ext cx="542544" cy="5379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39528" y="1485899"/>
              <a:ext cx="263651" cy="2453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92162" y="1680209"/>
              <a:ext cx="594360" cy="1600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92162" y="1680209"/>
              <a:ext cx="594360" cy="160020"/>
            </a:xfrm>
            <a:custGeom>
              <a:avLst/>
              <a:gdLst/>
              <a:ahLst/>
              <a:cxnLst/>
              <a:rect l="l" t="t" r="r" b="b"/>
              <a:pathLst>
                <a:path w="594359" h="160019">
                  <a:moveTo>
                    <a:pt x="0" y="80010"/>
                  </a:moveTo>
                  <a:lnTo>
                    <a:pt x="30213" y="44820"/>
                  </a:lnTo>
                  <a:lnTo>
                    <a:pt x="65300" y="29964"/>
                  </a:lnTo>
                  <a:lnTo>
                    <a:pt x="111327" y="17574"/>
                  </a:lnTo>
                  <a:lnTo>
                    <a:pt x="166506" y="8130"/>
                  </a:lnTo>
                  <a:lnTo>
                    <a:pt x="229053" y="2112"/>
                  </a:lnTo>
                  <a:lnTo>
                    <a:pt x="297180" y="0"/>
                  </a:lnTo>
                  <a:lnTo>
                    <a:pt x="365306" y="2112"/>
                  </a:lnTo>
                  <a:lnTo>
                    <a:pt x="427853" y="8130"/>
                  </a:lnTo>
                  <a:lnTo>
                    <a:pt x="483032" y="17574"/>
                  </a:lnTo>
                  <a:lnTo>
                    <a:pt x="529059" y="29964"/>
                  </a:lnTo>
                  <a:lnTo>
                    <a:pt x="564146" y="44820"/>
                  </a:lnTo>
                  <a:lnTo>
                    <a:pt x="594360" y="80010"/>
                  </a:lnTo>
                  <a:lnTo>
                    <a:pt x="586508" y="98357"/>
                  </a:lnTo>
                  <a:lnTo>
                    <a:pt x="529059" y="130055"/>
                  </a:lnTo>
                  <a:lnTo>
                    <a:pt x="483032" y="142445"/>
                  </a:lnTo>
                  <a:lnTo>
                    <a:pt x="427853" y="151889"/>
                  </a:lnTo>
                  <a:lnTo>
                    <a:pt x="365306" y="157907"/>
                  </a:lnTo>
                  <a:lnTo>
                    <a:pt x="297180" y="160019"/>
                  </a:lnTo>
                  <a:lnTo>
                    <a:pt x="229053" y="157907"/>
                  </a:lnTo>
                  <a:lnTo>
                    <a:pt x="166506" y="151889"/>
                  </a:lnTo>
                  <a:lnTo>
                    <a:pt x="111327" y="142445"/>
                  </a:lnTo>
                  <a:lnTo>
                    <a:pt x="65300" y="130055"/>
                  </a:lnTo>
                  <a:lnTo>
                    <a:pt x="30213" y="115199"/>
                  </a:lnTo>
                  <a:lnTo>
                    <a:pt x="0" y="8001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89114" y="1553717"/>
              <a:ext cx="599693" cy="2080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89114" y="1553717"/>
              <a:ext cx="596265" cy="187960"/>
            </a:xfrm>
            <a:custGeom>
              <a:avLst/>
              <a:gdLst/>
              <a:ahLst/>
              <a:cxnLst/>
              <a:rect l="l" t="t" r="r" b="b"/>
              <a:pathLst>
                <a:path w="596265" h="187960">
                  <a:moveTo>
                    <a:pt x="0" y="93726"/>
                  </a:moveTo>
                  <a:lnTo>
                    <a:pt x="30275" y="52484"/>
                  </a:lnTo>
                  <a:lnTo>
                    <a:pt x="65440" y="35083"/>
                  </a:lnTo>
                  <a:lnTo>
                    <a:pt x="111576" y="20574"/>
                  </a:lnTo>
                  <a:lnTo>
                    <a:pt x="166895" y="9517"/>
                  </a:lnTo>
                  <a:lnTo>
                    <a:pt x="229613" y="2472"/>
                  </a:lnTo>
                  <a:lnTo>
                    <a:pt x="297941" y="0"/>
                  </a:lnTo>
                  <a:lnTo>
                    <a:pt x="366270" y="2472"/>
                  </a:lnTo>
                  <a:lnTo>
                    <a:pt x="428988" y="9517"/>
                  </a:lnTo>
                  <a:lnTo>
                    <a:pt x="484307" y="20574"/>
                  </a:lnTo>
                  <a:lnTo>
                    <a:pt x="530443" y="35083"/>
                  </a:lnTo>
                  <a:lnTo>
                    <a:pt x="565608" y="52484"/>
                  </a:lnTo>
                  <a:lnTo>
                    <a:pt x="595883" y="93726"/>
                  </a:lnTo>
                  <a:lnTo>
                    <a:pt x="588017" y="115233"/>
                  </a:lnTo>
                  <a:lnTo>
                    <a:pt x="530443" y="152368"/>
                  </a:lnTo>
                  <a:lnTo>
                    <a:pt x="484307" y="166878"/>
                  </a:lnTo>
                  <a:lnTo>
                    <a:pt x="428988" y="177934"/>
                  </a:lnTo>
                  <a:lnTo>
                    <a:pt x="366270" y="184979"/>
                  </a:lnTo>
                  <a:lnTo>
                    <a:pt x="297941" y="187452"/>
                  </a:lnTo>
                  <a:lnTo>
                    <a:pt x="229613" y="184979"/>
                  </a:lnTo>
                  <a:lnTo>
                    <a:pt x="166895" y="177934"/>
                  </a:lnTo>
                  <a:lnTo>
                    <a:pt x="111576" y="166878"/>
                  </a:lnTo>
                  <a:lnTo>
                    <a:pt x="65440" y="152368"/>
                  </a:lnTo>
                  <a:lnTo>
                    <a:pt x="30275" y="134967"/>
                  </a:lnTo>
                  <a:lnTo>
                    <a:pt x="0" y="93726"/>
                  </a:lnTo>
                  <a:close/>
                </a:path>
                <a:path w="596265" h="187960">
                  <a:moveTo>
                    <a:pt x="118871" y="135636"/>
                  </a:moveTo>
                  <a:lnTo>
                    <a:pt x="223138" y="135636"/>
                  </a:lnTo>
                  <a:lnTo>
                    <a:pt x="327532" y="48768"/>
                  </a:lnTo>
                  <a:lnTo>
                    <a:pt x="455675" y="4876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22464" y="1601723"/>
              <a:ext cx="306705" cy="86995"/>
            </a:xfrm>
            <a:custGeom>
              <a:avLst/>
              <a:gdLst/>
              <a:ahLst/>
              <a:cxnLst/>
              <a:rect l="l" t="t" r="r" b="b"/>
              <a:pathLst>
                <a:path w="306704" h="86994">
                  <a:moveTo>
                    <a:pt x="0" y="0"/>
                  </a:moveTo>
                  <a:lnTo>
                    <a:pt x="104266" y="0"/>
                  </a:lnTo>
                  <a:lnTo>
                    <a:pt x="208533" y="86867"/>
                  </a:lnTo>
                  <a:lnTo>
                    <a:pt x="306324" y="86867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92162" y="1640585"/>
              <a:ext cx="593090" cy="131445"/>
            </a:xfrm>
            <a:custGeom>
              <a:avLst/>
              <a:gdLst/>
              <a:ahLst/>
              <a:cxnLst/>
              <a:rect l="l" t="t" r="r" b="b"/>
              <a:pathLst>
                <a:path w="593090" h="131444">
                  <a:moveTo>
                    <a:pt x="0" y="0"/>
                  </a:moveTo>
                  <a:lnTo>
                    <a:pt x="0" y="126491"/>
                  </a:lnTo>
                </a:path>
                <a:path w="593090" h="131444">
                  <a:moveTo>
                    <a:pt x="592836" y="6096"/>
                  </a:moveTo>
                  <a:lnTo>
                    <a:pt x="592836" y="131063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07402" y="2338577"/>
              <a:ext cx="594359" cy="1600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07402" y="2338577"/>
              <a:ext cx="594360" cy="160020"/>
            </a:xfrm>
            <a:custGeom>
              <a:avLst/>
              <a:gdLst/>
              <a:ahLst/>
              <a:cxnLst/>
              <a:rect l="l" t="t" r="r" b="b"/>
              <a:pathLst>
                <a:path w="594359" h="160019">
                  <a:moveTo>
                    <a:pt x="0" y="80010"/>
                  </a:moveTo>
                  <a:lnTo>
                    <a:pt x="30213" y="44820"/>
                  </a:lnTo>
                  <a:lnTo>
                    <a:pt x="65300" y="29964"/>
                  </a:lnTo>
                  <a:lnTo>
                    <a:pt x="111327" y="17574"/>
                  </a:lnTo>
                  <a:lnTo>
                    <a:pt x="166506" y="8130"/>
                  </a:lnTo>
                  <a:lnTo>
                    <a:pt x="229053" y="2112"/>
                  </a:lnTo>
                  <a:lnTo>
                    <a:pt x="297179" y="0"/>
                  </a:lnTo>
                  <a:lnTo>
                    <a:pt x="365306" y="2112"/>
                  </a:lnTo>
                  <a:lnTo>
                    <a:pt x="427853" y="8130"/>
                  </a:lnTo>
                  <a:lnTo>
                    <a:pt x="483032" y="17574"/>
                  </a:lnTo>
                  <a:lnTo>
                    <a:pt x="529059" y="29964"/>
                  </a:lnTo>
                  <a:lnTo>
                    <a:pt x="564146" y="44820"/>
                  </a:lnTo>
                  <a:lnTo>
                    <a:pt x="594359" y="80010"/>
                  </a:lnTo>
                  <a:lnTo>
                    <a:pt x="586508" y="98357"/>
                  </a:lnTo>
                  <a:lnTo>
                    <a:pt x="529059" y="130055"/>
                  </a:lnTo>
                  <a:lnTo>
                    <a:pt x="483032" y="142445"/>
                  </a:lnTo>
                  <a:lnTo>
                    <a:pt x="427853" y="151889"/>
                  </a:lnTo>
                  <a:lnTo>
                    <a:pt x="365306" y="157907"/>
                  </a:lnTo>
                  <a:lnTo>
                    <a:pt x="297179" y="160020"/>
                  </a:lnTo>
                  <a:lnTo>
                    <a:pt x="229053" y="157907"/>
                  </a:lnTo>
                  <a:lnTo>
                    <a:pt x="166506" y="151889"/>
                  </a:lnTo>
                  <a:lnTo>
                    <a:pt x="111327" y="142445"/>
                  </a:lnTo>
                  <a:lnTo>
                    <a:pt x="65300" y="130055"/>
                  </a:lnTo>
                  <a:lnTo>
                    <a:pt x="30213" y="115199"/>
                  </a:lnTo>
                  <a:lnTo>
                    <a:pt x="0" y="8001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04354" y="2210561"/>
              <a:ext cx="599694" cy="2080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04354" y="2210561"/>
              <a:ext cx="596265" cy="187960"/>
            </a:xfrm>
            <a:custGeom>
              <a:avLst/>
              <a:gdLst/>
              <a:ahLst/>
              <a:cxnLst/>
              <a:rect l="l" t="t" r="r" b="b"/>
              <a:pathLst>
                <a:path w="596265" h="187960">
                  <a:moveTo>
                    <a:pt x="0" y="93725"/>
                  </a:moveTo>
                  <a:lnTo>
                    <a:pt x="30275" y="52484"/>
                  </a:lnTo>
                  <a:lnTo>
                    <a:pt x="65440" y="35083"/>
                  </a:lnTo>
                  <a:lnTo>
                    <a:pt x="111576" y="20574"/>
                  </a:lnTo>
                  <a:lnTo>
                    <a:pt x="166895" y="9517"/>
                  </a:lnTo>
                  <a:lnTo>
                    <a:pt x="229613" y="2472"/>
                  </a:lnTo>
                  <a:lnTo>
                    <a:pt x="297942" y="0"/>
                  </a:lnTo>
                  <a:lnTo>
                    <a:pt x="366270" y="2472"/>
                  </a:lnTo>
                  <a:lnTo>
                    <a:pt x="428988" y="9517"/>
                  </a:lnTo>
                  <a:lnTo>
                    <a:pt x="484307" y="20574"/>
                  </a:lnTo>
                  <a:lnTo>
                    <a:pt x="530443" y="35083"/>
                  </a:lnTo>
                  <a:lnTo>
                    <a:pt x="565608" y="52484"/>
                  </a:lnTo>
                  <a:lnTo>
                    <a:pt x="595884" y="93725"/>
                  </a:lnTo>
                  <a:lnTo>
                    <a:pt x="588017" y="115233"/>
                  </a:lnTo>
                  <a:lnTo>
                    <a:pt x="530443" y="152368"/>
                  </a:lnTo>
                  <a:lnTo>
                    <a:pt x="484307" y="166877"/>
                  </a:lnTo>
                  <a:lnTo>
                    <a:pt x="428988" y="177934"/>
                  </a:lnTo>
                  <a:lnTo>
                    <a:pt x="366270" y="184979"/>
                  </a:lnTo>
                  <a:lnTo>
                    <a:pt x="297942" y="187451"/>
                  </a:lnTo>
                  <a:lnTo>
                    <a:pt x="229613" y="184979"/>
                  </a:lnTo>
                  <a:lnTo>
                    <a:pt x="166895" y="177934"/>
                  </a:lnTo>
                  <a:lnTo>
                    <a:pt x="111576" y="166877"/>
                  </a:lnTo>
                  <a:lnTo>
                    <a:pt x="65440" y="152368"/>
                  </a:lnTo>
                  <a:lnTo>
                    <a:pt x="30275" y="134967"/>
                  </a:lnTo>
                  <a:lnTo>
                    <a:pt x="0" y="93725"/>
                  </a:lnTo>
                  <a:close/>
                </a:path>
                <a:path w="596265" h="187960">
                  <a:moveTo>
                    <a:pt x="120396" y="135636"/>
                  </a:moveTo>
                  <a:lnTo>
                    <a:pt x="224663" y="135636"/>
                  </a:lnTo>
                  <a:lnTo>
                    <a:pt x="329056" y="48767"/>
                  </a:lnTo>
                  <a:lnTo>
                    <a:pt x="457200" y="48767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9228" y="2258567"/>
              <a:ext cx="306705" cy="86995"/>
            </a:xfrm>
            <a:custGeom>
              <a:avLst/>
              <a:gdLst/>
              <a:ahLst/>
              <a:cxnLst/>
              <a:rect l="l" t="t" r="r" b="b"/>
              <a:pathLst>
                <a:path w="306704" h="86994">
                  <a:moveTo>
                    <a:pt x="0" y="0"/>
                  </a:moveTo>
                  <a:lnTo>
                    <a:pt x="104267" y="0"/>
                  </a:lnTo>
                  <a:lnTo>
                    <a:pt x="208533" y="86868"/>
                  </a:lnTo>
                  <a:lnTo>
                    <a:pt x="306324" y="8686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08926" y="2297429"/>
              <a:ext cx="591820" cy="131445"/>
            </a:xfrm>
            <a:custGeom>
              <a:avLst/>
              <a:gdLst/>
              <a:ahLst/>
              <a:cxnLst/>
              <a:rect l="l" t="t" r="r" b="b"/>
              <a:pathLst>
                <a:path w="591820" h="131444">
                  <a:moveTo>
                    <a:pt x="0" y="0"/>
                  </a:moveTo>
                  <a:lnTo>
                    <a:pt x="0" y="128016"/>
                  </a:lnTo>
                </a:path>
                <a:path w="591820" h="131444">
                  <a:moveTo>
                    <a:pt x="591312" y="7620"/>
                  </a:moveTo>
                  <a:lnTo>
                    <a:pt x="591312" y="13106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14994" y="1693925"/>
              <a:ext cx="595883" cy="1600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14994" y="1693925"/>
              <a:ext cx="596265" cy="160020"/>
            </a:xfrm>
            <a:custGeom>
              <a:avLst/>
              <a:gdLst/>
              <a:ahLst/>
              <a:cxnLst/>
              <a:rect l="l" t="t" r="r" b="b"/>
              <a:pathLst>
                <a:path w="596265" h="160019">
                  <a:moveTo>
                    <a:pt x="0" y="80010"/>
                  </a:moveTo>
                  <a:lnTo>
                    <a:pt x="30275" y="44820"/>
                  </a:lnTo>
                  <a:lnTo>
                    <a:pt x="65440" y="29964"/>
                  </a:lnTo>
                  <a:lnTo>
                    <a:pt x="111576" y="17574"/>
                  </a:lnTo>
                  <a:lnTo>
                    <a:pt x="166895" y="8130"/>
                  </a:lnTo>
                  <a:lnTo>
                    <a:pt x="229613" y="2112"/>
                  </a:lnTo>
                  <a:lnTo>
                    <a:pt x="297941" y="0"/>
                  </a:lnTo>
                  <a:lnTo>
                    <a:pt x="366270" y="2112"/>
                  </a:lnTo>
                  <a:lnTo>
                    <a:pt x="428988" y="8130"/>
                  </a:lnTo>
                  <a:lnTo>
                    <a:pt x="484307" y="17574"/>
                  </a:lnTo>
                  <a:lnTo>
                    <a:pt x="530443" y="29964"/>
                  </a:lnTo>
                  <a:lnTo>
                    <a:pt x="565608" y="44820"/>
                  </a:lnTo>
                  <a:lnTo>
                    <a:pt x="595883" y="80010"/>
                  </a:lnTo>
                  <a:lnTo>
                    <a:pt x="588017" y="98357"/>
                  </a:lnTo>
                  <a:lnTo>
                    <a:pt x="530443" y="130055"/>
                  </a:lnTo>
                  <a:lnTo>
                    <a:pt x="484307" y="142445"/>
                  </a:lnTo>
                  <a:lnTo>
                    <a:pt x="428988" y="151889"/>
                  </a:lnTo>
                  <a:lnTo>
                    <a:pt x="366270" y="157907"/>
                  </a:lnTo>
                  <a:lnTo>
                    <a:pt x="297941" y="160020"/>
                  </a:lnTo>
                  <a:lnTo>
                    <a:pt x="229613" y="157907"/>
                  </a:lnTo>
                  <a:lnTo>
                    <a:pt x="166895" y="151889"/>
                  </a:lnTo>
                  <a:lnTo>
                    <a:pt x="111576" y="142445"/>
                  </a:lnTo>
                  <a:lnTo>
                    <a:pt x="65440" y="130055"/>
                  </a:lnTo>
                  <a:lnTo>
                    <a:pt x="30275" y="115199"/>
                  </a:lnTo>
                  <a:lnTo>
                    <a:pt x="0" y="8001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13470" y="1565909"/>
              <a:ext cx="598169" cy="2080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13470" y="1565909"/>
              <a:ext cx="594360" cy="187960"/>
            </a:xfrm>
            <a:custGeom>
              <a:avLst/>
              <a:gdLst/>
              <a:ahLst/>
              <a:cxnLst/>
              <a:rect l="l" t="t" r="r" b="b"/>
              <a:pathLst>
                <a:path w="594359" h="187960">
                  <a:moveTo>
                    <a:pt x="0" y="93725"/>
                  </a:moveTo>
                  <a:lnTo>
                    <a:pt x="30213" y="52484"/>
                  </a:lnTo>
                  <a:lnTo>
                    <a:pt x="65300" y="35083"/>
                  </a:lnTo>
                  <a:lnTo>
                    <a:pt x="111327" y="20574"/>
                  </a:lnTo>
                  <a:lnTo>
                    <a:pt x="166506" y="9517"/>
                  </a:lnTo>
                  <a:lnTo>
                    <a:pt x="229053" y="2472"/>
                  </a:lnTo>
                  <a:lnTo>
                    <a:pt x="297179" y="0"/>
                  </a:lnTo>
                  <a:lnTo>
                    <a:pt x="365306" y="2472"/>
                  </a:lnTo>
                  <a:lnTo>
                    <a:pt x="427853" y="9517"/>
                  </a:lnTo>
                  <a:lnTo>
                    <a:pt x="483032" y="20574"/>
                  </a:lnTo>
                  <a:lnTo>
                    <a:pt x="529059" y="35083"/>
                  </a:lnTo>
                  <a:lnTo>
                    <a:pt x="564146" y="52484"/>
                  </a:lnTo>
                  <a:lnTo>
                    <a:pt x="594359" y="93725"/>
                  </a:lnTo>
                  <a:lnTo>
                    <a:pt x="586508" y="115233"/>
                  </a:lnTo>
                  <a:lnTo>
                    <a:pt x="529059" y="152368"/>
                  </a:lnTo>
                  <a:lnTo>
                    <a:pt x="483032" y="166877"/>
                  </a:lnTo>
                  <a:lnTo>
                    <a:pt x="427853" y="177934"/>
                  </a:lnTo>
                  <a:lnTo>
                    <a:pt x="365306" y="184979"/>
                  </a:lnTo>
                  <a:lnTo>
                    <a:pt x="297179" y="187451"/>
                  </a:lnTo>
                  <a:lnTo>
                    <a:pt x="229053" y="184979"/>
                  </a:lnTo>
                  <a:lnTo>
                    <a:pt x="166506" y="177934"/>
                  </a:lnTo>
                  <a:lnTo>
                    <a:pt x="111327" y="166877"/>
                  </a:lnTo>
                  <a:lnTo>
                    <a:pt x="65300" y="152368"/>
                  </a:lnTo>
                  <a:lnTo>
                    <a:pt x="30213" y="134967"/>
                  </a:lnTo>
                  <a:lnTo>
                    <a:pt x="0" y="93725"/>
                  </a:lnTo>
                  <a:close/>
                </a:path>
                <a:path w="594359" h="187960">
                  <a:moveTo>
                    <a:pt x="118872" y="135636"/>
                  </a:moveTo>
                  <a:lnTo>
                    <a:pt x="223138" y="135636"/>
                  </a:lnTo>
                  <a:lnTo>
                    <a:pt x="327532" y="48767"/>
                  </a:lnTo>
                  <a:lnTo>
                    <a:pt x="455675" y="48767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846820" y="1613915"/>
              <a:ext cx="306705" cy="86995"/>
            </a:xfrm>
            <a:custGeom>
              <a:avLst/>
              <a:gdLst/>
              <a:ahLst/>
              <a:cxnLst/>
              <a:rect l="l" t="t" r="r" b="b"/>
              <a:pathLst>
                <a:path w="306704" h="86994">
                  <a:moveTo>
                    <a:pt x="0" y="0"/>
                  </a:moveTo>
                  <a:lnTo>
                    <a:pt x="104266" y="0"/>
                  </a:lnTo>
                  <a:lnTo>
                    <a:pt x="208533" y="86868"/>
                  </a:lnTo>
                  <a:lnTo>
                    <a:pt x="306324" y="8686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16518" y="1652777"/>
              <a:ext cx="591820" cy="131445"/>
            </a:xfrm>
            <a:custGeom>
              <a:avLst/>
              <a:gdLst/>
              <a:ahLst/>
              <a:cxnLst/>
              <a:rect l="l" t="t" r="r" b="b"/>
              <a:pathLst>
                <a:path w="591820" h="131444">
                  <a:moveTo>
                    <a:pt x="0" y="0"/>
                  </a:moveTo>
                  <a:lnTo>
                    <a:pt x="0" y="128016"/>
                  </a:lnTo>
                </a:path>
                <a:path w="591820" h="131444">
                  <a:moveTo>
                    <a:pt x="591311" y="7620"/>
                  </a:moveTo>
                  <a:lnTo>
                    <a:pt x="591311" y="131063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14994" y="2306573"/>
              <a:ext cx="595883" cy="1600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14994" y="2306573"/>
              <a:ext cx="596265" cy="160020"/>
            </a:xfrm>
            <a:custGeom>
              <a:avLst/>
              <a:gdLst/>
              <a:ahLst/>
              <a:cxnLst/>
              <a:rect l="l" t="t" r="r" b="b"/>
              <a:pathLst>
                <a:path w="596265" h="160019">
                  <a:moveTo>
                    <a:pt x="0" y="80010"/>
                  </a:moveTo>
                  <a:lnTo>
                    <a:pt x="30275" y="44820"/>
                  </a:lnTo>
                  <a:lnTo>
                    <a:pt x="65440" y="29964"/>
                  </a:lnTo>
                  <a:lnTo>
                    <a:pt x="111576" y="17574"/>
                  </a:lnTo>
                  <a:lnTo>
                    <a:pt x="166895" y="8130"/>
                  </a:lnTo>
                  <a:lnTo>
                    <a:pt x="229613" y="2112"/>
                  </a:lnTo>
                  <a:lnTo>
                    <a:pt x="297941" y="0"/>
                  </a:lnTo>
                  <a:lnTo>
                    <a:pt x="366270" y="2112"/>
                  </a:lnTo>
                  <a:lnTo>
                    <a:pt x="428988" y="8130"/>
                  </a:lnTo>
                  <a:lnTo>
                    <a:pt x="484307" y="17574"/>
                  </a:lnTo>
                  <a:lnTo>
                    <a:pt x="530443" y="29964"/>
                  </a:lnTo>
                  <a:lnTo>
                    <a:pt x="565608" y="44820"/>
                  </a:lnTo>
                  <a:lnTo>
                    <a:pt x="595883" y="80010"/>
                  </a:lnTo>
                  <a:lnTo>
                    <a:pt x="588017" y="98357"/>
                  </a:lnTo>
                  <a:lnTo>
                    <a:pt x="530443" y="130055"/>
                  </a:lnTo>
                  <a:lnTo>
                    <a:pt x="484307" y="142445"/>
                  </a:lnTo>
                  <a:lnTo>
                    <a:pt x="428988" y="151889"/>
                  </a:lnTo>
                  <a:lnTo>
                    <a:pt x="366270" y="157907"/>
                  </a:lnTo>
                  <a:lnTo>
                    <a:pt x="297941" y="160020"/>
                  </a:lnTo>
                  <a:lnTo>
                    <a:pt x="229613" y="157907"/>
                  </a:lnTo>
                  <a:lnTo>
                    <a:pt x="166895" y="151889"/>
                  </a:lnTo>
                  <a:lnTo>
                    <a:pt x="111576" y="142445"/>
                  </a:lnTo>
                  <a:lnTo>
                    <a:pt x="65440" y="130055"/>
                  </a:lnTo>
                  <a:lnTo>
                    <a:pt x="30275" y="115199"/>
                  </a:lnTo>
                  <a:lnTo>
                    <a:pt x="0" y="8001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13470" y="2178557"/>
              <a:ext cx="598169" cy="20802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713470" y="2178557"/>
              <a:ext cx="594360" cy="187960"/>
            </a:xfrm>
            <a:custGeom>
              <a:avLst/>
              <a:gdLst/>
              <a:ahLst/>
              <a:cxnLst/>
              <a:rect l="l" t="t" r="r" b="b"/>
              <a:pathLst>
                <a:path w="594359" h="187960">
                  <a:moveTo>
                    <a:pt x="0" y="93725"/>
                  </a:moveTo>
                  <a:lnTo>
                    <a:pt x="30213" y="52484"/>
                  </a:lnTo>
                  <a:lnTo>
                    <a:pt x="65300" y="35083"/>
                  </a:lnTo>
                  <a:lnTo>
                    <a:pt x="111327" y="20573"/>
                  </a:lnTo>
                  <a:lnTo>
                    <a:pt x="166506" y="9517"/>
                  </a:lnTo>
                  <a:lnTo>
                    <a:pt x="229053" y="2472"/>
                  </a:lnTo>
                  <a:lnTo>
                    <a:pt x="297179" y="0"/>
                  </a:lnTo>
                  <a:lnTo>
                    <a:pt x="365306" y="2472"/>
                  </a:lnTo>
                  <a:lnTo>
                    <a:pt x="427853" y="9517"/>
                  </a:lnTo>
                  <a:lnTo>
                    <a:pt x="483032" y="20573"/>
                  </a:lnTo>
                  <a:lnTo>
                    <a:pt x="529059" y="35083"/>
                  </a:lnTo>
                  <a:lnTo>
                    <a:pt x="564146" y="52484"/>
                  </a:lnTo>
                  <a:lnTo>
                    <a:pt x="594359" y="93725"/>
                  </a:lnTo>
                  <a:lnTo>
                    <a:pt x="586508" y="115233"/>
                  </a:lnTo>
                  <a:lnTo>
                    <a:pt x="529059" y="152368"/>
                  </a:lnTo>
                  <a:lnTo>
                    <a:pt x="483032" y="166877"/>
                  </a:lnTo>
                  <a:lnTo>
                    <a:pt x="427853" y="177934"/>
                  </a:lnTo>
                  <a:lnTo>
                    <a:pt x="365306" y="184979"/>
                  </a:lnTo>
                  <a:lnTo>
                    <a:pt x="297179" y="187451"/>
                  </a:lnTo>
                  <a:lnTo>
                    <a:pt x="229053" y="184979"/>
                  </a:lnTo>
                  <a:lnTo>
                    <a:pt x="166506" y="177934"/>
                  </a:lnTo>
                  <a:lnTo>
                    <a:pt x="111327" y="166877"/>
                  </a:lnTo>
                  <a:lnTo>
                    <a:pt x="65300" y="152368"/>
                  </a:lnTo>
                  <a:lnTo>
                    <a:pt x="30213" y="134967"/>
                  </a:lnTo>
                  <a:lnTo>
                    <a:pt x="0" y="93725"/>
                  </a:lnTo>
                  <a:close/>
                </a:path>
                <a:path w="594359" h="187960">
                  <a:moveTo>
                    <a:pt x="118872" y="135636"/>
                  </a:moveTo>
                  <a:lnTo>
                    <a:pt x="223138" y="135636"/>
                  </a:lnTo>
                  <a:lnTo>
                    <a:pt x="327532" y="48767"/>
                  </a:lnTo>
                  <a:lnTo>
                    <a:pt x="455675" y="48767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846820" y="2226563"/>
              <a:ext cx="306705" cy="86995"/>
            </a:xfrm>
            <a:custGeom>
              <a:avLst/>
              <a:gdLst/>
              <a:ahLst/>
              <a:cxnLst/>
              <a:rect l="l" t="t" r="r" b="b"/>
              <a:pathLst>
                <a:path w="306704" h="86994">
                  <a:moveTo>
                    <a:pt x="0" y="0"/>
                  </a:moveTo>
                  <a:lnTo>
                    <a:pt x="104266" y="0"/>
                  </a:lnTo>
                  <a:lnTo>
                    <a:pt x="208533" y="86868"/>
                  </a:lnTo>
                  <a:lnTo>
                    <a:pt x="306324" y="8686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716518" y="2265425"/>
              <a:ext cx="591820" cy="131445"/>
            </a:xfrm>
            <a:custGeom>
              <a:avLst/>
              <a:gdLst/>
              <a:ahLst/>
              <a:cxnLst/>
              <a:rect l="l" t="t" r="r" b="b"/>
              <a:pathLst>
                <a:path w="591820" h="131444">
                  <a:moveTo>
                    <a:pt x="0" y="0"/>
                  </a:moveTo>
                  <a:lnTo>
                    <a:pt x="0" y="128015"/>
                  </a:lnTo>
                </a:path>
                <a:path w="591820" h="131444">
                  <a:moveTo>
                    <a:pt x="591311" y="7620"/>
                  </a:moveTo>
                  <a:lnTo>
                    <a:pt x="591311" y="131063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562602" y="3315715"/>
            <a:ext cx="1349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Incoming </a:t>
            </a:r>
            <a:r>
              <a:rPr sz="1800" spc="-10" dirty="0">
                <a:latin typeface="Carlito"/>
                <a:cs typeface="Carlito"/>
              </a:rPr>
              <a:t>VC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#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148527" y="3315715"/>
            <a:ext cx="175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Outgoing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interface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088259" y="3315715"/>
            <a:ext cx="1350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Outgoing VC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#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129849" y="3341941"/>
            <a:ext cx="3943350" cy="2198370"/>
            <a:chOff x="4129849" y="3341941"/>
            <a:chExt cx="3943350" cy="2198370"/>
          </a:xfrm>
        </p:grpSpPr>
        <p:sp>
          <p:nvSpPr>
            <p:cNvPr id="51" name="object 51"/>
            <p:cNvSpPr/>
            <p:nvPr/>
          </p:nvSpPr>
          <p:spPr>
            <a:xfrm>
              <a:off x="4134611" y="3346703"/>
              <a:ext cx="0" cy="2125980"/>
            </a:xfrm>
            <a:custGeom>
              <a:avLst/>
              <a:gdLst/>
              <a:ahLst/>
              <a:cxnLst/>
              <a:rect l="l" t="t" r="r" b="b"/>
              <a:pathLst>
                <a:path h="2125979">
                  <a:moveTo>
                    <a:pt x="0" y="0"/>
                  </a:moveTo>
                  <a:lnTo>
                    <a:pt x="0" y="2125980"/>
                  </a:lnTo>
                </a:path>
              </a:pathLst>
            </a:custGeom>
            <a:ln w="9144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39027" y="3384803"/>
              <a:ext cx="0" cy="2112645"/>
            </a:xfrm>
            <a:custGeom>
              <a:avLst/>
              <a:gdLst/>
              <a:ahLst/>
              <a:cxnLst/>
              <a:rect l="l" t="t" r="r" b="b"/>
              <a:pathLst>
                <a:path h="2112645">
                  <a:moveTo>
                    <a:pt x="0" y="0"/>
                  </a:moveTo>
                  <a:lnTo>
                    <a:pt x="0" y="2112264"/>
                  </a:lnTo>
                </a:path>
              </a:pathLst>
            </a:custGeom>
            <a:ln w="9144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068055" y="3346703"/>
              <a:ext cx="0" cy="2188845"/>
            </a:xfrm>
            <a:custGeom>
              <a:avLst/>
              <a:gdLst/>
              <a:ahLst/>
              <a:cxnLst/>
              <a:rect l="l" t="t" r="r" b="b"/>
              <a:pathLst>
                <a:path h="2188845">
                  <a:moveTo>
                    <a:pt x="0" y="0"/>
                  </a:moveTo>
                  <a:lnTo>
                    <a:pt x="0" y="2188464"/>
                  </a:lnTo>
                </a:path>
              </a:pathLst>
            </a:custGeom>
            <a:ln w="9144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2896742" y="3914394"/>
          <a:ext cx="5999478" cy="1620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9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60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93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50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51459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6925" algn="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661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6925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6610">
                        <a:lnSpc>
                          <a:spcPts val="188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0495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4545">
                        <a:lnSpc>
                          <a:spcPts val="188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205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6925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97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6610">
                        <a:lnSpc>
                          <a:spcPts val="188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87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6468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…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0580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…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3755">
                        <a:lnSpc>
                          <a:spcPts val="188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…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…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object 55"/>
          <p:cNvSpPr txBox="1"/>
          <p:nvPr/>
        </p:nvSpPr>
        <p:spPr>
          <a:xfrm>
            <a:off x="1858517" y="2403475"/>
            <a:ext cx="2151380" cy="121221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2450"/>
              </a:lnSpc>
              <a:spcBef>
                <a:spcPts val="540"/>
              </a:spcBef>
            </a:pPr>
            <a:r>
              <a:rPr sz="2400" i="1" spc="-250" dirty="0">
                <a:solidFill>
                  <a:srgbClr val="CC0000"/>
                </a:solidFill>
                <a:latin typeface="Trebuchet MS"/>
                <a:cs typeface="Trebuchet MS"/>
              </a:rPr>
              <a:t>forwarding table </a:t>
            </a:r>
            <a:r>
              <a:rPr sz="2400" i="1" spc="-235" dirty="0">
                <a:solidFill>
                  <a:srgbClr val="CC0000"/>
                </a:solidFill>
                <a:latin typeface="Trebuchet MS"/>
                <a:cs typeface="Trebuchet MS"/>
              </a:rPr>
              <a:t>in  </a:t>
            </a:r>
            <a:r>
              <a:rPr sz="2400" i="1" spc="-265" dirty="0">
                <a:solidFill>
                  <a:srgbClr val="CC0000"/>
                </a:solidFill>
                <a:latin typeface="Trebuchet MS"/>
                <a:cs typeface="Trebuchet MS"/>
              </a:rPr>
              <a:t>router:</a:t>
            </a:r>
            <a:endParaRPr sz="2400">
              <a:latin typeface="Trebuchet MS"/>
              <a:cs typeface="Trebuchet MS"/>
            </a:endParaRPr>
          </a:p>
          <a:p>
            <a:pPr marL="248920">
              <a:lnSpc>
                <a:spcPct val="100000"/>
              </a:lnSpc>
              <a:spcBef>
                <a:spcPts val="1839"/>
              </a:spcBef>
            </a:pPr>
            <a:r>
              <a:rPr sz="1800" spc="-5" dirty="0">
                <a:latin typeface="Carlito"/>
                <a:cs typeface="Carlito"/>
              </a:rPr>
              <a:t>Incoming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interface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524761" y="5715761"/>
            <a:ext cx="9144000" cy="605155"/>
          </a:xfrm>
          <a:prstGeom prst="rect">
            <a:avLst/>
          </a:prstGeom>
          <a:ln w="25907">
            <a:solidFill>
              <a:srgbClr val="CC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sz="3200" i="1" spc="-200" dirty="0">
                <a:solidFill>
                  <a:srgbClr val="CC0000"/>
                </a:solidFill>
                <a:latin typeface="Trebuchet MS"/>
                <a:cs typeface="Trebuchet MS"/>
              </a:rPr>
              <a:t>VC </a:t>
            </a:r>
            <a:r>
              <a:rPr sz="3200" i="1" spc="-310" dirty="0">
                <a:solidFill>
                  <a:srgbClr val="CC0000"/>
                </a:solidFill>
                <a:latin typeface="Trebuchet MS"/>
                <a:cs typeface="Trebuchet MS"/>
              </a:rPr>
              <a:t>routers </a:t>
            </a:r>
            <a:r>
              <a:rPr sz="3200" i="1" spc="-300" dirty="0">
                <a:solidFill>
                  <a:srgbClr val="CC0000"/>
                </a:solidFill>
                <a:latin typeface="Trebuchet MS"/>
                <a:cs typeface="Trebuchet MS"/>
              </a:rPr>
              <a:t>maintain </a:t>
            </a:r>
            <a:r>
              <a:rPr sz="3200" i="1" spc="-295" dirty="0">
                <a:solidFill>
                  <a:srgbClr val="CC0000"/>
                </a:solidFill>
                <a:latin typeface="Trebuchet MS"/>
                <a:cs typeface="Trebuchet MS"/>
              </a:rPr>
              <a:t>connection </a:t>
            </a:r>
            <a:r>
              <a:rPr sz="3200" i="1" spc="-310" dirty="0">
                <a:solidFill>
                  <a:srgbClr val="CC0000"/>
                </a:solidFill>
                <a:latin typeface="Trebuchet MS"/>
                <a:cs typeface="Trebuchet MS"/>
              </a:rPr>
              <a:t>state</a:t>
            </a:r>
            <a:r>
              <a:rPr sz="3200" i="1" spc="3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3200" i="1" spc="-330" dirty="0">
                <a:solidFill>
                  <a:srgbClr val="CC0000"/>
                </a:solidFill>
                <a:latin typeface="Trebuchet MS"/>
                <a:cs typeface="Trebuchet MS"/>
              </a:rPr>
              <a:t>information!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137410" y="3681221"/>
            <a:ext cx="7495540" cy="0"/>
          </a:xfrm>
          <a:custGeom>
            <a:avLst/>
            <a:gdLst/>
            <a:ahLst/>
            <a:cxnLst/>
            <a:rect l="l" t="t" r="r" b="b"/>
            <a:pathLst>
              <a:path w="7495540">
                <a:moveTo>
                  <a:pt x="0" y="0"/>
                </a:moveTo>
                <a:lnTo>
                  <a:pt x="7495032" y="0"/>
                </a:lnTo>
              </a:path>
            </a:pathLst>
          </a:custGeom>
          <a:ln w="19812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228"/>
            <a:ext cx="43999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35" dirty="0"/>
              <a:t>Virtual </a:t>
            </a:r>
            <a:r>
              <a:rPr sz="4400" spc="-270" dirty="0"/>
              <a:t>circuit</a:t>
            </a:r>
            <a:r>
              <a:rPr sz="4400" spc="-475" dirty="0"/>
              <a:t> </a:t>
            </a:r>
            <a:r>
              <a:rPr sz="4400" spc="-185" dirty="0"/>
              <a:t>setup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618268" y="1981200"/>
            <a:ext cx="9049731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2785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/>
              <a:t>Network</a:t>
            </a:r>
            <a:r>
              <a:rPr sz="4400" spc="-409" dirty="0"/>
              <a:t> </a:t>
            </a:r>
            <a:r>
              <a:rPr sz="4400" spc="-280" dirty="0"/>
              <a:t>Layer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397279"/>
            <a:ext cx="10154285" cy="490262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Network </a:t>
            </a:r>
            <a:r>
              <a:rPr sz="2800" spc="-20" dirty="0">
                <a:latin typeface="Carlito"/>
                <a:cs typeface="Carlito"/>
              </a:rPr>
              <a:t>layer </a:t>
            </a:r>
            <a:r>
              <a:rPr sz="2800" spc="-15" dirty="0">
                <a:latin typeface="Carlito"/>
                <a:cs typeface="Carlito"/>
              </a:rPr>
              <a:t>provides </a:t>
            </a:r>
            <a:r>
              <a:rPr sz="2800" spc="-15" dirty="0">
                <a:solidFill>
                  <a:srgbClr val="4471C4"/>
                </a:solidFill>
                <a:latin typeface="Carlito"/>
                <a:cs typeface="Carlito"/>
              </a:rPr>
              <a:t>host-to-host </a:t>
            </a:r>
            <a:r>
              <a:rPr sz="2800" spc="-10" dirty="0">
                <a:solidFill>
                  <a:srgbClr val="4471C4"/>
                </a:solidFill>
                <a:latin typeface="Carlito"/>
                <a:cs typeface="Carlito"/>
              </a:rPr>
              <a:t>communication</a:t>
            </a:r>
            <a:r>
              <a:rPr sz="2800" spc="175" dirty="0">
                <a:solidFill>
                  <a:srgbClr val="4471C4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service.</a:t>
            </a:r>
            <a:endParaRPr sz="2800" dirty="0">
              <a:latin typeface="Carlito"/>
              <a:cs typeface="Carlito"/>
            </a:endParaRPr>
          </a:p>
          <a:p>
            <a:pPr marL="241300" marR="497205" indent="-228600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Unlike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transport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application </a:t>
            </a:r>
            <a:r>
              <a:rPr sz="2800" spc="-25" dirty="0">
                <a:latin typeface="Carlito"/>
                <a:cs typeface="Carlito"/>
              </a:rPr>
              <a:t>layers, </a:t>
            </a:r>
            <a:r>
              <a:rPr sz="2800" spc="-15" dirty="0">
                <a:latin typeface="Carlito"/>
                <a:cs typeface="Carlito"/>
              </a:rPr>
              <a:t>there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10" dirty="0">
                <a:latin typeface="Carlito"/>
                <a:cs typeface="Carlito"/>
              </a:rPr>
              <a:t>piece </a:t>
            </a:r>
            <a:r>
              <a:rPr sz="2800" spc="-5" dirty="0">
                <a:latin typeface="Carlito"/>
                <a:cs typeface="Carlito"/>
              </a:rPr>
              <a:t>of the  </a:t>
            </a:r>
            <a:r>
              <a:rPr sz="2800" spc="-10" dirty="0">
                <a:latin typeface="Carlito"/>
                <a:cs typeface="Carlito"/>
              </a:rPr>
              <a:t>network </a:t>
            </a:r>
            <a:r>
              <a:rPr sz="2800" spc="-20" dirty="0">
                <a:latin typeface="Carlito"/>
                <a:cs typeface="Carlito"/>
              </a:rPr>
              <a:t>layer </a:t>
            </a:r>
            <a:r>
              <a:rPr sz="2800" spc="-5" dirty="0">
                <a:solidFill>
                  <a:srgbClr val="4471C4"/>
                </a:solidFill>
                <a:latin typeface="Carlito"/>
                <a:cs typeface="Carlito"/>
              </a:rPr>
              <a:t>in each and </a:t>
            </a:r>
            <a:r>
              <a:rPr sz="2800" spc="-10" dirty="0">
                <a:solidFill>
                  <a:srgbClr val="4471C4"/>
                </a:solidFill>
                <a:latin typeface="Carlito"/>
                <a:cs typeface="Carlito"/>
              </a:rPr>
              <a:t>every </a:t>
            </a:r>
            <a:r>
              <a:rPr sz="2800" spc="-15" dirty="0">
                <a:solidFill>
                  <a:srgbClr val="4471C4"/>
                </a:solidFill>
                <a:latin typeface="Carlito"/>
                <a:cs typeface="Carlito"/>
              </a:rPr>
              <a:t>host </a:t>
            </a:r>
            <a:r>
              <a:rPr sz="2800" spc="-5" dirty="0">
                <a:solidFill>
                  <a:srgbClr val="4471C4"/>
                </a:solidFill>
                <a:latin typeface="Carlito"/>
                <a:cs typeface="Carlito"/>
              </a:rPr>
              <a:t>and </a:t>
            </a:r>
            <a:r>
              <a:rPr sz="2800" spc="-20" dirty="0">
                <a:solidFill>
                  <a:srgbClr val="4471C4"/>
                </a:solidFill>
                <a:latin typeface="Carlito"/>
                <a:cs typeface="Carlito"/>
              </a:rPr>
              <a:t>router </a:t>
            </a:r>
            <a:r>
              <a:rPr sz="2800" spc="-5" dirty="0">
                <a:latin typeface="Carlito"/>
                <a:cs typeface="Carlito"/>
              </a:rPr>
              <a:t>in the</a:t>
            </a:r>
            <a:r>
              <a:rPr sz="2800" spc="1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network.</a:t>
            </a:r>
            <a:endParaRPr sz="2800" dirty="0">
              <a:latin typeface="Carlito"/>
              <a:cs typeface="Carlito"/>
            </a:endParaRPr>
          </a:p>
          <a:p>
            <a:pPr marL="241300" indent="-228600">
              <a:lnSpc>
                <a:spcPts val="319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Carlito"/>
                <a:cs typeface="Carlito"/>
              </a:rPr>
              <a:t>Two </a:t>
            </a:r>
            <a:r>
              <a:rPr sz="2800" spc="-10" dirty="0">
                <a:latin typeface="Carlito"/>
                <a:cs typeface="Carlito"/>
              </a:rPr>
              <a:t>important </a:t>
            </a:r>
            <a:r>
              <a:rPr sz="2800" spc="-5" dirty="0">
                <a:latin typeface="Carlito"/>
                <a:cs typeface="Carlito"/>
              </a:rPr>
              <a:t>functions of the </a:t>
            </a:r>
            <a:r>
              <a:rPr sz="2800" spc="-10" dirty="0">
                <a:latin typeface="Carlito"/>
                <a:cs typeface="Carlito"/>
              </a:rPr>
              <a:t>network </a:t>
            </a:r>
            <a:r>
              <a:rPr sz="2800" spc="-25" dirty="0">
                <a:latin typeface="Carlito"/>
                <a:cs typeface="Carlito"/>
              </a:rPr>
              <a:t>layer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f</a:t>
            </a:r>
            <a:r>
              <a:rPr sz="2800" b="1" spc="-10" dirty="0">
                <a:latin typeface="Carlito"/>
                <a:cs typeface="Carlito"/>
              </a:rPr>
              <a:t>orwarding</a:t>
            </a:r>
            <a:r>
              <a:rPr sz="2800" b="1" spc="195" dirty="0">
                <a:latin typeface="Carlito"/>
                <a:cs typeface="Carlito"/>
              </a:rPr>
              <a:t> </a:t>
            </a:r>
            <a:r>
              <a:rPr sz="2800" spc="-5" dirty="0" smtClean="0">
                <a:latin typeface="Carlito"/>
                <a:cs typeface="Carlito"/>
              </a:rPr>
              <a:t>and</a:t>
            </a:r>
            <a:r>
              <a:rPr lang="en-US" sz="2800" dirty="0">
                <a:latin typeface="Carlito"/>
                <a:cs typeface="Carlito"/>
              </a:rPr>
              <a:t> </a:t>
            </a:r>
            <a:r>
              <a:rPr sz="2800" b="1" spc="-10" dirty="0" smtClean="0">
                <a:latin typeface="Carlito"/>
                <a:cs typeface="Carlito"/>
              </a:rPr>
              <a:t>routing</a:t>
            </a:r>
            <a:r>
              <a:rPr sz="2800" b="1" spc="-10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4471C4"/>
                </a:solidFill>
                <a:latin typeface="Carlito"/>
                <a:cs typeface="Carlito"/>
              </a:rPr>
              <a:t>Forwarding </a:t>
            </a:r>
            <a:r>
              <a:rPr sz="2800" spc="-20" dirty="0">
                <a:latin typeface="Carlito"/>
                <a:cs typeface="Carlito"/>
              </a:rPr>
              <a:t>involves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transfer </a:t>
            </a:r>
            <a:r>
              <a:rPr sz="2800" spc="-5" dirty="0">
                <a:latin typeface="Carlito"/>
                <a:cs typeface="Carlito"/>
              </a:rPr>
              <a:t>of a </a:t>
            </a:r>
            <a:r>
              <a:rPr sz="2800" spc="-20" dirty="0">
                <a:latin typeface="Carlito"/>
                <a:cs typeface="Carlito"/>
              </a:rPr>
              <a:t>packet from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incoming link </a:t>
            </a:r>
            <a:r>
              <a:rPr sz="2800" spc="-20" dirty="0">
                <a:latin typeface="Carlito"/>
                <a:cs typeface="Carlito"/>
              </a:rPr>
              <a:t>to 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outgoing link </a:t>
            </a:r>
            <a:r>
              <a:rPr sz="2800" spc="-5" dirty="0">
                <a:latin typeface="Carlito"/>
                <a:cs typeface="Carlito"/>
              </a:rPr>
              <a:t>within a </a:t>
            </a:r>
            <a:r>
              <a:rPr sz="2800" i="1" spc="-10" dirty="0">
                <a:latin typeface="Carlito"/>
                <a:cs typeface="Carlito"/>
              </a:rPr>
              <a:t>single</a:t>
            </a:r>
            <a:r>
              <a:rPr sz="2800" i="1" spc="60" dirty="0">
                <a:latin typeface="Carlito"/>
                <a:cs typeface="Carlito"/>
              </a:rPr>
              <a:t> </a:t>
            </a:r>
            <a:r>
              <a:rPr sz="2800" spc="-55" dirty="0">
                <a:latin typeface="Carlito"/>
                <a:cs typeface="Carlito"/>
              </a:rPr>
              <a:t>router.</a:t>
            </a:r>
            <a:endParaRPr sz="2800" dirty="0">
              <a:latin typeface="Carlito"/>
              <a:cs typeface="Carlito"/>
            </a:endParaRPr>
          </a:p>
          <a:p>
            <a:pPr marL="241300" marR="267970" indent="-228600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4471C4"/>
                </a:solidFill>
                <a:latin typeface="Carlito"/>
                <a:cs typeface="Carlito"/>
              </a:rPr>
              <a:t>Routing </a:t>
            </a:r>
            <a:r>
              <a:rPr sz="2800" spc="-20" dirty="0">
                <a:latin typeface="Carlito"/>
                <a:cs typeface="Carlito"/>
              </a:rPr>
              <a:t>involves </a:t>
            </a:r>
            <a:r>
              <a:rPr sz="2800" i="1" spc="-5" dirty="0">
                <a:latin typeface="Carlito"/>
                <a:cs typeface="Carlito"/>
              </a:rPr>
              <a:t>all </a:t>
            </a:r>
            <a:r>
              <a:rPr sz="2800" spc="-5" dirty="0">
                <a:latin typeface="Carlito"/>
                <a:cs typeface="Carlito"/>
              </a:rPr>
              <a:t>of a </a:t>
            </a:r>
            <a:r>
              <a:rPr sz="2800" spc="-30" dirty="0">
                <a:latin typeface="Carlito"/>
                <a:cs typeface="Carlito"/>
              </a:rPr>
              <a:t>network’s </a:t>
            </a:r>
            <a:r>
              <a:rPr sz="2800" spc="-25" dirty="0">
                <a:latin typeface="Carlito"/>
                <a:cs typeface="Carlito"/>
              </a:rPr>
              <a:t>routers, </a:t>
            </a:r>
            <a:r>
              <a:rPr sz="2800" spc="-5" dirty="0">
                <a:latin typeface="Carlito"/>
                <a:cs typeface="Carlito"/>
              </a:rPr>
              <a:t>whose </a:t>
            </a:r>
            <a:r>
              <a:rPr sz="2800" spc="-10" dirty="0">
                <a:latin typeface="Carlito"/>
                <a:cs typeface="Carlito"/>
              </a:rPr>
              <a:t>collective  </a:t>
            </a:r>
            <a:r>
              <a:rPr sz="2800" spc="-15" dirty="0">
                <a:latin typeface="Carlito"/>
                <a:cs typeface="Carlito"/>
              </a:rPr>
              <a:t>interactions </a:t>
            </a:r>
            <a:r>
              <a:rPr sz="2800" spc="-5" dirty="0">
                <a:latin typeface="Carlito"/>
                <a:cs typeface="Carlito"/>
              </a:rPr>
              <a:t>via </a:t>
            </a:r>
            <a:r>
              <a:rPr sz="2800" spc="-15" dirty="0">
                <a:latin typeface="Carlito"/>
                <a:cs typeface="Carlito"/>
              </a:rPr>
              <a:t>routing </a:t>
            </a:r>
            <a:r>
              <a:rPr sz="2800" spc="-20" dirty="0">
                <a:latin typeface="Carlito"/>
                <a:cs typeface="Carlito"/>
              </a:rPr>
              <a:t>protocols </a:t>
            </a:r>
            <a:r>
              <a:rPr sz="2800" spc="-15" dirty="0">
                <a:solidFill>
                  <a:srgbClr val="4471C4"/>
                </a:solidFill>
                <a:latin typeface="Carlito"/>
                <a:cs typeface="Carlito"/>
              </a:rPr>
              <a:t>determine </a:t>
            </a:r>
            <a:r>
              <a:rPr sz="2800" spc="-5" dirty="0">
                <a:solidFill>
                  <a:srgbClr val="4471C4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4471C4"/>
                </a:solidFill>
                <a:latin typeface="Carlito"/>
                <a:cs typeface="Carlito"/>
              </a:rPr>
              <a:t>paths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20" dirty="0">
                <a:latin typeface="Carlito"/>
                <a:cs typeface="Carlito"/>
              </a:rPr>
              <a:t>packets  </a:t>
            </a:r>
            <a:r>
              <a:rPr sz="2800" spc="-35" dirty="0">
                <a:latin typeface="Carlito"/>
                <a:cs typeface="Carlito"/>
              </a:rPr>
              <a:t>take </a:t>
            </a:r>
            <a:r>
              <a:rPr sz="2800" spc="-5" dirty="0">
                <a:latin typeface="Carlito"/>
                <a:cs typeface="Carlito"/>
              </a:rPr>
              <a:t>on their </a:t>
            </a:r>
            <a:r>
              <a:rPr sz="2800" spc="-10" dirty="0">
                <a:latin typeface="Carlito"/>
                <a:cs typeface="Carlito"/>
              </a:rPr>
              <a:t>trips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5" dirty="0">
                <a:latin typeface="Carlito"/>
                <a:cs typeface="Carlito"/>
              </a:rPr>
              <a:t>source to </a:t>
            </a:r>
            <a:r>
              <a:rPr sz="2800" spc="-10" dirty="0">
                <a:latin typeface="Carlito"/>
                <a:cs typeface="Carlito"/>
              </a:rPr>
              <a:t>destination</a:t>
            </a:r>
            <a:r>
              <a:rPr sz="2800" spc="16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node.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693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35" dirty="0"/>
              <a:t>Virtual </a:t>
            </a:r>
            <a:r>
              <a:rPr sz="4400" spc="-270" dirty="0"/>
              <a:t>circuit</a:t>
            </a:r>
            <a:r>
              <a:rPr sz="4400" spc="-475" dirty="0"/>
              <a:t> </a:t>
            </a:r>
            <a:r>
              <a:rPr sz="4400" spc="-160" dirty="0"/>
              <a:t>Phases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7960995" cy="2070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There are three </a:t>
            </a:r>
            <a:r>
              <a:rPr sz="2800" spc="-10" dirty="0">
                <a:latin typeface="Carlito"/>
                <a:cs typeface="Carlito"/>
              </a:rPr>
              <a:t>identifiable phases </a:t>
            </a:r>
            <a:r>
              <a:rPr sz="2800" spc="-5" dirty="0">
                <a:latin typeface="Carlito"/>
                <a:cs typeface="Carlito"/>
              </a:rPr>
              <a:t>in a virtual</a:t>
            </a:r>
            <a:r>
              <a:rPr sz="2800" spc="2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circuit: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i="1" spc="-20" dirty="0">
                <a:latin typeface="Carlito"/>
                <a:cs typeface="Carlito"/>
              </a:rPr>
              <a:t>VC</a:t>
            </a:r>
            <a:r>
              <a:rPr sz="2800" i="1" spc="-1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setup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i="1" spc="-15" dirty="0">
                <a:latin typeface="Carlito"/>
                <a:cs typeface="Carlito"/>
              </a:rPr>
              <a:t>Data</a:t>
            </a:r>
            <a:r>
              <a:rPr sz="2800" i="1" spc="-10" dirty="0">
                <a:latin typeface="Carlito"/>
                <a:cs typeface="Carlito"/>
              </a:rPr>
              <a:t> </a:t>
            </a:r>
            <a:r>
              <a:rPr sz="2800" i="1" spc="-35" dirty="0">
                <a:latin typeface="Carlito"/>
                <a:cs typeface="Carlito"/>
              </a:rPr>
              <a:t>transfer.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i="1" spc="-20" dirty="0">
                <a:latin typeface="Carlito"/>
                <a:cs typeface="Carlito"/>
              </a:rPr>
              <a:t>VC</a:t>
            </a:r>
            <a:r>
              <a:rPr sz="2800" i="1" spc="-5" dirty="0">
                <a:latin typeface="Carlito"/>
                <a:cs typeface="Carlito"/>
              </a:rPr>
              <a:t> </a:t>
            </a:r>
            <a:r>
              <a:rPr sz="2800" i="1" spc="-10" dirty="0">
                <a:latin typeface="Carlito"/>
                <a:cs typeface="Carlito"/>
              </a:rPr>
              <a:t>teardown.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0570" y="324053"/>
            <a:ext cx="37452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81175" algn="l"/>
              </a:tabLst>
            </a:pPr>
            <a:r>
              <a:rPr sz="4400" i="0" spc="-5" dirty="0">
                <a:latin typeface="Carlito"/>
                <a:cs typeface="Carlito"/>
              </a:rPr>
              <a:t>Virtua</a:t>
            </a:r>
            <a:r>
              <a:rPr sz="4400" i="0" dirty="0">
                <a:latin typeface="Carlito"/>
                <a:cs typeface="Carlito"/>
              </a:rPr>
              <a:t>l	</a:t>
            </a:r>
            <a:r>
              <a:rPr sz="4400" i="0" spc="10" dirty="0">
                <a:latin typeface="Carlito"/>
                <a:cs typeface="Carlito"/>
              </a:rPr>
              <a:t>s</a:t>
            </a:r>
            <a:r>
              <a:rPr sz="4400" i="0" spc="-25" dirty="0">
                <a:latin typeface="Carlito"/>
                <a:cs typeface="Carlito"/>
              </a:rPr>
              <a:t>e</a:t>
            </a:r>
            <a:r>
              <a:rPr sz="4400" i="0" dirty="0">
                <a:latin typeface="Carlito"/>
                <a:cs typeface="Carlito"/>
              </a:rPr>
              <a:t>tup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1385061"/>
            <a:ext cx="807402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i="1" spc="-15" dirty="0">
                <a:latin typeface="Carlito"/>
                <a:cs typeface="Carlito"/>
              </a:rPr>
              <a:t>VC </a:t>
            </a:r>
            <a:r>
              <a:rPr sz="2400" i="1" spc="-5" dirty="0">
                <a:latin typeface="Carlito"/>
                <a:cs typeface="Carlito"/>
              </a:rPr>
              <a:t>setup. During </a:t>
            </a:r>
            <a:r>
              <a:rPr sz="2400" i="1" dirty="0">
                <a:latin typeface="Carlito"/>
                <a:cs typeface="Carlito"/>
              </a:rPr>
              <a:t>the </a:t>
            </a:r>
            <a:r>
              <a:rPr sz="2400" i="1" spc="-5" dirty="0">
                <a:latin typeface="Carlito"/>
                <a:cs typeface="Carlito"/>
              </a:rPr>
              <a:t>setup phase, </a:t>
            </a:r>
            <a:r>
              <a:rPr sz="2400" i="1" dirty="0">
                <a:latin typeface="Carlito"/>
                <a:cs typeface="Carlito"/>
              </a:rPr>
              <a:t>the </a:t>
            </a:r>
            <a:r>
              <a:rPr sz="2400" i="1" spc="-5" dirty="0">
                <a:latin typeface="Carlito"/>
                <a:cs typeface="Carlito"/>
              </a:rPr>
              <a:t>sending transport </a:t>
            </a:r>
            <a:r>
              <a:rPr sz="2400" i="1" dirty="0">
                <a:latin typeface="Carlito"/>
                <a:cs typeface="Carlito"/>
              </a:rPr>
              <a:t>layer  </a:t>
            </a:r>
            <a:r>
              <a:rPr sz="2400" i="1" spc="-15" dirty="0">
                <a:latin typeface="Carlito"/>
                <a:cs typeface="Carlito"/>
              </a:rPr>
              <a:t>contacts </a:t>
            </a:r>
            <a:r>
              <a:rPr sz="2400" i="1" dirty="0">
                <a:latin typeface="Carlito"/>
                <a:cs typeface="Carlito"/>
              </a:rPr>
              <a:t>the </a:t>
            </a:r>
            <a:r>
              <a:rPr sz="2400" i="1" spc="-5" dirty="0">
                <a:latin typeface="Carlito"/>
                <a:cs typeface="Carlito"/>
              </a:rPr>
              <a:t>network </a:t>
            </a:r>
            <a:r>
              <a:rPr sz="2400" spc="-50" dirty="0">
                <a:latin typeface="Carlito"/>
                <a:cs typeface="Carlito"/>
              </a:rPr>
              <a:t>layer, </a:t>
            </a:r>
            <a:r>
              <a:rPr sz="2400" spc="-5" dirty="0">
                <a:solidFill>
                  <a:srgbClr val="1F487C"/>
                </a:solidFill>
                <a:latin typeface="Carlito"/>
                <a:cs typeface="Carlito"/>
              </a:rPr>
              <a:t>specifies the </a:t>
            </a:r>
            <a:r>
              <a:rPr sz="2400" spc="-15" dirty="0">
                <a:solidFill>
                  <a:srgbClr val="1F487C"/>
                </a:solidFill>
                <a:latin typeface="Carlito"/>
                <a:cs typeface="Carlito"/>
              </a:rPr>
              <a:t>receiver’s </a:t>
            </a:r>
            <a:r>
              <a:rPr sz="2400" spc="-5" dirty="0">
                <a:solidFill>
                  <a:srgbClr val="1F487C"/>
                </a:solidFill>
                <a:latin typeface="Carlito"/>
                <a:cs typeface="Carlito"/>
              </a:rPr>
              <a:t>address</a:t>
            </a:r>
            <a:r>
              <a:rPr sz="2400" spc="-5" dirty="0">
                <a:latin typeface="Carlito"/>
                <a:cs typeface="Carlito"/>
              </a:rPr>
              <a:t>, 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waits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network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set up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VC.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3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network </a:t>
            </a:r>
            <a:r>
              <a:rPr sz="2400" spc="-15" dirty="0">
                <a:latin typeface="Carlito"/>
                <a:cs typeface="Carlito"/>
              </a:rPr>
              <a:t>layer </a:t>
            </a:r>
            <a:r>
              <a:rPr sz="2400" spc="-5" dirty="0">
                <a:latin typeface="Carlito"/>
                <a:cs typeface="Carlito"/>
              </a:rPr>
              <a:t>determines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1F487C"/>
                </a:solidFill>
                <a:latin typeface="Carlito"/>
                <a:cs typeface="Carlito"/>
              </a:rPr>
              <a:t>path </a:t>
            </a:r>
            <a:r>
              <a:rPr sz="2400" spc="-5" dirty="0">
                <a:solidFill>
                  <a:srgbClr val="1F487C"/>
                </a:solidFill>
                <a:latin typeface="Carlito"/>
                <a:cs typeface="Carlito"/>
              </a:rPr>
              <a:t>between sender </a:t>
            </a:r>
            <a:r>
              <a:rPr sz="2400" dirty="0">
                <a:solidFill>
                  <a:srgbClr val="1F487C"/>
                </a:solidFill>
                <a:latin typeface="Carlito"/>
                <a:cs typeface="Carlito"/>
              </a:rPr>
              <a:t>and  </a:t>
            </a:r>
            <a:r>
              <a:rPr sz="2400" spc="-30" dirty="0">
                <a:solidFill>
                  <a:srgbClr val="1F487C"/>
                </a:solidFill>
                <a:latin typeface="Carlito"/>
                <a:cs typeface="Carlito"/>
              </a:rPr>
              <a:t>receiver</a:t>
            </a:r>
            <a:r>
              <a:rPr sz="2400" spc="-30" dirty="0">
                <a:latin typeface="Carlito"/>
                <a:cs typeface="Carlito"/>
              </a:rPr>
              <a:t>,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is, </a:t>
            </a:r>
            <a:r>
              <a:rPr sz="2400" spc="-5" dirty="0">
                <a:latin typeface="Carlito"/>
                <a:cs typeface="Carlito"/>
              </a:rPr>
              <a:t>the series of </a:t>
            </a:r>
            <a:r>
              <a:rPr sz="2400" spc="-10" dirty="0">
                <a:latin typeface="Carlito"/>
                <a:cs typeface="Carlito"/>
              </a:rPr>
              <a:t>links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routers </a:t>
            </a:r>
            <a:r>
              <a:rPr sz="2400" spc="-10" dirty="0">
                <a:latin typeface="Carlito"/>
                <a:cs typeface="Carlito"/>
              </a:rPr>
              <a:t>through </a:t>
            </a:r>
            <a:r>
              <a:rPr sz="2400" dirty="0">
                <a:latin typeface="Carlito"/>
                <a:cs typeface="Carlito"/>
              </a:rPr>
              <a:t>which  all </a:t>
            </a:r>
            <a:r>
              <a:rPr sz="2400" spc="-15" dirty="0">
                <a:latin typeface="Carlito"/>
                <a:cs typeface="Carlito"/>
              </a:rPr>
              <a:t>packets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VC </a:t>
            </a:r>
            <a:r>
              <a:rPr sz="2400" dirty="0">
                <a:latin typeface="Carlito"/>
                <a:cs typeface="Carlito"/>
              </a:rPr>
              <a:t>will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travel.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3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network </a:t>
            </a:r>
            <a:r>
              <a:rPr sz="2400" spc="-15" dirty="0">
                <a:latin typeface="Carlito"/>
                <a:cs typeface="Carlito"/>
              </a:rPr>
              <a:t>layer </a:t>
            </a: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5" dirty="0">
                <a:solidFill>
                  <a:srgbClr val="1F487C"/>
                </a:solidFill>
                <a:latin typeface="Carlito"/>
                <a:cs typeface="Carlito"/>
              </a:rPr>
              <a:t>determines </a:t>
            </a:r>
            <a:r>
              <a:rPr sz="2400" dirty="0">
                <a:solidFill>
                  <a:srgbClr val="1F487C"/>
                </a:solidFill>
                <a:latin typeface="Carlito"/>
                <a:cs typeface="Carlito"/>
              </a:rPr>
              <a:t>the </a:t>
            </a:r>
            <a:r>
              <a:rPr sz="2400" spc="-15" dirty="0">
                <a:solidFill>
                  <a:srgbClr val="1F487C"/>
                </a:solidFill>
                <a:latin typeface="Carlito"/>
                <a:cs typeface="Carlito"/>
              </a:rPr>
              <a:t>VC </a:t>
            </a:r>
            <a:r>
              <a:rPr sz="2400" spc="-5" dirty="0">
                <a:solidFill>
                  <a:srgbClr val="1F487C"/>
                </a:solidFill>
                <a:latin typeface="Carlito"/>
                <a:cs typeface="Carlito"/>
              </a:rPr>
              <a:t>number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each  link along </a:t>
            </a:r>
            <a:r>
              <a:rPr sz="2400" spc="-5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path.</a:t>
            </a:r>
            <a:endParaRPr sz="2400">
              <a:latin typeface="Carlito"/>
              <a:cs typeface="Carlito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25" dirty="0">
                <a:latin typeface="Carlito"/>
                <a:cs typeface="Carlito"/>
              </a:rPr>
              <a:t>Finally,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network </a:t>
            </a:r>
            <a:r>
              <a:rPr sz="2400" spc="-20" dirty="0">
                <a:latin typeface="Carlito"/>
                <a:cs typeface="Carlito"/>
              </a:rPr>
              <a:t>layer </a:t>
            </a:r>
            <a:r>
              <a:rPr sz="2400" dirty="0">
                <a:latin typeface="Carlito"/>
                <a:cs typeface="Carlito"/>
              </a:rPr>
              <a:t>adds an </a:t>
            </a:r>
            <a:r>
              <a:rPr sz="2400" spc="-5" dirty="0">
                <a:solidFill>
                  <a:srgbClr val="1F487C"/>
                </a:solidFill>
                <a:latin typeface="Carlito"/>
                <a:cs typeface="Carlito"/>
              </a:rPr>
              <a:t>entry </a:t>
            </a:r>
            <a:r>
              <a:rPr sz="2400" dirty="0">
                <a:solidFill>
                  <a:srgbClr val="1F487C"/>
                </a:solidFill>
                <a:latin typeface="Carlito"/>
                <a:cs typeface="Carlito"/>
              </a:rPr>
              <a:t>in </a:t>
            </a:r>
            <a:r>
              <a:rPr sz="2400" spc="-10" dirty="0">
                <a:solidFill>
                  <a:srgbClr val="1F487C"/>
                </a:solidFill>
                <a:latin typeface="Carlito"/>
                <a:cs typeface="Carlito"/>
              </a:rPr>
              <a:t>the </a:t>
            </a:r>
            <a:r>
              <a:rPr sz="2400" spc="-15" dirty="0">
                <a:solidFill>
                  <a:srgbClr val="1F487C"/>
                </a:solidFill>
                <a:latin typeface="Carlito"/>
                <a:cs typeface="Carlito"/>
              </a:rPr>
              <a:t>forwarding  </a:t>
            </a:r>
            <a:r>
              <a:rPr sz="2400" spc="-5" dirty="0">
                <a:solidFill>
                  <a:srgbClr val="1F487C"/>
                </a:solidFill>
                <a:latin typeface="Carlito"/>
                <a:cs typeface="Carlito"/>
              </a:rPr>
              <a:t>table </a:t>
            </a:r>
            <a:r>
              <a:rPr sz="2400" dirty="0">
                <a:latin typeface="Carlito"/>
                <a:cs typeface="Carlito"/>
              </a:rPr>
              <a:t>in each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router</a:t>
            </a:r>
            <a:endParaRPr sz="2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198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1673" y="466166"/>
            <a:ext cx="8729727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1" i="0" spc="-10" dirty="0">
                <a:solidFill>
                  <a:srgbClr val="000080"/>
                </a:solidFill>
                <a:latin typeface="Carlito"/>
                <a:cs typeface="Carlito"/>
              </a:rPr>
              <a:t>Setup </a:t>
            </a:r>
            <a:r>
              <a:rPr sz="4300" b="1" i="0" spc="-20" dirty="0">
                <a:solidFill>
                  <a:srgbClr val="000080"/>
                </a:solidFill>
                <a:latin typeface="Carlito"/>
                <a:cs typeface="Carlito"/>
              </a:rPr>
              <a:t>request </a:t>
            </a:r>
            <a:r>
              <a:rPr sz="4300" b="1" i="0" spc="-5" dirty="0">
                <a:solidFill>
                  <a:srgbClr val="000080"/>
                </a:solidFill>
                <a:latin typeface="Carlito"/>
                <a:cs typeface="Carlito"/>
              </a:rPr>
              <a:t>in a virtual </a:t>
            </a:r>
            <a:r>
              <a:rPr sz="4300" b="1" i="0" spc="-15" dirty="0">
                <a:solidFill>
                  <a:srgbClr val="000080"/>
                </a:solidFill>
                <a:latin typeface="Carlito"/>
                <a:cs typeface="Carlito"/>
              </a:rPr>
              <a:t>circuit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9783" y="1318164"/>
            <a:ext cx="9169282" cy="4625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62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594" y="465200"/>
            <a:ext cx="546354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1" i="0" spc="-10" dirty="0">
                <a:solidFill>
                  <a:srgbClr val="000080"/>
                </a:solidFill>
                <a:latin typeface="Carlito"/>
                <a:cs typeface="Carlito"/>
              </a:rPr>
              <a:t>Acknowledgment</a:t>
            </a:r>
            <a:r>
              <a:rPr sz="4300" b="1" i="0" spc="-30" dirty="0">
                <a:solidFill>
                  <a:srgbClr val="000080"/>
                </a:solidFill>
                <a:latin typeface="Carlito"/>
                <a:cs typeface="Carlito"/>
              </a:rPr>
              <a:t> </a:t>
            </a:r>
            <a:r>
              <a:rPr sz="4300" b="1" i="0" spc="-10" dirty="0">
                <a:solidFill>
                  <a:srgbClr val="000080"/>
                </a:solidFill>
                <a:latin typeface="Carlito"/>
                <a:cs typeface="Carlito"/>
              </a:rPr>
              <a:t>Phase</a:t>
            </a:r>
            <a:endParaRPr sz="43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9048" y="1728216"/>
            <a:ext cx="8670036" cy="4411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7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6709" y="461899"/>
            <a:ext cx="491109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0" spc="-20" dirty="0">
                <a:latin typeface="Carlito"/>
                <a:cs typeface="Carlito"/>
              </a:rPr>
              <a:t>VC </a:t>
            </a:r>
            <a:r>
              <a:rPr sz="4400" spc="-15" dirty="0"/>
              <a:t>Data</a:t>
            </a:r>
            <a:r>
              <a:rPr sz="4400" spc="-45" dirty="0"/>
              <a:t> </a:t>
            </a:r>
            <a:r>
              <a:rPr sz="4400" spc="-50" dirty="0"/>
              <a:t>transfer.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607261"/>
            <a:ext cx="1081405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304925" algn="l"/>
                <a:tab pos="2828925" algn="l"/>
                <a:tab pos="3757295" algn="l"/>
                <a:tab pos="4446270" algn="l"/>
                <a:tab pos="5036185" algn="l"/>
                <a:tab pos="5761355" algn="l"/>
                <a:tab pos="6720205" algn="l"/>
                <a:tab pos="8827135" algn="l"/>
                <a:tab pos="10222865" algn="l"/>
              </a:tabLst>
            </a:pPr>
            <a:r>
              <a:rPr sz="3200" i="1" spc="-5" dirty="0">
                <a:latin typeface="Carlito"/>
                <a:cs typeface="Carlito"/>
              </a:rPr>
              <a:t>Da</a:t>
            </a:r>
            <a:r>
              <a:rPr sz="3200" i="1" spc="-55" dirty="0">
                <a:latin typeface="Carlito"/>
                <a:cs typeface="Carlito"/>
              </a:rPr>
              <a:t>t</a:t>
            </a:r>
            <a:r>
              <a:rPr sz="3200" i="1" dirty="0">
                <a:latin typeface="Carlito"/>
                <a:cs typeface="Carlito"/>
              </a:rPr>
              <a:t>a	trans</a:t>
            </a:r>
            <a:r>
              <a:rPr sz="3200" i="1" spc="-55" dirty="0">
                <a:latin typeface="Carlito"/>
                <a:cs typeface="Carlito"/>
              </a:rPr>
              <a:t>f</a:t>
            </a:r>
            <a:r>
              <a:rPr sz="3200" i="1" dirty="0">
                <a:latin typeface="Carlito"/>
                <a:cs typeface="Carlito"/>
              </a:rPr>
              <a:t>e</a:t>
            </a:r>
            <a:r>
              <a:rPr sz="3200" i="1" spc="-260" dirty="0">
                <a:latin typeface="Carlito"/>
                <a:cs typeface="Carlito"/>
              </a:rPr>
              <a:t>r</a:t>
            </a:r>
            <a:r>
              <a:rPr sz="3200" i="1" dirty="0">
                <a:latin typeface="Carlito"/>
                <a:cs typeface="Carlito"/>
              </a:rPr>
              <a:t>.	</a:t>
            </a:r>
            <a:r>
              <a:rPr sz="3200" i="1" spc="-5" dirty="0">
                <a:latin typeface="Carlito"/>
                <a:cs typeface="Carlito"/>
              </a:rPr>
              <a:t>on</a:t>
            </a:r>
            <a:r>
              <a:rPr sz="3200" i="1" spc="-35" dirty="0">
                <a:latin typeface="Carlito"/>
                <a:cs typeface="Carlito"/>
              </a:rPr>
              <a:t>c</a:t>
            </a:r>
            <a:r>
              <a:rPr sz="3200" i="1" dirty="0">
                <a:latin typeface="Carlito"/>
                <a:cs typeface="Carlito"/>
              </a:rPr>
              <a:t>e	t</a:t>
            </a:r>
            <a:r>
              <a:rPr sz="3200" i="1" spc="-10" dirty="0">
                <a:latin typeface="Carlito"/>
                <a:cs typeface="Carlito"/>
              </a:rPr>
              <a:t>h</a:t>
            </a:r>
            <a:r>
              <a:rPr sz="3200" i="1" dirty="0">
                <a:latin typeface="Carlito"/>
                <a:cs typeface="Carlito"/>
              </a:rPr>
              <a:t>e	</a:t>
            </a:r>
            <a:r>
              <a:rPr sz="3200" i="1" spc="-35" dirty="0">
                <a:latin typeface="Carlito"/>
                <a:cs typeface="Carlito"/>
              </a:rPr>
              <a:t>V</a:t>
            </a:r>
            <a:r>
              <a:rPr sz="3200" i="1" dirty="0">
                <a:latin typeface="Carlito"/>
                <a:cs typeface="Carlito"/>
              </a:rPr>
              <a:t>C	</a:t>
            </a:r>
            <a:r>
              <a:rPr sz="3200" i="1" spc="-5" dirty="0">
                <a:latin typeface="Carlito"/>
                <a:cs typeface="Carlito"/>
              </a:rPr>
              <a:t>ha</a:t>
            </a:r>
            <a:r>
              <a:rPr sz="3200" i="1" dirty="0">
                <a:latin typeface="Carlito"/>
                <a:cs typeface="Carlito"/>
              </a:rPr>
              <a:t>s	</a:t>
            </a:r>
            <a:r>
              <a:rPr sz="3200" i="1" spc="-5" dirty="0">
                <a:latin typeface="Carlito"/>
                <a:cs typeface="Carlito"/>
              </a:rPr>
              <a:t>b</a:t>
            </a:r>
            <a:r>
              <a:rPr sz="3200" i="1" spc="5" dirty="0">
                <a:latin typeface="Carlito"/>
                <a:cs typeface="Carlito"/>
              </a:rPr>
              <a:t>e</a:t>
            </a:r>
            <a:r>
              <a:rPr sz="3200" i="1" dirty="0">
                <a:latin typeface="Carlito"/>
                <a:cs typeface="Carlito"/>
              </a:rPr>
              <a:t>en	e</a:t>
            </a:r>
            <a:r>
              <a:rPr sz="3200" i="1" spc="-35" dirty="0">
                <a:latin typeface="Carlito"/>
                <a:cs typeface="Carlito"/>
              </a:rPr>
              <a:t>s</a:t>
            </a:r>
            <a:r>
              <a:rPr sz="3200" i="1" spc="-55" dirty="0">
                <a:latin typeface="Carlito"/>
                <a:cs typeface="Carlito"/>
              </a:rPr>
              <a:t>t</a:t>
            </a:r>
            <a:r>
              <a:rPr sz="3200" i="1" spc="-5" dirty="0">
                <a:latin typeface="Carlito"/>
                <a:cs typeface="Carlito"/>
              </a:rPr>
              <a:t>ablis</a:t>
            </a:r>
            <a:r>
              <a:rPr sz="3200" i="1" spc="-15" dirty="0">
                <a:latin typeface="Carlito"/>
                <a:cs typeface="Carlito"/>
              </a:rPr>
              <a:t>h</a:t>
            </a:r>
            <a:r>
              <a:rPr sz="3200" i="1" dirty="0">
                <a:latin typeface="Carlito"/>
                <a:cs typeface="Carlito"/>
              </a:rPr>
              <a:t>ed,	</a:t>
            </a:r>
            <a:r>
              <a:rPr sz="3200" i="1" spc="-5" dirty="0">
                <a:latin typeface="Carlito"/>
                <a:cs typeface="Carlito"/>
              </a:rPr>
              <a:t>pac</a:t>
            </a:r>
            <a:r>
              <a:rPr sz="3200" i="1" spc="-114" dirty="0">
                <a:latin typeface="Carlito"/>
                <a:cs typeface="Carlito"/>
              </a:rPr>
              <a:t>k</a:t>
            </a:r>
            <a:r>
              <a:rPr sz="3200" i="1" dirty="0">
                <a:latin typeface="Carlito"/>
                <a:cs typeface="Carlito"/>
              </a:rPr>
              <a:t>e</a:t>
            </a:r>
            <a:r>
              <a:rPr sz="3200" i="1" spc="-15" dirty="0">
                <a:latin typeface="Carlito"/>
                <a:cs typeface="Carlito"/>
              </a:rPr>
              <a:t>t</a:t>
            </a:r>
            <a:r>
              <a:rPr sz="3200" i="1" dirty="0">
                <a:latin typeface="Carlito"/>
                <a:cs typeface="Carlito"/>
              </a:rPr>
              <a:t>s	</a:t>
            </a:r>
            <a:r>
              <a:rPr sz="3200" spc="-30" dirty="0">
                <a:latin typeface="Carlito"/>
                <a:cs typeface="Carlito"/>
              </a:rPr>
              <a:t>c</a:t>
            </a:r>
            <a:r>
              <a:rPr sz="3200" dirty="0">
                <a:latin typeface="Carlito"/>
                <a:cs typeface="Carlito"/>
              </a:rPr>
              <a:t>an  </a:t>
            </a:r>
            <a:r>
              <a:rPr sz="3200" spc="-5" dirty="0">
                <a:latin typeface="Carlito"/>
                <a:cs typeface="Carlito"/>
              </a:rPr>
              <a:t>begin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flow </a:t>
            </a:r>
            <a:r>
              <a:rPr sz="3200" dirty="0">
                <a:latin typeface="Carlito"/>
                <a:cs typeface="Carlito"/>
              </a:rPr>
              <a:t>along the</a:t>
            </a:r>
            <a:r>
              <a:rPr sz="3200" spc="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VC.</a:t>
            </a:r>
            <a:endParaRPr sz="3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09333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4517" y="461899"/>
            <a:ext cx="499948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69" algn="l"/>
              </a:tabLst>
            </a:pPr>
            <a:r>
              <a:rPr sz="4400" i="0" spc="-20" dirty="0">
                <a:latin typeface="Carlito"/>
                <a:cs typeface="Carlito"/>
              </a:rPr>
              <a:t>VC	</a:t>
            </a:r>
            <a:r>
              <a:rPr sz="4400" i="0" spc="-25" dirty="0">
                <a:latin typeface="Carlito"/>
                <a:cs typeface="Carlito"/>
              </a:rPr>
              <a:t>Data</a:t>
            </a:r>
            <a:r>
              <a:rPr sz="4400" i="0" spc="-50" dirty="0">
                <a:latin typeface="Carlito"/>
                <a:cs typeface="Carlito"/>
              </a:rPr>
              <a:t> </a:t>
            </a:r>
            <a:r>
              <a:rPr sz="4400" i="0" spc="-65" dirty="0">
                <a:latin typeface="Carlito"/>
                <a:cs typeface="Carlito"/>
              </a:rPr>
              <a:t>Transfer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2877" y="1417319"/>
            <a:ext cx="8116884" cy="5207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24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3539" y="192150"/>
            <a:ext cx="4983861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VC</a:t>
            </a:r>
            <a:r>
              <a:rPr spc="-90" dirty="0"/>
              <a:t> </a:t>
            </a:r>
            <a:r>
              <a:rPr spc="-10" dirty="0"/>
              <a:t>teardown.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0192" y="1428115"/>
            <a:ext cx="8496300" cy="403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i="1" spc="-20" dirty="0">
                <a:latin typeface="Carlito"/>
                <a:cs typeface="Carlito"/>
              </a:rPr>
              <a:t>VC </a:t>
            </a:r>
            <a:r>
              <a:rPr sz="2800" i="1" spc="-10" dirty="0">
                <a:latin typeface="Carlito"/>
                <a:cs typeface="Carlito"/>
              </a:rPr>
              <a:t>teardown. </a:t>
            </a:r>
            <a:r>
              <a:rPr sz="2800" i="1" spc="-5" dirty="0">
                <a:latin typeface="Carlito"/>
                <a:cs typeface="Carlito"/>
              </a:rPr>
              <a:t>This </a:t>
            </a:r>
            <a:r>
              <a:rPr sz="2800" i="1" spc="-10" dirty="0">
                <a:latin typeface="Carlito"/>
                <a:cs typeface="Carlito"/>
              </a:rPr>
              <a:t>is initiated </a:t>
            </a:r>
            <a:r>
              <a:rPr sz="2800" i="1" spc="-5" dirty="0">
                <a:latin typeface="Carlito"/>
                <a:cs typeface="Carlito"/>
              </a:rPr>
              <a:t>when </a:t>
            </a:r>
            <a:r>
              <a:rPr sz="2800" i="1" spc="-5" dirty="0">
                <a:solidFill>
                  <a:srgbClr val="1F487C"/>
                </a:solidFill>
                <a:latin typeface="Carlito"/>
                <a:cs typeface="Carlito"/>
              </a:rPr>
              <a:t>the </a:t>
            </a:r>
            <a:r>
              <a:rPr sz="2800" i="1" spc="-10" dirty="0">
                <a:solidFill>
                  <a:srgbClr val="1F487C"/>
                </a:solidFill>
                <a:latin typeface="Carlito"/>
                <a:cs typeface="Carlito"/>
              </a:rPr>
              <a:t>sender (or  </a:t>
            </a:r>
            <a:r>
              <a:rPr sz="2800" i="1" spc="-5" dirty="0">
                <a:solidFill>
                  <a:srgbClr val="1F487C"/>
                </a:solidFill>
                <a:latin typeface="Carlito"/>
                <a:cs typeface="Carlito"/>
              </a:rPr>
              <a:t>receiver) </a:t>
            </a:r>
            <a:r>
              <a:rPr sz="2800" i="1" spc="-10" dirty="0">
                <a:solidFill>
                  <a:srgbClr val="1F487C"/>
                </a:solidFill>
                <a:latin typeface="Carlito"/>
                <a:cs typeface="Carlito"/>
              </a:rPr>
              <a:t>informs </a:t>
            </a:r>
            <a:r>
              <a:rPr sz="2800" i="1" spc="-5" dirty="0">
                <a:latin typeface="Carlito"/>
                <a:cs typeface="Carlito"/>
              </a:rPr>
              <a:t>the network </a:t>
            </a:r>
            <a:r>
              <a:rPr sz="2800" spc="-25" dirty="0">
                <a:latin typeface="Carlito"/>
                <a:cs typeface="Carlito"/>
              </a:rPr>
              <a:t>layer </a:t>
            </a:r>
            <a:r>
              <a:rPr sz="2800" spc="-5" dirty="0">
                <a:latin typeface="Carlito"/>
                <a:cs typeface="Carlito"/>
              </a:rPr>
              <a:t>of its </a:t>
            </a:r>
            <a:r>
              <a:rPr sz="2800" spc="-10" dirty="0">
                <a:latin typeface="Carlito"/>
                <a:cs typeface="Carlito"/>
              </a:rPr>
              <a:t>desire </a:t>
            </a:r>
            <a:r>
              <a:rPr sz="2800" spc="-30" dirty="0">
                <a:latin typeface="Carlito"/>
                <a:cs typeface="Carlito"/>
              </a:rPr>
              <a:t>to  </a:t>
            </a:r>
            <a:r>
              <a:rPr sz="2800" spc="-15" dirty="0">
                <a:latin typeface="Carlito"/>
                <a:cs typeface="Carlito"/>
              </a:rPr>
              <a:t>terminate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VC.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85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network </a:t>
            </a:r>
            <a:r>
              <a:rPr sz="2800" spc="-25" dirty="0">
                <a:latin typeface="Carlito"/>
                <a:cs typeface="Carlito"/>
              </a:rPr>
              <a:t>layer </a:t>
            </a:r>
            <a:r>
              <a:rPr sz="2800" spc="-5" dirty="0">
                <a:latin typeface="Carlito"/>
                <a:cs typeface="Carlito"/>
              </a:rPr>
              <a:t>will then </a:t>
            </a:r>
            <a:r>
              <a:rPr sz="2800" spc="-10" dirty="0">
                <a:latin typeface="Carlito"/>
                <a:cs typeface="Carlito"/>
              </a:rPr>
              <a:t>typically </a:t>
            </a:r>
            <a:r>
              <a:rPr sz="2800" spc="-20" dirty="0">
                <a:solidFill>
                  <a:srgbClr val="1F487C"/>
                </a:solidFill>
                <a:latin typeface="Carlito"/>
                <a:cs typeface="Carlito"/>
              </a:rPr>
              <a:t>inform </a:t>
            </a:r>
            <a:r>
              <a:rPr sz="2800" spc="-5" dirty="0">
                <a:solidFill>
                  <a:srgbClr val="1F487C"/>
                </a:solidFill>
                <a:latin typeface="Carlito"/>
                <a:cs typeface="Carlito"/>
              </a:rPr>
              <a:t>the end  </a:t>
            </a:r>
            <a:r>
              <a:rPr sz="2800" spc="-30" dirty="0">
                <a:solidFill>
                  <a:srgbClr val="1F487C"/>
                </a:solidFill>
                <a:latin typeface="Carlito"/>
                <a:cs typeface="Carlito"/>
              </a:rPr>
              <a:t>system </a:t>
            </a:r>
            <a:r>
              <a:rPr sz="2800" spc="-5" dirty="0">
                <a:latin typeface="Carlito"/>
                <a:cs typeface="Carlito"/>
              </a:rPr>
              <a:t>on the other </a:t>
            </a:r>
            <a:r>
              <a:rPr sz="2800" spc="-10" dirty="0">
                <a:latin typeface="Carlito"/>
                <a:cs typeface="Carlito"/>
              </a:rPr>
              <a:t>side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network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call  termination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update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forwarding </a:t>
            </a:r>
            <a:r>
              <a:rPr sz="2800" spc="-10" dirty="0">
                <a:latin typeface="Carlito"/>
                <a:cs typeface="Carlito"/>
              </a:rPr>
              <a:t>tables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each of  the </a:t>
            </a:r>
            <a:r>
              <a:rPr sz="2800" spc="-20" dirty="0">
                <a:latin typeface="Carlito"/>
                <a:cs typeface="Carlito"/>
              </a:rPr>
              <a:t>packet </a:t>
            </a:r>
            <a:r>
              <a:rPr sz="2800" spc="-25" dirty="0">
                <a:latin typeface="Carlito"/>
                <a:cs typeface="Carlito"/>
              </a:rPr>
              <a:t>routers </a:t>
            </a:r>
            <a:r>
              <a:rPr sz="2800" dirty="0">
                <a:latin typeface="Carlito"/>
                <a:cs typeface="Carlito"/>
              </a:rPr>
              <a:t>on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path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indicate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35" dirty="0">
                <a:latin typeface="Carlito"/>
                <a:cs typeface="Carlito"/>
              </a:rPr>
              <a:t>VC  </a:t>
            </a:r>
            <a:r>
              <a:rPr sz="2800" spc="-5" dirty="0">
                <a:latin typeface="Carlito"/>
                <a:cs typeface="Carlito"/>
              </a:rPr>
              <a:t>no </a:t>
            </a:r>
            <a:r>
              <a:rPr sz="2800" spc="-10" dirty="0">
                <a:latin typeface="Carlito"/>
                <a:cs typeface="Carlito"/>
              </a:rPr>
              <a:t>longer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exists.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0355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5470" y="233298"/>
            <a:ext cx="7001129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25" dirty="0">
                <a:latin typeface="Carlito"/>
                <a:cs typeface="Carlito"/>
              </a:rPr>
              <a:t>Datagram</a:t>
            </a:r>
            <a:r>
              <a:rPr i="0" spc="-55" dirty="0">
                <a:latin typeface="Carlito"/>
                <a:cs typeface="Carlito"/>
              </a:rPr>
              <a:t> </a:t>
            </a:r>
            <a:r>
              <a:rPr sz="4000" i="0" spc="-20" dirty="0">
                <a:latin typeface="Carlito"/>
                <a:cs typeface="Carlito"/>
              </a:rPr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32450" y="6426504"/>
            <a:ext cx="9271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Network</a:t>
            </a:r>
            <a:r>
              <a:rPr sz="1200" spc="-6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Layer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98097" y="6426504"/>
            <a:ext cx="3060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4-13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5716" y="1029738"/>
            <a:ext cx="9038083" cy="20008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rlito"/>
                <a:cs typeface="Carlito"/>
              </a:rPr>
              <a:t>no </a:t>
            </a:r>
            <a:r>
              <a:rPr sz="2800" spc="-10" dirty="0">
                <a:latin typeface="Carlito"/>
                <a:cs typeface="Carlito"/>
              </a:rPr>
              <a:t>call </a:t>
            </a:r>
            <a:r>
              <a:rPr sz="2800" spc="-5" dirty="0">
                <a:latin typeface="Carlito"/>
                <a:cs typeface="Carlito"/>
              </a:rPr>
              <a:t>setup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10" dirty="0">
                <a:latin typeface="Carlito"/>
                <a:cs typeface="Carlito"/>
              </a:rPr>
              <a:t>network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layer</a:t>
            </a:r>
            <a:endParaRPr sz="28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20" dirty="0">
                <a:latin typeface="Carlito"/>
                <a:cs typeface="Carlito"/>
              </a:rPr>
              <a:t>routers: </a:t>
            </a:r>
            <a:r>
              <a:rPr sz="2800" spc="-5" dirty="0">
                <a:latin typeface="Carlito"/>
                <a:cs typeface="Carlito"/>
              </a:rPr>
              <a:t>no </a:t>
            </a:r>
            <a:r>
              <a:rPr sz="2800" spc="-30" dirty="0">
                <a:latin typeface="Carlito"/>
                <a:cs typeface="Carlito"/>
              </a:rPr>
              <a:t>state </a:t>
            </a:r>
            <a:r>
              <a:rPr sz="2800" spc="-5" dirty="0">
                <a:latin typeface="Carlito"/>
                <a:cs typeface="Carlito"/>
              </a:rPr>
              <a:t>about </a:t>
            </a:r>
            <a:r>
              <a:rPr sz="2800" spc="-10" dirty="0">
                <a:latin typeface="Carlito"/>
                <a:cs typeface="Carlito"/>
              </a:rPr>
              <a:t>end-to-end</a:t>
            </a:r>
            <a:r>
              <a:rPr sz="2800" spc="1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connections</a:t>
            </a:r>
            <a:endParaRPr sz="28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rlito"/>
                <a:cs typeface="Carlito"/>
              </a:rPr>
              <a:t>no </a:t>
            </a:r>
            <a:r>
              <a:rPr sz="2400" spc="-10" dirty="0">
                <a:latin typeface="Carlito"/>
                <a:cs typeface="Carlito"/>
              </a:rPr>
              <a:t>network-level concept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260" dirty="0">
                <a:latin typeface="Carlito"/>
                <a:cs typeface="Carlito"/>
              </a:rPr>
              <a:t> </a:t>
            </a:r>
            <a:r>
              <a:rPr sz="2400" spc="-210" dirty="0">
                <a:latin typeface="AoyagiKouzanFontT"/>
                <a:cs typeface="AoyagiKouzanFontT"/>
              </a:rPr>
              <a:t>“</a:t>
            </a:r>
            <a:r>
              <a:rPr sz="2400" spc="-210" dirty="0">
                <a:latin typeface="Carlito"/>
                <a:cs typeface="Carlito"/>
              </a:rPr>
              <a:t>connection</a:t>
            </a:r>
            <a:r>
              <a:rPr sz="2400" spc="-210" dirty="0">
                <a:latin typeface="AoyagiKouzanFontT"/>
                <a:cs typeface="AoyagiKouzanFontT"/>
              </a:rPr>
              <a:t>”</a:t>
            </a:r>
            <a:endParaRPr sz="2400" dirty="0">
              <a:latin typeface="AoyagiKouzanFontT"/>
              <a:cs typeface="AoyagiKouzanFontT"/>
            </a:endParaRPr>
          </a:p>
          <a:p>
            <a:pPr marL="355600" indent="-34353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20" dirty="0">
                <a:latin typeface="Carlito"/>
                <a:cs typeface="Carlito"/>
              </a:rPr>
              <a:t>packets forwarded </a:t>
            </a:r>
            <a:r>
              <a:rPr sz="2800" spc="-10" dirty="0">
                <a:latin typeface="Carlito"/>
                <a:cs typeface="Carlito"/>
              </a:rPr>
              <a:t>using destination </a:t>
            </a:r>
            <a:r>
              <a:rPr sz="2800" spc="-20" dirty="0">
                <a:latin typeface="Carlito"/>
                <a:cs typeface="Carlito"/>
              </a:rPr>
              <a:t>host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address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78759" y="933703"/>
            <a:ext cx="4499943" cy="125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00450" y="4314570"/>
            <a:ext cx="17265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0000"/>
                </a:solidFill>
                <a:latin typeface="Carlito"/>
                <a:cs typeface="Carlito"/>
              </a:rPr>
              <a:t>1. send</a:t>
            </a:r>
            <a:r>
              <a:rPr sz="1800" spc="-65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CC0000"/>
                </a:solidFill>
                <a:latin typeface="Carlito"/>
                <a:cs typeface="Carlito"/>
              </a:rPr>
              <a:t>datagrams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389619" y="3735323"/>
            <a:ext cx="1927860" cy="2415540"/>
            <a:chOff x="8389619" y="3735323"/>
            <a:chExt cx="1927860" cy="2415540"/>
          </a:xfrm>
        </p:grpSpPr>
        <p:sp>
          <p:nvSpPr>
            <p:cNvPr id="9" name="object 9"/>
            <p:cNvSpPr/>
            <p:nvPr/>
          </p:nvSpPr>
          <p:spPr>
            <a:xfrm>
              <a:off x="8724899" y="3742943"/>
              <a:ext cx="1571244" cy="17846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9619" y="5401055"/>
              <a:ext cx="720851" cy="74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97467" y="5472683"/>
              <a:ext cx="350520" cy="3444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15984" y="3735323"/>
              <a:ext cx="1301750" cy="1501140"/>
            </a:xfrm>
            <a:custGeom>
              <a:avLst/>
              <a:gdLst/>
              <a:ahLst/>
              <a:cxnLst/>
              <a:rect l="l" t="t" r="r" b="b"/>
              <a:pathLst>
                <a:path w="1301750" h="1501139">
                  <a:moveTo>
                    <a:pt x="130149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0" y="1501140"/>
                  </a:lnTo>
                  <a:lnTo>
                    <a:pt x="1301496" y="1501140"/>
                  </a:lnTo>
                  <a:lnTo>
                    <a:pt x="1301496" y="45720"/>
                  </a:lnTo>
                  <a:lnTo>
                    <a:pt x="1301496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51976" y="3781043"/>
              <a:ext cx="1329055" cy="1548765"/>
            </a:xfrm>
            <a:custGeom>
              <a:avLst/>
              <a:gdLst/>
              <a:ahLst/>
              <a:cxnLst/>
              <a:rect l="l" t="t" r="r" b="b"/>
              <a:pathLst>
                <a:path w="1329054" h="1548764">
                  <a:moveTo>
                    <a:pt x="1328928" y="943356"/>
                  </a:moveTo>
                  <a:lnTo>
                    <a:pt x="0" y="943356"/>
                  </a:lnTo>
                  <a:lnTo>
                    <a:pt x="0" y="1548384"/>
                  </a:lnTo>
                  <a:lnTo>
                    <a:pt x="1328928" y="1548384"/>
                  </a:lnTo>
                  <a:lnTo>
                    <a:pt x="1328928" y="943356"/>
                  </a:lnTo>
                  <a:close/>
                </a:path>
                <a:path w="1329054" h="1548764">
                  <a:moveTo>
                    <a:pt x="1328928" y="0"/>
                  </a:moveTo>
                  <a:lnTo>
                    <a:pt x="0" y="0"/>
                  </a:lnTo>
                  <a:lnTo>
                    <a:pt x="0" y="638556"/>
                  </a:lnTo>
                  <a:lnTo>
                    <a:pt x="1328928" y="638556"/>
                  </a:lnTo>
                  <a:lnTo>
                    <a:pt x="1328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51975" y="3781043"/>
              <a:ext cx="1329055" cy="1548765"/>
            </a:xfrm>
            <a:custGeom>
              <a:avLst/>
              <a:gdLst/>
              <a:ahLst/>
              <a:cxnLst/>
              <a:rect l="l" t="t" r="r" b="b"/>
              <a:pathLst>
                <a:path w="1329054" h="1548764">
                  <a:moveTo>
                    <a:pt x="0" y="1548383"/>
                  </a:moveTo>
                  <a:lnTo>
                    <a:pt x="1328927" y="1548383"/>
                  </a:lnTo>
                  <a:lnTo>
                    <a:pt x="1328927" y="0"/>
                  </a:lnTo>
                  <a:lnTo>
                    <a:pt x="0" y="0"/>
                  </a:lnTo>
                  <a:lnTo>
                    <a:pt x="0" y="154838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58071" y="4419599"/>
              <a:ext cx="1320165" cy="304800"/>
            </a:xfrm>
            <a:custGeom>
              <a:avLst/>
              <a:gdLst/>
              <a:ahLst/>
              <a:cxnLst/>
              <a:rect l="l" t="t" r="r" b="b"/>
              <a:pathLst>
                <a:path w="1320165" h="304800">
                  <a:moveTo>
                    <a:pt x="1319783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319783" y="304800"/>
                  </a:lnTo>
                  <a:lnTo>
                    <a:pt x="131978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951976" y="3763517"/>
            <a:ext cx="13290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application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51976" y="4068013"/>
            <a:ext cx="13290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transport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51976" y="4373371"/>
            <a:ext cx="13290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network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51976" y="4678171"/>
            <a:ext cx="13290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rlito"/>
                <a:cs typeface="Carlito"/>
              </a:rPr>
              <a:t>data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link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51976" y="4982972"/>
            <a:ext cx="13290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rlito"/>
                <a:cs typeface="Carlito"/>
              </a:rPr>
              <a:t>physical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859279" y="3627120"/>
            <a:ext cx="8423910" cy="1804670"/>
            <a:chOff x="1859279" y="3627120"/>
            <a:chExt cx="8423910" cy="1804670"/>
          </a:xfrm>
        </p:grpSpPr>
        <p:sp>
          <p:nvSpPr>
            <p:cNvPr id="22" name="object 22"/>
            <p:cNvSpPr/>
            <p:nvPr/>
          </p:nvSpPr>
          <p:spPr>
            <a:xfrm>
              <a:off x="8947403" y="4108704"/>
              <a:ext cx="1330960" cy="908685"/>
            </a:xfrm>
            <a:custGeom>
              <a:avLst/>
              <a:gdLst/>
              <a:ahLst/>
              <a:cxnLst/>
              <a:rect l="l" t="t" r="r" b="b"/>
              <a:pathLst>
                <a:path w="1330959" h="908685">
                  <a:moveTo>
                    <a:pt x="3048" y="307848"/>
                  </a:moveTo>
                  <a:lnTo>
                    <a:pt x="1330452" y="307848"/>
                  </a:lnTo>
                </a:path>
                <a:path w="1330959" h="908685">
                  <a:moveTo>
                    <a:pt x="3048" y="615696"/>
                  </a:moveTo>
                  <a:lnTo>
                    <a:pt x="1330452" y="615696"/>
                  </a:lnTo>
                </a:path>
                <a:path w="1330959" h="908685">
                  <a:moveTo>
                    <a:pt x="0" y="908304"/>
                  </a:moveTo>
                  <a:lnTo>
                    <a:pt x="1327403" y="908304"/>
                  </a:lnTo>
                </a:path>
                <a:path w="1330959" h="908685">
                  <a:moveTo>
                    <a:pt x="3048" y="0"/>
                  </a:moveTo>
                  <a:lnTo>
                    <a:pt x="133045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59279" y="3646932"/>
              <a:ext cx="1571244" cy="17846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82368" y="3627119"/>
              <a:ext cx="1301750" cy="1503045"/>
            </a:xfrm>
            <a:custGeom>
              <a:avLst/>
              <a:gdLst/>
              <a:ahLst/>
              <a:cxnLst/>
              <a:rect l="l" t="t" r="r" b="b"/>
              <a:pathLst>
                <a:path w="1301750" h="1503045">
                  <a:moveTo>
                    <a:pt x="130149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0" y="1502664"/>
                  </a:lnTo>
                  <a:lnTo>
                    <a:pt x="1301496" y="1502664"/>
                  </a:lnTo>
                  <a:lnTo>
                    <a:pt x="1301496" y="45720"/>
                  </a:lnTo>
                  <a:lnTo>
                    <a:pt x="1301496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19884" y="3672839"/>
              <a:ext cx="1329055" cy="1548765"/>
            </a:xfrm>
            <a:custGeom>
              <a:avLst/>
              <a:gdLst/>
              <a:ahLst/>
              <a:cxnLst/>
              <a:rect l="l" t="t" r="r" b="b"/>
              <a:pathLst>
                <a:path w="1329054" h="1548764">
                  <a:moveTo>
                    <a:pt x="1328928" y="943356"/>
                  </a:moveTo>
                  <a:lnTo>
                    <a:pt x="0" y="943356"/>
                  </a:lnTo>
                  <a:lnTo>
                    <a:pt x="0" y="1548384"/>
                  </a:lnTo>
                  <a:lnTo>
                    <a:pt x="1328928" y="1548384"/>
                  </a:lnTo>
                  <a:lnTo>
                    <a:pt x="1328928" y="943356"/>
                  </a:lnTo>
                  <a:close/>
                </a:path>
                <a:path w="1329054" h="1548764">
                  <a:moveTo>
                    <a:pt x="1328928" y="0"/>
                  </a:moveTo>
                  <a:lnTo>
                    <a:pt x="0" y="0"/>
                  </a:lnTo>
                  <a:lnTo>
                    <a:pt x="0" y="638556"/>
                  </a:lnTo>
                  <a:lnTo>
                    <a:pt x="1328928" y="638556"/>
                  </a:lnTo>
                  <a:lnTo>
                    <a:pt x="1328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19883" y="3672840"/>
              <a:ext cx="1329055" cy="1548765"/>
            </a:xfrm>
            <a:custGeom>
              <a:avLst/>
              <a:gdLst/>
              <a:ahLst/>
              <a:cxnLst/>
              <a:rect l="l" t="t" r="r" b="b"/>
              <a:pathLst>
                <a:path w="1329054" h="1548764">
                  <a:moveTo>
                    <a:pt x="0" y="1548384"/>
                  </a:moveTo>
                  <a:lnTo>
                    <a:pt x="1328928" y="1548384"/>
                  </a:lnTo>
                  <a:lnTo>
                    <a:pt x="1328928" y="0"/>
                  </a:lnTo>
                  <a:lnTo>
                    <a:pt x="0" y="0"/>
                  </a:lnTo>
                  <a:lnTo>
                    <a:pt x="0" y="154838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25979" y="4311396"/>
              <a:ext cx="1318260" cy="304800"/>
            </a:xfrm>
            <a:custGeom>
              <a:avLst/>
              <a:gdLst/>
              <a:ahLst/>
              <a:cxnLst/>
              <a:rect l="l" t="t" r="r" b="b"/>
              <a:pathLst>
                <a:path w="1318260" h="304800">
                  <a:moveTo>
                    <a:pt x="1318259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1318259" y="304799"/>
                  </a:lnTo>
                  <a:lnTo>
                    <a:pt x="131825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125979" y="3655567"/>
            <a:ext cx="1316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application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25979" y="3960367"/>
            <a:ext cx="1316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transport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25979" y="4264863"/>
            <a:ext cx="13169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network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25979" y="4570221"/>
            <a:ext cx="1316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rlito"/>
                <a:cs typeface="Carlito"/>
              </a:rPr>
              <a:t>data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link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25979" y="4875021"/>
            <a:ext cx="1316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rlito"/>
                <a:cs typeface="Carlito"/>
              </a:rPr>
              <a:t>physical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524000" y="3995928"/>
            <a:ext cx="7426959" cy="2087880"/>
            <a:chOff x="1524000" y="3995928"/>
            <a:chExt cx="7426959" cy="2087880"/>
          </a:xfrm>
        </p:grpSpPr>
        <p:sp>
          <p:nvSpPr>
            <p:cNvPr id="34" name="object 34"/>
            <p:cNvSpPr/>
            <p:nvPr/>
          </p:nvSpPr>
          <p:spPr>
            <a:xfrm>
              <a:off x="2115312" y="4000500"/>
              <a:ext cx="1329055" cy="908685"/>
            </a:xfrm>
            <a:custGeom>
              <a:avLst/>
              <a:gdLst/>
              <a:ahLst/>
              <a:cxnLst/>
              <a:rect l="l" t="t" r="r" b="b"/>
              <a:pathLst>
                <a:path w="1329054" h="908685">
                  <a:moveTo>
                    <a:pt x="3048" y="307848"/>
                  </a:moveTo>
                  <a:lnTo>
                    <a:pt x="1328927" y="307848"/>
                  </a:lnTo>
                </a:path>
                <a:path w="1329054" h="908685">
                  <a:moveTo>
                    <a:pt x="3048" y="615695"/>
                  </a:moveTo>
                  <a:lnTo>
                    <a:pt x="1328927" y="615695"/>
                  </a:lnTo>
                </a:path>
                <a:path w="1329054" h="908685">
                  <a:moveTo>
                    <a:pt x="0" y="908304"/>
                  </a:moveTo>
                  <a:lnTo>
                    <a:pt x="1325879" y="908304"/>
                  </a:lnTo>
                </a:path>
                <a:path w="1329054" h="908685">
                  <a:moveTo>
                    <a:pt x="3048" y="0"/>
                  </a:moveTo>
                  <a:lnTo>
                    <a:pt x="132892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24000" y="5303520"/>
              <a:ext cx="720851" cy="7513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31847" y="5375148"/>
              <a:ext cx="348995" cy="3444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57955" y="5132832"/>
              <a:ext cx="1242060" cy="0"/>
            </a:xfrm>
            <a:custGeom>
              <a:avLst/>
              <a:gdLst/>
              <a:ahLst/>
              <a:cxnLst/>
              <a:rect l="l" t="t" r="r" b="b"/>
              <a:pathLst>
                <a:path w="1242060">
                  <a:moveTo>
                    <a:pt x="0" y="0"/>
                  </a:moveTo>
                  <a:lnTo>
                    <a:pt x="124206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04532" y="4645250"/>
              <a:ext cx="2751455" cy="1438910"/>
            </a:xfrm>
            <a:custGeom>
              <a:avLst/>
              <a:gdLst/>
              <a:ahLst/>
              <a:cxnLst/>
              <a:rect l="l" t="t" r="r" b="b"/>
              <a:pathLst>
                <a:path w="2751454" h="1438910">
                  <a:moveTo>
                    <a:pt x="1627554" y="0"/>
                  </a:moveTo>
                  <a:lnTo>
                    <a:pt x="1575673" y="2124"/>
                  </a:lnTo>
                  <a:lnTo>
                    <a:pt x="1523730" y="6388"/>
                  </a:lnTo>
                  <a:lnTo>
                    <a:pt x="1471803" y="12498"/>
                  </a:lnTo>
                  <a:lnTo>
                    <a:pt x="1419974" y="20156"/>
                  </a:lnTo>
                  <a:lnTo>
                    <a:pt x="1368322" y="29068"/>
                  </a:lnTo>
                  <a:lnTo>
                    <a:pt x="1316927" y="38938"/>
                  </a:lnTo>
                  <a:lnTo>
                    <a:pt x="1265870" y="49470"/>
                  </a:lnTo>
                  <a:lnTo>
                    <a:pt x="1115525" y="82080"/>
                  </a:lnTo>
                  <a:lnTo>
                    <a:pt x="1066618" y="92303"/>
                  </a:lnTo>
                  <a:lnTo>
                    <a:pt x="1018450" y="101710"/>
                  </a:lnTo>
                  <a:lnTo>
                    <a:pt x="971100" y="110005"/>
                  </a:lnTo>
                  <a:lnTo>
                    <a:pt x="924648" y="116892"/>
                  </a:lnTo>
                  <a:lnTo>
                    <a:pt x="879174" y="122075"/>
                  </a:lnTo>
                  <a:lnTo>
                    <a:pt x="824876" y="125743"/>
                  </a:lnTo>
                  <a:lnTo>
                    <a:pt x="770099" y="126942"/>
                  </a:lnTo>
                  <a:lnTo>
                    <a:pt x="715171" y="126209"/>
                  </a:lnTo>
                  <a:lnTo>
                    <a:pt x="660419" y="124081"/>
                  </a:lnTo>
                  <a:lnTo>
                    <a:pt x="606171" y="121092"/>
                  </a:lnTo>
                  <a:lnTo>
                    <a:pt x="500494" y="114679"/>
                  </a:lnTo>
                  <a:lnTo>
                    <a:pt x="449721" y="112327"/>
                  </a:lnTo>
                  <a:lnTo>
                    <a:pt x="400760" y="111258"/>
                  </a:lnTo>
                  <a:lnTo>
                    <a:pt x="353940" y="112009"/>
                  </a:lnTo>
                  <a:lnTo>
                    <a:pt x="309587" y="115117"/>
                  </a:lnTo>
                  <a:lnTo>
                    <a:pt x="268030" y="121116"/>
                  </a:lnTo>
                  <a:lnTo>
                    <a:pt x="229595" y="130544"/>
                  </a:lnTo>
                  <a:lnTo>
                    <a:pt x="163402" y="161826"/>
                  </a:lnTo>
                  <a:lnTo>
                    <a:pt x="131828" y="188306"/>
                  </a:lnTo>
                  <a:lnTo>
                    <a:pt x="104299" y="220361"/>
                  </a:lnTo>
                  <a:lnTo>
                    <a:pt x="80582" y="257254"/>
                  </a:lnTo>
                  <a:lnTo>
                    <a:pt x="60442" y="298249"/>
                  </a:lnTo>
                  <a:lnTo>
                    <a:pt x="43646" y="342608"/>
                  </a:lnTo>
                  <a:lnTo>
                    <a:pt x="29960" y="389594"/>
                  </a:lnTo>
                  <a:lnTo>
                    <a:pt x="19150" y="438470"/>
                  </a:lnTo>
                  <a:lnTo>
                    <a:pt x="10983" y="488500"/>
                  </a:lnTo>
                  <a:lnTo>
                    <a:pt x="5225" y="538946"/>
                  </a:lnTo>
                  <a:lnTo>
                    <a:pt x="1642" y="589071"/>
                  </a:lnTo>
                  <a:lnTo>
                    <a:pt x="0" y="638138"/>
                  </a:lnTo>
                  <a:lnTo>
                    <a:pt x="65" y="685411"/>
                  </a:lnTo>
                  <a:lnTo>
                    <a:pt x="1604" y="730151"/>
                  </a:lnTo>
                  <a:lnTo>
                    <a:pt x="3154" y="785937"/>
                  </a:lnTo>
                  <a:lnTo>
                    <a:pt x="9111" y="841114"/>
                  </a:lnTo>
                  <a:lnTo>
                    <a:pt x="19057" y="895342"/>
                  </a:lnTo>
                  <a:lnTo>
                    <a:pt x="32573" y="948279"/>
                  </a:lnTo>
                  <a:lnTo>
                    <a:pt x="49242" y="999582"/>
                  </a:lnTo>
                  <a:lnTo>
                    <a:pt x="68644" y="1048912"/>
                  </a:lnTo>
                  <a:lnTo>
                    <a:pt x="90362" y="1095925"/>
                  </a:lnTo>
                  <a:lnTo>
                    <a:pt x="113976" y="1140280"/>
                  </a:lnTo>
                  <a:lnTo>
                    <a:pt x="139068" y="1181636"/>
                  </a:lnTo>
                  <a:lnTo>
                    <a:pt x="165219" y="1219651"/>
                  </a:lnTo>
                  <a:lnTo>
                    <a:pt x="192012" y="1253983"/>
                  </a:lnTo>
                  <a:lnTo>
                    <a:pt x="219028" y="1284290"/>
                  </a:lnTo>
                  <a:lnTo>
                    <a:pt x="256115" y="1317444"/>
                  </a:lnTo>
                  <a:lnTo>
                    <a:pt x="295577" y="1342654"/>
                  </a:lnTo>
                  <a:lnTo>
                    <a:pt x="337543" y="1361264"/>
                  </a:lnTo>
                  <a:lnTo>
                    <a:pt x="382139" y="1374622"/>
                  </a:lnTo>
                  <a:lnTo>
                    <a:pt x="429494" y="1384073"/>
                  </a:lnTo>
                  <a:lnTo>
                    <a:pt x="479736" y="1390963"/>
                  </a:lnTo>
                  <a:lnTo>
                    <a:pt x="589386" y="1402445"/>
                  </a:lnTo>
                  <a:lnTo>
                    <a:pt x="692433" y="1415204"/>
                  </a:lnTo>
                  <a:lnTo>
                    <a:pt x="737586" y="1419943"/>
                  </a:lnTo>
                  <a:lnTo>
                    <a:pt x="784420" y="1423996"/>
                  </a:lnTo>
                  <a:lnTo>
                    <a:pt x="832842" y="1427417"/>
                  </a:lnTo>
                  <a:lnTo>
                    <a:pt x="882761" y="1430257"/>
                  </a:lnTo>
                  <a:lnTo>
                    <a:pt x="934086" y="1432567"/>
                  </a:lnTo>
                  <a:lnTo>
                    <a:pt x="986726" y="1434401"/>
                  </a:lnTo>
                  <a:lnTo>
                    <a:pt x="1040590" y="1435810"/>
                  </a:lnTo>
                  <a:lnTo>
                    <a:pt x="1095586" y="1436847"/>
                  </a:lnTo>
                  <a:lnTo>
                    <a:pt x="1151624" y="1437562"/>
                  </a:lnTo>
                  <a:lnTo>
                    <a:pt x="1208611" y="1438008"/>
                  </a:lnTo>
                  <a:lnTo>
                    <a:pt x="1325071" y="1438303"/>
                  </a:lnTo>
                  <a:lnTo>
                    <a:pt x="1525098" y="1437729"/>
                  </a:lnTo>
                  <a:lnTo>
                    <a:pt x="1634825" y="1436663"/>
                  </a:lnTo>
                  <a:lnTo>
                    <a:pt x="1746495" y="1434767"/>
                  </a:lnTo>
                  <a:lnTo>
                    <a:pt x="1801997" y="1433435"/>
                  </a:lnTo>
                  <a:lnTo>
                    <a:pt x="1856710" y="1431809"/>
                  </a:lnTo>
                  <a:lnTo>
                    <a:pt x="1910210" y="1429858"/>
                  </a:lnTo>
                  <a:lnTo>
                    <a:pt x="1962072" y="1427555"/>
                  </a:lnTo>
                  <a:lnTo>
                    <a:pt x="2011871" y="1424870"/>
                  </a:lnTo>
                  <a:lnTo>
                    <a:pt x="2059182" y="1421774"/>
                  </a:lnTo>
                  <a:lnTo>
                    <a:pt x="2103580" y="1418237"/>
                  </a:lnTo>
                  <a:lnTo>
                    <a:pt x="2144641" y="1414232"/>
                  </a:lnTo>
                  <a:lnTo>
                    <a:pt x="2181940" y="1409728"/>
                  </a:lnTo>
                  <a:lnTo>
                    <a:pt x="2243416" y="1403584"/>
                  </a:lnTo>
                  <a:lnTo>
                    <a:pt x="2295572" y="1401400"/>
                  </a:lnTo>
                  <a:lnTo>
                    <a:pt x="2339895" y="1400550"/>
                  </a:lnTo>
                  <a:lnTo>
                    <a:pt x="2377875" y="1398406"/>
                  </a:lnTo>
                  <a:lnTo>
                    <a:pt x="2440757" y="1379732"/>
                  </a:lnTo>
                  <a:lnTo>
                    <a:pt x="2496125" y="1324364"/>
                  </a:lnTo>
                  <a:lnTo>
                    <a:pt x="2524713" y="1276353"/>
                  </a:lnTo>
                  <a:lnTo>
                    <a:pt x="2556754" y="1213002"/>
                  </a:lnTo>
                  <a:lnTo>
                    <a:pt x="2575114" y="1174477"/>
                  </a:lnTo>
                  <a:lnTo>
                    <a:pt x="2594466" y="1132103"/>
                  </a:lnTo>
                  <a:lnTo>
                    <a:pt x="2614387" y="1086416"/>
                  </a:lnTo>
                  <a:lnTo>
                    <a:pt x="2634450" y="1037954"/>
                  </a:lnTo>
                  <a:lnTo>
                    <a:pt x="2654233" y="987255"/>
                  </a:lnTo>
                  <a:lnTo>
                    <a:pt x="2673309" y="934856"/>
                  </a:lnTo>
                  <a:lnTo>
                    <a:pt x="2691255" y="881294"/>
                  </a:lnTo>
                  <a:lnTo>
                    <a:pt x="2707646" y="827106"/>
                  </a:lnTo>
                  <a:lnTo>
                    <a:pt x="2722056" y="772831"/>
                  </a:lnTo>
                  <a:lnTo>
                    <a:pt x="2734061" y="719005"/>
                  </a:lnTo>
                  <a:lnTo>
                    <a:pt x="2743237" y="666166"/>
                  </a:lnTo>
                  <a:lnTo>
                    <a:pt x="2749158" y="614852"/>
                  </a:lnTo>
                  <a:lnTo>
                    <a:pt x="2751401" y="565599"/>
                  </a:lnTo>
                  <a:lnTo>
                    <a:pt x="2749540" y="518945"/>
                  </a:lnTo>
                  <a:lnTo>
                    <a:pt x="2743150" y="475427"/>
                  </a:lnTo>
                  <a:lnTo>
                    <a:pt x="2731807" y="435584"/>
                  </a:lnTo>
                  <a:lnTo>
                    <a:pt x="2715086" y="399951"/>
                  </a:lnTo>
                  <a:lnTo>
                    <a:pt x="2669919" y="341735"/>
                  </a:lnTo>
                  <a:lnTo>
                    <a:pt x="2640527" y="314231"/>
                  </a:lnTo>
                  <a:lnTo>
                    <a:pt x="2607093" y="287804"/>
                  </a:lnTo>
                  <a:lnTo>
                    <a:pt x="2569991" y="262462"/>
                  </a:lnTo>
                  <a:lnTo>
                    <a:pt x="2529594" y="238210"/>
                  </a:lnTo>
                  <a:lnTo>
                    <a:pt x="2486274" y="215053"/>
                  </a:lnTo>
                  <a:lnTo>
                    <a:pt x="2440407" y="193000"/>
                  </a:lnTo>
                  <a:lnTo>
                    <a:pt x="2392364" y="172054"/>
                  </a:lnTo>
                  <a:lnTo>
                    <a:pt x="2342518" y="152224"/>
                  </a:lnTo>
                  <a:lnTo>
                    <a:pt x="2291244" y="133514"/>
                  </a:lnTo>
                  <a:lnTo>
                    <a:pt x="2238914" y="115932"/>
                  </a:lnTo>
                  <a:lnTo>
                    <a:pt x="2185901" y="99483"/>
                  </a:lnTo>
                  <a:lnTo>
                    <a:pt x="2132579" y="84173"/>
                  </a:lnTo>
                  <a:lnTo>
                    <a:pt x="2079321" y="70009"/>
                  </a:lnTo>
                  <a:lnTo>
                    <a:pt x="2026501" y="56996"/>
                  </a:lnTo>
                  <a:lnTo>
                    <a:pt x="1974490" y="45142"/>
                  </a:lnTo>
                  <a:lnTo>
                    <a:pt x="1923664" y="34451"/>
                  </a:lnTo>
                  <a:lnTo>
                    <a:pt x="1874394" y="24931"/>
                  </a:lnTo>
                  <a:lnTo>
                    <a:pt x="1827054" y="16587"/>
                  </a:lnTo>
                  <a:lnTo>
                    <a:pt x="1782017" y="9426"/>
                  </a:lnTo>
                  <a:lnTo>
                    <a:pt x="1730806" y="3355"/>
                  </a:lnTo>
                  <a:lnTo>
                    <a:pt x="1679292" y="311"/>
                  </a:lnTo>
                  <a:lnTo>
                    <a:pt x="1627554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20305" y="5144262"/>
              <a:ext cx="594360" cy="1600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20305" y="5144262"/>
              <a:ext cx="594360" cy="160020"/>
            </a:xfrm>
            <a:custGeom>
              <a:avLst/>
              <a:gdLst/>
              <a:ahLst/>
              <a:cxnLst/>
              <a:rect l="l" t="t" r="r" b="b"/>
              <a:pathLst>
                <a:path w="594359" h="160020">
                  <a:moveTo>
                    <a:pt x="0" y="80010"/>
                  </a:moveTo>
                  <a:lnTo>
                    <a:pt x="30213" y="44820"/>
                  </a:lnTo>
                  <a:lnTo>
                    <a:pt x="65300" y="29964"/>
                  </a:lnTo>
                  <a:lnTo>
                    <a:pt x="111327" y="17574"/>
                  </a:lnTo>
                  <a:lnTo>
                    <a:pt x="166506" y="8130"/>
                  </a:lnTo>
                  <a:lnTo>
                    <a:pt x="229053" y="2112"/>
                  </a:lnTo>
                  <a:lnTo>
                    <a:pt x="297179" y="0"/>
                  </a:lnTo>
                  <a:lnTo>
                    <a:pt x="365306" y="2112"/>
                  </a:lnTo>
                  <a:lnTo>
                    <a:pt x="427853" y="8130"/>
                  </a:lnTo>
                  <a:lnTo>
                    <a:pt x="483032" y="17574"/>
                  </a:lnTo>
                  <a:lnTo>
                    <a:pt x="529059" y="29964"/>
                  </a:lnTo>
                  <a:lnTo>
                    <a:pt x="564146" y="44820"/>
                  </a:lnTo>
                  <a:lnTo>
                    <a:pt x="594360" y="80010"/>
                  </a:lnTo>
                  <a:lnTo>
                    <a:pt x="586508" y="98357"/>
                  </a:lnTo>
                  <a:lnTo>
                    <a:pt x="529059" y="130055"/>
                  </a:lnTo>
                  <a:lnTo>
                    <a:pt x="483032" y="142445"/>
                  </a:lnTo>
                  <a:lnTo>
                    <a:pt x="427853" y="151889"/>
                  </a:lnTo>
                  <a:lnTo>
                    <a:pt x="365306" y="157907"/>
                  </a:lnTo>
                  <a:lnTo>
                    <a:pt x="297179" y="160019"/>
                  </a:lnTo>
                  <a:lnTo>
                    <a:pt x="229053" y="157907"/>
                  </a:lnTo>
                  <a:lnTo>
                    <a:pt x="166506" y="151889"/>
                  </a:lnTo>
                  <a:lnTo>
                    <a:pt x="111327" y="142445"/>
                  </a:lnTo>
                  <a:lnTo>
                    <a:pt x="65300" y="130055"/>
                  </a:lnTo>
                  <a:lnTo>
                    <a:pt x="30213" y="115199"/>
                  </a:lnTo>
                  <a:lnTo>
                    <a:pt x="0" y="8001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17258" y="5017770"/>
              <a:ext cx="599694" cy="2080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17258" y="5017770"/>
              <a:ext cx="596265" cy="187960"/>
            </a:xfrm>
            <a:custGeom>
              <a:avLst/>
              <a:gdLst/>
              <a:ahLst/>
              <a:cxnLst/>
              <a:rect l="l" t="t" r="r" b="b"/>
              <a:pathLst>
                <a:path w="596265" h="187960">
                  <a:moveTo>
                    <a:pt x="0" y="93725"/>
                  </a:moveTo>
                  <a:lnTo>
                    <a:pt x="30275" y="52484"/>
                  </a:lnTo>
                  <a:lnTo>
                    <a:pt x="65440" y="35083"/>
                  </a:lnTo>
                  <a:lnTo>
                    <a:pt x="111576" y="20573"/>
                  </a:lnTo>
                  <a:lnTo>
                    <a:pt x="166895" y="9517"/>
                  </a:lnTo>
                  <a:lnTo>
                    <a:pt x="229613" y="2472"/>
                  </a:lnTo>
                  <a:lnTo>
                    <a:pt x="297942" y="0"/>
                  </a:lnTo>
                  <a:lnTo>
                    <a:pt x="366270" y="2472"/>
                  </a:lnTo>
                  <a:lnTo>
                    <a:pt x="428988" y="9517"/>
                  </a:lnTo>
                  <a:lnTo>
                    <a:pt x="484307" y="20573"/>
                  </a:lnTo>
                  <a:lnTo>
                    <a:pt x="530443" y="35083"/>
                  </a:lnTo>
                  <a:lnTo>
                    <a:pt x="565608" y="52484"/>
                  </a:lnTo>
                  <a:lnTo>
                    <a:pt x="595884" y="93725"/>
                  </a:lnTo>
                  <a:lnTo>
                    <a:pt x="588017" y="115233"/>
                  </a:lnTo>
                  <a:lnTo>
                    <a:pt x="530443" y="152368"/>
                  </a:lnTo>
                  <a:lnTo>
                    <a:pt x="484307" y="166877"/>
                  </a:lnTo>
                  <a:lnTo>
                    <a:pt x="428988" y="177934"/>
                  </a:lnTo>
                  <a:lnTo>
                    <a:pt x="366270" y="184979"/>
                  </a:lnTo>
                  <a:lnTo>
                    <a:pt x="297942" y="187451"/>
                  </a:lnTo>
                  <a:lnTo>
                    <a:pt x="229613" y="184979"/>
                  </a:lnTo>
                  <a:lnTo>
                    <a:pt x="166895" y="177934"/>
                  </a:lnTo>
                  <a:lnTo>
                    <a:pt x="111576" y="166877"/>
                  </a:lnTo>
                  <a:lnTo>
                    <a:pt x="65440" y="152368"/>
                  </a:lnTo>
                  <a:lnTo>
                    <a:pt x="30275" y="134967"/>
                  </a:lnTo>
                  <a:lnTo>
                    <a:pt x="0" y="93725"/>
                  </a:lnTo>
                  <a:close/>
                </a:path>
                <a:path w="596265" h="187960">
                  <a:moveTo>
                    <a:pt x="120396" y="135635"/>
                  </a:moveTo>
                  <a:lnTo>
                    <a:pt x="224663" y="135635"/>
                  </a:lnTo>
                  <a:lnTo>
                    <a:pt x="329057" y="48767"/>
                  </a:lnTo>
                  <a:lnTo>
                    <a:pt x="457200" y="48767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2132" y="5065776"/>
              <a:ext cx="306705" cy="86995"/>
            </a:xfrm>
            <a:custGeom>
              <a:avLst/>
              <a:gdLst/>
              <a:ahLst/>
              <a:cxnLst/>
              <a:rect l="l" t="t" r="r" b="b"/>
              <a:pathLst>
                <a:path w="306704" h="86995">
                  <a:moveTo>
                    <a:pt x="0" y="0"/>
                  </a:moveTo>
                  <a:lnTo>
                    <a:pt x="104267" y="0"/>
                  </a:lnTo>
                  <a:lnTo>
                    <a:pt x="208534" y="86868"/>
                  </a:lnTo>
                  <a:lnTo>
                    <a:pt x="306324" y="8686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21829" y="5104638"/>
              <a:ext cx="591820" cy="131445"/>
            </a:xfrm>
            <a:custGeom>
              <a:avLst/>
              <a:gdLst/>
              <a:ahLst/>
              <a:cxnLst/>
              <a:rect l="l" t="t" r="r" b="b"/>
              <a:pathLst>
                <a:path w="591820" h="131445">
                  <a:moveTo>
                    <a:pt x="0" y="0"/>
                  </a:moveTo>
                  <a:lnTo>
                    <a:pt x="0" y="126492"/>
                  </a:lnTo>
                </a:path>
                <a:path w="591820" h="131445">
                  <a:moveTo>
                    <a:pt x="591312" y="6095"/>
                  </a:moveTo>
                  <a:lnTo>
                    <a:pt x="591312" y="13106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965697" y="5516118"/>
              <a:ext cx="594359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65697" y="5516118"/>
              <a:ext cx="594360" cy="160020"/>
            </a:xfrm>
            <a:custGeom>
              <a:avLst/>
              <a:gdLst/>
              <a:ahLst/>
              <a:cxnLst/>
              <a:rect l="l" t="t" r="r" b="b"/>
              <a:pathLst>
                <a:path w="594359" h="160020">
                  <a:moveTo>
                    <a:pt x="0" y="80009"/>
                  </a:moveTo>
                  <a:lnTo>
                    <a:pt x="30213" y="44820"/>
                  </a:lnTo>
                  <a:lnTo>
                    <a:pt x="65300" y="29964"/>
                  </a:lnTo>
                  <a:lnTo>
                    <a:pt x="111327" y="17574"/>
                  </a:lnTo>
                  <a:lnTo>
                    <a:pt x="166506" y="8130"/>
                  </a:lnTo>
                  <a:lnTo>
                    <a:pt x="229053" y="2112"/>
                  </a:lnTo>
                  <a:lnTo>
                    <a:pt x="297179" y="0"/>
                  </a:lnTo>
                  <a:lnTo>
                    <a:pt x="365306" y="2112"/>
                  </a:lnTo>
                  <a:lnTo>
                    <a:pt x="427853" y="8130"/>
                  </a:lnTo>
                  <a:lnTo>
                    <a:pt x="483032" y="17574"/>
                  </a:lnTo>
                  <a:lnTo>
                    <a:pt x="529059" y="29964"/>
                  </a:lnTo>
                  <a:lnTo>
                    <a:pt x="564146" y="44820"/>
                  </a:lnTo>
                  <a:lnTo>
                    <a:pt x="594359" y="80009"/>
                  </a:lnTo>
                  <a:lnTo>
                    <a:pt x="586508" y="98353"/>
                  </a:lnTo>
                  <a:lnTo>
                    <a:pt x="529059" y="130050"/>
                  </a:lnTo>
                  <a:lnTo>
                    <a:pt x="483032" y="142441"/>
                  </a:lnTo>
                  <a:lnTo>
                    <a:pt x="427853" y="151886"/>
                  </a:lnTo>
                  <a:lnTo>
                    <a:pt x="365306" y="157906"/>
                  </a:lnTo>
                  <a:lnTo>
                    <a:pt x="297179" y="160019"/>
                  </a:lnTo>
                  <a:lnTo>
                    <a:pt x="229053" y="157906"/>
                  </a:lnTo>
                  <a:lnTo>
                    <a:pt x="166506" y="151886"/>
                  </a:lnTo>
                  <a:lnTo>
                    <a:pt x="111327" y="142441"/>
                  </a:lnTo>
                  <a:lnTo>
                    <a:pt x="65300" y="130050"/>
                  </a:lnTo>
                  <a:lnTo>
                    <a:pt x="30213" y="115194"/>
                  </a:lnTo>
                  <a:lnTo>
                    <a:pt x="0" y="80009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64173" y="5388102"/>
              <a:ext cx="598170" cy="2080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964173" y="5388102"/>
              <a:ext cx="594360" cy="189230"/>
            </a:xfrm>
            <a:custGeom>
              <a:avLst/>
              <a:gdLst/>
              <a:ahLst/>
              <a:cxnLst/>
              <a:rect l="l" t="t" r="r" b="b"/>
              <a:pathLst>
                <a:path w="594359" h="189229">
                  <a:moveTo>
                    <a:pt x="0" y="94488"/>
                  </a:moveTo>
                  <a:lnTo>
                    <a:pt x="30213" y="52929"/>
                  </a:lnTo>
                  <a:lnTo>
                    <a:pt x="65300" y="35385"/>
                  </a:lnTo>
                  <a:lnTo>
                    <a:pt x="111327" y="20753"/>
                  </a:lnTo>
                  <a:lnTo>
                    <a:pt x="166506" y="9601"/>
                  </a:lnTo>
                  <a:lnTo>
                    <a:pt x="229053" y="2494"/>
                  </a:lnTo>
                  <a:lnTo>
                    <a:pt x="297179" y="0"/>
                  </a:lnTo>
                  <a:lnTo>
                    <a:pt x="365306" y="2494"/>
                  </a:lnTo>
                  <a:lnTo>
                    <a:pt x="427853" y="9601"/>
                  </a:lnTo>
                  <a:lnTo>
                    <a:pt x="483032" y="20753"/>
                  </a:lnTo>
                  <a:lnTo>
                    <a:pt x="529059" y="35385"/>
                  </a:lnTo>
                  <a:lnTo>
                    <a:pt x="564146" y="52929"/>
                  </a:lnTo>
                  <a:lnTo>
                    <a:pt x="594359" y="94488"/>
                  </a:lnTo>
                  <a:lnTo>
                    <a:pt x="586508" y="116157"/>
                  </a:lnTo>
                  <a:lnTo>
                    <a:pt x="529059" y="153590"/>
                  </a:lnTo>
                  <a:lnTo>
                    <a:pt x="483032" y="168222"/>
                  </a:lnTo>
                  <a:lnTo>
                    <a:pt x="427853" y="179374"/>
                  </a:lnTo>
                  <a:lnTo>
                    <a:pt x="365306" y="186481"/>
                  </a:lnTo>
                  <a:lnTo>
                    <a:pt x="297179" y="188976"/>
                  </a:lnTo>
                  <a:lnTo>
                    <a:pt x="229053" y="186481"/>
                  </a:lnTo>
                  <a:lnTo>
                    <a:pt x="166506" y="179374"/>
                  </a:lnTo>
                  <a:lnTo>
                    <a:pt x="111327" y="168222"/>
                  </a:lnTo>
                  <a:lnTo>
                    <a:pt x="65300" y="153590"/>
                  </a:lnTo>
                  <a:lnTo>
                    <a:pt x="30213" y="136046"/>
                  </a:lnTo>
                  <a:lnTo>
                    <a:pt x="0" y="94488"/>
                  </a:lnTo>
                  <a:close/>
                </a:path>
                <a:path w="594359" h="189229">
                  <a:moveTo>
                    <a:pt x="118872" y="135636"/>
                  </a:moveTo>
                  <a:lnTo>
                    <a:pt x="223138" y="135636"/>
                  </a:lnTo>
                  <a:lnTo>
                    <a:pt x="327533" y="48768"/>
                  </a:lnTo>
                  <a:lnTo>
                    <a:pt x="455675" y="4876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97523" y="5436108"/>
              <a:ext cx="306705" cy="86995"/>
            </a:xfrm>
            <a:custGeom>
              <a:avLst/>
              <a:gdLst/>
              <a:ahLst/>
              <a:cxnLst/>
              <a:rect l="l" t="t" r="r" b="b"/>
              <a:pathLst>
                <a:path w="306704" h="86995">
                  <a:moveTo>
                    <a:pt x="0" y="0"/>
                  </a:moveTo>
                  <a:lnTo>
                    <a:pt x="104266" y="0"/>
                  </a:lnTo>
                  <a:lnTo>
                    <a:pt x="208534" y="86867"/>
                  </a:lnTo>
                  <a:lnTo>
                    <a:pt x="306324" y="8686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967221" y="5474970"/>
              <a:ext cx="591820" cy="131445"/>
            </a:xfrm>
            <a:custGeom>
              <a:avLst/>
              <a:gdLst/>
              <a:ahLst/>
              <a:cxnLst/>
              <a:rect l="l" t="t" r="r" b="b"/>
              <a:pathLst>
                <a:path w="591820" h="131445">
                  <a:moveTo>
                    <a:pt x="0" y="0"/>
                  </a:moveTo>
                  <a:lnTo>
                    <a:pt x="0" y="128015"/>
                  </a:lnTo>
                </a:path>
                <a:path w="591820" h="131445">
                  <a:moveTo>
                    <a:pt x="591311" y="7619"/>
                  </a:moveTo>
                  <a:lnTo>
                    <a:pt x="591311" y="131063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13197" y="5147310"/>
              <a:ext cx="594360" cy="1600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13197" y="5147310"/>
              <a:ext cx="594360" cy="160020"/>
            </a:xfrm>
            <a:custGeom>
              <a:avLst/>
              <a:gdLst/>
              <a:ahLst/>
              <a:cxnLst/>
              <a:rect l="l" t="t" r="r" b="b"/>
              <a:pathLst>
                <a:path w="594360" h="160020">
                  <a:moveTo>
                    <a:pt x="0" y="80009"/>
                  </a:moveTo>
                  <a:lnTo>
                    <a:pt x="30213" y="44820"/>
                  </a:lnTo>
                  <a:lnTo>
                    <a:pt x="65300" y="29964"/>
                  </a:lnTo>
                  <a:lnTo>
                    <a:pt x="111327" y="17574"/>
                  </a:lnTo>
                  <a:lnTo>
                    <a:pt x="166506" y="8130"/>
                  </a:lnTo>
                  <a:lnTo>
                    <a:pt x="229053" y="2112"/>
                  </a:lnTo>
                  <a:lnTo>
                    <a:pt x="297179" y="0"/>
                  </a:lnTo>
                  <a:lnTo>
                    <a:pt x="365306" y="2112"/>
                  </a:lnTo>
                  <a:lnTo>
                    <a:pt x="427853" y="8130"/>
                  </a:lnTo>
                  <a:lnTo>
                    <a:pt x="483032" y="17574"/>
                  </a:lnTo>
                  <a:lnTo>
                    <a:pt x="529059" y="29964"/>
                  </a:lnTo>
                  <a:lnTo>
                    <a:pt x="564146" y="44820"/>
                  </a:lnTo>
                  <a:lnTo>
                    <a:pt x="594360" y="80009"/>
                  </a:lnTo>
                  <a:lnTo>
                    <a:pt x="586508" y="98357"/>
                  </a:lnTo>
                  <a:lnTo>
                    <a:pt x="529059" y="130055"/>
                  </a:lnTo>
                  <a:lnTo>
                    <a:pt x="483032" y="142445"/>
                  </a:lnTo>
                  <a:lnTo>
                    <a:pt x="427853" y="151889"/>
                  </a:lnTo>
                  <a:lnTo>
                    <a:pt x="365306" y="157907"/>
                  </a:lnTo>
                  <a:lnTo>
                    <a:pt x="297179" y="160019"/>
                  </a:lnTo>
                  <a:lnTo>
                    <a:pt x="229053" y="157907"/>
                  </a:lnTo>
                  <a:lnTo>
                    <a:pt x="166506" y="151889"/>
                  </a:lnTo>
                  <a:lnTo>
                    <a:pt x="111327" y="142445"/>
                  </a:lnTo>
                  <a:lnTo>
                    <a:pt x="65300" y="130055"/>
                  </a:lnTo>
                  <a:lnTo>
                    <a:pt x="30213" y="115199"/>
                  </a:lnTo>
                  <a:lnTo>
                    <a:pt x="0" y="80009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11673" y="5020818"/>
              <a:ext cx="598170" cy="20802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11673" y="5020818"/>
              <a:ext cx="594360" cy="187960"/>
            </a:xfrm>
            <a:custGeom>
              <a:avLst/>
              <a:gdLst/>
              <a:ahLst/>
              <a:cxnLst/>
              <a:rect l="l" t="t" r="r" b="b"/>
              <a:pathLst>
                <a:path w="594360" h="187960">
                  <a:moveTo>
                    <a:pt x="0" y="93725"/>
                  </a:moveTo>
                  <a:lnTo>
                    <a:pt x="30213" y="52484"/>
                  </a:lnTo>
                  <a:lnTo>
                    <a:pt x="65300" y="35083"/>
                  </a:lnTo>
                  <a:lnTo>
                    <a:pt x="111327" y="20573"/>
                  </a:lnTo>
                  <a:lnTo>
                    <a:pt x="166506" y="9517"/>
                  </a:lnTo>
                  <a:lnTo>
                    <a:pt x="229053" y="2472"/>
                  </a:lnTo>
                  <a:lnTo>
                    <a:pt x="297179" y="0"/>
                  </a:lnTo>
                  <a:lnTo>
                    <a:pt x="365306" y="2472"/>
                  </a:lnTo>
                  <a:lnTo>
                    <a:pt x="427853" y="9517"/>
                  </a:lnTo>
                  <a:lnTo>
                    <a:pt x="483032" y="20573"/>
                  </a:lnTo>
                  <a:lnTo>
                    <a:pt x="529059" y="35083"/>
                  </a:lnTo>
                  <a:lnTo>
                    <a:pt x="564146" y="52484"/>
                  </a:lnTo>
                  <a:lnTo>
                    <a:pt x="594360" y="93725"/>
                  </a:lnTo>
                  <a:lnTo>
                    <a:pt x="586508" y="115233"/>
                  </a:lnTo>
                  <a:lnTo>
                    <a:pt x="529059" y="152368"/>
                  </a:lnTo>
                  <a:lnTo>
                    <a:pt x="483032" y="166877"/>
                  </a:lnTo>
                  <a:lnTo>
                    <a:pt x="427853" y="177934"/>
                  </a:lnTo>
                  <a:lnTo>
                    <a:pt x="365306" y="184979"/>
                  </a:lnTo>
                  <a:lnTo>
                    <a:pt x="297179" y="187451"/>
                  </a:lnTo>
                  <a:lnTo>
                    <a:pt x="229053" y="184979"/>
                  </a:lnTo>
                  <a:lnTo>
                    <a:pt x="166506" y="177934"/>
                  </a:lnTo>
                  <a:lnTo>
                    <a:pt x="111327" y="166877"/>
                  </a:lnTo>
                  <a:lnTo>
                    <a:pt x="65300" y="152368"/>
                  </a:lnTo>
                  <a:lnTo>
                    <a:pt x="30213" y="134967"/>
                  </a:lnTo>
                  <a:lnTo>
                    <a:pt x="0" y="93725"/>
                  </a:lnTo>
                  <a:close/>
                </a:path>
                <a:path w="594360" h="187960">
                  <a:moveTo>
                    <a:pt x="118872" y="135635"/>
                  </a:moveTo>
                  <a:lnTo>
                    <a:pt x="223138" y="135635"/>
                  </a:lnTo>
                  <a:lnTo>
                    <a:pt x="327533" y="48767"/>
                  </a:lnTo>
                  <a:lnTo>
                    <a:pt x="455675" y="48767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145023" y="5068824"/>
              <a:ext cx="306705" cy="86995"/>
            </a:xfrm>
            <a:custGeom>
              <a:avLst/>
              <a:gdLst/>
              <a:ahLst/>
              <a:cxnLst/>
              <a:rect l="l" t="t" r="r" b="b"/>
              <a:pathLst>
                <a:path w="306704" h="86995">
                  <a:moveTo>
                    <a:pt x="0" y="0"/>
                  </a:moveTo>
                  <a:lnTo>
                    <a:pt x="104266" y="0"/>
                  </a:lnTo>
                  <a:lnTo>
                    <a:pt x="208534" y="86868"/>
                  </a:lnTo>
                  <a:lnTo>
                    <a:pt x="306324" y="8686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014721" y="5107686"/>
              <a:ext cx="591820" cy="131445"/>
            </a:xfrm>
            <a:custGeom>
              <a:avLst/>
              <a:gdLst/>
              <a:ahLst/>
              <a:cxnLst/>
              <a:rect l="l" t="t" r="r" b="b"/>
              <a:pathLst>
                <a:path w="591820" h="131445">
                  <a:moveTo>
                    <a:pt x="0" y="0"/>
                  </a:moveTo>
                  <a:lnTo>
                    <a:pt x="0" y="126491"/>
                  </a:lnTo>
                </a:path>
                <a:path w="591820" h="131445">
                  <a:moveTo>
                    <a:pt x="591312" y="6095"/>
                  </a:moveTo>
                  <a:lnTo>
                    <a:pt x="591312" y="131063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863084" y="5132832"/>
              <a:ext cx="184785" cy="0"/>
            </a:xfrm>
            <a:custGeom>
              <a:avLst/>
              <a:gdLst/>
              <a:ahLst/>
              <a:cxnLst/>
              <a:rect l="l" t="t" r="r" b="b"/>
              <a:pathLst>
                <a:path w="184785">
                  <a:moveTo>
                    <a:pt x="0" y="0"/>
                  </a:moveTo>
                  <a:lnTo>
                    <a:pt x="18440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57955" y="5139690"/>
              <a:ext cx="1590040" cy="5080"/>
            </a:xfrm>
            <a:custGeom>
              <a:avLst/>
              <a:gdLst/>
              <a:ahLst/>
              <a:cxnLst/>
              <a:rect l="l" t="t" r="r" b="b"/>
              <a:pathLst>
                <a:path w="1590039" h="5079">
                  <a:moveTo>
                    <a:pt x="0" y="0"/>
                  </a:moveTo>
                  <a:lnTo>
                    <a:pt x="1589532" y="0"/>
                  </a:lnTo>
                </a:path>
                <a:path w="1590039" h="5079">
                  <a:moveTo>
                    <a:pt x="0" y="4572"/>
                  </a:moveTo>
                  <a:lnTo>
                    <a:pt x="1589532" y="4572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53811" y="4892040"/>
              <a:ext cx="1976755" cy="1030605"/>
            </a:xfrm>
            <a:custGeom>
              <a:avLst/>
              <a:gdLst/>
              <a:ahLst/>
              <a:cxnLst/>
              <a:rect l="l" t="t" r="r" b="b"/>
              <a:pathLst>
                <a:path w="1976754" h="1030604">
                  <a:moveTo>
                    <a:pt x="256032" y="271272"/>
                  </a:moveTo>
                  <a:lnTo>
                    <a:pt x="723900" y="7620"/>
                  </a:lnTo>
                </a:path>
                <a:path w="1976754" h="1030604">
                  <a:moveTo>
                    <a:pt x="1222247" y="0"/>
                  </a:moveTo>
                  <a:lnTo>
                    <a:pt x="1653539" y="277368"/>
                  </a:lnTo>
                </a:path>
                <a:path w="1976754" h="1030604">
                  <a:moveTo>
                    <a:pt x="156972" y="393192"/>
                  </a:moveTo>
                  <a:lnTo>
                    <a:pt x="637032" y="630936"/>
                  </a:lnTo>
                </a:path>
                <a:path w="1976754" h="1030604">
                  <a:moveTo>
                    <a:pt x="1199388" y="617220"/>
                  </a:moveTo>
                  <a:lnTo>
                    <a:pt x="1758695" y="381000"/>
                  </a:lnTo>
                </a:path>
                <a:path w="1976754" h="1030604">
                  <a:moveTo>
                    <a:pt x="1770888" y="931164"/>
                  </a:moveTo>
                  <a:lnTo>
                    <a:pt x="1976628" y="423672"/>
                  </a:lnTo>
                </a:path>
                <a:path w="1976754" h="1030604">
                  <a:moveTo>
                    <a:pt x="1272539" y="1030224"/>
                  </a:moveTo>
                  <a:lnTo>
                    <a:pt x="536448" y="957072"/>
                  </a:lnTo>
                </a:path>
                <a:path w="1976754" h="1030604">
                  <a:moveTo>
                    <a:pt x="178180" y="838631"/>
                  </a:moveTo>
                  <a:lnTo>
                    <a:pt x="193548" y="842772"/>
                  </a:lnTo>
                  <a:lnTo>
                    <a:pt x="0" y="41605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587996" y="5228844"/>
              <a:ext cx="1362710" cy="0"/>
            </a:xfrm>
            <a:custGeom>
              <a:avLst/>
              <a:gdLst/>
              <a:ahLst/>
              <a:cxnLst/>
              <a:rect l="l" t="t" r="r" b="b"/>
              <a:pathLst>
                <a:path w="1362709">
                  <a:moveTo>
                    <a:pt x="1362455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006846" y="4850130"/>
              <a:ext cx="595883" cy="15849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006846" y="4850130"/>
              <a:ext cx="596265" cy="158750"/>
            </a:xfrm>
            <a:custGeom>
              <a:avLst/>
              <a:gdLst/>
              <a:ahLst/>
              <a:cxnLst/>
              <a:rect l="l" t="t" r="r" b="b"/>
              <a:pathLst>
                <a:path w="596265" h="158750">
                  <a:moveTo>
                    <a:pt x="0" y="79248"/>
                  </a:moveTo>
                  <a:lnTo>
                    <a:pt x="30275" y="44375"/>
                  </a:lnTo>
                  <a:lnTo>
                    <a:pt x="65440" y="29662"/>
                  </a:lnTo>
                  <a:lnTo>
                    <a:pt x="111576" y="17394"/>
                  </a:lnTo>
                  <a:lnTo>
                    <a:pt x="166895" y="8046"/>
                  </a:lnTo>
                  <a:lnTo>
                    <a:pt x="229613" y="2090"/>
                  </a:lnTo>
                  <a:lnTo>
                    <a:pt x="297941" y="0"/>
                  </a:lnTo>
                  <a:lnTo>
                    <a:pt x="366270" y="2090"/>
                  </a:lnTo>
                  <a:lnTo>
                    <a:pt x="428988" y="8046"/>
                  </a:lnTo>
                  <a:lnTo>
                    <a:pt x="484307" y="17394"/>
                  </a:lnTo>
                  <a:lnTo>
                    <a:pt x="530443" y="29662"/>
                  </a:lnTo>
                  <a:lnTo>
                    <a:pt x="565608" y="44375"/>
                  </a:lnTo>
                  <a:lnTo>
                    <a:pt x="595883" y="79248"/>
                  </a:lnTo>
                  <a:lnTo>
                    <a:pt x="588017" y="97433"/>
                  </a:lnTo>
                  <a:lnTo>
                    <a:pt x="530443" y="128833"/>
                  </a:lnTo>
                  <a:lnTo>
                    <a:pt x="484307" y="141101"/>
                  </a:lnTo>
                  <a:lnTo>
                    <a:pt x="428988" y="150449"/>
                  </a:lnTo>
                  <a:lnTo>
                    <a:pt x="366270" y="156405"/>
                  </a:lnTo>
                  <a:lnTo>
                    <a:pt x="297941" y="158496"/>
                  </a:lnTo>
                  <a:lnTo>
                    <a:pt x="229613" y="156405"/>
                  </a:lnTo>
                  <a:lnTo>
                    <a:pt x="166895" y="150449"/>
                  </a:lnTo>
                  <a:lnTo>
                    <a:pt x="111576" y="141101"/>
                  </a:lnTo>
                  <a:lnTo>
                    <a:pt x="65440" y="128833"/>
                  </a:lnTo>
                  <a:lnTo>
                    <a:pt x="30275" y="114120"/>
                  </a:lnTo>
                  <a:lnTo>
                    <a:pt x="0" y="7924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005321" y="4722114"/>
              <a:ext cx="598170" cy="20802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005321" y="4722114"/>
              <a:ext cx="594360" cy="187960"/>
            </a:xfrm>
            <a:custGeom>
              <a:avLst/>
              <a:gdLst/>
              <a:ahLst/>
              <a:cxnLst/>
              <a:rect l="l" t="t" r="r" b="b"/>
              <a:pathLst>
                <a:path w="594359" h="187960">
                  <a:moveTo>
                    <a:pt x="0" y="93725"/>
                  </a:moveTo>
                  <a:lnTo>
                    <a:pt x="30213" y="52484"/>
                  </a:lnTo>
                  <a:lnTo>
                    <a:pt x="65300" y="35083"/>
                  </a:lnTo>
                  <a:lnTo>
                    <a:pt x="111327" y="20573"/>
                  </a:lnTo>
                  <a:lnTo>
                    <a:pt x="166506" y="9517"/>
                  </a:lnTo>
                  <a:lnTo>
                    <a:pt x="229053" y="2472"/>
                  </a:lnTo>
                  <a:lnTo>
                    <a:pt x="297179" y="0"/>
                  </a:lnTo>
                  <a:lnTo>
                    <a:pt x="365306" y="2472"/>
                  </a:lnTo>
                  <a:lnTo>
                    <a:pt x="427853" y="9517"/>
                  </a:lnTo>
                  <a:lnTo>
                    <a:pt x="483032" y="20574"/>
                  </a:lnTo>
                  <a:lnTo>
                    <a:pt x="529059" y="35083"/>
                  </a:lnTo>
                  <a:lnTo>
                    <a:pt x="564146" y="52484"/>
                  </a:lnTo>
                  <a:lnTo>
                    <a:pt x="594359" y="93725"/>
                  </a:lnTo>
                  <a:lnTo>
                    <a:pt x="586508" y="115233"/>
                  </a:lnTo>
                  <a:lnTo>
                    <a:pt x="529059" y="152368"/>
                  </a:lnTo>
                  <a:lnTo>
                    <a:pt x="483032" y="166878"/>
                  </a:lnTo>
                  <a:lnTo>
                    <a:pt x="427853" y="177934"/>
                  </a:lnTo>
                  <a:lnTo>
                    <a:pt x="365306" y="184979"/>
                  </a:lnTo>
                  <a:lnTo>
                    <a:pt x="297179" y="187452"/>
                  </a:lnTo>
                  <a:lnTo>
                    <a:pt x="229053" y="184979"/>
                  </a:lnTo>
                  <a:lnTo>
                    <a:pt x="166506" y="177934"/>
                  </a:lnTo>
                  <a:lnTo>
                    <a:pt x="111327" y="166878"/>
                  </a:lnTo>
                  <a:lnTo>
                    <a:pt x="65300" y="152368"/>
                  </a:lnTo>
                  <a:lnTo>
                    <a:pt x="30213" y="134967"/>
                  </a:lnTo>
                  <a:lnTo>
                    <a:pt x="0" y="93725"/>
                  </a:lnTo>
                  <a:close/>
                </a:path>
                <a:path w="594359" h="187960">
                  <a:moveTo>
                    <a:pt x="118872" y="135636"/>
                  </a:moveTo>
                  <a:lnTo>
                    <a:pt x="223138" y="135636"/>
                  </a:lnTo>
                  <a:lnTo>
                    <a:pt x="327532" y="48768"/>
                  </a:lnTo>
                  <a:lnTo>
                    <a:pt x="455675" y="4876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138671" y="4770120"/>
              <a:ext cx="306705" cy="86995"/>
            </a:xfrm>
            <a:custGeom>
              <a:avLst/>
              <a:gdLst/>
              <a:ahLst/>
              <a:cxnLst/>
              <a:rect l="l" t="t" r="r" b="b"/>
              <a:pathLst>
                <a:path w="306704" h="86995">
                  <a:moveTo>
                    <a:pt x="0" y="0"/>
                  </a:moveTo>
                  <a:lnTo>
                    <a:pt x="104266" y="0"/>
                  </a:lnTo>
                  <a:lnTo>
                    <a:pt x="208533" y="86867"/>
                  </a:lnTo>
                  <a:lnTo>
                    <a:pt x="306324" y="8686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008370" y="4808982"/>
              <a:ext cx="0" cy="128270"/>
            </a:xfrm>
            <a:custGeom>
              <a:avLst/>
              <a:gdLst/>
              <a:ahLst/>
              <a:cxnLst/>
              <a:rect l="l" t="t" r="r" b="b"/>
              <a:pathLst>
                <a:path h="128270">
                  <a:moveTo>
                    <a:pt x="0" y="0"/>
                  </a:moveTo>
                  <a:lnTo>
                    <a:pt x="0" y="128016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61582" y="5849874"/>
              <a:ext cx="594360" cy="1600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61582" y="5849874"/>
              <a:ext cx="594360" cy="160020"/>
            </a:xfrm>
            <a:custGeom>
              <a:avLst/>
              <a:gdLst/>
              <a:ahLst/>
              <a:cxnLst/>
              <a:rect l="l" t="t" r="r" b="b"/>
              <a:pathLst>
                <a:path w="594359" h="160020">
                  <a:moveTo>
                    <a:pt x="0" y="80009"/>
                  </a:moveTo>
                  <a:lnTo>
                    <a:pt x="30213" y="44825"/>
                  </a:lnTo>
                  <a:lnTo>
                    <a:pt x="65300" y="29969"/>
                  </a:lnTo>
                  <a:lnTo>
                    <a:pt x="111327" y="17578"/>
                  </a:lnTo>
                  <a:lnTo>
                    <a:pt x="166506" y="8133"/>
                  </a:lnTo>
                  <a:lnTo>
                    <a:pt x="229053" y="2113"/>
                  </a:lnTo>
                  <a:lnTo>
                    <a:pt x="297179" y="0"/>
                  </a:lnTo>
                  <a:lnTo>
                    <a:pt x="365306" y="2113"/>
                  </a:lnTo>
                  <a:lnTo>
                    <a:pt x="427853" y="8133"/>
                  </a:lnTo>
                  <a:lnTo>
                    <a:pt x="483032" y="17578"/>
                  </a:lnTo>
                  <a:lnTo>
                    <a:pt x="529059" y="29969"/>
                  </a:lnTo>
                  <a:lnTo>
                    <a:pt x="564146" y="44825"/>
                  </a:lnTo>
                  <a:lnTo>
                    <a:pt x="594360" y="80009"/>
                  </a:lnTo>
                  <a:lnTo>
                    <a:pt x="586508" y="98353"/>
                  </a:lnTo>
                  <a:lnTo>
                    <a:pt x="529059" y="130050"/>
                  </a:lnTo>
                  <a:lnTo>
                    <a:pt x="483032" y="142441"/>
                  </a:lnTo>
                  <a:lnTo>
                    <a:pt x="427853" y="151886"/>
                  </a:lnTo>
                  <a:lnTo>
                    <a:pt x="365306" y="157906"/>
                  </a:lnTo>
                  <a:lnTo>
                    <a:pt x="297179" y="160019"/>
                  </a:lnTo>
                  <a:lnTo>
                    <a:pt x="229053" y="157906"/>
                  </a:lnTo>
                  <a:lnTo>
                    <a:pt x="166506" y="151886"/>
                  </a:lnTo>
                  <a:lnTo>
                    <a:pt x="111327" y="142441"/>
                  </a:lnTo>
                  <a:lnTo>
                    <a:pt x="65300" y="130050"/>
                  </a:lnTo>
                  <a:lnTo>
                    <a:pt x="30213" y="115194"/>
                  </a:lnTo>
                  <a:lnTo>
                    <a:pt x="0" y="80009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58534" y="5721858"/>
              <a:ext cx="599694" cy="20802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558534" y="5721858"/>
              <a:ext cx="596265" cy="187960"/>
            </a:xfrm>
            <a:custGeom>
              <a:avLst/>
              <a:gdLst/>
              <a:ahLst/>
              <a:cxnLst/>
              <a:rect l="l" t="t" r="r" b="b"/>
              <a:pathLst>
                <a:path w="596265" h="187960">
                  <a:moveTo>
                    <a:pt x="0" y="93725"/>
                  </a:moveTo>
                  <a:lnTo>
                    <a:pt x="30275" y="52506"/>
                  </a:lnTo>
                  <a:lnTo>
                    <a:pt x="65440" y="35104"/>
                  </a:lnTo>
                  <a:lnTo>
                    <a:pt x="111576" y="20589"/>
                  </a:lnTo>
                  <a:lnTo>
                    <a:pt x="166895" y="9526"/>
                  </a:lnTo>
                  <a:lnTo>
                    <a:pt x="229613" y="2475"/>
                  </a:lnTo>
                  <a:lnTo>
                    <a:pt x="297942" y="0"/>
                  </a:lnTo>
                  <a:lnTo>
                    <a:pt x="366270" y="2475"/>
                  </a:lnTo>
                  <a:lnTo>
                    <a:pt x="428988" y="9526"/>
                  </a:lnTo>
                  <a:lnTo>
                    <a:pt x="484307" y="20589"/>
                  </a:lnTo>
                  <a:lnTo>
                    <a:pt x="530443" y="35104"/>
                  </a:lnTo>
                  <a:lnTo>
                    <a:pt x="565608" y="52506"/>
                  </a:lnTo>
                  <a:lnTo>
                    <a:pt x="595884" y="93725"/>
                  </a:lnTo>
                  <a:lnTo>
                    <a:pt x="588017" y="115217"/>
                  </a:lnTo>
                  <a:lnTo>
                    <a:pt x="530443" y="152347"/>
                  </a:lnTo>
                  <a:lnTo>
                    <a:pt x="484307" y="166862"/>
                  </a:lnTo>
                  <a:lnTo>
                    <a:pt x="428988" y="177925"/>
                  </a:lnTo>
                  <a:lnTo>
                    <a:pt x="366270" y="184976"/>
                  </a:lnTo>
                  <a:lnTo>
                    <a:pt x="297942" y="187451"/>
                  </a:lnTo>
                  <a:lnTo>
                    <a:pt x="229613" y="184976"/>
                  </a:lnTo>
                  <a:lnTo>
                    <a:pt x="166895" y="177925"/>
                  </a:lnTo>
                  <a:lnTo>
                    <a:pt x="111576" y="166862"/>
                  </a:lnTo>
                  <a:lnTo>
                    <a:pt x="65440" y="152347"/>
                  </a:lnTo>
                  <a:lnTo>
                    <a:pt x="30275" y="134945"/>
                  </a:lnTo>
                  <a:lnTo>
                    <a:pt x="0" y="93725"/>
                  </a:lnTo>
                  <a:close/>
                </a:path>
                <a:path w="596265" h="187960">
                  <a:moveTo>
                    <a:pt x="120396" y="135635"/>
                  </a:moveTo>
                  <a:lnTo>
                    <a:pt x="224663" y="135635"/>
                  </a:lnTo>
                  <a:lnTo>
                    <a:pt x="329057" y="48767"/>
                  </a:lnTo>
                  <a:lnTo>
                    <a:pt x="457200" y="48767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693408" y="5769864"/>
              <a:ext cx="306705" cy="86995"/>
            </a:xfrm>
            <a:custGeom>
              <a:avLst/>
              <a:gdLst/>
              <a:ahLst/>
              <a:cxnLst/>
              <a:rect l="l" t="t" r="r" b="b"/>
              <a:pathLst>
                <a:path w="306704" h="86995">
                  <a:moveTo>
                    <a:pt x="0" y="0"/>
                  </a:moveTo>
                  <a:lnTo>
                    <a:pt x="104267" y="0"/>
                  </a:lnTo>
                  <a:lnTo>
                    <a:pt x="208534" y="86868"/>
                  </a:lnTo>
                  <a:lnTo>
                    <a:pt x="306324" y="8686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61582" y="5808726"/>
              <a:ext cx="593090" cy="131445"/>
            </a:xfrm>
            <a:custGeom>
              <a:avLst/>
              <a:gdLst/>
              <a:ahLst/>
              <a:cxnLst/>
              <a:rect l="l" t="t" r="r" b="b"/>
              <a:pathLst>
                <a:path w="593090" h="131445">
                  <a:moveTo>
                    <a:pt x="0" y="0"/>
                  </a:moveTo>
                  <a:lnTo>
                    <a:pt x="0" y="128015"/>
                  </a:lnTo>
                </a:path>
                <a:path w="593090" h="131445">
                  <a:moveTo>
                    <a:pt x="592836" y="7620"/>
                  </a:moveTo>
                  <a:lnTo>
                    <a:pt x="592836" y="13106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342382" y="5802630"/>
              <a:ext cx="594359" cy="15849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42382" y="5802630"/>
              <a:ext cx="594360" cy="158750"/>
            </a:xfrm>
            <a:custGeom>
              <a:avLst/>
              <a:gdLst/>
              <a:ahLst/>
              <a:cxnLst/>
              <a:rect l="l" t="t" r="r" b="b"/>
              <a:pathLst>
                <a:path w="594360" h="158750">
                  <a:moveTo>
                    <a:pt x="0" y="79248"/>
                  </a:moveTo>
                  <a:lnTo>
                    <a:pt x="30213" y="44398"/>
                  </a:lnTo>
                  <a:lnTo>
                    <a:pt x="111327" y="17410"/>
                  </a:lnTo>
                  <a:lnTo>
                    <a:pt x="166506" y="8055"/>
                  </a:lnTo>
                  <a:lnTo>
                    <a:pt x="229053" y="2093"/>
                  </a:lnTo>
                  <a:lnTo>
                    <a:pt x="297179" y="0"/>
                  </a:lnTo>
                  <a:lnTo>
                    <a:pt x="365306" y="2093"/>
                  </a:lnTo>
                  <a:lnTo>
                    <a:pt x="427853" y="8055"/>
                  </a:lnTo>
                  <a:lnTo>
                    <a:pt x="483032" y="17410"/>
                  </a:lnTo>
                  <a:lnTo>
                    <a:pt x="529059" y="29683"/>
                  </a:lnTo>
                  <a:lnTo>
                    <a:pt x="586508" y="61078"/>
                  </a:lnTo>
                  <a:lnTo>
                    <a:pt x="594359" y="79248"/>
                  </a:lnTo>
                  <a:lnTo>
                    <a:pt x="586508" y="97417"/>
                  </a:lnTo>
                  <a:lnTo>
                    <a:pt x="529059" y="128812"/>
                  </a:lnTo>
                  <a:lnTo>
                    <a:pt x="483032" y="141085"/>
                  </a:lnTo>
                  <a:lnTo>
                    <a:pt x="427853" y="150440"/>
                  </a:lnTo>
                  <a:lnTo>
                    <a:pt x="365306" y="156402"/>
                  </a:lnTo>
                  <a:lnTo>
                    <a:pt x="297179" y="158496"/>
                  </a:lnTo>
                  <a:lnTo>
                    <a:pt x="229053" y="156402"/>
                  </a:lnTo>
                  <a:lnTo>
                    <a:pt x="166506" y="150440"/>
                  </a:lnTo>
                  <a:lnTo>
                    <a:pt x="111327" y="141085"/>
                  </a:lnTo>
                  <a:lnTo>
                    <a:pt x="65300" y="128812"/>
                  </a:lnTo>
                  <a:lnTo>
                    <a:pt x="7851" y="97417"/>
                  </a:lnTo>
                  <a:lnTo>
                    <a:pt x="0" y="79248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39334" y="5674614"/>
              <a:ext cx="599694" cy="20802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339334" y="5674614"/>
              <a:ext cx="596265" cy="187960"/>
            </a:xfrm>
            <a:custGeom>
              <a:avLst/>
              <a:gdLst/>
              <a:ahLst/>
              <a:cxnLst/>
              <a:rect l="l" t="t" r="r" b="b"/>
              <a:pathLst>
                <a:path w="596264" h="187960">
                  <a:moveTo>
                    <a:pt x="0" y="93726"/>
                  </a:moveTo>
                  <a:lnTo>
                    <a:pt x="30275" y="52506"/>
                  </a:lnTo>
                  <a:lnTo>
                    <a:pt x="65440" y="35104"/>
                  </a:lnTo>
                  <a:lnTo>
                    <a:pt x="111576" y="20589"/>
                  </a:lnTo>
                  <a:lnTo>
                    <a:pt x="166895" y="9526"/>
                  </a:lnTo>
                  <a:lnTo>
                    <a:pt x="229613" y="2475"/>
                  </a:lnTo>
                  <a:lnTo>
                    <a:pt x="297941" y="0"/>
                  </a:lnTo>
                  <a:lnTo>
                    <a:pt x="366270" y="2475"/>
                  </a:lnTo>
                  <a:lnTo>
                    <a:pt x="428988" y="9526"/>
                  </a:lnTo>
                  <a:lnTo>
                    <a:pt x="484307" y="20589"/>
                  </a:lnTo>
                  <a:lnTo>
                    <a:pt x="530443" y="35104"/>
                  </a:lnTo>
                  <a:lnTo>
                    <a:pt x="565608" y="52506"/>
                  </a:lnTo>
                  <a:lnTo>
                    <a:pt x="595883" y="93726"/>
                  </a:lnTo>
                  <a:lnTo>
                    <a:pt x="588017" y="115217"/>
                  </a:lnTo>
                  <a:lnTo>
                    <a:pt x="530443" y="152347"/>
                  </a:lnTo>
                  <a:lnTo>
                    <a:pt x="484307" y="166862"/>
                  </a:lnTo>
                  <a:lnTo>
                    <a:pt x="428988" y="177925"/>
                  </a:lnTo>
                  <a:lnTo>
                    <a:pt x="366270" y="184976"/>
                  </a:lnTo>
                  <a:lnTo>
                    <a:pt x="297941" y="187452"/>
                  </a:lnTo>
                  <a:lnTo>
                    <a:pt x="229613" y="184976"/>
                  </a:lnTo>
                  <a:lnTo>
                    <a:pt x="166895" y="177925"/>
                  </a:lnTo>
                  <a:lnTo>
                    <a:pt x="111576" y="166862"/>
                  </a:lnTo>
                  <a:lnTo>
                    <a:pt x="65440" y="152347"/>
                  </a:lnTo>
                  <a:lnTo>
                    <a:pt x="30275" y="134945"/>
                  </a:lnTo>
                  <a:lnTo>
                    <a:pt x="0" y="93726"/>
                  </a:lnTo>
                  <a:close/>
                </a:path>
                <a:path w="596264" h="187960">
                  <a:moveTo>
                    <a:pt x="120395" y="135636"/>
                  </a:moveTo>
                  <a:lnTo>
                    <a:pt x="224662" y="135636"/>
                  </a:lnTo>
                  <a:lnTo>
                    <a:pt x="329056" y="48768"/>
                  </a:lnTo>
                  <a:lnTo>
                    <a:pt x="457200" y="4876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474208" y="5722620"/>
              <a:ext cx="306705" cy="86995"/>
            </a:xfrm>
            <a:custGeom>
              <a:avLst/>
              <a:gdLst/>
              <a:ahLst/>
              <a:cxnLst/>
              <a:rect l="l" t="t" r="r" b="b"/>
              <a:pathLst>
                <a:path w="306704" h="86995">
                  <a:moveTo>
                    <a:pt x="0" y="0"/>
                  </a:moveTo>
                  <a:lnTo>
                    <a:pt x="104266" y="0"/>
                  </a:lnTo>
                  <a:lnTo>
                    <a:pt x="208533" y="86867"/>
                  </a:lnTo>
                  <a:lnTo>
                    <a:pt x="306324" y="8686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342382" y="5761482"/>
              <a:ext cx="593090" cy="131445"/>
            </a:xfrm>
            <a:custGeom>
              <a:avLst/>
              <a:gdLst/>
              <a:ahLst/>
              <a:cxnLst/>
              <a:rect l="l" t="t" r="r" b="b"/>
              <a:pathLst>
                <a:path w="593089" h="131445">
                  <a:moveTo>
                    <a:pt x="0" y="0"/>
                  </a:moveTo>
                  <a:lnTo>
                    <a:pt x="0" y="128016"/>
                  </a:lnTo>
                </a:path>
                <a:path w="593089" h="131445">
                  <a:moveTo>
                    <a:pt x="592835" y="6096"/>
                  </a:moveTo>
                  <a:lnTo>
                    <a:pt x="592835" y="13106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906011" y="4870704"/>
              <a:ext cx="365760" cy="27127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695444" y="4875276"/>
              <a:ext cx="367284" cy="27127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568440" y="4765548"/>
              <a:ext cx="365760" cy="27127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044184" y="5704332"/>
              <a:ext cx="365760" cy="27127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625084" y="5227320"/>
              <a:ext cx="365760" cy="27127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978140" y="4951476"/>
              <a:ext cx="365760" cy="27127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6901942" y="4402912"/>
            <a:ext cx="1949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0000"/>
                </a:solidFill>
                <a:latin typeface="Carlito"/>
                <a:cs typeface="Carlito"/>
              </a:rPr>
              <a:t>2. </a:t>
            </a:r>
            <a:r>
              <a:rPr sz="1800" spc="-10" dirty="0">
                <a:solidFill>
                  <a:srgbClr val="CC0000"/>
                </a:solidFill>
                <a:latin typeface="Carlito"/>
                <a:cs typeface="Carlito"/>
              </a:rPr>
              <a:t>receive</a:t>
            </a:r>
            <a:r>
              <a:rPr sz="1800" spc="-45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CC0000"/>
                </a:solidFill>
                <a:latin typeface="Carlito"/>
                <a:cs typeface="Carlito"/>
              </a:rPr>
              <a:t>datagrams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218537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6776" y="189941"/>
            <a:ext cx="925182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20260" algn="l"/>
              </a:tabLst>
            </a:pPr>
            <a:r>
              <a:rPr sz="4000" i="0" spc="-10" dirty="0">
                <a:latin typeface="Carlito"/>
                <a:cs typeface="Carlito"/>
              </a:rPr>
              <a:t>D</a:t>
            </a:r>
            <a:r>
              <a:rPr sz="4000" i="0" spc="-40" dirty="0">
                <a:latin typeface="Carlito"/>
                <a:cs typeface="Carlito"/>
              </a:rPr>
              <a:t>a</a:t>
            </a:r>
            <a:r>
              <a:rPr sz="4000" i="0" spc="-50" dirty="0">
                <a:latin typeface="Carlito"/>
                <a:cs typeface="Carlito"/>
              </a:rPr>
              <a:t>t</a:t>
            </a:r>
            <a:r>
              <a:rPr sz="4000" i="0" spc="-5" dirty="0">
                <a:latin typeface="Carlito"/>
                <a:cs typeface="Carlito"/>
              </a:rPr>
              <a:t>ag</a:t>
            </a:r>
            <a:r>
              <a:rPr sz="4000" i="0" spc="-85" dirty="0">
                <a:latin typeface="Carlito"/>
                <a:cs typeface="Carlito"/>
              </a:rPr>
              <a:t>r</a:t>
            </a:r>
            <a:r>
              <a:rPr sz="4000" i="0" spc="-5" dirty="0">
                <a:latin typeface="Carlito"/>
                <a:cs typeface="Carlito"/>
              </a:rPr>
              <a:t>am</a:t>
            </a:r>
            <a:r>
              <a:rPr sz="4000" i="0" spc="-15" dirty="0">
                <a:latin typeface="Carlito"/>
                <a:cs typeface="Carlito"/>
              </a:rPr>
              <a:t> </a:t>
            </a:r>
            <a:r>
              <a:rPr sz="4000" i="0" spc="-90" dirty="0" smtClean="0">
                <a:latin typeface="Carlito"/>
                <a:cs typeface="Carlito"/>
              </a:rPr>
              <a:t>f</a:t>
            </a:r>
            <a:r>
              <a:rPr sz="4000" i="0" spc="-10" dirty="0" smtClean="0">
                <a:latin typeface="Carlito"/>
                <a:cs typeface="Carlito"/>
              </a:rPr>
              <a:t>o</a:t>
            </a:r>
            <a:r>
              <a:rPr sz="4000" i="0" spc="10" dirty="0" smtClean="0">
                <a:latin typeface="Carlito"/>
                <a:cs typeface="Carlito"/>
              </a:rPr>
              <a:t>r</a:t>
            </a:r>
            <a:r>
              <a:rPr sz="4000" i="0" spc="-60" dirty="0" smtClean="0">
                <a:latin typeface="Carlito"/>
                <a:cs typeface="Carlito"/>
              </a:rPr>
              <a:t>w</a:t>
            </a:r>
            <a:r>
              <a:rPr sz="4000" i="0" spc="-5" dirty="0" smtClean="0">
                <a:latin typeface="Carlito"/>
                <a:cs typeface="Carlito"/>
              </a:rPr>
              <a:t>a</a:t>
            </a:r>
            <a:r>
              <a:rPr sz="4000" i="0" spc="-65" dirty="0" smtClean="0">
                <a:latin typeface="Carlito"/>
                <a:cs typeface="Carlito"/>
              </a:rPr>
              <a:t>r</a:t>
            </a:r>
            <a:r>
              <a:rPr sz="4000" i="0" spc="-10" dirty="0" smtClean="0">
                <a:latin typeface="Carlito"/>
                <a:cs typeface="Carlito"/>
              </a:rPr>
              <a:t>din</a:t>
            </a:r>
            <a:r>
              <a:rPr sz="4000" i="0" spc="-5" dirty="0" smtClean="0">
                <a:latin typeface="Carlito"/>
                <a:cs typeface="Carlito"/>
              </a:rPr>
              <a:t>g</a:t>
            </a:r>
            <a:r>
              <a:rPr lang="en-US" sz="4000" i="0" dirty="0"/>
              <a:t> </a:t>
            </a:r>
            <a:r>
              <a:rPr sz="4000" i="0" spc="-55" dirty="0" smtClean="0">
                <a:latin typeface="Carlito"/>
                <a:cs typeface="Carlito"/>
              </a:rPr>
              <a:t>t</a:t>
            </a:r>
            <a:r>
              <a:rPr sz="4000" i="0" spc="-5" dirty="0" smtClean="0">
                <a:latin typeface="Carlito"/>
                <a:cs typeface="Carlito"/>
              </a:rPr>
              <a:t>able</a:t>
            </a:r>
            <a:endParaRPr sz="4000" i="0" spc="-5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2450" y="6426504"/>
            <a:ext cx="9271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Network</a:t>
            </a:r>
            <a:r>
              <a:rPr sz="1200" spc="-6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Layer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98097" y="6426504"/>
            <a:ext cx="3060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4-14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90873" y="1185417"/>
            <a:ext cx="4445635" cy="4564380"/>
            <a:chOff x="3690873" y="1185417"/>
            <a:chExt cx="4445635" cy="4564380"/>
          </a:xfrm>
        </p:grpSpPr>
        <p:sp>
          <p:nvSpPr>
            <p:cNvPr id="6" name="object 6"/>
            <p:cNvSpPr/>
            <p:nvPr/>
          </p:nvSpPr>
          <p:spPr>
            <a:xfrm>
              <a:off x="5383068" y="4311494"/>
              <a:ext cx="2753360" cy="1438910"/>
            </a:xfrm>
            <a:custGeom>
              <a:avLst/>
              <a:gdLst/>
              <a:ahLst/>
              <a:cxnLst/>
              <a:rect l="l" t="t" r="r" b="b"/>
              <a:pathLst>
                <a:path w="2753359" h="1438910">
                  <a:moveTo>
                    <a:pt x="1628452" y="0"/>
                  </a:moveTo>
                  <a:lnTo>
                    <a:pt x="1576535" y="2124"/>
                  </a:lnTo>
                  <a:lnTo>
                    <a:pt x="1524557" y="6388"/>
                  </a:lnTo>
                  <a:lnTo>
                    <a:pt x="1472598" y="12498"/>
                  </a:lnTo>
                  <a:lnTo>
                    <a:pt x="1420736" y="20156"/>
                  </a:lnTo>
                  <a:lnTo>
                    <a:pt x="1369052" y="29068"/>
                  </a:lnTo>
                  <a:lnTo>
                    <a:pt x="1317625" y="38938"/>
                  </a:lnTo>
                  <a:lnTo>
                    <a:pt x="1266536" y="49470"/>
                  </a:lnTo>
                  <a:lnTo>
                    <a:pt x="1116093" y="82080"/>
                  </a:lnTo>
                  <a:lnTo>
                    <a:pt x="1067152" y="92303"/>
                  </a:lnTo>
                  <a:lnTo>
                    <a:pt x="1018948" y="101710"/>
                  </a:lnTo>
                  <a:lnTo>
                    <a:pt x="971561" y="110005"/>
                  </a:lnTo>
                  <a:lnTo>
                    <a:pt x="925070" y="116892"/>
                  </a:lnTo>
                  <a:lnTo>
                    <a:pt x="879555" y="122075"/>
                  </a:lnTo>
                  <a:lnTo>
                    <a:pt x="825231" y="125743"/>
                  </a:lnTo>
                  <a:lnTo>
                    <a:pt x="770429" y="126942"/>
                  </a:lnTo>
                  <a:lnTo>
                    <a:pt x="715477" y="126209"/>
                  </a:lnTo>
                  <a:lnTo>
                    <a:pt x="660701" y="124081"/>
                  </a:lnTo>
                  <a:lnTo>
                    <a:pt x="606429" y="121092"/>
                  </a:lnTo>
                  <a:lnTo>
                    <a:pt x="500710" y="114679"/>
                  </a:lnTo>
                  <a:lnTo>
                    <a:pt x="449917" y="112327"/>
                  </a:lnTo>
                  <a:lnTo>
                    <a:pt x="400939" y="111258"/>
                  </a:lnTo>
                  <a:lnTo>
                    <a:pt x="354104" y="112009"/>
                  </a:lnTo>
                  <a:lnTo>
                    <a:pt x="309738" y="115117"/>
                  </a:lnTo>
                  <a:lnTo>
                    <a:pt x="268171" y="121116"/>
                  </a:lnTo>
                  <a:lnTo>
                    <a:pt x="229728" y="130544"/>
                  </a:lnTo>
                  <a:lnTo>
                    <a:pt x="163529" y="161826"/>
                  </a:lnTo>
                  <a:lnTo>
                    <a:pt x="131927" y="188306"/>
                  </a:lnTo>
                  <a:lnTo>
                    <a:pt x="104376" y="220361"/>
                  </a:lnTo>
                  <a:lnTo>
                    <a:pt x="80639" y="257254"/>
                  </a:lnTo>
                  <a:lnTo>
                    <a:pt x="60483" y="298249"/>
                  </a:lnTo>
                  <a:lnTo>
                    <a:pt x="43675" y="342608"/>
                  </a:lnTo>
                  <a:lnTo>
                    <a:pt x="29979" y="389594"/>
                  </a:lnTo>
                  <a:lnTo>
                    <a:pt x="19162" y="438470"/>
                  </a:lnTo>
                  <a:lnTo>
                    <a:pt x="10990" y="488500"/>
                  </a:lnTo>
                  <a:lnTo>
                    <a:pt x="5228" y="538946"/>
                  </a:lnTo>
                  <a:lnTo>
                    <a:pt x="1643" y="589071"/>
                  </a:lnTo>
                  <a:lnTo>
                    <a:pt x="0" y="638138"/>
                  </a:lnTo>
                  <a:lnTo>
                    <a:pt x="65" y="685411"/>
                  </a:lnTo>
                  <a:lnTo>
                    <a:pt x="1604" y="730151"/>
                  </a:lnTo>
                  <a:lnTo>
                    <a:pt x="3156" y="785937"/>
                  </a:lnTo>
                  <a:lnTo>
                    <a:pt x="9120" y="841117"/>
                  </a:lnTo>
                  <a:lnTo>
                    <a:pt x="19076" y="895347"/>
                  </a:lnTo>
                  <a:lnTo>
                    <a:pt x="32606" y="948287"/>
                  </a:lnTo>
                  <a:lnTo>
                    <a:pt x="49289" y="999594"/>
                  </a:lnTo>
                  <a:lnTo>
                    <a:pt x="68707" y="1048926"/>
                  </a:lnTo>
                  <a:lnTo>
                    <a:pt x="90440" y="1095941"/>
                  </a:lnTo>
                  <a:lnTo>
                    <a:pt x="114069" y="1140297"/>
                  </a:lnTo>
                  <a:lnTo>
                    <a:pt x="139174" y="1181652"/>
                  </a:lnTo>
                  <a:lnTo>
                    <a:pt x="165337" y="1219664"/>
                  </a:lnTo>
                  <a:lnTo>
                    <a:pt x="192136" y="1253991"/>
                  </a:lnTo>
                  <a:lnTo>
                    <a:pt x="219155" y="1284290"/>
                  </a:lnTo>
                  <a:lnTo>
                    <a:pt x="256275" y="1317444"/>
                  </a:lnTo>
                  <a:lnTo>
                    <a:pt x="295757" y="1342654"/>
                  </a:lnTo>
                  <a:lnTo>
                    <a:pt x="337735" y="1361264"/>
                  </a:lnTo>
                  <a:lnTo>
                    <a:pt x="382340" y="1374622"/>
                  </a:lnTo>
                  <a:lnTo>
                    <a:pt x="429706" y="1384073"/>
                  </a:lnTo>
                  <a:lnTo>
                    <a:pt x="479966" y="1390963"/>
                  </a:lnTo>
                  <a:lnTo>
                    <a:pt x="589695" y="1402445"/>
                  </a:lnTo>
                  <a:lnTo>
                    <a:pt x="692843" y="1415204"/>
                  </a:lnTo>
                  <a:lnTo>
                    <a:pt x="738025" y="1419943"/>
                  </a:lnTo>
                  <a:lnTo>
                    <a:pt x="784887" y="1423996"/>
                  </a:lnTo>
                  <a:lnTo>
                    <a:pt x="833336" y="1427417"/>
                  </a:lnTo>
                  <a:lnTo>
                    <a:pt x="883281" y="1430257"/>
                  </a:lnTo>
                  <a:lnTo>
                    <a:pt x="934630" y="1432567"/>
                  </a:lnTo>
                  <a:lnTo>
                    <a:pt x="987292" y="1434401"/>
                  </a:lnTo>
                  <a:lnTo>
                    <a:pt x="1041176" y="1435810"/>
                  </a:lnTo>
                  <a:lnTo>
                    <a:pt x="1096189" y="1436847"/>
                  </a:lnTo>
                  <a:lnTo>
                    <a:pt x="1152240" y="1437562"/>
                  </a:lnTo>
                  <a:lnTo>
                    <a:pt x="1209237" y="1438008"/>
                  </a:lnTo>
                  <a:lnTo>
                    <a:pt x="1325706" y="1438303"/>
                  </a:lnTo>
                  <a:lnTo>
                    <a:pt x="1525893" y="1437729"/>
                  </a:lnTo>
                  <a:lnTo>
                    <a:pt x="1635686" y="1436663"/>
                  </a:lnTo>
                  <a:lnTo>
                    <a:pt x="1747417" y="1434767"/>
                  </a:lnTo>
                  <a:lnTo>
                    <a:pt x="1802947" y="1433435"/>
                  </a:lnTo>
                  <a:lnTo>
                    <a:pt x="1857687" y="1431809"/>
                  </a:lnTo>
                  <a:lnTo>
                    <a:pt x="1911212" y="1429858"/>
                  </a:lnTo>
                  <a:lnTo>
                    <a:pt x="1963099" y="1427555"/>
                  </a:lnTo>
                  <a:lnTo>
                    <a:pt x="2012922" y="1424870"/>
                  </a:lnTo>
                  <a:lnTo>
                    <a:pt x="2060256" y="1421774"/>
                  </a:lnTo>
                  <a:lnTo>
                    <a:pt x="2104678" y="1418237"/>
                  </a:lnTo>
                  <a:lnTo>
                    <a:pt x="2145761" y="1414232"/>
                  </a:lnTo>
                  <a:lnTo>
                    <a:pt x="2183083" y="1409728"/>
                  </a:lnTo>
                  <a:lnTo>
                    <a:pt x="2244634" y="1403584"/>
                  </a:lnTo>
                  <a:lnTo>
                    <a:pt x="2296849" y="1401400"/>
                  </a:lnTo>
                  <a:lnTo>
                    <a:pt x="2341216" y="1400550"/>
                  </a:lnTo>
                  <a:lnTo>
                    <a:pt x="2379228" y="1398408"/>
                  </a:lnTo>
                  <a:lnTo>
                    <a:pt x="2442144" y="1379739"/>
                  </a:lnTo>
                  <a:lnTo>
                    <a:pt x="2497521" y="1324382"/>
                  </a:lnTo>
                  <a:lnTo>
                    <a:pt x="2526110" y="1276378"/>
                  </a:lnTo>
                  <a:lnTo>
                    <a:pt x="2558155" y="1213030"/>
                  </a:lnTo>
                  <a:lnTo>
                    <a:pt x="2576519" y="1174505"/>
                  </a:lnTo>
                  <a:lnTo>
                    <a:pt x="2595877" y="1132130"/>
                  </a:lnTo>
                  <a:lnTo>
                    <a:pt x="2615805" y="1086443"/>
                  </a:lnTo>
                  <a:lnTo>
                    <a:pt x="2635877" y="1037979"/>
                  </a:lnTo>
                  <a:lnTo>
                    <a:pt x="2655669" y="987278"/>
                  </a:lnTo>
                  <a:lnTo>
                    <a:pt x="2674755" y="934877"/>
                  </a:lnTo>
                  <a:lnTo>
                    <a:pt x="2692710" y="881312"/>
                  </a:lnTo>
                  <a:lnTo>
                    <a:pt x="2709111" y="827123"/>
                  </a:lnTo>
                  <a:lnTo>
                    <a:pt x="2723531" y="772845"/>
                  </a:lnTo>
                  <a:lnTo>
                    <a:pt x="2735546" y="719016"/>
                  </a:lnTo>
                  <a:lnTo>
                    <a:pt x="2744731" y="666175"/>
                  </a:lnTo>
                  <a:lnTo>
                    <a:pt x="2750660" y="614858"/>
                  </a:lnTo>
                  <a:lnTo>
                    <a:pt x="2752910" y="565603"/>
                  </a:lnTo>
                  <a:lnTo>
                    <a:pt x="2751055" y="518947"/>
                  </a:lnTo>
                  <a:lnTo>
                    <a:pt x="2744669" y="475428"/>
                  </a:lnTo>
                  <a:lnTo>
                    <a:pt x="2733329" y="435584"/>
                  </a:lnTo>
                  <a:lnTo>
                    <a:pt x="2716610" y="399951"/>
                  </a:lnTo>
                  <a:lnTo>
                    <a:pt x="2671403" y="341735"/>
                  </a:lnTo>
                  <a:lnTo>
                    <a:pt x="2641989" y="314231"/>
                  </a:lnTo>
                  <a:lnTo>
                    <a:pt x="2608532" y="287804"/>
                  </a:lnTo>
                  <a:lnTo>
                    <a:pt x="2571405" y="262462"/>
                  </a:lnTo>
                  <a:lnTo>
                    <a:pt x="2530983" y="238210"/>
                  </a:lnTo>
                  <a:lnTo>
                    <a:pt x="2487638" y="215053"/>
                  </a:lnTo>
                  <a:lnTo>
                    <a:pt x="2441744" y="193000"/>
                  </a:lnTo>
                  <a:lnTo>
                    <a:pt x="2393674" y="172054"/>
                  </a:lnTo>
                  <a:lnTo>
                    <a:pt x="2343801" y="152224"/>
                  </a:lnTo>
                  <a:lnTo>
                    <a:pt x="2292500" y="133514"/>
                  </a:lnTo>
                  <a:lnTo>
                    <a:pt x="2240143" y="115932"/>
                  </a:lnTo>
                  <a:lnTo>
                    <a:pt x="2187103" y="99483"/>
                  </a:lnTo>
                  <a:lnTo>
                    <a:pt x="2133755" y="84173"/>
                  </a:lnTo>
                  <a:lnTo>
                    <a:pt x="2080471" y="70009"/>
                  </a:lnTo>
                  <a:lnTo>
                    <a:pt x="2027625" y="56996"/>
                  </a:lnTo>
                  <a:lnTo>
                    <a:pt x="1975591" y="45142"/>
                  </a:lnTo>
                  <a:lnTo>
                    <a:pt x="1924741" y="34451"/>
                  </a:lnTo>
                  <a:lnTo>
                    <a:pt x="1875449" y="24931"/>
                  </a:lnTo>
                  <a:lnTo>
                    <a:pt x="1828088" y="16587"/>
                  </a:lnTo>
                  <a:lnTo>
                    <a:pt x="1783033" y="9426"/>
                  </a:lnTo>
                  <a:lnTo>
                    <a:pt x="1731780" y="3355"/>
                  </a:lnTo>
                  <a:lnTo>
                    <a:pt x="1680227" y="311"/>
                  </a:lnTo>
                  <a:lnTo>
                    <a:pt x="1628452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00365" y="4812029"/>
              <a:ext cx="594359" cy="1584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00365" y="4812029"/>
              <a:ext cx="594360" cy="158750"/>
            </a:xfrm>
            <a:custGeom>
              <a:avLst/>
              <a:gdLst/>
              <a:ahLst/>
              <a:cxnLst/>
              <a:rect l="l" t="t" r="r" b="b"/>
              <a:pathLst>
                <a:path w="594359" h="158750">
                  <a:moveTo>
                    <a:pt x="0" y="79248"/>
                  </a:moveTo>
                  <a:lnTo>
                    <a:pt x="30213" y="44375"/>
                  </a:lnTo>
                  <a:lnTo>
                    <a:pt x="111327" y="17394"/>
                  </a:lnTo>
                  <a:lnTo>
                    <a:pt x="166506" y="8046"/>
                  </a:lnTo>
                  <a:lnTo>
                    <a:pt x="229053" y="2090"/>
                  </a:lnTo>
                  <a:lnTo>
                    <a:pt x="297179" y="0"/>
                  </a:lnTo>
                  <a:lnTo>
                    <a:pt x="365306" y="2090"/>
                  </a:lnTo>
                  <a:lnTo>
                    <a:pt x="427853" y="8046"/>
                  </a:lnTo>
                  <a:lnTo>
                    <a:pt x="483032" y="17394"/>
                  </a:lnTo>
                  <a:lnTo>
                    <a:pt x="529059" y="29662"/>
                  </a:lnTo>
                  <a:lnTo>
                    <a:pt x="586508" y="61062"/>
                  </a:lnTo>
                  <a:lnTo>
                    <a:pt x="594359" y="79248"/>
                  </a:lnTo>
                  <a:lnTo>
                    <a:pt x="586508" y="97433"/>
                  </a:lnTo>
                  <a:lnTo>
                    <a:pt x="529059" y="128833"/>
                  </a:lnTo>
                  <a:lnTo>
                    <a:pt x="483032" y="141101"/>
                  </a:lnTo>
                  <a:lnTo>
                    <a:pt x="427853" y="150449"/>
                  </a:lnTo>
                  <a:lnTo>
                    <a:pt x="365306" y="156405"/>
                  </a:lnTo>
                  <a:lnTo>
                    <a:pt x="297179" y="158496"/>
                  </a:lnTo>
                  <a:lnTo>
                    <a:pt x="229053" y="156405"/>
                  </a:lnTo>
                  <a:lnTo>
                    <a:pt x="166506" y="150449"/>
                  </a:lnTo>
                  <a:lnTo>
                    <a:pt x="111327" y="141101"/>
                  </a:lnTo>
                  <a:lnTo>
                    <a:pt x="65300" y="128833"/>
                  </a:lnTo>
                  <a:lnTo>
                    <a:pt x="7851" y="97433"/>
                  </a:lnTo>
                  <a:lnTo>
                    <a:pt x="0" y="79248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97317" y="4684014"/>
              <a:ext cx="599693" cy="208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97317" y="4684014"/>
              <a:ext cx="596265" cy="187960"/>
            </a:xfrm>
            <a:custGeom>
              <a:avLst/>
              <a:gdLst/>
              <a:ahLst/>
              <a:cxnLst/>
              <a:rect l="l" t="t" r="r" b="b"/>
              <a:pathLst>
                <a:path w="596265" h="187960">
                  <a:moveTo>
                    <a:pt x="0" y="93725"/>
                  </a:moveTo>
                  <a:lnTo>
                    <a:pt x="30275" y="52484"/>
                  </a:lnTo>
                  <a:lnTo>
                    <a:pt x="65440" y="35083"/>
                  </a:lnTo>
                  <a:lnTo>
                    <a:pt x="111576" y="20573"/>
                  </a:lnTo>
                  <a:lnTo>
                    <a:pt x="166895" y="9517"/>
                  </a:lnTo>
                  <a:lnTo>
                    <a:pt x="229613" y="2472"/>
                  </a:lnTo>
                  <a:lnTo>
                    <a:pt x="297941" y="0"/>
                  </a:lnTo>
                  <a:lnTo>
                    <a:pt x="366270" y="2472"/>
                  </a:lnTo>
                  <a:lnTo>
                    <a:pt x="428988" y="9517"/>
                  </a:lnTo>
                  <a:lnTo>
                    <a:pt x="484307" y="20574"/>
                  </a:lnTo>
                  <a:lnTo>
                    <a:pt x="530443" y="35083"/>
                  </a:lnTo>
                  <a:lnTo>
                    <a:pt x="565608" y="52484"/>
                  </a:lnTo>
                  <a:lnTo>
                    <a:pt x="595883" y="93725"/>
                  </a:lnTo>
                  <a:lnTo>
                    <a:pt x="588017" y="115233"/>
                  </a:lnTo>
                  <a:lnTo>
                    <a:pt x="530443" y="152368"/>
                  </a:lnTo>
                  <a:lnTo>
                    <a:pt x="484307" y="166878"/>
                  </a:lnTo>
                  <a:lnTo>
                    <a:pt x="428988" y="177934"/>
                  </a:lnTo>
                  <a:lnTo>
                    <a:pt x="366270" y="184979"/>
                  </a:lnTo>
                  <a:lnTo>
                    <a:pt x="297941" y="187452"/>
                  </a:lnTo>
                  <a:lnTo>
                    <a:pt x="229613" y="184979"/>
                  </a:lnTo>
                  <a:lnTo>
                    <a:pt x="166895" y="177934"/>
                  </a:lnTo>
                  <a:lnTo>
                    <a:pt x="111576" y="166878"/>
                  </a:lnTo>
                  <a:lnTo>
                    <a:pt x="65440" y="152368"/>
                  </a:lnTo>
                  <a:lnTo>
                    <a:pt x="30275" y="134967"/>
                  </a:lnTo>
                  <a:lnTo>
                    <a:pt x="0" y="93725"/>
                  </a:lnTo>
                  <a:close/>
                </a:path>
                <a:path w="596265" h="187960">
                  <a:moveTo>
                    <a:pt x="118872" y="135636"/>
                  </a:moveTo>
                  <a:lnTo>
                    <a:pt x="223138" y="135636"/>
                  </a:lnTo>
                  <a:lnTo>
                    <a:pt x="327532" y="48768"/>
                  </a:lnTo>
                  <a:lnTo>
                    <a:pt x="455675" y="4876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30667" y="4732020"/>
              <a:ext cx="306705" cy="86995"/>
            </a:xfrm>
            <a:custGeom>
              <a:avLst/>
              <a:gdLst/>
              <a:ahLst/>
              <a:cxnLst/>
              <a:rect l="l" t="t" r="r" b="b"/>
              <a:pathLst>
                <a:path w="306704" h="86995">
                  <a:moveTo>
                    <a:pt x="0" y="0"/>
                  </a:moveTo>
                  <a:lnTo>
                    <a:pt x="104266" y="0"/>
                  </a:lnTo>
                  <a:lnTo>
                    <a:pt x="208533" y="86867"/>
                  </a:lnTo>
                  <a:lnTo>
                    <a:pt x="306324" y="8686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00365" y="4770882"/>
              <a:ext cx="593090" cy="131445"/>
            </a:xfrm>
            <a:custGeom>
              <a:avLst/>
              <a:gdLst/>
              <a:ahLst/>
              <a:cxnLst/>
              <a:rect l="l" t="t" r="r" b="b"/>
              <a:pathLst>
                <a:path w="593090" h="131445">
                  <a:moveTo>
                    <a:pt x="0" y="0"/>
                  </a:moveTo>
                  <a:lnTo>
                    <a:pt x="0" y="128016"/>
                  </a:lnTo>
                </a:path>
                <a:path w="593090" h="131445">
                  <a:moveTo>
                    <a:pt x="592835" y="6096"/>
                  </a:moveTo>
                  <a:lnTo>
                    <a:pt x="592835" y="13106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45757" y="5182361"/>
              <a:ext cx="594360" cy="1600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45757" y="5182361"/>
              <a:ext cx="594360" cy="160020"/>
            </a:xfrm>
            <a:custGeom>
              <a:avLst/>
              <a:gdLst/>
              <a:ahLst/>
              <a:cxnLst/>
              <a:rect l="l" t="t" r="r" b="b"/>
              <a:pathLst>
                <a:path w="594359" h="160020">
                  <a:moveTo>
                    <a:pt x="0" y="80009"/>
                  </a:moveTo>
                  <a:lnTo>
                    <a:pt x="30213" y="44820"/>
                  </a:lnTo>
                  <a:lnTo>
                    <a:pt x="65300" y="29964"/>
                  </a:lnTo>
                  <a:lnTo>
                    <a:pt x="111327" y="17574"/>
                  </a:lnTo>
                  <a:lnTo>
                    <a:pt x="166506" y="8130"/>
                  </a:lnTo>
                  <a:lnTo>
                    <a:pt x="229053" y="2112"/>
                  </a:lnTo>
                  <a:lnTo>
                    <a:pt x="297180" y="0"/>
                  </a:lnTo>
                  <a:lnTo>
                    <a:pt x="365306" y="2112"/>
                  </a:lnTo>
                  <a:lnTo>
                    <a:pt x="427853" y="8130"/>
                  </a:lnTo>
                  <a:lnTo>
                    <a:pt x="483032" y="17574"/>
                  </a:lnTo>
                  <a:lnTo>
                    <a:pt x="529059" y="29964"/>
                  </a:lnTo>
                  <a:lnTo>
                    <a:pt x="564146" y="44820"/>
                  </a:lnTo>
                  <a:lnTo>
                    <a:pt x="594360" y="80009"/>
                  </a:lnTo>
                  <a:lnTo>
                    <a:pt x="586508" y="98357"/>
                  </a:lnTo>
                  <a:lnTo>
                    <a:pt x="529059" y="130055"/>
                  </a:lnTo>
                  <a:lnTo>
                    <a:pt x="483032" y="142445"/>
                  </a:lnTo>
                  <a:lnTo>
                    <a:pt x="427853" y="151889"/>
                  </a:lnTo>
                  <a:lnTo>
                    <a:pt x="365306" y="157907"/>
                  </a:lnTo>
                  <a:lnTo>
                    <a:pt x="297180" y="160019"/>
                  </a:lnTo>
                  <a:lnTo>
                    <a:pt x="229053" y="157907"/>
                  </a:lnTo>
                  <a:lnTo>
                    <a:pt x="166506" y="151889"/>
                  </a:lnTo>
                  <a:lnTo>
                    <a:pt x="111327" y="142445"/>
                  </a:lnTo>
                  <a:lnTo>
                    <a:pt x="65300" y="130055"/>
                  </a:lnTo>
                  <a:lnTo>
                    <a:pt x="30213" y="115199"/>
                  </a:lnTo>
                  <a:lnTo>
                    <a:pt x="0" y="80009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42709" y="5055870"/>
              <a:ext cx="599693" cy="2080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42709" y="5055870"/>
              <a:ext cx="596265" cy="187960"/>
            </a:xfrm>
            <a:custGeom>
              <a:avLst/>
              <a:gdLst/>
              <a:ahLst/>
              <a:cxnLst/>
              <a:rect l="l" t="t" r="r" b="b"/>
              <a:pathLst>
                <a:path w="596265" h="187960">
                  <a:moveTo>
                    <a:pt x="0" y="93725"/>
                  </a:moveTo>
                  <a:lnTo>
                    <a:pt x="30275" y="52484"/>
                  </a:lnTo>
                  <a:lnTo>
                    <a:pt x="65440" y="35083"/>
                  </a:lnTo>
                  <a:lnTo>
                    <a:pt x="111576" y="20573"/>
                  </a:lnTo>
                  <a:lnTo>
                    <a:pt x="166895" y="9517"/>
                  </a:lnTo>
                  <a:lnTo>
                    <a:pt x="229613" y="2472"/>
                  </a:lnTo>
                  <a:lnTo>
                    <a:pt x="297941" y="0"/>
                  </a:lnTo>
                  <a:lnTo>
                    <a:pt x="366270" y="2472"/>
                  </a:lnTo>
                  <a:lnTo>
                    <a:pt x="428988" y="9517"/>
                  </a:lnTo>
                  <a:lnTo>
                    <a:pt x="484307" y="20573"/>
                  </a:lnTo>
                  <a:lnTo>
                    <a:pt x="530443" y="35083"/>
                  </a:lnTo>
                  <a:lnTo>
                    <a:pt x="565608" y="52484"/>
                  </a:lnTo>
                  <a:lnTo>
                    <a:pt x="595884" y="93725"/>
                  </a:lnTo>
                  <a:lnTo>
                    <a:pt x="588017" y="115233"/>
                  </a:lnTo>
                  <a:lnTo>
                    <a:pt x="530443" y="152368"/>
                  </a:lnTo>
                  <a:lnTo>
                    <a:pt x="484307" y="166877"/>
                  </a:lnTo>
                  <a:lnTo>
                    <a:pt x="428988" y="177934"/>
                  </a:lnTo>
                  <a:lnTo>
                    <a:pt x="366270" y="184979"/>
                  </a:lnTo>
                  <a:lnTo>
                    <a:pt x="297941" y="187451"/>
                  </a:lnTo>
                  <a:lnTo>
                    <a:pt x="229613" y="184979"/>
                  </a:lnTo>
                  <a:lnTo>
                    <a:pt x="166895" y="177934"/>
                  </a:lnTo>
                  <a:lnTo>
                    <a:pt x="111576" y="166877"/>
                  </a:lnTo>
                  <a:lnTo>
                    <a:pt x="65440" y="152368"/>
                  </a:lnTo>
                  <a:lnTo>
                    <a:pt x="30275" y="134967"/>
                  </a:lnTo>
                  <a:lnTo>
                    <a:pt x="0" y="93725"/>
                  </a:lnTo>
                  <a:close/>
                </a:path>
                <a:path w="596265" h="187960">
                  <a:moveTo>
                    <a:pt x="120395" y="135635"/>
                  </a:moveTo>
                  <a:lnTo>
                    <a:pt x="224282" y="135635"/>
                  </a:lnTo>
                  <a:lnTo>
                    <a:pt x="328040" y="48767"/>
                  </a:lnTo>
                  <a:lnTo>
                    <a:pt x="455675" y="48767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77583" y="5103876"/>
              <a:ext cx="306705" cy="86995"/>
            </a:xfrm>
            <a:custGeom>
              <a:avLst/>
              <a:gdLst/>
              <a:ahLst/>
              <a:cxnLst/>
              <a:rect l="l" t="t" r="r" b="b"/>
              <a:pathLst>
                <a:path w="306704" h="86995">
                  <a:moveTo>
                    <a:pt x="0" y="0"/>
                  </a:moveTo>
                  <a:lnTo>
                    <a:pt x="104267" y="0"/>
                  </a:lnTo>
                  <a:lnTo>
                    <a:pt x="208534" y="86868"/>
                  </a:lnTo>
                  <a:lnTo>
                    <a:pt x="306324" y="8686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45757" y="5142738"/>
              <a:ext cx="593090" cy="131445"/>
            </a:xfrm>
            <a:custGeom>
              <a:avLst/>
              <a:gdLst/>
              <a:ahLst/>
              <a:cxnLst/>
              <a:rect l="l" t="t" r="r" b="b"/>
              <a:pathLst>
                <a:path w="593090" h="131445">
                  <a:moveTo>
                    <a:pt x="0" y="0"/>
                  </a:moveTo>
                  <a:lnTo>
                    <a:pt x="0" y="126492"/>
                  </a:lnTo>
                </a:path>
                <a:path w="593090" h="131445">
                  <a:moveTo>
                    <a:pt x="592836" y="6095"/>
                  </a:moveTo>
                  <a:lnTo>
                    <a:pt x="592836" y="13106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93257" y="4815077"/>
              <a:ext cx="594359" cy="1600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93257" y="4815077"/>
              <a:ext cx="594360" cy="160020"/>
            </a:xfrm>
            <a:custGeom>
              <a:avLst/>
              <a:gdLst/>
              <a:ahLst/>
              <a:cxnLst/>
              <a:rect l="l" t="t" r="r" b="b"/>
              <a:pathLst>
                <a:path w="594360" h="160020">
                  <a:moveTo>
                    <a:pt x="0" y="80010"/>
                  </a:moveTo>
                  <a:lnTo>
                    <a:pt x="30213" y="44820"/>
                  </a:lnTo>
                  <a:lnTo>
                    <a:pt x="65300" y="29964"/>
                  </a:lnTo>
                  <a:lnTo>
                    <a:pt x="111327" y="17574"/>
                  </a:lnTo>
                  <a:lnTo>
                    <a:pt x="166506" y="8130"/>
                  </a:lnTo>
                  <a:lnTo>
                    <a:pt x="229053" y="2112"/>
                  </a:lnTo>
                  <a:lnTo>
                    <a:pt x="297179" y="0"/>
                  </a:lnTo>
                  <a:lnTo>
                    <a:pt x="365306" y="2112"/>
                  </a:lnTo>
                  <a:lnTo>
                    <a:pt x="427853" y="8130"/>
                  </a:lnTo>
                  <a:lnTo>
                    <a:pt x="483032" y="17574"/>
                  </a:lnTo>
                  <a:lnTo>
                    <a:pt x="529059" y="29964"/>
                  </a:lnTo>
                  <a:lnTo>
                    <a:pt x="564146" y="44820"/>
                  </a:lnTo>
                  <a:lnTo>
                    <a:pt x="594359" y="80010"/>
                  </a:lnTo>
                  <a:lnTo>
                    <a:pt x="586508" y="98357"/>
                  </a:lnTo>
                  <a:lnTo>
                    <a:pt x="529059" y="130055"/>
                  </a:lnTo>
                  <a:lnTo>
                    <a:pt x="483032" y="142445"/>
                  </a:lnTo>
                  <a:lnTo>
                    <a:pt x="427853" y="151889"/>
                  </a:lnTo>
                  <a:lnTo>
                    <a:pt x="365306" y="157907"/>
                  </a:lnTo>
                  <a:lnTo>
                    <a:pt x="297179" y="160020"/>
                  </a:lnTo>
                  <a:lnTo>
                    <a:pt x="229053" y="157907"/>
                  </a:lnTo>
                  <a:lnTo>
                    <a:pt x="166506" y="151889"/>
                  </a:lnTo>
                  <a:lnTo>
                    <a:pt x="111327" y="142445"/>
                  </a:lnTo>
                  <a:lnTo>
                    <a:pt x="65300" y="130055"/>
                  </a:lnTo>
                  <a:lnTo>
                    <a:pt x="30213" y="115199"/>
                  </a:lnTo>
                  <a:lnTo>
                    <a:pt x="0" y="8001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90209" y="4687061"/>
              <a:ext cx="599694" cy="2080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90209" y="4687061"/>
              <a:ext cx="596265" cy="187960"/>
            </a:xfrm>
            <a:custGeom>
              <a:avLst/>
              <a:gdLst/>
              <a:ahLst/>
              <a:cxnLst/>
              <a:rect l="l" t="t" r="r" b="b"/>
              <a:pathLst>
                <a:path w="596264" h="187960">
                  <a:moveTo>
                    <a:pt x="0" y="93725"/>
                  </a:moveTo>
                  <a:lnTo>
                    <a:pt x="30275" y="52484"/>
                  </a:lnTo>
                  <a:lnTo>
                    <a:pt x="65440" y="35083"/>
                  </a:lnTo>
                  <a:lnTo>
                    <a:pt x="111576" y="20573"/>
                  </a:lnTo>
                  <a:lnTo>
                    <a:pt x="166895" y="9517"/>
                  </a:lnTo>
                  <a:lnTo>
                    <a:pt x="229613" y="2472"/>
                  </a:lnTo>
                  <a:lnTo>
                    <a:pt x="297941" y="0"/>
                  </a:lnTo>
                  <a:lnTo>
                    <a:pt x="366270" y="2472"/>
                  </a:lnTo>
                  <a:lnTo>
                    <a:pt x="428988" y="9517"/>
                  </a:lnTo>
                  <a:lnTo>
                    <a:pt x="484307" y="20574"/>
                  </a:lnTo>
                  <a:lnTo>
                    <a:pt x="530443" y="35083"/>
                  </a:lnTo>
                  <a:lnTo>
                    <a:pt x="565608" y="52484"/>
                  </a:lnTo>
                  <a:lnTo>
                    <a:pt x="595884" y="93725"/>
                  </a:lnTo>
                  <a:lnTo>
                    <a:pt x="588017" y="115233"/>
                  </a:lnTo>
                  <a:lnTo>
                    <a:pt x="530443" y="152368"/>
                  </a:lnTo>
                  <a:lnTo>
                    <a:pt x="484307" y="166878"/>
                  </a:lnTo>
                  <a:lnTo>
                    <a:pt x="428988" y="177934"/>
                  </a:lnTo>
                  <a:lnTo>
                    <a:pt x="366270" y="184979"/>
                  </a:lnTo>
                  <a:lnTo>
                    <a:pt x="297941" y="187451"/>
                  </a:lnTo>
                  <a:lnTo>
                    <a:pt x="229613" y="184979"/>
                  </a:lnTo>
                  <a:lnTo>
                    <a:pt x="166895" y="177934"/>
                  </a:lnTo>
                  <a:lnTo>
                    <a:pt x="111576" y="166877"/>
                  </a:lnTo>
                  <a:lnTo>
                    <a:pt x="65440" y="152368"/>
                  </a:lnTo>
                  <a:lnTo>
                    <a:pt x="30275" y="134967"/>
                  </a:lnTo>
                  <a:lnTo>
                    <a:pt x="0" y="93725"/>
                  </a:lnTo>
                  <a:close/>
                </a:path>
                <a:path w="596264" h="187960">
                  <a:moveTo>
                    <a:pt x="120395" y="135636"/>
                  </a:moveTo>
                  <a:lnTo>
                    <a:pt x="224281" y="135636"/>
                  </a:lnTo>
                  <a:lnTo>
                    <a:pt x="328040" y="48768"/>
                  </a:lnTo>
                  <a:lnTo>
                    <a:pt x="455675" y="4876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25083" y="4735067"/>
              <a:ext cx="306705" cy="86995"/>
            </a:xfrm>
            <a:custGeom>
              <a:avLst/>
              <a:gdLst/>
              <a:ahLst/>
              <a:cxnLst/>
              <a:rect l="l" t="t" r="r" b="b"/>
              <a:pathLst>
                <a:path w="306704" h="86995">
                  <a:moveTo>
                    <a:pt x="0" y="0"/>
                  </a:moveTo>
                  <a:lnTo>
                    <a:pt x="104266" y="0"/>
                  </a:lnTo>
                  <a:lnTo>
                    <a:pt x="208533" y="86867"/>
                  </a:lnTo>
                  <a:lnTo>
                    <a:pt x="306324" y="8686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93257" y="4773929"/>
              <a:ext cx="593090" cy="131445"/>
            </a:xfrm>
            <a:custGeom>
              <a:avLst/>
              <a:gdLst/>
              <a:ahLst/>
              <a:cxnLst/>
              <a:rect l="l" t="t" r="r" b="b"/>
              <a:pathLst>
                <a:path w="593089" h="131445">
                  <a:moveTo>
                    <a:pt x="0" y="0"/>
                  </a:moveTo>
                  <a:lnTo>
                    <a:pt x="0" y="128016"/>
                  </a:lnTo>
                </a:path>
                <a:path w="593089" h="131445">
                  <a:moveTo>
                    <a:pt x="592836" y="7620"/>
                  </a:moveTo>
                  <a:lnTo>
                    <a:pt x="592836" y="13106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32347" y="4559808"/>
              <a:ext cx="1978660" cy="1030605"/>
            </a:xfrm>
            <a:custGeom>
              <a:avLst/>
              <a:gdLst/>
              <a:ahLst/>
              <a:cxnLst/>
              <a:rect l="l" t="t" r="r" b="b"/>
              <a:pathLst>
                <a:path w="1978659" h="1030604">
                  <a:moveTo>
                    <a:pt x="257555" y="269748"/>
                  </a:moveTo>
                  <a:lnTo>
                    <a:pt x="723900" y="6096"/>
                  </a:lnTo>
                </a:path>
                <a:path w="1978659" h="1030604">
                  <a:moveTo>
                    <a:pt x="1222248" y="0"/>
                  </a:moveTo>
                  <a:lnTo>
                    <a:pt x="1655063" y="275844"/>
                  </a:lnTo>
                </a:path>
                <a:path w="1978659" h="1030604">
                  <a:moveTo>
                    <a:pt x="156972" y="391668"/>
                  </a:moveTo>
                  <a:lnTo>
                    <a:pt x="638555" y="629412"/>
                  </a:lnTo>
                </a:path>
                <a:path w="1978659" h="1030604">
                  <a:moveTo>
                    <a:pt x="1200911" y="615696"/>
                  </a:moveTo>
                  <a:lnTo>
                    <a:pt x="1758696" y="381000"/>
                  </a:lnTo>
                </a:path>
                <a:path w="1978659" h="1030604">
                  <a:moveTo>
                    <a:pt x="1772411" y="929640"/>
                  </a:moveTo>
                  <a:lnTo>
                    <a:pt x="1978152" y="422148"/>
                  </a:lnTo>
                </a:path>
                <a:path w="1978659" h="1030604">
                  <a:moveTo>
                    <a:pt x="1274063" y="1030224"/>
                  </a:moveTo>
                  <a:lnTo>
                    <a:pt x="536448" y="955548"/>
                  </a:lnTo>
                </a:path>
                <a:path w="1978659" h="1030604">
                  <a:moveTo>
                    <a:pt x="178180" y="837057"/>
                  </a:moveTo>
                  <a:lnTo>
                    <a:pt x="193548" y="841248"/>
                  </a:lnTo>
                  <a:lnTo>
                    <a:pt x="0" y="41605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86905" y="4516373"/>
              <a:ext cx="594360" cy="1600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86905" y="4516373"/>
              <a:ext cx="594360" cy="160020"/>
            </a:xfrm>
            <a:custGeom>
              <a:avLst/>
              <a:gdLst/>
              <a:ahLst/>
              <a:cxnLst/>
              <a:rect l="l" t="t" r="r" b="b"/>
              <a:pathLst>
                <a:path w="594359" h="160020">
                  <a:moveTo>
                    <a:pt x="0" y="80009"/>
                  </a:moveTo>
                  <a:lnTo>
                    <a:pt x="30213" y="44820"/>
                  </a:lnTo>
                  <a:lnTo>
                    <a:pt x="65300" y="29964"/>
                  </a:lnTo>
                  <a:lnTo>
                    <a:pt x="111327" y="17574"/>
                  </a:lnTo>
                  <a:lnTo>
                    <a:pt x="166506" y="8130"/>
                  </a:lnTo>
                  <a:lnTo>
                    <a:pt x="229053" y="2112"/>
                  </a:lnTo>
                  <a:lnTo>
                    <a:pt x="297179" y="0"/>
                  </a:lnTo>
                  <a:lnTo>
                    <a:pt x="365306" y="2112"/>
                  </a:lnTo>
                  <a:lnTo>
                    <a:pt x="427853" y="8130"/>
                  </a:lnTo>
                  <a:lnTo>
                    <a:pt x="483032" y="17574"/>
                  </a:lnTo>
                  <a:lnTo>
                    <a:pt x="529059" y="29964"/>
                  </a:lnTo>
                  <a:lnTo>
                    <a:pt x="564146" y="44820"/>
                  </a:lnTo>
                  <a:lnTo>
                    <a:pt x="594360" y="80009"/>
                  </a:lnTo>
                  <a:lnTo>
                    <a:pt x="586508" y="98357"/>
                  </a:lnTo>
                  <a:lnTo>
                    <a:pt x="529059" y="130055"/>
                  </a:lnTo>
                  <a:lnTo>
                    <a:pt x="483032" y="142445"/>
                  </a:lnTo>
                  <a:lnTo>
                    <a:pt x="427853" y="151889"/>
                  </a:lnTo>
                  <a:lnTo>
                    <a:pt x="365306" y="157907"/>
                  </a:lnTo>
                  <a:lnTo>
                    <a:pt x="297179" y="160019"/>
                  </a:lnTo>
                  <a:lnTo>
                    <a:pt x="229053" y="157907"/>
                  </a:lnTo>
                  <a:lnTo>
                    <a:pt x="166506" y="151889"/>
                  </a:lnTo>
                  <a:lnTo>
                    <a:pt x="111327" y="142445"/>
                  </a:lnTo>
                  <a:lnTo>
                    <a:pt x="65300" y="130055"/>
                  </a:lnTo>
                  <a:lnTo>
                    <a:pt x="30213" y="115199"/>
                  </a:lnTo>
                  <a:lnTo>
                    <a:pt x="0" y="80009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83857" y="4388357"/>
              <a:ext cx="599693" cy="208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83857" y="4388357"/>
              <a:ext cx="596265" cy="187960"/>
            </a:xfrm>
            <a:custGeom>
              <a:avLst/>
              <a:gdLst/>
              <a:ahLst/>
              <a:cxnLst/>
              <a:rect l="l" t="t" r="r" b="b"/>
              <a:pathLst>
                <a:path w="596265" h="187960">
                  <a:moveTo>
                    <a:pt x="0" y="93726"/>
                  </a:moveTo>
                  <a:lnTo>
                    <a:pt x="30275" y="52484"/>
                  </a:lnTo>
                  <a:lnTo>
                    <a:pt x="65440" y="35083"/>
                  </a:lnTo>
                  <a:lnTo>
                    <a:pt x="111576" y="20574"/>
                  </a:lnTo>
                  <a:lnTo>
                    <a:pt x="166895" y="9517"/>
                  </a:lnTo>
                  <a:lnTo>
                    <a:pt x="229613" y="2472"/>
                  </a:lnTo>
                  <a:lnTo>
                    <a:pt x="297941" y="0"/>
                  </a:lnTo>
                  <a:lnTo>
                    <a:pt x="366270" y="2472"/>
                  </a:lnTo>
                  <a:lnTo>
                    <a:pt x="428988" y="9517"/>
                  </a:lnTo>
                  <a:lnTo>
                    <a:pt x="484307" y="20574"/>
                  </a:lnTo>
                  <a:lnTo>
                    <a:pt x="530443" y="35083"/>
                  </a:lnTo>
                  <a:lnTo>
                    <a:pt x="565608" y="52484"/>
                  </a:lnTo>
                  <a:lnTo>
                    <a:pt x="595884" y="93726"/>
                  </a:lnTo>
                  <a:lnTo>
                    <a:pt x="588017" y="115233"/>
                  </a:lnTo>
                  <a:lnTo>
                    <a:pt x="530443" y="152368"/>
                  </a:lnTo>
                  <a:lnTo>
                    <a:pt x="484307" y="166878"/>
                  </a:lnTo>
                  <a:lnTo>
                    <a:pt x="428988" y="177934"/>
                  </a:lnTo>
                  <a:lnTo>
                    <a:pt x="366270" y="184979"/>
                  </a:lnTo>
                  <a:lnTo>
                    <a:pt x="297941" y="187452"/>
                  </a:lnTo>
                  <a:lnTo>
                    <a:pt x="229613" y="184979"/>
                  </a:lnTo>
                  <a:lnTo>
                    <a:pt x="166895" y="177934"/>
                  </a:lnTo>
                  <a:lnTo>
                    <a:pt x="111576" y="166878"/>
                  </a:lnTo>
                  <a:lnTo>
                    <a:pt x="65440" y="152368"/>
                  </a:lnTo>
                  <a:lnTo>
                    <a:pt x="30275" y="134967"/>
                  </a:lnTo>
                  <a:lnTo>
                    <a:pt x="0" y="93726"/>
                  </a:lnTo>
                  <a:close/>
                </a:path>
                <a:path w="596265" h="187960">
                  <a:moveTo>
                    <a:pt x="120395" y="135636"/>
                  </a:moveTo>
                  <a:lnTo>
                    <a:pt x="224662" y="135636"/>
                  </a:lnTo>
                  <a:lnTo>
                    <a:pt x="329057" y="48768"/>
                  </a:lnTo>
                  <a:lnTo>
                    <a:pt x="457199" y="4876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18731" y="4436363"/>
              <a:ext cx="306705" cy="86995"/>
            </a:xfrm>
            <a:custGeom>
              <a:avLst/>
              <a:gdLst/>
              <a:ahLst/>
              <a:cxnLst/>
              <a:rect l="l" t="t" r="r" b="b"/>
              <a:pathLst>
                <a:path w="306704" h="86995">
                  <a:moveTo>
                    <a:pt x="0" y="0"/>
                  </a:moveTo>
                  <a:lnTo>
                    <a:pt x="104267" y="0"/>
                  </a:lnTo>
                  <a:lnTo>
                    <a:pt x="208534" y="86868"/>
                  </a:lnTo>
                  <a:lnTo>
                    <a:pt x="306324" y="8686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88429" y="4475226"/>
              <a:ext cx="591820" cy="131445"/>
            </a:xfrm>
            <a:custGeom>
              <a:avLst/>
              <a:gdLst/>
              <a:ahLst/>
              <a:cxnLst/>
              <a:rect l="l" t="t" r="r" b="b"/>
              <a:pathLst>
                <a:path w="591820" h="131445">
                  <a:moveTo>
                    <a:pt x="0" y="0"/>
                  </a:moveTo>
                  <a:lnTo>
                    <a:pt x="0" y="128016"/>
                  </a:lnTo>
                </a:path>
                <a:path w="591820" h="131445">
                  <a:moveTo>
                    <a:pt x="591312" y="7619"/>
                  </a:moveTo>
                  <a:lnTo>
                    <a:pt x="591312" y="131063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40117" y="5516117"/>
              <a:ext cx="595883" cy="160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40117" y="5516117"/>
              <a:ext cx="596265" cy="160020"/>
            </a:xfrm>
            <a:custGeom>
              <a:avLst/>
              <a:gdLst/>
              <a:ahLst/>
              <a:cxnLst/>
              <a:rect l="l" t="t" r="r" b="b"/>
              <a:pathLst>
                <a:path w="596265" h="160020">
                  <a:moveTo>
                    <a:pt x="0" y="80009"/>
                  </a:moveTo>
                  <a:lnTo>
                    <a:pt x="30275" y="44820"/>
                  </a:lnTo>
                  <a:lnTo>
                    <a:pt x="65440" y="29964"/>
                  </a:lnTo>
                  <a:lnTo>
                    <a:pt x="111576" y="17574"/>
                  </a:lnTo>
                  <a:lnTo>
                    <a:pt x="166895" y="8130"/>
                  </a:lnTo>
                  <a:lnTo>
                    <a:pt x="229613" y="2112"/>
                  </a:lnTo>
                  <a:lnTo>
                    <a:pt x="297941" y="0"/>
                  </a:lnTo>
                  <a:lnTo>
                    <a:pt x="366270" y="2112"/>
                  </a:lnTo>
                  <a:lnTo>
                    <a:pt x="428988" y="8130"/>
                  </a:lnTo>
                  <a:lnTo>
                    <a:pt x="484307" y="17574"/>
                  </a:lnTo>
                  <a:lnTo>
                    <a:pt x="530443" y="29964"/>
                  </a:lnTo>
                  <a:lnTo>
                    <a:pt x="565608" y="44820"/>
                  </a:lnTo>
                  <a:lnTo>
                    <a:pt x="595883" y="80009"/>
                  </a:lnTo>
                  <a:lnTo>
                    <a:pt x="588017" y="98353"/>
                  </a:lnTo>
                  <a:lnTo>
                    <a:pt x="530443" y="130050"/>
                  </a:lnTo>
                  <a:lnTo>
                    <a:pt x="484307" y="142441"/>
                  </a:lnTo>
                  <a:lnTo>
                    <a:pt x="428988" y="151886"/>
                  </a:lnTo>
                  <a:lnTo>
                    <a:pt x="366270" y="157906"/>
                  </a:lnTo>
                  <a:lnTo>
                    <a:pt x="297941" y="160019"/>
                  </a:lnTo>
                  <a:lnTo>
                    <a:pt x="229613" y="157906"/>
                  </a:lnTo>
                  <a:lnTo>
                    <a:pt x="166895" y="151886"/>
                  </a:lnTo>
                  <a:lnTo>
                    <a:pt x="111576" y="142441"/>
                  </a:lnTo>
                  <a:lnTo>
                    <a:pt x="65440" y="130050"/>
                  </a:lnTo>
                  <a:lnTo>
                    <a:pt x="30275" y="115194"/>
                  </a:lnTo>
                  <a:lnTo>
                    <a:pt x="0" y="80009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38594" y="5388102"/>
              <a:ext cx="598169" cy="20802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38594" y="5388102"/>
              <a:ext cx="596265" cy="189230"/>
            </a:xfrm>
            <a:custGeom>
              <a:avLst/>
              <a:gdLst/>
              <a:ahLst/>
              <a:cxnLst/>
              <a:rect l="l" t="t" r="r" b="b"/>
              <a:pathLst>
                <a:path w="596265" h="189229">
                  <a:moveTo>
                    <a:pt x="0" y="94488"/>
                  </a:moveTo>
                  <a:lnTo>
                    <a:pt x="30275" y="52929"/>
                  </a:lnTo>
                  <a:lnTo>
                    <a:pt x="65440" y="35385"/>
                  </a:lnTo>
                  <a:lnTo>
                    <a:pt x="111576" y="20753"/>
                  </a:lnTo>
                  <a:lnTo>
                    <a:pt x="166895" y="9601"/>
                  </a:lnTo>
                  <a:lnTo>
                    <a:pt x="229613" y="2494"/>
                  </a:lnTo>
                  <a:lnTo>
                    <a:pt x="297941" y="0"/>
                  </a:lnTo>
                  <a:lnTo>
                    <a:pt x="366270" y="2494"/>
                  </a:lnTo>
                  <a:lnTo>
                    <a:pt x="428988" y="9601"/>
                  </a:lnTo>
                  <a:lnTo>
                    <a:pt x="484307" y="20753"/>
                  </a:lnTo>
                  <a:lnTo>
                    <a:pt x="530443" y="35385"/>
                  </a:lnTo>
                  <a:lnTo>
                    <a:pt x="565608" y="52929"/>
                  </a:lnTo>
                  <a:lnTo>
                    <a:pt x="595883" y="94488"/>
                  </a:lnTo>
                  <a:lnTo>
                    <a:pt x="588017" y="116157"/>
                  </a:lnTo>
                  <a:lnTo>
                    <a:pt x="530443" y="153590"/>
                  </a:lnTo>
                  <a:lnTo>
                    <a:pt x="484307" y="168222"/>
                  </a:lnTo>
                  <a:lnTo>
                    <a:pt x="428988" y="179374"/>
                  </a:lnTo>
                  <a:lnTo>
                    <a:pt x="366270" y="186481"/>
                  </a:lnTo>
                  <a:lnTo>
                    <a:pt x="297941" y="188976"/>
                  </a:lnTo>
                  <a:lnTo>
                    <a:pt x="229613" y="186481"/>
                  </a:lnTo>
                  <a:lnTo>
                    <a:pt x="166895" y="179374"/>
                  </a:lnTo>
                  <a:lnTo>
                    <a:pt x="111576" y="168222"/>
                  </a:lnTo>
                  <a:lnTo>
                    <a:pt x="65440" y="153590"/>
                  </a:lnTo>
                  <a:lnTo>
                    <a:pt x="30275" y="136046"/>
                  </a:lnTo>
                  <a:lnTo>
                    <a:pt x="0" y="94488"/>
                  </a:lnTo>
                  <a:close/>
                </a:path>
                <a:path w="596265" h="189229">
                  <a:moveTo>
                    <a:pt x="118872" y="135636"/>
                  </a:moveTo>
                  <a:lnTo>
                    <a:pt x="223138" y="135636"/>
                  </a:lnTo>
                  <a:lnTo>
                    <a:pt x="327532" y="48768"/>
                  </a:lnTo>
                  <a:lnTo>
                    <a:pt x="455675" y="4876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71944" y="5436108"/>
              <a:ext cx="306705" cy="86995"/>
            </a:xfrm>
            <a:custGeom>
              <a:avLst/>
              <a:gdLst/>
              <a:ahLst/>
              <a:cxnLst/>
              <a:rect l="l" t="t" r="r" b="b"/>
              <a:pathLst>
                <a:path w="306704" h="86995">
                  <a:moveTo>
                    <a:pt x="0" y="0"/>
                  </a:moveTo>
                  <a:lnTo>
                    <a:pt x="104266" y="0"/>
                  </a:lnTo>
                  <a:lnTo>
                    <a:pt x="208533" y="86867"/>
                  </a:lnTo>
                  <a:lnTo>
                    <a:pt x="306324" y="8686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41641" y="5474970"/>
              <a:ext cx="593090" cy="131445"/>
            </a:xfrm>
            <a:custGeom>
              <a:avLst/>
              <a:gdLst/>
              <a:ahLst/>
              <a:cxnLst/>
              <a:rect l="l" t="t" r="r" b="b"/>
              <a:pathLst>
                <a:path w="593090" h="131445">
                  <a:moveTo>
                    <a:pt x="0" y="0"/>
                  </a:moveTo>
                  <a:lnTo>
                    <a:pt x="0" y="128015"/>
                  </a:lnTo>
                </a:path>
                <a:path w="593090" h="131445">
                  <a:moveTo>
                    <a:pt x="592835" y="7619"/>
                  </a:moveTo>
                  <a:lnTo>
                    <a:pt x="592835" y="131063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20917" y="5468873"/>
              <a:ext cx="595884" cy="1600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20917" y="5468873"/>
              <a:ext cx="596265" cy="160020"/>
            </a:xfrm>
            <a:custGeom>
              <a:avLst/>
              <a:gdLst/>
              <a:ahLst/>
              <a:cxnLst/>
              <a:rect l="l" t="t" r="r" b="b"/>
              <a:pathLst>
                <a:path w="596264" h="160020">
                  <a:moveTo>
                    <a:pt x="0" y="80009"/>
                  </a:moveTo>
                  <a:lnTo>
                    <a:pt x="30275" y="44820"/>
                  </a:lnTo>
                  <a:lnTo>
                    <a:pt x="65440" y="29964"/>
                  </a:lnTo>
                  <a:lnTo>
                    <a:pt x="111576" y="17574"/>
                  </a:lnTo>
                  <a:lnTo>
                    <a:pt x="166895" y="8130"/>
                  </a:lnTo>
                  <a:lnTo>
                    <a:pt x="229613" y="2112"/>
                  </a:lnTo>
                  <a:lnTo>
                    <a:pt x="297942" y="0"/>
                  </a:lnTo>
                  <a:lnTo>
                    <a:pt x="366270" y="2112"/>
                  </a:lnTo>
                  <a:lnTo>
                    <a:pt x="428988" y="8130"/>
                  </a:lnTo>
                  <a:lnTo>
                    <a:pt x="484307" y="17574"/>
                  </a:lnTo>
                  <a:lnTo>
                    <a:pt x="530443" y="29964"/>
                  </a:lnTo>
                  <a:lnTo>
                    <a:pt x="565608" y="44820"/>
                  </a:lnTo>
                  <a:lnTo>
                    <a:pt x="595884" y="80009"/>
                  </a:lnTo>
                  <a:lnTo>
                    <a:pt x="588017" y="98353"/>
                  </a:lnTo>
                  <a:lnTo>
                    <a:pt x="530443" y="130050"/>
                  </a:lnTo>
                  <a:lnTo>
                    <a:pt x="484307" y="142441"/>
                  </a:lnTo>
                  <a:lnTo>
                    <a:pt x="428988" y="151886"/>
                  </a:lnTo>
                  <a:lnTo>
                    <a:pt x="366270" y="157906"/>
                  </a:lnTo>
                  <a:lnTo>
                    <a:pt x="297942" y="160019"/>
                  </a:lnTo>
                  <a:lnTo>
                    <a:pt x="229613" y="157906"/>
                  </a:lnTo>
                  <a:lnTo>
                    <a:pt x="166895" y="151886"/>
                  </a:lnTo>
                  <a:lnTo>
                    <a:pt x="111576" y="142441"/>
                  </a:lnTo>
                  <a:lnTo>
                    <a:pt x="65440" y="130050"/>
                  </a:lnTo>
                  <a:lnTo>
                    <a:pt x="30275" y="115194"/>
                  </a:lnTo>
                  <a:lnTo>
                    <a:pt x="0" y="80009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19394" y="5340858"/>
              <a:ext cx="598169" cy="20802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19394" y="5340858"/>
              <a:ext cx="596265" cy="187960"/>
            </a:xfrm>
            <a:custGeom>
              <a:avLst/>
              <a:gdLst/>
              <a:ahLst/>
              <a:cxnLst/>
              <a:rect l="l" t="t" r="r" b="b"/>
              <a:pathLst>
                <a:path w="596264" h="187960">
                  <a:moveTo>
                    <a:pt x="0" y="93725"/>
                  </a:moveTo>
                  <a:lnTo>
                    <a:pt x="30275" y="52484"/>
                  </a:lnTo>
                  <a:lnTo>
                    <a:pt x="65440" y="35083"/>
                  </a:lnTo>
                  <a:lnTo>
                    <a:pt x="111576" y="20573"/>
                  </a:lnTo>
                  <a:lnTo>
                    <a:pt x="166895" y="9517"/>
                  </a:lnTo>
                  <a:lnTo>
                    <a:pt x="229613" y="2472"/>
                  </a:lnTo>
                  <a:lnTo>
                    <a:pt x="297941" y="0"/>
                  </a:lnTo>
                  <a:lnTo>
                    <a:pt x="366270" y="2472"/>
                  </a:lnTo>
                  <a:lnTo>
                    <a:pt x="428988" y="9517"/>
                  </a:lnTo>
                  <a:lnTo>
                    <a:pt x="484307" y="20573"/>
                  </a:lnTo>
                  <a:lnTo>
                    <a:pt x="530443" y="35083"/>
                  </a:lnTo>
                  <a:lnTo>
                    <a:pt x="565608" y="52484"/>
                  </a:lnTo>
                  <a:lnTo>
                    <a:pt x="595883" y="93725"/>
                  </a:lnTo>
                  <a:lnTo>
                    <a:pt x="588017" y="115233"/>
                  </a:lnTo>
                  <a:lnTo>
                    <a:pt x="530443" y="152368"/>
                  </a:lnTo>
                  <a:lnTo>
                    <a:pt x="484307" y="166877"/>
                  </a:lnTo>
                  <a:lnTo>
                    <a:pt x="428988" y="177934"/>
                  </a:lnTo>
                  <a:lnTo>
                    <a:pt x="366270" y="184979"/>
                  </a:lnTo>
                  <a:lnTo>
                    <a:pt x="297941" y="187451"/>
                  </a:lnTo>
                  <a:lnTo>
                    <a:pt x="229613" y="184979"/>
                  </a:lnTo>
                  <a:lnTo>
                    <a:pt x="166895" y="177934"/>
                  </a:lnTo>
                  <a:lnTo>
                    <a:pt x="111576" y="166877"/>
                  </a:lnTo>
                  <a:lnTo>
                    <a:pt x="65440" y="152368"/>
                  </a:lnTo>
                  <a:lnTo>
                    <a:pt x="30275" y="134967"/>
                  </a:lnTo>
                  <a:lnTo>
                    <a:pt x="0" y="93725"/>
                  </a:lnTo>
                  <a:close/>
                </a:path>
                <a:path w="596264" h="187960">
                  <a:moveTo>
                    <a:pt x="118871" y="135635"/>
                  </a:moveTo>
                  <a:lnTo>
                    <a:pt x="223138" y="135635"/>
                  </a:lnTo>
                  <a:lnTo>
                    <a:pt x="327532" y="48767"/>
                  </a:lnTo>
                  <a:lnTo>
                    <a:pt x="455675" y="48767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52744" y="5388864"/>
              <a:ext cx="306705" cy="86995"/>
            </a:xfrm>
            <a:custGeom>
              <a:avLst/>
              <a:gdLst/>
              <a:ahLst/>
              <a:cxnLst/>
              <a:rect l="l" t="t" r="r" b="b"/>
              <a:pathLst>
                <a:path w="306704" h="86995">
                  <a:moveTo>
                    <a:pt x="0" y="0"/>
                  </a:moveTo>
                  <a:lnTo>
                    <a:pt x="104266" y="0"/>
                  </a:lnTo>
                  <a:lnTo>
                    <a:pt x="208533" y="86868"/>
                  </a:lnTo>
                  <a:lnTo>
                    <a:pt x="306323" y="8686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22441" y="5427726"/>
              <a:ext cx="593090" cy="131445"/>
            </a:xfrm>
            <a:custGeom>
              <a:avLst/>
              <a:gdLst/>
              <a:ahLst/>
              <a:cxnLst/>
              <a:rect l="l" t="t" r="r" b="b"/>
              <a:pathLst>
                <a:path w="593089" h="131445">
                  <a:moveTo>
                    <a:pt x="0" y="0"/>
                  </a:moveTo>
                  <a:lnTo>
                    <a:pt x="0" y="128015"/>
                  </a:lnTo>
                </a:path>
                <a:path w="593089" h="131445">
                  <a:moveTo>
                    <a:pt x="592836" y="7620"/>
                  </a:moveTo>
                  <a:lnTo>
                    <a:pt x="592836" y="13106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21251" y="3520439"/>
              <a:ext cx="2290572" cy="126664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01033" y="1195577"/>
              <a:ext cx="2529840" cy="2334895"/>
            </a:xfrm>
            <a:custGeom>
              <a:avLst/>
              <a:gdLst/>
              <a:ahLst/>
              <a:cxnLst/>
              <a:rect l="l" t="t" r="r" b="b"/>
              <a:pathLst>
                <a:path w="2529840" h="2334895">
                  <a:moveTo>
                    <a:pt x="2529840" y="0"/>
                  </a:moveTo>
                  <a:lnTo>
                    <a:pt x="0" y="0"/>
                  </a:lnTo>
                  <a:lnTo>
                    <a:pt x="0" y="2334768"/>
                  </a:lnTo>
                  <a:lnTo>
                    <a:pt x="2529840" y="2334768"/>
                  </a:lnTo>
                  <a:lnTo>
                    <a:pt x="25298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01033" y="1195577"/>
              <a:ext cx="2529840" cy="2334895"/>
            </a:xfrm>
            <a:custGeom>
              <a:avLst/>
              <a:gdLst/>
              <a:ahLst/>
              <a:cxnLst/>
              <a:rect l="l" t="t" r="r" b="b"/>
              <a:pathLst>
                <a:path w="2529840" h="2334895">
                  <a:moveTo>
                    <a:pt x="0" y="2334768"/>
                  </a:moveTo>
                  <a:lnTo>
                    <a:pt x="2529840" y="2334768"/>
                  </a:lnTo>
                  <a:lnTo>
                    <a:pt x="2529840" y="0"/>
                  </a:lnTo>
                  <a:lnTo>
                    <a:pt x="0" y="0"/>
                  </a:lnTo>
                  <a:lnTo>
                    <a:pt x="0" y="233476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37075" y="1248155"/>
              <a:ext cx="2095500" cy="605155"/>
            </a:xfrm>
            <a:custGeom>
              <a:avLst/>
              <a:gdLst/>
              <a:ahLst/>
              <a:cxnLst/>
              <a:rect l="l" t="t" r="r" b="b"/>
              <a:pathLst>
                <a:path w="2095500" h="605155">
                  <a:moveTo>
                    <a:pt x="1047750" y="0"/>
                  </a:moveTo>
                  <a:lnTo>
                    <a:pt x="976019" y="697"/>
                  </a:lnTo>
                  <a:lnTo>
                    <a:pt x="905585" y="2760"/>
                  </a:lnTo>
                  <a:lnTo>
                    <a:pt x="836604" y="6143"/>
                  </a:lnTo>
                  <a:lnTo>
                    <a:pt x="769231" y="10802"/>
                  </a:lnTo>
                  <a:lnTo>
                    <a:pt x="703624" y="16690"/>
                  </a:lnTo>
                  <a:lnTo>
                    <a:pt x="639937" y="23764"/>
                  </a:lnTo>
                  <a:lnTo>
                    <a:pt x="578327" y="31979"/>
                  </a:lnTo>
                  <a:lnTo>
                    <a:pt x="518950" y="41289"/>
                  </a:lnTo>
                  <a:lnTo>
                    <a:pt x="461962" y="51649"/>
                  </a:lnTo>
                  <a:lnTo>
                    <a:pt x="407520" y="63014"/>
                  </a:lnTo>
                  <a:lnTo>
                    <a:pt x="355779" y="75340"/>
                  </a:lnTo>
                  <a:lnTo>
                    <a:pt x="306895" y="88582"/>
                  </a:lnTo>
                  <a:lnTo>
                    <a:pt x="261025" y="102694"/>
                  </a:lnTo>
                  <a:lnTo>
                    <a:pt x="218325" y="117631"/>
                  </a:lnTo>
                  <a:lnTo>
                    <a:pt x="178950" y="133350"/>
                  </a:lnTo>
                  <a:lnTo>
                    <a:pt x="143058" y="149803"/>
                  </a:lnTo>
                  <a:lnTo>
                    <a:pt x="82343" y="184737"/>
                  </a:lnTo>
                  <a:lnTo>
                    <a:pt x="37429" y="222073"/>
                  </a:lnTo>
                  <a:lnTo>
                    <a:pt x="9565" y="261452"/>
                  </a:lnTo>
                  <a:lnTo>
                    <a:pt x="0" y="302514"/>
                  </a:lnTo>
                  <a:lnTo>
                    <a:pt x="2417" y="323232"/>
                  </a:lnTo>
                  <a:lnTo>
                    <a:pt x="21288" y="363497"/>
                  </a:lnTo>
                  <a:lnTo>
                    <a:pt x="57833" y="401900"/>
                  </a:lnTo>
                  <a:lnTo>
                    <a:pt x="110803" y="438080"/>
                  </a:lnTo>
                  <a:lnTo>
                    <a:pt x="178950" y="471677"/>
                  </a:lnTo>
                  <a:lnTo>
                    <a:pt x="218325" y="487396"/>
                  </a:lnTo>
                  <a:lnTo>
                    <a:pt x="261025" y="502333"/>
                  </a:lnTo>
                  <a:lnTo>
                    <a:pt x="306895" y="516445"/>
                  </a:lnTo>
                  <a:lnTo>
                    <a:pt x="355779" y="529687"/>
                  </a:lnTo>
                  <a:lnTo>
                    <a:pt x="407520" y="542013"/>
                  </a:lnTo>
                  <a:lnTo>
                    <a:pt x="461962" y="553378"/>
                  </a:lnTo>
                  <a:lnTo>
                    <a:pt x="518950" y="563738"/>
                  </a:lnTo>
                  <a:lnTo>
                    <a:pt x="578327" y="573048"/>
                  </a:lnTo>
                  <a:lnTo>
                    <a:pt x="639937" y="581263"/>
                  </a:lnTo>
                  <a:lnTo>
                    <a:pt x="703624" y="588337"/>
                  </a:lnTo>
                  <a:lnTo>
                    <a:pt x="769231" y="594225"/>
                  </a:lnTo>
                  <a:lnTo>
                    <a:pt x="836604" y="598884"/>
                  </a:lnTo>
                  <a:lnTo>
                    <a:pt x="905585" y="602267"/>
                  </a:lnTo>
                  <a:lnTo>
                    <a:pt x="976019" y="604330"/>
                  </a:lnTo>
                  <a:lnTo>
                    <a:pt x="1047750" y="605028"/>
                  </a:lnTo>
                  <a:lnTo>
                    <a:pt x="1119480" y="604330"/>
                  </a:lnTo>
                  <a:lnTo>
                    <a:pt x="1189914" y="602267"/>
                  </a:lnTo>
                  <a:lnTo>
                    <a:pt x="1258895" y="598884"/>
                  </a:lnTo>
                  <a:lnTo>
                    <a:pt x="1326268" y="594225"/>
                  </a:lnTo>
                  <a:lnTo>
                    <a:pt x="1391875" y="588337"/>
                  </a:lnTo>
                  <a:lnTo>
                    <a:pt x="1455562" y="581263"/>
                  </a:lnTo>
                  <a:lnTo>
                    <a:pt x="1517172" y="573048"/>
                  </a:lnTo>
                  <a:lnTo>
                    <a:pt x="1576549" y="563738"/>
                  </a:lnTo>
                  <a:lnTo>
                    <a:pt x="1633537" y="553378"/>
                  </a:lnTo>
                  <a:lnTo>
                    <a:pt x="1687979" y="542013"/>
                  </a:lnTo>
                  <a:lnTo>
                    <a:pt x="1739720" y="529687"/>
                  </a:lnTo>
                  <a:lnTo>
                    <a:pt x="1788604" y="516445"/>
                  </a:lnTo>
                  <a:lnTo>
                    <a:pt x="1834474" y="502333"/>
                  </a:lnTo>
                  <a:lnTo>
                    <a:pt x="1877174" y="487396"/>
                  </a:lnTo>
                  <a:lnTo>
                    <a:pt x="1916549" y="471677"/>
                  </a:lnTo>
                  <a:lnTo>
                    <a:pt x="1952441" y="455224"/>
                  </a:lnTo>
                  <a:lnTo>
                    <a:pt x="2013156" y="420290"/>
                  </a:lnTo>
                  <a:lnTo>
                    <a:pt x="2058070" y="382954"/>
                  </a:lnTo>
                  <a:lnTo>
                    <a:pt x="2085934" y="343575"/>
                  </a:lnTo>
                  <a:lnTo>
                    <a:pt x="2095500" y="302514"/>
                  </a:lnTo>
                  <a:lnTo>
                    <a:pt x="2093082" y="281795"/>
                  </a:lnTo>
                  <a:lnTo>
                    <a:pt x="2074211" y="241530"/>
                  </a:lnTo>
                  <a:lnTo>
                    <a:pt x="2037666" y="203127"/>
                  </a:lnTo>
                  <a:lnTo>
                    <a:pt x="1984696" y="166947"/>
                  </a:lnTo>
                  <a:lnTo>
                    <a:pt x="1916549" y="133350"/>
                  </a:lnTo>
                  <a:lnTo>
                    <a:pt x="1877174" y="117631"/>
                  </a:lnTo>
                  <a:lnTo>
                    <a:pt x="1834474" y="102694"/>
                  </a:lnTo>
                  <a:lnTo>
                    <a:pt x="1788604" y="88582"/>
                  </a:lnTo>
                  <a:lnTo>
                    <a:pt x="1739720" y="75340"/>
                  </a:lnTo>
                  <a:lnTo>
                    <a:pt x="1687979" y="63014"/>
                  </a:lnTo>
                  <a:lnTo>
                    <a:pt x="1633537" y="51649"/>
                  </a:lnTo>
                  <a:lnTo>
                    <a:pt x="1576549" y="41289"/>
                  </a:lnTo>
                  <a:lnTo>
                    <a:pt x="1517172" y="31979"/>
                  </a:lnTo>
                  <a:lnTo>
                    <a:pt x="1455562" y="23764"/>
                  </a:lnTo>
                  <a:lnTo>
                    <a:pt x="1391875" y="16690"/>
                  </a:lnTo>
                  <a:lnTo>
                    <a:pt x="1326268" y="10802"/>
                  </a:lnTo>
                  <a:lnTo>
                    <a:pt x="1258895" y="6143"/>
                  </a:lnTo>
                  <a:lnTo>
                    <a:pt x="1189914" y="2760"/>
                  </a:lnTo>
                  <a:lnTo>
                    <a:pt x="1119480" y="697"/>
                  </a:lnTo>
                  <a:lnTo>
                    <a:pt x="1047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037075" y="1248155"/>
              <a:ext cx="2095500" cy="605155"/>
            </a:xfrm>
            <a:custGeom>
              <a:avLst/>
              <a:gdLst/>
              <a:ahLst/>
              <a:cxnLst/>
              <a:rect l="l" t="t" r="r" b="b"/>
              <a:pathLst>
                <a:path w="2095500" h="605155">
                  <a:moveTo>
                    <a:pt x="0" y="302514"/>
                  </a:moveTo>
                  <a:lnTo>
                    <a:pt x="9565" y="261452"/>
                  </a:lnTo>
                  <a:lnTo>
                    <a:pt x="37429" y="222073"/>
                  </a:lnTo>
                  <a:lnTo>
                    <a:pt x="82343" y="184737"/>
                  </a:lnTo>
                  <a:lnTo>
                    <a:pt x="143058" y="149803"/>
                  </a:lnTo>
                  <a:lnTo>
                    <a:pt x="178950" y="133350"/>
                  </a:lnTo>
                  <a:lnTo>
                    <a:pt x="218325" y="117631"/>
                  </a:lnTo>
                  <a:lnTo>
                    <a:pt x="261025" y="102694"/>
                  </a:lnTo>
                  <a:lnTo>
                    <a:pt x="306895" y="88582"/>
                  </a:lnTo>
                  <a:lnTo>
                    <a:pt x="355779" y="75340"/>
                  </a:lnTo>
                  <a:lnTo>
                    <a:pt x="407520" y="63014"/>
                  </a:lnTo>
                  <a:lnTo>
                    <a:pt x="461962" y="51649"/>
                  </a:lnTo>
                  <a:lnTo>
                    <a:pt x="518950" y="41289"/>
                  </a:lnTo>
                  <a:lnTo>
                    <a:pt x="578327" y="31979"/>
                  </a:lnTo>
                  <a:lnTo>
                    <a:pt x="639937" y="23764"/>
                  </a:lnTo>
                  <a:lnTo>
                    <a:pt x="703624" y="16690"/>
                  </a:lnTo>
                  <a:lnTo>
                    <a:pt x="769231" y="10802"/>
                  </a:lnTo>
                  <a:lnTo>
                    <a:pt x="836604" y="6143"/>
                  </a:lnTo>
                  <a:lnTo>
                    <a:pt x="905585" y="2760"/>
                  </a:lnTo>
                  <a:lnTo>
                    <a:pt x="976019" y="697"/>
                  </a:lnTo>
                  <a:lnTo>
                    <a:pt x="1047750" y="0"/>
                  </a:lnTo>
                  <a:lnTo>
                    <a:pt x="1119480" y="697"/>
                  </a:lnTo>
                  <a:lnTo>
                    <a:pt x="1189914" y="2760"/>
                  </a:lnTo>
                  <a:lnTo>
                    <a:pt x="1258895" y="6143"/>
                  </a:lnTo>
                  <a:lnTo>
                    <a:pt x="1326268" y="10802"/>
                  </a:lnTo>
                  <a:lnTo>
                    <a:pt x="1391875" y="16690"/>
                  </a:lnTo>
                  <a:lnTo>
                    <a:pt x="1455562" y="23764"/>
                  </a:lnTo>
                  <a:lnTo>
                    <a:pt x="1517172" y="31979"/>
                  </a:lnTo>
                  <a:lnTo>
                    <a:pt x="1576549" y="41289"/>
                  </a:lnTo>
                  <a:lnTo>
                    <a:pt x="1633537" y="51649"/>
                  </a:lnTo>
                  <a:lnTo>
                    <a:pt x="1687979" y="63014"/>
                  </a:lnTo>
                  <a:lnTo>
                    <a:pt x="1739720" y="75340"/>
                  </a:lnTo>
                  <a:lnTo>
                    <a:pt x="1788604" y="88582"/>
                  </a:lnTo>
                  <a:lnTo>
                    <a:pt x="1834474" y="102694"/>
                  </a:lnTo>
                  <a:lnTo>
                    <a:pt x="1877174" y="117631"/>
                  </a:lnTo>
                  <a:lnTo>
                    <a:pt x="1916549" y="133350"/>
                  </a:lnTo>
                  <a:lnTo>
                    <a:pt x="1952441" y="149803"/>
                  </a:lnTo>
                  <a:lnTo>
                    <a:pt x="2013156" y="184737"/>
                  </a:lnTo>
                  <a:lnTo>
                    <a:pt x="2058070" y="222073"/>
                  </a:lnTo>
                  <a:lnTo>
                    <a:pt x="2085934" y="261452"/>
                  </a:lnTo>
                  <a:lnTo>
                    <a:pt x="2095500" y="302514"/>
                  </a:lnTo>
                  <a:lnTo>
                    <a:pt x="2093082" y="323232"/>
                  </a:lnTo>
                  <a:lnTo>
                    <a:pt x="2074211" y="363497"/>
                  </a:lnTo>
                  <a:lnTo>
                    <a:pt x="2037666" y="401900"/>
                  </a:lnTo>
                  <a:lnTo>
                    <a:pt x="1984696" y="438080"/>
                  </a:lnTo>
                  <a:lnTo>
                    <a:pt x="1916549" y="471677"/>
                  </a:lnTo>
                  <a:lnTo>
                    <a:pt x="1877174" y="487396"/>
                  </a:lnTo>
                  <a:lnTo>
                    <a:pt x="1834474" y="502333"/>
                  </a:lnTo>
                  <a:lnTo>
                    <a:pt x="1788604" y="516445"/>
                  </a:lnTo>
                  <a:lnTo>
                    <a:pt x="1739720" y="529687"/>
                  </a:lnTo>
                  <a:lnTo>
                    <a:pt x="1687979" y="542013"/>
                  </a:lnTo>
                  <a:lnTo>
                    <a:pt x="1633537" y="553378"/>
                  </a:lnTo>
                  <a:lnTo>
                    <a:pt x="1576549" y="563738"/>
                  </a:lnTo>
                  <a:lnTo>
                    <a:pt x="1517172" y="573048"/>
                  </a:lnTo>
                  <a:lnTo>
                    <a:pt x="1455562" y="581263"/>
                  </a:lnTo>
                  <a:lnTo>
                    <a:pt x="1391875" y="588337"/>
                  </a:lnTo>
                  <a:lnTo>
                    <a:pt x="1326268" y="594225"/>
                  </a:lnTo>
                  <a:lnTo>
                    <a:pt x="1258895" y="598884"/>
                  </a:lnTo>
                  <a:lnTo>
                    <a:pt x="1189914" y="602267"/>
                  </a:lnTo>
                  <a:lnTo>
                    <a:pt x="1119480" y="604330"/>
                  </a:lnTo>
                  <a:lnTo>
                    <a:pt x="1047750" y="605028"/>
                  </a:lnTo>
                  <a:lnTo>
                    <a:pt x="976019" y="604330"/>
                  </a:lnTo>
                  <a:lnTo>
                    <a:pt x="905585" y="602267"/>
                  </a:lnTo>
                  <a:lnTo>
                    <a:pt x="836604" y="598884"/>
                  </a:lnTo>
                  <a:lnTo>
                    <a:pt x="769231" y="594225"/>
                  </a:lnTo>
                  <a:lnTo>
                    <a:pt x="703624" y="588337"/>
                  </a:lnTo>
                  <a:lnTo>
                    <a:pt x="639937" y="581263"/>
                  </a:lnTo>
                  <a:lnTo>
                    <a:pt x="578327" y="573048"/>
                  </a:lnTo>
                  <a:lnTo>
                    <a:pt x="518950" y="563738"/>
                  </a:lnTo>
                  <a:lnTo>
                    <a:pt x="461962" y="553378"/>
                  </a:lnTo>
                  <a:lnTo>
                    <a:pt x="407520" y="542013"/>
                  </a:lnTo>
                  <a:lnTo>
                    <a:pt x="355779" y="529687"/>
                  </a:lnTo>
                  <a:lnTo>
                    <a:pt x="306895" y="516445"/>
                  </a:lnTo>
                  <a:lnTo>
                    <a:pt x="261025" y="502333"/>
                  </a:lnTo>
                  <a:lnTo>
                    <a:pt x="218325" y="487396"/>
                  </a:lnTo>
                  <a:lnTo>
                    <a:pt x="178950" y="471677"/>
                  </a:lnTo>
                  <a:lnTo>
                    <a:pt x="143058" y="455224"/>
                  </a:lnTo>
                  <a:lnTo>
                    <a:pt x="82343" y="420290"/>
                  </a:lnTo>
                  <a:lnTo>
                    <a:pt x="37429" y="382954"/>
                  </a:lnTo>
                  <a:lnTo>
                    <a:pt x="9565" y="343575"/>
                  </a:lnTo>
                  <a:lnTo>
                    <a:pt x="0" y="30251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82212" y="4584191"/>
              <a:ext cx="1155700" cy="239395"/>
            </a:xfrm>
            <a:custGeom>
              <a:avLst/>
              <a:gdLst/>
              <a:ahLst/>
              <a:cxnLst/>
              <a:rect l="l" t="t" r="r" b="b"/>
              <a:pathLst>
                <a:path w="1155700" h="239395">
                  <a:moveTo>
                    <a:pt x="1155192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0" y="239268"/>
                  </a:lnTo>
                  <a:lnTo>
                    <a:pt x="1155192" y="239268"/>
                  </a:lnTo>
                  <a:lnTo>
                    <a:pt x="1155192" y="24384"/>
                  </a:lnTo>
                  <a:lnTo>
                    <a:pt x="1155192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957827" y="4608576"/>
              <a:ext cx="1148080" cy="238125"/>
            </a:xfrm>
            <a:custGeom>
              <a:avLst/>
              <a:gdLst/>
              <a:ahLst/>
              <a:cxnLst/>
              <a:rect l="l" t="t" r="r" b="b"/>
              <a:pathLst>
                <a:path w="1148079" h="238125">
                  <a:moveTo>
                    <a:pt x="1147572" y="0"/>
                  </a:moveTo>
                  <a:lnTo>
                    <a:pt x="0" y="0"/>
                  </a:lnTo>
                  <a:lnTo>
                    <a:pt x="0" y="237744"/>
                  </a:lnTo>
                  <a:lnTo>
                    <a:pt x="1147572" y="237744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57827" y="4608576"/>
              <a:ext cx="1148080" cy="238125"/>
            </a:xfrm>
            <a:custGeom>
              <a:avLst/>
              <a:gdLst/>
              <a:ahLst/>
              <a:cxnLst/>
              <a:rect l="l" t="t" r="r" b="b"/>
              <a:pathLst>
                <a:path w="1148079" h="238125">
                  <a:moveTo>
                    <a:pt x="0" y="237744"/>
                  </a:moveTo>
                  <a:lnTo>
                    <a:pt x="1147572" y="237744"/>
                  </a:lnTo>
                  <a:lnTo>
                    <a:pt x="1147572" y="0"/>
                  </a:lnTo>
                  <a:lnTo>
                    <a:pt x="0" y="0"/>
                  </a:lnTo>
                  <a:lnTo>
                    <a:pt x="0" y="2377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83479" y="4701539"/>
              <a:ext cx="422275" cy="76200"/>
            </a:xfrm>
            <a:custGeom>
              <a:avLst/>
              <a:gdLst/>
              <a:ahLst/>
              <a:cxnLst/>
              <a:rect l="l" t="t" r="r" b="b"/>
              <a:pathLst>
                <a:path w="422275" h="76200">
                  <a:moveTo>
                    <a:pt x="345948" y="0"/>
                  </a:moveTo>
                  <a:lnTo>
                    <a:pt x="345948" y="76200"/>
                  </a:lnTo>
                  <a:lnTo>
                    <a:pt x="409448" y="44450"/>
                  </a:lnTo>
                  <a:lnTo>
                    <a:pt x="358648" y="44450"/>
                  </a:lnTo>
                  <a:lnTo>
                    <a:pt x="358648" y="31750"/>
                  </a:lnTo>
                  <a:lnTo>
                    <a:pt x="409448" y="31750"/>
                  </a:lnTo>
                  <a:lnTo>
                    <a:pt x="345948" y="0"/>
                  </a:lnTo>
                  <a:close/>
                </a:path>
                <a:path w="422275" h="76200">
                  <a:moveTo>
                    <a:pt x="34594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45948" y="44450"/>
                  </a:lnTo>
                  <a:lnTo>
                    <a:pt x="345948" y="31750"/>
                  </a:lnTo>
                  <a:close/>
                </a:path>
                <a:path w="422275" h="76200">
                  <a:moveTo>
                    <a:pt x="409448" y="31750"/>
                  </a:moveTo>
                  <a:lnTo>
                    <a:pt x="358648" y="31750"/>
                  </a:lnTo>
                  <a:lnTo>
                    <a:pt x="358648" y="44450"/>
                  </a:lnTo>
                  <a:lnTo>
                    <a:pt x="409448" y="44450"/>
                  </a:lnTo>
                  <a:lnTo>
                    <a:pt x="422148" y="38100"/>
                  </a:lnTo>
                  <a:lnTo>
                    <a:pt x="409448" y="3175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85715" y="4611623"/>
              <a:ext cx="428625" cy="239395"/>
            </a:xfrm>
            <a:custGeom>
              <a:avLst/>
              <a:gdLst/>
              <a:ahLst/>
              <a:cxnLst/>
              <a:rect l="l" t="t" r="r" b="b"/>
              <a:pathLst>
                <a:path w="428625" h="239395">
                  <a:moveTo>
                    <a:pt x="428243" y="0"/>
                  </a:moveTo>
                  <a:lnTo>
                    <a:pt x="0" y="0"/>
                  </a:lnTo>
                  <a:lnTo>
                    <a:pt x="0" y="239268"/>
                  </a:lnTo>
                  <a:lnTo>
                    <a:pt x="428243" y="239268"/>
                  </a:lnTo>
                  <a:lnTo>
                    <a:pt x="42824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85715" y="4611623"/>
              <a:ext cx="428625" cy="239395"/>
            </a:xfrm>
            <a:custGeom>
              <a:avLst/>
              <a:gdLst/>
              <a:ahLst/>
              <a:cxnLst/>
              <a:rect l="l" t="t" r="r" b="b"/>
              <a:pathLst>
                <a:path w="428625" h="239395">
                  <a:moveTo>
                    <a:pt x="0" y="239268"/>
                  </a:moveTo>
                  <a:lnTo>
                    <a:pt x="428243" y="239268"/>
                  </a:lnTo>
                  <a:lnTo>
                    <a:pt x="428243" y="0"/>
                  </a:lnTo>
                  <a:lnTo>
                    <a:pt x="0" y="0"/>
                  </a:lnTo>
                  <a:lnTo>
                    <a:pt x="0" y="2392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901823" y="3934714"/>
            <a:ext cx="3291204" cy="1283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IP </a:t>
            </a:r>
            <a:r>
              <a:rPr sz="1600" spc="-10" dirty="0">
                <a:latin typeface="Carlito"/>
                <a:cs typeface="Carlito"/>
              </a:rPr>
              <a:t>destination address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in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latin typeface="Carlito"/>
                <a:cs typeface="Carlito"/>
              </a:rPr>
              <a:t>arriving </a:t>
            </a:r>
            <a:r>
              <a:rPr sz="1600" spc="-114" dirty="0">
                <a:latin typeface="Carlito"/>
                <a:cs typeface="Carlito"/>
              </a:rPr>
              <a:t>packet</a:t>
            </a:r>
            <a:r>
              <a:rPr sz="1600" spc="-114" dirty="0">
                <a:latin typeface="AoyagiKouzanFontT"/>
                <a:cs typeface="AoyagiKouzanFontT"/>
              </a:rPr>
              <a:t>’</a:t>
            </a:r>
            <a:r>
              <a:rPr sz="1600" spc="-114" dirty="0">
                <a:latin typeface="Carlito"/>
                <a:cs typeface="Carlito"/>
              </a:rPr>
              <a:t>s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header</a:t>
            </a:r>
            <a:endParaRPr sz="1600">
              <a:latin typeface="Carlito"/>
              <a:cs typeface="Carlito"/>
            </a:endParaRPr>
          </a:p>
          <a:p>
            <a:pPr marL="3162300">
              <a:lnSpc>
                <a:spcPct val="100000"/>
              </a:lnSpc>
              <a:spcBef>
                <a:spcPts val="565"/>
              </a:spcBef>
            </a:pP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R="92710" algn="r">
              <a:lnSpc>
                <a:spcPct val="100000"/>
              </a:lnSpc>
              <a:spcBef>
                <a:spcPts val="1400"/>
              </a:spcBef>
              <a:tabLst>
                <a:tab pos="272415" algn="l"/>
              </a:tabLst>
            </a:pPr>
            <a:r>
              <a:rPr sz="2400" spc="-7" baseline="1736" dirty="0">
                <a:latin typeface="Carlito"/>
                <a:cs typeface="Carlito"/>
              </a:rPr>
              <a:t>3	</a:t>
            </a:r>
            <a:r>
              <a:rPr sz="1600" spc="-5" dirty="0">
                <a:latin typeface="Carlito"/>
                <a:cs typeface="Carlito"/>
              </a:rPr>
              <a:t>2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129027" y="771144"/>
            <a:ext cx="5942076" cy="1737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04715" y="4870703"/>
            <a:ext cx="1350645" cy="0"/>
          </a:xfrm>
          <a:custGeom>
            <a:avLst/>
            <a:gdLst/>
            <a:ahLst/>
            <a:cxnLst/>
            <a:rect l="l" t="t" r="r" b="b"/>
            <a:pathLst>
              <a:path w="1350645">
                <a:moveTo>
                  <a:pt x="1350264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451350" y="1425651"/>
            <a:ext cx="12928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/>
                <a:cs typeface="Carlito"/>
              </a:rPr>
              <a:t>routing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algorithm</a:t>
            </a:r>
            <a:endParaRPr sz="1400">
              <a:latin typeface="Carlito"/>
              <a:cs typeface="Carlito"/>
            </a:endParaRPr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3907535" y="2136648"/>
          <a:ext cx="2183764" cy="1888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24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0886">
                <a:tc gridSpan="2">
                  <a:txBody>
                    <a:bodyPr/>
                    <a:lstStyle/>
                    <a:p>
                      <a:pPr marL="351155">
                        <a:lnSpc>
                          <a:spcPts val="1664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local forwarding</a:t>
                      </a:r>
                      <a:r>
                        <a:rPr sz="14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table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dest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address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output</a:t>
                      </a:r>
                      <a:r>
                        <a:rPr sz="1400" spc="2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link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9206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address-range</a:t>
                      </a:r>
                      <a:r>
                        <a:rPr sz="12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240665">
                        <a:lnSpc>
                          <a:spcPts val="126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address-range</a:t>
                      </a:r>
                      <a:r>
                        <a:rPr sz="12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26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40665">
                        <a:lnSpc>
                          <a:spcPts val="126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address-range</a:t>
                      </a:r>
                      <a:r>
                        <a:rPr sz="12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26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4182">
                <a:tc>
                  <a:txBody>
                    <a:bodyPr/>
                    <a:lstStyle/>
                    <a:p>
                      <a:pPr marL="240665">
                        <a:lnSpc>
                          <a:spcPts val="126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address-range</a:t>
                      </a:r>
                      <a:r>
                        <a:rPr sz="12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26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0" name="object 60"/>
          <p:cNvGrpSpPr/>
          <p:nvPr/>
        </p:nvGrpSpPr>
        <p:grpSpPr>
          <a:xfrm>
            <a:off x="4363465" y="1871472"/>
            <a:ext cx="3988435" cy="4573905"/>
            <a:chOff x="4363465" y="1871472"/>
            <a:chExt cx="3988435" cy="4573905"/>
          </a:xfrm>
        </p:grpSpPr>
        <p:sp>
          <p:nvSpPr>
            <p:cNvPr id="61" name="object 61"/>
            <p:cNvSpPr/>
            <p:nvPr/>
          </p:nvSpPr>
          <p:spPr>
            <a:xfrm>
              <a:off x="4974335" y="1876044"/>
              <a:ext cx="273050" cy="241300"/>
            </a:xfrm>
            <a:custGeom>
              <a:avLst/>
              <a:gdLst/>
              <a:ahLst/>
              <a:cxnLst/>
              <a:rect l="l" t="t" r="r" b="b"/>
              <a:pathLst>
                <a:path w="273050" h="241300">
                  <a:moveTo>
                    <a:pt x="206248" y="0"/>
                  </a:moveTo>
                  <a:lnTo>
                    <a:pt x="66548" y="0"/>
                  </a:lnTo>
                  <a:lnTo>
                    <a:pt x="66548" y="145160"/>
                  </a:lnTo>
                  <a:lnTo>
                    <a:pt x="0" y="145160"/>
                  </a:lnTo>
                  <a:lnTo>
                    <a:pt x="136398" y="240791"/>
                  </a:lnTo>
                  <a:lnTo>
                    <a:pt x="272796" y="145160"/>
                  </a:lnTo>
                  <a:lnTo>
                    <a:pt x="206248" y="145160"/>
                  </a:lnTo>
                  <a:lnTo>
                    <a:pt x="20624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974335" y="1876044"/>
              <a:ext cx="273050" cy="241300"/>
            </a:xfrm>
            <a:custGeom>
              <a:avLst/>
              <a:gdLst/>
              <a:ahLst/>
              <a:cxnLst/>
              <a:rect l="l" t="t" r="r" b="b"/>
              <a:pathLst>
                <a:path w="273050" h="241300">
                  <a:moveTo>
                    <a:pt x="206248" y="0"/>
                  </a:moveTo>
                  <a:lnTo>
                    <a:pt x="206248" y="145160"/>
                  </a:lnTo>
                  <a:lnTo>
                    <a:pt x="272796" y="145160"/>
                  </a:lnTo>
                  <a:lnTo>
                    <a:pt x="136398" y="240791"/>
                  </a:lnTo>
                  <a:lnTo>
                    <a:pt x="0" y="145160"/>
                  </a:lnTo>
                  <a:lnTo>
                    <a:pt x="66548" y="145160"/>
                  </a:lnTo>
                  <a:lnTo>
                    <a:pt x="66548" y="0"/>
                  </a:lnTo>
                  <a:lnTo>
                    <a:pt x="20624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363465" y="4297679"/>
              <a:ext cx="367030" cy="347980"/>
            </a:xfrm>
            <a:custGeom>
              <a:avLst/>
              <a:gdLst/>
              <a:ahLst/>
              <a:cxnLst/>
              <a:rect l="l" t="t" r="r" b="b"/>
              <a:pathLst>
                <a:path w="367029" h="347979">
                  <a:moveTo>
                    <a:pt x="307281" y="299779"/>
                  </a:moveTo>
                  <a:lnTo>
                    <a:pt x="285496" y="322834"/>
                  </a:lnTo>
                  <a:lnTo>
                    <a:pt x="367030" y="347472"/>
                  </a:lnTo>
                  <a:lnTo>
                    <a:pt x="352795" y="308483"/>
                  </a:lnTo>
                  <a:lnTo>
                    <a:pt x="316484" y="308483"/>
                  </a:lnTo>
                  <a:lnTo>
                    <a:pt x="307281" y="299779"/>
                  </a:lnTo>
                  <a:close/>
                </a:path>
                <a:path w="367029" h="347979">
                  <a:moveTo>
                    <a:pt x="316039" y="290510"/>
                  </a:moveTo>
                  <a:lnTo>
                    <a:pt x="307281" y="299779"/>
                  </a:lnTo>
                  <a:lnTo>
                    <a:pt x="316484" y="308483"/>
                  </a:lnTo>
                  <a:lnTo>
                    <a:pt x="325247" y="299212"/>
                  </a:lnTo>
                  <a:lnTo>
                    <a:pt x="316039" y="290510"/>
                  </a:lnTo>
                  <a:close/>
                </a:path>
                <a:path w="367029" h="347979">
                  <a:moveTo>
                    <a:pt x="337820" y="267462"/>
                  </a:moveTo>
                  <a:lnTo>
                    <a:pt x="316039" y="290510"/>
                  </a:lnTo>
                  <a:lnTo>
                    <a:pt x="325247" y="299212"/>
                  </a:lnTo>
                  <a:lnTo>
                    <a:pt x="316484" y="308483"/>
                  </a:lnTo>
                  <a:lnTo>
                    <a:pt x="352795" y="308483"/>
                  </a:lnTo>
                  <a:lnTo>
                    <a:pt x="337820" y="267462"/>
                  </a:lnTo>
                  <a:close/>
                </a:path>
                <a:path w="367029" h="347979">
                  <a:moveTo>
                    <a:pt x="8636" y="0"/>
                  </a:moveTo>
                  <a:lnTo>
                    <a:pt x="0" y="9144"/>
                  </a:lnTo>
                  <a:lnTo>
                    <a:pt x="307281" y="299779"/>
                  </a:lnTo>
                  <a:lnTo>
                    <a:pt x="316039" y="290510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438139" y="4772025"/>
              <a:ext cx="882015" cy="286385"/>
            </a:xfrm>
            <a:custGeom>
              <a:avLst/>
              <a:gdLst/>
              <a:ahLst/>
              <a:cxnLst/>
              <a:rect l="l" t="t" r="r" b="b"/>
              <a:pathLst>
                <a:path w="882014" h="286385">
                  <a:moveTo>
                    <a:pt x="727572" y="200924"/>
                  </a:moveTo>
                  <a:lnTo>
                    <a:pt x="692023" y="245237"/>
                  </a:lnTo>
                  <a:lnTo>
                    <a:pt x="881888" y="286131"/>
                  </a:lnTo>
                  <a:lnTo>
                    <a:pt x="850922" y="218820"/>
                  </a:lnTo>
                  <a:lnTo>
                    <a:pt x="751713" y="218820"/>
                  </a:lnTo>
                  <a:lnTo>
                    <a:pt x="727572" y="200924"/>
                  </a:lnTo>
                  <a:close/>
                </a:path>
                <a:path w="882014" h="286385">
                  <a:moveTo>
                    <a:pt x="763767" y="155807"/>
                  </a:moveTo>
                  <a:lnTo>
                    <a:pt x="727572" y="200924"/>
                  </a:lnTo>
                  <a:lnTo>
                    <a:pt x="751713" y="218820"/>
                  </a:lnTo>
                  <a:lnTo>
                    <a:pt x="786130" y="172338"/>
                  </a:lnTo>
                  <a:lnTo>
                    <a:pt x="763767" y="155807"/>
                  </a:lnTo>
                  <a:close/>
                </a:path>
                <a:path w="882014" h="286385">
                  <a:moveTo>
                    <a:pt x="800735" y="109727"/>
                  </a:moveTo>
                  <a:lnTo>
                    <a:pt x="763767" y="155807"/>
                  </a:lnTo>
                  <a:lnTo>
                    <a:pt x="786130" y="172338"/>
                  </a:lnTo>
                  <a:lnTo>
                    <a:pt x="751713" y="218820"/>
                  </a:lnTo>
                  <a:lnTo>
                    <a:pt x="850922" y="218820"/>
                  </a:lnTo>
                  <a:lnTo>
                    <a:pt x="800735" y="109727"/>
                  </a:lnTo>
                  <a:close/>
                </a:path>
                <a:path w="882014" h="286385">
                  <a:moveTo>
                    <a:pt x="591540" y="57912"/>
                  </a:moveTo>
                  <a:lnTo>
                    <a:pt x="167132" y="57912"/>
                  </a:lnTo>
                  <a:lnTo>
                    <a:pt x="201168" y="58038"/>
                  </a:lnTo>
                  <a:lnTo>
                    <a:pt x="235331" y="58800"/>
                  </a:lnTo>
                  <a:lnTo>
                    <a:pt x="303022" y="61849"/>
                  </a:lnTo>
                  <a:lnTo>
                    <a:pt x="368554" y="67182"/>
                  </a:lnTo>
                  <a:lnTo>
                    <a:pt x="429768" y="74930"/>
                  </a:lnTo>
                  <a:lnTo>
                    <a:pt x="485394" y="84708"/>
                  </a:lnTo>
                  <a:lnTo>
                    <a:pt x="535559" y="98425"/>
                  </a:lnTo>
                  <a:lnTo>
                    <a:pt x="586486" y="118618"/>
                  </a:lnTo>
                  <a:lnTo>
                    <a:pt x="636397" y="143129"/>
                  </a:lnTo>
                  <a:lnTo>
                    <a:pt x="684402" y="171195"/>
                  </a:lnTo>
                  <a:lnTo>
                    <a:pt x="727572" y="200924"/>
                  </a:lnTo>
                  <a:lnTo>
                    <a:pt x="763767" y="155807"/>
                  </a:lnTo>
                  <a:lnTo>
                    <a:pt x="714375" y="121666"/>
                  </a:lnTo>
                  <a:lnTo>
                    <a:pt x="662939" y="91693"/>
                  </a:lnTo>
                  <a:lnTo>
                    <a:pt x="608964" y="65277"/>
                  </a:lnTo>
                  <a:lnTo>
                    <a:pt x="591540" y="57912"/>
                  </a:lnTo>
                  <a:close/>
                </a:path>
                <a:path w="882014" h="286385">
                  <a:moveTo>
                    <a:pt x="166370" y="0"/>
                  </a:moveTo>
                  <a:lnTo>
                    <a:pt x="97409" y="1524"/>
                  </a:lnTo>
                  <a:lnTo>
                    <a:pt x="30987" y="5333"/>
                  </a:lnTo>
                  <a:lnTo>
                    <a:pt x="0" y="8000"/>
                  </a:lnTo>
                  <a:lnTo>
                    <a:pt x="5080" y="65658"/>
                  </a:lnTo>
                  <a:lnTo>
                    <a:pt x="35940" y="62992"/>
                  </a:lnTo>
                  <a:lnTo>
                    <a:pt x="67690" y="60832"/>
                  </a:lnTo>
                  <a:lnTo>
                    <a:pt x="100075" y="59436"/>
                  </a:lnTo>
                  <a:lnTo>
                    <a:pt x="133350" y="58419"/>
                  </a:lnTo>
                  <a:lnTo>
                    <a:pt x="167132" y="57912"/>
                  </a:lnTo>
                  <a:lnTo>
                    <a:pt x="591540" y="57912"/>
                  </a:lnTo>
                  <a:lnTo>
                    <a:pt x="581025" y="53467"/>
                  </a:lnTo>
                  <a:lnTo>
                    <a:pt x="523367" y="34036"/>
                  </a:lnTo>
                  <a:lnTo>
                    <a:pt x="467740" y="22351"/>
                  </a:lnTo>
                  <a:lnTo>
                    <a:pt x="406273" y="13207"/>
                  </a:lnTo>
                  <a:lnTo>
                    <a:pt x="340360" y="6604"/>
                  </a:lnTo>
                  <a:lnTo>
                    <a:pt x="271652" y="2158"/>
                  </a:lnTo>
                  <a:lnTo>
                    <a:pt x="201549" y="126"/>
                  </a:lnTo>
                  <a:lnTo>
                    <a:pt x="16637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773923" y="4355592"/>
              <a:ext cx="577596" cy="36363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65035" y="4082795"/>
              <a:ext cx="577596" cy="36363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432547" y="5637909"/>
              <a:ext cx="542544" cy="36360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083807" y="5621145"/>
              <a:ext cx="542543" cy="36360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22363" y="5331835"/>
              <a:ext cx="544067" cy="4426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72655" y="3639311"/>
              <a:ext cx="550545" cy="451484"/>
            </a:xfrm>
            <a:custGeom>
              <a:avLst/>
              <a:gdLst/>
              <a:ahLst/>
              <a:cxnLst/>
              <a:rect l="l" t="t" r="r" b="b"/>
              <a:pathLst>
                <a:path w="550545" h="451485">
                  <a:moveTo>
                    <a:pt x="550164" y="0"/>
                  </a:moveTo>
                  <a:lnTo>
                    <a:pt x="0" y="0"/>
                  </a:lnTo>
                  <a:lnTo>
                    <a:pt x="0" y="451104"/>
                  </a:lnTo>
                  <a:lnTo>
                    <a:pt x="550164" y="451104"/>
                  </a:lnTo>
                  <a:lnTo>
                    <a:pt x="55016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72655" y="3639311"/>
              <a:ext cx="550545" cy="451484"/>
            </a:xfrm>
            <a:custGeom>
              <a:avLst/>
              <a:gdLst/>
              <a:ahLst/>
              <a:cxnLst/>
              <a:rect l="l" t="t" r="r" b="b"/>
              <a:pathLst>
                <a:path w="550545" h="451485">
                  <a:moveTo>
                    <a:pt x="0" y="451104"/>
                  </a:moveTo>
                  <a:lnTo>
                    <a:pt x="550164" y="451104"/>
                  </a:lnTo>
                  <a:lnTo>
                    <a:pt x="550164" y="0"/>
                  </a:lnTo>
                  <a:lnTo>
                    <a:pt x="0" y="0"/>
                  </a:lnTo>
                  <a:lnTo>
                    <a:pt x="0" y="4511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03135" y="3648455"/>
              <a:ext cx="498475" cy="117475"/>
            </a:xfrm>
            <a:custGeom>
              <a:avLst/>
              <a:gdLst/>
              <a:ahLst/>
              <a:cxnLst/>
              <a:rect l="l" t="t" r="r" b="b"/>
              <a:pathLst>
                <a:path w="498475" h="117475">
                  <a:moveTo>
                    <a:pt x="249174" y="0"/>
                  </a:moveTo>
                  <a:lnTo>
                    <a:pt x="182915" y="2097"/>
                  </a:lnTo>
                  <a:lnTo>
                    <a:pt x="123387" y="8015"/>
                  </a:lnTo>
                  <a:lnTo>
                    <a:pt x="72961" y="17192"/>
                  </a:lnTo>
                  <a:lnTo>
                    <a:pt x="34007" y="29068"/>
                  </a:lnTo>
                  <a:lnTo>
                    <a:pt x="0" y="58674"/>
                  </a:lnTo>
                  <a:lnTo>
                    <a:pt x="8897" y="74265"/>
                  </a:lnTo>
                  <a:lnTo>
                    <a:pt x="72961" y="100155"/>
                  </a:lnTo>
                  <a:lnTo>
                    <a:pt x="123387" y="109332"/>
                  </a:lnTo>
                  <a:lnTo>
                    <a:pt x="182915" y="115250"/>
                  </a:lnTo>
                  <a:lnTo>
                    <a:pt x="249174" y="117348"/>
                  </a:lnTo>
                  <a:lnTo>
                    <a:pt x="315432" y="115250"/>
                  </a:lnTo>
                  <a:lnTo>
                    <a:pt x="374960" y="109332"/>
                  </a:lnTo>
                  <a:lnTo>
                    <a:pt x="425386" y="100155"/>
                  </a:lnTo>
                  <a:lnTo>
                    <a:pt x="464340" y="88279"/>
                  </a:lnTo>
                  <a:lnTo>
                    <a:pt x="498348" y="58674"/>
                  </a:lnTo>
                  <a:lnTo>
                    <a:pt x="489450" y="43082"/>
                  </a:lnTo>
                  <a:lnTo>
                    <a:pt x="425386" y="17192"/>
                  </a:lnTo>
                  <a:lnTo>
                    <a:pt x="374960" y="8015"/>
                  </a:lnTo>
                  <a:lnTo>
                    <a:pt x="315432" y="2097"/>
                  </a:lnTo>
                  <a:lnTo>
                    <a:pt x="249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803135" y="3648455"/>
              <a:ext cx="498475" cy="117475"/>
            </a:xfrm>
            <a:custGeom>
              <a:avLst/>
              <a:gdLst/>
              <a:ahLst/>
              <a:cxnLst/>
              <a:rect l="l" t="t" r="r" b="b"/>
              <a:pathLst>
                <a:path w="498475" h="117475">
                  <a:moveTo>
                    <a:pt x="0" y="58674"/>
                  </a:moveTo>
                  <a:lnTo>
                    <a:pt x="34007" y="29068"/>
                  </a:lnTo>
                  <a:lnTo>
                    <a:pt x="72961" y="17192"/>
                  </a:lnTo>
                  <a:lnTo>
                    <a:pt x="123387" y="8015"/>
                  </a:lnTo>
                  <a:lnTo>
                    <a:pt x="182915" y="2097"/>
                  </a:lnTo>
                  <a:lnTo>
                    <a:pt x="249174" y="0"/>
                  </a:lnTo>
                  <a:lnTo>
                    <a:pt x="315432" y="2097"/>
                  </a:lnTo>
                  <a:lnTo>
                    <a:pt x="374960" y="8015"/>
                  </a:lnTo>
                  <a:lnTo>
                    <a:pt x="425386" y="17192"/>
                  </a:lnTo>
                  <a:lnTo>
                    <a:pt x="464340" y="29068"/>
                  </a:lnTo>
                  <a:lnTo>
                    <a:pt x="498348" y="58674"/>
                  </a:lnTo>
                  <a:lnTo>
                    <a:pt x="489450" y="74265"/>
                  </a:lnTo>
                  <a:lnTo>
                    <a:pt x="425386" y="100155"/>
                  </a:lnTo>
                  <a:lnTo>
                    <a:pt x="374960" y="109332"/>
                  </a:lnTo>
                  <a:lnTo>
                    <a:pt x="315432" y="115250"/>
                  </a:lnTo>
                  <a:lnTo>
                    <a:pt x="249174" y="117348"/>
                  </a:lnTo>
                  <a:lnTo>
                    <a:pt x="182915" y="115250"/>
                  </a:lnTo>
                  <a:lnTo>
                    <a:pt x="123387" y="109332"/>
                  </a:lnTo>
                  <a:lnTo>
                    <a:pt x="72961" y="100155"/>
                  </a:lnTo>
                  <a:lnTo>
                    <a:pt x="34007" y="88279"/>
                  </a:lnTo>
                  <a:lnTo>
                    <a:pt x="0" y="586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15327" y="3823716"/>
              <a:ext cx="475615" cy="248920"/>
            </a:xfrm>
            <a:custGeom>
              <a:avLst/>
              <a:gdLst/>
              <a:ahLst/>
              <a:cxnLst/>
              <a:rect l="l" t="t" r="r" b="b"/>
              <a:pathLst>
                <a:path w="475615" h="248920">
                  <a:moveTo>
                    <a:pt x="475487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75487" y="248412"/>
                  </a:lnTo>
                  <a:lnTo>
                    <a:pt x="475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15327" y="3823716"/>
              <a:ext cx="475615" cy="248920"/>
            </a:xfrm>
            <a:custGeom>
              <a:avLst/>
              <a:gdLst/>
              <a:ahLst/>
              <a:cxnLst/>
              <a:rect l="l" t="t" r="r" b="b"/>
              <a:pathLst>
                <a:path w="475615" h="248920">
                  <a:moveTo>
                    <a:pt x="0" y="248412"/>
                  </a:moveTo>
                  <a:lnTo>
                    <a:pt x="475487" y="248412"/>
                  </a:lnTo>
                  <a:lnTo>
                    <a:pt x="475487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813803" y="3864864"/>
              <a:ext cx="477520" cy="207645"/>
            </a:xfrm>
            <a:custGeom>
              <a:avLst/>
              <a:gdLst/>
              <a:ahLst/>
              <a:cxnLst/>
              <a:rect l="l" t="t" r="r" b="b"/>
              <a:pathLst>
                <a:path w="477520" h="207645">
                  <a:moveTo>
                    <a:pt x="269748" y="0"/>
                  </a:moveTo>
                  <a:lnTo>
                    <a:pt x="271272" y="207263"/>
                  </a:lnTo>
                </a:path>
                <a:path w="477520" h="207645">
                  <a:moveTo>
                    <a:pt x="1524" y="50292"/>
                  </a:moveTo>
                  <a:lnTo>
                    <a:pt x="477012" y="50292"/>
                  </a:lnTo>
                </a:path>
                <a:path w="477520" h="207645">
                  <a:moveTo>
                    <a:pt x="0" y="3048"/>
                  </a:moveTo>
                  <a:lnTo>
                    <a:pt x="475488" y="30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024115" y="3770376"/>
              <a:ext cx="66040" cy="45720"/>
            </a:xfrm>
            <a:custGeom>
              <a:avLst/>
              <a:gdLst/>
              <a:ahLst/>
              <a:cxnLst/>
              <a:rect l="l" t="t" r="r" b="b"/>
              <a:pathLst>
                <a:path w="66040" h="45720">
                  <a:moveTo>
                    <a:pt x="49529" y="0"/>
                  </a:moveTo>
                  <a:lnTo>
                    <a:pt x="16001" y="0"/>
                  </a:lnTo>
                  <a:lnTo>
                    <a:pt x="16001" y="27559"/>
                  </a:lnTo>
                  <a:lnTo>
                    <a:pt x="0" y="27559"/>
                  </a:lnTo>
                  <a:lnTo>
                    <a:pt x="32765" y="45719"/>
                  </a:lnTo>
                  <a:lnTo>
                    <a:pt x="65531" y="27559"/>
                  </a:lnTo>
                  <a:lnTo>
                    <a:pt x="49529" y="27559"/>
                  </a:lnTo>
                  <a:lnTo>
                    <a:pt x="4952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024115" y="3770376"/>
              <a:ext cx="66040" cy="45720"/>
            </a:xfrm>
            <a:custGeom>
              <a:avLst/>
              <a:gdLst/>
              <a:ahLst/>
              <a:cxnLst/>
              <a:rect l="l" t="t" r="r" b="b"/>
              <a:pathLst>
                <a:path w="66040" h="45720">
                  <a:moveTo>
                    <a:pt x="49529" y="0"/>
                  </a:moveTo>
                  <a:lnTo>
                    <a:pt x="49529" y="27559"/>
                  </a:lnTo>
                  <a:lnTo>
                    <a:pt x="65531" y="27559"/>
                  </a:lnTo>
                  <a:lnTo>
                    <a:pt x="32765" y="45719"/>
                  </a:lnTo>
                  <a:lnTo>
                    <a:pt x="0" y="27559"/>
                  </a:lnTo>
                  <a:lnTo>
                    <a:pt x="16001" y="27559"/>
                  </a:lnTo>
                  <a:lnTo>
                    <a:pt x="16001" y="0"/>
                  </a:lnTo>
                  <a:lnTo>
                    <a:pt x="4952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784591" y="3912107"/>
              <a:ext cx="551815" cy="452755"/>
            </a:xfrm>
            <a:custGeom>
              <a:avLst/>
              <a:gdLst/>
              <a:ahLst/>
              <a:cxnLst/>
              <a:rect l="l" t="t" r="r" b="b"/>
              <a:pathLst>
                <a:path w="551815" h="452754">
                  <a:moveTo>
                    <a:pt x="551688" y="0"/>
                  </a:moveTo>
                  <a:lnTo>
                    <a:pt x="0" y="0"/>
                  </a:lnTo>
                  <a:lnTo>
                    <a:pt x="0" y="452627"/>
                  </a:lnTo>
                  <a:lnTo>
                    <a:pt x="551688" y="452627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784591" y="3912107"/>
              <a:ext cx="551815" cy="452755"/>
            </a:xfrm>
            <a:custGeom>
              <a:avLst/>
              <a:gdLst/>
              <a:ahLst/>
              <a:cxnLst/>
              <a:rect l="l" t="t" r="r" b="b"/>
              <a:pathLst>
                <a:path w="551815" h="452754">
                  <a:moveTo>
                    <a:pt x="0" y="452627"/>
                  </a:moveTo>
                  <a:lnTo>
                    <a:pt x="551688" y="452627"/>
                  </a:lnTo>
                  <a:lnTo>
                    <a:pt x="551688" y="0"/>
                  </a:lnTo>
                  <a:lnTo>
                    <a:pt x="0" y="0"/>
                  </a:lnTo>
                  <a:lnTo>
                    <a:pt x="0" y="4526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815071" y="3921251"/>
              <a:ext cx="498475" cy="117475"/>
            </a:xfrm>
            <a:custGeom>
              <a:avLst/>
              <a:gdLst/>
              <a:ahLst/>
              <a:cxnLst/>
              <a:rect l="l" t="t" r="r" b="b"/>
              <a:pathLst>
                <a:path w="498475" h="117475">
                  <a:moveTo>
                    <a:pt x="249174" y="0"/>
                  </a:moveTo>
                  <a:lnTo>
                    <a:pt x="182915" y="2097"/>
                  </a:lnTo>
                  <a:lnTo>
                    <a:pt x="123387" y="8015"/>
                  </a:lnTo>
                  <a:lnTo>
                    <a:pt x="72961" y="17192"/>
                  </a:lnTo>
                  <a:lnTo>
                    <a:pt x="34007" y="29068"/>
                  </a:lnTo>
                  <a:lnTo>
                    <a:pt x="0" y="58674"/>
                  </a:lnTo>
                  <a:lnTo>
                    <a:pt x="8897" y="74265"/>
                  </a:lnTo>
                  <a:lnTo>
                    <a:pt x="72961" y="100155"/>
                  </a:lnTo>
                  <a:lnTo>
                    <a:pt x="123387" y="109332"/>
                  </a:lnTo>
                  <a:lnTo>
                    <a:pt x="182915" y="115250"/>
                  </a:lnTo>
                  <a:lnTo>
                    <a:pt x="249174" y="117348"/>
                  </a:lnTo>
                  <a:lnTo>
                    <a:pt x="315432" y="115250"/>
                  </a:lnTo>
                  <a:lnTo>
                    <a:pt x="374960" y="109332"/>
                  </a:lnTo>
                  <a:lnTo>
                    <a:pt x="425386" y="100155"/>
                  </a:lnTo>
                  <a:lnTo>
                    <a:pt x="464340" y="88279"/>
                  </a:lnTo>
                  <a:lnTo>
                    <a:pt x="498348" y="58674"/>
                  </a:lnTo>
                  <a:lnTo>
                    <a:pt x="489450" y="43082"/>
                  </a:lnTo>
                  <a:lnTo>
                    <a:pt x="425386" y="17192"/>
                  </a:lnTo>
                  <a:lnTo>
                    <a:pt x="374960" y="8015"/>
                  </a:lnTo>
                  <a:lnTo>
                    <a:pt x="315432" y="2097"/>
                  </a:lnTo>
                  <a:lnTo>
                    <a:pt x="249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815071" y="3921251"/>
              <a:ext cx="498475" cy="117475"/>
            </a:xfrm>
            <a:custGeom>
              <a:avLst/>
              <a:gdLst/>
              <a:ahLst/>
              <a:cxnLst/>
              <a:rect l="l" t="t" r="r" b="b"/>
              <a:pathLst>
                <a:path w="498475" h="117475">
                  <a:moveTo>
                    <a:pt x="0" y="58674"/>
                  </a:moveTo>
                  <a:lnTo>
                    <a:pt x="34007" y="29068"/>
                  </a:lnTo>
                  <a:lnTo>
                    <a:pt x="72961" y="17192"/>
                  </a:lnTo>
                  <a:lnTo>
                    <a:pt x="123387" y="8015"/>
                  </a:lnTo>
                  <a:lnTo>
                    <a:pt x="182915" y="2097"/>
                  </a:lnTo>
                  <a:lnTo>
                    <a:pt x="249174" y="0"/>
                  </a:lnTo>
                  <a:lnTo>
                    <a:pt x="315432" y="2097"/>
                  </a:lnTo>
                  <a:lnTo>
                    <a:pt x="374960" y="8015"/>
                  </a:lnTo>
                  <a:lnTo>
                    <a:pt x="425386" y="17192"/>
                  </a:lnTo>
                  <a:lnTo>
                    <a:pt x="464340" y="29068"/>
                  </a:lnTo>
                  <a:lnTo>
                    <a:pt x="498348" y="58674"/>
                  </a:lnTo>
                  <a:lnTo>
                    <a:pt x="489450" y="74265"/>
                  </a:lnTo>
                  <a:lnTo>
                    <a:pt x="425386" y="100155"/>
                  </a:lnTo>
                  <a:lnTo>
                    <a:pt x="374960" y="109332"/>
                  </a:lnTo>
                  <a:lnTo>
                    <a:pt x="315432" y="115250"/>
                  </a:lnTo>
                  <a:lnTo>
                    <a:pt x="249174" y="117348"/>
                  </a:lnTo>
                  <a:lnTo>
                    <a:pt x="182915" y="115250"/>
                  </a:lnTo>
                  <a:lnTo>
                    <a:pt x="123387" y="109332"/>
                  </a:lnTo>
                  <a:lnTo>
                    <a:pt x="72961" y="100155"/>
                  </a:lnTo>
                  <a:lnTo>
                    <a:pt x="34007" y="88279"/>
                  </a:lnTo>
                  <a:lnTo>
                    <a:pt x="0" y="586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827263" y="4098036"/>
              <a:ext cx="477520" cy="247015"/>
            </a:xfrm>
            <a:custGeom>
              <a:avLst/>
              <a:gdLst/>
              <a:ahLst/>
              <a:cxnLst/>
              <a:rect l="l" t="t" r="r" b="b"/>
              <a:pathLst>
                <a:path w="477520" h="247014">
                  <a:moveTo>
                    <a:pt x="47701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77012" y="246887"/>
                  </a:lnTo>
                  <a:lnTo>
                    <a:pt x="477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827263" y="4098036"/>
              <a:ext cx="477520" cy="247015"/>
            </a:xfrm>
            <a:custGeom>
              <a:avLst/>
              <a:gdLst/>
              <a:ahLst/>
              <a:cxnLst/>
              <a:rect l="l" t="t" r="r" b="b"/>
              <a:pathLst>
                <a:path w="477520" h="247014">
                  <a:moveTo>
                    <a:pt x="0" y="246887"/>
                  </a:moveTo>
                  <a:lnTo>
                    <a:pt x="477012" y="246887"/>
                  </a:lnTo>
                  <a:lnTo>
                    <a:pt x="47701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825739" y="4139183"/>
              <a:ext cx="478790" cy="205740"/>
            </a:xfrm>
            <a:custGeom>
              <a:avLst/>
              <a:gdLst/>
              <a:ahLst/>
              <a:cxnLst/>
              <a:rect l="l" t="t" r="r" b="b"/>
              <a:pathLst>
                <a:path w="478790" h="205739">
                  <a:moveTo>
                    <a:pt x="271271" y="0"/>
                  </a:moveTo>
                  <a:lnTo>
                    <a:pt x="272795" y="205740"/>
                  </a:lnTo>
                </a:path>
                <a:path w="478790" h="205739">
                  <a:moveTo>
                    <a:pt x="1524" y="48768"/>
                  </a:moveTo>
                  <a:lnTo>
                    <a:pt x="478535" y="48768"/>
                  </a:lnTo>
                </a:path>
                <a:path w="478790" h="205739">
                  <a:moveTo>
                    <a:pt x="0" y="1524"/>
                  </a:moveTo>
                  <a:lnTo>
                    <a:pt x="477011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37575" y="4043172"/>
              <a:ext cx="66040" cy="45720"/>
            </a:xfrm>
            <a:custGeom>
              <a:avLst/>
              <a:gdLst/>
              <a:ahLst/>
              <a:cxnLst/>
              <a:rect l="l" t="t" r="r" b="b"/>
              <a:pathLst>
                <a:path w="66040" h="45720">
                  <a:moveTo>
                    <a:pt x="49529" y="0"/>
                  </a:moveTo>
                  <a:lnTo>
                    <a:pt x="16001" y="0"/>
                  </a:lnTo>
                  <a:lnTo>
                    <a:pt x="16001" y="27558"/>
                  </a:lnTo>
                  <a:lnTo>
                    <a:pt x="0" y="27558"/>
                  </a:lnTo>
                  <a:lnTo>
                    <a:pt x="32766" y="45719"/>
                  </a:lnTo>
                  <a:lnTo>
                    <a:pt x="65531" y="27558"/>
                  </a:lnTo>
                  <a:lnTo>
                    <a:pt x="49529" y="27558"/>
                  </a:lnTo>
                  <a:lnTo>
                    <a:pt x="4952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7575" y="4043172"/>
              <a:ext cx="66040" cy="45720"/>
            </a:xfrm>
            <a:custGeom>
              <a:avLst/>
              <a:gdLst/>
              <a:ahLst/>
              <a:cxnLst/>
              <a:rect l="l" t="t" r="r" b="b"/>
              <a:pathLst>
                <a:path w="66040" h="45720">
                  <a:moveTo>
                    <a:pt x="49529" y="0"/>
                  </a:moveTo>
                  <a:lnTo>
                    <a:pt x="49529" y="27558"/>
                  </a:lnTo>
                  <a:lnTo>
                    <a:pt x="65531" y="27558"/>
                  </a:lnTo>
                  <a:lnTo>
                    <a:pt x="32766" y="45719"/>
                  </a:lnTo>
                  <a:lnTo>
                    <a:pt x="0" y="27558"/>
                  </a:lnTo>
                  <a:lnTo>
                    <a:pt x="16001" y="27558"/>
                  </a:lnTo>
                  <a:lnTo>
                    <a:pt x="16001" y="0"/>
                  </a:lnTo>
                  <a:lnTo>
                    <a:pt x="4952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15783" y="5987795"/>
              <a:ext cx="550545" cy="452755"/>
            </a:xfrm>
            <a:custGeom>
              <a:avLst/>
              <a:gdLst/>
              <a:ahLst/>
              <a:cxnLst/>
              <a:rect l="l" t="t" r="r" b="b"/>
              <a:pathLst>
                <a:path w="550545" h="452754">
                  <a:moveTo>
                    <a:pt x="550164" y="0"/>
                  </a:moveTo>
                  <a:lnTo>
                    <a:pt x="0" y="0"/>
                  </a:lnTo>
                  <a:lnTo>
                    <a:pt x="0" y="452627"/>
                  </a:lnTo>
                  <a:lnTo>
                    <a:pt x="550164" y="452627"/>
                  </a:lnTo>
                  <a:lnTo>
                    <a:pt x="55016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415783" y="5987795"/>
              <a:ext cx="550545" cy="452755"/>
            </a:xfrm>
            <a:custGeom>
              <a:avLst/>
              <a:gdLst/>
              <a:ahLst/>
              <a:cxnLst/>
              <a:rect l="l" t="t" r="r" b="b"/>
              <a:pathLst>
                <a:path w="550545" h="452754">
                  <a:moveTo>
                    <a:pt x="0" y="452627"/>
                  </a:moveTo>
                  <a:lnTo>
                    <a:pt x="550164" y="452627"/>
                  </a:lnTo>
                  <a:lnTo>
                    <a:pt x="550164" y="0"/>
                  </a:lnTo>
                  <a:lnTo>
                    <a:pt x="0" y="0"/>
                  </a:lnTo>
                  <a:lnTo>
                    <a:pt x="0" y="4526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444739" y="5996939"/>
              <a:ext cx="500380" cy="119380"/>
            </a:xfrm>
            <a:custGeom>
              <a:avLst/>
              <a:gdLst/>
              <a:ahLst/>
              <a:cxnLst/>
              <a:rect l="l" t="t" r="r" b="b"/>
              <a:pathLst>
                <a:path w="500379" h="119379">
                  <a:moveTo>
                    <a:pt x="249935" y="0"/>
                  </a:moveTo>
                  <a:lnTo>
                    <a:pt x="183488" y="2122"/>
                  </a:lnTo>
                  <a:lnTo>
                    <a:pt x="123782" y="8113"/>
                  </a:lnTo>
                  <a:lnTo>
                    <a:pt x="73199" y="17406"/>
                  </a:lnTo>
                  <a:lnTo>
                    <a:pt x="34120" y="29435"/>
                  </a:lnTo>
                  <a:lnTo>
                    <a:pt x="0" y="59436"/>
                  </a:lnTo>
                  <a:lnTo>
                    <a:pt x="8927" y="75237"/>
                  </a:lnTo>
                  <a:lnTo>
                    <a:pt x="73199" y="101465"/>
                  </a:lnTo>
                  <a:lnTo>
                    <a:pt x="123782" y="110758"/>
                  </a:lnTo>
                  <a:lnTo>
                    <a:pt x="183488" y="116749"/>
                  </a:lnTo>
                  <a:lnTo>
                    <a:pt x="249935" y="118872"/>
                  </a:lnTo>
                  <a:lnTo>
                    <a:pt x="316383" y="116749"/>
                  </a:lnTo>
                  <a:lnTo>
                    <a:pt x="376089" y="110758"/>
                  </a:lnTo>
                  <a:lnTo>
                    <a:pt x="426672" y="101465"/>
                  </a:lnTo>
                  <a:lnTo>
                    <a:pt x="465751" y="89436"/>
                  </a:lnTo>
                  <a:lnTo>
                    <a:pt x="499871" y="59436"/>
                  </a:lnTo>
                  <a:lnTo>
                    <a:pt x="490944" y="43634"/>
                  </a:lnTo>
                  <a:lnTo>
                    <a:pt x="426672" y="17406"/>
                  </a:lnTo>
                  <a:lnTo>
                    <a:pt x="376089" y="8113"/>
                  </a:lnTo>
                  <a:lnTo>
                    <a:pt x="316383" y="2122"/>
                  </a:lnTo>
                  <a:lnTo>
                    <a:pt x="2499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444739" y="5996939"/>
              <a:ext cx="500380" cy="119380"/>
            </a:xfrm>
            <a:custGeom>
              <a:avLst/>
              <a:gdLst/>
              <a:ahLst/>
              <a:cxnLst/>
              <a:rect l="l" t="t" r="r" b="b"/>
              <a:pathLst>
                <a:path w="500379" h="119379">
                  <a:moveTo>
                    <a:pt x="0" y="59436"/>
                  </a:moveTo>
                  <a:lnTo>
                    <a:pt x="34120" y="29435"/>
                  </a:lnTo>
                  <a:lnTo>
                    <a:pt x="73199" y="17406"/>
                  </a:lnTo>
                  <a:lnTo>
                    <a:pt x="123782" y="8113"/>
                  </a:lnTo>
                  <a:lnTo>
                    <a:pt x="183488" y="2122"/>
                  </a:lnTo>
                  <a:lnTo>
                    <a:pt x="249935" y="0"/>
                  </a:lnTo>
                  <a:lnTo>
                    <a:pt x="316383" y="2122"/>
                  </a:lnTo>
                  <a:lnTo>
                    <a:pt x="376089" y="8113"/>
                  </a:lnTo>
                  <a:lnTo>
                    <a:pt x="426672" y="17406"/>
                  </a:lnTo>
                  <a:lnTo>
                    <a:pt x="465751" y="29435"/>
                  </a:lnTo>
                  <a:lnTo>
                    <a:pt x="499871" y="59436"/>
                  </a:lnTo>
                  <a:lnTo>
                    <a:pt x="490944" y="75237"/>
                  </a:lnTo>
                  <a:lnTo>
                    <a:pt x="426672" y="101465"/>
                  </a:lnTo>
                  <a:lnTo>
                    <a:pt x="376089" y="110758"/>
                  </a:lnTo>
                  <a:lnTo>
                    <a:pt x="316383" y="116749"/>
                  </a:lnTo>
                  <a:lnTo>
                    <a:pt x="249935" y="118872"/>
                  </a:lnTo>
                  <a:lnTo>
                    <a:pt x="183488" y="116749"/>
                  </a:lnTo>
                  <a:lnTo>
                    <a:pt x="123782" y="110758"/>
                  </a:lnTo>
                  <a:lnTo>
                    <a:pt x="73199" y="101465"/>
                  </a:lnTo>
                  <a:lnTo>
                    <a:pt x="34120" y="89436"/>
                  </a:lnTo>
                  <a:lnTo>
                    <a:pt x="0" y="594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458455" y="6173724"/>
              <a:ext cx="475615" cy="248920"/>
            </a:xfrm>
            <a:custGeom>
              <a:avLst/>
              <a:gdLst/>
              <a:ahLst/>
              <a:cxnLst/>
              <a:rect l="l" t="t" r="r" b="b"/>
              <a:pathLst>
                <a:path w="475615" h="248920">
                  <a:moveTo>
                    <a:pt x="475488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475488" y="248411"/>
                  </a:lnTo>
                  <a:lnTo>
                    <a:pt x="475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458455" y="6173724"/>
              <a:ext cx="475615" cy="248920"/>
            </a:xfrm>
            <a:custGeom>
              <a:avLst/>
              <a:gdLst/>
              <a:ahLst/>
              <a:cxnLst/>
              <a:rect l="l" t="t" r="r" b="b"/>
              <a:pathLst>
                <a:path w="475615" h="248920">
                  <a:moveTo>
                    <a:pt x="0" y="248411"/>
                  </a:moveTo>
                  <a:lnTo>
                    <a:pt x="475488" y="248411"/>
                  </a:lnTo>
                  <a:lnTo>
                    <a:pt x="475488" y="0"/>
                  </a:lnTo>
                  <a:lnTo>
                    <a:pt x="0" y="0"/>
                  </a:lnTo>
                  <a:lnTo>
                    <a:pt x="0" y="24841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456931" y="6214872"/>
              <a:ext cx="477520" cy="207645"/>
            </a:xfrm>
            <a:custGeom>
              <a:avLst/>
              <a:gdLst/>
              <a:ahLst/>
              <a:cxnLst/>
              <a:rect l="l" t="t" r="r" b="b"/>
              <a:pathLst>
                <a:path w="477520" h="207645">
                  <a:moveTo>
                    <a:pt x="269748" y="0"/>
                  </a:moveTo>
                  <a:lnTo>
                    <a:pt x="271272" y="207263"/>
                  </a:lnTo>
                </a:path>
                <a:path w="477520" h="207645">
                  <a:moveTo>
                    <a:pt x="1524" y="48767"/>
                  </a:moveTo>
                  <a:lnTo>
                    <a:pt x="477012" y="48767"/>
                  </a:lnTo>
                </a:path>
                <a:path w="477520" h="207645">
                  <a:moveTo>
                    <a:pt x="0" y="1523"/>
                  </a:moveTo>
                  <a:lnTo>
                    <a:pt x="475488" y="152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667244" y="6120383"/>
              <a:ext cx="66040" cy="45720"/>
            </a:xfrm>
            <a:custGeom>
              <a:avLst/>
              <a:gdLst/>
              <a:ahLst/>
              <a:cxnLst/>
              <a:rect l="l" t="t" r="r" b="b"/>
              <a:pathLst>
                <a:path w="66040" h="45720">
                  <a:moveTo>
                    <a:pt x="49529" y="0"/>
                  </a:moveTo>
                  <a:lnTo>
                    <a:pt x="16001" y="0"/>
                  </a:lnTo>
                  <a:lnTo>
                    <a:pt x="16001" y="27546"/>
                  </a:lnTo>
                  <a:lnTo>
                    <a:pt x="0" y="27546"/>
                  </a:lnTo>
                  <a:lnTo>
                    <a:pt x="32765" y="45719"/>
                  </a:lnTo>
                  <a:lnTo>
                    <a:pt x="65531" y="27546"/>
                  </a:lnTo>
                  <a:lnTo>
                    <a:pt x="49529" y="27546"/>
                  </a:lnTo>
                  <a:lnTo>
                    <a:pt x="4952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667244" y="6120383"/>
              <a:ext cx="66040" cy="45720"/>
            </a:xfrm>
            <a:custGeom>
              <a:avLst/>
              <a:gdLst/>
              <a:ahLst/>
              <a:cxnLst/>
              <a:rect l="l" t="t" r="r" b="b"/>
              <a:pathLst>
                <a:path w="66040" h="45720">
                  <a:moveTo>
                    <a:pt x="49529" y="0"/>
                  </a:moveTo>
                  <a:lnTo>
                    <a:pt x="49529" y="27546"/>
                  </a:lnTo>
                  <a:lnTo>
                    <a:pt x="65531" y="27546"/>
                  </a:lnTo>
                  <a:lnTo>
                    <a:pt x="32765" y="45719"/>
                  </a:lnTo>
                  <a:lnTo>
                    <a:pt x="0" y="27546"/>
                  </a:lnTo>
                  <a:lnTo>
                    <a:pt x="16001" y="27546"/>
                  </a:lnTo>
                  <a:lnTo>
                    <a:pt x="16001" y="0"/>
                  </a:lnTo>
                  <a:lnTo>
                    <a:pt x="4952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719315" y="5768339"/>
              <a:ext cx="551815" cy="452755"/>
            </a:xfrm>
            <a:custGeom>
              <a:avLst/>
              <a:gdLst/>
              <a:ahLst/>
              <a:cxnLst/>
              <a:rect l="l" t="t" r="r" b="b"/>
              <a:pathLst>
                <a:path w="551815" h="452754">
                  <a:moveTo>
                    <a:pt x="551687" y="0"/>
                  </a:moveTo>
                  <a:lnTo>
                    <a:pt x="0" y="0"/>
                  </a:lnTo>
                  <a:lnTo>
                    <a:pt x="0" y="452628"/>
                  </a:lnTo>
                  <a:lnTo>
                    <a:pt x="551687" y="452628"/>
                  </a:lnTo>
                  <a:lnTo>
                    <a:pt x="55168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719315" y="5768339"/>
              <a:ext cx="551815" cy="452755"/>
            </a:xfrm>
            <a:custGeom>
              <a:avLst/>
              <a:gdLst/>
              <a:ahLst/>
              <a:cxnLst/>
              <a:rect l="l" t="t" r="r" b="b"/>
              <a:pathLst>
                <a:path w="551815" h="452754">
                  <a:moveTo>
                    <a:pt x="0" y="452628"/>
                  </a:moveTo>
                  <a:lnTo>
                    <a:pt x="551687" y="452628"/>
                  </a:lnTo>
                  <a:lnTo>
                    <a:pt x="551687" y="0"/>
                  </a:lnTo>
                  <a:lnTo>
                    <a:pt x="0" y="0"/>
                  </a:lnTo>
                  <a:lnTo>
                    <a:pt x="0" y="45262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749795" y="5779007"/>
              <a:ext cx="498475" cy="117475"/>
            </a:xfrm>
            <a:custGeom>
              <a:avLst/>
              <a:gdLst/>
              <a:ahLst/>
              <a:cxnLst/>
              <a:rect l="l" t="t" r="r" b="b"/>
              <a:pathLst>
                <a:path w="498475" h="117475">
                  <a:moveTo>
                    <a:pt x="249174" y="0"/>
                  </a:moveTo>
                  <a:lnTo>
                    <a:pt x="182915" y="2095"/>
                  </a:lnTo>
                  <a:lnTo>
                    <a:pt x="123387" y="8009"/>
                  </a:lnTo>
                  <a:lnTo>
                    <a:pt x="72961" y="17183"/>
                  </a:lnTo>
                  <a:lnTo>
                    <a:pt x="34007" y="29057"/>
                  </a:lnTo>
                  <a:lnTo>
                    <a:pt x="0" y="58673"/>
                  </a:lnTo>
                  <a:lnTo>
                    <a:pt x="8897" y="74273"/>
                  </a:lnTo>
                  <a:lnTo>
                    <a:pt x="72961" y="100164"/>
                  </a:lnTo>
                  <a:lnTo>
                    <a:pt x="123387" y="109338"/>
                  </a:lnTo>
                  <a:lnTo>
                    <a:pt x="182915" y="115252"/>
                  </a:lnTo>
                  <a:lnTo>
                    <a:pt x="249174" y="117347"/>
                  </a:lnTo>
                  <a:lnTo>
                    <a:pt x="315432" y="115252"/>
                  </a:lnTo>
                  <a:lnTo>
                    <a:pt x="374960" y="109338"/>
                  </a:lnTo>
                  <a:lnTo>
                    <a:pt x="425386" y="100164"/>
                  </a:lnTo>
                  <a:lnTo>
                    <a:pt x="464340" y="88290"/>
                  </a:lnTo>
                  <a:lnTo>
                    <a:pt x="498348" y="58673"/>
                  </a:lnTo>
                  <a:lnTo>
                    <a:pt x="489450" y="43074"/>
                  </a:lnTo>
                  <a:lnTo>
                    <a:pt x="425386" y="17183"/>
                  </a:lnTo>
                  <a:lnTo>
                    <a:pt x="374960" y="8009"/>
                  </a:lnTo>
                  <a:lnTo>
                    <a:pt x="315432" y="2095"/>
                  </a:lnTo>
                  <a:lnTo>
                    <a:pt x="249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49795" y="5779007"/>
              <a:ext cx="498475" cy="117475"/>
            </a:xfrm>
            <a:custGeom>
              <a:avLst/>
              <a:gdLst/>
              <a:ahLst/>
              <a:cxnLst/>
              <a:rect l="l" t="t" r="r" b="b"/>
              <a:pathLst>
                <a:path w="498475" h="117475">
                  <a:moveTo>
                    <a:pt x="0" y="58673"/>
                  </a:moveTo>
                  <a:lnTo>
                    <a:pt x="34007" y="29057"/>
                  </a:lnTo>
                  <a:lnTo>
                    <a:pt x="72961" y="17183"/>
                  </a:lnTo>
                  <a:lnTo>
                    <a:pt x="123387" y="8009"/>
                  </a:lnTo>
                  <a:lnTo>
                    <a:pt x="182915" y="2095"/>
                  </a:lnTo>
                  <a:lnTo>
                    <a:pt x="249174" y="0"/>
                  </a:lnTo>
                  <a:lnTo>
                    <a:pt x="315432" y="2095"/>
                  </a:lnTo>
                  <a:lnTo>
                    <a:pt x="374960" y="8009"/>
                  </a:lnTo>
                  <a:lnTo>
                    <a:pt x="425386" y="17183"/>
                  </a:lnTo>
                  <a:lnTo>
                    <a:pt x="464340" y="29057"/>
                  </a:lnTo>
                  <a:lnTo>
                    <a:pt x="498348" y="58673"/>
                  </a:lnTo>
                  <a:lnTo>
                    <a:pt x="489450" y="74273"/>
                  </a:lnTo>
                  <a:lnTo>
                    <a:pt x="425386" y="100164"/>
                  </a:lnTo>
                  <a:lnTo>
                    <a:pt x="374960" y="109338"/>
                  </a:lnTo>
                  <a:lnTo>
                    <a:pt x="315432" y="115252"/>
                  </a:lnTo>
                  <a:lnTo>
                    <a:pt x="249174" y="117347"/>
                  </a:lnTo>
                  <a:lnTo>
                    <a:pt x="182915" y="115252"/>
                  </a:lnTo>
                  <a:lnTo>
                    <a:pt x="123387" y="109338"/>
                  </a:lnTo>
                  <a:lnTo>
                    <a:pt x="72961" y="100164"/>
                  </a:lnTo>
                  <a:lnTo>
                    <a:pt x="34007" y="88290"/>
                  </a:lnTo>
                  <a:lnTo>
                    <a:pt x="0" y="5867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763511" y="5954268"/>
              <a:ext cx="475615" cy="248920"/>
            </a:xfrm>
            <a:custGeom>
              <a:avLst/>
              <a:gdLst/>
              <a:ahLst/>
              <a:cxnLst/>
              <a:rect l="l" t="t" r="r" b="b"/>
              <a:pathLst>
                <a:path w="475615" h="248920">
                  <a:moveTo>
                    <a:pt x="475488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475488" y="248411"/>
                  </a:lnTo>
                  <a:lnTo>
                    <a:pt x="475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763511" y="5954268"/>
              <a:ext cx="475615" cy="248920"/>
            </a:xfrm>
            <a:custGeom>
              <a:avLst/>
              <a:gdLst/>
              <a:ahLst/>
              <a:cxnLst/>
              <a:rect l="l" t="t" r="r" b="b"/>
              <a:pathLst>
                <a:path w="475615" h="248920">
                  <a:moveTo>
                    <a:pt x="0" y="248411"/>
                  </a:moveTo>
                  <a:lnTo>
                    <a:pt x="475488" y="248411"/>
                  </a:lnTo>
                  <a:lnTo>
                    <a:pt x="475488" y="0"/>
                  </a:lnTo>
                  <a:lnTo>
                    <a:pt x="0" y="0"/>
                  </a:lnTo>
                  <a:lnTo>
                    <a:pt x="0" y="24841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760463" y="5995416"/>
              <a:ext cx="478790" cy="207645"/>
            </a:xfrm>
            <a:custGeom>
              <a:avLst/>
              <a:gdLst/>
              <a:ahLst/>
              <a:cxnLst/>
              <a:rect l="l" t="t" r="r" b="b"/>
              <a:pathLst>
                <a:path w="478790" h="207645">
                  <a:moveTo>
                    <a:pt x="271271" y="0"/>
                  </a:moveTo>
                  <a:lnTo>
                    <a:pt x="272795" y="207264"/>
                  </a:lnTo>
                </a:path>
                <a:path w="478790" h="207645">
                  <a:moveTo>
                    <a:pt x="3047" y="50292"/>
                  </a:moveTo>
                  <a:lnTo>
                    <a:pt x="478535" y="50292"/>
                  </a:lnTo>
                </a:path>
                <a:path w="478790" h="207645">
                  <a:moveTo>
                    <a:pt x="0" y="1524"/>
                  </a:moveTo>
                  <a:lnTo>
                    <a:pt x="477011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972299" y="5900927"/>
              <a:ext cx="66040" cy="45720"/>
            </a:xfrm>
            <a:custGeom>
              <a:avLst/>
              <a:gdLst/>
              <a:ahLst/>
              <a:cxnLst/>
              <a:rect l="l" t="t" r="r" b="b"/>
              <a:pathLst>
                <a:path w="66040" h="45720">
                  <a:moveTo>
                    <a:pt x="49529" y="0"/>
                  </a:moveTo>
                  <a:lnTo>
                    <a:pt x="16001" y="0"/>
                  </a:lnTo>
                  <a:lnTo>
                    <a:pt x="16001" y="27546"/>
                  </a:lnTo>
                  <a:lnTo>
                    <a:pt x="0" y="27546"/>
                  </a:lnTo>
                  <a:lnTo>
                    <a:pt x="32766" y="45720"/>
                  </a:lnTo>
                  <a:lnTo>
                    <a:pt x="65531" y="27546"/>
                  </a:lnTo>
                  <a:lnTo>
                    <a:pt x="49529" y="27546"/>
                  </a:lnTo>
                  <a:lnTo>
                    <a:pt x="4952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972299" y="5900927"/>
              <a:ext cx="66040" cy="45720"/>
            </a:xfrm>
            <a:custGeom>
              <a:avLst/>
              <a:gdLst/>
              <a:ahLst/>
              <a:cxnLst/>
              <a:rect l="l" t="t" r="r" b="b"/>
              <a:pathLst>
                <a:path w="66040" h="45720">
                  <a:moveTo>
                    <a:pt x="49529" y="0"/>
                  </a:moveTo>
                  <a:lnTo>
                    <a:pt x="49529" y="27546"/>
                  </a:lnTo>
                  <a:lnTo>
                    <a:pt x="65531" y="27546"/>
                  </a:lnTo>
                  <a:lnTo>
                    <a:pt x="32766" y="45720"/>
                  </a:lnTo>
                  <a:lnTo>
                    <a:pt x="0" y="27546"/>
                  </a:lnTo>
                  <a:lnTo>
                    <a:pt x="16001" y="27546"/>
                  </a:lnTo>
                  <a:lnTo>
                    <a:pt x="16001" y="0"/>
                  </a:lnTo>
                  <a:lnTo>
                    <a:pt x="4952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063995" y="5960363"/>
              <a:ext cx="551815" cy="452755"/>
            </a:xfrm>
            <a:custGeom>
              <a:avLst/>
              <a:gdLst/>
              <a:ahLst/>
              <a:cxnLst/>
              <a:rect l="l" t="t" r="r" b="b"/>
              <a:pathLst>
                <a:path w="551815" h="452754">
                  <a:moveTo>
                    <a:pt x="551688" y="0"/>
                  </a:moveTo>
                  <a:lnTo>
                    <a:pt x="0" y="0"/>
                  </a:lnTo>
                  <a:lnTo>
                    <a:pt x="0" y="452628"/>
                  </a:lnTo>
                  <a:lnTo>
                    <a:pt x="551688" y="452628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063995" y="5960363"/>
              <a:ext cx="551815" cy="452755"/>
            </a:xfrm>
            <a:custGeom>
              <a:avLst/>
              <a:gdLst/>
              <a:ahLst/>
              <a:cxnLst/>
              <a:rect l="l" t="t" r="r" b="b"/>
              <a:pathLst>
                <a:path w="551815" h="452754">
                  <a:moveTo>
                    <a:pt x="0" y="452628"/>
                  </a:moveTo>
                  <a:lnTo>
                    <a:pt x="551688" y="452628"/>
                  </a:lnTo>
                  <a:lnTo>
                    <a:pt x="551688" y="0"/>
                  </a:lnTo>
                  <a:lnTo>
                    <a:pt x="0" y="0"/>
                  </a:lnTo>
                  <a:lnTo>
                    <a:pt x="0" y="45262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094475" y="5971031"/>
              <a:ext cx="498475" cy="117475"/>
            </a:xfrm>
            <a:custGeom>
              <a:avLst/>
              <a:gdLst/>
              <a:ahLst/>
              <a:cxnLst/>
              <a:rect l="l" t="t" r="r" b="b"/>
              <a:pathLst>
                <a:path w="498475" h="117475">
                  <a:moveTo>
                    <a:pt x="249174" y="0"/>
                  </a:moveTo>
                  <a:lnTo>
                    <a:pt x="182915" y="2095"/>
                  </a:lnTo>
                  <a:lnTo>
                    <a:pt x="123387" y="8009"/>
                  </a:lnTo>
                  <a:lnTo>
                    <a:pt x="72961" y="17183"/>
                  </a:lnTo>
                  <a:lnTo>
                    <a:pt x="34007" y="29057"/>
                  </a:lnTo>
                  <a:lnTo>
                    <a:pt x="0" y="58674"/>
                  </a:lnTo>
                  <a:lnTo>
                    <a:pt x="8897" y="74273"/>
                  </a:lnTo>
                  <a:lnTo>
                    <a:pt x="72961" y="100164"/>
                  </a:lnTo>
                  <a:lnTo>
                    <a:pt x="123387" y="109338"/>
                  </a:lnTo>
                  <a:lnTo>
                    <a:pt x="182915" y="115252"/>
                  </a:lnTo>
                  <a:lnTo>
                    <a:pt x="249174" y="117348"/>
                  </a:lnTo>
                  <a:lnTo>
                    <a:pt x="315432" y="115252"/>
                  </a:lnTo>
                  <a:lnTo>
                    <a:pt x="374960" y="109338"/>
                  </a:lnTo>
                  <a:lnTo>
                    <a:pt x="425386" y="100164"/>
                  </a:lnTo>
                  <a:lnTo>
                    <a:pt x="464340" y="88290"/>
                  </a:lnTo>
                  <a:lnTo>
                    <a:pt x="498348" y="58674"/>
                  </a:lnTo>
                  <a:lnTo>
                    <a:pt x="489450" y="43074"/>
                  </a:lnTo>
                  <a:lnTo>
                    <a:pt x="425386" y="17183"/>
                  </a:lnTo>
                  <a:lnTo>
                    <a:pt x="374960" y="8009"/>
                  </a:lnTo>
                  <a:lnTo>
                    <a:pt x="315432" y="2095"/>
                  </a:lnTo>
                  <a:lnTo>
                    <a:pt x="249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094475" y="5971031"/>
              <a:ext cx="498475" cy="117475"/>
            </a:xfrm>
            <a:custGeom>
              <a:avLst/>
              <a:gdLst/>
              <a:ahLst/>
              <a:cxnLst/>
              <a:rect l="l" t="t" r="r" b="b"/>
              <a:pathLst>
                <a:path w="498475" h="117475">
                  <a:moveTo>
                    <a:pt x="0" y="58674"/>
                  </a:moveTo>
                  <a:lnTo>
                    <a:pt x="34007" y="29057"/>
                  </a:lnTo>
                  <a:lnTo>
                    <a:pt x="72961" y="17183"/>
                  </a:lnTo>
                  <a:lnTo>
                    <a:pt x="123387" y="8009"/>
                  </a:lnTo>
                  <a:lnTo>
                    <a:pt x="182915" y="2095"/>
                  </a:lnTo>
                  <a:lnTo>
                    <a:pt x="249174" y="0"/>
                  </a:lnTo>
                  <a:lnTo>
                    <a:pt x="315432" y="2095"/>
                  </a:lnTo>
                  <a:lnTo>
                    <a:pt x="374960" y="8009"/>
                  </a:lnTo>
                  <a:lnTo>
                    <a:pt x="425386" y="17183"/>
                  </a:lnTo>
                  <a:lnTo>
                    <a:pt x="464340" y="29057"/>
                  </a:lnTo>
                  <a:lnTo>
                    <a:pt x="498348" y="58674"/>
                  </a:lnTo>
                  <a:lnTo>
                    <a:pt x="489450" y="74273"/>
                  </a:lnTo>
                  <a:lnTo>
                    <a:pt x="425386" y="100164"/>
                  </a:lnTo>
                  <a:lnTo>
                    <a:pt x="374960" y="109338"/>
                  </a:lnTo>
                  <a:lnTo>
                    <a:pt x="315432" y="115252"/>
                  </a:lnTo>
                  <a:lnTo>
                    <a:pt x="249174" y="117348"/>
                  </a:lnTo>
                  <a:lnTo>
                    <a:pt x="182915" y="115252"/>
                  </a:lnTo>
                  <a:lnTo>
                    <a:pt x="123387" y="109338"/>
                  </a:lnTo>
                  <a:lnTo>
                    <a:pt x="72961" y="100164"/>
                  </a:lnTo>
                  <a:lnTo>
                    <a:pt x="34007" y="88290"/>
                  </a:lnTo>
                  <a:lnTo>
                    <a:pt x="0" y="586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106667" y="6146292"/>
              <a:ext cx="477520" cy="248920"/>
            </a:xfrm>
            <a:custGeom>
              <a:avLst/>
              <a:gdLst/>
              <a:ahLst/>
              <a:cxnLst/>
              <a:rect l="l" t="t" r="r" b="b"/>
              <a:pathLst>
                <a:path w="477520" h="248920">
                  <a:moveTo>
                    <a:pt x="477012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477012" y="248411"/>
                  </a:lnTo>
                  <a:lnTo>
                    <a:pt x="477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106667" y="6146292"/>
              <a:ext cx="477520" cy="248920"/>
            </a:xfrm>
            <a:custGeom>
              <a:avLst/>
              <a:gdLst/>
              <a:ahLst/>
              <a:cxnLst/>
              <a:rect l="l" t="t" r="r" b="b"/>
              <a:pathLst>
                <a:path w="477520" h="248920">
                  <a:moveTo>
                    <a:pt x="0" y="248411"/>
                  </a:moveTo>
                  <a:lnTo>
                    <a:pt x="477012" y="248411"/>
                  </a:lnTo>
                  <a:lnTo>
                    <a:pt x="477012" y="0"/>
                  </a:lnTo>
                  <a:lnTo>
                    <a:pt x="0" y="0"/>
                  </a:lnTo>
                  <a:lnTo>
                    <a:pt x="0" y="24841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105143" y="6187439"/>
              <a:ext cx="478790" cy="207645"/>
            </a:xfrm>
            <a:custGeom>
              <a:avLst/>
              <a:gdLst/>
              <a:ahLst/>
              <a:cxnLst/>
              <a:rect l="l" t="t" r="r" b="b"/>
              <a:pathLst>
                <a:path w="478790" h="207645">
                  <a:moveTo>
                    <a:pt x="269747" y="0"/>
                  </a:moveTo>
                  <a:lnTo>
                    <a:pt x="271271" y="207264"/>
                  </a:lnTo>
                </a:path>
                <a:path w="478790" h="207645">
                  <a:moveTo>
                    <a:pt x="1523" y="50292"/>
                  </a:moveTo>
                  <a:lnTo>
                    <a:pt x="478535" y="50292"/>
                  </a:lnTo>
                </a:path>
                <a:path w="478790" h="207645">
                  <a:moveTo>
                    <a:pt x="0" y="1524"/>
                  </a:moveTo>
                  <a:lnTo>
                    <a:pt x="477011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316979" y="6092951"/>
              <a:ext cx="66040" cy="45720"/>
            </a:xfrm>
            <a:custGeom>
              <a:avLst/>
              <a:gdLst/>
              <a:ahLst/>
              <a:cxnLst/>
              <a:rect l="l" t="t" r="r" b="b"/>
              <a:pathLst>
                <a:path w="66039" h="45720">
                  <a:moveTo>
                    <a:pt x="49530" y="0"/>
                  </a:moveTo>
                  <a:lnTo>
                    <a:pt x="16002" y="0"/>
                  </a:lnTo>
                  <a:lnTo>
                    <a:pt x="16002" y="27546"/>
                  </a:lnTo>
                  <a:lnTo>
                    <a:pt x="0" y="27546"/>
                  </a:lnTo>
                  <a:lnTo>
                    <a:pt x="32766" y="45720"/>
                  </a:lnTo>
                  <a:lnTo>
                    <a:pt x="65532" y="27546"/>
                  </a:lnTo>
                  <a:lnTo>
                    <a:pt x="49530" y="27546"/>
                  </a:lnTo>
                  <a:lnTo>
                    <a:pt x="4953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316979" y="6092951"/>
              <a:ext cx="66040" cy="45720"/>
            </a:xfrm>
            <a:custGeom>
              <a:avLst/>
              <a:gdLst/>
              <a:ahLst/>
              <a:cxnLst/>
              <a:rect l="l" t="t" r="r" b="b"/>
              <a:pathLst>
                <a:path w="66039" h="45720">
                  <a:moveTo>
                    <a:pt x="49530" y="0"/>
                  </a:moveTo>
                  <a:lnTo>
                    <a:pt x="49530" y="27546"/>
                  </a:lnTo>
                  <a:lnTo>
                    <a:pt x="65532" y="27546"/>
                  </a:lnTo>
                  <a:lnTo>
                    <a:pt x="32766" y="45720"/>
                  </a:lnTo>
                  <a:lnTo>
                    <a:pt x="0" y="27546"/>
                  </a:lnTo>
                  <a:lnTo>
                    <a:pt x="16002" y="27546"/>
                  </a:lnTo>
                  <a:lnTo>
                    <a:pt x="16002" y="0"/>
                  </a:lnTo>
                  <a:lnTo>
                    <a:pt x="4953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7080504" y="1202436"/>
            <a:ext cx="2923540" cy="1399540"/>
          </a:xfrm>
          <a:prstGeom prst="rect">
            <a:avLst/>
          </a:prstGeom>
          <a:ln w="12192">
            <a:solidFill>
              <a:srgbClr val="CC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2710" marR="271780">
              <a:lnSpc>
                <a:spcPts val="2039"/>
              </a:lnSpc>
              <a:spcBef>
                <a:spcPts val="285"/>
              </a:spcBef>
            </a:pPr>
            <a:r>
              <a:rPr sz="2000" spc="-50" dirty="0">
                <a:solidFill>
                  <a:srgbClr val="000099"/>
                </a:solidFill>
                <a:latin typeface="Trebuchet MS"/>
                <a:cs typeface="Trebuchet MS"/>
              </a:rPr>
              <a:t>4 </a:t>
            </a:r>
            <a:r>
              <a:rPr sz="2000" spc="-105" dirty="0">
                <a:solidFill>
                  <a:srgbClr val="000099"/>
                </a:solidFill>
                <a:latin typeface="Trebuchet MS"/>
                <a:cs typeface="Trebuchet MS"/>
              </a:rPr>
              <a:t>billion </a:t>
            </a:r>
            <a:r>
              <a:rPr sz="2000" spc="-75" dirty="0">
                <a:solidFill>
                  <a:srgbClr val="000099"/>
                </a:solidFill>
                <a:latin typeface="Trebuchet MS"/>
                <a:cs typeface="Trebuchet MS"/>
              </a:rPr>
              <a:t>IP </a:t>
            </a:r>
            <a:r>
              <a:rPr sz="2000" spc="-114" dirty="0">
                <a:solidFill>
                  <a:srgbClr val="000099"/>
                </a:solidFill>
                <a:latin typeface="Trebuchet MS"/>
                <a:cs typeface="Trebuchet MS"/>
              </a:rPr>
              <a:t>addresses, </a:t>
            </a:r>
            <a:r>
              <a:rPr sz="2000" spc="-5" dirty="0">
                <a:solidFill>
                  <a:srgbClr val="000099"/>
                </a:solidFill>
                <a:latin typeface="Trebuchet MS"/>
                <a:cs typeface="Trebuchet MS"/>
              </a:rPr>
              <a:t>so  </a:t>
            </a:r>
            <a:r>
              <a:rPr sz="2000" spc="-90" dirty="0">
                <a:solidFill>
                  <a:srgbClr val="000099"/>
                </a:solidFill>
                <a:latin typeface="Trebuchet MS"/>
                <a:cs typeface="Trebuchet MS"/>
              </a:rPr>
              <a:t>rather </a:t>
            </a:r>
            <a:r>
              <a:rPr sz="2000" spc="-125" dirty="0">
                <a:solidFill>
                  <a:srgbClr val="000099"/>
                </a:solidFill>
                <a:latin typeface="Trebuchet MS"/>
                <a:cs typeface="Trebuchet MS"/>
              </a:rPr>
              <a:t>than </a:t>
            </a:r>
            <a:r>
              <a:rPr sz="2000" spc="-114" dirty="0">
                <a:solidFill>
                  <a:srgbClr val="000099"/>
                </a:solidFill>
                <a:latin typeface="Trebuchet MS"/>
                <a:cs typeface="Trebuchet MS"/>
              </a:rPr>
              <a:t>list </a:t>
            </a:r>
            <a:r>
              <a:rPr sz="2000" spc="-125" dirty="0">
                <a:solidFill>
                  <a:srgbClr val="000099"/>
                </a:solidFill>
                <a:latin typeface="Trebuchet MS"/>
                <a:cs typeface="Trebuchet MS"/>
              </a:rPr>
              <a:t>individual  </a:t>
            </a:r>
            <a:r>
              <a:rPr sz="2000" spc="-105" dirty="0">
                <a:solidFill>
                  <a:srgbClr val="000099"/>
                </a:solidFill>
                <a:latin typeface="Trebuchet MS"/>
                <a:cs typeface="Trebuchet MS"/>
              </a:rPr>
              <a:t>destination </a:t>
            </a:r>
            <a:r>
              <a:rPr sz="2000" spc="-95" dirty="0">
                <a:solidFill>
                  <a:srgbClr val="000099"/>
                </a:solidFill>
                <a:latin typeface="Trebuchet MS"/>
                <a:cs typeface="Trebuchet MS"/>
              </a:rPr>
              <a:t>address </a:t>
            </a:r>
            <a:r>
              <a:rPr sz="2000" spc="-114" dirty="0">
                <a:solidFill>
                  <a:srgbClr val="000099"/>
                </a:solidFill>
                <a:latin typeface="Trebuchet MS"/>
                <a:cs typeface="Trebuchet MS"/>
              </a:rPr>
              <a:t>list  </a:t>
            </a:r>
            <a:r>
              <a:rPr sz="2000" i="1" spc="-185" dirty="0">
                <a:solidFill>
                  <a:srgbClr val="000099"/>
                </a:solidFill>
                <a:latin typeface="Trebuchet MS"/>
                <a:cs typeface="Trebuchet MS"/>
              </a:rPr>
              <a:t>range </a:t>
            </a:r>
            <a:r>
              <a:rPr sz="2000" spc="-105" dirty="0">
                <a:solidFill>
                  <a:srgbClr val="000099"/>
                </a:solidFill>
                <a:latin typeface="Trebuchet MS"/>
                <a:cs typeface="Trebuchet MS"/>
              </a:rPr>
              <a:t>of </a:t>
            </a:r>
            <a:r>
              <a:rPr sz="2000" spc="-95" dirty="0">
                <a:solidFill>
                  <a:srgbClr val="000099"/>
                </a:solidFill>
                <a:latin typeface="Trebuchet MS"/>
                <a:cs typeface="Trebuchet MS"/>
              </a:rPr>
              <a:t>addresses  </a:t>
            </a:r>
            <a:r>
              <a:rPr sz="2000" spc="-140" dirty="0">
                <a:solidFill>
                  <a:srgbClr val="000099"/>
                </a:solidFill>
                <a:latin typeface="Trebuchet MS"/>
                <a:cs typeface="Trebuchet MS"/>
              </a:rPr>
              <a:t>(aggregate </a:t>
            </a:r>
            <a:r>
              <a:rPr sz="2000" spc="-145" dirty="0">
                <a:solidFill>
                  <a:srgbClr val="000099"/>
                </a:solidFill>
                <a:latin typeface="Trebuchet MS"/>
                <a:cs typeface="Trebuchet MS"/>
              </a:rPr>
              <a:t>table</a:t>
            </a:r>
            <a:r>
              <a:rPr sz="2000" spc="-3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000099"/>
                </a:solidFill>
                <a:latin typeface="Trebuchet MS"/>
                <a:cs typeface="Trebuchet MS"/>
              </a:rPr>
              <a:t>entries)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5017008" y="2022855"/>
            <a:ext cx="2060575" cy="1066800"/>
          </a:xfrm>
          <a:custGeom>
            <a:avLst/>
            <a:gdLst/>
            <a:ahLst/>
            <a:cxnLst/>
            <a:rect l="l" t="t" r="r" b="b"/>
            <a:pathLst>
              <a:path w="2060575" h="1066800">
                <a:moveTo>
                  <a:pt x="50291" y="997458"/>
                </a:moveTo>
                <a:lnTo>
                  <a:pt x="0" y="1066292"/>
                </a:lnTo>
                <a:lnTo>
                  <a:pt x="85216" y="1065276"/>
                </a:lnTo>
                <a:lnTo>
                  <a:pt x="73640" y="1042797"/>
                </a:lnTo>
                <a:lnTo>
                  <a:pt x="59308" y="1042797"/>
                </a:lnTo>
                <a:lnTo>
                  <a:pt x="53466" y="1031494"/>
                </a:lnTo>
                <a:lnTo>
                  <a:pt x="64808" y="1025647"/>
                </a:lnTo>
                <a:lnTo>
                  <a:pt x="50291" y="997458"/>
                </a:lnTo>
                <a:close/>
              </a:path>
              <a:path w="2060575" h="1066800">
                <a:moveTo>
                  <a:pt x="64808" y="1025647"/>
                </a:moveTo>
                <a:lnTo>
                  <a:pt x="53466" y="1031494"/>
                </a:lnTo>
                <a:lnTo>
                  <a:pt x="59308" y="1042797"/>
                </a:lnTo>
                <a:lnTo>
                  <a:pt x="70633" y="1036958"/>
                </a:lnTo>
                <a:lnTo>
                  <a:pt x="64808" y="1025647"/>
                </a:lnTo>
                <a:close/>
              </a:path>
              <a:path w="2060575" h="1066800">
                <a:moveTo>
                  <a:pt x="70633" y="1036958"/>
                </a:moveTo>
                <a:lnTo>
                  <a:pt x="59308" y="1042797"/>
                </a:lnTo>
                <a:lnTo>
                  <a:pt x="73640" y="1042797"/>
                </a:lnTo>
                <a:lnTo>
                  <a:pt x="70633" y="1036958"/>
                </a:lnTo>
                <a:close/>
              </a:path>
              <a:path w="2060575" h="1066800">
                <a:moveTo>
                  <a:pt x="2054478" y="0"/>
                </a:moveTo>
                <a:lnTo>
                  <a:pt x="64808" y="1025647"/>
                </a:lnTo>
                <a:lnTo>
                  <a:pt x="70633" y="1036958"/>
                </a:lnTo>
                <a:lnTo>
                  <a:pt x="2060320" y="11176"/>
                </a:lnTo>
                <a:lnTo>
                  <a:pt x="2054478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6844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6775" y="189941"/>
            <a:ext cx="90973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20260" algn="l"/>
              </a:tabLst>
            </a:pPr>
            <a:r>
              <a:rPr sz="4000" i="0" spc="-10" dirty="0">
                <a:latin typeface="Carlito"/>
                <a:cs typeface="Carlito"/>
              </a:rPr>
              <a:t>D</a:t>
            </a:r>
            <a:r>
              <a:rPr sz="4000" i="0" spc="-40" dirty="0">
                <a:latin typeface="Carlito"/>
                <a:cs typeface="Carlito"/>
              </a:rPr>
              <a:t>a</a:t>
            </a:r>
            <a:r>
              <a:rPr sz="4000" i="0" spc="-50" dirty="0">
                <a:latin typeface="Carlito"/>
                <a:cs typeface="Carlito"/>
              </a:rPr>
              <a:t>t</a:t>
            </a:r>
            <a:r>
              <a:rPr sz="4000" i="0" spc="-5" dirty="0">
                <a:latin typeface="Carlito"/>
                <a:cs typeface="Carlito"/>
              </a:rPr>
              <a:t>ag</a:t>
            </a:r>
            <a:r>
              <a:rPr sz="4000" i="0" spc="-85" dirty="0">
                <a:latin typeface="Carlito"/>
                <a:cs typeface="Carlito"/>
              </a:rPr>
              <a:t>r</a:t>
            </a:r>
            <a:r>
              <a:rPr sz="4000" i="0" spc="-5" dirty="0">
                <a:latin typeface="Carlito"/>
                <a:cs typeface="Carlito"/>
              </a:rPr>
              <a:t>am</a:t>
            </a:r>
            <a:r>
              <a:rPr sz="4000" i="0" spc="-15" dirty="0">
                <a:latin typeface="Carlito"/>
                <a:cs typeface="Carlito"/>
              </a:rPr>
              <a:t> </a:t>
            </a:r>
            <a:r>
              <a:rPr sz="4000" i="0" spc="-90" dirty="0" smtClean="0">
                <a:latin typeface="Carlito"/>
                <a:cs typeface="Carlito"/>
              </a:rPr>
              <a:t>f</a:t>
            </a:r>
            <a:r>
              <a:rPr sz="4000" i="0" spc="-10" dirty="0" smtClean="0">
                <a:latin typeface="Carlito"/>
                <a:cs typeface="Carlito"/>
              </a:rPr>
              <a:t>o</a:t>
            </a:r>
            <a:r>
              <a:rPr sz="4000" i="0" spc="10" dirty="0" smtClean="0">
                <a:latin typeface="Carlito"/>
                <a:cs typeface="Carlito"/>
              </a:rPr>
              <a:t>r</a:t>
            </a:r>
            <a:r>
              <a:rPr sz="4000" i="0" spc="-60" dirty="0" smtClean="0">
                <a:latin typeface="Carlito"/>
                <a:cs typeface="Carlito"/>
              </a:rPr>
              <a:t>w</a:t>
            </a:r>
            <a:r>
              <a:rPr sz="4000" i="0" spc="-5" dirty="0" smtClean="0">
                <a:latin typeface="Carlito"/>
                <a:cs typeface="Carlito"/>
              </a:rPr>
              <a:t>a</a:t>
            </a:r>
            <a:r>
              <a:rPr sz="4000" i="0" spc="-65" dirty="0" smtClean="0">
                <a:latin typeface="Carlito"/>
                <a:cs typeface="Carlito"/>
              </a:rPr>
              <a:t>r</a:t>
            </a:r>
            <a:r>
              <a:rPr sz="4000" i="0" spc="-10" dirty="0" smtClean="0">
                <a:latin typeface="Carlito"/>
                <a:cs typeface="Carlito"/>
              </a:rPr>
              <a:t>din</a:t>
            </a:r>
            <a:r>
              <a:rPr sz="4000" i="0" spc="-5" dirty="0" smtClean="0">
                <a:latin typeface="Carlito"/>
                <a:cs typeface="Carlito"/>
              </a:rPr>
              <a:t>g</a:t>
            </a:r>
            <a:r>
              <a:rPr lang="en-US" sz="4000" i="0" dirty="0"/>
              <a:t> </a:t>
            </a:r>
            <a:r>
              <a:rPr sz="4000" i="0" spc="-55" dirty="0" smtClean="0">
                <a:latin typeface="Carlito"/>
                <a:cs typeface="Carlito"/>
              </a:rPr>
              <a:t>t</a:t>
            </a:r>
            <a:r>
              <a:rPr sz="4000" i="0" spc="-5" dirty="0" smtClean="0">
                <a:latin typeface="Carlito"/>
                <a:cs typeface="Carlito"/>
              </a:rPr>
              <a:t>able</a:t>
            </a:r>
            <a:endParaRPr sz="4000" i="0" spc="-5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2450" y="6426504"/>
            <a:ext cx="9271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Network</a:t>
            </a:r>
            <a:r>
              <a:rPr sz="1200" spc="-6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Layer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98097" y="6426504"/>
            <a:ext cx="3060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4-15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51888" y="1257300"/>
          <a:ext cx="7223758" cy="4526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52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80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80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919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30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06551">
                <a:tc gridSpan="4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Destination Address</a:t>
                      </a:r>
                      <a:r>
                        <a:rPr sz="18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Range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58115" marB="0">
                    <a:lnL w="28575">
                      <a:solidFill>
                        <a:srgbClr val="000099"/>
                      </a:solidFill>
                      <a:prstDash val="solid"/>
                    </a:lnL>
                    <a:lnR w="12700">
                      <a:solidFill>
                        <a:srgbClr val="000099"/>
                      </a:solidFill>
                      <a:prstDash val="solid"/>
                    </a:lnR>
                    <a:lnT w="28575">
                      <a:solidFill>
                        <a:srgbClr val="000099"/>
                      </a:solidFill>
                      <a:prstDash val="solid"/>
                    </a:lnT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Link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Interface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6215" marB="0">
                    <a:lnL w="12700">
                      <a:solidFill>
                        <a:srgbClr val="000099"/>
                      </a:solidFill>
                      <a:prstDash val="solid"/>
                    </a:lnL>
                    <a:lnR w="28575">
                      <a:solidFill>
                        <a:srgbClr val="000099"/>
                      </a:solidFill>
                      <a:prstDash val="solid"/>
                    </a:lnR>
                    <a:lnT w="28575">
                      <a:solidFill>
                        <a:srgbClr val="000099"/>
                      </a:solidFill>
                      <a:prstDash val="solid"/>
                    </a:lnT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654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11001000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000099"/>
                      </a:solidFill>
                      <a:prstDash val="solid"/>
                    </a:lnL>
                    <a:lnT w="28575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00010111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8265" marB="0">
                    <a:lnT w="28575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01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00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8265" marB="0">
                    <a:lnT w="28575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00000000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88265" marB="0">
                    <a:lnR w="12700">
                      <a:solidFill>
                        <a:srgbClr val="000099"/>
                      </a:solidFill>
                      <a:prstDash val="solid"/>
                    </a:lnR>
                    <a:lnT w="28575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99"/>
                      </a:solidFill>
                      <a:prstDash val="solid"/>
                    </a:lnL>
                    <a:lnR w="28575">
                      <a:solidFill>
                        <a:srgbClr val="000099"/>
                      </a:solidFill>
                      <a:prstDash val="solid"/>
                    </a:lnR>
                    <a:lnT w="28575">
                      <a:solidFill>
                        <a:srgbClr val="00009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6477">
                <a:tc>
                  <a:txBody>
                    <a:bodyPr/>
                    <a:lstStyle/>
                    <a:p>
                      <a:pPr marL="81915">
                        <a:lnSpc>
                          <a:spcPts val="1845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through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1915">
                        <a:lnSpc>
                          <a:spcPts val="210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11001000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99"/>
                      </a:solidFill>
                      <a:prstDash val="solid"/>
                    </a:lnL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00010111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7329" marB="0"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01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01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227329" marB="0"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11111111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227329" marB="0">
                    <a:lnR w="12700">
                      <a:solidFill>
                        <a:srgbClr val="000099"/>
                      </a:solidFill>
                      <a:prstDash val="solid"/>
                    </a:lnR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99"/>
                      </a:solidFill>
                      <a:prstDash val="solid"/>
                    </a:lnL>
                    <a:lnR w="28575">
                      <a:solidFill>
                        <a:srgbClr val="000099"/>
                      </a:solidFill>
                      <a:prstDash val="solid"/>
                    </a:lnR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000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11001000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9539" marB="0">
                    <a:lnL w="28575">
                      <a:solidFill>
                        <a:srgbClr val="000099"/>
                      </a:solidFill>
                      <a:prstDash val="solid"/>
                    </a:lnL>
                    <a:lnT w="28575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00010111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9539" marB="0">
                    <a:lnT w="28575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01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9539" marB="0">
                    <a:lnT w="28575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00000000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129539" marB="0">
                    <a:lnR w="12700">
                      <a:solidFill>
                        <a:srgbClr val="000099"/>
                      </a:solidFill>
                      <a:prstDash val="solid"/>
                    </a:lnR>
                    <a:lnT w="28575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99"/>
                      </a:solidFill>
                      <a:prstDash val="solid"/>
                    </a:lnL>
                    <a:lnR w="28575">
                      <a:solidFill>
                        <a:srgbClr val="000099"/>
                      </a:solidFill>
                      <a:prstDash val="solid"/>
                    </a:lnR>
                    <a:lnT w="28575">
                      <a:solidFill>
                        <a:srgbClr val="00009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1656">
                <a:tc>
                  <a:txBody>
                    <a:bodyPr/>
                    <a:lstStyle/>
                    <a:p>
                      <a:pPr marL="81915">
                        <a:lnSpc>
                          <a:spcPts val="1845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through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1915">
                        <a:lnSpc>
                          <a:spcPts val="211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11001000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99"/>
                      </a:solidFill>
                      <a:prstDash val="solid"/>
                    </a:lnL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00010111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01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 dirty="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11111111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99"/>
                      </a:solidFill>
                      <a:prstDash val="solid"/>
                    </a:lnR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99"/>
                      </a:solidFill>
                      <a:prstDash val="solid"/>
                    </a:lnL>
                    <a:lnR w="28575">
                      <a:solidFill>
                        <a:srgbClr val="000099"/>
                      </a:solidFill>
                      <a:prstDash val="solid"/>
                    </a:lnR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6598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11001000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5890" marB="0">
                    <a:lnL w="28575">
                      <a:solidFill>
                        <a:srgbClr val="000099"/>
                      </a:solidFill>
                      <a:prstDash val="solid"/>
                    </a:lnL>
                    <a:lnT w="28575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00010111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5890" marB="0">
                    <a:lnT w="28575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01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5890" marB="0">
                    <a:lnT w="28575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00000000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5890" marB="0">
                    <a:lnR w="12700">
                      <a:solidFill>
                        <a:srgbClr val="000099"/>
                      </a:solidFill>
                      <a:prstDash val="solid"/>
                    </a:lnR>
                    <a:lnT w="28575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99"/>
                      </a:solidFill>
                      <a:prstDash val="solid"/>
                    </a:lnL>
                    <a:lnR w="28575">
                      <a:solidFill>
                        <a:srgbClr val="000099"/>
                      </a:solidFill>
                      <a:prstDash val="solid"/>
                    </a:lnR>
                    <a:lnT w="28575">
                      <a:solidFill>
                        <a:srgbClr val="00009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3076">
                <a:tc>
                  <a:txBody>
                    <a:bodyPr/>
                    <a:lstStyle/>
                    <a:p>
                      <a:pPr marL="81915">
                        <a:lnSpc>
                          <a:spcPts val="1895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through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9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9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195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99"/>
                      </a:solidFill>
                      <a:prstDash val="solid"/>
                    </a:lnL>
                    <a:lnR w="28575">
                      <a:solidFill>
                        <a:srgbClr val="00009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3512">
                <a:tc>
                  <a:txBody>
                    <a:bodyPr/>
                    <a:lstStyle/>
                    <a:p>
                      <a:pPr marL="81915">
                        <a:lnSpc>
                          <a:spcPts val="188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11001000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99"/>
                      </a:solidFill>
                      <a:prstDash val="solid"/>
                    </a:lnL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00010111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85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01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11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8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11111111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99"/>
                      </a:solidFill>
                      <a:prstDash val="solid"/>
                    </a:lnR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99"/>
                      </a:solidFill>
                      <a:prstDash val="solid"/>
                    </a:lnL>
                    <a:lnR w="28575">
                      <a:solidFill>
                        <a:srgbClr val="000099"/>
                      </a:solidFill>
                      <a:prstDash val="solid"/>
                    </a:lnR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18744">
                <a:tc gridSpan="4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otherwise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2555" marB="0">
                    <a:lnL w="28575">
                      <a:solidFill>
                        <a:srgbClr val="000099"/>
                      </a:solidFill>
                      <a:prstDash val="solid"/>
                    </a:lnL>
                    <a:lnR w="12700">
                      <a:solidFill>
                        <a:srgbClr val="000099"/>
                      </a:solidFill>
                      <a:prstDash val="solid"/>
                    </a:lnR>
                    <a:lnT w="28575">
                      <a:solidFill>
                        <a:srgbClr val="000099"/>
                      </a:solidFill>
                      <a:prstDash val="solid"/>
                    </a:lnT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</a:p>
                  </a:txBody>
                  <a:tcPr marL="0" marR="0" marT="130175" marB="0">
                    <a:lnL w="12700">
                      <a:solidFill>
                        <a:srgbClr val="000099"/>
                      </a:solidFill>
                      <a:prstDash val="solid"/>
                    </a:lnL>
                    <a:lnR w="28575">
                      <a:solidFill>
                        <a:srgbClr val="000099"/>
                      </a:solidFill>
                      <a:prstDash val="solid"/>
                    </a:lnR>
                    <a:lnT w="28575">
                      <a:solidFill>
                        <a:srgbClr val="000099"/>
                      </a:solidFill>
                      <a:prstDash val="solid"/>
                    </a:lnT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129027" y="771144"/>
            <a:ext cx="5942076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406774" y="5920373"/>
            <a:ext cx="58990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11001000 </a:t>
            </a:r>
            <a: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00010111 </a:t>
            </a:r>
            <a:r>
              <a:rPr lang="en-IN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00010110 </a:t>
            </a:r>
            <a:r>
              <a:rPr lang="en-IN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10100001</a:t>
            </a:r>
            <a:endParaRPr lang="en-IN" sz="2400" b="1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11001000 </a:t>
            </a:r>
            <a:r>
              <a:rPr lang="en-IN" sz="24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00010111 </a:t>
            </a:r>
            <a:r>
              <a:rPr lang="en-IN" sz="24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00011000 </a:t>
            </a:r>
            <a:r>
              <a:rPr lang="en-IN"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10101010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0746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9598" y="193487"/>
            <a:ext cx="9701990" cy="6321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304800"/>
            <a:ext cx="686219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87620" algn="l"/>
              </a:tabLst>
            </a:pPr>
            <a:r>
              <a:rPr sz="4400" i="0" spc="-5" dirty="0">
                <a:latin typeface="Carlito"/>
                <a:cs typeface="Carlito"/>
              </a:rPr>
              <a:t>D</a:t>
            </a:r>
            <a:r>
              <a:rPr sz="4400" i="0" spc="-35" dirty="0">
                <a:latin typeface="Carlito"/>
                <a:cs typeface="Carlito"/>
              </a:rPr>
              <a:t>a</a:t>
            </a:r>
            <a:r>
              <a:rPr sz="4400" i="0" spc="-50" dirty="0">
                <a:latin typeface="Carlito"/>
                <a:cs typeface="Carlito"/>
              </a:rPr>
              <a:t>t</a:t>
            </a:r>
            <a:r>
              <a:rPr sz="4400" i="0" dirty="0">
                <a:latin typeface="Carlito"/>
                <a:cs typeface="Carlito"/>
              </a:rPr>
              <a:t>ag</a:t>
            </a:r>
            <a:r>
              <a:rPr sz="4400" i="0" spc="-80" dirty="0">
                <a:latin typeface="Carlito"/>
                <a:cs typeface="Carlito"/>
              </a:rPr>
              <a:t>r</a:t>
            </a:r>
            <a:r>
              <a:rPr sz="4400" i="0" dirty="0">
                <a:latin typeface="Carlito"/>
                <a:cs typeface="Carlito"/>
              </a:rPr>
              <a:t>am </a:t>
            </a:r>
            <a:r>
              <a:rPr sz="4400" i="0" spc="-110" dirty="0">
                <a:latin typeface="Carlito"/>
                <a:cs typeface="Carlito"/>
              </a:rPr>
              <a:t>f</a:t>
            </a:r>
            <a:r>
              <a:rPr sz="4400" i="0" spc="-5" dirty="0">
                <a:latin typeface="Carlito"/>
                <a:cs typeface="Carlito"/>
              </a:rPr>
              <a:t>o</a:t>
            </a:r>
            <a:r>
              <a:rPr sz="4400" i="0" spc="20" dirty="0">
                <a:latin typeface="Carlito"/>
                <a:cs typeface="Carlito"/>
              </a:rPr>
              <a:t>r</a:t>
            </a:r>
            <a:r>
              <a:rPr sz="4400" i="0" spc="-55" dirty="0">
                <a:latin typeface="Carlito"/>
                <a:cs typeface="Carlito"/>
              </a:rPr>
              <a:t>w</a:t>
            </a:r>
            <a:r>
              <a:rPr sz="4400" i="0" dirty="0">
                <a:latin typeface="Carlito"/>
                <a:cs typeface="Carlito"/>
              </a:rPr>
              <a:t>a</a:t>
            </a:r>
            <a:r>
              <a:rPr sz="4400" i="0" spc="-60" dirty="0">
                <a:latin typeface="Carlito"/>
                <a:cs typeface="Carlito"/>
              </a:rPr>
              <a:t>r</a:t>
            </a:r>
            <a:r>
              <a:rPr sz="4400" i="0" spc="-5" dirty="0">
                <a:latin typeface="Carlito"/>
                <a:cs typeface="Carlito"/>
              </a:rPr>
              <a:t>din</a:t>
            </a:r>
            <a:r>
              <a:rPr sz="4400" i="0" dirty="0">
                <a:latin typeface="Carlito"/>
                <a:cs typeface="Carlito"/>
              </a:rPr>
              <a:t>g	</a:t>
            </a:r>
            <a:r>
              <a:rPr sz="4400" i="0" spc="-40" dirty="0">
                <a:latin typeface="Carlito"/>
                <a:cs typeface="Carlito"/>
              </a:rPr>
              <a:t>t</a:t>
            </a:r>
            <a:r>
              <a:rPr sz="4400" i="0" dirty="0">
                <a:latin typeface="Carlito"/>
                <a:cs typeface="Carlito"/>
              </a:rPr>
              <a:t>able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1200" y="1158494"/>
            <a:ext cx="8073390" cy="427591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1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this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table, 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packet’s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entries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table; </a:t>
            </a:r>
            <a:r>
              <a:rPr sz="2400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400" spc="-35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there’s </a:t>
            </a:r>
            <a:r>
              <a:rPr sz="2400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5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link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350" indent="-342900" algn="just">
              <a:lnSpc>
                <a:spcPts val="281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packet’s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address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11001000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00010111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00010110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10100001;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21-bit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matches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table,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sz="2400" spc="-10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2400" spc="-35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54355" indent="-342900">
              <a:lnSpc>
                <a:spcPts val="281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sz="2400" spc="-5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doesn’t </a:t>
            </a:r>
            <a:r>
              <a:rPr sz="2400" spc="-15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 any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entries,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312243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7608" y="461899"/>
            <a:ext cx="678599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87620" algn="l"/>
              </a:tabLst>
            </a:pPr>
            <a:r>
              <a:rPr sz="4400" i="0" spc="-5" dirty="0">
                <a:latin typeface="Carlito"/>
                <a:cs typeface="Carlito"/>
              </a:rPr>
              <a:t>D</a:t>
            </a:r>
            <a:r>
              <a:rPr sz="4400" i="0" spc="-35" dirty="0">
                <a:latin typeface="Carlito"/>
                <a:cs typeface="Carlito"/>
              </a:rPr>
              <a:t>a</a:t>
            </a:r>
            <a:r>
              <a:rPr sz="4400" i="0" spc="-50" dirty="0">
                <a:latin typeface="Carlito"/>
                <a:cs typeface="Carlito"/>
              </a:rPr>
              <a:t>t</a:t>
            </a:r>
            <a:r>
              <a:rPr sz="4400" i="0" dirty="0">
                <a:latin typeface="Carlito"/>
                <a:cs typeface="Carlito"/>
              </a:rPr>
              <a:t>ag</a:t>
            </a:r>
            <a:r>
              <a:rPr sz="4400" i="0" spc="-80" dirty="0">
                <a:latin typeface="Carlito"/>
                <a:cs typeface="Carlito"/>
              </a:rPr>
              <a:t>r</a:t>
            </a:r>
            <a:r>
              <a:rPr sz="4400" i="0" dirty="0">
                <a:latin typeface="Carlito"/>
                <a:cs typeface="Carlito"/>
              </a:rPr>
              <a:t>am </a:t>
            </a:r>
            <a:r>
              <a:rPr sz="4400" i="0" spc="-110" dirty="0">
                <a:latin typeface="Carlito"/>
                <a:cs typeface="Carlito"/>
              </a:rPr>
              <a:t>f</a:t>
            </a:r>
            <a:r>
              <a:rPr sz="4400" i="0" spc="-5" dirty="0">
                <a:latin typeface="Carlito"/>
                <a:cs typeface="Carlito"/>
              </a:rPr>
              <a:t>o</a:t>
            </a:r>
            <a:r>
              <a:rPr sz="4400" i="0" spc="20" dirty="0">
                <a:latin typeface="Carlito"/>
                <a:cs typeface="Carlito"/>
              </a:rPr>
              <a:t>r</a:t>
            </a:r>
            <a:r>
              <a:rPr sz="4400" i="0" spc="-55" dirty="0">
                <a:latin typeface="Carlito"/>
                <a:cs typeface="Carlito"/>
              </a:rPr>
              <a:t>w</a:t>
            </a:r>
            <a:r>
              <a:rPr sz="4400" i="0" dirty="0">
                <a:latin typeface="Carlito"/>
                <a:cs typeface="Carlito"/>
              </a:rPr>
              <a:t>a</a:t>
            </a:r>
            <a:r>
              <a:rPr sz="4400" i="0" spc="-60" dirty="0">
                <a:latin typeface="Carlito"/>
                <a:cs typeface="Carlito"/>
              </a:rPr>
              <a:t>r</a:t>
            </a:r>
            <a:r>
              <a:rPr sz="4400" i="0" spc="-5" dirty="0">
                <a:latin typeface="Carlito"/>
                <a:cs typeface="Carlito"/>
              </a:rPr>
              <a:t>din</a:t>
            </a:r>
            <a:r>
              <a:rPr sz="4400" i="0" dirty="0">
                <a:latin typeface="Carlito"/>
                <a:cs typeface="Carlito"/>
              </a:rPr>
              <a:t>g	</a:t>
            </a:r>
            <a:r>
              <a:rPr sz="4400" i="0" spc="-40" dirty="0">
                <a:latin typeface="Carlito"/>
                <a:cs typeface="Carlito"/>
              </a:rPr>
              <a:t>t</a:t>
            </a:r>
            <a:r>
              <a:rPr sz="4400" i="0" dirty="0">
                <a:latin typeface="Carlito"/>
                <a:cs typeface="Carlito"/>
              </a:rPr>
              <a:t>able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1538681"/>
            <a:ext cx="8226425" cy="175450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it </a:t>
            </a:r>
            <a:r>
              <a:rPr sz="2700" spc="-5" dirty="0">
                <a:latin typeface="Times New Roman"/>
                <a:cs typeface="Times New Roman"/>
              </a:rPr>
              <a:t>is possible for </a:t>
            </a:r>
            <a:r>
              <a:rPr sz="2700" dirty="0">
                <a:latin typeface="Times New Roman"/>
                <a:cs typeface="Times New Roman"/>
              </a:rPr>
              <a:t>a </a:t>
            </a:r>
            <a:r>
              <a:rPr sz="2700" spc="-5" dirty="0">
                <a:latin typeface="Times New Roman"/>
                <a:cs typeface="Times New Roman"/>
              </a:rPr>
              <a:t>destination </a:t>
            </a:r>
            <a:r>
              <a:rPr sz="2700" dirty="0">
                <a:latin typeface="Times New Roman"/>
                <a:cs typeface="Times New Roman"/>
              </a:rPr>
              <a:t>address </a:t>
            </a:r>
            <a:r>
              <a:rPr sz="2700" spc="-5" dirty="0">
                <a:latin typeface="Times New Roman"/>
                <a:cs typeface="Times New Roman"/>
              </a:rPr>
              <a:t>to match more  than </a:t>
            </a:r>
            <a:r>
              <a:rPr sz="2700" dirty="0">
                <a:latin typeface="Times New Roman"/>
                <a:cs typeface="Times New Roman"/>
              </a:rPr>
              <a:t>one </a:t>
            </a:r>
            <a:r>
              <a:rPr sz="2700" spc="-30" dirty="0">
                <a:latin typeface="Times New Roman"/>
                <a:cs typeface="Times New Roman"/>
              </a:rPr>
              <a:t>entry. </a:t>
            </a:r>
            <a:r>
              <a:rPr sz="2700" dirty="0">
                <a:solidFill>
                  <a:srgbClr val="C00000"/>
                </a:solidFill>
                <a:latin typeface="Times New Roman"/>
                <a:cs typeface="Times New Roman"/>
              </a:rPr>
              <a:t>For example, the </a:t>
            </a:r>
            <a:r>
              <a:rPr sz="2700" spc="-5" dirty="0">
                <a:solidFill>
                  <a:srgbClr val="C00000"/>
                </a:solidFill>
                <a:latin typeface="Times New Roman"/>
                <a:cs typeface="Times New Roman"/>
              </a:rPr>
              <a:t>first </a:t>
            </a:r>
            <a:r>
              <a:rPr sz="2700" dirty="0">
                <a:solidFill>
                  <a:srgbClr val="C00000"/>
                </a:solidFill>
                <a:latin typeface="Times New Roman"/>
                <a:cs typeface="Times New Roman"/>
              </a:rPr>
              <a:t>24 bits of </a:t>
            </a:r>
            <a:r>
              <a:rPr sz="2700" spc="5" dirty="0">
                <a:solidFill>
                  <a:srgbClr val="C00000"/>
                </a:solidFill>
                <a:latin typeface="Times New Roman"/>
                <a:cs typeface="Times New Roman"/>
              </a:rPr>
              <a:t>the  </a:t>
            </a:r>
            <a:r>
              <a:rPr sz="2700" spc="-5" dirty="0">
                <a:solidFill>
                  <a:srgbClr val="C00000"/>
                </a:solidFill>
                <a:latin typeface="Times New Roman"/>
                <a:cs typeface="Times New Roman"/>
              </a:rPr>
              <a:t>address </a:t>
            </a:r>
            <a:r>
              <a:rPr sz="2700" spc="-15" dirty="0">
                <a:solidFill>
                  <a:srgbClr val="C00000"/>
                </a:solidFill>
                <a:latin typeface="Times New Roman"/>
                <a:cs typeface="Times New Roman"/>
              </a:rPr>
              <a:t>11001000 </a:t>
            </a:r>
            <a:r>
              <a:rPr sz="2700" spc="-30" dirty="0">
                <a:solidFill>
                  <a:srgbClr val="C00000"/>
                </a:solidFill>
                <a:latin typeface="Times New Roman"/>
                <a:cs typeface="Times New Roman"/>
              </a:rPr>
              <a:t>00010111 </a:t>
            </a:r>
            <a:r>
              <a:rPr sz="2700" spc="-15" dirty="0">
                <a:solidFill>
                  <a:srgbClr val="C00000"/>
                </a:solidFill>
                <a:latin typeface="Times New Roman"/>
                <a:cs typeface="Times New Roman"/>
              </a:rPr>
              <a:t>00011000 </a:t>
            </a:r>
            <a:r>
              <a:rPr sz="2700" spc="-5" dirty="0">
                <a:solidFill>
                  <a:srgbClr val="C00000"/>
                </a:solidFill>
                <a:latin typeface="Times New Roman"/>
                <a:cs typeface="Times New Roman"/>
              </a:rPr>
              <a:t>10101010 match  </a:t>
            </a:r>
            <a:r>
              <a:rPr sz="2700" dirty="0">
                <a:solidFill>
                  <a:srgbClr val="C00000"/>
                </a:solidFill>
                <a:latin typeface="Times New Roman"/>
                <a:cs typeface="Times New Roman"/>
              </a:rPr>
              <a:t>the second entry in the table, and the </a:t>
            </a:r>
            <a:r>
              <a:rPr sz="2700" spc="-5" dirty="0">
                <a:solidFill>
                  <a:srgbClr val="C00000"/>
                </a:solidFill>
                <a:latin typeface="Times New Roman"/>
                <a:cs typeface="Times New Roman"/>
              </a:rPr>
              <a:t>first </a:t>
            </a:r>
            <a:r>
              <a:rPr sz="2700" dirty="0">
                <a:solidFill>
                  <a:srgbClr val="C00000"/>
                </a:solidFill>
                <a:latin typeface="Times New Roman"/>
                <a:cs typeface="Times New Roman"/>
              </a:rPr>
              <a:t>21 bits of </a:t>
            </a:r>
            <a:r>
              <a:rPr sz="2700" spc="5" dirty="0">
                <a:solidFill>
                  <a:srgbClr val="C00000"/>
                </a:solidFill>
                <a:latin typeface="Times New Roman"/>
                <a:cs typeface="Times New Roman"/>
              </a:rPr>
              <a:t>the  </a:t>
            </a:r>
            <a:r>
              <a:rPr sz="2700" dirty="0">
                <a:solidFill>
                  <a:srgbClr val="C00000"/>
                </a:solidFill>
                <a:latin typeface="Times New Roman"/>
                <a:cs typeface="Times New Roman"/>
              </a:rPr>
              <a:t>address </a:t>
            </a:r>
            <a:r>
              <a:rPr sz="2700" spc="-5" dirty="0">
                <a:solidFill>
                  <a:srgbClr val="C00000"/>
                </a:solidFill>
                <a:latin typeface="Times New Roman"/>
                <a:cs typeface="Times New Roman"/>
              </a:rPr>
              <a:t>match </a:t>
            </a:r>
            <a:r>
              <a:rPr sz="2700" dirty="0">
                <a:solidFill>
                  <a:srgbClr val="C00000"/>
                </a:solidFill>
                <a:latin typeface="Times New Roman"/>
                <a:cs typeface="Times New Roman"/>
              </a:rPr>
              <a:t>the third entry in the</a:t>
            </a:r>
            <a:r>
              <a:rPr sz="2700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C00000"/>
                </a:solidFill>
                <a:latin typeface="Times New Roman"/>
                <a:cs typeface="Times New Roman"/>
              </a:rPr>
              <a:t>table.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194" y="4502277"/>
            <a:ext cx="8226425" cy="17545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When </a:t>
            </a:r>
            <a:r>
              <a:rPr sz="2700" spc="-5" dirty="0">
                <a:latin typeface="Times New Roman"/>
                <a:cs typeface="Times New Roman"/>
              </a:rPr>
              <a:t>there </a:t>
            </a:r>
            <a:r>
              <a:rPr sz="2700" dirty="0">
                <a:latin typeface="Times New Roman"/>
                <a:cs typeface="Times New Roman"/>
              </a:rPr>
              <a:t>are </a:t>
            </a:r>
            <a:r>
              <a:rPr sz="2700" spc="-5" dirty="0">
                <a:solidFill>
                  <a:srgbClr val="1F487C"/>
                </a:solidFill>
                <a:latin typeface="Times New Roman"/>
                <a:cs typeface="Times New Roman"/>
              </a:rPr>
              <a:t>multiple matches,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router uses </a:t>
            </a:r>
            <a:r>
              <a:rPr sz="2700" dirty="0">
                <a:latin typeface="Times New Roman"/>
                <a:cs typeface="Times New Roman"/>
              </a:rPr>
              <a:t>the  </a:t>
            </a:r>
            <a:r>
              <a:rPr sz="2700" b="1" dirty="0">
                <a:latin typeface="Times New Roman"/>
                <a:cs typeface="Times New Roman"/>
              </a:rPr>
              <a:t>longest </a:t>
            </a:r>
            <a:r>
              <a:rPr sz="2700" b="1" spc="-10" dirty="0">
                <a:latin typeface="Times New Roman"/>
                <a:cs typeface="Times New Roman"/>
              </a:rPr>
              <a:t>prefix </a:t>
            </a:r>
            <a:r>
              <a:rPr sz="2700" b="1" dirty="0">
                <a:latin typeface="Times New Roman"/>
                <a:cs typeface="Times New Roman"/>
              </a:rPr>
              <a:t>matching </a:t>
            </a:r>
            <a:r>
              <a:rPr sz="2700" b="1" spc="-5" dirty="0">
                <a:latin typeface="Times New Roman"/>
                <a:cs typeface="Times New Roman"/>
              </a:rPr>
              <a:t>rule; </a:t>
            </a:r>
            <a:r>
              <a:rPr sz="2700" b="1" dirty="0">
                <a:latin typeface="Times New Roman"/>
                <a:cs typeface="Times New Roman"/>
              </a:rPr>
              <a:t>that </a:t>
            </a:r>
            <a:r>
              <a:rPr sz="2700" dirty="0">
                <a:latin typeface="Times New Roman"/>
                <a:cs typeface="Times New Roman"/>
              </a:rPr>
              <a:t>is, it </a:t>
            </a:r>
            <a:r>
              <a:rPr sz="2700" spc="-5" dirty="0">
                <a:solidFill>
                  <a:srgbClr val="1F487C"/>
                </a:solidFill>
                <a:latin typeface="Times New Roman"/>
                <a:cs typeface="Times New Roman"/>
              </a:rPr>
              <a:t>finds </a:t>
            </a:r>
            <a:r>
              <a:rPr sz="2700" spc="5" dirty="0">
                <a:solidFill>
                  <a:srgbClr val="1F487C"/>
                </a:solidFill>
                <a:latin typeface="Times New Roman"/>
                <a:cs typeface="Times New Roman"/>
              </a:rPr>
              <a:t>the  </a:t>
            </a:r>
            <a:r>
              <a:rPr sz="2700" spc="-5" dirty="0">
                <a:solidFill>
                  <a:srgbClr val="1F487C"/>
                </a:solidFill>
                <a:latin typeface="Times New Roman"/>
                <a:cs typeface="Times New Roman"/>
              </a:rPr>
              <a:t>longest </a:t>
            </a:r>
            <a:r>
              <a:rPr sz="2700" dirty="0">
                <a:solidFill>
                  <a:srgbClr val="1F487C"/>
                </a:solidFill>
                <a:latin typeface="Times New Roman"/>
                <a:cs typeface="Times New Roman"/>
              </a:rPr>
              <a:t>matching entry in the table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5" dirty="0">
                <a:latin typeface="Times New Roman"/>
                <a:cs typeface="Times New Roman"/>
              </a:rPr>
              <a:t>forwards </a:t>
            </a:r>
            <a:r>
              <a:rPr sz="2700" dirty="0">
                <a:latin typeface="Times New Roman"/>
                <a:cs typeface="Times New Roman"/>
              </a:rPr>
              <a:t>the  packet to the link </a:t>
            </a:r>
            <a:r>
              <a:rPr sz="2700" spc="-5" dirty="0">
                <a:latin typeface="Times New Roman"/>
                <a:cs typeface="Times New Roman"/>
              </a:rPr>
              <a:t>interface </a:t>
            </a:r>
            <a:r>
              <a:rPr sz="2700" dirty="0">
                <a:latin typeface="Times New Roman"/>
                <a:cs typeface="Times New Roman"/>
              </a:rPr>
              <a:t>associated </a:t>
            </a:r>
            <a:r>
              <a:rPr sz="2700" spc="-5" dirty="0">
                <a:latin typeface="Times New Roman"/>
                <a:cs typeface="Times New Roman"/>
              </a:rPr>
              <a:t>with </a:t>
            </a:r>
            <a:r>
              <a:rPr sz="2700" dirty="0">
                <a:latin typeface="Times New Roman"/>
                <a:cs typeface="Times New Roman"/>
              </a:rPr>
              <a:t>the longest  </a:t>
            </a:r>
            <a:r>
              <a:rPr sz="2700" spc="-5" dirty="0">
                <a:latin typeface="Times New Roman"/>
                <a:cs typeface="Times New Roman"/>
              </a:rPr>
              <a:t>prefix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match.</a:t>
            </a:r>
            <a:endParaRPr sz="27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9158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444" y="165303"/>
            <a:ext cx="62661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0" spc="-10" dirty="0">
                <a:latin typeface="Carlito"/>
                <a:cs typeface="Carlito"/>
              </a:rPr>
              <a:t>Longest </a:t>
            </a:r>
            <a:r>
              <a:rPr sz="4400" i="0" spc="-20" dirty="0">
                <a:latin typeface="Carlito"/>
                <a:cs typeface="Carlito"/>
              </a:rPr>
              <a:t>prefix</a:t>
            </a:r>
            <a:r>
              <a:rPr sz="4400" i="0" spc="-100" dirty="0">
                <a:latin typeface="Carlito"/>
                <a:cs typeface="Carlito"/>
              </a:rPr>
              <a:t> </a:t>
            </a:r>
            <a:r>
              <a:rPr sz="4400" i="0" spc="-10" dirty="0">
                <a:latin typeface="Carlito"/>
                <a:cs typeface="Carlito"/>
              </a:rPr>
              <a:t>matching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2450" y="6426504"/>
            <a:ext cx="9271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Network</a:t>
            </a:r>
            <a:r>
              <a:rPr sz="1200" spc="-6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Layer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838200"/>
            <a:ext cx="5484876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61794" y="1771853"/>
            <a:ext cx="3112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275" dirty="0">
                <a:solidFill>
                  <a:srgbClr val="CC0000"/>
                </a:solidFill>
                <a:latin typeface="Trebuchet MS"/>
                <a:cs typeface="Trebuchet MS"/>
              </a:rPr>
              <a:t>longest </a:t>
            </a:r>
            <a:r>
              <a:rPr sz="2800" i="1" spc="-295" dirty="0">
                <a:solidFill>
                  <a:srgbClr val="CC0000"/>
                </a:solidFill>
                <a:latin typeface="Trebuchet MS"/>
                <a:cs typeface="Trebuchet MS"/>
              </a:rPr>
              <a:t>prefix</a:t>
            </a:r>
            <a:r>
              <a:rPr sz="2800" i="1" spc="10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800" i="1" spc="-254" dirty="0">
                <a:solidFill>
                  <a:srgbClr val="CC0000"/>
                </a:solidFill>
                <a:latin typeface="Trebuchet MS"/>
                <a:cs typeface="Trebuchet MS"/>
              </a:rPr>
              <a:t>matching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0194" y="2755518"/>
            <a:ext cx="6948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7425" algn="l"/>
                <a:tab pos="2280285" algn="l"/>
                <a:tab pos="2900680" algn="l"/>
                <a:tab pos="4688840" algn="l"/>
                <a:tab pos="5584825" algn="l"/>
                <a:tab pos="6520180" algn="l"/>
              </a:tabLst>
            </a:pPr>
            <a:r>
              <a:rPr sz="2800" spc="-5" dirty="0">
                <a:latin typeface="Times New Roman"/>
                <a:cs typeface="Times New Roman"/>
              </a:rPr>
              <a:t>when	l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oki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rward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table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ry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4317" y="2755518"/>
            <a:ext cx="815340" cy="793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3025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5" dirty="0">
                <a:latin typeface="Times New Roman"/>
                <a:cs typeface="Times New Roman"/>
              </a:rPr>
              <a:t>v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ts val="3025"/>
              </a:lnSpc>
            </a:pPr>
            <a:r>
              <a:rPr sz="2800" spc="-5" dirty="0">
                <a:latin typeface="Times New Roman"/>
                <a:cs typeface="Times New Roman"/>
              </a:rPr>
              <a:t>that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0194" y="3096590"/>
            <a:ext cx="7250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52600" algn="l"/>
                <a:tab pos="3274060" algn="l"/>
                <a:tab pos="3930650" algn="l"/>
                <a:tab pos="5139690" algn="l"/>
                <a:tab pos="6388100" algn="l"/>
              </a:tabLst>
            </a:pPr>
            <a:r>
              <a:rPr sz="2800" spc="-5" dirty="0">
                <a:latin typeface="Times New Roman"/>
                <a:cs typeface="Times New Roman"/>
              </a:rPr>
              <a:t>destinat</a:t>
            </a:r>
            <a:r>
              <a:rPr sz="2800" spc="-25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address,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long</a:t>
            </a:r>
            <a:r>
              <a:rPr sz="2800" i="1" spc="-20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2800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st</a:t>
            </a:r>
            <a:r>
              <a:rPr sz="2800" i="1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efix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0194" y="3437966"/>
            <a:ext cx="40786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matches </a:t>
            </a:r>
            <a:r>
              <a:rPr sz="2800" spc="-5" dirty="0">
                <a:latin typeface="Times New Roman"/>
                <a:cs typeface="Times New Roman"/>
              </a:rPr>
              <a:t>destination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0199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0779" y="256489"/>
            <a:ext cx="2877821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1" i="0" spc="-25" dirty="0">
                <a:solidFill>
                  <a:srgbClr val="000080"/>
                </a:solidFill>
                <a:latin typeface="Carlito"/>
                <a:cs typeface="Carlito"/>
              </a:rPr>
              <a:t>Datagram</a:t>
            </a:r>
            <a:endParaRPr sz="43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44617" y="1597228"/>
            <a:ext cx="9372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rlito"/>
                <a:cs typeface="Carlito"/>
              </a:rPr>
              <a:t>treated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7864" y="1597228"/>
            <a:ext cx="8014336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06705" algn="l"/>
                <a:tab pos="307340" algn="l"/>
                <a:tab pos="1530350" algn="l"/>
              </a:tabLst>
            </a:pPr>
            <a:r>
              <a:rPr sz="2400" spc="-10" dirty="0">
                <a:latin typeface="Carlito"/>
                <a:cs typeface="Carlito"/>
              </a:rPr>
              <a:t>Each	</a:t>
            </a:r>
            <a:r>
              <a:rPr sz="2400" spc="-20" dirty="0">
                <a:latin typeface="Carlito"/>
                <a:cs typeface="Carlito"/>
              </a:rPr>
              <a:t>packet</a:t>
            </a:r>
            <a:endParaRPr sz="2400" dirty="0">
              <a:latin typeface="Carlito"/>
              <a:cs typeface="Carlito"/>
            </a:endParaRPr>
          </a:p>
          <a:p>
            <a:pPr marL="30670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1F487C"/>
                </a:solidFill>
                <a:latin typeface="Carlito"/>
                <a:cs typeface="Carlito"/>
              </a:rPr>
              <a:t>independently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others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7864" y="2495550"/>
            <a:ext cx="3912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06705" algn="l"/>
                <a:tab pos="307340" algn="l"/>
                <a:tab pos="1657350" algn="l"/>
                <a:tab pos="2512060" algn="l"/>
                <a:tab pos="3460115" algn="l"/>
              </a:tabLst>
            </a:pPr>
            <a:r>
              <a:rPr sz="2400" spc="-55" dirty="0">
                <a:latin typeface="Carlito"/>
                <a:cs typeface="Carlito"/>
              </a:rPr>
              <a:t>P</a:t>
            </a:r>
            <a:r>
              <a:rPr sz="2400" dirty="0">
                <a:latin typeface="Carlito"/>
                <a:cs typeface="Carlito"/>
              </a:rPr>
              <a:t>ac</a:t>
            </a:r>
            <a:r>
              <a:rPr sz="2400" spc="-80" dirty="0">
                <a:latin typeface="Carlito"/>
                <a:cs typeface="Carlito"/>
              </a:rPr>
              <a:t>k</a:t>
            </a:r>
            <a:r>
              <a:rPr sz="2400" dirty="0">
                <a:latin typeface="Carlito"/>
                <a:cs typeface="Carlito"/>
              </a:rPr>
              <a:t>ets	</a:t>
            </a:r>
            <a:r>
              <a:rPr sz="2400" spc="-35" dirty="0">
                <a:latin typeface="Carlito"/>
                <a:cs typeface="Carlito"/>
              </a:rPr>
              <a:t>c</a:t>
            </a:r>
            <a:r>
              <a:rPr sz="2400" dirty="0">
                <a:latin typeface="Carlito"/>
                <a:cs typeface="Carlito"/>
              </a:rPr>
              <a:t>an	</a:t>
            </a:r>
            <a:r>
              <a:rPr sz="2400" spc="-25" dirty="0">
                <a:latin typeface="Carlito"/>
                <a:cs typeface="Carlito"/>
              </a:rPr>
              <a:t>t</a:t>
            </a:r>
            <a:r>
              <a:rPr sz="2400" spc="-10" dirty="0">
                <a:latin typeface="Carlito"/>
                <a:cs typeface="Carlito"/>
              </a:rPr>
              <a:t>a</a:t>
            </a:r>
            <a:r>
              <a:rPr sz="2400" spc="-75" dirty="0">
                <a:latin typeface="Carlito"/>
                <a:cs typeface="Carlito"/>
              </a:rPr>
              <a:t>k</a:t>
            </a:r>
            <a:r>
              <a:rPr sz="2400" dirty="0">
                <a:latin typeface="Carlito"/>
                <a:cs typeface="Carlito"/>
              </a:rPr>
              <a:t>e	a</a:t>
            </a:r>
            <a:r>
              <a:rPr sz="2400" spc="-50" dirty="0">
                <a:latin typeface="Carlito"/>
                <a:cs typeface="Carlito"/>
              </a:rPr>
              <a:t>n</a:t>
            </a:r>
            <a:r>
              <a:rPr sz="2400" dirty="0">
                <a:latin typeface="Carlito"/>
                <a:cs typeface="Carlito"/>
              </a:rPr>
              <a:t>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7864" y="2696463"/>
            <a:ext cx="4204336" cy="1453603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1395"/>
              </a:spcBef>
            </a:pPr>
            <a:r>
              <a:rPr sz="2400" spc="-10" dirty="0">
                <a:latin typeface="Carlito"/>
                <a:cs typeface="Carlito"/>
              </a:rPr>
              <a:t>practical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1F487C"/>
                </a:solidFill>
                <a:latin typeface="Carlito"/>
                <a:cs typeface="Carlito"/>
              </a:rPr>
              <a:t>route</a:t>
            </a:r>
            <a:endParaRPr sz="2400" dirty="0">
              <a:latin typeface="Carlito"/>
              <a:cs typeface="Carlito"/>
            </a:endParaRPr>
          </a:p>
          <a:p>
            <a:pPr marL="306705" marR="5080" indent="-294640">
              <a:lnSpc>
                <a:spcPct val="100000"/>
              </a:lnSpc>
              <a:spcBef>
                <a:spcPts val="1300"/>
              </a:spcBef>
              <a:buFont typeface="Times New Roman"/>
              <a:buChar char="•"/>
              <a:tabLst>
                <a:tab pos="306705" algn="l"/>
                <a:tab pos="307340" algn="l"/>
                <a:tab pos="1647825" algn="l"/>
                <a:tab pos="2945130" algn="l"/>
                <a:tab pos="3265170" algn="l"/>
              </a:tabLst>
            </a:pPr>
            <a:r>
              <a:rPr sz="2400" spc="-5" dirty="0">
                <a:latin typeface="Carlito"/>
                <a:cs typeface="Carlito"/>
              </a:rPr>
              <a:t>D</a:t>
            </a:r>
            <a:r>
              <a:rPr sz="2400" spc="-25" dirty="0">
                <a:latin typeface="Carlito"/>
                <a:cs typeface="Carlito"/>
              </a:rPr>
              <a:t>at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15" dirty="0">
                <a:latin typeface="Carlito"/>
                <a:cs typeface="Carlito"/>
              </a:rPr>
              <a:t>g</a:t>
            </a:r>
            <a:r>
              <a:rPr sz="2400" spc="-45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am	</a:t>
            </a:r>
            <a:r>
              <a:rPr sz="2400" spc="-30" dirty="0">
                <a:latin typeface="Carlito"/>
                <a:cs typeface="Carlito"/>
              </a:rPr>
              <a:t>s</a:t>
            </a:r>
            <a:r>
              <a:rPr sz="2400" dirty="0">
                <a:latin typeface="Carlito"/>
                <a:cs typeface="Carlito"/>
              </a:rPr>
              <a:t>wi</a:t>
            </a:r>
            <a:r>
              <a:rPr sz="2400" spc="-40" dirty="0">
                <a:latin typeface="Carlito"/>
                <a:cs typeface="Carlito"/>
              </a:rPr>
              <a:t>t</a:t>
            </a:r>
            <a:r>
              <a:rPr sz="2400" dirty="0">
                <a:latin typeface="Carlito"/>
                <a:cs typeface="Carlito"/>
              </a:rPr>
              <a:t>ching	is	</a:t>
            </a:r>
            <a:r>
              <a:rPr sz="2400" spc="-5" dirty="0">
                <a:latin typeface="Carlito"/>
                <a:cs typeface="Carlito"/>
              </a:rPr>
              <a:t>done  </a:t>
            </a:r>
            <a:r>
              <a:rPr sz="2400" spc="-15" dirty="0">
                <a:latin typeface="Carlito"/>
                <a:cs typeface="Carlito"/>
              </a:rPr>
              <a:t>at </a:t>
            </a:r>
            <a:r>
              <a:rPr sz="2400" spc="-10" dirty="0">
                <a:latin typeface="Carlito"/>
                <a:cs typeface="Carlito"/>
              </a:rPr>
              <a:t>network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layer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7864" y="4288028"/>
            <a:ext cx="900493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06705" algn="l"/>
                <a:tab pos="307340" algn="l"/>
                <a:tab pos="1262380" algn="l"/>
                <a:tab pos="2551430" algn="l"/>
                <a:tab pos="3176905" algn="l"/>
              </a:tabLst>
            </a:pPr>
            <a:r>
              <a:rPr sz="2400" spc="-5" dirty="0">
                <a:latin typeface="Carlito"/>
                <a:cs typeface="Carlito"/>
              </a:rPr>
              <a:t>These	switches	</a:t>
            </a:r>
            <a:r>
              <a:rPr sz="2400" spc="-15" dirty="0">
                <a:latin typeface="Carlito"/>
                <a:cs typeface="Carlito"/>
              </a:rPr>
              <a:t>are	</a:t>
            </a:r>
            <a:r>
              <a:rPr sz="2400" spc="-10" dirty="0">
                <a:latin typeface="Carlito"/>
                <a:cs typeface="Carlito"/>
              </a:rPr>
              <a:t>called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7864" y="4487007"/>
            <a:ext cx="4275658" cy="1455527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1410"/>
              </a:spcBef>
            </a:pP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o</a:t>
            </a:r>
            <a:r>
              <a:rPr sz="2400" spc="-10" dirty="0">
                <a:latin typeface="Carlito"/>
                <a:cs typeface="Carlito"/>
              </a:rPr>
              <a:t>u</a:t>
            </a:r>
            <a:r>
              <a:rPr sz="2400" spc="-25" dirty="0">
                <a:latin typeface="Carlito"/>
                <a:cs typeface="Carlito"/>
              </a:rPr>
              <a:t>t</a:t>
            </a:r>
            <a:r>
              <a:rPr sz="2400" dirty="0">
                <a:latin typeface="Carlito"/>
                <a:cs typeface="Carlito"/>
              </a:rPr>
              <a:t>e</a:t>
            </a: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spc="-10" dirty="0">
                <a:latin typeface="Carlito"/>
                <a:cs typeface="Carlito"/>
              </a:rPr>
              <a:t>s</a:t>
            </a:r>
            <a:r>
              <a:rPr sz="2400" dirty="0">
                <a:latin typeface="Carlito"/>
                <a:cs typeface="Carlito"/>
              </a:rPr>
              <a:t>.</a:t>
            </a:r>
          </a:p>
          <a:p>
            <a:pPr marL="306705" marR="48260" indent="-294640">
              <a:spcBef>
                <a:spcPts val="1310"/>
              </a:spcBef>
              <a:buFont typeface="Times New Roman"/>
              <a:buChar char="•"/>
              <a:tabLst>
                <a:tab pos="306705" algn="l"/>
                <a:tab pos="307340" algn="l"/>
              </a:tabLst>
            </a:pPr>
            <a:r>
              <a:rPr sz="2400" spc="-55" dirty="0" smtClean="0">
                <a:latin typeface="Carlito"/>
                <a:cs typeface="Carlito"/>
              </a:rPr>
              <a:t>P</a:t>
            </a:r>
            <a:r>
              <a:rPr sz="2400" dirty="0" smtClean="0">
                <a:latin typeface="Carlito"/>
                <a:cs typeface="Carlito"/>
              </a:rPr>
              <a:t>ac</a:t>
            </a:r>
            <a:r>
              <a:rPr sz="2400" spc="-80" dirty="0" smtClean="0">
                <a:latin typeface="Carlito"/>
                <a:cs typeface="Carlito"/>
              </a:rPr>
              <a:t>k</a:t>
            </a:r>
            <a:r>
              <a:rPr sz="2400" dirty="0" smtClean="0">
                <a:latin typeface="Carlito"/>
                <a:cs typeface="Carlito"/>
              </a:rPr>
              <a:t>ets</a:t>
            </a:r>
            <a:r>
              <a:rPr lang="en-US" sz="2400" dirty="0" smtClean="0">
                <a:latin typeface="Carlito"/>
                <a:cs typeface="Carlito"/>
              </a:rPr>
              <a:t> </a:t>
            </a:r>
            <a:r>
              <a:rPr lang="en-IN" sz="2400" dirty="0" smtClean="0">
                <a:latin typeface="Carlito"/>
                <a:cs typeface="Carlito"/>
              </a:rPr>
              <a:t>m</a:t>
            </a:r>
            <a:r>
              <a:rPr lang="en-IN" sz="2400" spc="-55" dirty="0" smtClean="0">
                <a:latin typeface="Carlito"/>
                <a:cs typeface="Carlito"/>
              </a:rPr>
              <a:t>a</a:t>
            </a:r>
            <a:r>
              <a:rPr lang="en-IN" sz="2400" dirty="0" smtClean="0">
                <a:latin typeface="Carlito"/>
                <a:cs typeface="Carlito"/>
              </a:rPr>
              <a:t>y arri</a:t>
            </a:r>
            <a:r>
              <a:rPr lang="en-IN" sz="2400" spc="-35" dirty="0" smtClean="0">
                <a:latin typeface="Carlito"/>
                <a:cs typeface="Carlito"/>
              </a:rPr>
              <a:t>v</a:t>
            </a:r>
            <a:r>
              <a:rPr lang="en-IN" sz="2400" dirty="0" smtClean="0">
                <a:latin typeface="Carlito"/>
                <a:cs typeface="Carlito"/>
              </a:rPr>
              <a:t>e </a:t>
            </a:r>
            <a:r>
              <a:rPr lang="en-IN" sz="2400" spc="-5" dirty="0" smtClean="0">
                <a:solidFill>
                  <a:srgbClr val="1F487C"/>
                </a:solidFill>
                <a:latin typeface="Carlito"/>
                <a:cs typeface="Carlito"/>
              </a:rPr>
              <a:t>ou</a:t>
            </a:r>
            <a:r>
              <a:rPr lang="en-IN" sz="2400" dirty="0" smtClean="0">
                <a:solidFill>
                  <a:srgbClr val="1F487C"/>
                </a:solidFill>
                <a:latin typeface="Carlito"/>
                <a:cs typeface="Carlito"/>
              </a:rPr>
              <a:t>t </a:t>
            </a:r>
            <a:r>
              <a:rPr lang="en-IN" sz="2400" spc="-10" dirty="0" smtClean="0">
                <a:solidFill>
                  <a:srgbClr val="1F487C"/>
                </a:solidFill>
                <a:latin typeface="Carlito"/>
                <a:cs typeface="Carlito"/>
              </a:rPr>
              <a:t>of</a:t>
            </a:r>
            <a:r>
              <a:rPr lang="en-IN" sz="2400" dirty="0" smtClean="0">
                <a:latin typeface="Carlito"/>
                <a:cs typeface="Carlito"/>
              </a:rPr>
              <a:t> </a:t>
            </a:r>
            <a:r>
              <a:rPr sz="2400" spc="-15" dirty="0" smtClean="0">
                <a:solidFill>
                  <a:srgbClr val="1F487C"/>
                </a:solidFill>
                <a:latin typeface="Carlito"/>
                <a:cs typeface="Carlito"/>
              </a:rPr>
              <a:t>order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7864" y="6082080"/>
            <a:ext cx="3198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06705" algn="l"/>
                <a:tab pos="307340" algn="l"/>
              </a:tabLst>
            </a:pPr>
            <a:r>
              <a:rPr sz="2400" spc="-20" dirty="0">
                <a:latin typeface="Carlito"/>
                <a:cs typeface="Carlito"/>
              </a:rPr>
              <a:t>Packets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10" dirty="0">
                <a:latin typeface="Carlito"/>
                <a:cs typeface="Carlito"/>
              </a:rPr>
              <a:t>go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missing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7775" y="1613661"/>
            <a:ext cx="3805554" cy="202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705" marR="5080" indent="-294640" algn="just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07340" algn="l"/>
              </a:tabLst>
            </a:pPr>
            <a:r>
              <a:rPr sz="2400" spc="-5" dirty="0">
                <a:latin typeface="Carlito"/>
                <a:cs typeface="Carlito"/>
              </a:rPr>
              <a:t>Up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receiver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re-order  </a:t>
            </a:r>
            <a:r>
              <a:rPr sz="2400" spc="-15" dirty="0">
                <a:latin typeface="Carlito"/>
                <a:cs typeface="Carlito"/>
              </a:rPr>
              <a:t>packets </a:t>
            </a:r>
            <a:r>
              <a:rPr sz="2400" spc="-5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recover from  </a:t>
            </a:r>
            <a:r>
              <a:rPr sz="2400" dirty="0">
                <a:latin typeface="Carlito"/>
                <a:cs typeface="Carlito"/>
              </a:rPr>
              <a:t>missing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packets</a:t>
            </a:r>
            <a:endParaRPr sz="2400" dirty="0">
              <a:latin typeface="Carlito"/>
              <a:cs typeface="Carlito"/>
            </a:endParaRPr>
          </a:p>
          <a:p>
            <a:pPr marL="306705" marR="5080" indent="-294640" algn="just">
              <a:lnSpc>
                <a:spcPct val="100000"/>
              </a:lnSpc>
              <a:spcBef>
                <a:spcPts val="1310"/>
              </a:spcBef>
              <a:buFont typeface="Times New Roman"/>
              <a:buChar char="•"/>
              <a:tabLst>
                <a:tab pos="307340" algn="l"/>
              </a:tabLst>
            </a:pPr>
            <a:r>
              <a:rPr sz="2400" spc="-5" dirty="0">
                <a:latin typeface="Carlito"/>
                <a:cs typeface="Carlito"/>
              </a:rPr>
              <a:t>The connecting </a:t>
            </a:r>
            <a:r>
              <a:rPr sz="2400" spc="-10" dirty="0">
                <a:latin typeface="Carlito"/>
                <a:cs typeface="Carlito"/>
              </a:rPr>
              <a:t>switches  are </a:t>
            </a: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spc="-15" dirty="0">
                <a:latin typeface="Carlito"/>
                <a:cs typeface="Carlito"/>
              </a:rPr>
              <a:t>keeping</a:t>
            </a:r>
            <a:r>
              <a:rPr sz="2400" spc="1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information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77522" y="3927700"/>
            <a:ext cx="401554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54735" algn="l"/>
                <a:tab pos="1087120" algn="l"/>
                <a:tab pos="1513840" algn="l"/>
                <a:tab pos="1990725" algn="l"/>
              </a:tabLst>
            </a:pPr>
            <a:r>
              <a:rPr lang="en-IN" sz="2400" spc="-5" dirty="0">
                <a:latin typeface="Carlito"/>
                <a:cs typeface="Carlito"/>
              </a:rPr>
              <a:t>a</a:t>
            </a:r>
            <a:r>
              <a:rPr sz="2400" spc="-5" dirty="0" smtClean="0">
                <a:latin typeface="Carlito"/>
                <a:cs typeface="Carlito"/>
              </a:rPr>
              <a:t>bout</a:t>
            </a:r>
            <a:r>
              <a:rPr lang="en-US" sz="2400" spc="-5" dirty="0" smtClean="0">
                <a:latin typeface="Carlito"/>
                <a:cs typeface="Carlito"/>
              </a:rPr>
              <a:t> </a:t>
            </a:r>
            <a:r>
              <a:rPr sz="2400" spc="-10" dirty="0" smtClean="0">
                <a:latin typeface="Carlito"/>
                <a:cs typeface="Carlito"/>
              </a:rPr>
              <a:t>connection</a:t>
            </a:r>
            <a:r>
              <a:rPr lang="en-US" sz="2400" spc="-10" dirty="0" smtClean="0">
                <a:latin typeface="Carlito"/>
                <a:cs typeface="Carlito"/>
              </a:rPr>
              <a:t> </a:t>
            </a:r>
            <a:r>
              <a:rPr lang="en-IN" sz="2400" spc="-25" dirty="0">
                <a:latin typeface="Carlito"/>
                <a:cs typeface="Carlito"/>
              </a:rPr>
              <a:t>s</a:t>
            </a:r>
            <a:r>
              <a:rPr lang="en-IN" sz="2400" spc="-35" dirty="0">
                <a:latin typeface="Carlito"/>
                <a:cs typeface="Carlito"/>
              </a:rPr>
              <a:t>t</a:t>
            </a:r>
            <a:r>
              <a:rPr lang="en-IN" sz="2400" spc="-20" dirty="0">
                <a:latin typeface="Carlito"/>
                <a:cs typeface="Carlito"/>
              </a:rPr>
              <a:t>a</a:t>
            </a:r>
            <a:r>
              <a:rPr lang="en-IN" sz="2400" spc="-25" dirty="0">
                <a:latin typeface="Carlito"/>
                <a:cs typeface="Carlito"/>
              </a:rPr>
              <a:t>t</a:t>
            </a:r>
            <a:r>
              <a:rPr lang="en-IN" sz="2400" dirty="0">
                <a:latin typeface="Carlito"/>
                <a:cs typeface="Carlito"/>
              </a:rPr>
              <a:t>e</a:t>
            </a:r>
            <a:r>
              <a:rPr sz="2400" spc="-10" dirty="0" smtClean="0">
                <a:latin typeface="Carlito"/>
                <a:cs typeface="Carlito"/>
              </a:rPr>
              <a:t>  </a:t>
            </a:r>
            <a:r>
              <a:rPr sz="2400" spc="-5" dirty="0">
                <a:latin typeface="Carlito"/>
                <a:cs typeface="Carlito"/>
              </a:rPr>
              <a:t>h</a:t>
            </a:r>
            <a:r>
              <a:rPr sz="2400" spc="5" dirty="0">
                <a:latin typeface="Carlito"/>
                <a:cs typeface="Carlito"/>
              </a:rPr>
              <a:t>e</a:t>
            </a:r>
            <a:r>
              <a:rPr sz="2400" spc="-5" dirty="0">
                <a:latin typeface="Carlito"/>
                <a:cs typeface="Carlito"/>
              </a:rPr>
              <a:t>n</a:t>
            </a:r>
            <a:r>
              <a:rPr sz="2400" spc="5" dirty="0">
                <a:latin typeface="Carlito"/>
                <a:cs typeface="Carlito"/>
              </a:rPr>
              <a:t>c</a:t>
            </a:r>
            <a:r>
              <a:rPr sz="2400" dirty="0">
                <a:latin typeface="Carlito"/>
                <a:cs typeface="Carlito"/>
              </a:rPr>
              <a:t>e	it	is	also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409689" y="4483608"/>
            <a:ext cx="3803650" cy="145224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1390"/>
              </a:spcBef>
            </a:pPr>
            <a:r>
              <a:rPr sz="2400" spc="-5" dirty="0" smtClean="0">
                <a:solidFill>
                  <a:srgbClr val="1F487C"/>
                </a:solidFill>
                <a:latin typeface="Carlito"/>
                <a:cs typeface="Carlito"/>
              </a:rPr>
              <a:t>connectionless</a:t>
            </a:r>
            <a:r>
              <a:rPr sz="2400" spc="-40" dirty="0" smtClean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rlito"/>
                <a:cs typeface="Carlito"/>
              </a:rPr>
              <a:t>n</a:t>
            </a:r>
            <a:r>
              <a:rPr sz="2400" spc="-10" dirty="0">
                <a:latin typeface="Carlito"/>
                <a:cs typeface="Carlito"/>
              </a:rPr>
              <a:t>etworks</a:t>
            </a:r>
            <a:endParaRPr sz="2400" dirty="0">
              <a:latin typeface="Carlito"/>
              <a:cs typeface="Carlito"/>
            </a:endParaRPr>
          </a:p>
          <a:p>
            <a:pPr marL="306705" indent="-294640">
              <a:lnSpc>
                <a:spcPct val="100000"/>
              </a:lnSpc>
              <a:spcBef>
                <a:spcPts val="1295"/>
              </a:spcBef>
              <a:buFont typeface="Times New Roman"/>
              <a:buChar char="•"/>
              <a:tabLst>
                <a:tab pos="306705" algn="l"/>
                <a:tab pos="307340" algn="l"/>
                <a:tab pos="920750" algn="l"/>
                <a:tab pos="1870075" algn="l"/>
                <a:tab pos="2593975" algn="l"/>
              </a:tabLst>
            </a:pPr>
            <a:r>
              <a:rPr sz="2400" spc="-5" dirty="0">
                <a:latin typeface="Carlito"/>
                <a:cs typeface="Carlito"/>
              </a:rPr>
              <a:t>No	setup	</a:t>
            </a:r>
            <a:r>
              <a:rPr sz="2400" dirty="0">
                <a:latin typeface="Carlito"/>
                <a:cs typeface="Carlito"/>
              </a:rPr>
              <a:t>and	</a:t>
            </a:r>
            <a:r>
              <a:rPr sz="2400" spc="-15" dirty="0">
                <a:latin typeface="Carlito"/>
                <a:cs typeface="Carlito"/>
              </a:rPr>
              <a:t>teardown</a:t>
            </a:r>
            <a:endParaRPr sz="2400" dirty="0">
              <a:latin typeface="Carlito"/>
              <a:cs typeface="Carlito"/>
            </a:endParaRPr>
          </a:p>
          <a:p>
            <a:pPr marL="30670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rlito"/>
                <a:cs typeface="Carlito"/>
              </a:rPr>
              <a:t>phases.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03802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0995" y="2144243"/>
            <a:ext cx="10592531" cy="3726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6050" y="466166"/>
            <a:ext cx="427418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1" i="0" spc="-25" dirty="0">
                <a:solidFill>
                  <a:srgbClr val="000080"/>
                </a:solidFill>
                <a:latin typeface="Carlito"/>
                <a:cs typeface="Carlito"/>
              </a:rPr>
              <a:t>Datagram</a:t>
            </a:r>
            <a:r>
              <a:rPr sz="4300" b="1" i="0" spc="-50" dirty="0">
                <a:solidFill>
                  <a:srgbClr val="000080"/>
                </a:solidFill>
                <a:latin typeface="Carlito"/>
                <a:cs typeface="Carlito"/>
              </a:rPr>
              <a:t> </a:t>
            </a:r>
            <a:r>
              <a:rPr sz="4300" b="1" i="0" spc="-15" dirty="0">
                <a:solidFill>
                  <a:srgbClr val="000080"/>
                </a:solidFill>
                <a:latin typeface="Carlito"/>
                <a:cs typeface="Carlito"/>
              </a:rPr>
              <a:t>network</a:t>
            </a:r>
            <a:endParaRPr sz="43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044250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1419"/>
            <a:ext cx="1400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0" dirty="0">
                <a:solidFill>
                  <a:srgbClr val="5B9BD4"/>
                </a:solidFill>
              </a:rPr>
              <a:t>Router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025474"/>
            <a:ext cx="10055225" cy="55708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49530" lvl="0" indent="-228600" algn="l" defTabSz="914400" rtl="0" eaLnBrk="1" fontAlgn="auto" latinLnBrk="0" hangingPunct="1">
              <a:lnSpc>
                <a:spcPts val="3030"/>
              </a:lnSpc>
              <a:spcBef>
                <a:spcPts val="4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networking device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forwards data packets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between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computer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perform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traffic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directing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functions on the</a:t>
            </a:r>
            <a:r>
              <a:rPr kumimoji="0" sz="28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Internet.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411480" lvl="0" indent="-228600" algn="l" defTabSz="914400" rtl="0" eaLnBrk="1" fontAlgn="auto" latinLnBrk="0" hangingPunct="1">
              <a:lnSpc>
                <a:spcPct val="9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packet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typically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forwarded from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another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through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constitute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internetwork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(e.g.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Internet) until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reaches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destination</a:t>
            </a:r>
            <a:r>
              <a:rPr kumimoji="0" sz="28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node.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24510" lvl="0" indent="-228600" algn="l" defTabSz="914400" rtl="0" eaLnBrk="1" fontAlgn="auto" latinLnBrk="0" hangingPunct="1">
              <a:lnSpc>
                <a:spcPts val="3020"/>
              </a:lnSpc>
              <a:spcBef>
                <a:spcPts val="10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connected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two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more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lines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from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different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8600" algn="l" defTabSz="914400" rtl="0" eaLnBrk="1" fontAlgn="auto" latinLnBrk="0" hangingPunct="1">
              <a:lnSpc>
                <a:spcPct val="90000"/>
              </a:lnSpc>
              <a:spcBef>
                <a:spcPts val="96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When a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 packet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comes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on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lines,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reads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address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information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packet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header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determine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ultimate destination.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Then,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using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information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its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routing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table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routing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policy,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directs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packet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next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 its 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journey.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684638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The </a:t>
            </a:r>
            <a:r>
              <a:rPr spc="-250" dirty="0"/>
              <a:t>Internet </a:t>
            </a:r>
            <a:r>
              <a:rPr spc="-254" dirty="0"/>
              <a:t>Protocol</a:t>
            </a:r>
            <a:r>
              <a:rPr spc="-730" dirty="0"/>
              <a:t> </a:t>
            </a:r>
            <a:r>
              <a:rPr spc="-260" dirty="0"/>
              <a:t>(IP)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70863"/>
            <a:ext cx="10286365" cy="496443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15595" marR="0" lvl="0" indent="-303530" algn="l" defTabSz="914400" rtl="0" eaLnBrk="1" fontAlgn="auto" latinLnBrk="0" hangingPunct="1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15595" algn="l"/>
                <a:tab pos="316230" algn="l"/>
              </a:tabLst>
              <a:defRPr/>
            </a:pP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Forwarding 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Addressing </a:t>
            </a:r>
            <a:r>
              <a:rPr kumimoji="0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</a:t>
            </a:r>
            <a:r>
              <a:rPr kumimoji="0" sz="26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Internet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750570" lvl="0" indent="-228600" algn="l" defTabSz="914400" rtl="0" eaLnBrk="1" fontAlgn="auto" latinLnBrk="0" hangingPunct="1">
              <a:lnSpc>
                <a:spcPts val="2810"/>
              </a:lnSpc>
              <a:spcBef>
                <a:spcPts val="104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Internet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addressing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forwarding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are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important components 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Internet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(IP).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There are two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versions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in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use</a:t>
            </a:r>
            <a:r>
              <a:rPr kumimoji="0" sz="2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today.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 version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4, which is usually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referred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simply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</a:t>
            </a:r>
            <a:r>
              <a:rPr kumimoji="0" sz="2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IPv4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version</a:t>
            </a:r>
            <a:r>
              <a:rPr kumimoji="0" sz="2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6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Internet’s 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</a:t>
            </a:r>
            <a:r>
              <a:rPr kumimoji="0" sz="2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layer </a:t>
            </a:r>
            <a:r>
              <a:rPr kumimoji="0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has 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three 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major</a:t>
            </a:r>
            <a:r>
              <a:rPr kumimoji="0" sz="2600" b="1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components.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first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component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the IP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8600" algn="l" defTabSz="914400" rtl="0" eaLnBrk="1" fontAlgn="auto" latinLnBrk="0" hangingPunct="1">
              <a:lnSpc>
                <a:spcPts val="2810"/>
              </a:lnSpc>
              <a:spcBef>
                <a:spcPts val="103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second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major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component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the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routing component,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which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determines 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path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follows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from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source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</a:t>
            </a:r>
            <a:r>
              <a:rPr kumimoji="0" sz="26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destination.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30810" lvl="0" indent="-228600" algn="l" defTabSz="914400" rtl="0" eaLnBrk="1" fontAlgn="auto" latinLnBrk="0" hangingPunct="1">
              <a:lnSpc>
                <a:spcPts val="281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final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component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layer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a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facility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report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errors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respond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requests 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certain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network-layer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information.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730417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37514"/>
            <a:ext cx="77222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Inside </a:t>
            </a:r>
            <a:r>
              <a:rPr spc="-215" dirty="0"/>
              <a:t>the </a:t>
            </a:r>
            <a:r>
              <a:rPr spc="-250" dirty="0"/>
              <a:t>Internet’s </a:t>
            </a:r>
            <a:r>
              <a:rPr spc="-210" dirty="0"/>
              <a:t>network</a:t>
            </a:r>
            <a:r>
              <a:rPr spc="-775" dirty="0"/>
              <a:t> </a:t>
            </a:r>
            <a:r>
              <a:rPr spc="-270" dirty="0"/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2234183" y="1575895"/>
            <a:ext cx="8359248" cy="5249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406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5958"/>
            <a:ext cx="3889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Datagram</a:t>
            </a:r>
            <a:r>
              <a:rPr spc="-505" dirty="0"/>
              <a:t> </a:t>
            </a:r>
            <a:r>
              <a:rPr spc="-260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75535"/>
            <a:ext cx="777240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network-layer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packet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referred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 a</a:t>
            </a:r>
            <a:r>
              <a:rPr kumimoji="0" sz="28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plays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central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role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</a:t>
            </a:r>
            <a:r>
              <a:rPr kumimoji="0" sz="28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Internet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701371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50113"/>
            <a:ext cx="48818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IPv4 </a:t>
            </a:r>
            <a:r>
              <a:rPr spc="-235" dirty="0"/>
              <a:t>datagram</a:t>
            </a:r>
            <a:r>
              <a:rPr spc="-545" dirty="0"/>
              <a:t> </a:t>
            </a:r>
            <a:r>
              <a:rPr spc="-245" dirty="0"/>
              <a:t>format</a:t>
            </a:r>
          </a:p>
        </p:txBody>
      </p:sp>
      <p:sp>
        <p:nvSpPr>
          <p:cNvPr id="3" name="object 3"/>
          <p:cNvSpPr/>
          <p:nvPr/>
        </p:nvSpPr>
        <p:spPr>
          <a:xfrm>
            <a:off x="2124455" y="833694"/>
            <a:ext cx="7942894" cy="573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41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52400"/>
            <a:ext cx="10264140" cy="569531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594360" indent="-2286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hosts,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H2,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 routers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H1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H1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to</a:t>
            </a:r>
            <a:r>
              <a:rPr sz="2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18795" indent="-228600">
              <a:lnSpc>
                <a:spcPct val="9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H1 </a:t>
            </a:r>
            <a:r>
              <a:rPr sz="2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H1,  encapsulates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into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600" spc="-15" dirty="0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datagram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(that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 a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network-layer 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packet),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datagrams to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nearby </a:t>
            </a:r>
            <a:r>
              <a:rPr sz="2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router,</a:t>
            </a:r>
            <a:r>
              <a:rPr sz="26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R1.</a:t>
            </a:r>
          </a:p>
          <a:p>
            <a:pPr marL="241300" marR="299720" indent="-228600" algn="just">
              <a:lnSpc>
                <a:spcPts val="281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host,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H2,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datagrams from 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nearby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R2,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transport-layer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segments,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up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ts val="2810"/>
              </a:lnSpc>
              <a:spcBef>
                <a:spcPts val="990"/>
              </a:spcBef>
              <a:buFont typeface="Arial"/>
              <a:buChar char="•"/>
              <a:tabLst>
                <a:tab pos="315595" algn="l"/>
                <a:tab pos="31623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datagrams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405765" indent="-228600">
              <a:lnSpc>
                <a:spcPts val="281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sz="2600" spc="-10" dirty="0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truncated </a:t>
            </a:r>
            <a:r>
              <a:rPr sz="2600" spc="-15" dirty="0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sz="2600" spc="-10" dirty="0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 with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</a:t>
            </a:r>
            <a:r>
              <a:rPr sz="2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sz="2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layer,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(except </a:t>
            </a:r>
            <a:r>
              <a:rPr sz="2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purposes) 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application-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transport-layer</a:t>
            </a:r>
            <a:r>
              <a:rPr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04876"/>
            <a:ext cx="10218420" cy="524256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ct val="80000"/>
              </a:lnSpc>
              <a:spcBef>
                <a:spcPts val="73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Version </a:t>
            </a:r>
            <a:r>
              <a:rPr kumimoji="0" sz="2600" b="0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number.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These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4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bits specify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IP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 version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 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datagram.By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looking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version </a:t>
            </a:r>
            <a:r>
              <a:rPr kumimoji="0" sz="2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number,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can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determine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how  to interpret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remainder 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IP</a:t>
            </a:r>
            <a:r>
              <a:rPr kumimoji="0" sz="2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792480" lvl="0" indent="-228600" algn="just" defTabSz="914400" rtl="0" eaLnBrk="1" fontAlgn="auto" latinLnBrk="0" hangingPunct="1">
              <a:lnSpc>
                <a:spcPct val="8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Header length. </a:t>
            </a:r>
            <a:r>
              <a:rPr kumimoji="0" sz="26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hese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4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bits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are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needed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determine where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actually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begins. Most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datagrams,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typical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20-byte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header.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238125" lvl="0" indent="-228600" algn="l" defTabSz="914400" rtl="0" eaLnBrk="1" fontAlgn="auto" latinLnBrk="0" hangingPunct="1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Type </a:t>
            </a:r>
            <a:r>
              <a:rPr kumimoji="0" sz="26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service.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type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service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(TOS)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bits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were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included in the IPv4 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header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allow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different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types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datagrams to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 distinguished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from 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</a:t>
            </a:r>
            <a:r>
              <a:rPr kumimoji="0" sz="2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other.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example,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might be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useful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distinguish real-time 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(such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 those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used by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 IP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telephony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application)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from</a:t>
            </a:r>
            <a:r>
              <a:rPr kumimoji="0" sz="26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non-  real-time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traffic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(for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example,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FTP).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36830" lvl="0" indent="-228600" algn="l" defTabSz="914400" rtl="0" eaLnBrk="1" fontAlgn="auto" latinLnBrk="0" hangingPunct="1">
              <a:lnSpc>
                <a:spcPts val="2500"/>
              </a:lnSpc>
              <a:spcBef>
                <a:spcPts val="96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length.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the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total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length 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IP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(header plus 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data),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measured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bytes. Since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field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16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bits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long, 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theoretical  maximum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size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IP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65,535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bytes. </a:t>
            </a:r>
            <a:r>
              <a:rPr kumimoji="0" sz="2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However,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datagrams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are  rarely larger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than 1,500</a:t>
            </a:r>
            <a:r>
              <a:rPr kumimoji="0" sz="2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bytes.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5710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98780"/>
            <a:ext cx="10339705" cy="53987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367030" lvl="0" indent="-228600" algn="l" defTabSz="914400" rtl="0" eaLnBrk="1" fontAlgn="auto" latinLnBrk="0" hangingPunct="1">
              <a:lnSpc>
                <a:spcPts val="2690"/>
              </a:lnSpc>
              <a:spcBef>
                <a:spcPts val="7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Identifier,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flags, 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fragmentation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offset.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These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three fields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have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do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so-called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fragmentation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8600" algn="l" defTabSz="914400" rtl="0" eaLnBrk="1" fontAlgn="auto" latinLnBrk="0" hangingPunct="1">
              <a:lnSpc>
                <a:spcPct val="80000"/>
              </a:lnSpc>
              <a:spcBef>
                <a:spcPts val="101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Time-to-live.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time-to-live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(TTL)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field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included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ensure that 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circulate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forever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field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decremented by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time 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processed by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router.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If the 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TTL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field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reaches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0, 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must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</a:t>
            </a:r>
            <a:r>
              <a:rPr kumimoji="0" sz="28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dropped.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201295" lvl="0" indent="-228600" algn="l" defTabSz="914400" rtl="0" eaLnBrk="1" fontAlgn="auto" latinLnBrk="0" hangingPunct="1">
              <a:lnSpc>
                <a:spcPct val="8000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Protocol.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field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used only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when an IP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reaches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final  destination.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value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field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indicates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specific transport- 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layer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67310" lvl="0" indent="-228600" algn="just" defTabSz="914400" rtl="0" eaLnBrk="1" fontAlgn="auto" latinLnBrk="0" hangingPunct="1">
              <a:lnSpc>
                <a:spcPts val="2690"/>
              </a:lnSpc>
              <a:spcBef>
                <a:spcPts val="9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Header checksum.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header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checksum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aids a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detecting bit 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errors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32080" lvl="0" indent="-228600" algn="just" defTabSz="914400" rtl="0" eaLnBrk="1" fontAlgn="auto" latinLnBrk="0" hangingPunct="1">
              <a:lnSpc>
                <a:spcPct val="8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received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header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checksum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computed by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treating 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bytes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 header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number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summing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these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numbers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using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complement</a:t>
            </a:r>
            <a:r>
              <a:rPr kumimoji="0" sz="28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arithmetic.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46893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16381"/>
            <a:ext cx="10198735" cy="55702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ts val="302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Source 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destination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addresses.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When 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source creates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inserts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its 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source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field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inserts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ultimate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destination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destination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field.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Options.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options fields allow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 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header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</a:t>
            </a:r>
            <a:r>
              <a:rPr kumimoji="0" sz="280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extended.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054100" lvl="0" indent="-228600" algn="l" defTabSz="914400" rtl="0" eaLnBrk="1" fontAlgn="auto" latinLnBrk="0" hangingPunct="1">
              <a:lnSpc>
                <a:spcPts val="3020"/>
              </a:lnSpc>
              <a:spcBef>
                <a:spcPts val="10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(payload). T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field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 IP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contains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transport-layer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segment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(TCP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UDP)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delivered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destination.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sz="4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3335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If 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carries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TCP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segment,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then each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(nonfragmented) 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carries 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total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40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bytes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header (20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bytes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header  plus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20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bytes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TCP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header)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along with 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application-layer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message.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028371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1678"/>
            <a:ext cx="60667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IP </a:t>
            </a:r>
            <a:r>
              <a:rPr spc="-250" dirty="0"/>
              <a:t>Datagram</a:t>
            </a:r>
            <a:r>
              <a:rPr spc="-745" dirty="0"/>
              <a:t> </a:t>
            </a:r>
            <a:r>
              <a:rPr spc="-260" dirty="0"/>
              <a:t>Fragmentation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82750"/>
            <a:ext cx="10332085" cy="46742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8260" lvl="0" indent="-228600" algn="l" defTabSz="914400" rtl="0" eaLnBrk="1" fontAlgn="auto" latinLnBrk="0" hangingPunct="1">
              <a:lnSpc>
                <a:spcPts val="302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Some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carry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big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datagrams,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whereas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other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can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carry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only little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packets.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example,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Ethernet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frames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carry up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1,500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bytes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data,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whereas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frames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some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wide-area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links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can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carry no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more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than 576</a:t>
            </a:r>
            <a:r>
              <a:rPr kumimoji="0" sz="28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bytes.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757555" lvl="0" indent="-228600" algn="l" defTabSz="914400" rtl="0" eaLnBrk="1" fontAlgn="auto" latinLnBrk="0" hangingPunct="1">
              <a:lnSpc>
                <a:spcPts val="3020"/>
              </a:lnSpc>
              <a:spcBef>
                <a:spcPts val="10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maximum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amount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link-layer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frame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carry is  called 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maximum transmission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unit</a:t>
            </a:r>
            <a:r>
              <a:rPr kumimoji="0" sz="2800" b="0" i="0" u="none" strike="noStrike" kern="1200" cap="none" spc="14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(MTU).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255904" lvl="0" indent="-228600" algn="l" defTabSz="914400" rtl="0" eaLnBrk="1" fontAlgn="auto" latinLnBrk="0" hangingPunct="1">
              <a:lnSpc>
                <a:spcPts val="303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interconnects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several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links,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running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different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link- 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layer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different</a:t>
            </a:r>
            <a:r>
              <a:rPr kumimoji="0" sz="2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MTUs.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8600" algn="just" defTabSz="914400" rtl="0" eaLnBrk="1" fontAlgn="auto" latinLnBrk="0" hangingPunct="1">
              <a:lnSpc>
                <a:spcPts val="302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Suppose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receive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 IP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from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one link. 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forwarding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table  determine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outgoing link,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outgoing link has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 MTU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smaller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than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length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 IP</a:t>
            </a:r>
            <a:r>
              <a:rPr kumimoji="0" sz="2800" b="0" i="0" u="none" strike="noStrike" kern="1200" cap="none" spc="8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90978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67995"/>
            <a:ext cx="10354310" cy="562419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236220" lvl="0" indent="-228600" algn="l" defTabSz="914400" rtl="0" eaLnBrk="1" fontAlgn="auto" latinLnBrk="0" hangingPunct="1">
              <a:lnSpc>
                <a:spcPct val="70000"/>
              </a:lnSpc>
              <a:spcBef>
                <a:spcPts val="104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solution is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fragment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 IP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into two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more 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smaller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datagrams,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encapsulate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these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smaller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a 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separate link-layer frame;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these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frames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over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outgoing</a:t>
            </a:r>
            <a:r>
              <a:rPr kumimoji="0" sz="26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link.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these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smaller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referred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 a</a:t>
            </a:r>
            <a:r>
              <a:rPr kumimoji="0" sz="2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fragment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9050" lvl="0" indent="-228600" algn="l" defTabSz="914400" rtl="0" eaLnBrk="1" fontAlgn="auto" latinLnBrk="0" hangingPunct="1">
              <a:lnSpc>
                <a:spcPct val="701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Fragments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need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reassembled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before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they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reach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transport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layer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at 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destination.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72390" lvl="0" indent="-228600" algn="l" defTabSz="914400" rtl="0" eaLnBrk="1" fontAlgn="auto" latinLnBrk="0" hangingPunct="1">
              <a:lnSpc>
                <a:spcPct val="7000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designers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IPv4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decided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put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job of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reassembly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  end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systems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rather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than in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</a:t>
            </a:r>
            <a:r>
              <a:rPr kumimoji="0" sz="2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routers.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701675" lvl="0" indent="-22860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When a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destination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 receives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series of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datagrams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from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same  source,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needs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determine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whether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any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these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datagrams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are  fragments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some original,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larger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datagram.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8600" algn="l" defTabSz="914400" rtl="0" eaLnBrk="1" fontAlgn="auto" latinLnBrk="0" hangingPunct="1">
              <a:lnSpc>
                <a:spcPct val="7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If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some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datagrams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are fragments,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must further determine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when it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has  received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last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fragment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how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fragments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 has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received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should</a:t>
            </a:r>
            <a:r>
              <a:rPr kumimoji="0" sz="26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 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pieced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back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together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form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original</a:t>
            </a:r>
            <a:r>
              <a:rPr kumimoji="0" sz="2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03505" lvl="0" indent="-228600" algn="l" defTabSz="914400" rtl="0" eaLnBrk="1" fontAlgn="auto" latinLnBrk="0" hangingPunct="1">
              <a:lnSpc>
                <a:spcPct val="7000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15595" algn="l"/>
                <a:tab pos="31623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allow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destination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 to perform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these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reassembly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tasks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designers 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(version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4)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put </a:t>
            </a:r>
            <a:r>
              <a:rPr kumimoji="0" sz="26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identification, flag,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6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fragmentation offset 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fields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 IP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</a:t>
            </a:r>
            <a:r>
              <a:rPr kumimoji="0" sz="2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header.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650755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3267" y="222536"/>
            <a:ext cx="8888146" cy="6577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892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493"/>
            <a:ext cx="10335895" cy="25006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854075" lvl="0" indent="-228600" algn="just" defTabSz="914400" rtl="0" eaLnBrk="1" fontAlgn="auto" latinLnBrk="0" hangingPunct="1">
              <a:lnSpc>
                <a:spcPts val="302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destination,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payload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passed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transport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layer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only after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layer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fully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reconstructed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original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8600" algn="l" defTabSz="914400" rtl="0" eaLnBrk="1" fontAlgn="auto" latinLnBrk="0" hangingPunct="1">
              <a:lnSpc>
                <a:spcPts val="3020"/>
              </a:lnSpc>
              <a:spcBef>
                <a:spcPts val="101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If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more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fragments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does not arrive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destination,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incomplete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discarded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passed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transport 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layer.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35660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1678"/>
            <a:ext cx="2853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IP</a:t>
            </a:r>
            <a:r>
              <a:rPr spc="-395" dirty="0"/>
              <a:t> </a:t>
            </a:r>
            <a:r>
              <a:rPr spc="-215" dirty="0"/>
              <a:t>fragments</a:t>
            </a:r>
          </a:p>
        </p:txBody>
      </p:sp>
      <p:sp>
        <p:nvSpPr>
          <p:cNvPr id="3" name="object 3"/>
          <p:cNvSpPr/>
          <p:nvPr/>
        </p:nvSpPr>
        <p:spPr>
          <a:xfrm>
            <a:off x="207263" y="1514774"/>
            <a:ext cx="11744522" cy="4468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880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57878"/>
            <a:ext cx="10299065" cy="611441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kumimoji="0" sz="2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costs.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283845" lvl="0" indent="-228600" algn="l" defTabSz="914400" rtl="0" eaLnBrk="1" fontAlgn="auto" latinLnBrk="0" hangingPunct="1">
              <a:lnSpc>
                <a:spcPts val="2500"/>
              </a:lnSpc>
              <a:spcBef>
                <a:spcPts val="9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15595" algn="l"/>
                <a:tab pos="31623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First,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complicates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routers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 end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systems,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designed 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accommodate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datagram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reassembly.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11809" lvl="0" indent="-228600" algn="l" defTabSz="914400" rtl="0" eaLnBrk="1" fontAlgn="auto" latinLnBrk="0" hangingPunct="1">
              <a:lnSpc>
                <a:spcPts val="2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15595" algn="l"/>
                <a:tab pos="31623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Second,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 can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 used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create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DoS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whereby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attacker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sends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 series of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unexpected</a:t>
            </a:r>
            <a:r>
              <a:rPr kumimoji="0" sz="26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fragments.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205104" lvl="0" indent="-228600" algn="l" defTabSz="914400" rtl="0" eaLnBrk="1" fontAlgn="auto" latinLnBrk="0" hangingPunct="1">
              <a:lnSpc>
                <a:spcPct val="8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 classic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Jolt2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attacker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sends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  small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fragments to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host, none 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offset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zero.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792480" lvl="0" indent="-228600" algn="l" defTabSz="914400" rtl="0" eaLnBrk="1" fontAlgn="auto" latinLnBrk="0" hangingPunct="1">
              <a:lnSpc>
                <a:spcPts val="2500"/>
              </a:lnSpc>
              <a:spcBef>
                <a:spcPts val="96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collapse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 it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attempts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rebuild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datagrams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out 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degenerate</a:t>
            </a:r>
            <a:r>
              <a:rPr kumimoji="0" sz="2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packets.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lvl="0" indent="-228600" algn="l" defTabSz="914400" rtl="0" eaLnBrk="1" fontAlgn="auto" latinLnBrk="0" hangingPunct="1">
              <a:lnSpc>
                <a:spcPct val="80000"/>
              </a:lnSpc>
              <a:spcBef>
                <a:spcPts val="10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Another class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exploits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sends overlapping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fragments,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is,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fragments 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whose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offset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set so that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 not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kumimoji="0" sz="2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properly.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400685" lvl="0" indent="-228600" algn="l" defTabSz="914400" rtl="0" eaLnBrk="1" fontAlgn="auto" latinLnBrk="0" hangingPunct="1">
              <a:lnSpc>
                <a:spcPts val="2500"/>
              </a:lnSpc>
              <a:spcBef>
                <a:spcPts val="9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Vulnerable operating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systems,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knowing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overlapping  fragments, can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crash</a:t>
            </a:r>
            <a:r>
              <a:rPr kumimoji="0" sz="2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41300" marR="423545" lvl="0" indent="-228600" algn="l" defTabSz="914400" rtl="0" eaLnBrk="1" fontAlgn="auto" latinLnBrk="0" hangingPunct="1">
              <a:lnSpc>
                <a:spcPct val="8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IP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protocol,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IPv6,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away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  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altogether,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thereby streamlining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making IP less 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vulnerable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sz="2600" b="0" i="0" u="none" strike="noStrike" kern="1200" cap="none" spc="-4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attack.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25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5958"/>
            <a:ext cx="3502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IPv4</a:t>
            </a:r>
            <a:r>
              <a:rPr spc="-530" dirty="0"/>
              <a:t> </a:t>
            </a:r>
            <a:r>
              <a:rPr spc="-195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279347"/>
            <a:ext cx="10233025" cy="45021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54000" marR="482600" lvl="0" indent="-228600" algn="l" defTabSz="914400" rtl="0" eaLnBrk="1" fontAlgn="auto" latinLnBrk="0" hangingPunct="1">
              <a:lnSpc>
                <a:spcPts val="2690"/>
              </a:lnSpc>
              <a:spcBef>
                <a:spcPts val="7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540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When IP in 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 wants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 a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 does so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over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link.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54000" marR="0" lvl="0" indent="-228600" algn="l" defTabSz="914400" rtl="0" eaLnBrk="1" fontAlgn="auto" latinLnBrk="0" hangingPunct="1">
              <a:lnSpc>
                <a:spcPts val="3025"/>
              </a:lnSpc>
              <a:spcBef>
                <a:spcPts val="3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540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boundary between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physical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link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called</a:t>
            </a:r>
            <a:r>
              <a:rPr kumimoji="0" sz="2800" b="0" i="0" u="none" strike="noStrike" kern="1200" cap="none" spc="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</a:t>
            </a:r>
            <a:r>
              <a:rPr lang="en-US" sz="28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kumimoji="0" sz="2800" b="1" i="0" u="none" strike="noStrike" kern="1200" cap="none" spc="-1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interface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540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540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thus has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multiple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interfaces,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one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of its</a:t>
            </a:r>
            <a:r>
              <a:rPr kumimoji="0" sz="28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links.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54000" marR="1778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540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Because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every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capable of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sending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receiving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datagrams,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requires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interface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have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own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address.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334645" marR="0" lvl="0" indent="-309880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34645" algn="l"/>
                <a:tab pos="33528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Thus, an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technically associated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 an</a:t>
            </a:r>
            <a:r>
              <a:rPr kumimoji="0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interface.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54000" marR="309880" lvl="0" indent="-228600" algn="l" defTabSz="914400" rtl="0" eaLnBrk="1" fontAlgn="auto" latinLnBrk="0" hangingPunct="1">
              <a:lnSpc>
                <a:spcPts val="2690"/>
              </a:lnSpc>
              <a:spcBef>
                <a:spcPts val="9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54000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32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bits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long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(equivalently,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4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bytes),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there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are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thus a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total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</a:t>
            </a:r>
            <a:r>
              <a:rPr kumimoji="0" sz="2775" b="0" i="0" u="none" strike="noStrike" kern="1200" cap="none" spc="0" normalizeH="0" baseline="25525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32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possible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addresses.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58676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83234"/>
            <a:ext cx="5284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0" dirty="0"/>
              <a:t>Forwarding </a:t>
            </a:r>
            <a:r>
              <a:rPr sz="4400" spc="-200" dirty="0"/>
              <a:t>and</a:t>
            </a:r>
            <a:r>
              <a:rPr sz="4400" spc="-685" dirty="0"/>
              <a:t> </a:t>
            </a:r>
            <a:r>
              <a:rPr sz="4400" spc="-225" dirty="0"/>
              <a:t>Routing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514983"/>
            <a:ext cx="10187305" cy="471551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64135" indent="-228600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 from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1945" indent="-30988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network-layer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8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ct val="8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10" dirty="0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Forwarding</a:t>
            </a:r>
            <a:r>
              <a:rPr sz="28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arrives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router’s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link,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move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link.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arriving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Router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forwarded to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router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26364" indent="-228600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10" dirty="0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</a:t>
            </a: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determine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 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packets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they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262255" indent="-228600" algn="just">
              <a:lnSpc>
                <a:spcPct val="8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that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referred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 algorithms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would determine,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which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9427" y="0"/>
            <a:ext cx="9153525" cy="1381125"/>
            <a:chOff x="1519427" y="0"/>
            <a:chExt cx="9153525" cy="1381125"/>
          </a:xfrm>
        </p:grpSpPr>
        <p:sp>
          <p:nvSpPr>
            <p:cNvPr id="3" name="object 3"/>
            <p:cNvSpPr/>
            <p:nvPr/>
          </p:nvSpPr>
          <p:spPr>
            <a:xfrm>
              <a:off x="1523999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523999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48027" y="350520"/>
            <a:ext cx="2772410" cy="655320"/>
          </a:xfrm>
          <a:prstGeom prst="rect">
            <a:avLst/>
          </a:prstGeom>
          <a:solidFill>
            <a:srgbClr val="800080"/>
          </a:solidFill>
        </p:spPr>
        <p:txBody>
          <a:bodyPr vert="horz" wrap="square" lIns="0" tIns="3556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80"/>
              </a:spcBef>
            </a:pPr>
            <a:r>
              <a:rPr sz="36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IPV4</a:t>
            </a:r>
            <a:r>
              <a:rPr sz="3600" b="0" spc="-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Address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3994" y="1569161"/>
            <a:ext cx="8376920" cy="42902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natu"/>
                <a:ea typeface="+mn-ea"/>
                <a:cs typeface="Konatu"/>
              </a:rPr>
              <a:t>The identifier used in 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natu"/>
                <a:ea typeface="+mn-ea"/>
                <a:cs typeface="Konatu"/>
              </a:rPr>
              <a:t>IP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natu"/>
                <a:ea typeface="+mn-ea"/>
                <a:cs typeface="Konatu"/>
              </a:rPr>
              <a:t>layer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natu"/>
                <a:ea typeface="+mn-ea"/>
                <a:cs typeface="Konatu"/>
              </a:rPr>
              <a:t>of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natu"/>
                <a:ea typeface="+mn-ea"/>
                <a:cs typeface="Konatu"/>
              </a:rPr>
              <a:t>the TCP/IP  protocol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natu"/>
                <a:ea typeface="+mn-ea"/>
                <a:cs typeface="Konatu"/>
              </a:rPr>
              <a:t>suite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natu"/>
                <a:ea typeface="+mn-ea"/>
                <a:cs typeface="Konatu"/>
              </a:rPr>
              <a:t>to identify each device connected to the  Internet is called </a:t>
            </a:r>
            <a:r>
              <a:rPr kumimoji="0" sz="2800" b="1" i="0" u="none" strike="noStrike" kern="1200" cap="none" spc="-14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2800" b="1" i="0" u="none" strike="noStrike" kern="1200" cap="none" spc="-1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Internet </a:t>
            </a:r>
            <a:r>
              <a:rPr kumimoji="0" sz="2800" b="1" i="0" u="none" strike="noStrike" kern="1200" cap="none" spc="-2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 </a:t>
            </a:r>
            <a:r>
              <a:rPr kumimoji="0" sz="2800" b="1" i="0" u="none" strike="noStrike" kern="1200" cap="none" spc="-204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 </a:t>
            </a:r>
            <a:r>
              <a:rPr kumimoji="0" sz="2800" b="1" i="0" u="none" strike="noStrike" kern="1200" cap="none" spc="-114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IP</a:t>
            </a:r>
            <a:r>
              <a:rPr kumimoji="0" sz="2800" b="1" i="0" u="none" strike="noStrike" kern="1200" cap="none" spc="14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1" i="0" u="none" strike="noStrike" kern="1200" cap="none" spc="-229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715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natu"/>
                <a:ea typeface="+mn-ea"/>
                <a:cs typeface="Konatu"/>
              </a:rPr>
              <a:t>An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natu"/>
                <a:ea typeface="+mn-ea"/>
                <a:cs typeface="Konatu"/>
              </a:rPr>
              <a:t>IPv4 address is a 32-bit address that uniquely and  universally defines the connection of a host or a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natu"/>
                <a:ea typeface="+mn-ea"/>
                <a:cs typeface="Konatu"/>
              </a:rPr>
              <a:t>router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natu"/>
                <a:ea typeface="+mn-ea"/>
                <a:cs typeface="Konatu"/>
              </a:rPr>
              <a:t>to the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natu"/>
                <a:ea typeface="+mn-ea"/>
                <a:cs typeface="Konatu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natu"/>
                <a:ea typeface="+mn-ea"/>
                <a:cs typeface="Konatu"/>
              </a:rPr>
              <a:t>Internet;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natu"/>
              <a:ea typeface="+mn-ea"/>
              <a:cs typeface="Konatu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natu"/>
              <a:ea typeface="+mn-ea"/>
              <a:cs typeface="Konatu"/>
            </a:endParaRPr>
          </a:p>
          <a:p>
            <a:pPr marL="127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-5" dirty="0">
                <a:solidFill>
                  <a:prstClr val="black"/>
                </a:solidFill>
                <a:latin typeface="Konatu"/>
                <a:cs typeface="Konatu"/>
              </a:rPr>
              <a:t>A</a:t>
            </a:r>
            <a:r>
              <a:rPr kumimoji="0" sz="28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natu"/>
                <a:ea typeface="+mn-ea"/>
                <a:cs typeface="Konatu"/>
              </a:rPr>
              <a:t>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natu"/>
                <a:ea typeface="+mn-ea"/>
                <a:cs typeface="Konatu"/>
              </a:rPr>
              <a:t>IP address is the address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natu"/>
                <a:ea typeface="+mn-ea"/>
                <a:cs typeface="Konatu"/>
              </a:rPr>
              <a:t>of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natu"/>
                <a:ea typeface="+mn-ea"/>
                <a:cs typeface="Konatu"/>
              </a:rPr>
              <a:t>the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natu"/>
                <a:ea typeface="+mn-ea"/>
                <a:cs typeface="Konatu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natu"/>
                <a:ea typeface="+mn-ea"/>
                <a:cs typeface="Konatu"/>
              </a:rPr>
              <a:t>interface.</a:t>
            </a:r>
          </a:p>
        </p:txBody>
      </p:sp>
    </p:spTree>
    <p:extLst>
      <p:ext uri="{BB962C8B-B14F-4D97-AF65-F5344CB8AC3E}">
        <p14:creationId xmlns:p14="http://schemas.microsoft.com/office/powerpoint/2010/main" val="2717273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6426504"/>
            <a:ext cx="13277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TCP/IP 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</a:t>
            </a:r>
            <a:r>
              <a:rPr kumimoji="0" sz="1200" b="0" i="0" u="none" strike="noStrike" kern="120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Suite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5829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16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00200" y="0"/>
            <a:ext cx="8594090" cy="1219200"/>
            <a:chOff x="1600200" y="0"/>
            <a:chExt cx="8594090" cy="1219200"/>
          </a:xfrm>
        </p:grpSpPr>
        <p:sp>
          <p:nvSpPr>
            <p:cNvPr id="5" name="object 5"/>
            <p:cNvSpPr/>
            <p:nvPr/>
          </p:nvSpPr>
          <p:spPr>
            <a:xfrm>
              <a:off x="1891284" y="108204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5">
                  <a:moveTo>
                    <a:pt x="43738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37388" y="473963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273808" y="108204"/>
              <a:ext cx="327660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014727" y="530351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22148" y="473963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385059" y="530351"/>
              <a:ext cx="367284" cy="473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00200" y="457200"/>
              <a:ext cx="560832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967484" y="533400"/>
              <a:ext cx="8226552" cy="685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860163" y="661161"/>
            <a:ext cx="2439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IPV4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Space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33600" y="2057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33600" y="2819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71700" y="2148839"/>
            <a:ext cx="8077200" cy="581025"/>
          </a:xfrm>
          <a:prstGeom prst="rect">
            <a:avLst/>
          </a:prstGeom>
          <a:solidFill>
            <a:srgbClr val="3333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75"/>
              </a:spcBef>
            </a:pPr>
            <a:r>
              <a:rPr sz="3200" b="0" i="1" dirty="0">
                <a:solidFill>
                  <a:srgbClr val="FFFFFF"/>
                </a:solidFill>
                <a:latin typeface="Arial"/>
                <a:cs typeface="Arial"/>
              </a:rPr>
              <a:t>An IPv4 address is 32 bits</a:t>
            </a:r>
            <a:r>
              <a:rPr sz="3200" b="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0" i="1" spc="-5" dirty="0">
                <a:solidFill>
                  <a:srgbClr val="FFFFFF"/>
                </a:solidFill>
                <a:latin typeface="Arial"/>
                <a:cs typeface="Arial"/>
              </a:rPr>
              <a:t>long.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09800" y="4419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09800" y="5638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47900" y="4511040"/>
            <a:ext cx="8077200" cy="1066800"/>
          </a:xfrm>
          <a:prstGeom prst="rect">
            <a:avLst/>
          </a:prstGeom>
          <a:solidFill>
            <a:srgbClr val="3333CC"/>
          </a:solidFill>
        </p:spPr>
        <p:txBody>
          <a:bodyPr vert="horz" wrap="square" lIns="0" tIns="35560" rIns="0" bIns="0" rtlCol="0">
            <a:spAutoFit/>
          </a:bodyPr>
          <a:lstStyle/>
          <a:p>
            <a:pPr marL="2774950" marR="1201420" lvl="0" indent="-1555115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IPv4 addresses are</a:t>
            </a:r>
            <a:r>
              <a:rPr kumimoji="0" sz="3200" b="0" i="1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unique  </a:t>
            </a:r>
            <a:r>
              <a:rPr kumimoji="0" sz="3200" b="0" i="1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universal.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33600" y="3200400"/>
            <a:ext cx="8077200" cy="1066800"/>
          </a:xfrm>
          <a:prstGeom prst="rect">
            <a:avLst/>
          </a:prstGeom>
          <a:solidFill>
            <a:srgbClr val="3333CC"/>
          </a:solidFill>
        </p:spPr>
        <p:txBody>
          <a:bodyPr vert="horz" wrap="square" lIns="0" tIns="34290" rIns="0" bIns="0" rtlCol="0">
            <a:spAutoFit/>
          </a:bodyPr>
          <a:lstStyle/>
          <a:p>
            <a:pPr marL="2128520" marR="1414780" lvl="0" indent="-708025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3200" b="0" i="1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 </a:t>
            </a:r>
            <a:r>
              <a:rPr kumimoji="0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space of IPv4</a:t>
            </a:r>
            <a:r>
              <a:rPr kumimoji="0" sz="3200" b="0" i="1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200" b="0" i="1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 </a:t>
            </a:r>
            <a:r>
              <a:rPr kumimoji="0" sz="3200" b="0" i="1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3150" b="0" i="1" u="none" strike="noStrike" kern="1200" cap="none" spc="15" normalizeH="0" baseline="25132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 </a:t>
            </a:r>
            <a:r>
              <a:rPr kumimoji="0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</a:t>
            </a:r>
            <a:r>
              <a:rPr kumimoji="0" sz="3200" b="0" i="1" u="none" strike="noStrike" kern="1200" cap="none" spc="-3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200" b="0" i="1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4,294,967,296.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6445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0572" y="461899"/>
            <a:ext cx="645642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arlito"/>
                <a:cs typeface="Carlito"/>
              </a:rPr>
              <a:t>IP </a:t>
            </a:r>
            <a:r>
              <a:rPr b="0" spc="-10" dirty="0" smtClean="0">
                <a:latin typeface="Carlito"/>
                <a:cs typeface="Carlito"/>
              </a:rPr>
              <a:t>Address</a:t>
            </a:r>
            <a:r>
              <a:rPr lang="en-US" b="0" spc="-15" dirty="0"/>
              <a:t> </a:t>
            </a:r>
            <a:r>
              <a:rPr b="0" spc="-15" dirty="0" smtClean="0">
                <a:latin typeface="Carlito"/>
                <a:cs typeface="Carlito"/>
              </a:rPr>
              <a:t>Notation</a:t>
            </a:r>
            <a:endParaRPr b="0" spc="-15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23961"/>
            <a:ext cx="9070975" cy="30994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There are three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common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notations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show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 IPv4</a:t>
            </a:r>
            <a:r>
              <a:rPr kumimoji="0" sz="2800" b="0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binary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notation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(base</a:t>
            </a:r>
            <a:r>
              <a:rPr kumimoji="0" sz="28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dotted-decimal notation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(base</a:t>
            </a:r>
            <a:r>
              <a:rPr kumimoji="0" sz="28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256)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hexadecimal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notation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(base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16).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most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prevalent,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however,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base</a:t>
            </a:r>
            <a:r>
              <a:rPr kumimoji="0" sz="28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256.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476567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4713" y="461899"/>
            <a:ext cx="961085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arlito"/>
                <a:cs typeface="Carlito"/>
              </a:rPr>
              <a:t>IP </a:t>
            </a:r>
            <a:r>
              <a:rPr b="0" spc="-10" dirty="0">
                <a:latin typeface="Carlito"/>
                <a:cs typeface="Carlito"/>
              </a:rPr>
              <a:t>Address Notation: </a:t>
            </a:r>
            <a:r>
              <a:rPr dirty="0"/>
              <a:t>binary</a:t>
            </a:r>
            <a:r>
              <a:rPr spc="-30" dirty="0"/>
              <a:t> </a:t>
            </a:r>
            <a:r>
              <a:rPr spc="-10" dirty="0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13661"/>
            <a:ext cx="10817225" cy="35214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binary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notation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,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IPv4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displayed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32</a:t>
            </a:r>
            <a:r>
              <a:rPr kumimoji="0" sz="240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bits.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355600" marR="508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  <a:tab pos="805180" algn="l"/>
                <a:tab pos="1656714" algn="l"/>
                <a:tab pos="2240915" algn="l"/>
                <a:tab pos="3383915" algn="l"/>
                <a:tab pos="4216400" algn="l"/>
                <a:tab pos="5542280" algn="l"/>
                <a:tab pos="6176010" algn="l"/>
                <a:tab pos="6604634" algn="l"/>
                <a:tab pos="7424420" algn="l"/>
                <a:tab pos="8410575" algn="l"/>
                <a:tab pos="8761095" algn="l"/>
                <a:tab pos="9785350" algn="l"/>
              </a:tabLst>
              <a:defRPr/>
            </a:pPr>
            <a:r>
              <a:rPr kumimoji="0" sz="240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</a:t>
            </a:r>
            <a:r>
              <a:rPr kumimoji="0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	</a:t>
            </a:r>
            <a:r>
              <a:rPr kumimoji="0" sz="240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</a:t>
            </a:r>
            <a:r>
              <a:rPr kumimoji="0" sz="240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k</a:t>
            </a:r>
            <a:r>
              <a:rPr kumimoji="0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	</a:t>
            </a:r>
            <a:r>
              <a:rPr kumimoji="0" sz="240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</a:t>
            </a:r>
            <a:r>
              <a:rPr kumimoji="0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	ad</a:t>
            </a:r>
            <a:r>
              <a:rPr kumimoji="0" sz="240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</a:t>
            </a:r>
            <a:r>
              <a:rPr kumimoji="0" sz="240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</a:t>
            </a:r>
            <a:r>
              <a:rPr kumimoji="0" sz="240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es</a:t>
            </a:r>
            <a:r>
              <a:rPr kumimoji="0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	</a:t>
            </a:r>
            <a:r>
              <a:rPr kumimoji="0" sz="240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</a:t>
            </a:r>
            <a:r>
              <a:rPr kumimoji="0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</a:t>
            </a:r>
            <a:r>
              <a:rPr kumimoji="0" sz="240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</a:t>
            </a:r>
            <a:r>
              <a:rPr kumimoji="0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	</a:t>
            </a:r>
            <a:r>
              <a:rPr kumimoji="0" sz="240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</a:t>
            </a:r>
            <a:r>
              <a:rPr kumimoji="0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</a:t>
            </a:r>
            <a:r>
              <a:rPr kumimoji="0" sz="240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</a:t>
            </a:r>
            <a:r>
              <a:rPr kumimoji="0" sz="240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</a:t>
            </a:r>
            <a:r>
              <a:rPr kumimoji="0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able,	</a:t>
            </a:r>
            <a:r>
              <a:rPr kumimoji="0" sz="240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</a:t>
            </a:r>
            <a:r>
              <a:rPr kumimoji="0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	</a:t>
            </a:r>
            <a:r>
              <a:rPr kumimoji="0" sz="240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</a:t>
            </a:r>
            <a:r>
              <a:rPr kumimoji="0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	mo</a:t>
            </a:r>
            <a:r>
              <a:rPr kumimoji="0" sz="240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</a:t>
            </a:r>
            <a:r>
              <a:rPr kumimoji="0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	</a:t>
            </a:r>
            <a:r>
              <a:rPr kumimoji="0" sz="240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</a:t>
            </a:r>
            <a:r>
              <a:rPr kumimoji="0" sz="240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</a:t>
            </a:r>
            <a:r>
              <a:rPr kumimoji="0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ac</a:t>
            </a:r>
            <a:r>
              <a:rPr kumimoji="0" sz="240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</a:t>
            </a:r>
            <a:r>
              <a:rPr kumimoji="0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	is	</a:t>
            </a:r>
            <a:r>
              <a:rPr kumimoji="0" sz="240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</a:t>
            </a:r>
            <a:r>
              <a:rPr kumimoji="0" sz="240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</a:t>
            </a:r>
            <a:r>
              <a:rPr kumimoji="0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ally	inse</a:t>
            </a:r>
            <a:r>
              <a:rPr kumimoji="0" sz="240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</a:t>
            </a:r>
            <a:r>
              <a:rPr kumimoji="0" sz="240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</a:t>
            </a:r>
            <a:r>
              <a:rPr kumimoji="0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ed  </a:t>
            </a:r>
            <a:r>
              <a:rPr kumimoji="0" sz="240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between </a:t>
            </a:r>
            <a:r>
              <a:rPr kumimoji="0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</a:t>
            </a:r>
            <a:r>
              <a:rPr kumimoji="0" sz="240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octet </a:t>
            </a:r>
            <a:r>
              <a:rPr kumimoji="0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(8</a:t>
            </a:r>
            <a:r>
              <a:rPr kumimoji="0" sz="240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bits).</a:t>
            </a:r>
            <a:endParaRPr kumimoji="0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sz="33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424180" marR="0" lvl="0" indent="-4114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23545" algn="l"/>
                <a:tab pos="424180" algn="l"/>
              </a:tabLst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octet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often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referred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 a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byte.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01110101 10010101 00011101</a:t>
            </a:r>
            <a:r>
              <a:rPr kumimoji="0" sz="2800" b="1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11101010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002935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8008" y="192150"/>
            <a:ext cx="8919592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10" dirty="0">
                <a:latin typeface="Carlito"/>
                <a:cs typeface="Carlito"/>
              </a:rPr>
              <a:t>Dotted-Decimal Notation: </a:t>
            </a:r>
            <a:r>
              <a:rPr sz="4000" i="1" spc="-5" dirty="0">
                <a:latin typeface="Carlito"/>
                <a:cs typeface="Carlito"/>
              </a:rPr>
              <a:t>Base</a:t>
            </a:r>
            <a:r>
              <a:rPr sz="4000" i="1" spc="20" dirty="0">
                <a:latin typeface="Carlito"/>
                <a:cs typeface="Carlito"/>
              </a:rPr>
              <a:t> </a:t>
            </a:r>
            <a:r>
              <a:rPr sz="4000" i="1" spc="-5" dirty="0">
                <a:latin typeface="Carlito"/>
                <a:cs typeface="Carlito"/>
              </a:rPr>
              <a:t>256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pc="-114" dirty="0"/>
              <a:t>To </a:t>
            </a:r>
            <a:r>
              <a:rPr spc="-20" dirty="0"/>
              <a:t>make </a:t>
            </a:r>
            <a:r>
              <a:rPr spc="-5" dirty="0"/>
              <a:t>the IPv4 address </a:t>
            </a:r>
            <a:r>
              <a:rPr spc="-10" dirty="0"/>
              <a:t>more compact </a:t>
            </a:r>
            <a:r>
              <a:rPr dirty="0"/>
              <a:t>and </a:t>
            </a:r>
            <a:r>
              <a:rPr spc="-5" dirty="0"/>
              <a:t>easier </a:t>
            </a:r>
            <a:r>
              <a:rPr spc="-15" dirty="0"/>
              <a:t>to </a:t>
            </a:r>
            <a:r>
              <a:rPr spc="-10" dirty="0"/>
              <a:t>read,  </a:t>
            </a:r>
            <a:r>
              <a:rPr dirty="0"/>
              <a:t>an </a:t>
            </a:r>
            <a:r>
              <a:rPr spc="-5" dirty="0"/>
              <a:t>IPv4 address </a:t>
            </a:r>
            <a:r>
              <a:rPr dirty="0"/>
              <a:t>is </a:t>
            </a:r>
            <a:r>
              <a:rPr spc="-5" dirty="0"/>
              <a:t>usually </a:t>
            </a:r>
            <a:r>
              <a:rPr spc="-15" dirty="0"/>
              <a:t>written </a:t>
            </a:r>
            <a:r>
              <a:rPr dirty="0"/>
              <a:t>in </a:t>
            </a:r>
            <a:r>
              <a:rPr spc="-5" dirty="0"/>
              <a:t>decimal </a:t>
            </a:r>
            <a:r>
              <a:rPr spc="-15" dirty="0"/>
              <a:t>form </a:t>
            </a:r>
            <a:r>
              <a:rPr dirty="0"/>
              <a:t>with a  </a:t>
            </a:r>
            <a:r>
              <a:rPr spc="-5" dirty="0"/>
              <a:t>decimal </a:t>
            </a:r>
            <a:r>
              <a:rPr spc="-10" dirty="0"/>
              <a:t>point </a:t>
            </a:r>
            <a:r>
              <a:rPr spc="-5" dirty="0"/>
              <a:t>(dot) </a:t>
            </a:r>
            <a:r>
              <a:rPr spc="-10" dirty="0"/>
              <a:t>separating </a:t>
            </a:r>
            <a:r>
              <a:rPr spc="-5" dirty="0"/>
              <a:t>the</a:t>
            </a:r>
            <a:r>
              <a:rPr spc="-40" dirty="0"/>
              <a:t> </a:t>
            </a:r>
            <a:r>
              <a:rPr spc="-5" dirty="0"/>
              <a:t>bytes.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3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This </a:t>
            </a:r>
            <a:r>
              <a:rPr spc="-15" dirty="0"/>
              <a:t>format </a:t>
            </a:r>
            <a:r>
              <a:rPr dirty="0"/>
              <a:t>is </a:t>
            </a:r>
            <a:r>
              <a:rPr spc="-20" dirty="0"/>
              <a:t>referred </a:t>
            </a:r>
            <a:r>
              <a:rPr spc="-15" dirty="0"/>
              <a:t>to </a:t>
            </a:r>
            <a:r>
              <a:rPr dirty="0"/>
              <a:t>as </a:t>
            </a:r>
            <a:r>
              <a:rPr b="1" spc="-5" dirty="0">
                <a:latin typeface="Carlito"/>
                <a:cs typeface="Carlito"/>
              </a:rPr>
              <a:t>dotted-decimal</a:t>
            </a:r>
            <a:r>
              <a:rPr b="1" spc="-1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notation.</a:t>
            </a:r>
          </a:p>
        </p:txBody>
      </p:sp>
      <p:sp>
        <p:nvSpPr>
          <p:cNvPr id="4" name="object 4"/>
          <p:cNvSpPr/>
          <p:nvPr/>
        </p:nvSpPr>
        <p:spPr>
          <a:xfrm>
            <a:off x="3339819" y="3788568"/>
            <a:ext cx="6502239" cy="1335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3543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0632" y="461899"/>
            <a:ext cx="674636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Hexadecimal</a:t>
            </a:r>
            <a:r>
              <a:rPr spc="-114" dirty="0"/>
              <a:t> </a:t>
            </a:r>
            <a:r>
              <a:rPr spc="-10" dirty="0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0129"/>
            <a:ext cx="10817860" cy="35382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sometimes see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IPv4 address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hexadecimal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notation.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hexadecimal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digit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equivalent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four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bits.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424180" marR="0" lvl="0" indent="-4114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23545" algn="l"/>
                <a:tab pos="42418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means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32-bit address has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8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hexadecimal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digits.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notation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often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used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programming.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1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1000</a:t>
            </a:r>
            <a:r>
              <a:rPr kumimoji="0" lang="en-US" sz="2400" b="1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1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0001 0000</a:t>
            </a:r>
            <a:r>
              <a:rPr kumimoji="0" lang="en-US" sz="2400" b="1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1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1011 0000</a:t>
            </a:r>
            <a:r>
              <a:rPr kumimoji="0" lang="en-US" sz="2400" b="1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1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1011</a:t>
            </a:r>
            <a:r>
              <a:rPr kumimoji="0" sz="2400" b="1" i="0" u="none" strike="noStrike" kern="1200" cap="none" spc="-2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1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1110</a:t>
            </a:r>
            <a:r>
              <a:rPr kumimoji="0" lang="en-US" sz="2400" b="1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1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1111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0X810B0BEF or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810B0BEF16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5538454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5334" y="461899"/>
            <a:ext cx="631926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Classful</a:t>
            </a:r>
            <a:r>
              <a:rPr spc="-55" dirty="0"/>
              <a:t> </a:t>
            </a:r>
            <a:r>
              <a:rPr spc="-10" dirty="0"/>
              <a:t>addressing.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10309"/>
            <a:ext cx="10811510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lvl="0" indent="-3429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classful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addressing, the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space 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divided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into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five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classes: </a:t>
            </a:r>
            <a:r>
              <a:rPr kumimoji="0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A,  </a:t>
            </a:r>
            <a:r>
              <a:rPr kumimoji="0" sz="2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B,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C, </a:t>
            </a:r>
            <a:r>
              <a:rPr kumimoji="0" sz="28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D,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</a:t>
            </a:r>
            <a:r>
              <a:rPr kumimoji="0" sz="2800" b="1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3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436245" marR="0" lvl="0" indent="-4241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36245" algn="l"/>
                <a:tab pos="436880" algn="l"/>
              </a:tabLst>
              <a:defRPr/>
            </a:pP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class 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occupies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some part of the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whole address</a:t>
            </a:r>
            <a:r>
              <a:rPr kumimoji="0" sz="2800" b="1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space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548791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6426504"/>
            <a:ext cx="13277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TCP/IP 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</a:t>
            </a:r>
            <a:r>
              <a:rPr kumimoji="0" sz="1200" b="0" i="0" u="none" strike="noStrike" kern="120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Suite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5829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22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07894" y="115951"/>
            <a:ext cx="2592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i="1" dirty="0">
                <a:latin typeface="Times New Roman"/>
                <a:cs typeface="Times New Roman"/>
              </a:rPr>
              <a:t>Finding the class of</a:t>
            </a:r>
            <a:r>
              <a:rPr sz="1800" b="0" i="1" spc="-90" dirty="0">
                <a:latin typeface="Times New Roman"/>
                <a:cs typeface="Times New Roman"/>
              </a:rPr>
              <a:t> </a:t>
            </a:r>
            <a:r>
              <a:rPr sz="1800" b="0" i="1" spc="-15" dirty="0">
                <a:latin typeface="Times New Roman"/>
                <a:cs typeface="Times New Roman"/>
              </a:rPr>
              <a:t>address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6" name="object 6"/>
            <p:cNvSpPr/>
            <p:nvPr/>
          </p:nvSpPr>
          <p:spPr>
            <a:xfrm>
              <a:off x="1891284" y="108204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5">
                  <a:moveTo>
                    <a:pt x="43738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37388" y="473963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273808" y="108204"/>
              <a:ext cx="327660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014727" y="530351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22148" y="473963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85059" y="530351"/>
              <a:ext cx="367284" cy="473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600200" y="457200"/>
              <a:ext cx="560832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967484" y="533400"/>
              <a:ext cx="8226552" cy="320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1758307" y="3690040"/>
            <a:ext cx="4566292" cy="2324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05918" y="3613778"/>
            <a:ext cx="4033481" cy="22718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6394" y="1235709"/>
            <a:ext cx="8150859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can find the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class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when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address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given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either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binary  or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dotted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decimal notation.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binary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notation,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first few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bits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can 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immediately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tell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 the class of the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address; in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dotted-decimal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notation, 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value of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first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byte can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give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class of an</a:t>
            </a:r>
            <a:r>
              <a:rPr kumimoji="0" sz="20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269525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2913" y="461899"/>
            <a:ext cx="808748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Carlito"/>
                <a:cs typeface="Carlito"/>
              </a:rPr>
              <a:t>Finding </a:t>
            </a:r>
            <a:r>
              <a:rPr b="0" dirty="0">
                <a:latin typeface="Carlito"/>
                <a:cs typeface="Carlito"/>
              </a:rPr>
              <a:t>Class </a:t>
            </a:r>
            <a:r>
              <a:rPr b="0" spc="5" dirty="0">
                <a:latin typeface="Carlito"/>
                <a:cs typeface="Carlito"/>
              </a:rPr>
              <a:t>of </a:t>
            </a:r>
            <a:r>
              <a:rPr b="0" dirty="0">
                <a:latin typeface="Carlito"/>
                <a:cs typeface="Carlito"/>
              </a:rPr>
              <a:t>an IP</a:t>
            </a:r>
            <a:r>
              <a:rPr b="0" spc="-35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Address</a:t>
            </a:r>
          </a:p>
        </p:txBody>
      </p:sp>
      <p:sp>
        <p:nvSpPr>
          <p:cNvPr id="3" name="object 3"/>
          <p:cNvSpPr/>
          <p:nvPr/>
        </p:nvSpPr>
        <p:spPr>
          <a:xfrm>
            <a:off x="3517238" y="1676400"/>
            <a:ext cx="5781466" cy="1784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4927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2913" y="461899"/>
            <a:ext cx="808748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Carlito"/>
                <a:cs typeface="Carlito"/>
              </a:rPr>
              <a:t>Finding </a:t>
            </a:r>
            <a:r>
              <a:rPr b="0" dirty="0">
                <a:latin typeface="Carlito"/>
                <a:cs typeface="Carlito"/>
              </a:rPr>
              <a:t>Class </a:t>
            </a:r>
            <a:r>
              <a:rPr b="0" spc="5" dirty="0">
                <a:latin typeface="Carlito"/>
                <a:cs typeface="Carlito"/>
              </a:rPr>
              <a:t>of </a:t>
            </a:r>
            <a:r>
              <a:rPr b="0" dirty="0">
                <a:latin typeface="Carlito"/>
                <a:cs typeface="Carlito"/>
              </a:rPr>
              <a:t>an IP</a:t>
            </a:r>
            <a:r>
              <a:rPr b="0" spc="-35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Address</a:t>
            </a:r>
          </a:p>
        </p:txBody>
      </p:sp>
      <p:sp>
        <p:nvSpPr>
          <p:cNvPr id="3" name="object 3"/>
          <p:cNvSpPr/>
          <p:nvPr/>
        </p:nvSpPr>
        <p:spPr>
          <a:xfrm>
            <a:off x="3517238" y="1676400"/>
            <a:ext cx="5781466" cy="1784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5808" y="4191000"/>
            <a:ext cx="6206650" cy="151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58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842898"/>
            <a:ext cx="10200005" cy="249760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072515" indent="-228600">
              <a:lnSpc>
                <a:spcPts val="303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87325" indent="-228600">
              <a:lnSpc>
                <a:spcPct val="90000"/>
              </a:lnSpc>
              <a:spcBef>
                <a:spcPts val="94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00" spc="-20" dirty="0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 </a:t>
            </a:r>
            <a:r>
              <a:rPr sz="2800" spc="-15" dirty="0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10" dirty="0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Munnar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embarking on 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has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consulted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map and 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possible, with each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connected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2913" y="461899"/>
            <a:ext cx="808748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Carlito"/>
                <a:cs typeface="Carlito"/>
              </a:rPr>
              <a:t>Finding </a:t>
            </a:r>
            <a:r>
              <a:rPr b="0" dirty="0">
                <a:latin typeface="Carlito"/>
                <a:cs typeface="Carlito"/>
              </a:rPr>
              <a:t>Class </a:t>
            </a:r>
            <a:r>
              <a:rPr b="0" spc="5" dirty="0">
                <a:latin typeface="Carlito"/>
                <a:cs typeface="Carlito"/>
              </a:rPr>
              <a:t>of </a:t>
            </a:r>
            <a:r>
              <a:rPr b="0" dirty="0">
                <a:latin typeface="Carlito"/>
                <a:cs typeface="Carlito"/>
              </a:rPr>
              <a:t>an IP</a:t>
            </a:r>
            <a:r>
              <a:rPr b="0" spc="-35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Address</a:t>
            </a:r>
          </a:p>
        </p:txBody>
      </p:sp>
      <p:sp>
        <p:nvSpPr>
          <p:cNvPr id="3" name="object 3"/>
          <p:cNvSpPr/>
          <p:nvPr/>
        </p:nvSpPr>
        <p:spPr>
          <a:xfrm>
            <a:off x="2133600" y="152400"/>
            <a:ext cx="7897540" cy="4114800"/>
          </a:xfrm>
          <a:prstGeom prst="rect">
            <a:avLst/>
          </a:prstGeom>
          <a:blipFill>
            <a:blip r:embed="rId2" cstate="print"/>
            <a:srcRect/>
            <a:stretch>
              <a:fillRect l="3647" t="48396" r="-3647" b="-48396"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2272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2913" y="461899"/>
            <a:ext cx="808748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Carlito"/>
                <a:cs typeface="Carlito"/>
              </a:rPr>
              <a:t>Finding </a:t>
            </a:r>
            <a:r>
              <a:rPr b="0" dirty="0">
                <a:latin typeface="Carlito"/>
                <a:cs typeface="Carlito"/>
              </a:rPr>
              <a:t>Class </a:t>
            </a:r>
            <a:r>
              <a:rPr b="0" spc="5" dirty="0">
                <a:latin typeface="Carlito"/>
                <a:cs typeface="Carlito"/>
              </a:rPr>
              <a:t>of </a:t>
            </a:r>
            <a:r>
              <a:rPr b="0" dirty="0">
                <a:latin typeface="Carlito"/>
                <a:cs typeface="Carlito"/>
              </a:rPr>
              <a:t>an IP</a:t>
            </a:r>
            <a:r>
              <a:rPr b="0" spc="-35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Address</a:t>
            </a:r>
          </a:p>
        </p:txBody>
      </p:sp>
      <p:sp>
        <p:nvSpPr>
          <p:cNvPr id="3" name="object 3"/>
          <p:cNvSpPr/>
          <p:nvPr/>
        </p:nvSpPr>
        <p:spPr>
          <a:xfrm>
            <a:off x="2084659" y="1752600"/>
            <a:ext cx="7897540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8793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6426504"/>
            <a:ext cx="13277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TCP/IP 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</a:t>
            </a:r>
            <a:r>
              <a:rPr kumimoji="0" sz="1200" b="0" i="0" u="none" strike="noStrike" kern="120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Suite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5829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25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64282" y="109550"/>
            <a:ext cx="27171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i="1" dirty="0">
                <a:latin typeface="Times New Roman"/>
                <a:cs typeface="Times New Roman"/>
              </a:rPr>
              <a:t>Netid and</a:t>
            </a:r>
            <a:r>
              <a:rPr sz="3200" b="0" i="1" spc="-80" dirty="0">
                <a:latin typeface="Times New Roman"/>
                <a:cs typeface="Times New Roman"/>
              </a:rPr>
              <a:t> </a:t>
            </a:r>
            <a:r>
              <a:rPr sz="3200" b="0" i="1" dirty="0">
                <a:latin typeface="Times New Roman"/>
                <a:cs typeface="Times New Roman"/>
              </a:rPr>
              <a:t>hostid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6" name="object 6"/>
            <p:cNvSpPr/>
            <p:nvPr/>
          </p:nvSpPr>
          <p:spPr>
            <a:xfrm>
              <a:off x="1891284" y="108204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5">
                  <a:moveTo>
                    <a:pt x="43738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37388" y="473963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273808" y="108204"/>
              <a:ext cx="327660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014727" y="530351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22148" y="473963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85059" y="530351"/>
              <a:ext cx="367284" cy="473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600200" y="457200"/>
              <a:ext cx="560832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967484" y="533400"/>
              <a:ext cx="8226552" cy="320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2139899" y="2597127"/>
            <a:ext cx="7729321" cy="2784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39899" y="3235849"/>
            <a:ext cx="7735620" cy="2706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39899" y="3866851"/>
            <a:ext cx="7735620" cy="272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39901" y="4499245"/>
            <a:ext cx="7744762" cy="270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39902" y="5131771"/>
            <a:ext cx="7726473" cy="272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71800" y="1790466"/>
            <a:ext cx="6864096" cy="4985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7664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2204" y="179019"/>
            <a:ext cx="9408796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Classful Addressing </a:t>
            </a:r>
            <a:r>
              <a:rPr sz="3600" dirty="0"/>
              <a:t>:Classes and </a:t>
            </a:r>
            <a:r>
              <a:rPr sz="3600" spc="-5" dirty="0"/>
              <a:t>Blocks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607261"/>
            <a:ext cx="1081722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lvl="0" indent="-342900" algn="just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One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problem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classful addressing is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class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divided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into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fixed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number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blocks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 each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block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having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fixed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size.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6512106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6426504"/>
            <a:ext cx="13277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TCP/IP 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</a:t>
            </a:r>
            <a:r>
              <a:rPr kumimoji="0" sz="1200" b="0" i="0" u="none" strike="noStrike" kern="120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Suite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5829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27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4282" y="115951"/>
            <a:ext cx="281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Blocks in </a:t>
            </a: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Class </a:t>
            </a:r>
            <a:r>
              <a:rPr kumimoji="0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</a:t>
            </a:r>
            <a:r>
              <a:rPr kumimoji="0" sz="1800" b="0" i="1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6" name="object 6"/>
            <p:cNvSpPr/>
            <p:nvPr/>
          </p:nvSpPr>
          <p:spPr>
            <a:xfrm>
              <a:off x="1891284" y="108204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5">
                  <a:moveTo>
                    <a:pt x="43738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37388" y="473963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273808" y="108204"/>
              <a:ext cx="327660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014727" y="530351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22148" y="473963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85059" y="530351"/>
              <a:ext cx="367284" cy="473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600200" y="457200"/>
              <a:ext cx="560832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967484" y="533400"/>
              <a:ext cx="8226552" cy="320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1757549" y="1371600"/>
            <a:ext cx="8642226" cy="1548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362200" y="4114800"/>
            <a:ext cx="8077200" cy="1066800"/>
          </a:xfrm>
          <a:prstGeom prst="rect">
            <a:avLst/>
          </a:prstGeom>
          <a:solidFill>
            <a:srgbClr val="3333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2989580" marR="1437640" indent="-1544320">
              <a:lnSpc>
                <a:spcPct val="100000"/>
              </a:lnSpc>
              <a:spcBef>
                <a:spcPts val="275"/>
              </a:spcBef>
            </a:pPr>
            <a:r>
              <a:rPr sz="3200" b="0" i="1" spc="-5" dirty="0">
                <a:solidFill>
                  <a:srgbClr val="FFFFFF"/>
                </a:solidFill>
                <a:latin typeface="Arial"/>
                <a:cs typeface="Arial"/>
              </a:rPr>
              <a:t>Millions </a:t>
            </a:r>
            <a:r>
              <a:rPr sz="3200" b="0" i="1" dirty="0">
                <a:solidFill>
                  <a:srgbClr val="FFFFFF"/>
                </a:solidFill>
                <a:latin typeface="Arial"/>
                <a:cs typeface="Arial"/>
              </a:rPr>
              <a:t>of class A</a:t>
            </a:r>
            <a:r>
              <a:rPr sz="3200" b="0" i="1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0" i="1" spc="-5" dirty="0">
                <a:solidFill>
                  <a:srgbClr val="FFFFFF"/>
                </a:solidFill>
                <a:latin typeface="Arial"/>
                <a:cs typeface="Arial"/>
              </a:rPr>
              <a:t>addresses  </a:t>
            </a:r>
            <a:r>
              <a:rPr sz="3200" b="0" i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3200" b="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0" i="1" dirty="0">
                <a:solidFill>
                  <a:srgbClr val="FFFFFF"/>
                </a:solidFill>
                <a:latin typeface="Arial"/>
                <a:cs typeface="Arial"/>
              </a:rPr>
              <a:t>wasted.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2038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6426504"/>
            <a:ext cx="13277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TCP/IP 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</a:t>
            </a:r>
            <a:r>
              <a:rPr kumimoji="0" sz="1200" b="0" i="0" u="none" strike="noStrike" kern="120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Suite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5829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28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00200" y="0"/>
            <a:ext cx="8763000" cy="1981200"/>
            <a:chOff x="1600200" y="0"/>
            <a:chExt cx="8763000" cy="1981200"/>
          </a:xfrm>
        </p:grpSpPr>
        <p:sp>
          <p:nvSpPr>
            <p:cNvPr id="5" name="object 5"/>
            <p:cNvSpPr/>
            <p:nvPr/>
          </p:nvSpPr>
          <p:spPr>
            <a:xfrm>
              <a:off x="1891284" y="108204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5">
                  <a:moveTo>
                    <a:pt x="43738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37388" y="473963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273808" y="108204"/>
              <a:ext cx="327660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014727" y="530351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22148" y="473963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385059" y="530351"/>
              <a:ext cx="367284" cy="473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00200" y="457200"/>
              <a:ext cx="560832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967484" y="533400"/>
              <a:ext cx="8226552" cy="320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286000" y="914400"/>
              <a:ext cx="8077200" cy="1066800"/>
            </a:xfrm>
            <a:custGeom>
              <a:avLst/>
              <a:gdLst/>
              <a:ahLst/>
              <a:cxnLst/>
              <a:rect l="l" t="t" r="r" b="b"/>
              <a:pathLst>
                <a:path w="8077200" h="1066800">
                  <a:moveTo>
                    <a:pt x="80772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8077200" y="106680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86000" y="2286000"/>
            <a:ext cx="8077200" cy="1066800"/>
          </a:xfrm>
          <a:prstGeom prst="rect">
            <a:avLst/>
          </a:prstGeom>
          <a:solidFill>
            <a:srgbClr val="3333CC"/>
          </a:solidFill>
        </p:spPr>
        <p:txBody>
          <a:bodyPr vert="horz" wrap="square" lIns="0" tIns="34290" rIns="0" bIns="0" rtlCol="0">
            <a:spAutoFit/>
          </a:bodyPr>
          <a:lstStyle/>
          <a:p>
            <a:pPr marL="1433195" marR="375920" lvl="0" indent="-1050290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3200" b="0" i="1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only block </a:t>
            </a:r>
            <a:r>
              <a:rPr kumimoji="0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class E </a:t>
            </a:r>
            <a:r>
              <a:rPr kumimoji="0" sz="3200" b="0" i="1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addresses</a:t>
            </a:r>
            <a:r>
              <a:rPr kumimoji="0" sz="3200" b="0" i="1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was  reserved for future</a:t>
            </a:r>
            <a:r>
              <a:rPr kumimoji="0" sz="3200" b="0" i="1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purposes.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6000" y="4038600"/>
            <a:ext cx="8077200" cy="2062480"/>
          </a:xfrm>
          <a:prstGeom prst="rect">
            <a:avLst/>
          </a:prstGeom>
          <a:solidFill>
            <a:srgbClr val="3333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520065" marR="513080" lvl="0" indent="0" algn="ctr" defTabSz="914400" rtl="0" eaLnBrk="1" fontAlgn="auto" latinLnBrk="0" hangingPunct="1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3200" b="0" i="1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range </a:t>
            </a:r>
            <a:r>
              <a:rPr kumimoji="0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addresses </a:t>
            </a:r>
            <a:r>
              <a:rPr kumimoji="0" sz="3200" b="0" i="1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allocated to</a:t>
            </a:r>
            <a:r>
              <a:rPr kumimoji="0" sz="3200" b="0" i="1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200" b="0" i="1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  </a:t>
            </a:r>
            <a:r>
              <a:rPr kumimoji="0" sz="3200" b="0" i="1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organization </a:t>
            </a:r>
            <a:r>
              <a:rPr kumimoji="0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classful addressing  was a </a:t>
            </a:r>
            <a:r>
              <a:rPr kumimoji="0" sz="3200" b="0" i="1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block </a:t>
            </a:r>
            <a:r>
              <a:rPr kumimoji="0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addresses</a:t>
            </a:r>
            <a:r>
              <a:rPr kumimoji="0" sz="3200" b="0" i="1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 A, B, or</a:t>
            </a:r>
            <a:r>
              <a:rPr kumimoji="0" sz="3200" b="0" i="1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267711" y="935482"/>
            <a:ext cx="809561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9315" marR="207010" indent="-1906905">
              <a:lnSpc>
                <a:spcPct val="100000"/>
              </a:lnSpc>
              <a:spcBef>
                <a:spcPts val="105"/>
              </a:spcBef>
            </a:pPr>
            <a:r>
              <a:rPr sz="3200" b="0" i="1" dirty="0">
                <a:solidFill>
                  <a:srgbClr val="FFFFFF"/>
                </a:solidFill>
                <a:latin typeface="Arial"/>
                <a:cs typeface="Arial"/>
              </a:rPr>
              <a:t>Class D addresses are </a:t>
            </a:r>
            <a:r>
              <a:rPr sz="3200" b="0" i="1" spc="-5" dirty="0">
                <a:solidFill>
                  <a:srgbClr val="FFFFFF"/>
                </a:solidFill>
                <a:latin typeface="Arial"/>
                <a:cs typeface="Arial"/>
              </a:rPr>
              <a:t>made </a:t>
            </a:r>
            <a:r>
              <a:rPr sz="3200" b="0" i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200" b="0" i="1" spc="-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3200" b="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0" i="1" spc="-5" dirty="0">
                <a:solidFill>
                  <a:srgbClr val="FFFFFF"/>
                </a:solidFill>
                <a:latin typeface="Arial"/>
                <a:cs typeface="Arial"/>
              </a:rPr>
              <a:t>block,  </a:t>
            </a:r>
            <a:r>
              <a:rPr sz="3200" b="0" i="1" dirty="0">
                <a:solidFill>
                  <a:srgbClr val="FFFFFF"/>
                </a:solidFill>
                <a:latin typeface="Arial"/>
                <a:cs typeface="Arial"/>
              </a:rPr>
              <a:t>used for</a:t>
            </a:r>
            <a:r>
              <a:rPr sz="3200" b="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0" i="1" spc="-5" dirty="0">
                <a:solidFill>
                  <a:srgbClr val="FFFFFF"/>
                </a:solidFill>
                <a:latin typeface="Arial"/>
                <a:cs typeface="Arial"/>
              </a:rPr>
              <a:t>multicasting.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06693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6426504"/>
            <a:ext cx="13277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TCP/IP 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</a:t>
            </a:r>
            <a:r>
              <a:rPr kumimoji="0" sz="1200" b="0" i="0" u="none" strike="noStrike" kern="120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Suite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5829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29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07894" y="115951"/>
            <a:ext cx="4003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i="1" spc="-15" dirty="0">
                <a:latin typeface="Times New Roman"/>
                <a:cs typeface="Times New Roman"/>
              </a:rPr>
              <a:t>Two-level </a:t>
            </a:r>
            <a:r>
              <a:rPr sz="1800" b="0" i="1" spc="-10" dirty="0">
                <a:latin typeface="Times New Roman"/>
                <a:cs typeface="Times New Roman"/>
              </a:rPr>
              <a:t>addressing </a:t>
            </a:r>
            <a:r>
              <a:rPr sz="1800" b="0" i="1" dirty="0">
                <a:latin typeface="Times New Roman"/>
                <a:cs typeface="Times New Roman"/>
              </a:rPr>
              <a:t>in </a:t>
            </a:r>
            <a:r>
              <a:rPr sz="1800" b="0" i="1" spc="-5" dirty="0">
                <a:latin typeface="Times New Roman"/>
                <a:cs typeface="Times New Roman"/>
              </a:rPr>
              <a:t>classful</a:t>
            </a:r>
            <a:r>
              <a:rPr sz="1800" b="0" i="1" spc="-15" dirty="0">
                <a:latin typeface="Times New Roman"/>
                <a:cs typeface="Times New Roman"/>
              </a:rPr>
              <a:t> </a:t>
            </a:r>
            <a:r>
              <a:rPr sz="1800" b="0" i="1" spc="-10" dirty="0">
                <a:latin typeface="Times New Roman"/>
                <a:cs typeface="Times New Roman"/>
              </a:rPr>
              <a:t>addressing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6" name="object 6"/>
            <p:cNvSpPr/>
            <p:nvPr/>
          </p:nvSpPr>
          <p:spPr>
            <a:xfrm>
              <a:off x="1891284" y="108204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5">
                  <a:moveTo>
                    <a:pt x="43738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37388" y="473963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273808" y="108204"/>
              <a:ext cx="327660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014727" y="530351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22148" y="473963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85059" y="530351"/>
              <a:ext cx="367284" cy="473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600200" y="457200"/>
              <a:ext cx="560832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967484" y="533400"/>
              <a:ext cx="8226552" cy="320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2057400" y="1828800"/>
            <a:ext cx="6946392" cy="15742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19600" y="3657600"/>
            <a:ext cx="2916936" cy="17007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79394" y="856234"/>
            <a:ext cx="5438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Netid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: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Define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</a:t>
            </a:r>
            <a:r>
              <a:rPr kumimoji="0" sz="18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Hostid: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define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particular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 connected to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</a:t>
            </a:r>
            <a:r>
              <a:rPr kumimoji="0" sz="180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4816460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816"/>
            <a:ext cx="1442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95" dirty="0"/>
              <a:t>Subnet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365630"/>
            <a:ext cx="932688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ts val="302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subnet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also called an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network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simply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Internet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literature.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3007" y="2234127"/>
            <a:ext cx="6220644" cy="4430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2813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41985"/>
            <a:ext cx="10297160" cy="49288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ts val="3030"/>
              </a:lnSpc>
              <a:spcBef>
                <a:spcPts val="4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figure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(with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three interfaces)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used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interconnect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seven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382270" lvl="0" indent="-228600" algn="l" defTabSz="914400" rtl="0" eaLnBrk="1" fontAlgn="auto" latinLnBrk="0" hangingPunct="1">
              <a:lnSpc>
                <a:spcPts val="302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760095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three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upper-left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portion</a:t>
            </a:r>
            <a:r>
              <a:rPr kumimoji="0" sz="280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Figure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interface 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which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they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are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connected,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all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have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 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form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223.1.1.xxx.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321945" marR="0" lvl="0" indent="-309880" algn="l" defTabSz="914400" rtl="0" eaLnBrk="1" fontAlgn="auto" latinLnBrk="0" hangingPunct="1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is,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all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have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same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leftmost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24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bits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their IP</a:t>
            </a:r>
            <a:r>
              <a:rPr kumimoji="0" sz="280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075055" lvl="0" indent="-228600" algn="l" defTabSz="914400" rtl="0" eaLnBrk="1" fontAlgn="auto" latinLnBrk="0" hangingPunct="1">
              <a:lnSpc>
                <a:spcPts val="3020"/>
              </a:lnSpc>
              <a:spcBef>
                <a:spcPts val="10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four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interfaces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are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also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interconnected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other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</a:t>
            </a:r>
            <a:r>
              <a:rPr kumimoji="0" sz="28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contains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</a:t>
            </a:r>
            <a:r>
              <a:rPr kumimoji="0" sz="28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routers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network could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interconnected by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Ethernet</a:t>
            </a:r>
            <a:r>
              <a:rPr kumimoji="0" sz="28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LAN.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462915" lvl="0" indent="-228600" algn="l" defTabSz="914400" rtl="0" eaLnBrk="1" fontAlgn="auto" latinLnBrk="0" hangingPunct="1">
              <a:lnSpc>
                <a:spcPts val="3020"/>
              </a:lnSpc>
              <a:spcBef>
                <a:spcPts val="10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terms,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interconnecting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three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 interfaces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interface forms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</a:t>
            </a:r>
            <a:r>
              <a:rPr kumimoji="0" sz="28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subnet.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9046784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90702"/>
            <a:ext cx="10090785" cy="42900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ts val="302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addressing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assigns an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subnet: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223.1.1.0/24,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where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/24 notation, sometimes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known as a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subnet</a:t>
            </a:r>
            <a:r>
              <a:rPr kumimoji="0" sz="2800" b="1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mask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250825" lvl="0" indent="-228600" algn="l" defTabSz="914400" rtl="0" eaLnBrk="1" fontAlgn="auto" latinLnBrk="0" hangingPunct="1">
              <a:lnSpc>
                <a:spcPts val="303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Indicates that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leftmost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24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bits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 32-bit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quantity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define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subnet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-228600" algn="l" defTabSz="914400" rtl="0" eaLnBrk="1" fontAlgn="auto" latinLnBrk="0" hangingPunct="1">
              <a:lnSpc>
                <a:spcPts val="3190"/>
              </a:lnSpc>
              <a:spcBef>
                <a:spcPts val="6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additional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hosts attached 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223.1.1.0/24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subnet would</a:t>
            </a:r>
            <a:r>
              <a:rPr kumimoji="0" sz="280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0" algn="l" defTabSz="914400" rtl="0" eaLnBrk="1" fontAlgn="auto" latinLnBrk="0" hangingPunct="1">
              <a:lnSpc>
                <a:spcPts val="31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required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have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form</a:t>
            </a:r>
            <a:r>
              <a:rPr kumimoji="0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223.1.1.xxx.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384175" lvl="0" indent="-228600" algn="l" defTabSz="914400" rtl="0" eaLnBrk="1" fontAlgn="auto" latinLnBrk="0" hangingPunct="1">
              <a:lnSpc>
                <a:spcPts val="302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1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determine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subnets, 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detach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</a:t>
            </a:r>
            <a:r>
              <a:rPr kumimoji="0" sz="28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interface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from its 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 </a:t>
            </a:r>
            <a:r>
              <a:rPr kumimoji="0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  </a:t>
            </a:r>
            <a:r>
              <a:rPr kumimoji="0" sz="2800" b="0" i="1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router, 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creating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islands of isolated 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networks,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 </a:t>
            </a:r>
            <a:r>
              <a:rPr kumimoji="0" sz="28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interfaces 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terminating the end 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points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 isolated 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networks. </a:t>
            </a:r>
            <a:r>
              <a:rPr kumimoji="0" sz="2800" b="0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these  isolated 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networks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called a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1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subnet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91312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952652"/>
            <a:ext cx="10341610" cy="43764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router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</a:t>
            </a:r>
            <a:r>
              <a:rPr sz="28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21334" indent="-228600" algn="just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32258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forwards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800" spc="-20" dirty="0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examining </a:t>
            </a:r>
            <a:r>
              <a:rPr sz="2800" spc="-5" dirty="0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800" spc="-5" dirty="0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sz="2800" spc="-10" dirty="0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sz="2800" spc="-5" dirty="0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 arriving </a:t>
            </a:r>
            <a:r>
              <a:rPr sz="2800" spc="-25" dirty="0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packet’s </a:t>
            </a:r>
            <a:r>
              <a:rPr sz="2800" spc="-40" dirty="0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header value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router’s forwarding</a:t>
            </a:r>
            <a:r>
              <a:rPr sz="2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 algn="just">
              <a:lnSpc>
                <a:spcPts val="3195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algn="just">
              <a:lnSpc>
                <a:spcPts val="3020"/>
              </a:lnSpc>
              <a:spcBef>
                <a:spcPts val="219"/>
              </a:spcBef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router’s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outgoing link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forwarded.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99390" indent="-228600">
              <a:lnSpc>
                <a:spcPct val="9000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network-layer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value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address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indication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sz="2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belongs</a:t>
            </a:r>
            <a:r>
              <a:rPr sz="2800" spc="-15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97840"/>
            <a:ext cx="65995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Classless </a:t>
            </a:r>
            <a:r>
              <a:rPr spc="-235" dirty="0"/>
              <a:t>Interdomain</a:t>
            </a:r>
            <a:r>
              <a:rPr spc="-640" dirty="0"/>
              <a:t> </a:t>
            </a:r>
            <a:r>
              <a:rPr spc="-22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07388"/>
            <a:ext cx="10152380" cy="48628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1300" marR="1284605" lvl="0" indent="-228600" algn="l" defTabSz="914400" rtl="0" eaLnBrk="1" fontAlgn="auto" latinLnBrk="0" hangingPunct="1">
              <a:lnSpc>
                <a:spcPts val="2500"/>
              </a:lnSpc>
              <a:spcBef>
                <a:spcPts val="7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Internet’s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assignment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strategy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known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</a:t>
            </a:r>
            <a:r>
              <a:rPr kumimoji="0" sz="260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Classless  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Interdomain Routing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CIDR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—pronounced </a:t>
            </a:r>
            <a:r>
              <a:rPr kumimoji="0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cider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)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315595" marR="0" lvl="0" indent="-303530" algn="l" defTabSz="914400" rtl="0" eaLnBrk="1" fontAlgn="auto" latinLnBrk="0" hangingPunct="1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15595" algn="l"/>
                <a:tab pos="31623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CIDR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generalizes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notion of subnet</a:t>
            </a:r>
            <a:r>
              <a:rPr kumimoji="0" sz="26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addressing.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84150" lvl="0" indent="-228600" algn="l" defTabSz="914400" rtl="0" eaLnBrk="1" fontAlgn="auto" latinLnBrk="0" hangingPunct="1">
              <a:lnSpc>
                <a:spcPts val="2500"/>
              </a:lnSpc>
              <a:spcBef>
                <a:spcPts val="9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 with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subnet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addressing, 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32-bit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divided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into two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parts 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again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has the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dotted-decimal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form </a:t>
            </a:r>
            <a:r>
              <a:rPr kumimoji="0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a.b.c.d/x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,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where </a:t>
            </a:r>
            <a:r>
              <a:rPr kumimoji="0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x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indicates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number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bits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first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part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299085" lvl="0" indent="-228600" algn="l" defTabSz="914400" rtl="0" eaLnBrk="1" fontAlgn="auto" latinLnBrk="0" hangingPunct="1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x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most significant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bits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form </a:t>
            </a:r>
            <a:r>
              <a:rPr kumimoji="0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a.b.c.d/x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constitute 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portion 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IP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are often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referred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 the  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prefix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(or </a:t>
            </a:r>
            <a:r>
              <a:rPr kumimoji="0" sz="26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prefix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) 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</a:t>
            </a:r>
            <a:r>
              <a:rPr kumimoji="0" sz="2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8600" algn="l" defTabSz="914400" rtl="0" eaLnBrk="1" fontAlgn="auto" latinLnBrk="0" hangingPunct="1">
              <a:lnSpc>
                <a:spcPts val="2500"/>
              </a:lnSpc>
              <a:spcBef>
                <a:spcPts val="96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15595" algn="l"/>
                <a:tab pos="31623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organization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typically assigned a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block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contiguous addresses, that 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is, a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range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addresses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 a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common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prefix</a:t>
            </a:r>
            <a:r>
              <a:rPr kumimoji="0" sz="2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40970" lvl="0" indent="-228600" algn="l" defTabSz="914400" rtl="0" eaLnBrk="1" fontAlgn="auto" latinLnBrk="0" hangingPunct="1">
              <a:lnSpc>
                <a:spcPts val="2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this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case,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IP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addresses of devices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within the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organization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will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share 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common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prefix.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178274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7906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Obtaining </a:t>
            </a:r>
            <a:r>
              <a:rPr spc="-240" dirty="0"/>
              <a:t>a </a:t>
            </a:r>
            <a:r>
              <a:rPr spc="-250" dirty="0"/>
              <a:t>Block </a:t>
            </a:r>
            <a:r>
              <a:rPr spc="-204" dirty="0"/>
              <a:t>of</a:t>
            </a:r>
            <a:r>
              <a:rPr spc="-965" dirty="0"/>
              <a:t> </a:t>
            </a:r>
            <a:r>
              <a:rPr spc="-19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062"/>
            <a:ext cx="10326370" cy="397382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280035" lvl="0" indent="-228600" algn="l" defTabSz="914400" rtl="0" eaLnBrk="1" fontAlgn="auto" latinLnBrk="0" hangingPunct="1">
              <a:lnSpc>
                <a:spcPct val="80000"/>
              </a:lnSpc>
              <a:spcBef>
                <a:spcPts val="7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order to obtain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block 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addresses 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within an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organization’s 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subnet,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administrator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might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first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contact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its </a:t>
            </a:r>
            <a:r>
              <a:rPr kumimoji="0" sz="2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ISP,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which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would 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provide addresses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from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larger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block of addresses that had already been 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allocated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ISP.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725805" lvl="0" indent="-228600" algn="l" defTabSz="914400" rtl="0" eaLnBrk="1" fontAlgn="auto" latinLnBrk="0" hangingPunct="1">
              <a:lnSpc>
                <a:spcPts val="2500"/>
              </a:lnSpc>
              <a:spcBef>
                <a:spcPts val="9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15595" algn="l"/>
                <a:tab pos="31623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example,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ISP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may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itself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have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been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allocated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block 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200.23.16.0/20.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8600" algn="l" defTabSz="914400" rtl="0" eaLnBrk="1" fontAlgn="auto" latinLnBrk="0" hangingPunct="1">
              <a:lnSpc>
                <a:spcPct val="80000"/>
              </a:lnSpc>
              <a:spcBef>
                <a:spcPts val="101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ISP,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turn,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could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divide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block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into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eight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equal-sized 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contiguous address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blocks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give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one 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these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blocks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out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up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eight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organizations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are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supported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</a:t>
            </a:r>
            <a:r>
              <a:rPr kumimoji="0" sz="2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ISP.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60655" lvl="0" indent="-228600" algn="l" defTabSz="914400" rtl="0" eaLnBrk="1" fontAlgn="auto" latinLnBrk="0" hangingPunct="1">
              <a:lnSpc>
                <a:spcPts val="2500"/>
              </a:lnSpc>
              <a:spcBef>
                <a:spcPts val="9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addresses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are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managed under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authority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Internet Corporation  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Assigned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Names and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Numbers</a:t>
            </a:r>
            <a:r>
              <a:rPr kumimoji="0" sz="2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(ICANN).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6353431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0696" y="2072291"/>
            <a:ext cx="9957899" cy="2976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6508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-235" dirty="0"/>
              <a:t>Obtaining</a:t>
            </a:r>
            <a:r>
              <a:rPr spc="-434" dirty="0"/>
              <a:t> </a:t>
            </a:r>
            <a:r>
              <a:rPr spc="-240" dirty="0"/>
              <a:t>a</a:t>
            </a:r>
            <a:r>
              <a:rPr spc="-395" dirty="0"/>
              <a:t> </a:t>
            </a:r>
            <a:r>
              <a:rPr spc="-190" dirty="0"/>
              <a:t>Host</a:t>
            </a:r>
            <a:r>
              <a:rPr spc="-409" dirty="0"/>
              <a:t> </a:t>
            </a:r>
            <a:r>
              <a:rPr spc="-225" dirty="0"/>
              <a:t>Address:</a:t>
            </a:r>
            <a:r>
              <a:rPr spc="-409" dirty="0"/>
              <a:t> </a:t>
            </a:r>
            <a:r>
              <a:rPr spc="-235" dirty="0"/>
              <a:t>the</a:t>
            </a:r>
            <a:r>
              <a:rPr spc="-415" dirty="0"/>
              <a:t> </a:t>
            </a:r>
            <a:r>
              <a:rPr spc="-235" dirty="0"/>
              <a:t>Dynamic</a:t>
            </a:r>
            <a:r>
              <a:rPr spc="-425" dirty="0"/>
              <a:t> </a:t>
            </a:r>
            <a:r>
              <a:rPr spc="-190" dirty="0"/>
              <a:t>Host  </a:t>
            </a:r>
            <a:r>
              <a:rPr spc="-240" dirty="0"/>
              <a:t>Configuration</a:t>
            </a:r>
            <a:r>
              <a:rPr spc="-440" dirty="0"/>
              <a:t> </a:t>
            </a:r>
            <a:r>
              <a:rPr spc="-254"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0176510" cy="471551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ct val="8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Once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organization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has obtained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block of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addresses,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assign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individual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addresses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interfaces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its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organization.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996315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system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administrator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will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typically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manually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configure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IP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addresses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(often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remotely,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 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management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tool).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78740" lvl="0" indent="-228600" algn="l" defTabSz="914400" rtl="0" eaLnBrk="1" fontAlgn="auto" latinLnBrk="0" hangingPunct="1">
              <a:lnSpc>
                <a:spcPts val="2690"/>
              </a:lnSpc>
              <a:spcBef>
                <a:spcPts val="9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addresses can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also be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configured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manually,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but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more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often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task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now done using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Dynamic </a:t>
            </a:r>
            <a:r>
              <a:rPr kumimoji="0" sz="2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 Configuration Protocol 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(DHCP).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727200" lvl="0" indent="-228600" algn="l" defTabSz="914400" rtl="0" eaLnBrk="1" fontAlgn="auto" latinLnBrk="0" hangingPunct="1">
              <a:lnSpc>
                <a:spcPts val="2690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 allows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 to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obtain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(be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allocated)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automatically.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administrator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can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configure</a:t>
            </a:r>
            <a:r>
              <a:rPr kumimoji="0" sz="280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361174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60018"/>
            <a:ext cx="10301605" cy="41636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181610" lvl="0" indent="-228600" algn="just" defTabSz="914400" rtl="0" eaLnBrk="1" fontAlgn="auto" latinLnBrk="0" hangingPunct="1">
              <a:lnSpc>
                <a:spcPts val="3030"/>
              </a:lnSpc>
              <a:spcBef>
                <a:spcPts val="4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Given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receives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same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time it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connects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 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 assigned a </a:t>
            </a:r>
            <a:r>
              <a:rPr kumimoji="0" sz="2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temporary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will  be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different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time 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connects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</a:t>
            </a:r>
            <a:r>
              <a:rPr kumimoji="0" sz="28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8600" algn="l" defTabSz="914400" rtl="0" eaLnBrk="1" fontAlgn="auto" latinLnBrk="0" hangingPunct="1">
              <a:lnSpc>
                <a:spcPct val="90000"/>
              </a:lnSpc>
              <a:spcBef>
                <a:spcPts val="95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addition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host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assignment,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also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allows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 to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learn additional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information,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such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 its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subnet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mask,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of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first-hop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(often called 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default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gateway),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its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local DNS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server.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7780" lvl="0" indent="-228600" algn="just" defTabSz="914400" rtl="0" eaLnBrk="1" fontAlgn="auto" latinLnBrk="0" hangingPunct="1">
              <a:lnSpc>
                <a:spcPts val="3030"/>
              </a:lnSpc>
              <a:spcBef>
                <a:spcPts val="103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Because of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DHCP’s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ability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automate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network-related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aspects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 connecting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 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often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referred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 a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plug-and-  </a:t>
            </a:r>
            <a:r>
              <a:rPr kumimoji="0" sz="2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play</a:t>
            </a:r>
            <a:r>
              <a:rPr kumimoji="0" sz="2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986564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95732"/>
            <a:ext cx="10280015" cy="594423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marR="393065" lvl="0" indent="-228600" algn="l" defTabSz="914400" rtl="0" eaLnBrk="1" fontAlgn="auto" latinLnBrk="0" hangingPunct="1">
              <a:lnSpc>
                <a:spcPct val="70000"/>
              </a:lnSpc>
              <a:spcBef>
                <a:spcPts val="89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This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capability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makes it </a:t>
            </a:r>
            <a:r>
              <a:rPr kumimoji="0" sz="2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very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attractive to the network administrator who would 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otherwise have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perform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these tasks</a:t>
            </a:r>
            <a:r>
              <a:rPr kumimoji="0" sz="22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manually!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393065" lvl="0" indent="-22860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DHCP is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also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enjoying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widespread use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residential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Internet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access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networks  and in wireless LANs, where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hosts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join and leave the network</a:t>
            </a:r>
            <a:r>
              <a:rPr kumimoji="0" sz="22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frequently.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0" lvl="0" indent="-228600" algn="l" defTabSz="914400" rtl="0" eaLnBrk="1" fontAlgn="auto" latinLnBrk="0" hangingPunct="1">
              <a:lnSpc>
                <a:spcPts val="2245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Consider,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example, the student who carries a laptop from a dormitory room</a:t>
            </a:r>
            <a:r>
              <a:rPr kumimoji="0" sz="22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library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a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classroom.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likely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that in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each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location, the student will</a:t>
            </a:r>
            <a:r>
              <a:rPr kumimoji="0" sz="22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connecting into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 subnet and hence will need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IP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</a:t>
            </a:r>
            <a:r>
              <a:rPr kumimoji="0" sz="22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each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0" lvl="0" indent="0" algn="l" defTabSz="914400" rtl="0" eaLnBrk="1" fontAlgn="auto" latinLnBrk="0" hangingPunct="1">
              <a:lnSpc>
                <a:spcPts val="22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location.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626110" lvl="0" indent="-228600" algn="l" defTabSz="914400" rtl="0" eaLnBrk="1" fontAlgn="auto" latinLnBrk="0" hangingPunct="1">
              <a:lnSpc>
                <a:spcPct val="7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DHCP is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ideally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suited to this situation, as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there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 many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users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coming and  going, and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addresses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 needed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only a limited amount of</a:t>
            </a:r>
            <a:r>
              <a:rPr kumimoji="0" sz="220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time.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DHCP is similarly useful in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residential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ISP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access</a:t>
            </a:r>
            <a:r>
              <a:rPr kumimoji="0" sz="22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networks.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0" lvl="0" indent="-228600" algn="l" defTabSz="914400" rtl="0" eaLnBrk="1" fontAlgn="auto" latinLnBrk="0" hangingPunct="1">
              <a:lnSpc>
                <a:spcPts val="2245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Consider,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example, a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residential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ISP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that has 2,000 customers, but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</a:t>
            </a:r>
            <a:r>
              <a:rPr kumimoji="0" sz="22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more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than 400 customers are ever online at the same time. In this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case,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rather</a:t>
            </a:r>
            <a:r>
              <a:rPr kumimoji="0" sz="2200" b="0" i="0" u="none" strike="noStrike" kern="1200" cap="none" spc="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than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needing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block of 2,048 addresses,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DHCP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server that assigns</a:t>
            </a:r>
            <a:r>
              <a:rPr kumimoji="0" sz="2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addresses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494030" lvl="0" indent="0" algn="l" defTabSz="914400" rtl="0" eaLnBrk="1" fontAlgn="auto" latinLnBrk="0" hangingPunct="1">
              <a:lnSpc>
                <a:spcPct val="70000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dynamically needs only a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block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512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addresses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(for example, a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block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the  form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a.b.c.d/23).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03530" marR="0" lvl="0" indent="-291465" algn="l" defTabSz="914400" rtl="0" eaLnBrk="1" fontAlgn="auto" latinLnBrk="0" hangingPunct="1">
              <a:lnSpc>
                <a:spcPts val="2245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03530" algn="l"/>
                <a:tab pos="304165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 the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hosts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join and leave, the DHCP server needs to update its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list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sz="22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available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0" lvl="0" indent="0" algn="l" defTabSz="914400" rtl="0" eaLnBrk="1" fontAlgn="auto" latinLnBrk="0" hangingPunct="1">
              <a:lnSpc>
                <a:spcPts val="22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IP</a:t>
            </a:r>
            <a:r>
              <a:rPr kumimoji="0" sz="22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addresses.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18770" marR="0" lvl="0" indent="-306705" algn="l" defTabSz="914400" rtl="0" eaLnBrk="1" fontAlgn="auto" latinLnBrk="0" hangingPunct="1">
              <a:lnSpc>
                <a:spcPts val="2245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18770" algn="l"/>
                <a:tab pos="319405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Each time a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host joins,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DHCP server allocates an arbitrary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</a:t>
            </a:r>
            <a:r>
              <a:rPr kumimoji="0" sz="22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its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805180" lvl="0" indent="0" algn="l" defTabSz="914400" rtl="0" eaLnBrk="1" fontAlgn="auto" latinLnBrk="0" hangingPunct="1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current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pool of available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addresses; each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time a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host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leaves, its address is  returned to the</a:t>
            </a:r>
            <a:r>
              <a:rPr kumimoji="0" sz="22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pool.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51290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03300"/>
            <a:ext cx="10106660" cy="42900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3975" lvl="0" indent="-228600" algn="just" defTabSz="914400" rtl="0" eaLnBrk="1" fontAlgn="auto" latinLnBrk="0" hangingPunct="1">
              <a:lnSpc>
                <a:spcPts val="302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client-server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client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typically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newly arriving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wanting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obtain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configuration information,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including  an 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itself.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simplest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case,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subnet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will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have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</a:t>
            </a:r>
            <a:r>
              <a:rPr kumimoji="0" sz="28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server.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25400" lvl="0" indent="-228600" algn="just" defTabSz="914400" rtl="0" eaLnBrk="1" fontAlgn="auto" latinLnBrk="0" hangingPunct="1">
              <a:lnSpc>
                <a:spcPts val="3020"/>
              </a:lnSpc>
              <a:spcBef>
                <a:spcPts val="104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If no server is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present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subnet,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relay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agent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(typically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router)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knows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server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network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needed.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8600" algn="l" defTabSz="914400" rtl="0" eaLnBrk="1" fontAlgn="auto" latinLnBrk="0" hangingPunct="1">
              <a:lnSpc>
                <a:spcPts val="302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Figure shows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 server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attached to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subnet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223.1.2/24, with the 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serving as the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relay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agent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arriving clients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attached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subnets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223.1.1/24 and</a:t>
            </a:r>
            <a:r>
              <a:rPr kumimoji="0" sz="28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223.1.3/24.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9386036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3267" y="255828"/>
            <a:ext cx="8786510" cy="6602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5510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0761"/>
            <a:ext cx="10307320" cy="48888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newly arriving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DHCP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a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four-step</a:t>
            </a:r>
            <a:r>
              <a:rPr kumimoji="0" sz="28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process: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8600" algn="l" defTabSz="914400" rtl="0" eaLnBrk="1" fontAlgn="auto" latinLnBrk="0" hangingPunct="1">
              <a:lnSpc>
                <a:spcPct val="9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 </a:t>
            </a:r>
            <a:r>
              <a:rPr kumimoji="0" sz="2800" b="0" i="1" u="none" strike="noStrike" kern="1200" cap="none" spc="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server </a:t>
            </a:r>
            <a:r>
              <a:rPr kumimoji="0" sz="2800" b="0" i="1" u="none" strike="noStrike" kern="1200" cap="none" spc="-2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discovery</a:t>
            </a:r>
            <a:r>
              <a:rPr kumimoji="0" sz="28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.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first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task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newly arriving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find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 server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 which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interact.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done using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  discover message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which 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client sends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within a UDP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packet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port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67.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UDP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packet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encapsulated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an IP</a:t>
            </a:r>
            <a:r>
              <a:rPr kumimoji="0" sz="28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98755" lvl="0" indent="-228600" algn="l" defTabSz="914400" rtl="0" eaLnBrk="1" fontAlgn="auto" latinLnBrk="0" hangingPunct="1">
              <a:lnSpc>
                <a:spcPts val="3020"/>
              </a:lnSpc>
              <a:spcBef>
                <a:spcPts val="10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 client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creates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 IP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containing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discover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message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along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 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broadcast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destination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</a:t>
            </a:r>
            <a:r>
              <a:rPr kumimoji="0" sz="280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0" algn="l" defTabSz="914400" rtl="0" eaLnBrk="1" fontAlgn="auto" latinLnBrk="0" hangingPunct="1">
              <a:lnSpc>
                <a:spcPts val="2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255.255.255.255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a “this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host”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source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</a:t>
            </a:r>
            <a:r>
              <a:rPr kumimoji="0" sz="280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0.0.0.0.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92405" lvl="0" indent="-228600" algn="l" defTabSz="914400" rtl="0" eaLnBrk="1" fontAlgn="auto" latinLnBrk="0" hangingPunct="1">
              <a:lnSpc>
                <a:spcPts val="3020"/>
              </a:lnSpc>
              <a:spcBef>
                <a:spcPts val="105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 client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passes the IP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link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layer,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which then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broadcasts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frame to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all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nodes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attached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</a:t>
            </a:r>
            <a:r>
              <a:rPr kumimoji="0" sz="28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subnet.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0939561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803910"/>
            <a:ext cx="10304780" cy="32683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74675" lvl="0" indent="-228600" algn="l" defTabSz="914400" rtl="0" eaLnBrk="1" fontAlgn="auto" latinLnBrk="0" hangingPunct="1">
              <a:lnSpc>
                <a:spcPts val="302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 </a:t>
            </a:r>
            <a:r>
              <a:rPr kumimoji="0" sz="2800" b="0" i="1" u="none" strike="noStrike" kern="1200" cap="none" spc="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server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offer(s).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 server receiving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discover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message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responds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client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 a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 </a:t>
            </a:r>
            <a:r>
              <a:rPr kumimoji="0" sz="2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offer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message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broadcast 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all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nodes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subnet, again using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IP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broadcast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255.255.255.255.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8600" algn="l" defTabSz="914400" rtl="0" eaLnBrk="1" fontAlgn="auto" latinLnBrk="0" hangingPunct="1">
              <a:lnSpc>
                <a:spcPts val="3020"/>
              </a:lnSpc>
              <a:spcBef>
                <a:spcPts val="10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server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offer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message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contains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transaction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ID of 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received  discover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message, 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proposed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client,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mask, and an IP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lease time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—the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amount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time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which  the 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will be</a:t>
            </a:r>
            <a:r>
              <a:rPr kumimoji="0" sz="28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valid.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9022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8423" y="48924"/>
            <a:ext cx="7781871" cy="6809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16381"/>
            <a:ext cx="10215245" cy="33953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29539" lvl="0" indent="-228600" algn="l" defTabSz="914400" rtl="0" eaLnBrk="1" fontAlgn="auto" latinLnBrk="0" hangingPunct="1">
              <a:lnSpc>
                <a:spcPts val="302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request.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newly arriving client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will choose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from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among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one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more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server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offers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respond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selected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offer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 a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  </a:t>
            </a:r>
            <a:r>
              <a:rPr kumimoji="0" sz="2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request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message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echoing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back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configuration</a:t>
            </a:r>
            <a:r>
              <a:rPr kumimoji="0" sz="28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parameters.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321945" marR="0" lvl="0" indent="-309880" algn="l" defTabSz="914400" rtl="0" eaLnBrk="1" fontAlgn="auto" latinLnBrk="0" hangingPunct="1">
              <a:lnSpc>
                <a:spcPts val="3195"/>
              </a:lnSpc>
              <a:spcBef>
                <a:spcPts val="63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 </a:t>
            </a:r>
            <a:r>
              <a:rPr kumimoji="0" sz="2800" b="0" i="1" u="none" strike="noStrike" kern="1200" cap="none" spc="-2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ACK</a:t>
            </a:r>
            <a:r>
              <a:rPr kumimoji="0" sz="2800" b="0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server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responds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request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message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</a:t>
            </a:r>
            <a:r>
              <a:rPr kumimoji="0" sz="2800" b="0" i="0" u="none" strike="noStrike" kern="1200" cap="none" spc="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0" algn="l" defTabSz="914400" rtl="0" eaLnBrk="1" fontAlgn="auto" latinLnBrk="0" hangingPunct="1">
              <a:lnSpc>
                <a:spcPts val="31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 </a:t>
            </a:r>
            <a:r>
              <a:rPr kumimoji="0" sz="2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ACK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message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, confirming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requested</a:t>
            </a:r>
            <a:r>
              <a:rPr kumimoji="0" sz="28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parameters.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358775" lvl="0" indent="-228600" algn="l" defTabSz="914400" rtl="0" eaLnBrk="1" fontAlgn="auto" latinLnBrk="0" hangingPunct="1">
              <a:lnSpc>
                <a:spcPts val="3020"/>
              </a:lnSpc>
              <a:spcBef>
                <a:spcPts val="10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Once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client receives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 ACK,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interaction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complete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client can use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DHCP-allocated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lease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duration.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0546466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8690" y="89906"/>
            <a:ext cx="5428943" cy="6641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2527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6650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Network </a:t>
            </a:r>
            <a:r>
              <a:rPr spc="-190" dirty="0"/>
              <a:t>Address </a:t>
            </a:r>
            <a:r>
              <a:rPr spc="-285" dirty="0"/>
              <a:t>Translation</a:t>
            </a:r>
            <a:r>
              <a:rPr spc="-900" dirty="0"/>
              <a:t> </a:t>
            </a:r>
            <a:r>
              <a:rPr spc="-330" dirty="0"/>
              <a:t>(NAT)</a:t>
            </a:r>
          </a:p>
        </p:txBody>
      </p:sp>
      <p:sp>
        <p:nvSpPr>
          <p:cNvPr id="3" name="object 3"/>
          <p:cNvSpPr/>
          <p:nvPr/>
        </p:nvSpPr>
        <p:spPr>
          <a:xfrm>
            <a:off x="1449324" y="1767182"/>
            <a:ext cx="9424571" cy="4727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2424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6633"/>
            <a:ext cx="10215880" cy="56972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10795" lvl="0" indent="-228600" algn="l" defTabSz="914400" rtl="0" eaLnBrk="1" fontAlgn="auto" latinLnBrk="0" hangingPunct="1">
              <a:lnSpc>
                <a:spcPts val="3030"/>
              </a:lnSpc>
              <a:spcBef>
                <a:spcPts val="4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Devices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within 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given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home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can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packets to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other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using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10.0.0.0/24</a:t>
            </a:r>
            <a:r>
              <a:rPr kumimoji="0" sz="28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addressing.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746760" lvl="0" indent="-228600" algn="l" defTabSz="914400" rtl="0" eaLnBrk="1" fontAlgn="auto" latinLnBrk="0" hangingPunct="1">
              <a:lnSpc>
                <a:spcPts val="302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However,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packets forwarded 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beyond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home network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larger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global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Internet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clearly cannot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these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addresses.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54990" lvl="0" indent="-228600" algn="l" defTabSz="914400" rtl="0" eaLnBrk="1" fontAlgn="auto" latinLnBrk="0" hangingPunct="1">
              <a:lnSpc>
                <a:spcPts val="303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NAT-enabled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does not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look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like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outside  world.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Instead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-228600" algn="l" defTabSz="914400" rtl="0" eaLnBrk="1" fontAlgn="auto" latinLnBrk="0" hangingPunct="1">
              <a:lnSpc>
                <a:spcPts val="3190"/>
              </a:lnSpc>
              <a:spcBef>
                <a:spcPts val="6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NAT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behaves 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outside world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 a 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single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device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</a:t>
            </a:r>
            <a:r>
              <a:rPr kumimoji="0" sz="2800" b="0" i="0" u="none" strike="noStrike" kern="1200" cap="none" spc="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0" algn="l" defTabSz="914400" rtl="0" eaLnBrk="1" fontAlgn="auto" latinLnBrk="0" hangingPunct="1">
              <a:lnSpc>
                <a:spcPts val="31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single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3970" lvl="0" indent="-228600" algn="l" defTabSz="914400" rtl="0" eaLnBrk="1" fontAlgn="auto" latinLnBrk="0" hangingPunct="1">
              <a:lnSpc>
                <a:spcPts val="302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All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traffic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leaving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home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larger Internet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source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138.76.29.7,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all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traffic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entering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home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must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have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destination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</a:t>
            </a:r>
            <a:r>
              <a:rPr kumimoji="0" sz="28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138.76.29.7.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63830" lvl="0" indent="-228600" algn="l" defTabSz="914400" rtl="0" eaLnBrk="1" fontAlgn="auto" latinLnBrk="0" hangingPunct="1">
              <a:lnSpc>
                <a:spcPts val="303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essence, the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NAT-enabled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hiding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details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home  network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from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outside</a:t>
            </a:r>
            <a:r>
              <a:rPr kumimoji="0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world.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433125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6633"/>
            <a:ext cx="10215245" cy="46742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32130" lvl="0" indent="-228600" algn="l" defTabSz="914400" rtl="0" eaLnBrk="1" fontAlgn="auto" latinLnBrk="0" hangingPunct="1">
              <a:lnSpc>
                <a:spcPts val="3030"/>
              </a:lnSpc>
              <a:spcBef>
                <a:spcPts val="4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use a </a:t>
            </a:r>
            <a:r>
              <a:rPr kumimoji="0" sz="28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NAT </a:t>
            </a:r>
            <a:r>
              <a:rPr kumimoji="0" sz="2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translation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table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NAT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include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port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numbers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well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 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table</a:t>
            </a:r>
            <a:r>
              <a:rPr kumimoji="0" sz="28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entries.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263525" lvl="0" indent="-228600" algn="l" defTabSz="914400" rtl="0" eaLnBrk="1" fontAlgn="auto" latinLnBrk="0" hangingPunct="1">
              <a:lnSpc>
                <a:spcPts val="302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Suppose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user sitting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home network behind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10.0.0.1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requests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Web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page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some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Web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server (port 80) with 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128.119.40.186.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475615" lvl="0" indent="-228600" algn="l" defTabSz="914400" rtl="0" eaLnBrk="1" fontAlgn="auto" latinLnBrk="0" hangingPunct="1">
              <a:lnSpc>
                <a:spcPts val="302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10.0.0.1 assigns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(arbitrary)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source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port number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3345  and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into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</a:t>
            </a:r>
            <a:r>
              <a:rPr kumimoji="0" sz="280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LAN.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8600" algn="l" defTabSz="914400" rtl="0" eaLnBrk="1" fontAlgn="auto" latinLnBrk="0" hangingPunct="1">
              <a:lnSpc>
                <a:spcPct val="90000"/>
              </a:lnSpc>
              <a:spcBef>
                <a:spcPts val="95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NAT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receives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datagram, generates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new source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port  number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5001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datagram,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replaces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source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  its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WAN-side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138.76.29.7,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replaces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original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source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port number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3345 with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new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source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port number</a:t>
            </a:r>
            <a:r>
              <a:rPr kumimoji="0" sz="280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5001.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6895441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206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Internet </a:t>
            </a:r>
            <a:r>
              <a:rPr spc="-240" dirty="0"/>
              <a:t>Control </a:t>
            </a:r>
            <a:r>
              <a:rPr spc="-95" dirty="0"/>
              <a:t>Message</a:t>
            </a:r>
            <a:r>
              <a:rPr spc="-910" dirty="0"/>
              <a:t> </a:t>
            </a:r>
            <a:r>
              <a:rPr spc="-254" dirty="0"/>
              <a:t>Protocol </a:t>
            </a:r>
            <a:r>
              <a:rPr spc="-140" dirty="0"/>
              <a:t>(ICMP)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062"/>
            <a:ext cx="10304780" cy="410082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1264285" lvl="0" indent="-228600" algn="l" defTabSz="914400" rtl="0" eaLnBrk="1" fontAlgn="auto" latinLnBrk="0" hangingPunct="1">
              <a:lnSpc>
                <a:spcPct val="80000"/>
              </a:lnSpc>
              <a:spcBef>
                <a:spcPts val="7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ICMP is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used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 hosts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routers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communicate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network-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layer 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information to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</a:t>
            </a:r>
            <a:r>
              <a:rPr kumimoji="0" sz="2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other.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most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typical use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ICMP is 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error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reporting.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315595" marR="0" lvl="0" indent="-303530" algn="l" defTabSz="914400" rtl="0" eaLnBrk="1" fontAlgn="auto" latinLnBrk="0" hangingPunct="1">
              <a:lnSpc>
                <a:spcPts val="2810"/>
              </a:lnSpc>
              <a:spcBef>
                <a:spcPts val="3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15595" algn="l"/>
                <a:tab pos="316230" algn="l"/>
              </a:tabLst>
              <a:defRPr/>
            </a:pP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example,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when running a 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Telnet, </a:t>
            </a:r>
            <a:r>
              <a:rPr kumimoji="0" sz="2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FTP,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 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HTTP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session,</a:t>
            </a:r>
            <a:r>
              <a:rPr kumimoji="0" sz="2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have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0" algn="l" defTabSz="914400" rtl="0" eaLnBrk="1" fontAlgn="auto" latinLnBrk="0" hangingPunct="1">
              <a:lnSpc>
                <a:spcPts val="25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encountered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error message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such as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“Destination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unreachable.” 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message had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origins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</a:t>
            </a:r>
            <a:r>
              <a:rPr kumimoji="0" sz="2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ICMP.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62560" lvl="0" indent="-228600" algn="l" defTabSz="914400" rtl="0" eaLnBrk="1" fontAlgn="auto" latinLnBrk="0" hangingPunct="1">
              <a:lnSpc>
                <a:spcPts val="2500"/>
              </a:lnSpc>
              <a:spcBef>
                <a:spcPts val="9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ICMP messages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are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carried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 IP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payload, just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TCP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 UDP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segments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are 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carried as IP</a:t>
            </a:r>
            <a:r>
              <a:rPr kumimoji="0" sz="2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payload.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297815" lvl="0" indent="-228600" algn="l" defTabSz="914400" rtl="0" eaLnBrk="1" fontAlgn="auto" latinLnBrk="0" hangingPunct="1">
              <a:lnSpc>
                <a:spcPts val="2500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ICMP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messages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have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type and a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code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field,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contain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header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 the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first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8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bytes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IP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caused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ICMP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message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 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generated.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321192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61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I</a:t>
            </a:r>
            <a:r>
              <a:rPr spc="-330" dirty="0"/>
              <a:t>P</a:t>
            </a:r>
            <a:r>
              <a:rPr spc="-254" dirty="0"/>
              <a:t>v</a:t>
            </a:r>
            <a:r>
              <a:rPr spc="-75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888220" cy="21164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ts val="302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32-bit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space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was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beginning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used up,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new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subnets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IP nodes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being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attached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Internet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(and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being  allocated unique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addresses)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breathtaking</a:t>
            </a:r>
            <a:r>
              <a:rPr kumimoji="0" sz="28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rate.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668655" lvl="0" indent="-228600" algn="l" defTabSz="914400" rtl="0" eaLnBrk="1" fontAlgn="auto" latinLnBrk="0" hangingPunct="1">
              <a:lnSpc>
                <a:spcPts val="3020"/>
              </a:lnSpc>
              <a:spcBef>
                <a:spcPts val="101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Need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large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address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space, 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new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IPv6,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was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developed.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3099961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937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IPv6 </a:t>
            </a:r>
            <a:r>
              <a:rPr spc="-250" dirty="0"/>
              <a:t>Datagram</a:t>
            </a:r>
            <a:r>
              <a:rPr spc="-750" dirty="0"/>
              <a:t> </a:t>
            </a:r>
            <a:r>
              <a:rPr spc="-260" dirty="0"/>
              <a:t>Format</a:t>
            </a:r>
          </a:p>
        </p:txBody>
      </p:sp>
      <p:sp>
        <p:nvSpPr>
          <p:cNvPr id="3" name="object 3"/>
          <p:cNvSpPr/>
          <p:nvPr/>
        </p:nvSpPr>
        <p:spPr>
          <a:xfrm>
            <a:off x="1845563" y="1690196"/>
            <a:ext cx="8830303" cy="4827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8606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-260" dirty="0"/>
              <a:t>The </a:t>
            </a:r>
            <a:r>
              <a:rPr spc="-170" dirty="0"/>
              <a:t>most </a:t>
            </a:r>
            <a:r>
              <a:rPr spc="-215" dirty="0"/>
              <a:t>important </a:t>
            </a:r>
            <a:r>
              <a:rPr spc="-185" dirty="0"/>
              <a:t>changes </a:t>
            </a:r>
            <a:r>
              <a:rPr spc="-210" dirty="0"/>
              <a:t>introduced</a:t>
            </a:r>
            <a:r>
              <a:rPr spc="-865" dirty="0"/>
              <a:t> </a:t>
            </a:r>
            <a:r>
              <a:rPr spc="-200" dirty="0"/>
              <a:t>in  </a:t>
            </a:r>
            <a:r>
              <a:rPr spc="-180" dirty="0"/>
              <a:t>IPv6</a:t>
            </a:r>
            <a:r>
              <a:rPr spc="-330" dirty="0"/>
              <a:t> </a:t>
            </a:r>
            <a:r>
              <a:rPr spc="-295" dirty="0"/>
              <a:t>are: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65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i="1" dirty="0">
                <a:solidFill>
                  <a:srgbClr val="44536A"/>
                </a:solidFill>
                <a:latin typeface="Carlito"/>
                <a:cs typeface="Carlito"/>
              </a:rPr>
              <a:t>Expanded addressing </a:t>
            </a:r>
            <a:r>
              <a:rPr i="1" spc="-5" dirty="0">
                <a:solidFill>
                  <a:srgbClr val="44536A"/>
                </a:solidFill>
                <a:latin typeface="Carlito"/>
                <a:cs typeface="Carlito"/>
              </a:rPr>
              <a:t>capabilities</a:t>
            </a:r>
            <a:r>
              <a:rPr i="1" spc="-5" dirty="0">
                <a:latin typeface="Carlito"/>
                <a:cs typeface="Carlito"/>
              </a:rPr>
              <a:t>. </a:t>
            </a:r>
            <a:r>
              <a:rPr dirty="0"/>
              <a:t>IPv6 </a:t>
            </a:r>
            <a:r>
              <a:rPr spc="-5" dirty="0"/>
              <a:t>increases </a:t>
            </a:r>
            <a:r>
              <a:rPr dirty="0"/>
              <a:t>the </a:t>
            </a:r>
            <a:r>
              <a:rPr spc="-15" dirty="0"/>
              <a:t>size </a:t>
            </a:r>
            <a:r>
              <a:rPr spc="-5" dirty="0"/>
              <a:t>of </a:t>
            </a:r>
            <a:r>
              <a:rPr dirty="0"/>
              <a:t>the IP</a:t>
            </a:r>
            <a:r>
              <a:rPr spc="-155" dirty="0"/>
              <a:t> </a:t>
            </a:r>
            <a:r>
              <a:rPr spc="-5" dirty="0"/>
              <a:t>address</a:t>
            </a:r>
          </a:p>
          <a:p>
            <a:pPr marL="241300" marR="932180">
              <a:lnSpc>
                <a:spcPct val="70100"/>
              </a:lnSpc>
              <a:spcBef>
                <a:spcPts val="459"/>
              </a:spcBef>
            </a:pPr>
            <a:r>
              <a:rPr spc="-10" dirty="0"/>
              <a:t>from </a:t>
            </a:r>
            <a:r>
              <a:rPr dirty="0"/>
              <a:t>32 </a:t>
            </a:r>
            <a:r>
              <a:rPr spc="-10" dirty="0"/>
              <a:t>to </a:t>
            </a:r>
            <a:r>
              <a:rPr dirty="0"/>
              <a:t>128 </a:t>
            </a:r>
            <a:r>
              <a:rPr spc="-5" dirty="0"/>
              <a:t>bits. This ensures that </a:t>
            </a:r>
            <a:r>
              <a:rPr dirty="0"/>
              <a:t>the </a:t>
            </a:r>
            <a:r>
              <a:rPr spc="-10" dirty="0"/>
              <a:t>world won’t </a:t>
            </a:r>
            <a:r>
              <a:rPr dirty="0"/>
              <a:t>run </a:t>
            </a:r>
            <a:r>
              <a:rPr spc="-5" dirty="0"/>
              <a:t>out of </a:t>
            </a:r>
            <a:r>
              <a:rPr dirty="0"/>
              <a:t>IP  </a:t>
            </a:r>
            <a:r>
              <a:rPr spc="-5" dirty="0"/>
              <a:t>addresses.</a:t>
            </a:r>
          </a:p>
          <a:p>
            <a:pPr marL="241300" indent="-228600">
              <a:lnSpc>
                <a:spcPts val="265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In addition </a:t>
            </a:r>
            <a:r>
              <a:rPr spc="-15" dirty="0"/>
              <a:t>to </a:t>
            </a:r>
            <a:r>
              <a:rPr spc="-10" dirty="0"/>
              <a:t>unicast </a:t>
            </a:r>
            <a:r>
              <a:rPr dirty="0"/>
              <a:t>and </a:t>
            </a:r>
            <a:r>
              <a:rPr spc="-5" dirty="0"/>
              <a:t>multicast addresses, </a:t>
            </a:r>
            <a:r>
              <a:rPr dirty="0"/>
              <a:t>IPv6 </a:t>
            </a:r>
            <a:r>
              <a:rPr spc="-5" dirty="0"/>
              <a:t>has </a:t>
            </a:r>
            <a:r>
              <a:rPr spc="-10" dirty="0"/>
              <a:t>introduced </a:t>
            </a:r>
            <a:r>
              <a:rPr dirty="0"/>
              <a:t>a</a:t>
            </a:r>
            <a:r>
              <a:rPr spc="-95" dirty="0"/>
              <a:t> </a:t>
            </a:r>
            <a:r>
              <a:rPr spc="-5" dirty="0"/>
              <a:t>new</a:t>
            </a:r>
          </a:p>
          <a:p>
            <a:pPr marL="241300" marR="5080">
              <a:lnSpc>
                <a:spcPct val="70000"/>
              </a:lnSpc>
              <a:spcBef>
                <a:spcPts val="470"/>
              </a:spcBef>
            </a:pPr>
            <a:r>
              <a:rPr dirty="0"/>
              <a:t>type </a:t>
            </a:r>
            <a:r>
              <a:rPr spc="-5" dirty="0"/>
              <a:t>of address, called </a:t>
            </a:r>
            <a:r>
              <a:rPr dirty="0"/>
              <a:t>an </a:t>
            </a:r>
            <a:r>
              <a:rPr b="1" spc="-20" dirty="0">
                <a:latin typeface="Carlito"/>
                <a:cs typeface="Carlito"/>
              </a:rPr>
              <a:t>anycast </a:t>
            </a:r>
            <a:r>
              <a:rPr b="1" spc="-5" dirty="0">
                <a:latin typeface="Carlito"/>
                <a:cs typeface="Carlito"/>
              </a:rPr>
              <a:t>address</a:t>
            </a:r>
            <a:r>
              <a:rPr spc="-5" dirty="0"/>
              <a:t>, </a:t>
            </a:r>
            <a:r>
              <a:rPr dirty="0"/>
              <a:t>which </a:t>
            </a:r>
            <a:r>
              <a:rPr spc="-10" dirty="0"/>
              <a:t>allows </a:t>
            </a:r>
            <a:r>
              <a:rPr dirty="0"/>
              <a:t>a </a:t>
            </a:r>
            <a:r>
              <a:rPr spc="-15" dirty="0"/>
              <a:t>datagram to </a:t>
            </a:r>
            <a:r>
              <a:rPr spc="-5" dirty="0"/>
              <a:t>be  </a:t>
            </a:r>
            <a:r>
              <a:rPr spc="-10" dirty="0"/>
              <a:t>delivered to </a:t>
            </a:r>
            <a:r>
              <a:rPr spc="-15" dirty="0"/>
              <a:t>any </a:t>
            </a:r>
            <a:r>
              <a:rPr spc="-5" dirty="0"/>
              <a:t>one of </a:t>
            </a:r>
            <a:r>
              <a:rPr dirty="0"/>
              <a:t>a </a:t>
            </a:r>
            <a:r>
              <a:rPr spc="-10" dirty="0"/>
              <a:t>group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10" dirty="0"/>
              <a:t>hosts.</a:t>
            </a:r>
          </a:p>
          <a:p>
            <a:pPr marL="241300" marR="45720" indent="-228600">
              <a:lnSpc>
                <a:spcPct val="70100"/>
              </a:lnSpc>
              <a:spcBef>
                <a:spcPts val="995"/>
              </a:spcBef>
              <a:buFont typeface="Arial"/>
              <a:buChar char="•"/>
              <a:tabLst>
                <a:tab pos="241300" algn="l"/>
              </a:tabLst>
            </a:pPr>
            <a:r>
              <a:rPr i="1" dirty="0">
                <a:solidFill>
                  <a:srgbClr val="44536A"/>
                </a:solidFill>
                <a:latin typeface="Carlito"/>
                <a:cs typeface="Carlito"/>
              </a:rPr>
              <a:t>A streamlined </a:t>
            </a:r>
            <a:r>
              <a:rPr i="1" spc="-10" dirty="0">
                <a:solidFill>
                  <a:srgbClr val="44536A"/>
                </a:solidFill>
                <a:latin typeface="Carlito"/>
                <a:cs typeface="Carlito"/>
              </a:rPr>
              <a:t>40-byte </a:t>
            </a:r>
            <a:r>
              <a:rPr i="1" spc="-35" dirty="0">
                <a:solidFill>
                  <a:srgbClr val="44536A"/>
                </a:solidFill>
                <a:latin typeface="Carlito"/>
                <a:cs typeface="Carlito"/>
              </a:rPr>
              <a:t>header</a:t>
            </a:r>
            <a:r>
              <a:rPr i="1" spc="-35" dirty="0">
                <a:latin typeface="Carlito"/>
                <a:cs typeface="Carlito"/>
              </a:rPr>
              <a:t>. </a:t>
            </a:r>
            <a:r>
              <a:rPr dirty="0"/>
              <a:t>a </a:t>
            </a:r>
            <a:r>
              <a:rPr spc="-5" dirty="0"/>
              <a:t>number </a:t>
            </a:r>
            <a:r>
              <a:rPr dirty="0"/>
              <a:t>of IPv4 </a:t>
            </a:r>
            <a:r>
              <a:rPr spc="-5" dirty="0"/>
              <a:t>fields </a:t>
            </a:r>
            <a:r>
              <a:rPr spc="-20" dirty="0"/>
              <a:t>have </a:t>
            </a:r>
            <a:r>
              <a:rPr spc="-5" dirty="0"/>
              <a:t>been </a:t>
            </a:r>
            <a:r>
              <a:rPr spc="-10" dirty="0"/>
              <a:t>dropped  </a:t>
            </a:r>
            <a:r>
              <a:rPr spc="-5" dirty="0"/>
              <a:t>or </a:t>
            </a:r>
            <a:r>
              <a:rPr dirty="0"/>
              <a:t>made</a:t>
            </a:r>
            <a:r>
              <a:rPr spc="-10" dirty="0"/>
              <a:t> </a:t>
            </a:r>
            <a:r>
              <a:rPr spc="-5" dirty="0"/>
              <a:t>optional.</a:t>
            </a:r>
          </a:p>
          <a:p>
            <a:pPr marL="241300" marR="289560" indent="-228600">
              <a:lnSpc>
                <a:spcPct val="7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The </a:t>
            </a:r>
            <a:r>
              <a:rPr spc="-5" dirty="0"/>
              <a:t>resulting </a:t>
            </a:r>
            <a:r>
              <a:rPr spc="-10" dirty="0"/>
              <a:t>40-byte fixed-length </a:t>
            </a:r>
            <a:r>
              <a:rPr spc="-5" dirty="0"/>
              <a:t>header </a:t>
            </a:r>
            <a:r>
              <a:rPr spc="-10" dirty="0"/>
              <a:t>allows </a:t>
            </a:r>
            <a:r>
              <a:rPr spc="-25" dirty="0"/>
              <a:t>for </a:t>
            </a:r>
            <a:r>
              <a:rPr spc="-20" dirty="0"/>
              <a:t>faster </a:t>
            </a:r>
            <a:r>
              <a:rPr spc="-10" dirty="0"/>
              <a:t>processing </a:t>
            </a:r>
            <a:r>
              <a:rPr spc="-5" dirty="0"/>
              <a:t>of  </a:t>
            </a:r>
            <a:r>
              <a:rPr dirty="0"/>
              <a:t>the IP</a:t>
            </a:r>
            <a:r>
              <a:rPr spc="-35" dirty="0"/>
              <a:t> </a:t>
            </a:r>
            <a:r>
              <a:rPr spc="-15" dirty="0"/>
              <a:t>datagram.</a:t>
            </a:r>
          </a:p>
          <a:p>
            <a:pPr marL="241300" indent="-228600">
              <a:lnSpc>
                <a:spcPts val="265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i="1" spc="-5" dirty="0">
                <a:solidFill>
                  <a:srgbClr val="44536A"/>
                </a:solidFill>
                <a:latin typeface="Carlito"/>
                <a:cs typeface="Carlito"/>
              </a:rPr>
              <a:t>Flow </a:t>
            </a:r>
            <a:r>
              <a:rPr i="1" dirty="0">
                <a:solidFill>
                  <a:srgbClr val="44536A"/>
                </a:solidFill>
                <a:latin typeface="Carlito"/>
                <a:cs typeface="Carlito"/>
              </a:rPr>
              <a:t>labeling and </a:t>
            </a:r>
            <a:r>
              <a:rPr i="1" spc="-20" dirty="0">
                <a:solidFill>
                  <a:srgbClr val="44536A"/>
                </a:solidFill>
                <a:latin typeface="Carlito"/>
                <a:cs typeface="Carlito"/>
              </a:rPr>
              <a:t>priority. </a:t>
            </a:r>
            <a:r>
              <a:rPr spc="-5" dirty="0"/>
              <a:t>The </a:t>
            </a:r>
            <a:r>
              <a:rPr dirty="0"/>
              <a:t>IPv6 </a:t>
            </a:r>
            <a:r>
              <a:rPr spc="-5" dirty="0"/>
              <a:t>header has </a:t>
            </a:r>
            <a:r>
              <a:rPr dirty="0"/>
              <a:t>an 8-bit </a:t>
            </a:r>
            <a:r>
              <a:rPr spc="-15" dirty="0"/>
              <a:t>traffic </a:t>
            </a:r>
            <a:r>
              <a:rPr dirty="0"/>
              <a:t>class</a:t>
            </a:r>
            <a:r>
              <a:rPr spc="-75" dirty="0"/>
              <a:t> </a:t>
            </a:r>
            <a:r>
              <a:rPr spc="-5" dirty="0"/>
              <a:t>field.</a:t>
            </a:r>
          </a:p>
          <a:p>
            <a:pPr marL="241300">
              <a:lnSpc>
                <a:spcPts val="2185"/>
              </a:lnSpc>
            </a:pPr>
            <a:r>
              <a:rPr spc="-5" dirty="0"/>
              <a:t>This field, </a:t>
            </a:r>
            <a:r>
              <a:rPr spc="-20" dirty="0"/>
              <a:t>like </a:t>
            </a:r>
            <a:r>
              <a:rPr dirty="0"/>
              <a:t>the </a:t>
            </a:r>
            <a:r>
              <a:rPr spc="-25" dirty="0"/>
              <a:t>TOS </a:t>
            </a:r>
            <a:r>
              <a:rPr spc="-5" dirty="0"/>
              <a:t>field </a:t>
            </a:r>
            <a:r>
              <a:rPr dirty="0"/>
              <a:t>in IPv4, </a:t>
            </a:r>
            <a:r>
              <a:rPr spc="-10" dirty="0"/>
              <a:t>can </a:t>
            </a:r>
            <a:r>
              <a:rPr dirty="0"/>
              <a:t>be </a:t>
            </a:r>
            <a:r>
              <a:rPr spc="-5" dirty="0"/>
              <a:t>used </a:t>
            </a:r>
            <a:r>
              <a:rPr spc="-10" dirty="0"/>
              <a:t>to </a:t>
            </a:r>
            <a:r>
              <a:rPr spc="-5" dirty="0"/>
              <a:t>give priority </a:t>
            </a:r>
            <a:r>
              <a:rPr spc="-10" dirty="0"/>
              <a:t>to</a:t>
            </a:r>
            <a:r>
              <a:rPr spc="10" dirty="0"/>
              <a:t> </a:t>
            </a:r>
            <a:r>
              <a:rPr spc="-5" dirty="0"/>
              <a:t>certain</a:t>
            </a:r>
          </a:p>
          <a:p>
            <a:pPr marL="241300" marR="421640">
              <a:lnSpc>
                <a:spcPct val="70000"/>
              </a:lnSpc>
              <a:spcBef>
                <a:spcPts val="470"/>
              </a:spcBef>
            </a:pPr>
            <a:r>
              <a:rPr spc="-10" dirty="0"/>
              <a:t>datagrams </a:t>
            </a:r>
            <a:r>
              <a:rPr dirty="0"/>
              <a:t>within a </a:t>
            </a:r>
            <a:r>
              <a:rPr spc="-50" dirty="0"/>
              <a:t>flow, </a:t>
            </a:r>
            <a:r>
              <a:rPr spc="-5" dirty="0"/>
              <a:t>or </a:t>
            </a:r>
            <a:r>
              <a:rPr dirty="0"/>
              <a:t>it </a:t>
            </a:r>
            <a:r>
              <a:rPr spc="-10" dirty="0"/>
              <a:t>can </a:t>
            </a:r>
            <a:r>
              <a:rPr dirty="0"/>
              <a:t>be used </a:t>
            </a:r>
            <a:r>
              <a:rPr spc="-10" dirty="0"/>
              <a:t>to </a:t>
            </a:r>
            <a:r>
              <a:rPr spc="-5" dirty="0"/>
              <a:t>give </a:t>
            </a:r>
            <a:r>
              <a:rPr dirty="0"/>
              <a:t>priority </a:t>
            </a:r>
            <a:r>
              <a:rPr spc="-15" dirty="0"/>
              <a:t>to </a:t>
            </a:r>
            <a:r>
              <a:rPr spc="-10" dirty="0"/>
              <a:t>datagrams  from </a:t>
            </a:r>
            <a:r>
              <a:rPr spc="-5" dirty="0"/>
              <a:t>certain</a:t>
            </a:r>
            <a:r>
              <a:rPr dirty="0"/>
              <a:t> </a:t>
            </a:r>
            <a:r>
              <a:rPr spc="-5" dirty="0"/>
              <a:t>applications.</a:t>
            </a:r>
          </a:p>
        </p:txBody>
      </p:sp>
    </p:spTree>
    <p:extLst>
      <p:ext uri="{BB962C8B-B14F-4D97-AF65-F5344CB8AC3E}">
        <p14:creationId xmlns:p14="http://schemas.microsoft.com/office/powerpoint/2010/main" val="39506233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732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0" dirty="0"/>
              <a:t>The </a:t>
            </a:r>
            <a:r>
              <a:rPr spc="-180" dirty="0"/>
              <a:t>IPv6 </a:t>
            </a:r>
            <a:r>
              <a:rPr spc="-240" dirty="0"/>
              <a:t>format</a:t>
            </a:r>
            <a:r>
              <a:rPr spc="-615" dirty="0"/>
              <a:t> </a:t>
            </a:r>
            <a:r>
              <a:rPr spc="-240" dirty="0"/>
              <a:t>contains: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83547"/>
            <a:ext cx="10118090" cy="44151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Version.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4-bit field identifies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IP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version</a:t>
            </a:r>
            <a:r>
              <a:rPr kumimoji="0" sz="280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number.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8600" algn="l" defTabSz="914400" rtl="0" eaLnBrk="1" fontAlgn="auto" latinLnBrk="0" hangingPunct="1">
              <a:lnSpc>
                <a:spcPts val="2690"/>
              </a:lnSpc>
              <a:spcBef>
                <a:spcPts val="9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Traffic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class.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8-bit field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similar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spirit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field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we saw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IPv4.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321945" marR="0" lvl="0" indent="-309880" algn="l" defTabSz="914400" rtl="0" eaLnBrk="1" fontAlgn="auto" latinLnBrk="0" hangingPunct="1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Flow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label.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20-bit field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used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identify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flow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</a:t>
            </a:r>
            <a:r>
              <a:rPr kumimoji="0" sz="280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78105" lvl="0" indent="-228600" algn="l" defTabSz="914400" rtl="0" eaLnBrk="1" fontAlgn="auto" latinLnBrk="0" hangingPunct="1">
              <a:lnSpc>
                <a:spcPts val="2690"/>
              </a:lnSpc>
              <a:spcBef>
                <a:spcPts val="9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Payload 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length.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16-bit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value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treated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 an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unsigned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integer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giving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number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bytes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 IPv6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following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fixed-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length,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40-byte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</a:t>
            </a:r>
            <a:r>
              <a:rPr kumimoji="0" sz="28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header.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2065" lvl="0" indent="-228600" algn="just" defTabSz="914400" rtl="0" eaLnBrk="1" fontAlgn="auto" latinLnBrk="0" hangingPunct="1">
              <a:lnSpc>
                <a:spcPct val="8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Next </a:t>
            </a:r>
            <a:r>
              <a:rPr kumimoji="0" sz="2800" b="0" i="1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header.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field identifies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 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which 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contents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(data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field)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this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will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delivered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(for example, to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TCP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UDP).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field uses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same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values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 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field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 IPv4 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header.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7435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96085"/>
            <a:ext cx="10323195" cy="53981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field value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0111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arrives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257810" indent="-228600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indexes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that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link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internally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to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7365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determines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that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inserted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routers’ forwarding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434340" indent="-228600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site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information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routers)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with 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routing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in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8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router).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either case, a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routing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messages, which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15" dirty="0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 </a:t>
            </a:r>
            <a:r>
              <a:rPr sz="2800" spc="-5" dirty="0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800" spc="-20" dirty="0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forwarding</a:t>
            </a:r>
            <a:r>
              <a:rPr sz="2800" spc="95" dirty="0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8904"/>
            <a:ext cx="10115550" cy="378015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Hop 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limit.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contents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field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are decremented by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forwards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datagram.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If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hop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limit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count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reaches 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zero,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</a:t>
            </a:r>
            <a:r>
              <a:rPr kumimoji="0" sz="28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discarded.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406400" lvl="0" indent="-228600" algn="l" defTabSz="914400" rtl="0" eaLnBrk="1" fontAlgn="auto" latinLnBrk="0" hangingPunct="1">
              <a:lnSpc>
                <a:spcPts val="3030"/>
              </a:lnSpc>
              <a:spcBef>
                <a:spcPts val="10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Source and destination addresses.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various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formats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 IPv6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128-bit address</a:t>
            </a:r>
            <a:r>
              <a:rPr kumimoji="0" sz="28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13664" lvl="0" indent="-228600" algn="l" defTabSz="914400" rtl="0" eaLnBrk="1" fontAlgn="auto" latinLnBrk="0" hangingPunct="1">
              <a:lnSpc>
                <a:spcPct val="90000"/>
              </a:lnSpc>
              <a:spcBef>
                <a:spcPts val="94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Data.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payload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portion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 IPv6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When the 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reaches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destination,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payload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will be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removed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from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IP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passed on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specified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next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header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field.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287633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99897"/>
            <a:ext cx="10361930" cy="58680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ct val="8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IPv6 does not allow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fragmentation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reassembly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at intermediate 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routers;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these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operations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performed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only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 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source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destination.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98120" lvl="0" indent="-228600" algn="l" defTabSz="914400" rtl="0" eaLnBrk="1" fontAlgn="auto" latinLnBrk="0" hangingPunct="1">
              <a:lnSpc>
                <a:spcPts val="2690"/>
              </a:lnSpc>
              <a:spcBef>
                <a:spcPts val="96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If an IPv6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received by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too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large 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forwarded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over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outgoing link,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simply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drops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“Packet </a:t>
            </a: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Too 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Big”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ICMP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error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message back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</a:t>
            </a:r>
            <a:r>
              <a:rPr kumimoji="0" sz="2800" b="0" i="0" u="none" strike="noStrike" kern="1200" cap="none" spc="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sender.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608965" lvl="0" indent="-228600" algn="l" defTabSz="914400" rtl="0" eaLnBrk="1" fontAlgn="auto" latinLnBrk="0" hangingPunct="1">
              <a:lnSpc>
                <a:spcPts val="269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sender can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resend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data,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using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smaller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 size.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36195" lvl="0" indent="-228600" algn="l" defTabSz="914400" rtl="0" eaLnBrk="1" fontAlgn="auto" latinLnBrk="0" hangingPunct="1">
              <a:lnSpc>
                <a:spcPct val="8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Because 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transport-layer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(for example,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TCP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UDP) and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link-layer 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(for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example,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Ethernet)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Internet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layers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perform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checksumming,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functionality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was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sufficiently redundant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layer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is</a:t>
            </a:r>
            <a:r>
              <a:rPr kumimoji="0" sz="2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removed.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Once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again,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fast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processing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IP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packets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was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central</a:t>
            </a:r>
            <a:r>
              <a:rPr kumimoji="0" sz="280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concern.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422909" lvl="0" indent="-228600" algn="l" defTabSz="914400" rtl="0" eaLnBrk="1" fontAlgn="auto" latinLnBrk="0" hangingPunct="1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removal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options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field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results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fixed-length,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40-byte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header.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5801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228"/>
            <a:ext cx="978090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-150" dirty="0"/>
              <a:t>How </a:t>
            </a:r>
            <a:r>
              <a:rPr spc="-285" dirty="0"/>
              <a:t>will </a:t>
            </a:r>
            <a:r>
              <a:rPr spc="-215" dirty="0"/>
              <a:t>the </a:t>
            </a:r>
            <a:r>
              <a:rPr spc="-229" dirty="0"/>
              <a:t>public </a:t>
            </a:r>
            <a:r>
              <a:rPr spc="-254" dirty="0"/>
              <a:t>Internet, </a:t>
            </a:r>
            <a:r>
              <a:rPr spc="-210" dirty="0"/>
              <a:t>which </a:t>
            </a:r>
            <a:r>
              <a:rPr spc="-185" dirty="0"/>
              <a:t>is</a:t>
            </a:r>
            <a:r>
              <a:rPr spc="-965" dirty="0"/>
              <a:t> </a:t>
            </a:r>
            <a:r>
              <a:rPr spc="-175" dirty="0"/>
              <a:t>based  </a:t>
            </a:r>
            <a:r>
              <a:rPr spc="-95" dirty="0"/>
              <a:t>on </a:t>
            </a:r>
            <a:r>
              <a:rPr spc="-250" dirty="0"/>
              <a:t>IPv4, </a:t>
            </a:r>
            <a:r>
              <a:rPr spc="-195" dirty="0"/>
              <a:t>be </a:t>
            </a:r>
            <a:r>
              <a:rPr spc="-204" dirty="0"/>
              <a:t>transitioned</a:t>
            </a:r>
            <a:r>
              <a:rPr spc="-815" dirty="0"/>
              <a:t> </a:t>
            </a:r>
            <a:r>
              <a:rPr spc="-105" dirty="0"/>
              <a:t>toIPv6?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062"/>
            <a:ext cx="10303510" cy="410082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64769" lvl="0" indent="-228600" algn="l" defTabSz="914400" rtl="0" eaLnBrk="1" fontAlgn="auto" latinLnBrk="0" hangingPunct="1">
              <a:lnSpc>
                <a:spcPct val="80000"/>
              </a:lnSpc>
              <a:spcBef>
                <a:spcPts val="7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option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would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declare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flag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day—a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given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time and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when all 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Internet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machines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would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turned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upgraded from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IPv4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</a:t>
            </a:r>
            <a:r>
              <a:rPr kumimoji="0" sz="26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IPv6.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216660" lvl="0" indent="-228600" algn="l" defTabSz="914400" rtl="0" eaLnBrk="1" fontAlgn="auto" latinLnBrk="0" hangingPunct="1">
              <a:lnSpc>
                <a:spcPts val="2500"/>
              </a:lnSpc>
              <a:spcBef>
                <a:spcPts val="9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Dual-stack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approach, where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IPv6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nodes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also 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have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complete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IPv4 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implementation.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Such a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node,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referred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 an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IPv6/IPv4</a:t>
            </a:r>
            <a:r>
              <a:rPr kumimoji="0" sz="2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node.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476884" lvl="0" indent="-228600" algn="l" defTabSz="914400" rtl="0" eaLnBrk="1" fontAlgn="auto" latinLnBrk="0" hangingPunct="1">
              <a:lnSpc>
                <a:spcPts val="2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Tunneling 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: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Suppose two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IPv6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nodes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want to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interoperate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using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IPv6 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but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are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connected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other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intervening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IPv4</a:t>
            </a:r>
            <a:r>
              <a:rPr kumimoji="0" sz="26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routers.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8600" algn="l" defTabSz="914400" rtl="0" eaLnBrk="1" fontAlgn="auto" latinLnBrk="0" hangingPunct="1">
              <a:lnSpc>
                <a:spcPts val="2500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We 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refer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intervening set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IPv4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between two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IPv6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  a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tunnel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72085" lvl="0" indent="-228600" algn="l" defTabSz="914400" rtl="0" eaLnBrk="1" fontAlgn="auto" latinLnBrk="0" hangingPunct="1">
              <a:lnSpc>
                <a:spcPts val="2500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15595" algn="l"/>
                <a:tab pos="31623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 tunneling, the IPv6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node on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sending side 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tunnel 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takes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 </a:t>
            </a:r>
            <a:r>
              <a:rPr kumimoji="0" sz="26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entire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IPv6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puts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 in the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(payload) field of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 IPv4 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7474782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39" y="783406"/>
            <a:ext cx="11117325" cy="4973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7608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0139" y="574552"/>
            <a:ext cx="10343066" cy="5951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76597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36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IP</a:t>
            </a:r>
            <a:r>
              <a:rPr spc="-495" dirty="0"/>
              <a:t> </a:t>
            </a:r>
            <a:r>
              <a:rPr spc="-254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31061"/>
            <a:ext cx="10353675" cy="42913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45085" lvl="0" indent="-228600" algn="l" defTabSz="914400" rtl="0" eaLnBrk="1" fontAlgn="auto" latinLnBrk="0" hangingPunct="1">
              <a:lnSpc>
                <a:spcPct val="80000"/>
              </a:lnSpc>
              <a:spcBef>
                <a:spcPts val="7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IPsec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has been designed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backward compatible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IPv4 and  IPv6. In 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particular,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order to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reap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benefits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IPsec,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don’t need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replace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 stacks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</a:t>
            </a:r>
            <a:r>
              <a:rPr kumimoji="0" sz="26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all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Internet.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271145" lvl="0" indent="-228600" algn="l" defTabSz="914400" rtl="0" eaLnBrk="1" fontAlgn="auto" latinLnBrk="0" hangingPunct="1">
              <a:lnSpc>
                <a:spcPct val="8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IPsec’s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transport mode,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two hosts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first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establish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IPsec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session between  themselves.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422275" lvl="0" indent="-228600" algn="l" defTabSz="914400" rtl="0" eaLnBrk="1" fontAlgn="auto" latinLnBrk="0" hangingPunct="1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 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sending side,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transport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layer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passes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segment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IPsec. IPsec 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then encrypts 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segment,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appends additional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security fields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segment,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encapsulates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resulting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payload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an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ordinary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 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8600" algn="l" defTabSz="914400" rtl="0" eaLnBrk="1" fontAlgn="auto" latinLnBrk="0" hangingPunct="1">
              <a:lnSpc>
                <a:spcPct val="8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sending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then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datagram into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Internet,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which 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transports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destination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host.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There,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IPsec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decrypts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segment</a:t>
            </a:r>
            <a:r>
              <a:rPr kumimoji="0" sz="26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passes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unencrypted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segment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transport</a:t>
            </a:r>
            <a:r>
              <a:rPr kumimoji="0" sz="26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layer.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5036613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2627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0" dirty="0"/>
              <a:t>The </a:t>
            </a:r>
            <a:r>
              <a:rPr spc="-200" dirty="0"/>
              <a:t>services provided </a:t>
            </a:r>
            <a:r>
              <a:rPr spc="-215" dirty="0"/>
              <a:t>by </a:t>
            </a:r>
            <a:r>
              <a:rPr spc="-180" dirty="0"/>
              <a:t>an </a:t>
            </a:r>
            <a:r>
              <a:rPr spc="-215" dirty="0"/>
              <a:t>IPsec</a:t>
            </a:r>
            <a:r>
              <a:rPr spc="-930" dirty="0"/>
              <a:t> </a:t>
            </a:r>
            <a:r>
              <a:rPr spc="-135" dirty="0"/>
              <a:t>session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21925" cy="46742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65100" lvl="0" indent="-228600" algn="l" defTabSz="914400" rtl="0" eaLnBrk="1" fontAlgn="auto" latinLnBrk="0" hangingPunct="1">
              <a:lnSpc>
                <a:spcPts val="302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Cryptographic 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agreement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Mechanisms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that allow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two  communicating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hosts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agree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on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cryptographic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algorithms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and</a:t>
            </a:r>
            <a:r>
              <a:rPr kumimoji="0" sz="28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keys.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41300" marR="76200" lvl="0" indent="-228600" algn="l" defTabSz="914400" rtl="0" eaLnBrk="1" fontAlgn="auto" latinLnBrk="0" hangingPunct="1">
              <a:lnSpc>
                <a:spcPts val="302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Encryption </a:t>
            </a:r>
            <a:r>
              <a:rPr kumimoji="0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of IP 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datagram payloads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When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sending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host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receives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segment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from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transport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layer,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IPsec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encrypts 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payload.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payload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can only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decrypted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by IPsec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receiving</a:t>
            </a:r>
            <a:r>
              <a:rPr kumimoji="0" sz="28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host.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41300" marR="386715" lvl="0" indent="-228600" algn="l" defTabSz="914400" rtl="0" eaLnBrk="1" fontAlgn="auto" latinLnBrk="0" hangingPunct="1">
              <a:lnSpc>
                <a:spcPct val="9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• </a:t>
            </a:r>
            <a:r>
              <a:rPr kumimoji="0" sz="28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 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IPsec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allows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receiving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host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verify that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datagram’s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header fields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encrypted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payload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were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not modified  while 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datagram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was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route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from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source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</a:t>
            </a:r>
            <a:r>
              <a:rPr kumimoji="0" sz="28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destination.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41300" marR="5080" lvl="0" indent="-228600" algn="l" defTabSz="914400" rtl="0" eaLnBrk="1" fontAlgn="auto" latinLnBrk="0" hangingPunct="1">
              <a:lnSpc>
                <a:spcPct val="9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Origin authentication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When a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host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receives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IPsec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datagram from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trusted source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host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assured that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source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address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 the 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datagram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is the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actual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source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of the</a:t>
            </a:r>
            <a:r>
              <a:rPr kumimoji="0" sz="28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datagram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644688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241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Routing</a:t>
            </a:r>
            <a:r>
              <a:rPr spc="-484" dirty="0"/>
              <a:t> </a:t>
            </a:r>
            <a:r>
              <a:rPr spc="-21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48265" cy="470385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4511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job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routing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determine good paths </a:t>
            </a:r>
            <a:r>
              <a:rPr sz="2800" spc="-25" dirty="0">
                <a:latin typeface="Carlito"/>
                <a:cs typeface="Carlito"/>
              </a:rPr>
              <a:t>(equivalently, </a:t>
            </a:r>
            <a:r>
              <a:rPr sz="2800" spc="-15" dirty="0">
                <a:latin typeface="Carlito"/>
                <a:cs typeface="Carlito"/>
              </a:rPr>
              <a:t>routes), 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5" dirty="0">
                <a:latin typeface="Carlito"/>
                <a:cs typeface="Carlito"/>
              </a:rPr>
              <a:t>senders to receivers, through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network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17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routers.</a:t>
            </a:r>
            <a:endParaRPr sz="2800" dirty="0">
              <a:latin typeface="Carlito"/>
              <a:cs typeface="Carlito"/>
            </a:endParaRPr>
          </a:p>
          <a:p>
            <a:pPr marL="241300" indent="-228600">
              <a:lnSpc>
                <a:spcPts val="319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Typically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host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attached </a:t>
            </a:r>
            <a:r>
              <a:rPr sz="2800" spc="-10" dirty="0">
                <a:latin typeface="Carlito"/>
                <a:cs typeface="Carlito"/>
              </a:rPr>
              <a:t>directly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50" dirty="0">
                <a:latin typeface="Carlito"/>
                <a:cs typeface="Carlito"/>
              </a:rPr>
              <a:t>router,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b="1" spc="-15" dirty="0">
                <a:latin typeface="Carlito"/>
                <a:cs typeface="Carlito"/>
              </a:rPr>
              <a:t>default</a:t>
            </a:r>
            <a:r>
              <a:rPr sz="2800" b="1" spc="235" dirty="0">
                <a:latin typeface="Carlito"/>
                <a:cs typeface="Carlito"/>
              </a:rPr>
              <a:t> </a:t>
            </a:r>
            <a:r>
              <a:rPr sz="2800" b="1" spc="-20" dirty="0" smtClean="0">
                <a:latin typeface="Carlito"/>
                <a:cs typeface="Carlito"/>
              </a:rPr>
              <a:t>router</a:t>
            </a:r>
            <a:r>
              <a:rPr lang="en-US" sz="2800" dirty="0">
                <a:latin typeface="Carlito"/>
                <a:cs typeface="Carlito"/>
              </a:rPr>
              <a:t> </a:t>
            </a:r>
            <a:r>
              <a:rPr sz="2800" spc="-25" dirty="0" smtClean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host </a:t>
            </a:r>
            <a:r>
              <a:rPr sz="2800" spc="-5" dirty="0">
                <a:latin typeface="Carlito"/>
                <a:cs typeface="Carlito"/>
              </a:rPr>
              <a:t>(also </a:t>
            </a:r>
            <a:r>
              <a:rPr sz="2800" spc="-10" dirty="0">
                <a:latin typeface="Carlito"/>
                <a:cs typeface="Carlito"/>
              </a:rPr>
              <a:t>called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b="1" spc="-15" dirty="0">
                <a:latin typeface="Carlito"/>
                <a:cs typeface="Carlito"/>
              </a:rPr>
              <a:t>first-hop </a:t>
            </a:r>
            <a:r>
              <a:rPr sz="2800" b="1" spc="-20" dirty="0">
                <a:latin typeface="Carlito"/>
                <a:cs typeface="Carlito"/>
              </a:rPr>
              <a:t>router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2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host).</a:t>
            </a:r>
            <a:endParaRPr sz="2800" dirty="0">
              <a:latin typeface="Carlito"/>
              <a:cs typeface="Carlito"/>
            </a:endParaRPr>
          </a:p>
          <a:p>
            <a:pPr marL="241300" marR="861060" indent="-228600">
              <a:lnSpc>
                <a:spcPts val="302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Whenever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host </a:t>
            </a:r>
            <a:r>
              <a:rPr sz="2800" spc="-10" dirty="0">
                <a:latin typeface="Carlito"/>
                <a:cs typeface="Carlito"/>
              </a:rPr>
              <a:t>sends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packet,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packet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25" dirty="0">
                <a:latin typeface="Carlito"/>
                <a:cs typeface="Carlito"/>
              </a:rPr>
              <a:t>transferred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its  </a:t>
            </a:r>
            <a:r>
              <a:rPr sz="2800" spc="-15" dirty="0">
                <a:latin typeface="Carlito"/>
                <a:cs typeface="Carlito"/>
              </a:rPr>
              <a:t>default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5" dirty="0">
                <a:latin typeface="Carlito"/>
                <a:cs typeface="Carlito"/>
              </a:rPr>
              <a:t>router.</a:t>
            </a:r>
            <a:endParaRPr sz="2800" dirty="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0" dirty="0">
                <a:latin typeface="Carlito"/>
                <a:cs typeface="Carlito"/>
              </a:rPr>
              <a:t>We </a:t>
            </a:r>
            <a:r>
              <a:rPr sz="2800" spc="-30" dirty="0">
                <a:latin typeface="Carlito"/>
                <a:cs typeface="Carlito"/>
              </a:rPr>
              <a:t>refer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default router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5" dirty="0">
                <a:latin typeface="Carlito"/>
                <a:cs typeface="Carlito"/>
              </a:rPr>
              <a:t>source </a:t>
            </a:r>
            <a:r>
              <a:rPr sz="2800" spc="-20" dirty="0">
                <a:latin typeface="Carlito"/>
                <a:cs typeface="Carlito"/>
              </a:rPr>
              <a:t>host </a:t>
            </a:r>
            <a:r>
              <a:rPr sz="2800" spc="-5" dirty="0">
                <a:latin typeface="Carlito"/>
                <a:cs typeface="Carlito"/>
              </a:rPr>
              <a:t>as the </a:t>
            </a:r>
            <a:r>
              <a:rPr sz="2800" b="1" spc="-10" dirty="0">
                <a:latin typeface="Carlito"/>
                <a:cs typeface="Carlito"/>
              </a:rPr>
              <a:t>source </a:t>
            </a:r>
            <a:r>
              <a:rPr sz="2800" b="1" spc="-20" dirty="0">
                <a:latin typeface="Carlito"/>
                <a:cs typeface="Carlito"/>
              </a:rPr>
              <a:t>router  </a:t>
            </a:r>
            <a:r>
              <a:rPr sz="2800" spc="-5" dirty="0">
                <a:latin typeface="Carlito"/>
                <a:cs typeface="Carlito"/>
              </a:rPr>
              <a:t>and the </a:t>
            </a:r>
            <a:r>
              <a:rPr sz="2800" spc="-15" dirty="0">
                <a:latin typeface="Carlito"/>
                <a:cs typeface="Carlito"/>
              </a:rPr>
              <a:t>default </a:t>
            </a:r>
            <a:r>
              <a:rPr sz="2800" spc="-20" dirty="0">
                <a:latin typeface="Carlito"/>
                <a:cs typeface="Carlito"/>
              </a:rPr>
              <a:t>router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destination </a:t>
            </a:r>
            <a:r>
              <a:rPr sz="2800" spc="-15" dirty="0">
                <a:latin typeface="Carlito"/>
                <a:cs typeface="Carlito"/>
              </a:rPr>
              <a:t>host </a:t>
            </a:r>
            <a:r>
              <a:rPr sz="2800" spc="-5" dirty="0">
                <a:latin typeface="Carlito"/>
                <a:cs typeface="Carlito"/>
              </a:rPr>
              <a:t>as the </a:t>
            </a:r>
            <a:r>
              <a:rPr sz="2800" b="1" spc="-10" dirty="0">
                <a:latin typeface="Carlito"/>
                <a:cs typeface="Carlito"/>
              </a:rPr>
              <a:t>destination  </a:t>
            </a:r>
            <a:r>
              <a:rPr sz="2800" b="1" spc="-15" dirty="0">
                <a:latin typeface="Carlito"/>
                <a:cs typeface="Carlito"/>
              </a:rPr>
              <a:t>router</a:t>
            </a:r>
            <a:r>
              <a:rPr sz="2800" spc="-15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5096298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15899"/>
            <a:ext cx="10169525" cy="53130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purpose </a:t>
            </a:r>
            <a:r>
              <a:rPr sz="2800" spc="-5" dirty="0">
                <a:latin typeface="Carlito"/>
                <a:cs typeface="Carlito"/>
              </a:rPr>
              <a:t>of a </a:t>
            </a:r>
            <a:r>
              <a:rPr sz="2800" spc="-15" dirty="0">
                <a:latin typeface="Carlito"/>
                <a:cs typeface="Carlito"/>
              </a:rPr>
              <a:t>routing </a:t>
            </a:r>
            <a:r>
              <a:rPr sz="2800" spc="-10" dirty="0">
                <a:latin typeface="Carlito"/>
                <a:cs typeface="Carlito"/>
              </a:rPr>
              <a:t>algorithm </a:t>
            </a:r>
            <a:r>
              <a:rPr sz="2800" spc="-5" dirty="0">
                <a:latin typeface="Carlito"/>
                <a:cs typeface="Carlito"/>
              </a:rPr>
              <a:t>is then </a:t>
            </a:r>
            <a:r>
              <a:rPr sz="2800" spc="-10" dirty="0">
                <a:latin typeface="Carlito"/>
                <a:cs typeface="Carlito"/>
              </a:rPr>
              <a:t>simple: given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dirty="0">
                <a:latin typeface="Carlito"/>
                <a:cs typeface="Carlito"/>
              </a:rPr>
              <a:t>of  </a:t>
            </a:r>
            <a:r>
              <a:rPr sz="2800" spc="-20" dirty="0">
                <a:latin typeface="Carlito"/>
                <a:cs typeface="Carlito"/>
              </a:rPr>
              <a:t>routers,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5" dirty="0">
                <a:latin typeface="Carlito"/>
                <a:cs typeface="Carlito"/>
              </a:rPr>
              <a:t>links </a:t>
            </a:r>
            <a:r>
              <a:rPr sz="2800" spc="-10" dirty="0">
                <a:latin typeface="Carlito"/>
                <a:cs typeface="Carlito"/>
              </a:rPr>
              <a:t>connecting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routers,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routing </a:t>
            </a:r>
            <a:r>
              <a:rPr sz="2800" spc="-10" dirty="0">
                <a:latin typeface="Carlito"/>
                <a:cs typeface="Carlito"/>
              </a:rPr>
              <a:t>algorithm finds 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25" dirty="0">
                <a:latin typeface="Carlito"/>
                <a:cs typeface="Carlito"/>
              </a:rPr>
              <a:t>“good” </a:t>
            </a:r>
            <a:r>
              <a:rPr sz="2800" spc="-10" dirty="0">
                <a:latin typeface="Carlito"/>
                <a:cs typeface="Carlito"/>
              </a:rPr>
              <a:t>path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5" dirty="0">
                <a:latin typeface="Carlito"/>
                <a:cs typeface="Carlito"/>
              </a:rPr>
              <a:t>source </a:t>
            </a:r>
            <a:r>
              <a:rPr sz="2800" spc="-20" dirty="0">
                <a:latin typeface="Carlito"/>
                <a:cs typeface="Carlito"/>
              </a:rPr>
              <a:t>router to </a:t>
            </a:r>
            <a:r>
              <a:rPr sz="2800" spc="-10" dirty="0">
                <a:latin typeface="Carlito"/>
                <a:cs typeface="Carlito"/>
              </a:rPr>
              <a:t>destination</a:t>
            </a:r>
            <a:r>
              <a:rPr sz="2800" spc="185" dirty="0">
                <a:latin typeface="Carlito"/>
                <a:cs typeface="Carlito"/>
              </a:rPr>
              <a:t> </a:t>
            </a:r>
            <a:r>
              <a:rPr sz="2800" spc="-55" dirty="0">
                <a:latin typeface="Carlito"/>
                <a:cs typeface="Carlito"/>
              </a:rPr>
              <a:t>router.</a:t>
            </a:r>
            <a:endParaRPr sz="2800">
              <a:latin typeface="Carlito"/>
              <a:cs typeface="Carlito"/>
            </a:endParaRPr>
          </a:p>
          <a:p>
            <a:pPr marL="321945" indent="-30988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40" dirty="0">
                <a:latin typeface="Carlito"/>
                <a:cs typeface="Carlito"/>
              </a:rPr>
              <a:t>Typically,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good path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one that has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least</a:t>
            </a:r>
            <a:r>
              <a:rPr sz="2800" spc="19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cost.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graph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20" dirty="0">
                <a:latin typeface="Carlito"/>
                <a:cs typeface="Carlito"/>
              </a:rPr>
              <a:t>formulate </a:t>
            </a:r>
            <a:r>
              <a:rPr sz="2800" spc="-15" dirty="0">
                <a:latin typeface="Carlito"/>
                <a:cs typeface="Carlito"/>
              </a:rPr>
              <a:t>routing</a:t>
            </a:r>
            <a:r>
              <a:rPr sz="2800" spc="1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problems.</a:t>
            </a:r>
            <a:endParaRPr sz="2800">
              <a:latin typeface="Carlito"/>
              <a:cs typeface="Carlito"/>
            </a:endParaRPr>
          </a:p>
          <a:p>
            <a:pPr marL="241300" marR="17780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Recall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b="1" spc="-20" dirty="0">
                <a:latin typeface="Carlito"/>
                <a:cs typeface="Carlito"/>
              </a:rPr>
              <a:t>graph </a:t>
            </a:r>
            <a:r>
              <a:rPr sz="2800" i="1" spc="-5" dirty="0">
                <a:latin typeface="Carlito"/>
                <a:cs typeface="Carlito"/>
              </a:rPr>
              <a:t>G =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i="1" spc="-5" dirty="0">
                <a:latin typeface="Carlito"/>
                <a:cs typeface="Carlito"/>
              </a:rPr>
              <a:t>N,E</a:t>
            </a:r>
            <a:r>
              <a:rPr sz="2800" spc="-5" dirty="0">
                <a:latin typeface="Carlito"/>
                <a:cs typeface="Carlito"/>
              </a:rPr>
              <a:t>) is a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i="1" spc="-5" dirty="0">
                <a:latin typeface="Carlito"/>
                <a:cs typeface="Carlito"/>
              </a:rPr>
              <a:t>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nodes </a:t>
            </a:r>
            <a:r>
              <a:rPr sz="2800" spc="-5" dirty="0">
                <a:latin typeface="Carlito"/>
                <a:cs typeface="Carlito"/>
              </a:rPr>
              <a:t>and a </a:t>
            </a:r>
            <a:r>
              <a:rPr sz="2800" spc="-10" dirty="0">
                <a:latin typeface="Carlito"/>
                <a:cs typeface="Carlito"/>
              </a:rPr>
              <a:t>collection </a:t>
            </a:r>
            <a:r>
              <a:rPr sz="2800" i="1" spc="-5" dirty="0">
                <a:latin typeface="Carlito"/>
                <a:cs typeface="Carlito"/>
              </a:rPr>
              <a:t>E </a:t>
            </a:r>
            <a:r>
              <a:rPr sz="2800" spc="-10" dirty="0">
                <a:latin typeface="Carlito"/>
                <a:cs typeface="Carlito"/>
              </a:rPr>
              <a:t>of  </a:t>
            </a:r>
            <a:r>
              <a:rPr sz="2800" spc="-5" dirty="0">
                <a:latin typeface="Carlito"/>
                <a:cs typeface="Carlito"/>
              </a:rPr>
              <a:t>edges, </a:t>
            </a:r>
            <a:r>
              <a:rPr sz="2800" spc="-10" dirty="0">
                <a:latin typeface="Carlito"/>
                <a:cs typeface="Carlito"/>
              </a:rPr>
              <a:t>where </a:t>
            </a:r>
            <a:r>
              <a:rPr sz="2800" dirty="0">
                <a:latin typeface="Carlito"/>
                <a:cs typeface="Carlito"/>
              </a:rPr>
              <a:t>each </a:t>
            </a:r>
            <a:r>
              <a:rPr sz="2800" spc="-5" dirty="0">
                <a:latin typeface="Carlito"/>
                <a:cs typeface="Carlito"/>
              </a:rPr>
              <a:t>edge is a pair of nodes </a:t>
            </a:r>
            <a:r>
              <a:rPr sz="2800" spc="-20" dirty="0">
                <a:latin typeface="Carlito"/>
                <a:cs typeface="Carlito"/>
              </a:rPr>
              <a:t>from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marR="187325" indent="-228600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20" dirty="0">
                <a:latin typeface="Carlito"/>
                <a:cs typeface="Carlito"/>
              </a:rPr>
              <a:t>context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network-layer </a:t>
            </a:r>
            <a:r>
              <a:rPr sz="2800" spc="-10" dirty="0">
                <a:latin typeface="Carlito"/>
                <a:cs typeface="Carlito"/>
              </a:rPr>
              <a:t>routing,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nodes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5" dirty="0">
                <a:latin typeface="Carlito"/>
                <a:cs typeface="Carlito"/>
              </a:rPr>
              <a:t>graph  represent </a:t>
            </a:r>
            <a:r>
              <a:rPr sz="2800" spc="-20" dirty="0">
                <a:latin typeface="Carlito"/>
                <a:cs typeface="Carlito"/>
              </a:rPr>
              <a:t>routers—the </a:t>
            </a:r>
            <a:r>
              <a:rPr sz="2800" spc="-10" dirty="0">
                <a:latin typeface="Carlito"/>
                <a:cs typeface="Carlito"/>
              </a:rPr>
              <a:t>points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20" dirty="0">
                <a:latin typeface="Carlito"/>
                <a:cs typeface="Carlito"/>
              </a:rPr>
              <a:t>packet-forwarding </a:t>
            </a:r>
            <a:r>
              <a:rPr sz="2800" spc="-10" dirty="0">
                <a:latin typeface="Carlito"/>
                <a:cs typeface="Carlito"/>
              </a:rPr>
              <a:t>decisions 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made—and the </a:t>
            </a:r>
            <a:r>
              <a:rPr sz="2800" spc="-10" dirty="0">
                <a:latin typeface="Carlito"/>
                <a:cs typeface="Carlito"/>
              </a:rPr>
              <a:t>edges connecting </a:t>
            </a:r>
            <a:r>
              <a:rPr sz="2800" spc="-5" dirty="0">
                <a:latin typeface="Carlito"/>
                <a:cs typeface="Carlito"/>
              </a:rPr>
              <a:t>these </a:t>
            </a:r>
            <a:r>
              <a:rPr sz="2800" spc="-10" dirty="0">
                <a:latin typeface="Carlito"/>
                <a:cs typeface="Carlito"/>
              </a:rPr>
              <a:t>nodes </a:t>
            </a:r>
            <a:r>
              <a:rPr sz="2800" spc="-15" dirty="0">
                <a:latin typeface="Carlito"/>
                <a:cs typeface="Carlito"/>
              </a:rPr>
              <a:t>represent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20" dirty="0">
                <a:latin typeface="Carlito"/>
                <a:cs typeface="Carlito"/>
              </a:rPr>
              <a:t>physical </a:t>
            </a:r>
            <a:r>
              <a:rPr sz="2800" spc="-15" dirty="0">
                <a:latin typeface="Carlito"/>
                <a:cs typeface="Carlito"/>
              </a:rPr>
              <a:t>links </a:t>
            </a:r>
            <a:r>
              <a:rPr sz="2800" spc="-10" dirty="0">
                <a:latin typeface="Carlito"/>
                <a:cs typeface="Carlito"/>
              </a:rPr>
              <a:t>between </a:t>
            </a:r>
            <a:r>
              <a:rPr sz="2800" spc="-5" dirty="0">
                <a:latin typeface="Carlito"/>
                <a:cs typeface="Carlito"/>
              </a:rPr>
              <a:t>these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routers.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Such a </a:t>
            </a:r>
            <a:r>
              <a:rPr sz="2800" spc="-15" dirty="0">
                <a:latin typeface="Carlito"/>
                <a:cs typeface="Carlito"/>
              </a:rPr>
              <a:t>graph </a:t>
            </a:r>
            <a:r>
              <a:rPr sz="2800" spc="-5" dirty="0">
                <a:latin typeface="Carlito"/>
                <a:cs typeface="Carlito"/>
              </a:rPr>
              <a:t>is an </a:t>
            </a:r>
            <a:r>
              <a:rPr sz="2800" spc="-15" dirty="0">
                <a:latin typeface="Carlito"/>
                <a:cs typeface="Carlito"/>
              </a:rPr>
              <a:t>abstraction </a:t>
            </a:r>
            <a:r>
              <a:rPr sz="2800" spc="-5" dirty="0">
                <a:latin typeface="Carlito"/>
                <a:cs typeface="Carlito"/>
              </a:rPr>
              <a:t>of a </a:t>
            </a:r>
            <a:r>
              <a:rPr sz="2800" spc="-15" dirty="0">
                <a:latin typeface="Carlito"/>
                <a:cs typeface="Carlito"/>
              </a:rPr>
              <a:t>computer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network.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9460173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3039" y="234685"/>
            <a:ext cx="9067796" cy="6313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826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</TotalTime>
  <Words>6623</Words>
  <Application>Microsoft Office PowerPoint</Application>
  <PresentationFormat>Custom</PresentationFormat>
  <Paragraphs>630</Paragraphs>
  <Slides>125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125</vt:i4>
      </vt:variant>
    </vt:vector>
  </HeadingPairs>
  <TitlesOfParts>
    <vt:vector size="129" baseType="lpstr">
      <vt:lpstr>Office Theme</vt:lpstr>
      <vt:lpstr>1_Office Theme</vt:lpstr>
      <vt:lpstr>2_Office Theme</vt:lpstr>
      <vt:lpstr>3_Office Theme</vt:lpstr>
      <vt:lpstr>Network Layer Module 3</vt:lpstr>
      <vt:lpstr>Network Layer</vt:lpstr>
      <vt:lpstr>PowerPoint Presentation</vt:lpstr>
      <vt:lpstr>PowerPoint Presentation</vt:lpstr>
      <vt:lpstr>Forwarding and Routing</vt:lpstr>
      <vt:lpstr>PowerPoint Presentation</vt:lpstr>
      <vt:lpstr>PowerPoint Presentation</vt:lpstr>
      <vt:lpstr>PowerPoint Presentation</vt:lpstr>
      <vt:lpstr>PowerPoint Presentation</vt:lpstr>
      <vt:lpstr>Connection setup</vt:lpstr>
      <vt:lpstr>Network Service Models</vt:lpstr>
      <vt:lpstr>PowerPoint Presentation</vt:lpstr>
      <vt:lpstr>PowerPoint Presentation</vt:lpstr>
      <vt:lpstr>Virtual Circuit and Datagram Networks</vt:lpstr>
      <vt:lpstr>PowerPoint Presentation</vt:lpstr>
      <vt:lpstr>Virtual circuits</vt:lpstr>
      <vt:lpstr>VC implementation</vt:lpstr>
      <vt:lpstr>VC forwarding table</vt:lpstr>
      <vt:lpstr>Virtual circuit setup</vt:lpstr>
      <vt:lpstr>Virtual circuit Phases</vt:lpstr>
      <vt:lpstr>Virtual setup</vt:lpstr>
      <vt:lpstr>Setup request in a virtual circuit</vt:lpstr>
      <vt:lpstr>Acknowledgment Phase</vt:lpstr>
      <vt:lpstr>VC Data transfer.</vt:lpstr>
      <vt:lpstr>VC Data Transfer</vt:lpstr>
      <vt:lpstr>VC teardown.</vt:lpstr>
      <vt:lpstr>Datagram networks</vt:lpstr>
      <vt:lpstr>Datagram forwarding table</vt:lpstr>
      <vt:lpstr>Datagram forwarding table</vt:lpstr>
      <vt:lpstr>Datagram forwarding table</vt:lpstr>
      <vt:lpstr>Datagram forwarding table</vt:lpstr>
      <vt:lpstr>Longest prefix matching</vt:lpstr>
      <vt:lpstr>Datagram</vt:lpstr>
      <vt:lpstr>Datagram network</vt:lpstr>
      <vt:lpstr>Router</vt:lpstr>
      <vt:lpstr>The Internet Protocol (IP)</vt:lpstr>
      <vt:lpstr>Inside the Internet’s network layer</vt:lpstr>
      <vt:lpstr>Datagram Format</vt:lpstr>
      <vt:lpstr>IPv4 datagram format</vt:lpstr>
      <vt:lpstr>PowerPoint Presentation</vt:lpstr>
      <vt:lpstr>PowerPoint Presentation</vt:lpstr>
      <vt:lpstr>PowerPoint Presentation</vt:lpstr>
      <vt:lpstr>IP Datagram Fragmentation</vt:lpstr>
      <vt:lpstr>PowerPoint Presentation</vt:lpstr>
      <vt:lpstr>PowerPoint Presentation</vt:lpstr>
      <vt:lpstr>PowerPoint Presentation</vt:lpstr>
      <vt:lpstr>IP fragments</vt:lpstr>
      <vt:lpstr>PowerPoint Presentation</vt:lpstr>
      <vt:lpstr>IPv4 Addressing</vt:lpstr>
      <vt:lpstr>IPV4 Address</vt:lpstr>
      <vt:lpstr>An IPv4 address is 32 bits long.</vt:lpstr>
      <vt:lpstr>IP Address Notation</vt:lpstr>
      <vt:lpstr>IP Address Notation: binary notation</vt:lpstr>
      <vt:lpstr>Dotted-Decimal Notation: Base 256</vt:lpstr>
      <vt:lpstr>Hexadecimal notation</vt:lpstr>
      <vt:lpstr>Classful addressing.</vt:lpstr>
      <vt:lpstr>Finding the class of address</vt:lpstr>
      <vt:lpstr>Finding Class of an IP Address</vt:lpstr>
      <vt:lpstr>Finding Class of an IP Address</vt:lpstr>
      <vt:lpstr>Finding Class of an IP Address</vt:lpstr>
      <vt:lpstr>Finding Class of an IP Address</vt:lpstr>
      <vt:lpstr>Netid and hostid</vt:lpstr>
      <vt:lpstr>Classful Addressing :Classes and Blocks</vt:lpstr>
      <vt:lpstr>Millions of class A addresses  are wasted.</vt:lpstr>
      <vt:lpstr>Class D addresses are made of one block,  used for multicasting.</vt:lpstr>
      <vt:lpstr>Two-level addressing in classful addressing</vt:lpstr>
      <vt:lpstr>Subnet</vt:lpstr>
      <vt:lpstr>PowerPoint Presentation</vt:lpstr>
      <vt:lpstr>PowerPoint Presentation</vt:lpstr>
      <vt:lpstr>Classless Interdomain Routing</vt:lpstr>
      <vt:lpstr>Obtaining a Block of Addresses</vt:lpstr>
      <vt:lpstr>PowerPoint Presentation</vt:lpstr>
      <vt:lpstr>Obtaining a Host Address: the Dynamic Host  Configuration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 Address Translation (NAT)</vt:lpstr>
      <vt:lpstr>PowerPoint Presentation</vt:lpstr>
      <vt:lpstr>PowerPoint Presentation</vt:lpstr>
      <vt:lpstr>Internet Control Message Protocol (ICMP)</vt:lpstr>
      <vt:lpstr>IPv6</vt:lpstr>
      <vt:lpstr>IPv6 Datagram Format</vt:lpstr>
      <vt:lpstr>The most important changes introduced in  IPv6 are:</vt:lpstr>
      <vt:lpstr>The IPv6 format contains:</vt:lpstr>
      <vt:lpstr>PowerPoint Presentation</vt:lpstr>
      <vt:lpstr>PowerPoint Presentation</vt:lpstr>
      <vt:lpstr>How will the public Internet, which is based  on IPv4, be transitioned toIPv6?</vt:lpstr>
      <vt:lpstr>PowerPoint Presentation</vt:lpstr>
      <vt:lpstr>PowerPoint Presentation</vt:lpstr>
      <vt:lpstr>IP Security</vt:lpstr>
      <vt:lpstr>The services provided by an IPsec session</vt:lpstr>
      <vt:lpstr>Routing Algorithms</vt:lpstr>
      <vt:lpstr>PowerPoint Presentation</vt:lpstr>
      <vt:lpstr>PowerPoint Presentation</vt:lpstr>
      <vt:lpstr>PowerPoint Presentation</vt:lpstr>
      <vt:lpstr>PowerPoint Presentation</vt:lpstr>
      <vt:lpstr>Classification of Routing Algorithms</vt:lpstr>
      <vt:lpstr>global routing algorithm</vt:lpstr>
      <vt:lpstr>decentralized routing algorithm</vt:lpstr>
      <vt:lpstr>PowerPoint Presentation</vt:lpstr>
      <vt:lpstr>PowerPoint Presentation</vt:lpstr>
      <vt:lpstr>The Distance-Vector (DV) Routing Algorithm</vt:lpstr>
      <vt:lpstr>PowerPoint Presentation</vt:lpstr>
      <vt:lpstr>PowerPoint Presentation</vt:lpstr>
      <vt:lpstr>PowerPoint Presentation</vt:lpstr>
      <vt:lpstr>The Link-State (LS) Routing Algorithm</vt:lpstr>
      <vt:lpstr>PowerPoint Presentation</vt:lpstr>
      <vt:lpstr>PowerPoint Presentation</vt:lpstr>
      <vt:lpstr>Link-State (LS) Algorithm for Source Node u</vt:lpstr>
      <vt:lpstr>Example</vt:lpstr>
      <vt:lpstr>PowerPoint Presentation</vt:lpstr>
      <vt:lpstr>A Comparison of LS and DV Routing Algorithms</vt:lpstr>
      <vt:lpstr>PowerPoint Presentation</vt:lpstr>
      <vt:lpstr>Autonomous systems (ASs)</vt:lpstr>
      <vt:lpstr>PowerPoint Presentation</vt:lpstr>
      <vt:lpstr>PowerPoint Presentation</vt:lpstr>
      <vt:lpstr>hot-potato routing.</vt:lpstr>
      <vt:lpstr>Steps in adding an outside-AS destination in a  router’s forwarding 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</dc:title>
  <dc:creator>USER</dc:creator>
  <cp:lastModifiedBy>ADMIN</cp:lastModifiedBy>
  <cp:revision>33</cp:revision>
  <dcterms:created xsi:type="dcterms:W3CDTF">2021-06-09T06:00:20Z</dcterms:created>
  <dcterms:modified xsi:type="dcterms:W3CDTF">2021-08-03T06:30:54Z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2021-06-09T00:00:00Z</vt:filetime>
  </property>
</Properties>
</file>