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1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5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2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64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7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2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3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5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82A6-98CD-49D2-B900-7BB4D3A73522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874A-0E85-416C-AB75-9FDFD792D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5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70294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Convergence</a:t>
            </a:r>
            <a:r>
              <a:rPr lang="en-US" dirty="0" smtClean="0"/>
              <a:t>: Process of getting consistent routing information to all the nodes.</a:t>
            </a:r>
          </a:p>
          <a:p>
            <a:endParaRPr lang="en-US" dirty="0" smtClean="0"/>
          </a:p>
          <a:p>
            <a:r>
              <a:rPr lang="en-US" sz="2000" b="1" dirty="0" smtClean="0"/>
              <a:t>Node gives routing update under 2 circumstances:</a:t>
            </a:r>
          </a:p>
          <a:p>
            <a:pPr marL="342900" indent="-342900">
              <a:buAutoNum type="arabicPeriod"/>
            </a:pPr>
            <a:r>
              <a:rPr lang="en-US" dirty="0" smtClean="0"/>
              <a:t>Periodic Update</a:t>
            </a:r>
          </a:p>
          <a:p>
            <a:pPr marL="342900" indent="-342900">
              <a:buAutoNum type="arabicPeriod"/>
            </a:pPr>
            <a:r>
              <a:rPr lang="en-US" dirty="0" smtClean="0"/>
              <a:t>Triggered Update due to link failure or when a node receives update from one of its neighbors.</a:t>
            </a:r>
          </a:p>
          <a:p>
            <a:endParaRPr lang="en-US" dirty="0"/>
          </a:p>
          <a:p>
            <a:r>
              <a:rPr lang="en-US" sz="2000" b="1" dirty="0" smtClean="0"/>
              <a:t>How to detect node failure?</a:t>
            </a:r>
          </a:p>
          <a:p>
            <a:pPr marL="342900" indent="-342900">
              <a:buAutoNum type="arabicPeriod"/>
            </a:pPr>
            <a:r>
              <a:rPr lang="en-US" dirty="0" smtClean="0"/>
              <a:t>Send a control packet and wait for acknowledgement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If periodic update is not received for the last few update cycles.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000" b="1" dirty="0" smtClean="0"/>
              <a:t>Drawback</a:t>
            </a:r>
          </a:p>
          <a:p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Count to infinity problem</a:t>
            </a:r>
          </a:p>
          <a:p>
            <a:endParaRPr lang="en-US" dirty="0" smtClean="0"/>
          </a:p>
          <a:p>
            <a:r>
              <a:rPr lang="en-US" sz="2000" b="1" dirty="0" smtClean="0"/>
              <a:t>Solution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Split Horizon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Split Horizon with poison reverse</a:t>
            </a:r>
            <a:endParaRPr lang="en-IN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5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598010"/>
            <a:ext cx="725519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80" dirty="0"/>
              <a:t>The </a:t>
            </a:r>
            <a:r>
              <a:rPr sz="3200" spc="-265" dirty="0"/>
              <a:t>Distance-Vector </a:t>
            </a:r>
            <a:r>
              <a:rPr sz="3200" spc="-225" dirty="0"/>
              <a:t>(DV) </a:t>
            </a:r>
            <a:r>
              <a:rPr sz="3200" spc="-220" dirty="0"/>
              <a:t>Routing</a:t>
            </a:r>
            <a:r>
              <a:rPr sz="3200" spc="-930" dirty="0"/>
              <a:t> </a:t>
            </a:r>
            <a:r>
              <a:rPr sz="3200" spc="-22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297" y="1124744"/>
            <a:ext cx="7741444" cy="465204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40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spc="-15" dirty="0">
                <a:latin typeface="Carlito"/>
                <a:cs typeface="Carlito"/>
              </a:rPr>
              <a:t>distancevector </a:t>
            </a:r>
            <a:r>
              <a:rPr sz="2400" spc="-15" dirty="0">
                <a:latin typeface="Carlito"/>
                <a:cs typeface="Carlito"/>
              </a:rPr>
              <a:t>(</a:t>
            </a:r>
            <a:r>
              <a:rPr sz="2400" b="1" spc="-15" dirty="0">
                <a:latin typeface="Carlito"/>
                <a:cs typeface="Carlito"/>
              </a:rPr>
              <a:t>DV</a:t>
            </a:r>
            <a:r>
              <a:rPr sz="2400" spc="-15" dirty="0">
                <a:latin typeface="Carlito"/>
                <a:cs typeface="Carlito"/>
              </a:rPr>
              <a:t>) </a:t>
            </a:r>
            <a:r>
              <a:rPr sz="2400" spc="-10" dirty="0">
                <a:latin typeface="Carlito"/>
                <a:cs typeface="Carlito"/>
              </a:rPr>
              <a:t>algorithm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20" dirty="0">
                <a:solidFill>
                  <a:srgbClr val="5B9BD4"/>
                </a:solidFill>
                <a:latin typeface="Carlito"/>
                <a:cs typeface="Carlito"/>
              </a:rPr>
              <a:t>iterative, </a:t>
            </a:r>
            <a:r>
              <a:rPr sz="2400" spc="-15" dirty="0">
                <a:solidFill>
                  <a:srgbClr val="5B9BD4"/>
                </a:solidFill>
                <a:latin typeface="Carlito"/>
                <a:cs typeface="Carlito"/>
              </a:rPr>
              <a:t>asynchronous, </a:t>
            </a:r>
            <a:r>
              <a:rPr sz="2400" spc="-5" dirty="0">
                <a:solidFill>
                  <a:srgbClr val="5B9BD4"/>
                </a:solidFill>
                <a:latin typeface="Carlito"/>
                <a:cs typeface="Carlito"/>
              </a:rPr>
              <a:t>and  </a:t>
            </a:r>
            <a:r>
              <a:rPr sz="2400" spc="-10" dirty="0">
                <a:solidFill>
                  <a:srgbClr val="5B9BD4"/>
                </a:solidFill>
                <a:latin typeface="Carlito"/>
                <a:cs typeface="Carlito"/>
              </a:rPr>
              <a:t>distributed.</a:t>
            </a:r>
            <a:endParaRPr sz="2400" dirty="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It is </a:t>
            </a:r>
            <a:r>
              <a:rPr sz="2400" i="1" spc="-10" dirty="0">
                <a:latin typeface="Carlito"/>
                <a:cs typeface="Carlito"/>
              </a:rPr>
              <a:t>distributed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node </a:t>
            </a:r>
            <a:r>
              <a:rPr sz="2400" spc="-15" dirty="0">
                <a:latin typeface="Carlito"/>
                <a:cs typeface="Carlito"/>
              </a:rPr>
              <a:t>receives </a:t>
            </a:r>
            <a:r>
              <a:rPr sz="2400" spc="-10" dirty="0">
                <a:latin typeface="Carlito"/>
                <a:cs typeface="Carlito"/>
              </a:rPr>
              <a:t>some </a:t>
            </a:r>
            <a:r>
              <a:rPr sz="2400" spc="-15" dirty="0">
                <a:latin typeface="Carlito"/>
                <a:cs typeface="Carlito"/>
              </a:rPr>
              <a:t>information </a:t>
            </a:r>
            <a:r>
              <a:rPr sz="2400" spc="-20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one 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spc="-5" dirty="0">
                <a:latin typeface="Carlito"/>
                <a:cs typeface="Carlito"/>
              </a:rPr>
              <a:t>of its </a:t>
            </a:r>
            <a:r>
              <a:rPr sz="2400" i="1" spc="-10" dirty="0">
                <a:latin typeface="Carlito"/>
                <a:cs typeface="Carlito"/>
              </a:rPr>
              <a:t>directly </a:t>
            </a:r>
            <a:r>
              <a:rPr sz="2400" i="1" spc="-15" dirty="0">
                <a:latin typeface="Carlito"/>
                <a:cs typeface="Carlito"/>
              </a:rPr>
              <a:t>attached </a:t>
            </a:r>
            <a:r>
              <a:rPr sz="2400" spc="-15" dirty="0">
                <a:latin typeface="Carlito"/>
                <a:cs typeface="Carlito"/>
              </a:rPr>
              <a:t>neighbors, performs </a:t>
            </a:r>
            <a:r>
              <a:rPr sz="2400" spc="-5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calculation, </a:t>
            </a:r>
            <a:r>
              <a:rPr sz="2400" spc="-5" dirty="0">
                <a:latin typeface="Carlito"/>
                <a:cs typeface="Carlito"/>
              </a:rPr>
              <a:t>and  then </a:t>
            </a:r>
            <a:r>
              <a:rPr sz="2400" spc="-10" dirty="0">
                <a:latin typeface="Carlito"/>
                <a:cs typeface="Carlito"/>
              </a:rPr>
              <a:t>distributes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results </a:t>
            </a:r>
            <a:r>
              <a:rPr sz="2400" spc="-5" dirty="0">
                <a:latin typeface="Carlito"/>
                <a:cs typeface="Carlito"/>
              </a:rPr>
              <a:t>of its </a:t>
            </a:r>
            <a:r>
              <a:rPr sz="2400" spc="-10" dirty="0">
                <a:latin typeface="Carlito"/>
                <a:cs typeface="Carlito"/>
              </a:rPr>
              <a:t>calculation back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its</a:t>
            </a:r>
            <a:r>
              <a:rPr sz="2400" spc="2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neighbors.</a:t>
            </a:r>
            <a:endParaRPr sz="2400" dirty="0">
              <a:latin typeface="Carlito"/>
              <a:cs typeface="Carlito"/>
            </a:endParaRPr>
          </a:p>
          <a:p>
            <a:pPr marL="241300" marR="1489075" indent="-228600" algn="just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It is </a:t>
            </a:r>
            <a:r>
              <a:rPr sz="2400" i="1" spc="-10" dirty="0">
                <a:latin typeface="Carlito"/>
                <a:cs typeface="Carlito"/>
              </a:rPr>
              <a:t>iterative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process continues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until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5" dirty="0">
                <a:latin typeface="Carlito"/>
                <a:cs typeface="Carlito"/>
              </a:rPr>
              <a:t>more  information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exchanged </a:t>
            </a:r>
            <a:r>
              <a:rPr sz="2400" spc="-10" dirty="0">
                <a:latin typeface="Carlito"/>
                <a:cs typeface="Carlito"/>
              </a:rPr>
              <a:t>between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neighbors.</a:t>
            </a:r>
            <a:endParaRPr sz="2400" dirty="0">
              <a:latin typeface="Carlito"/>
              <a:cs typeface="Carlito"/>
            </a:endParaRPr>
          </a:p>
          <a:p>
            <a:pPr marL="241300" marR="568960" indent="-228600" algn="just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algorithm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i="1" spc="-10" dirty="0">
                <a:latin typeface="Carlito"/>
                <a:cs typeface="Carlito"/>
              </a:rPr>
              <a:t>asynchronous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it </a:t>
            </a:r>
            <a:r>
              <a:rPr sz="2400" spc="-10" dirty="0">
                <a:latin typeface="Carlito"/>
                <a:cs typeface="Carlito"/>
              </a:rPr>
              <a:t>does not </a:t>
            </a:r>
            <a:r>
              <a:rPr sz="2400" spc="-20" dirty="0">
                <a:latin typeface="Carlito"/>
                <a:cs typeface="Carlito"/>
              </a:rPr>
              <a:t>require </a:t>
            </a:r>
            <a:r>
              <a:rPr sz="2400" spc="-5" dirty="0">
                <a:latin typeface="Carlito"/>
                <a:cs typeface="Carlito"/>
              </a:rPr>
              <a:t>all of the  </a:t>
            </a:r>
            <a:r>
              <a:rPr sz="2400" spc="-10" dirty="0">
                <a:latin typeface="Carlito"/>
                <a:cs typeface="Carlito"/>
              </a:rPr>
              <a:t>nodes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operate.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101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778" y="260509"/>
            <a:ext cx="7730666" cy="6423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0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04" y="528904"/>
            <a:ext cx="7548563" cy="489460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27305" indent="-228600" algn="just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DV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algorithm,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 node </a:t>
            </a:r>
            <a:r>
              <a:rPr sz="2400" i="1" spc="-5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updates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distance-vector estimate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when it either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sees </a:t>
            </a:r>
            <a:r>
              <a:rPr sz="2400" spc="-5" dirty="0">
                <a:solidFill>
                  <a:srgbClr val="5B9BD4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20" dirty="0">
                <a:solidFill>
                  <a:srgbClr val="5B9BD4"/>
                </a:solidFill>
                <a:latin typeface="Times New Roman" pitchFamily="18" charset="0"/>
                <a:cs typeface="Times New Roman" pitchFamily="18" charset="0"/>
              </a:rPr>
              <a:t>cost </a:t>
            </a:r>
            <a:r>
              <a:rPr sz="2400" spc="-10" dirty="0">
                <a:solidFill>
                  <a:srgbClr val="5B9BD4"/>
                </a:solidFill>
                <a:latin typeface="Times New Roman" pitchFamily="18" charset="0"/>
                <a:cs typeface="Times New Roman" pitchFamily="18" charset="0"/>
              </a:rPr>
              <a:t>change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 its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directly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attached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links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400" spc="-15" dirty="0">
                <a:solidFill>
                  <a:srgbClr val="5B9BD4"/>
                </a:solidFill>
                <a:latin typeface="Times New Roman" pitchFamily="18" charset="0"/>
                <a:cs typeface="Times New Roman" pitchFamily="18" charset="0"/>
              </a:rPr>
              <a:t>receives </a:t>
            </a:r>
            <a:r>
              <a:rPr sz="2400" spc="-5" dirty="0">
                <a:solidFill>
                  <a:srgbClr val="5B9BD4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15" dirty="0">
                <a:solidFill>
                  <a:srgbClr val="5B9BD4"/>
                </a:solidFill>
                <a:latin typeface="Times New Roman" pitchFamily="18" charset="0"/>
                <a:cs typeface="Times New Roman" pitchFamily="18" charset="0"/>
              </a:rPr>
              <a:t>distancevector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neighbor.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marR="275590" indent="-228600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only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 node will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costs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links 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its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directly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attached neighbors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receives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these 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neighbors.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node waits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from any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neighbor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calculates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new  distance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receiving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distributes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new  distance vector 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neighbors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marR="390525" indent="-228600" algn="just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Times New Roman" pitchFamily="18" charset="0"/>
                <a:cs typeface="Times New Roman" pitchFamily="18" charset="0"/>
              </a:rPr>
              <a:t>DV-like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many routing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protocols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practice,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including the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Internet’s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RIP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BGP,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ISO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IDRP,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Novell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IPX</a:t>
            </a:r>
            <a:r>
              <a:rPr sz="2400" i="1" spc="-2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 the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ARPAnet.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OneDrive\Desktop\2b6ade37-e67b-45ea-8ae8-0f79cd0ebb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649288"/>
            <a:ext cx="681513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8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OneDrive\Desktop\6d70b636-f983-433a-9539-49de9f4023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5" y="592138"/>
            <a:ext cx="7725965" cy="580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8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OneDrive\Desktop\907ccba8-5b29-4c33-b52e-137f4da66e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28600"/>
            <a:ext cx="6234113" cy="639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4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OneDrive\Desktop\37a8bfd3-60ab-457c-85a9-3c6e44a845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13" y="228601"/>
            <a:ext cx="6096000" cy="616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5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\OneDrive\Desktop\364d9dcd-157c-4342-9020-610b0b2a8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4" y="381001"/>
            <a:ext cx="7860506" cy="55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0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The Distance-Vector (DV) Routing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2021-08-04T06:39:55Z</dcterms:created>
  <dcterms:modified xsi:type="dcterms:W3CDTF">2021-08-04T06:41:19Z</dcterms:modified>
</cp:coreProperties>
</file>