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1197" r:id="rId2"/>
    <p:sldId id="1198" r:id="rId3"/>
    <p:sldId id="1199" r:id="rId4"/>
    <p:sldId id="1200" r:id="rId5"/>
    <p:sldId id="1201" r:id="rId6"/>
    <p:sldId id="1202" r:id="rId7"/>
    <p:sldId id="1203" r:id="rId8"/>
    <p:sldId id="1204" r:id="rId9"/>
    <p:sldId id="1205" r:id="rId10"/>
    <p:sldId id="1208" r:id="rId11"/>
    <p:sldId id="1211" r:id="rId12"/>
    <p:sldId id="1210" r:id="rId13"/>
    <p:sldId id="1212" r:id="rId14"/>
    <p:sldId id="1213" r:id="rId15"/>
    <p:sldId id="1214" r:id="rId16"/>
    <p:sldId id="1221" r:id="rId17"/>
    <p:sldId id="1222" r:id="rId18"/>
    <p:sldId id="1223" r:id="rId19"/>
    <p:sldId id="1232" r:id="rId20"/>
    <p:sldId id="1224" r:id="rId21"/>
    <p:sldId id="1225" r:id="rId22"/>
    <p:sldId id="1226" r:id="rId23"/>
    <p:sldId id="1227" r:id="rId24"/>
    <p:sldId id="1228" r:id="rId25"/>
    <p:sldId id="1233" r:id="rId26"/>
    <p:sldId id="1234" r:id="rId27"/>
    <p:sldId id="1235" r:id="rId28"/>
    <p:sldId id="1236" r:id="rId29"/>
    <p:sldId id="1237" r:id="rId30"/>
    <p:sldId id="123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72202"/>
  </p:normalViewPr>
  <p:slideViewPr>
    <p:cSldViewPr snapToGrid="0" snapToObjects="1">
      <p:cViewPr varScale="1">
        <p:scale>
          <a:sx n="54" d="100"/>
          <a:sy n="54" d="100"/>
        </p:scale>
        <p:origin x="528" y="42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72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45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03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751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469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292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2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1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8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04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66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286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796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57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672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057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59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49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635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04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88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66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7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41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xmlns="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 smtClean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  <a:endParaRPr lang="en-US" altLang="en-US" sz="3200" dirty="0">
              <a:solidFill>
                <a:srgbClr val="C0000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11112" indent="0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xmlns="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xmlns="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R</a:t>
              </a:r>
              <a:endParaRPr lang="en-US" sz="2000" i="0" dirty="0">
                <a:solidFill>
                  <a:srgbClr val="0000A8"/>
                </a:solidFill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xmlns="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xmlns="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xmlns="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xmlns="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xmlns="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xmlns="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xmlns="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xmlns="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xmlns="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xmlns="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xmlns="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xmlns="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xmlns="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xmlns="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xmlns="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xmlns="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xmlns="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xmlns="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xmlns="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xmlns="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xmlns="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xmlns="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xmlns="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xmlns="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xmlns="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xmlns="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xmlns="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xmlns="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xmlns="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xmlns="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xmlns="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xmlns="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xmlns="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xmlns="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xmlns="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xmlns="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xmlns="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xmlns="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xmlns="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xmlns="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xmlns="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xmlns="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xmlns="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xmlns="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xmlns="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xmlns="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xmlns="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xmlns="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xmlns="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xmlns="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xmlns="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xmlns="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xmlns="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AutoShape 153">
            <a:extLst>
              <a:ext uri="{FF2B5EF4-FFF2-40B4-BE49-F238E27FC236}">
                <a16:creationId xmlns:a16="http://schemas.microsoft.com/office/drawing/2014/main" xmlns="" id="{C1DEC24C-BFB2-6B4F-BA81-EEC3A6A9C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82" y="340415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78" name="Group 130">
            <a:extLst>
              <a:ext uri="{FF2B5EF4-FFF2-40B4-BE49-F238E27FC236}">
                <a16:creationId xmlns:a16="http://schemas.microsoft.com/office/drawing/2014/main" xmlns="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xmlns="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xmlns="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xmlns="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xmlns="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xmlns="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xmlns="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xmlns="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151">
            <a:extLst>
              <a:ext uri="{FF2B5EF4-FFF2-40B4-BE49-F238E27FC236}">
                <a16:creationId xmlns:a16="http://schemas.microsoft.com/office/drawing/2014/main" xmlns="" id="{B486901D-4BFD-A447-BC3C-D5DADB46F879}"/>
              </a:ext>
            </a:extLst>
          </p:cNvPr>
          <p:cNvGrpSpPr>
            <a:grpSpLocks/>
          </p:cNvGrpSpPr>
          <p:nvPr/>
        </p:nvGrpSpPr>
        <p:grpSpPr bwMode="auto">
          <a:xfrm>
            <a:off x="3033570" y="2961238"/>
            <a:ext cx="2011362" cy="760412"/>
            <a:chOff x="1197" y="1665"/>
            <a:chExt cx="1267" cy="479"/>
          </a:xfrm>
        </p:grpSpPr>
        <p:grpSp>
          <p:nvGrpSpPr>
            <p:cNvPr id="191" name="Group 150">
              <a:extLst>
                <a:ext uri="{FF2B5EF4-FFF2-40B4-BE49-F238E27FC236}">
                  <a16:creationId xmlns:a16="http://schemas.microsoft.com/office/drawing/2014/main" xmlns="" id="{DB9AC85E-9F88-E44B-86D1-FA4DC8294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93" name="Rectangle 123">
                <a:extLst>
                  <a:ext uri="{FF2B5EF4-FFF2-40B4-BE49-F238E27FC236}">
                    <a16:creationId xmlns:a16="http://schemas.microsoft.com/office/drawing/2014/main" xmlns="" id="{82C7BD2C-0748-4943-8169-C08605635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" name="Line 124">
                <a:extLst>
                  <a:ext uri="{FF2B5EF4-FFF2-40B4-BE49-F238E27FC236}">
                    <a16:creationId xmlns:a16="http://schemas.microsoft.com/office/drawing/2014/main" xmlns="" id="{CEC87B94-6EC9-8B4B-B829-61592882D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Line 125">
                <a:extLst>
                  <a:ext uri="{FF2B5EF4-FFF2-40B4-BE49-F238E27FC236}">
                    <a16:creationId xmlns:a16="http://schemas.microsoft.com/office/drawing/2014/main" xmlns="" id="{0397BBAB-8DE8-C34D-93BF-78BBA0802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2" name="Text Box 126">
              <a:extLst>
                <a:ext uri="{FF2B5EF4-FFF2-40B4-BE49-F238E27FC236}">
                  <a16:creationId xmlns:a16="http://schemas.microsoft.com/office/drawing/2014/main" xmlns="" id="{3CF80CC5-5CA2-3F49-8AE1-D6488278A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 src: 111.111.111.111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IP dest: 222.222.222.222</a:t>
              </a:r>
            </a:p>
          </p:txBody>
        </p:sp>
      </p:grpSp>
      <p:grpSp>
        <p:nvGrpSpPr>
          <p:cNvPr id="196" name="Group 141">
            <a:extLst>
              <a:ext uri="{FF2B5EF4-FFF2-40B4-BE49-F238E27FC236}">
                <a16:creationId xmlns:a16="http://schemas.microsoft.com/office/drawing/2014/main" xmlns="" id="{43D6CC11-6A15-DA4D-A6B4-3A498BA39B16}"/>
              </a:ext>
            </a:extLst>
          </p:cNvPr>
          <p:cNvGrpSpPr>
            <a:grpSpLocks/>
          </p:cNvGrpSpPr>
          <p:nvPr/>
        </p:nvGrpSpPr>
        <p:grpSpPr bwMode="auto">
          <a:xfrm>
            <a:off x="3166920" y="3221588"/>
            <a:ext cx="146050" cy="385762"/>
            <a:chOff x="1272" y="1762"/>
            <a:chExt cx="92" cy="243"/>
          </a:xfrm>
        </p:grpSpPr>
        <p:sp>
          <p:nvSpPr>
            <p:cNvPr id="197" name="Line 127">
              <a:extLst>
                <a:ext uri="{FF2B5EF4-FFF2-40B4-BE49-F238E27FC236}">
                  <a16:creationId xmlns:a16="http://schemas.microsoft.com/office/drawing/2014/main" xmlns="" id="{CFF4232C-6C8D-CA46-B8DF-55A6B990E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8" name="Line 128">
              <a:extLst>
                <a:ext uri="{FF2B5EF4-FFF2-40B4-BE49-F238E27FC236}">
                  <a16:creationId xmlns:a16="http://schemas.microsoft.com/office/drawing/2014/main" xmlns="" id="{0FC90CB0-074D-124C-8085-60D0348EE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99" name="Rectangle 143">
            <a:extLst>
              <a:ext uri="{FF2B5EF4-FFF2-40B4-BE49-F238E27FC236}">
                <a16:creationId xmlns:a16="http://schemas.microsoft.com/office/drawing/2014/main" xmlns="" id="{F8580D94-0394-A442-8CB6-1546E5F0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776" y="1283045"/>
            <a:ext cx="10769945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 creates IP datagram with IP source A, destination B </a:t>
            </a:r>
          </a:p>
        </p:txBody>
      </p:sp>
      <p:sp>
        <p:nvSpPr>
          <p:cNvPr id="200" name="Rectangle 144">
            <a:extLst>
              <a:ext uri="{FF2B5EF4-FFF2-40B4-BE49-F238E27FC236}">
                <a16:creationId xmlns:a16="http://schemas.microsoft.com/office/drawing/2014/main" xmlns="" id="{093EF9D2-90C4-4246-A4CE-501547C4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476" y="1672614"/>
            <a:ext cx="1020065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 creates link-layer frame containing A-to-B IP datagram</a:t>
            </a:r>
          </a:p>
          <a:p>
            <a:pPr marL="574675" lvl="1" indent="-231775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 R's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MAC address is frame’s destination</a:t>
            </a:r>
            <a:endParaRPr lang="en-US" sz="3200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01" name="Group 152">
            <a:extLst>
              <a:ext uri="{FF2B5EF4-FFF2-40B4-BE49-F238E27FC236}">
                <a16:creationId xmlns:a16="http://schemas.microsoft.com/office/drawing/2014/main" xmlns="" id="{30393C52-80B1-B34B-82FD-6D6AFC8693EE}"/>
              </a:ext>
            </a:extLst>
          </p:cNvPr>
          <p:cNvGrpSpPr>
            <a:grpSpLocks/>
          </p:cNvGrpSpPr>
          <p:nvPr/>
        </p:nvGrpSpPr>
        <p:grpSpPr bwMode="auto">
          <a:xfrm>
            <a:off x="2617645" y="2562775"/>
            <a:ext cx="2443162" cy="1519238"/>
            <a:chOff x="931" y="1414"/>
            <a:chExt cx="1539" cy="957"/>
          </a:xfrm>
        </p:grpSpPr>
        <p:sp>
          <p:nvSpPr>
            <p:cNvPr id="202" name="Text Box 135">
              <a:extLst>
                <a:ext uri="{FF2B5EF4-FFF2-40B4-BE49-F238E27FC236}">
                  <a16:creationId xmlns:a16="http://schemas.microsoft.com/office/drawing/2014/main" xmlns="" id="{374D8384-205B-1346-973B-C4A7A0B52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MAC src: 74-29-9C-E8-FF-55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E6-E9-00-17-BB-4B</a:t>
              </a:r>
            </a:p>
          </p:txBody>
        </p:sp>
        <p:grpSp>
          <p:nvGrpSpPr>
            <p:cNvPr id="203" name="Group 145">
              <a:extLst>
                <a:ext uri="{FF2B5EF4-FFF2-40B4-BE49-F238E27FC236}">
                  <a16:creationId xmlns:a16="http://schemas.microsoft.com/office/drawing/2014/main" xmlns="" id="{324C4549-7D5D-384F-879F-F56865A6A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08" name="Rectangle 138">
                <a:extLst>
                  <a:ext uri="{FF2B5EF4-FFF2-40B4-BE49-F238E27FC236}">
                    <a16:creationId xmlns:a16="http://schemas.microsoft.com/office/drawing/2014/main" xmlns="" id="{792B456E-98EA-6B4A-876C-B0AFF8E18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Rectangle 132">
                <a:extLst>
                  <a:ext uri="{FF2B5EF4-FFF2-40B4-BE49-F238E27FC236}">
                    <a16:creationId xmlns:a16="http://schemas.microsoft.com/office/drawing/2014/main" xmlns="" id="{1508FFC8-F29B-B547-818C-4E76AD809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133">
                <a:extLst>
                  <a:ext uri="{FF2B5EF4-FFF2-40B4-BE49-F238E27FC236}">
                    <a16:creationId xmlns:a16="http://schemas.microsoft.com/office/drawing/2014/main" xmlns="" id="{9D7FBAE4-C7D6-034D-9F66-0E702A18B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134">
                <a:extLst>
                  <a:ext uri="{FF2B5EF4-FFF2-40B4-BE49-F238E27FC236}">
                    <a16:creationId xmlns:a16="http://schemas.microsoft.com/office/drawing/2014/main" xmlns="" id="{9A8B4FC8-4A21-FC48-8F5C-42315337A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139">
                <a:extLst>
                  <a:ext uri="{FF2B5EF4-FFF2-40B4-BE49-F238E27FC236}">
                    <a16:creationId xmlns:a16="http://schemas.microsoft.com/office/drawing/2014/main" xmlns="" id="{1BD450FA-6D95-6745-8EF4-368B3B851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140">
                <a:extLst>
                  <a:ext uri="{FF2B5EF4-FFF2-40B4-BE49-F238E27FC236}">
                    <a16:creationId xmlns:a16="http://schemas.microsoft.com/office/drawing/2014/main" xmlns="" id="{0D4EB437-69D7-4C47-A77B-9756687B8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04" name="Line 146">
              <a:extLst>
                <a:ext uri="{FF2B5EF4-FFF2-40B4-BE49-F238E27FC236}">
                  <a16:creationId xmlns:a16="http://schemas.microsoft.com/office/drawing/2014/main" xmlns="" id="{39B1C57E-A0B3-D648-A52F-CE4868DFC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5" name="Line 147">
              <a:extLst>
                <a:ext uri="{FF2B5EF4-FFF2-40B4-BE49-F238E27FC236}">
                  <a16:creationId xmlns:a16="http://schemas.microsoft.com/office/drawing/2014/main" xmlns="" id="{5B09FD8B-0878-5849-9CD0-9079BE5AB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6" name="Line 148">
              <a:extLst>
                <a:ext uri="{FF2B5EF4-FFF2-40B4-BE49-F238E27FC236}">
                  <a16:creationId xmlns:a16="http://schemas.microsoft.com/office/drawing/2014/main" xmlns="" id="{F9CDF104-5CA2-3D47-B4A6-1BF38DE29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7" name="Line 149">
              <a:extLst>
                <a:ext uri="{FF2B5EF4-FFF2-40B4-BE49-F238E27FC236}">
                  <a16:creationId xmlns:a16="http://schemas.microsoft.com/office/drawing/2014/main" xmlns="" id="{FA91BD8F-96F1-D84D-B88C-4AD05CA4A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6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99" grpId="0"/>
      <p:bldP spid="2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xmlns="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R</a:t>
              </a:r>
              <a:endParaRPr lang="en-US" sz="2000" i="0" dirty="0">
                <a:solidFill>
                  <a:srgbClr val="0000A8"/>
                </a:solidFill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xmlns="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xmlns="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xmlns="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xmlns="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xmlns="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xmlns="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xmlns="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xmlns="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xmlns="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xmlns="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xmlns="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xmlns="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xmlns="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xmlns="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xmlns="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xmlns="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xmlns="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xmlns="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xmlns="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xmlns="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xmlns="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xmlns="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xmlns="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xmlns="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xmlns="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xmlns="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xmlns="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xmlns="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xmlns="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xmlns="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xmlns="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xmlns="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xmlns="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xmlns="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xmlns="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xmlns="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xmlns="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xmlns="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xmlns="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xmlns="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xmlns="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xmlns="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xmlns="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xmlns="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xmlns="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xmlns="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xmlns="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xmlns="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xmlns="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xmlns="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xmlns="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xmlns="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xmlns="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30">
            <a:extLst>
              <a:ext uri="{FF2B5EF4-FFF2-40B4-BE49-F238E27FC236}">
                <a16:creationId xmlns:a16="http://schemas.microsoft.com/office/drawing/2014/main" xmlns="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xmlns="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xmlns="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xmlns="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xmlns="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xmlns="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xmlns="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xmlns="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16" name="Rectangle 76">
            <a:extLst>
              <a:ext uri="{FF2B5EF4-FFF2-40B4-BE49-F238E27FC236}">
                <a16:creationId xmlns:a16="http://schemas.microsoft.com/office/drawing/2014/main" xmlns="" id="{0C39CCFA-046E-A446-84EF-1BEA3B8C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83" y="1283047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frame sent from A to R</a:t>
            </a:r>
          </a:p>
        </p:txBody>
      </p:sp>
      <p:grpSp>
        <p:nvGrpSpPr>
          <p:cNvPr id="217" name="Group 100">
            <a:extLst>
              <a:ext uri="{FF2B5EF4-FFF2-40B4-BE49-F238E27FC236}">
                <a16:creationId xmlns:a16="http://schemas.microsoft.com/office/drawing/2014/main" xmlns="" id="{26593A8D-E362-224D-9E7E-B61DB7194FD2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218" name="Freeform 93">
              <a:extLst>
                <a:ext uri="{FF2B5EF4-FFF2-40B4-BE49-F238E27FC236}">
                  <a16:creationId xmlns:a16="http://schemas.microsoft.com/office/drawing/2014/main" xmlns="" id="{42C52F5E-B581-5146-A523-9B4DBBF2A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Rectangle 94">
              <a:extLst>
                <a:ext uri="{FF2B5EF4-FFF2-40B4-BE49-F238E27FC236}">
                  <a16:creationId xmlns:a16="http://schemas.microsoft.com/office/drawing/2014/main" xmlns="" id="{1FCD4D83-89D6-3841-86ED-D90DD589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Text Box 95">
              <a:extLst>
                <a:ext uri="{FF2B5EF4-FFF2-40B4-BE49-F238E27FC236}">
                  <a16:creationId xmlns:a16="http://schemas.microsoft.com/office/drawing/2014/main" xmlns="" id="{AF3AB9C7-326F-214C-B68F-8E9DBB6D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221" name="Line 98">
              <a:extLst>
                <a:ext uri="{FF2B5EF4-FFF2-40B4-BE49-F238E27FC236}">
                  <a16:creationId xmlns:a16="http://schemas.microsoft.com/office/drawing/2014/main" xmlns="" id="{B4AA6736-B872-464D-8F00-A2300EE0D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2" name="Line 99">
              <a:extLst>
                <a:ext uri="{FF2B5EF4-FFF2-40B4-BE49-F238E27FC236}">
                  <a16:creationId xmlns:a16="http://schemas.microsoft.com/office/drawing/2014/main" xmlns="" id="{CB139325-F501-DB43-B9CC-6A6C52C7F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23" name="Rectangle 101">
            <a:extLst>
              <a:ext uri="{FF2B5EF4-FFF2-40B4-BE49-F238E27FC236}">
                <a16:creationId xmlns:a16="http://schemas.microsoft.com/office/drawing/2014/main" xmlns="" id="{8EBFBDEF-AAA3-4340-9162-016BC02B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206" y="17446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frame received at R, datagram removed, passed up to IP</a:t>
            </a:r>
          </a:p>
        </p:txBody>
      </p:sp>
      <p:grpSp>
        <p:nvGrpSpPr>
          <p:cNvPr id="224" name="Group 131">
            <a:extLst>
              <a:ext uri="{FF2B5EF4-FFF2-40B4-BE49-F238E27FC236}">
                <a16:creationId xmlns:a16="http://schemas.microsoft.com/office/drawing/2014/main" xmlns="" id="{95486488-4C25-234D-AE46-F14C0273A412}"/>
              </a:ext>
            </a:extLst>
          </p:cNvPr>
          <p:cNvGrpSpPr>
            <a:grpSpLocks/>
          </p:cNvGrpSpPr>
          <p:nvPr/>
        </p:nvGrpSpPr>
        <p:grpSpPr bwMode="auto">
          <a:xfrm>
            <a:off x="2617650" y="2562774"/>
            <a:ext cx="2443162" cy="1519238"/>
            <a:chOff x="931" y="1414"/>
            <a:chExt cx="1539" cy="957"/>
          </a:xfrm>
        </p:grpSpPr>
        <p:sp>
          <p:nvSpPr>
            <p:cNvPr id="225" name="Text Box 79">
              <a:extLst>
                <a:ext uri="{FF2B5EF4-FFF2-40B4-BE49-F238E27FC236}">
                  <a16:creationId xmlns:a16="http://schemas.microsoft.com/office/drawing/2014/main" xmlns="" id="{D2216B94-937D-4644-A4B0-B59D607E0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MAC src: 74-29-9C-E8-FF-55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MAC dest: E6-E9-00-17-BB-4B</a:t>
              </a:r>
            </a:p>
          </p:txBody>
        </p:sp>
        <p:grpSp>
          <p:nvGrpSpPr>
            <p:cNvPr id="226" name="Group 80">
              <a:extLst>
                <a:ext uri="{FF2B5EF4-FFF2-40B4-BE49-F238E27FC236}">
                  <a16:creationId xmlns:a16="http://schemas.microsoft.com/office/drawing/2014/main" xmlns="" id="{74FDF8C0-9447-DE41-BACB-360101EE6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xmlns="" id="{91B41E0A-F429-5E45-AC76-2FCB31FCC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xmlns="" id="{1C3169C4-E630-6A41-9685-666E6C384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xmlns="" id="{CED1F1A7-B695-6E4E-9FA6-5AA850143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xmlns="" id="{08886298-54D3-1A46-8429-10B826D26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xmlns="" id="{F5285889-1D2B-B547-B316-981ED840C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xmlns="" id="{17AB5318-1DFA-814E-B7AA-B0A13DDAB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" name="Line 87">
              <a:extLst>
                <a:ext uri="{FF2B5EF4-FFF2-40B4-BE49-F238E27FC236}">
                  <a16:creationId xmlns:a16="http://schemas.microsoft.com/office/drawing/2014/main" xmlns="" id="{D3C56A82-378C-D642-AF1E-FDE107787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8">
              <a:extLst>
                <a:ext uri="{FF2B5EF4-FFF2-40B4-BE49-F238E27FC236}">
                  <a16:creationId xmlns:a16="http://schemas.microsoft.com/office/drawing/2014/main" xmlns="" id="{DFF54215-DE96-B14B-BA21-CC331FD76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9">
              <a:extLst>
                <a:ext uri="{FF2B5EF4-FFF2-40B4-BE49-F238E27FC236}">
                  <a16:creationId xmlns:a16="http://schemas.microsoft.com/office/drawing/2014/main" xmlns="" id="{A24A71FF-A793-E749-AC22-A4A0D350F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Line 90">
              <a:extLst>
                <a:ext uri="{FF2B5EF4-FFF2-40B4-BE49-F238E27FC236}">
                  <a16:creationId xmlns:a16="http://schemas.microsoft.com/office/drawing/2014/main" xmlns="" id="{C1F3029F-74E1-934A-94C0-39E2BE291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Text Box 130">
              <a:extLst>
                <a:ext uri="{FF2B5EF4-FFF2-40B4-BE49-F238E27FC236}">
                  <a16:creationId xmlns:a16="http://schemas.microsoft.com/office/drawing/2014/main" xmlns="" id="{EB155DAE-47C1-D14B-8A96-D36900431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 src: 111.111.111.111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IP dest: 222.222.222.222</a:t>
              </a:r>
            </a:p>
          </p:txBody>
        </p:sp>
      </p:grpSp>
      <p:grpSp>
        <p:nvGrpSpPr>
          <p:cNvPr id="254" name="Group 68">
            <a:extLst>
              <a:ext uri="{FF2B5EF4-FFF2-40B4-BE49-F238E27FC236}">
                <a16:creationId xmlns:a16="http://schemas.microsoft.com/office/drawing/2014/main" xmlns="" id="{1A75D45F-AC9A-1841-96BB-54AD4F3B3AA3}"/>
              </a:ext>
            </a:extLst>
          </p:cNvPr>
          <p:cNvGrpSpPr>
            <a:grpSpLocks/>
          </p:cNvGrpSpPr>
          <p:nvPr/>
        </p:nvGrpSpPr>
        <p:grpSpPr bwMode="auto">
          <a:xfrm>
            <a:off x="4185539" y="3526195"/>
            <a:ext cx="1096962" cy="244475"/>
            <a:chOff x="1231" y="1990"/>
            <a:chExt cx="691" cy="154"/>
          </a:xfrm>
        </p:grpSpPr>
        <p:sp>
          <p:nvSpPr>
            <p:cNvPr id="255" name="Rectangle 69">
              <a:extLst>
                <a:ext uri="{FF2B5EF4-FFF2-40B4-BE49-F238E27FC236}">
                  <a16:creationId xmlns:a16="http://schemas.microsoft.com/office/drawing/2014/main" xmlns="" id="{F9CA10E0-D12F-234C-A388-A4AA3D27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70">
              <a:extLst>
                <a:ext uri="{FF2B5EF4-FFF2-40B4-BE49-F238E27FC236}">
                  <a16:creationId xmlns:a16="http://schemas.microsoft.com/office/drawing/2014/main" xmlns="" id="{F89DE28D-1CB2-694F-BB37-0E108EEA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Line 71">
              <a:extLst>
                <a:ext uri="{FF2B5EF4-FFF2-40B4-BE49-F238E27FC236}">
                  <a16:creationId xmlns:a16="http://schemas.microsoft.com/office/drawing/2014/main" xmlns="" id="{E471EBCA-2760-5D46-BDF2-79AA0D584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58" name="Group 146">
            <a:extLst>
              <a:ext uri="{FF2B5EF4-FFF2-40B4-BE49-F238E27FC236}">
                <a16:creationId xmlns:a16="http://schemas.microsoft.com/office/drawing/2014/main" xmlns="" id="{6236AA8D-2F27-404F-95A3-EBA53FD8D9F3}"/>
              </a:ext>
            </a:extLst>
          </p:cNvPr>
          <p:cNvGrpSpPr>
            <a:grpSpLocks/>
          </p:cNvGrpSpPr>
          <p:nvPr/>
        </p:nvGrpSpPr>
        <p:grpSpPr bwMode="auto">
          <a:xfrm>
            <a:off x="4139501" y="2695932"/>
            <a:ext cx="2011363" cy="979488"/>
            <a:chOff x="4493" y="1480"/>
            <a:chExt cx="1267" cy="617"/>
          </a:xfrm>
        </p:grpSpPr>
        <p:sp>
          <p:nvSpPr>
            <p:cNvPr id="259" name="Line 143">
              <a:extLst>
                <a:ext uri="{FF2B5EF4-FFF2-40B4-BE49-F238E27FC236}">
                  <a16:creationId xmlns:a16="http://schemas.microsoft.com/office/drawing/2014/main" xmlns="" id="{5AC998EC-DB9D-8148-9F1F-2192C496A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0" name="Line 144">
              <a:extLst>
                <a:ext uri="{FF2B5EF4-FFF2-40B4-BE49-F238E27FC236}">
                  <a16:creationId xmlns:a16="http://schemas.microsoft.com/office/drawing/2014/main" xmlns="" id="{5CE2DD15-1141-5C45-87A0-DFED66E1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Text Box 145">
              <a:extLst>
                <a:ext uri="{FF2B5EF4-FFF2-40B4-BE49-F238E27FC236}">
                  <a16:creationId xmlns:a16="http://schemas.microsoft.com/office/drawing/2014/main" xmlns="" id="{078DCCF7-88A5-9245-8B08-6E0254E6A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 src: 111.111.111.111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IP dest: 222.222.222.222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0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-3.75E-6 0.13287 L 0.0405 0.16296 L 0.0849 0.16296 C 0.08451 0.11319 0.08464 0.04792 0.08438 -0.00139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xmlns="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xmlns="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xmlns="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xmlns="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xmlns="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xmlns="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xmlns="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xmlns="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xmlns="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xmlns="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xmlns="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xmlns="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xmlns="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xmlns="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xmlns="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xmlns="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xmlns="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xmlns="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xmlns="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xmlns="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xmlns="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xmlns="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xmlns="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xmlns="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xmlns="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xmlns="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xmlns="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xmlns="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xmlns="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xmlns="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xmlns="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xmlns="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xmlns="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xmlns="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xmlns="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xmlns="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xmlns="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xmlns="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xmlns="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xmlns="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xmlns="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xmlns="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xmlns="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xmlns="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xmlns="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xmlns="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xmlns="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xmlns="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xmlns="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xmlns="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xmlns="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AutoShape 2">
            <a:extLst>
              <a:ext uri="{FF2B5EF4-FFF2-40B4-BE49-F238E27FC236}">
                <a16:creationId xmlns:a16="http://schemas.microsoft.com/office/drawing/2014/main" xmlns="" id="{9B1750D3-DB25-3942-83ED-EDC62E26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951" y="3383377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17" name="Group 68">
            <a:extLst>
              <a:ext uri="{FF2B5EF4-FFF2-40B4-BE49-F238E27FC236}">
                <a16:creationId xmlns:a16="http://schemas.microsoft.com/office/drawing/2014/main" xmlns="" id="{A2F9C891-FC37-7441-9AFE-1BF07B00CE9A}"/>
              </a:ext>
            </a:extLst>
          </p:cNvPr>
          <p:cNvGrpSpPr>
            <a:grpSpLocks/>
          </p:cNvGrpSpPr>
          <p:nvPr/>
        </p:nvGrpSpPr>
        <p:grpSpPr bwMode="auto">
          <a:xfrm>
            <a:off x="6569213" y="3456402"/>
            <a:ext cx="1096963" cy="244475"/>
            <a:chOff x="1231" y="1990"/>
            <a:chExt cx="691" cy="154"/>
          </a:xfrm>
        </p:grpSpPr>
        <p:sp>
          <p:nvSpPr>
            <p:cNvPr id="219" name="Rectangle 69">
              <a:extLst>
                <a:ext uri="{FF2B5EF4-FFF2-40B4-BE49-F238E27FC236}">
                  <a16:creationId xmlns:a16="http://schemas.microsoft.com/office/drawing/2014/main" xmlns="" id="{ABC7D2F8-BDEC-3A4D-901B-F82A6FF73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Line 70">
              <a:extLst>
                <a:ext uri="{FF2B5EF4-FFF2-40B4-BE49-F238E27FC236}">
                  <a16:creationId xmlns:a16="http://schemas.microsoft.com/office/drawing/2014/main" xmlns="" id="{AEEBCCC1-7FAE-2146-9E61-166421525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1" name="Line 71">
              <a:extLst>
                <a:ext uri="{FF2B5EF4-FFF2-40B4-BE49-F238E27FC236}">
                  <a16:creationId xmlns:a16="http://schemas.microsoft.com/office/drawing/2014/main" xmlns="" id="{D75FD9FE-4060-BA43-A7C5-75A49C035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18" name="Text Box 72">
            <a:extLst>
              <a:ext uri="{FF2B5EF4-FFF2-40B4-BE49-F238E27FC236}">
                <a16:creationId xmlns:a16="http://schemas.microsoft.com/office/drawing/2014/main" xmlns="" id="{5DDEAD0E-76B7-8043-B2C1-C9DF8A6B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238" y="2940464"/>
            <a:ext cx="201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IP src: 111.111.111.111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IP dest: 222.222.222.222</a:t>
            </a:r>
          </a:p>
        </p:txBody>
      </p:sp>
      <p:grpSp>
        <p:nvGrpSpPr>
          <p:cNvPr id="222" name="Group 73">
            <a:extLst>
              <a:ext uri="{FF2B5EF4-FFF2-40B4-BE49-F238E27FC236}">
                <a16:creationId xmlns:a16="http://schemas.microsoft.com/office/drawing/2014/main" xmlns="" id="{D580AA98-14C0-524D-A89D-3790585B59D3}"/>
              </a:ext>
            </a:extLst>
          </p:cNvPr>
          <p:cNvGrpSpPr>
            <a:grpSpLocks/>
          </p:cNvGrpSpPr>
          <p:nvPr/>
        </p:nvGrpSpPr>
        <p:grpSpPr bwMode="auto">
          <a:xfrm>
            <a:off x="6639063" y="3191289"/>
            <a:ext cx="146050" cy="385763"/>
            <a:chOff x="1272" y="1762"/>
            <a:chExt cx="92" cy="243"/>
          </a:xfrm>
        </p:grpSpPr>
        <p:sp>
          <p:nvSpPr>
            <p:cNvPr id="223" name="Line 74">
              <a:extLst>
                <a:ext uri="{FF2B5EF4-FFF2-40B4-BE49-F238E27FC236}">
                  <a16:creationId xmlns:a16="http://schemas.microsoft.com/office/drawing/2014/main" xmlns="" id="{4C748A70-B8F0-294E-9362-22CA5C645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4" name="Line 75">
              <a:extLst>
                <a:ext uri="{FF2B5EF4-FFF2-40B4-BE49-F238E27FC236}">
                  <a16:creationId xmlns:a16="http://schemas.microsoft.com/office/drawing/2014/main" xmlns="" id="{9048F87D-3F66-C248-A9C5-CCD0E7322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" name="Group 78">
            <a:extLst>
              <a:ext uri="{FF2B5EF4-FFF2-40B4-BE49-F238E27FC236}">
                <a16:creationId xmlns:a16="http://schemas.microsoft.com/office/drawing/2014/main" xmlns="" id="{1261332F-D264-364F-88EB-BFD606F41948}"/>
              </a:ext>
            </a:extLst>
          </p:cNvPr>
          <p:cNvGrpSpPr>
            <a:grpSpLocks/>
          </p:cNvGrpSpPr>
          <p:nvPr/>
        </p:nvGrpSpPr>
        <p:grpSpPr bwMode="auto">
          <a:xfrm>
            <a:off x="6089788" y="2532477"/>
            <a:ext cx="2428876" cy="1519237"/>
            <a:chOff x="931" y="1414"/>
            <a:chExt cx="1530" cy="957"/>
          </a:xfrm>
        </p:grpSpPr>
        <p:sp>
          <p:nvSpPr>
            <p:cNvPr id="226" name="Text Box 79">
              <a:extLst>
                <a:ext uri="{FF2B5EF4-FFF2-40B4-BE49-F238E27FC236}">
                  <a16:creationId xmlns:a16="http://schemas.microsoft.com/office/drawing/2014/main" xmlns="" id="{28E9361B-9039-124A-9DC6-D122A7A2D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MAC src: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1A-23-F9-CD-06-9B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49-BD-D2-C7-56-2A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7" name="Group 80">
              <a:extLst>
                <a:ext uri="{FF2B5EF4-FFF2-40B4-BE49-F238E27FC236}">
                  <a16:creationId xmlns:a16="http://schemas.microsoft.com/office/drawing/2014/main" xmlns="" id="{5F78FAD6-835B-074E-B7D5-09F7C0E39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xmlns="" id="{C3C06B5D-372C-AA47-A9A2-8B1419255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xmlns="" id="{F41D6B8B-E033-6742-9F0C-113ECBA9E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xmlns="" id="{8BEAB215-C9F8-034E-91D4-A6DDCCCF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xmlns="" id="{D3243B3D-1034-1F41-B1B4-AA332FBDC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xmlns="" id="{753D2944-83E6-4545-AF25-FEA73A5C2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xmlns="" id="{31BF5A48-20D7-BF42-A1EF-C3E48958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8" name="Line 87">
              <a:extLst>
                <a:ext uri="{FF2B5EF4-FFF2-40B4-BE49-F238E27FC236}">
                  <a16:creationId xmlns:a16="http://schemas.microsoft.com/office/drawing/2014/main" xmlns="" id="{C5350C7E-16CE-C341-8351-C1500E39D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8">
              <a:extLst>
                <a:ext uri="{FF2B5EF4-FFF2-40B4-BE49-F238E27FC236}">
                  <a16:creationId xmlns:a16="http://schemas.microsoft.com/office/drawing/2014/main" xmlns="" id="{7383055F-34B4-384A-8524-0E5C772EB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Line 89">
              <a:extLst>
                <a:ext uri="{FF2B5EF4-FFF2-40B4-BE49-F238E27FC236}">
                  <a16:creationId xmlns:a16="http://schemas.microsoft.com/office/drawing/2014/main" xmlns="" id="{681D829B-43B8-1746-8FBA-1B62381E3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Line 90">
              <a:extLst>
                <a:ext uri="{FF2B5EF4-FFF2-40B4-BE49-F238E27FC236}">
                  <a16:creationId xmlns:a16="http://schemas.microsoft.com/office/drawing/2014/main" xmlns="" id="{52C55227-72D6-FC49-8335-2193E937F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xmlns="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xmlns="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xmlns="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52" name="Rectangle 76">
            <a:extLst>
              <a:ext uri="{FF2B5EF4-FFF2-40B4-BE49-F238E27FC236}">
                <a16:creationId xmlns:a16="http://schemas.microsoft.com/office/drawing/2014/main" xmlns="" id="{A9A61F84-DCC9-0442-B3AD-28B3BF3D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R determines outgoing interface, passes datagram with IP source A, destination B to link layer </a:t>
            </a:r>
          </a:p>
        </p:txBody>
      </p:sp>
      <p:sp>
        <p:nvSpPr>
          <p:cNvPr id="253" name="Rectangle 77">
            <a:extLst>
              <a:ext uri="{FF2B5EF4-FFF2-40B4-BE49-F238E27FC236}">
                <a16:creationId xmlns:a16="http://schemas.microsoft.com/office/drawing/2014/main" xmlns="" id="{806738DB-9A7E-A345-80F1-AC4CD01DA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R creates link-layer frame </a:t>
            </a:r>
            <a:r>
              <a:rPr lang="en-US" sz="2400" dirty="0"/>
              <a:t>containing A-to-B IP datagram. Frame destination address: </a:t>
            </a:r>
            <a:r>
              <a:rPr lang="en-US" sz="2400" i="0" dirty="0">
                <a:cs typeface="+mn-cs"/>
              </a:rPr>
              <a:t>B's MAC address</a:t>
            </a:r>
            <a:endParaRPr lang="en-US" sz="3200" i="0" dirty="0">
              <a:cs typeface="+mn-cs"/>
            </a:endParaRPr>
          </a:p>
        </p:txBody>
      </p:sp>
      <p:grpSp>
        <p:nvGrpSpPr>
          <p:cNvPr id="124" name="Group 100">
            <a:extLst>
              <a:ext uri="{FF2B5EF4-FFF2-40B4-BE49-F238E27FC236}">
                <a16:creationId xmlns:a16="http://schemas.microsoft.com/office/drawing/2014/main" xmlns="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xmlns="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xmlns="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xmlns="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xmlns="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xmlns="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6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5" grpId="1" animBg="1"/>
      <p:bldP spid="252" grpId="0"/>
      <p:bldP spid="2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xmlns="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xmlns="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xmlns="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xmlns="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xmlns="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xmlns="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xmlns="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xmlns="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xmlns="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xmlns="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xmlns="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xmlns="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xmlns="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xmlns="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xmlns="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xmlns="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xmlns="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xmlns="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xmlns="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xmlns="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xmlns="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xmlns="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xmlns="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xmlns="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xmlns="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xmlns="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xmlns="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xmlns="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xmlns="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xmlns="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xmlns="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xmlns="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xmlns="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xmlns="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xmlns="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xmlns="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xmlns="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xmlns="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xmlns="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xmlns="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xmlns="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xmlns="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xmlns="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xmlns="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xmlns="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xmlns="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xmlns="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xmlns="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xmlns="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xmlns="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xmlns="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xmlns="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xmlns="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xmlns="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xmlns="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xmlns="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xmlns="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xmlns="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xmlns="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xmlns="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xmlns="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xmlns="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xmlns="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xmlns="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xmlns="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xmlns="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xmlns="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xmlns="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7" name="Group 99">
            <a:extLst>
              <a:ext uri="{FF2B5EF4-FFF2-40B4-BE49-F238E27FC236}">
                <a16:creationId xmlns:a16="http://schemas.microsoft.com/office/drawing/2014/main" xmlns="" id="{149E1102-1775-9C40-A82F-CA67E8AC3B7D}"/>
              </a:ext>
            </a:extLst>
          </p:cNvPr>
          <p:cNvGrpSpPr>
            <a:grpSpLocks/>
          </p:cNvGrpSpPr>
          <p:nvPr/>
        </p:nvGrpSpPr>
        <p:grpSpPr bwMode="auto">
          <a:xfrm>
            <a:off x="6089782" y="2530406"/>
            <a:ext cx="2436813" cy="1519237"/>
            <a:chOff x="3018" y="1445"/>
            <a:chExt cx="1535" cy="957"/>
          </a:xfrm>
        </p:grpSpPr>
        <p:grpSp>
          <p:nvGrpSpPr>
            <p:cNvPr id="189" name="Group 61">
              <a:extLst>
                <a:ext uri="{FF2B5EF4-FFF2-40B4-BE49-F238E27FC236}">
                  <a16:creationId xmlns:a16="http://schemas.microsoft.com/office/drawing/2014/main" xmlns="" id="{80947A02-3E38-7744-9D3B-796971D86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6" y="1706"/>
              <a:ext cx="1267" cy="475"/>
              <a:chOff x="1197" y="1669"/>
              <a:chExt cx="1267" cy="475"/>
            </a:xfrm>
          </p:grpSpPr>
          <p:grpSp>
            <p:nvGrpSpPr>
              <p:cNvPr id="206" name="Group 62">
                <a:extLst>
                  <a:ext uri="{FF2B5EF4-FFF2-40B4-BE49-F238E27FC236}">
                    <a16:creationId xmlns:a16="http://schemas.microsoft.com/office/drawing/2014/main" xmlns="" id="{2C306763-C23D-394C-B9CB-A453BB6212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209" name="Line 64">
                  <a:extLst>
                    <a:ext uri="{FF2B5EF4-FFF2-40B4-BE49-F238E27FC236}">
                      <a16:creationId xmlns:a16="http://schemas.microsoft.com/office/drawing/2014/main" xmlns="" id="{F381FEB3-A7BA-3548-97B5-DF66310001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5">
                  <a:extLst>
                    <a:ext uri="{FF2B5EF4-FFF2-40B4-BE49-F238E27FC236}">
                      <a16:creationId xmlns:a16="http://schemas.microsoft.com/office/drawing/2014/main" xmlns="" id="{48BDFC0F-8101-BE4D-913A-7A1AB9920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7" name="Text Box 66">
                <a:extLst>
                  <a:ext uri="{FF2B5EF4-FFF2-40B4-BE49-F238E27FC236}">
                    <a16:creationId xmlns:a16="http://schemas.microsoft.com/office/drawing/2014/main" xmlns="" id="{115C73F4-7033-6248-9366-1B2132172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 src: 111.111.111.111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 IP dest: 222.222.222.222</a:t>
                </a:r>
              </a:p>
            </p:txBody>
          </p:sp>
        </p:grpSp>
        <p:grpSp>
          <p:nvGrpSpPr>
            <p:cNvPr id="191" name="Group 72">
              <a:extLst>
                <a:ext uri="{FF2B5EF4-FFF2-40B4-BE49-F238E27FC236}">
                  <a16:creationId xmlns:a16="http://schemas.microsoft.com/office/drawing/2014/main" xmlns="" id="{F55ED3F7-1CC5-5C4A-820C-1DF5F3282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92" name="Text Box 73">
                <a:extLst>
                  <a:ext uri="{FF2B5EF4-FFF2-40B4-BE49-F238E27FC236}">
                    <a16:creationId xmlns:a16="http://schemas.microsoft.com/office/drawing/2014/main" xmlns="" id="{5DD14730-A902-F44B-9C3C-51E4CF51F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MAC src: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1A-23-F9-CD-06-9B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MAC dest: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49-BD-D2-C7-56-2A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3" name="Group 74">
                <a:extLst>
                  <a:ext uri="{FF2B5EF4-FFF2-40B4-BE49-F238E27FC236}">
                    <a16:creationId xmlns:a16="http://schemas.microsoft.com/office/drawing/2014/main" xmlns="" id="{E61CC039-B56A-9D4C-AF28-707D673CA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98" name="Rectangle 75">
                  <a:extLst>
                    <a:ext uri="{FF2B5EF4-FFF2-40B4-BE49-F238E27FC236}">
                      <a16:creationId xmlns:a16="http://schemas.microsoft.com/office/drawing/2014/main" xmlns="" id="{9B79D222-9680-2547-8547-368ADC49A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Rectangle 76">
                  <a:extLst>
                    <a:ext uri="{FF2B5EF4-FFF2-40B4-BE49-F238E27FC236}">
                      <a16:creationId xmlns:a16="http://schemas.microsoft.com/office/drawing/2014/main" xmlns="" id="{E433AB76-2AFC-2C42-BD43-7C73DA563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0" name="Line 77">
                  <a:extLst>
                    <a:ext uri="{FF2B5EF4-FFF2-40B4-BE49-F238E27FC236}">
                      <a16:creationId xmlns:a16="http://schemas.microsoft.com/office/drawing/2014/main" xmlns="" id="{36CCAF09-1127-1542-BE8D-2FC0293199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78">
                  <a:extLst>
                    <a:ext uri="{FF2B5EF4-FFF2-40B4-BE49-F238E27FC236}">
                      <a16:creationId xmlns:a16="http://schemas.microsoft.com/office/drawing/2014/main" xmlns="" id="{630B8E56-957F-7845-BDC3-FB921DFE6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9">
                  <a:extLst>
                    <a:ext uri="{FF2B5EF4-FFF2-40B4-BE49-F238E27FC236}">
                      <a16:creationId xmlns:a16="http://schemas.microsoft.com/office/drawing/2014/main" xmlns="" id="{DE10D221-5D35-F64B-A0FC-014829FAD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Line 80">
                  <a:extLst>
                    <a:ext uri="{FF2B5EF4-FFF2-40B4-BE49-F238E27FC236}">
                      <a16:creationId xmlns:a16="http://schemas.microsoft.com/office/drawing/2014/main" xmlns="" id="{8636BFF3-AEB5-1447-A7AA-E7BFA2359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94" name="Line 81">
                <a:extLst>
                  <a:ext uri="{FF2B5EF4-FFF2-40B4-BE49-F238E27FC236}">
                    <a16:creationId xmlns:a16="http://schemas.microsoft.com/office/drawing/2014/main" xmlns="" id="{CE7452E4-0FD6-D244-9E83-39D133879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Line 82">
                <a:extLst>
                  <a:ext uri="{FF2B5EF4-FFF2-40B4-BE49-F238E27FC236}">
                    <a16:creationId xmlns:a16="http://schemas.microsoft.com/office/drawing/2014/main" xmlns="" id="{9A9ABF67-FDC9-3640-90D1-F635D4F11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6" name="Line 83">
                <a:extLst>
                  <a:ext uri="{FF2B5EF4-FFF2-40B4-BE49-F238E27FC236}">
                    <a16:creationId xmlns:a16="http://schemas.microsoft.com/office/drawing/2014/main" xmlns="" id="{11A36B1B-5EF9-BE4E-B102-BDF2F8D1D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7" name="Line 84">
                <a:extLst>
                  <a:ext uri="{FF2B5EF4-FFF2-40B4-BE49-F238E27FC236}">
                    <a16:creationId xmlns:a16="http://schemas.microsoft.com/office/drawing/2014/main" xmlns="" id="{DBFE7F51-9B86-5F41-A7BB-3339CA991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43" name="Rectangle 77">
            <a:extLst>
              <a:ext uri="{FF2B5EF4-FFF2-40B4-BE49-F238E27FC236}">
                <a16:creationId xmlns:a16="http://schemas.microsoft.com/office/drawing/2014/main" xmlns="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60" y="2698439"/>
            <a:ext cx="3707092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transmits link-layer frame</a:t>
            </a:r>
            <a:endParaRPr lang="en-US" sz="3200" i="0" dirty="0">
              <a:cs typeface="+mn-cs"/>
            </a:endParaRPr>
          </a:p>
        </p:txBody>
      </p:sp>
      <p:sp>
        <p:nvSpPr>
          <p:cNvPr id="254" name="Rectangle 76">
            <a:extLst>
              <a:ext uri="{FF2B5EF4-FFF2-40B4-BE49-F238E27FC236}">
                <a16:creationId xmlns:a16="http://schemas.microsoft.com/office/drawing/2014/main" xmlns="" id="{74BA2DA1-F394-464B-8C5F-E81836E1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R determines outgoing interface, passes datagram with IP source A, destination B to link layer </a:t>
            </a:r>
          </a:p>
        </p:txBody>
      </p:sp>
      <p:sp>
        <p:nvSpPr>
          <p:cNvPr id="256" name="Rectangle 77">
            <a:extLst>
              <a:ext uri="{FF2B5EF4-FFF2-40B4-BE49-F238E27FC236}">
                <a16:creationId xmlns:a16="http://schemas.microsoft.com/office/drawing/2014/main" xmlns="" id="{690603EC-6A8E-7B49-94C4-6F92D9F28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R creates link-layer frame </a:t>
            </a:r>
            <a:r>
              <a:rPr lang="en-US" sz="2400" dirty="0"/>
              <a:t>containing A-to-B IP datagram. Frame destination address: </a:t>
            </a:r>
            <a:r>
              <a:rPr lang="en-US" sz="2400" i="0" dirty="0">
                <a:cs typeface="+mn-cs"/>
              </a:rPr>
              <a:t>B's MAC address</a:t>
            </a:r>
            <a:endParaRPr lang="en-US" sz="3200" i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5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023 L 1.04167E-6 0.19838 L 0.13489 0.11782 C 0.13489 0.06597 0.13607 0.01042 0.13607 -0.0414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xmlns="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xmlns="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xmlns="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xmlns="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xmlns="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xmlns="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xmlns="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xmlns="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xmlns="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xmlns="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xmlns="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xmlns="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xmlns="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xmlns="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xmlns="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xmlns="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xmlns="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xmlns="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xmlns="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xmlns="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xmlns="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xmlns="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xmlns="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xmlns="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xmlns="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xmlns="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xmlns="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xmlns="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xmlns="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xmlns="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xmlns="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xmlns="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xmlns="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xmlns="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xmlns="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xmlns="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xmlns="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xmlns="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xmlns="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xmlns="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xmlns="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xmlns="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xmlns="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xmlns="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xmlns="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xmlns="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xmlns="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xmlns="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xmlns="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xmlns="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xmlns="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xmlns="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xmlns="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xmlns="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xmlns="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xmlns="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xmlns="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xmlns="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xmlns="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xmlns="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xmlns="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xmlns="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xmlns="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xmlns="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xmlns="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xmlns="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xmlns="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xmlns="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2" name="Rectangle 76">
            <a:extLst>
              <a:ext uri="{FF2B5EF4-FFF2-40B4-BE49-F238E27FC236}">
                <a16:creationId xmlns:a16="http://schemas.microsoft.com/office/drawing/2014/main" xmlns="" id="{5FBC6133-DD27-3241-A408-966313D3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2" y="1283045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B receives frame, extracts IP datagram destination B </a:t>
            </a:r>
          </a:p>
        </p:txBody>
      </p:sp>
      <p:sp>
        <p:nvSpPr>
          <p:cNvPr id="243" name="Rectangle 77">
            <a:extLst>
              <a:ext uri="{FF2B5EF4-FFF2-40B4-BE49-F238E27FC236}">
                <a16:creationId xmlns:a16="http://schemas.microsoft.com/office/drawing/2014/main" xmlns="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759501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B passes datagram up protocol stack to IP</a:t>
            </a:r>
            <a:endParaRPr lang="en-US" sz="3200" i="0" dirty="0"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E5808B4-288B-1A47-80DE-79C749B11A60}"/>
              </a:ext>
            </a:extLst>
          </p:cNvPr>
          <p:cNvGrpSpPr/>
          <p:nvPr/>
        </p:nvGrpSpPr>
        <p:grpSpPr>
          <a:xfrm>
            <a:off x="8183438" y="2659822"/>
            <a:ext cx="2011363" cy="1082675"/>
            <a:chOff x="1048710" y="2964622"/>
            <a:chExt cx="2011363" cy="1082675"/>
          </a:xfrm>
        </p:grpSpPr>
        <p:grpSp>
          <p:nvGrpSpPr>
            <p:cNvPr id="97" name="Group 61">
              <a:extLst>
                <a:ext uri="{FF2B5EF4-FFF2-40B4-BE49-F238E27FC236}">
                  <a16:creationId xmlns:a16="http://schemas.microsoft.com/office/drawing/2014/main" xmlns="" id="{590253FA-B20A-BC47-9991-7C88D4928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710" y="2964622"/>
              <a:ext cx="2011363" cy="754062"/>
              <a:chOff x="1197" y="1669"/>
              <a:chExt cx="1267" cy="475"/>
            </a:xfrm>
          </p:grpSpPr>
          <p:grpSp>
            <p:nvGrpSpPr>
              <p:cNvPr id="139" name="Group 62">
                <a:extLst>
                  <a:ext uri="{FF2B5EF4-FFF2-40B4-BE49-F238E27FC236}">
                    <a16:creationId xmlns:a16="http://schemas.microsoft.com/office/drawing/2014/main" xmlns="" id="{16EF4841-6756-4D46-9546-277539335C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148" name="Line 64">
                  <a:extLst>
                    <a:ext uri="{FF2B5EF4-FFF2-40B4-BE49-F238E27FC236}">
                      <a16:creationId xmlns:a16="http://schemas.microsoft.com/office/drawing/2014/main" xmlns="" id="{7371DDB5-904C-874E-8170-C30D59BE5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53" name="Line 65">
                  <a:extLst>
                    <a:ext uri="{FF2B5EF4-FFF2-40B4-BE49-F238E27FC236}">
                      <a16:creationId xmlns:a16="http://schemas.microsoft.com/office/drawing/2014/main" xmlns="" id="{6FF50978-C793-0044-BB29-ED02AA8DB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1" name="Text Box 66">
                <a:extLst>
                  <a:ext uri="{FF2B5EF4-FFF2-40B4-BE49-F238E27FC236}">
                    <a16:creationId xmlns:a16="http://schemas.microsoft.com/office/drawing/2014/main" xmlns="" id="{CF1AC934-0101-A144-8086-FDAE559CA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 src: 111.111.111.111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 IP dest: 222.222.222.222</a:t>
                </a:r>
              </a:p>
            </p:txBody>
          </p:sp>
        </p:grpSp>
        <p:sp>
          <p:nvSpPr>
            <p:cNvPr id="134" name="Rectangle 76">
              <a:extLst>
                <a:ext uri="{FF2B5EF4-FFF2-40B4-BE49-F238E27FC236}">
                  <a16:creationId xmlns:a16="http://schemas.microsoft.com/office/drawing/2014/main" xmlns="" id="{5CAD8B39-F5FB-0F41-BB58-2958DF33F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23" y="3801235"/>
              <a:ext cx="1096963" cy="242887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5" name="Line 77">
              <a:extLst>
                <a:ext uri="{FF2B5EF4-FFF2-40B4-BE49-F238E27FC236}">
                  <a16:creationId xmlns:a16="http://schemas.microsoft.com/office/drawing/2014/main" xmlns="" id="{D811A9F1-AA7D-C549-A785-729344EC6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8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6" name="Line 78">
              <a:extLst>
                <a:ext uri="{FF2B5EF4-FFF2-40B4-BE49-F238E27FC236}">
                  <a16:creationId xmlns:a16="http://schemas.microsoft.com/office/drawing/2014/main" xmlns="" id="{2F881AFC-357E-514E-AD8A-1BD2337E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2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Line 83">
              <a:extLst>
                <a:ext uri="{FF2B5EF4-FFF2-40B4-BE49-F238E27FC236}">
                  <a16:creationId xmlns:a16="http://schemas.microsoft.com/office/drawing/2014/main" xmlns="" id="{965AF9CB-B38A-5341-85A1-FE1D132A8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0948" y="3182110"/>
              <a:ext cx="3175" cy="746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84">
              <a:extLst>
                <a:ext uri="{FF2B5EF4-FFF2-40B4-BE49-F238E27FC236}">
                  <a16:creationId xmlns:a16="http://schemas.microsoft.com/office/drawing/2014/main" xmlns="" id="{246C53EB-6FD6-D440-9F52-35BA7E016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998" y="3359910"/>
              <a:ext cx="3175" cy="568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9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0052 -0.0407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03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xmlns="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xmlns="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xmlns="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 smtClean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  <a:endParaRPr lang="en-US" altLang="en-US" sz="3200" dirty="0">
              <a:solidFill>
                <a:srgbClr val="C0000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xmlns="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 switch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xmlns="" id="{58132559-8058-8A4C-B10B-2116E2272F90}"/>
              </a:ext>
            </a:extLst>
          </p:cNvPr>
          <p:cNvSpPr txBox="1">
            <a:spLocks noChangeArrowheads="1"/>
          </p:cNvSpPr>
          <p:nvPr/>
        </p:nvSpPr>
        <p:spPr>
          <a:xfrm>
            <a:off x="846268" y="1386357"/>
            <a:ext cx="10756119" cy="490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73050">
              <a:lnSpc>
                <a:spcPct val="100000"/>
              </a:lnSpc>
              <a:buClr>
                <a:srgbClr val="0000A8"/>
              </a:buClr>
              <a:defRPr/>
            </a:pPr>
            <a:r>
              <a:rPr lang="en-US" sz="3200" dirty="0"/>
              <a:t>Switch is a </a:t>
            </a:r>
            <a:r>
              <a:rPr lang="en-US" sz="3200" dirty="0">
                <a:solidFill>
                  <a:srgbClr val="C00000"/>
                </a:solidFill>
              </a:rPr>
              <a:t>link-layer</a:t>
            </a:r>
            <a:r>
              <a:rPr lang="en-US" sz="3200" dirty="0"/>
              <a:t> device: takes an </a:t>
            </a:r>
            <a:r>
              <a:rPr lang="en-US" sz="3200" i="1" dirty="0">
                <a:solidFill>
                  <a:srgbClr val="0000A8"/>
                </a:solidFill>
              </a:rPr>
              <a:t>active</a:t>
            </a:r>
            <a:r>
              <a:rPr lang="en-US" sz="3200" dirty="0"/>
              <a:t> role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store, forward Ethernet frames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examine incoming frame’s MAC address, </a:t>
            </a:r>
            <a:r>
              <a:rPr lang="en-US" sz="2800" i="1" dirty="0">
                <a:solidFill>
                  <a:srgbClr val="0000A8"/>
                </a:solidFill>
              </a:rPr>
              <a:t>selectively</a:t>
            </a:r>
            <a:r>
              <a:rPr lang="en-US" sz="2800" dirty="0"/>
              <a:t> forward  frame to one-or-more outgoing links when frame is to be forwarded on segment, uses CSMA/CD to access segment</a:t>
            </a:r>
          </a:p>
          <a:p>
            <a:pPr marL="403225" indent="-273050">
              <a:lnSpc>
                <a:spcPct val="100000"/>
              </a:lnSpc>
              <a:buClr>
                <a:srgbClr val="0000A8"/>
              </a:buClr>
              <a:defRPr/>
            </a:pPr>
            <a:r>
              <a:rPr lang="en-US" sz="3200" dirty="0">
                <a:solidFill>
                  <a:srgbClr val="0000A8"/>
                </a:solidFill>
              </a:rPr>
              <a:t>transparent: </a:t>
            </a:r>
            <a:r>
              <a:rPr lang="en-US" sz="2800" dirty="0"/>
              <a:t>hosts </a:t>
            </a:r>
            <a:r>
              <a:rPr lang="en-US" sz="2800" i="1" dirty="0"/>
              <a:t>unaware</a:t>
            </a:r>
            <a:r>
              <a:rPr lang="en-US" sz="2800" dirty="0"/>
              <a:t> of presence of switches</a:t>
            </a:r>
          </a:p>
          <a:p>
            <a:pPr marL="403225" indent="-273050">
              <a:lnSpc>
                <a:spcPct val="100000"/>
              </a:lnSpc>
              <a:buClr>
                <a:srgbClr val="0000A8"/>
              </a:buClr>
              <a:defRPr/>
            </a:pPr>
            <a:r>
              <a:rPr lang="en-US" sz="3200" dirty="0">
                <a:solidFill>
                  <a:srgbClr val="0000A8"/>
                </a:solidFill>
              </a:rPr>
              <a:t>plug-and-play, self-learning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multiple simultaneous transmissions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3909974"/>
            <a:chOff x="7670306" y="1697644"/>
            <a:chExt cx="3884571" cy="390997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xmlns="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switch with six interfaces (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1,2,3,4,5,6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xmlns="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xmlns="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xmlns="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xmlns="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xmlns="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xmlns="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xmlns="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xmlns="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xmlns="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xmlns="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xmlns="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xmlns="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xmlns="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xmlns="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xmlns="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xmlns="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xmlns="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xmlns="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xmlns="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xmlns="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xmlns="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xmlns="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xmlns="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xmlns="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xmlns="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xmlns="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xmlns="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xmlns="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xmlns="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xmlns="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xmlns="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xmlns="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xmlns="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xmlns="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xmlns="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xmlns="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xmlns="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xmlns="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xmlns="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xmlns="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xmlns="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xmlns="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xmlns="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/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/>
              <a:t>switches buffer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/>
              <a:t>Ethernet protocol used on </a:t>
            </a:r>
            <a:r>
              <a:rPr lang="en-US" i="1" dirty="0"/>
              <a:t>each</a:t>
            </a:r>
            <a:r>
              <a:rPr lang="en-US" dirty="0"/>
              <a:t> incoming link, so: </a:t>
            </a:r>
          </a:p>
          <a:p>
            <a:pPr lvl="1" indent="-293688">
              <a:defRPr/>
            </a:pPr>
            <a:r>
              <a:rPr lang="en-US" sz="2800" dirty="0"/>
              <a:t>no collisions; full duplex</a:t>
            </a:r>
          </a:p>
          <a:p>
            <a:pPr lvl="1">
              <a:defRPr/>
            </a:pPr>
            <a:r>
              <a:rPr lang="en-US" sz="2800" dirty="0"/>
              <a:t>each link is its own collision domain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xmlns="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50"/>
            <a:ext cx="6723621" cy="148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switching: </a:t>
            </a:r>
            <a:r>
              <a:rPr lang="en-US" dirty="0"/>
              <a:t>A-to-A’ and B-to-B</a:t>
            </a:r>
            <a:r>
              <a:rPr lang="en-US" altLang="ja-JP" dirty="0"/>
              <a:t>’</a:t>
            </a:r>
            <a:r>
              <a:rPr lang="en-US" dirty="0"/>
              <a:t> can transmit simultaneously, without collisions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xmlns="" id="{390325D3-5B28-6141-9145-A34DF8C34806}"/>
              </a:ext>
            </a:extLst>
          </p:cNvPr>
          <p:cNvSpPr/>
          <p:nvPr/>
        </p:nvSpPr>
        <p:spPr>
          <a:xfrm rot="5400000">
            <a:off x="84175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eft-Right Arrow 133">
            <a:extLst>
              <a:ext uri="{FF2B5EF4-FFF2-40B4-BE49-F238E27FC236}">
                <a16:creationId xmlns:a16="http://schemas.microsoft.com/office/drawing/2014/main" xmlns="" id="{8716E4D4-5340-A04D-84B1-535BF0345A0D}"/>
              </a:ext>
            </a:extLst>
          </p:cNvPr>
          <p:cNvSpPr/>
          <p:nvPr/>
        </p:nvSpPr>
        <p:spPr>
          <a:xfrm rot="9282253">
            <a:off x="8060403" y="3378664"/>
            <a:ext cx="1986794" cy="199277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0" grpId="0" animBg="1"/>
      <p:bldP spid="1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multiple simultaneous transmissions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3909974"/>
            <a:chOff x="7670306" y="1697644"/>
            <a:chExt cx="3884571" cy="390997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xmlns="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switch with six interfaces (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1,2,3,4,5,6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xmlns="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xmlns="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xmlns="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xmlns="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xmlns="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xmlns="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xmlns="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xmlns="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xmlns="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xmlns="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xmlns="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xmlns="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xmlns="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xmlns="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xmlns="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xmlns="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xmlns="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xmlns="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xmlns="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xmlns="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xmlns="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xmlns="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xmlns="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xmlns="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xmlns="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xmlns="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xmlns="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xmlns="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xmlns="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xmlns="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xmlns="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xmlns="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xmlns="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xmlns="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xmlns="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xmlns="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xmlns="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xmlns="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xmlns="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xmlns="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xmlns="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xmlns="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xmlns="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/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/>
              <a:t>switches buffer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/>
              <a:t>Ethernet protocol used on </a:t>
            </a:r>
            <a:r>
              <a:rPr lang="en-US" i="1" dirty="0"/>
              <a:t>each</a:t>
            </a:r>
            <a:r>
              <a:rPr lang="en-US" dirty="0"/>
              <a:t> incoming link, so: </a:t>
            </a:r>
          </a:p>
          <a:p>
            <a:pPr lvl="1" indent="-293688">
              <a:defRPr/>
            </a:pPr>
            <a:r>
              <a:rPr lang="en-US" sz="2800" dirty="0"/>
              <a:t>no collisions; full duplex</a:t>
            </a:r>
          </a:p>
          <a:p>
            <a:pPr lvl="1">
              <a:defRPr/>
            </a:pPr>
            <a:r>
              <a:rPr lang="en-US" sz="2800" dirty="0"/>
              <a:t>each link is its own collision domain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xmlns="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49"/>
            <a:ext cx="6723621" cy="175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switching: </a:t>
            </a:r>
            <a:r>
              <a:rPr lang="en-US" dirty="0"/>
              <a:t>A-to-A’ and B-to-B</a:t>
            </a:r>
            <a:r>
              <a:rPr lang="en-US" altLang="ja-JP" dirty="0"/>
              <a:t>’</a:t>
            </a:r>
            <a:r>
              <a:rPr lang="en-US" dirty="0"/>
              <a:t> can transmit simultaneously, without collisions</a:t>
            </a:r>
          </a:p>
          <a:p>
            <a:pPr lvl="1" indent="-293688">
              <a:defRPr/>
            </a:pPr>
            <a:r>
              <a:rPr lang="en-US" dirty="0"/>
              <a:t>but A-to-A’ and C to A’ can </a:t>
            </a:r>
            <a:r>
              <a:rPr lang="en-US" i="1" dirty="0"/>
              <a:t>not </a:t>
            </a:r>
            <a:r>
              <a:rPr lang="en-US" dirty="0"/>
              <a:t>happen simultaneously 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xmlns="" id="{390325D3-5B28-6141-9145-A34DF8C34806}"/>
              </a:ext>
            </a:extLst>
          </p:cNvPr>
          <p:cNvSpPr/>
          <p:nvPr/>
        </p:nvSpPr>
        <p:spPr>
          <a:xfrm rot="5400000">
            <a:off x="83249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xmlns="" id="{9A3E0939-38DE-0C45-ACDE-CA1F0EECF0D8}"/>
              </a:ext>
            </a:extLst>
          </p:cNvPr>
          <p:cNvSpPr/>
          <p:nvPr/>
        </p:nvSpPr>
        <p:spPr>
          <a:xfrm>
            <a:off x="9120852" y="3472405"/>
            <a:ext cx="185194" cy="75235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13D7BA5-ACC3-8B47-832A-E18396A3E89E}"/>
              </a:ext>
            </a:extLst>
          </p:cNvPr>
          <p:cNvCxnSpPr>
            <a:cxnSpLocks/>
          </p:cNvCxnSpPr>
          <p:nvPr/>
        </p:nvCxnSpPr>
        <p:spPr>
          <a:xfrm>
            <a:off x="9178725" y="3487837"/>
            <a:ext cx="717630" cy="3665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7F559CCE-5086-9E49-8C51-74974885AF5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1000"/>
          </a:blip>
          <a:stretch>
            <a:fillRect/>
          </a:stretch>
        </p:blipFill>
        <p:spPr>
          <a:xfrm>
            <a:off x="8310621" y="2697717"/>
            <a:ext cx="1577693" cy="16990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358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EBB3351-6E63-CD4D-9FD2-D6498F65C79A}"/>
              </a:ext>
            </a:extLst>
          </p:cNvPr>
          <p:cNvSpPr txBox="1">
            <a:spLocks noChangeArrowheads="1"/>
          </p:cNvSpPr>
          <p:nvPr/>
        </p:nvSpPr>
        <p:spPr>
          <a:xfrm>
            <a:off x="877956" y="1480930"/>
            <a:ext cx="10903227" cy="198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/>
              <a:t>32-bit IP address: </a:t>
            </a:r>
          </a:p>
          <a:p>
            <a:pPr lvl="1">
              <a:defRPr/>
            </a:pPr>
            <a:r>
              <a:rPr lang="en-US" sz="2800" i="1" dirty="0"/>
              <a:t>network-layer</a:t>
            </a:r>
            <a:r>
              <a:rPr lang="en-US" sz="2800" dirty="0"/>
              <a:t> address for interface</a:t>
            </a:r>
          </a:p>
          <a:p>
            <a:pPr lvl="1">
              <a:defRPr/>
            </a:pPr>
            <a:r>
              <a:rPr lang="en-US" sz="2800" dirty="0"/>
              <a:t>used for layer 3 (network layer) forwarding</a:t>
            </a:r>
          </a:p>
          <a:p>
            <a:pPr lvl="1">
              <a:defRPr/>
            </a:pPr>
            <a:r>
              <a:rPr lang="en-US" sz="2800" dirty="0"/>
              <a:t>e.g.: 128.119.40.136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2F51F861-D4AD-CD46-A67F-018CCE6A2B4D}"/>
              </a:ext>
            </a:extLst>
          </p:cNvPr>
          <p:cNvSpPr txBox="1">
            <a:spLocks noChangeArrowheads="1"/>
          </p:cNvSpPr>
          <p:nvPr/>
        </p:nvSpPr>
        <p:spPr>
          <a:xfrm>
            <a:off x="925425" y="3402170"/>
            <a:ext cx="10903227" cy="226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/>
              <a:t>MAC (or LAN or physical or Ethernet) address: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pPr lvl="1">
              <a:defRPr/>
            </a:pPr>
            <a:r>
              <a:rPr lang="en-US" sz="2800" dirty="0"/>
              <a:t>function: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rgbClr val="0000A8"/>
                </a:solidFill>
              </a:rPr>
              <a:t>used “locally” to get frame from one interface to another physically-connected interface (same subnet, in IP-addressing sense)</a:t>
            </a:r>
          </a:p>
          <a:p>
            <a:pPr lvl="1">
              <a:defRPr/>
            </a:pPr>
            <a:r>
              <a:rPr lang="en-US" sz="2800" dirty="0"/>
              <a:t>48-bit MAC address (for most LANs) burned in NIC ROM, also sometimes software settable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A3974C1-45B4-5341-A96C-26EFA0BC954B}"/>
              </a:ext>
            </a:extLst>
          </p:cNvPr>
          <p:cNvGrpSpPr/>
          <p:nvPr/>
        </p:nvGrpSpPr>
        <p:grpSpPr>
          <a:xfrm>
            <a:off x="912934" y="5533272"/>
            <a:ext cx="10903227" cy="903016"/>
            <a:chOff x="912934" y="5533272"/>
            <a:chExt cx="10903227" cy="903016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xmlns="" id="{4108502E-90D7-684B-A7CF-A0EB238E3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171" y="5789957"/>
              <a:ext cx="338868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hexadecimal (base 16) notation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(each </a:t>
              </a:r>
              <a:r>
                <a:rPr lang="en-US" dirty="0">
                  <a:solidFill>
                    <a:srgbClr val="000099"/>
                  </a:solidFill>
                  <a:latin typeface="+mn-lt"/>
                </a:rPr>
                <a:t>“</a:t>
              </a: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numeral</a:t>
              </a:r>
              <a:r>
                <a:rPr lang="en-US" dirty="0">
                  <a:solidFill>
                    <a:srgbClr val="000099"/>
                  </a:solidFill>
                  <a:latin typeface="+mn-lt"/>
                </a:rPr>
                <a:t>” </a:t>
              </a: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represents 4 bits)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xmlns="" id="{F3EB23B5-9722-524B-A947-6BAB90B5B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21744" y="5895906"/>
              <a:ext cx="623681" cy="213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xmlns="" id="{D04D30B9-A03D-3D4E-82B8-D739C54E39F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2934" y="5533272"/>
              <a:ext cx="10903227" cy="582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defRPr/>
              </a:pPr>
              <a:r>
                <a:rPr lang="en-US" sz="2800" dirty="0"/>
                <a:t>e.g.: 1A-2F-BB-76-09-AD</a:t>
              </a:r>
            </a:p>
            <a:p>
              <a:pPr lvl="1">
                <a:defRPr/>
              </a:pPr>
              <a:endParaRPr lang="en-US" dirty="0">
                <a:latin typeface="Gill Sans M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5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 forwarding table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xmlns="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xmlns="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xmlns="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xmlns="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xmlns="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xmlns="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xmlns="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xmlns="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xmlns="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xmlns="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xmlns="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xmlns="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xmlns="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xmlns="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xmlns="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xmlns="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xmlns="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xmlns="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xmlns="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xmlns="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xmlns="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xmlns="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xmlns="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xmlns="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xmlns="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xmlns="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xmlns="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xmlns="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xmlns="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xmlns="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xmlns="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xmlns="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xmlns="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xmlns="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xmlns="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xmlns="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xmlns="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xmlns="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xmlns="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xmlns="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xmlns="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xmlns="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xmlns="" id="{3272ACEF-9C84-214A-B643-3A7A1976A772}"/>
              </a:ext>
            </a:extLst>
          </p:cNvPr>
          <p:cNvSpPr txBox="1">
            <a:spLocks noChangeArrowheads="1"/>
          </p:cNvSpPr>
          <p:nvPr/>
        </p:nvSpPr>
        <p:spPr>
          <a:xfrm>
            <a:off x="789457" y="1563480"/>
            <a:ext cx="6960458" cy="13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388938">
              <a:lnSpc>
                <a:spcPts val="3000"/>
              </a:lnSpc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</a:rPr>
              <a:t>Q: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how does switch know A’ reachable via interface 4, B’ reachable via interface 5?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xmlns="" id="{A82580A7-8BF6-A34C-A06F-64205B1C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393" y="2506650"/>
            <a:ext cx="5892981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i="1" u="sng" dirty="0">
                <a:solidFill>
                  <a:srgbClr val="CC0000"/>
                </a:solidFill>
              </a:rPr>
              <a:t>A:</a:t>
            </a:r>
            <a:r>
              <a:rPr lang="en-US" i="1" dirty="0">
                <a:solidFill>
                  <a:srgbClr val="CC0000"/>
                </a:solidFill>
              </a:rPr>
              <a:t>  </a:t>
            </a:r>
            <a:r>
              <a:rPr lang="en-US" dirty="0"/>
              <a:t>each switch has a </a:t>
            </a:r>
            <a:r>
              <a:rPr lang="en-US" dirty="0">
                <a:solidFill>
                  <a:srgbClr val="CC0000"/>
                </a:solidFill>
              </a:rPr>
              <a:t>switch table,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each entry: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/>
              <a:t>(MAC address of host, interface to reach host, time stamp)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/>
              <a:t>looks like a routing table!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xmlns="" id="{B5C1B845-8A4E-8643-95FE-E6C34803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30" y="4863228"/>
            <a:ext cx="6100996" cy="168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461963" indent="-403225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3200" i="1" u="sng" dirty="0">
                <a:solidFill>
                  <a:srgbClr val="CC0000"/>
                </a:solidFill>
              </a:rPr>
              <a:t>Q:</a:t>
            </a:r>
            <a:r>
              <a:rPr lang="en-US" sz="3200" i="1" dirty="0">
                <a:solidFill>
                  <a:srgbClr val="CC0000"/>
                </a:solidFill>
              </a:rPr>
              <a:t> </a:t>
            </a:r>
            <a:r>
              <a:rPr lang="en-US" dirty="0"/>
              <a:t>how are entries created, maintained in switch table? </a:t>
            </a:r>
            <a:endParaRPr lang="en-US" sz="3200" dirty="0"/>
          </a:p>
          <a:p>
            <a:pPr marL="806450" lvl="1" indent="-284163">
              <a:lnSpc>
                <a:spcPct val="100000"/>
              </a:lnSpc>
              <a:defRPr/>
            </a:pPr>
            <a:r>
              <a:rPr lang="en-US" dirty="0"/>
              <a:t>something like a routing protocol?</a:t>
            </a:r>
          </a:p>
        </p:txBody>
      </p:sp>
    </p:spTree>
    <p:extLst>
      <p:ext uri="{BB962C8B-B14F-4D97-AF65-F5344CB8AC3E}">
        <p14:creationId xmlns:p14="http://schemas.microsoft.com/office/powerpoint/2010/main" val="22078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self-learning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xmlns="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xmlns="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xmlns="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xmlns="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xmlns="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xmlns="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xmlns="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xmlns="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xmlns="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xmlns="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xmlns="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xmlns="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xmlns="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xmlns="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xmlns="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xmlns="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xmlns="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xmlns="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xmlns="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xmlns="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xmlns="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xmlns="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xmlns="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xmlns="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xmlns="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xmlns="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xmlns="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xmlns="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xmlns="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xmlns="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xmlns="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xmlns="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xmlns="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xmlns="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xmlns="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xmlns="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xmlns="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xmlns="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xmlns="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xmlns="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xmlns="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xmlns="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xmlns="" id="{85F01849-AEE6-3441-878F-12EDB7FD0A7C}"/>
              </a:ext>
            </a:extLst>
          </p:cNvPr>
          <p:cNvSpPr txBox="1">
            <a:spLocks noChangeArrowheads="1"/>
          </p:cNvSpPr>
          <p:nvPr/>
        </p:nvSpPr>
        <p:spPr>
          <a:xfrm>
            <a:off x="976536" y="1261672"/>
            <a:ext cx="5123322" cy="49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lnSpc>
                <a:spcPct val="100000"/>
              </a:lnSpc>
              <a:defRPr/>
            </a:pPr>
            <a:r>
              <a:rPr lang="en-US" sz="3200" dirty="0"/>
              <a:t>switch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i="1" dirty="0">
                <a:solidFill>
                  <a:srgbClr val="CC0000"/>
                </a:solidFill>
              </a:rPr>
              <a:t>learns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which hosts can be reached through which interfaces</a:t>
            </a:r>
          </a:p>
        </p:txBody>
      </p:sp>
      <p:grpSp>
        <p:nvGrpSpPr>
          <p:cNvPr id="87" name="Group 36">
            <a:extLst>
              <a:ext uri="{FF2B5EF4-FFF2-40B4-BE49-F238E27FC236}">
                <a16:creationId xmlns:a16="http://schemas.microsoft.com/office/drawing/2014/main" xmlns="" id="{DAA48F12-6533-5E49-BC8C-E6111336043F}"/>
              </a:ext>
            </a:extLst>
          </p:cNvPr>
          <p:cNvGrpSpPr>
            <a:grpSpLocks/>
          </p:cNvGrpSpPr>
          <p:nvPr/>
        </p:nvGrpSpPr>
        <p:grpSpPr bwMode="auto">
          <a:xfrm>
            <a:off x="9401904" y="1700213"/>
            <a:ext cx="1428750" cy="369887"/>
            <a:chOff x="1750" y="3514"/>
            <a:chExt cx="900" cy="233"/>
          </a:xfrm>
        </p:grpSpPr>
        <p:sp>
          <p:nvSpPr>
            <p:cNvPr id="90" name="Rectangle 32">
              <a:extLst>
                <a:ext uri="{FF2B5EF4-FFF2-40B4-BE49-F238E27FC236}">
                  <a16:creationId xmlns:a16="http://schemas.microsoft.com/office/drawing/2014/main" xmlns="" id="{D78A7103-7C7E-4148-ADEE-247272ED7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Text Box 33">
              <a:extLst>
                <a:ext uri="{FF2B5EF4-FFF2-40B4-BE49-F238E27FC236}">
                  <a16:creationId xmlns:a16="http://schemas.microsoft.com/office/drawing/2014/main" xmlns="" id="{DFB7B335-ED11-BB47-948B-912AABEB9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Line 34">
              <a:extLst>
                <a:ext uri="{FF2B5EF4-FFF2-40B4-BE49-F238E27FC236}">
                  <a16:creationId xmlns:a16="http://schemas.microsoft.com/office/drawing/2014/main" xmlns="" id="{5AD7E61E-1B4F-9F40-849C-B58555EB7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4" name="Line 35">
              <a:extLst>
                <a:ext uri="{FF2B5EF4-FFF2-40B4-BE49-F238E27FC236}">
                  <a16:creationId xmlns:a16="http://schemas.microsoft.com/office/drawing/2014/main" xmlns="" id="{9BB2E148-C440-834C-AD0F-790E8F10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2" name="Group 41">
            <a:extLst>
              <a:ext uri="{FF2B5EF4-FFF2-40B4-BE49-F238E27FC236}">
                <a16:creationId xmlns:a16="http://schemas.microsoft.com/office/drawing/2014/main" xmlns="" id="{3C28E805-471B-E04D-97A8-9A5E40DFB23E}"/>
              </a:ext>
            </a:extLst>
          </p:cNvPr>
          <p:cNvGrpSpPr>
            <a:grpSpLocks/>
          </p:cNvGrpSpPr>
          <p:nvPr/>
        </p:nvGrpSpPr>
        <p:grpSpPr bwMode="auto">
          <a:xfrm>
            <a:off x="9617804" y="1001713"/>
            <a:ext cx="1450975" cy="714375"/>
            <a:chOff x="4406" y="331"/>
            <a:chExt cx="914" cy="450"/>
          </a:xfrm>
        </p:grpSpPr>
        <p:sp>
          <p:nvSpPr>
            <p:cNvPr id="113" name="Line 37">
              <a:extLst>
                <a:ext uri="{FF2B5EF4-FFF2-40B4-BE49-F238E27FC236}">
                  <a16:creationId xmlns:a16="http://schemas.microsoft.com/office/drawing/2014/main" xmlns="" id="{6AB9F431-37D8-8C42-BF8F-9B4CFEC5C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4" name="Line 38">
              <a:extLst>
                <a:ext uri="{FF2B5EF4-FFF2-40B4-BE49-F238E27FC236}">
                  <a16:creationId xmlns:a16="http://schemas.microsoft.com/office/drawing/2014/main" xmlns="" id="{01DF6A7E-0C82-EF4D-B658-AFDC6B130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5" name="Text Box 39">
              <a:extLst>
                <a:ext uri="{FF2B5EF4-FFF2-40B4-BE49-F238E27FC236}">
                  <a16:creationId xmlns:a16="http://schemas.microsoft.com/office/drawing/2014/main" xmlns="" id="{89A8208A-B64D-A649-BF1C-4C74413EA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Source: A</a:t>
              </a:r>
            </a:p>
          </p:txBody>
        </p:sp>
        <p:sp>
          <p:nvSpPr>
            <p:cNvPr id="117" name="Text Box 40">
              <a:extLst>
                <a:ext uri="{FF2B5EF4-FFF2-40B4-BE49-F238E27FC236}">
                  <a16:creationId xmlns:a16="http://schemas.microsoft.com/office/drawing/2014/main" xmlns="" id="{DAE4B472-EC59-3840-A021-8B5DF3B0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6" name="Group 47">
            <a:extLst>
              <a:ext uri="{FF2B5EF4-FFF2-40B4-BE49-F238E27FC236}">
                <a16:creationId xmlns:a16="http://schemas.microsoft.com/office/drawing/2014/main" xmlns="" id="{1B12577C-0191-8E4E-A291-946524830733}"/>
              </a:ext>
            </a:extLst>
          </p:cNvPr>
          <p:cNvGrpSpPr>
            <a:grpSpLocks/>
          </p:cNvGrpSpPr>
          <p:nvPr/>
        </p:nvGrpSpPr>
        <p:grpSpPr bwMode="auto">
          <a:xfrm>
            <a:off x="6859613" y="5161978"/>
            <a:ext cx="3017838" cy="1444625"/>
            <a:chOff x="3441" y="3154"/>
            <a:chExt cx="1901" cy="910"/>
          </a:xfrm>
        </p:grpSpPr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xmlns="" id="{CFC4983A-87EB-6F46-ABFC-40F8E7DC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8" name="Text Box 42">
              <a:extLst>
                <a:ext uri="{FF2B5EF4-FFF2-40B4-BE49-F238E27FC236}">
                  <a16:creationId xmlns:a16="http://schemas.microsoft.com/office/drawing/2014/main" xmlns="" id="{73B1613F-E0C4-884E-BF3F-ED286CD79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xmlns="" id="{27310E1A-F7A8-C34F-B4AB-DA69889E7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0" name="Line 45">
              <a:extLst>
                <a:ext uri="{FF2B5EF4-FFF2-40B4-BE49-F238E27FC236}">
                  <a16:creationId xmlns:a16="http://schemas.microsoft.com/office/drawing/2014/main" xmlns="" id="{8D5C0673-87EF-E145-991E-580068245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1" name="Line 46">
              <a:extLst>
                <a:ext uri="{FF2B5EF4-FFF2-40B4-BE49-F238E27FC236}">
                  <a16:creationId xmlns:a16="http://schemas.microsoft.com/office/drawing/2014/main" xmlns="" id="{25D52884-545E-1443-BF74-A53234D42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42" name="Text Box 48">
            <a:extLst>
              <a:ext uri="{FF2B5EF4-FFF2-40B4-BE49-F238E27FC236}">
                <a16:creationId xmlns:a16="http://schemas.microsoft.com/office/drawing/2014/main" xmlns="" id="{2C00B571-E4E4-084A-9CDA-55138944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998" y="5026261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143" name="Group 53">
            <a:extLst>
              <a:ext uri="{FF2B5EF4-FFF2-40B4-BE49-F238E27FC236}">
                <a16:creationId xmlns:a16="http://schemas.microsoft.com/office/drawing/2014/main" xmlns="" id="{D17C6D36-E54D-044E-A019-1162299E8C67}"/>
              </a:ext>
            </a:extLst>
          </p:cNvPr>
          <p:cNvGrpSpPr>
            <a:grpSpLocks/>
          </p:cNvGrpSpPr>
          <p:nvPr/>
        </p:nvGrpSpPr>
        <p:grpSpPr bwMode="auto">
          <a:xfrm>
            <a:off x="7294588" y="5595366"/>
            <a:ext cx="2471738" cy="376237"/>
            <a:chOff x="2376" y="3383"/>
            <a:chExt cx="1557" cy="237"/>
          </a:xfrm>
        </p:grpSpPr>
        <p:sp>
          <p:nvSpPr>
            <p:cNvPr id="144" name="Text Box 49">
              <a:extLst>
                <a:ext uri="{FF2B5EF4-FFF2-40B4-BE49-F238E27FC236}">
                  <a16:creationId xmlns:a16="http://schemas.microsoft.com/office/drawing/2014/main" xmlns="" id="{10AD2303-735E-E141-A4FF-C74D8EE49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45" name="Text Box 50">
              <a:extLst>
                <a:ext uri="{FF2B5EF4-FFF2-40B4-BE49-F238E27FC236}">
                  <a16:creationId xmlns:a16="http://schemas.microsoft.com/office/drawing/2014/main" xmlns="" id="{6F0C2F89-1DDF-4F4A-8300-2FCD7BA38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46" name="Text Box 51">
              <a:extLst>
                <a:ext uri="{FF2B5EF4-FFF2-40B4-BE49-F238E27FC236}">
                  <a16:creationId xmlns:a16="http://schemas.microsoft.com/office/drawing/2014/main" xmlns="" id="{53CB1A69-A5BC-F24D-B6A2-DB1296661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147" name="Rectangle 3">
            <a:extLst>
              <a:ext uri="{FF2B5EF4-FFF2-40B4-BE49-F238E27FC236}">
                <a16:creationId xmlns:a16="http://schemas.microsoft.com/office/drawing/2014/main" xmlns="" id="{FBFA79B0-81AC-9341-8AC3-2D621A889701}"/>
              </a:ext>
            </a:extLst>
          </p:cNvPr>
          <p:cNvSpPr txBox="1">
            <a:spLocks noChangeArrowheads="1"/>
          </p:cNvSpPr>
          <p:nvPr/>
        </p:nvSpPr>
        <p:spPr>
          <a:xfrm>
            <a:off x="770121" y="2803034"/>
            <a:ext cx="5123322" cy="141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sz="2800" dirty="0"/>
              <a:t>when frame received, switch “learns”  location of sender: incoming LAN segment</a:t>
            </a:r>
          </a:p>
        </p:txBody>
      </p:sp>
      <p:sp>
        <p:nvSpPr>
          <p:cNvPr id="148" name="Rectangle 3">
            <a:extLst>
              <a:ext uri="{FF2B5EF4-FFF2-40B4-BE49-F238E27FC236}">
                <a16:creationId xmlns:a16="http://schemas.microsoft.com/office/drawing/2014/main" xmlns="" id="{F0D7D631-1213-B24D-A84E-319118ACBB6D}"/>
              </a:ext>
            </a:extLst>
          </p:cNvPr>
          <p:cNvSpPr txBox="1">
            <a:spLocks noChangeArrowheads="1"/>
          </p:cNvSpPr>
          <p:nvPr/>
        </p:nvSpPr>
        <p:spPr>
          <a:xfrm>
            <a:off x="783624" y="4101328"/>
            <a:ext cx="5123322" cy="103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sz="2800" dirty="0"/>
              <a:t>records sender/location pair in switch table</a:t>
            </a:r>
          </a:p>
        </p:txBody>
      </p:sp>
    </p:spTree>
    <p:extLst>
      <p:ext uri="{BB962C8B-B14F-4D97-AF65-F5344CB8AC3E}">
        <p14:creationId xmlns:p14="http://schemas.microsoft.com/office/powerpoint/2010/main" val="19061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069 0.11481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7" grpId="0"/>
      <p:bldP spid="1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frame filtering/forwarding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xmlns="" id="{9D301D7F-691E-9442-B7E1-16D484F2E6B3}"/>
              </a:ext>
            </a:extLst>
          </p:cNvPr>
          <p:cNvSpPr txBox="1">
            <a:spLocks noChangeArrowheads="1"/>
          </p:cNvSpPr>
          <p:nvPr/>
        </p:nvSpPr>
        <p:spPr>
          <a:xfrm>
            <a:off x="630237" y="1370013"/>
            <a:ext cx="10867219" cy="509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Font typeface="Wingdings" charset="0"/>
              <a:buNone/>
              <a:defRPr/>
            </a:pPr>
            <a:r>
              <a:rPr lang="en-US" sz="3200" dirty="0"/>
              <a:t>when  frame received at switch:</a:t>
            </a: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</a:t>
            </a:r>
            <a:r>
              <a:rPr lang="en-US" sz="2800" dirty="0"/>
              <a:t>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2. index switch table using MAC destination address</a:t>
            </a:r>
            <a:endParaRPr lang="en-US" sz="2800" b="1" dirty="0">
              <a:solidFill>
                <a:schemeClr val="accent2"/>
              </a:solidFill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</a:rPr>
              <a:t>3. if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entry found for destination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>
                <a:solidFill>
                  <a:srgbClr val="000099"/>
                </a:solidFill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b="1" dirty="0">
                <a:solidFill>
                  <a:srgbClr val="000099"/>
                </a:solidFill>
              </a:rPr>
              <a:t>     </a:t>
            </a:r>
            <a:r>
              <a:rPr lang="en-US" sz="2800" dirty="0">
                <a:solidFill>
                  <a:srgbClr val="000099"/>
                </a:solidFill>
              </a:rPr>
              <a:t>if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destination on segment from which frame arrived</a:t>
            </a:r>
            <a:br>
              <a:rPr lang="en-US" sz="2800" dirty="0"/>
            </a:br>
            <a:r>
              <a:rPr lang="en-US" sz="2800" dirty="0"/>
              <a:t>       </a:t>
            </a:r>
            <a:r>
              <a:rPr lang="en-US" sz="2800" dirty="0">
                <a:solidFill>
                  <a:srgbClr val="000099"/>
                </a:solidFill>
              </a:rPr>
              <a:t>then</a:t>
            </a:r>
            <a:r>
              <a:rPr lang="en-US" sz="2800" dirty="0"/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           </a:t>
            </a:r>
            <a:r>
              <a:rPr lang="en-US" sz="2800" dirty="0">
                <a:solidFill>
                  <a:srgbClr val="000099"/>
                </a:solidFill>
              </a:rPr>
              <a:t>else</a:t>
            </a:r>
            <a:r>
              <a:rPr lang="en-US" sz="2800" dirty="0"/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     </a:t>
            </a:r>
            <a:r>
              <a:rPr lang="en-US" sz="2800" b="1" dirty="0">
                <a:solidFill>
                  <a:schemeClr val="accent2"/>
                </a:solidFill>
              </a:rPr>
              <a:t>  </a:t>
            </a:r>
            <a:r>
              <a:rPr lang="en-US" sz="2800" dirty="0">
                <a:solidFill>
                  <a:srgbClr val="000099"/>
                </a:solidFill>
              </a:rPr>
              <a:t>}</a:t>
            </a:r>
            <a:r>
              <a:rPr lang="en-US" sz="2800" b="1" dirty="0">
                <a:solidFill>
                  <a:schemeClr val="accent2"/>
                </a:solidFill>
              </a:rPr>
              <a:t>   </a:t>
            </a:r>
            <a:endParaRPr lang="en-US" sz="2800" dirty="0"/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      </a:t>
            </a:r>
            <a:r>
              <a:rPr lang="en-US" sz="2800" dirty="0">
                <a:solidFill>
                  <a:srgbClr val="000099"/>
                </a:solidFill>
              </a:rPr>
              <a:t>else</a:t>
            </a:r>
            <a:r>
              <a:rPr lang="en-US" sz="2800" dirty="0"/>
              <a:t> flood  /* forward on all interfaces except arriving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73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xmlns="" id="{5D9C7336-B284-B248-977F-12A6ED5617B2}"/>
              </a:ext>
            </a:extLst>
          </p:cNvPr>
          <p:cNvGrpSpPr/>
          <p:nvPr/>
        </p:nvGrpSpPr>
        <p:grpSpPr>
          <a:xfrm>
            <a:off x="6860837" y="1886940"/>
            <a:ext cx="3578613" cy="3064134"/>
            <a:chOff x="7670306" y="1697644"/>
            <a:chExt cx="3578613" cy="3064134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xmlns="" id="{19CA1041-69D6-AC4E-B034-24CA20B57C9C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 Box 23">
              <a:extLst>
                <a:ext uri="{FF2B5EF4-FFF2-40B4-BE49-F238E27FC236}">
                  <a16:creationId xmlns:a16="http://schemas.microsoft.com/office/drawing/2014/main" xmlns="" id="{442EB782-14E1-9E40-83D8-F1C1B938D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34" name="Text Box 24">
              <a:extLst>
                <a:ext uri="{FF2B5EF4-FFF2-40B4-BE49-F238E27FC236}">
                  <a16:creationId xmlns:a16="http://schemas.microsoft.com/office/drawing/2014/main" xmlns="" id="{0318F838-23C5-BE44-9E0A-BDEEDCAB6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235" name="Text Box 25">
              <a:extLst>
                <a:ext uri="{FF2B5EF4-FFF2-40B4-BE49-F238E27FC236}">
                  <a16:creationId xmlns:a16="http://schemas.microsoft.com/office/drawing/2014/main" xmlns="" id="{63DDD5B0-A791-0E47-A5AA-5DF8B5F1A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36" name="Text Box 26">
              <a:extLst>
                <a:ext uri="{FF2B5EF4-FFF2-40B4-BE49-F238E27FC236}">
                  <a16:creationId xmlns:a16="http://schemas.microsoft.com/office/drawing/2014/main" xmlns="" id="{C027FE79-CD04-FD4A-881F-30A89725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237" name="Text Box 27">
              <a:extLst>
                <a:ext uri="{FF2B5EF4-FFF2-40B4-BE49-F238E27FC236}">
                  <a16:creationId xmlns:a16="http://schemas.microsoft.com/office/drawing/2014/main" xmlns="" id="{A053DC0F-643C-F04F-B0B7-D3D3390D0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238" name="Text Box 28">
              <a:extLst>
                <a:ext uri="{FF2B5EF4-FFF2-40B4-BE49-F238E27FC236}">
                  <a16:creationId xmlns:a16="http://schemas.microsoft.com/office/drawing/2014/main" xmlns="" id="{B0BD91C8-3388-7343-9A43-D6ECC51BD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239" name="Group 49">
              <a:extLst>
                <a:ext uri="{FF2B5EF4-FFF2-40B4-BE49-F238E27FC236}">
                  <a16:creationId xmlns:a16="http://schemas.microsoft.com/office/drawing/2014/main" xmlns="" id="{F3D12A85-8DCB-6F4C-87B3-910D40AD4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276" name="Picture 50" descr="desktop_computer_stylized_medium">
                <a:extLst>
                  <a:ext uri="{FF2B5EF4-FFF2-40B4-BE49-F238E27FC236}">
                    <a16:creationId xmlns:a16="http://schemas.microsoft.com/office/drawing/2014/main" xmlns="" id="{0FA5F242-D9CC-7B43-8B0F-CAA8253CE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" name="Freeform 51">
                <a:extLst>
                  <a:ext uri="{FF2B5EF4-FFF2-40B4-BE49-F238E27FC236}">
                    <a16:creationId xmlns:a16="http://schemas.microsoft.com/office/drawing/2014/main" xmlns="" id="{4E3DB5FC-CF20-3248-9431-D1DB3E948D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40" name="Group 49">
              <a:extLst>
                <a:ext uri="{FF2B5EF4-FFF2-40B4-BE49-F238E27FC236}">
                  <a16:creationId xmlns:a16="http://schemas.microsoft.com/office/drawing/2014/main" xmlns="" id="{258BBD35-B717-1C41-8439-B58A64DE3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274" name="Picture 50" descr="desktop_computer_stylized_medium">
                <a:extLst>
                  <a:ext uri="{FF2B5EF4-FFF2-40B4-BE49-F238E27FC236}">
                    <a16:creationId xmlns:a16="http://schemas.microsoft.com/office/drawing/2014/main" xmlns="" id="{6340044B-A1E6-C542-8E79-5919087AB8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5" name="Freeform 51">
                <a:extLst>
                  <a:ext uri="{FF2B5EF4-FFF2-40B4-BE49-F238E27FC236}">
                    <a16:creationId xmlns:a16="http://schemas.microsoft.com/office/drawing/2014/main" xmlns="" id="{733DB364-ACCE-4B43-AE61-F2D72C3FE7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241" name="Text Box 35">
              <a:extLst>
                <a:ext uri="{FF2B5EF4-FFF2-40B4-BE49-F238E27FC236}">
                  <a16:creationId xmlns:a16="http://schemas.microsoft.com/office/drawing/2014/main" xmlns="" id="{B2B2BEF6-3229-AC41-BF08-049A7A48F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242" name="Text Box 36">
              <a:extLst>
                <a:ext uri="{FF2B5EF4-FFF2-40B4-BE49-F238E27FC236}">
                  <a16:creationId xmlns:a16="http://schemas.microsoft.com/office/drawing/2014/main" xmlns="" id="{29AB05FA-043D-1141-98C2-F8D6AD2F6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xmlns="" id="{845B5800-C9CB-9C48-BBE7-C52D3843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244" name="Text Box 38">
              <a:extLst>
                <a:ext uri="{FF2B5EF4-FFF2-40B4-BE49-F238E27FC236}">
                  <a16:creationId xmlns:a16="http://schemas.microsoft.com/office/drawing/2014/main" xmlns="" id="{6641849E-350C-FA4A-8B4F-5659349E1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245" name="Text Box 39">
              <a:extLst>
                <a:ext uri="{FF2B5EF4-FFF2-40B4-BE49-F238E27FC236}">
                  <a16:creationId xmlns:a16="http://schemas.microsoft.com/office/drawing/2014/main" xmlns="" id="{EA081912-6C33-A94C-B256-B5A4BA7F1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246" name="Text Box 40">
              <a:extLst>
                <a:ext uri="{FF2B5EF4-FFF2-40B4-BE49-F238E27FC236}">
                  <a16:creationId xmlns:a16="http://schemas.microsoft.com/office/drawing/2014/main" xmlns="" id="{537638BC-1028-1D4B-B4E0-32654E447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247" name="Rectangle 37">
              <a:extLst>
                <a:ext uri="{FF2B5EF4-FFF2-40B4-BE49-F238E27FC236}">
                  <a16:creationId xmlns:a16="http://schemas.microsoft.com/office/drawing/2014/main" xmlns="" id="{90D086F5-7A0E-AA45-A64C-8A5FF6B159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8" name="Rectangle 37">
              <a:extLst>
                <a:ext uri="{FF2B5EF4-FFF2-40B4-BE49-F238E27FC236}">
                  <a16:creationId xmlns:a16="http://schemas.microsoft.com/office/drawing/2014/main" xmlns="" id="{BA79AAD5-72BD-E845-9E60-E71A083155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9" name="Rectangle 37">
              <a:extLst>
                <a:ext uri="{FF2B5EF4-FFF2-40B4-BE49-F238E27FC236}">
                  <a16:creationId xmlns:a16="http://schemas.microsoft.com/office/drawing/2014/main" xmlns="" id="{53C00B0F-614B-9B4A-8B5D-F18B57A035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0" name="Rectangle 37">
              <a:extLst>
                <a:ext uri="{FF2B5EF4-FFF2-40B4-BE49-F238E27FC236}">
                  <a16:creationId xmlns:a16="http://schemas.microsoft.com/office/drawing/2014/main" xmlns="" id="{49C94F37-988D-9C40-8F4A-18EA0D6348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1" name="Group 44">
              <a:extLst>
                <a:ext uri="{FF2B5EF4-FFF2-40B4-BE49-F238E27FC236}">
                  <a16:creationId xmlns:a16="http://schemas.microsoft.com/office/drawing/2014/main" xmlns="" id="{7E9300E7-296C-AF4E-B26B-6F621B493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272" name="Picture 45" descr="desktop_computer_stylized_medium">
                <a:extLst>
                  <a:ext uri="{FF2B5EF4-FFF2-40B4-BE49-F238E27FC236}">
                    <a16:creationId xmlns:a16="http://schemas.microsoft.com/office/drawing/2014/main" xmlns="" id="{BB1D91A6-CE77-6745-9F01-197C26458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3" name="Freeform 46">
                <a:extLst>
                  <a:ext uri="{FF2B5EF4-FFF2-40B4-BE49-F238E27FC236}">
                    <a16:creationId xmlns:a16="http://schemas.microsoft.com/office/drawing/2014/main" xmlns="" id="{006EE6F6-0578-544E-992A-7AB336043B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252" name="Picture 45" descr="desktop_computer_stylized_medium">
              <a:extLst>
                <a:ext uri="{FF2B5EF4-FFF2-40B4-BE49-F238E27FC236}">
                  <a16:creationId xmlns:a16="http://schemas.microsoft.com/office/drawing/2014/main" xmlns="" id="{9ACA2EB6-F20A-2C4B-8A2F-E6D3F5E5F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xmlns="" id="{FFF48EE2-DF55-E144-A9BA-13654A919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xmlns="" id="{786E80F9-DAE6-1B41-8589-04255A26C26C}"/>
                </a:ext>
              </a:extLst>
            </p:cNvPr>
            <p:cNvCxnSpPr>
              <a:cxnSpLocks/>
              <a:stCxn id="247" idx="0"/>
              <a:endCxn id="250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xmlns="" id="{15D3AA51-A22B-CA45-B72B-D80C35362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37">
              <a:extLst>
                <a:ext uri="{FF2B5EF4-FFF2-40B4-BE49-F238E27FC236}">
                  <a16:creationId xmlns:a16="http://schemas.microsoft.com/office/drawing/2014/main" xmlns="" id="{067CFD89-4499-D246-A986-D0BCD2B68E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7" name="Rectangle 37">
              <a:extLst>
                <a:ext uri="{FF2B5EF4-FFF2-40B4-BE49-F238E27FC236}">
                  <a16:creationId xmlns:a16="http://schemas.microsoft.com/office/drawing/2014/main" xmlns="" id="{61A42C6C-B063-584F-BF1D-F06305DDE7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xmlns="" id="{AF5A4350-90DC-1B4D-96F3-BB88397B0C86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xmlns="" id="{39002E78-2621-974E-B083-B26AFB5BECDC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xmlns="" id="{4E4FBC91-5F89-5B45-ADE8-ECD82C1228A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xmlns="" id="{B0D16B52-431B-3C43-9235-AEE9F9BC634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xmlns="" id="{3FA7CB23-A881-CF4A-BF07-A7DFE7D23EB9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xmlns="" id="{02B7B083-6A6E-184A-92E8-9F1B934DE8FD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xmlns="" id="{56145C06-CABB-F140-BE89-9C6F8A9D8183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xmlns="" id="{EFB9D617-C10B-044D-905E-DB979763CE5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Group 44">
              <a:extLst>
                <a:ext uri="{FF2B5EF4-FFF2-40B4-BE49-F238E27FC236}">
                  <a16:creationId xmlns:a16="http://schemas.microsoft.com/office/drawing/2014/main" xmlns="" id="{3019FB51-9833-4343-8126-22D5F2F3D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263" name="Picture 45" descr="desktop_computer_stylized_medium">
                <a:extLst>
                  <a:ext uri="{FF2B5EF4-FFF2-40B4-BE49-F238E27FC236}">
                    <a16:creationId xmlns:a16="http://schemas.microsoft.com/office/drawing/2014/main" xmlns="" id="{B0D7DBF9-401C-CD44-9543-1523E4E9D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4" name="Freeform 46">
                <a:extLst>
                  <a:ext uri="{FF2B5EF4-FFF2-40B4-BE49-F238E27FC236}">
                    <a16:creationId xmlns:a16="http://schemas.microsoft.com/office/drawing/2014/main" xmlns="" id="{A575CFD9-375B-754C-B04B-92FCB9BD71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60" name="Group 44">
              <a:extLst>
                <a:ext uri="{FF2B5EF4-FFF2-40B4-BE49-F238E27FC236}">
                  <a16:creationId xmlns:a16="http://schemas.microsoft.com/office/drawing/2014/main" xmlns="" id="{89E2D833-C5F0-7D4C-931F-4B3742677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261" name="Picture 45" descr="desktop_computer_stylized_medium">
                <a:extLst>
                  <a:ext uri="{FF2B5EF4-FFF2-40B4-BE49-F238E27FC236}">
                    <a16:creationId xmlns:a16="http://schemas.microsoft.com/office/drawing/2014/main" xmlns="" id="{548CE23B-194D-254B-8DDD-77CBA1F3C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46">
                <a:extLst>
                  <a:ext uri="{FF2B5EF4-FFF2-40B4-BE49-F238E27FC236}">
                    <a16:creationId xmlns:a16="http://schemas.microsoft.com/office/drawing/2014/main" xmlns="" id="{AA81A17E-A136-9648-BEC6-6585B4A580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Self-learning, forwarding: example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74" name="Group 32">
            <a:extLst>
              <a:ext uri="{FF2B5EF4-FFF2-40B4-BE49-F238E27FC236}">
                <a16:creationId xmlns:a16="http://schemas.microsoft.com/office/drawing/2014/main" xmlns="" id="{C266851A-F364-8B48-9090-9CB1462826F1}"/>
              </a:ext>
            </a:extLst>
          </p:cNvPr>
          <p:cNvGrpSpPr>
            <a:grpSpLocks/>
          </p:cNvGrpSpPr>
          <p:nvPr/>
        </p:nvGrpSpPr>
        <p:grpSpPr bwMode="auto">
          <a:xfrm>
            <a:off x="9177051" y="1598718"/>
            <a:ext cx="1428750" cy="369887"/>
            <a:chOff x="1750" y="3514"/>
            <a:chExt cx="900" cy="233"/>
          </a:xfrm>
        </p:grpSpPr>
        <p:sp>
          <p:nvSpPr>
            <p:cNvPr id="175" name="Rectangle 33">
              <a:extLst>
                <a:ext uri="{FF2B5EF4-FFF2-40B4-BE49-F238E27FC236}">
                  <a16:creationId xmlns:a16="http://schemas.microsoft.com/office/drawing/2014/main" xmlns="" id="{485FB877-F911-EB4F-A49F-95B5441A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6" name="Text Box 34">
              <a:extLst>
                <a:ext uri="{FF2B5EF4-FFF2-40B4-BE49-F238E27FC236}">
                  <a16:creationId xmlns:a16="http://schemas.microsoft.com/office/drawing/2014/main" xmlns="" id="{9647B7AF-99C3-0645-BCDD-C2443A75E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xmlns="" id="{5F1C54FA-0D0F-9F4A-AF40-1A6B11BE7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1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xmlns="" id="{591F0F0F-4084-B44F-BF0B-206ADFFC3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9" name="Group 37">
            <a:extLst>
              <a:ext uri="{FF2B5EF4-FFF2-40B4-BE49-F238E27FC236}">
                <a16:creationId xmlns:a16="http://schemas.microsoft.com/office/drawing/2014/main" xmlns="" id="{84CB8778-552F-DC47-8381-8923E80DD487}"/>
              </a:ext>
            </a:extLst>
          </p:cNvPr>
          <p:cNvGrpSpPr>
            <a:grpSpLocks/>
          </p:cNvGrpSpPr>
          <p:nvPr/>
        </p:nvGrpSpPr>
        <p:grpSpPr bwMode="auto">
          <a:xfrm>
            <a:off x="9392951" y="900218"/>
            <a:ext cx="1450975" cy="714375"/>
            <a:chOff x="4406" y="331"/>
            <a:chExt cx="914" cy="450"/>
          </a:xfrm>
        </p:grpSpPr>
        <p:sp>
          <p:nvSpPr>
            <p:cNvPr id="180" name="Line 38">
              <a:extLst>
                <a:ext uri="{FF2B5EF4-FFF2-40B4-BE49-F238E27FC236}">
                  <a16:creationId xmlns:a16="http://schemas.microsoft.com/office/drawing/2014/main" xmlns="" id="{68CD449D-9E6F-2743-9791-A674C2479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xmlns="" id="{8B49B4ED-E730-9C48-A972-53ED32223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40">
              <a:extLst>
                <a:ext uri="{FF2B5EF4-FFF2-40B4-BE49-F238E27FC236}">
                  <a16:creationId xmlns:a16="http://schemas.microsoft.com/office/drawing/2014/main" xmlns="" id="{D92E1CF2-C9E4-FF4B-B342-D208EAA4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Source: A</a:t>
              </a:r>
            </a:p>
          </p:txBody>
        </p:sp>
        <p:sp>
          <p:nvSpPr>
            <p:cNvPr id="183" name="Text Box 41">
              <a:extLst>
                <a:ext uri="{FF2B5EF4-FFF2-40B4-BE49-F238E27FC236}">
                  <a16:creationId xmlns:a16="http://schemas.microsoft.com/office/drawing/2014/main" xmlns="" id="{6F725A7E-9279-3D44-A43B-0C1275684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84" name="Group 42">
            <a:extLst>
              <a:ext uri="{FF2B5EF4-FFF2-40B4-BE49-F238E27FC236}">
                <a16:creationId xmlns:a16="http://schemas.microsoft.com/office/drawing/2014/main" xmlns="" id="{02E491F0-F4A4-3B4A-8F02-FCFB333B8BB2}"/>
              </a:ext>
            </a:extLst>
          </p:cNvPr>
          <p:cNvGrpSpPr>
            <a:grpSpLocks/>
          </p:cNvGrpSpPr>
          <p:nvPr/>
        </p:nvGrpSpPr>
        <p:grpSpPr bwMode="auto">
          <a:xfrm>
            <a:off x="6664038" y="5116671"/>
            <a:ext cx="3017838" cy="1444625"/>
            <a:chOff x="3441" y="3154"/>
            <a:chExt cx="1901" cy="910"/>
          </a:xfrm>
        </p:grpSpPr>
        <p:sp>
          <p:nvSpPr>
            <p:cNvPr id="185" name="Rectangle 43">
              <a:extLst>
                <a:ext uri="{FF2B5EF4-FFF2-40B4-BE49-F238E27FC236}">
                  <a16:creationId xmlns:a16="http://schemas.microsoft.com/office/drawing/2014/main" xmlns="" id="{17639B98-3172-DF4E-8DA8-73C48C52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6" name="Text Box 44">
              <a:extLst>
                <a:ext uri="{FF2B5EF4-FFF2-40B4-BE49-F238E27FC236}">
                  <a16:creationId xmlns:a16="http://schemas.microsoft.com/office/drawing/2014/main" xmlns="" id="{8FDEFC82-5E34-0D43-BB68-E0C8B076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xmlns="" id="{1CAFF5B7-050E-B24B-984E-13EE05E15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xmlns="" id="{5DD71EFC-96E5-5644-864B-DE9F18945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Line 47">
              <a:extLst>
                <a:ext uri="{FF2B5EF4-FFF2-40B4-BE49-F238E27FC236}">
                  <a16:creationId xmlns:a16="http://schemas.microsoft.com/office/drawing/2014/main" xmlns="" id="{EA938DD2-F21D-AD48-AC6C-D011FD853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90" name="Text Box 48">
            <a:extLst>
              <a:ext uri="{FF2B5EF4-FFF2-40B4-BE49-F238E27FC236}">
                <a16:creationId xmlns:a16="http://schemas.microsoft.com/office/drawing/2014/main" xmlns="" id="{6BD98D70-4DED-E244-91B4-CC2840F0D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426" y="5505609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191" name="Group 49">
            <a:extLst>
              <a:ext uri="{FF2B5EF4-FFF2-40B4-BE49-F238E27FC236}">
                <a16:creationId xmlns:a16="http://schemas.microsoft.com/office/drawing/2014/main" xmlns="" id="{8B9081E4-811C-DA49-AFAB-29F72B60D4BB}"/>
              </a:ext>
            </a:extLst>
          </p:cNvPr>
          <p:cNvGrpSpPr>
            <a:grpSpLocks/>
          </p:cNvGrpSpPr>
          <p:nvPr/>
        </p:nvGrpSpPr>
        <p:grpSpPr bwMode="auto">
          <a:xfrm>
            <a:off x="7099013" y="5550059"/>
            <a:ext cx="2471738" cy="376237"/>
            <a:chOff x="2376" y="3383"/>
            <a:chExt cx="1557" cy="237"/>
          </a:xfrm>
        </p:grpSpPr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xmlns="" id="{97D41679-78B9-5343-BEC1-DA708964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xmlns="" id="{D9DF1D7D-9670-A247-8047-BB6719D2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94" name="Text Box 52">
              <a:extLst>
                <a:ext uri="{FF2B5EF4-FFF2-40B4-BE49-F238E27FC236}">
                  <a16:creationId xmlns:a16="http://schemas.microsoft.com/office/drawing/2014/main" xmlns="" id="{2260A1CA-8A5E-9C4E-8BAE-4138F78D8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195" name="Group 59">
            <a:extLst>
              <a:ext uri="{FF2B5EF4-FFF2-40B4-BE49-F238E27FC236}">
                <a16:creationId xmlns:a16="http://schemas.microsoft.com/office/drawing/2014/main" xmlns="" id="{903E115E-BC14-4748-858A-D5FFC60F6755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6068"/>
            <a:ext cx="1428750" cy="369887"/>
            <a:chOff x="1750" y="3514"/>
            <a:chExt cx="900" cy="233"/>
          </a:xfrm>
        </p:grpSpPr>
        <p:sp>
          <p:nvSpPr>
            <p:cNvPr id="196" name="Rectangle 60">
              <a:extLst>
                <a:ext uri="{FF2B5EF4-FFF2-40B4-BE49-F238E27FC236}">
                  <a16:creationId xmlns:a16="http://schemas.microsoft.com/office/drawing/2014/main" xmlns="" id="{644AB50C-EFB0-AF45-B9A3-6D66B407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Text Box 61">
              <a:extLst>
                <a:ext uri="{FF2B5EF4-FFF2-40B4-BE49-F238E27FC236}">
                  <a16:creationId xmlns:a16="http://schemas.microsoft.com/office/drawing/2014/main" xmlns="" id="{B284E544-83C3-AB4A-BC66-AA0DF1C5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8" name="Line 62">
              <a:extLst>
                <a:ext uri="{FF2B5EF4-FFF2-40B4-BE49-F238E27FC236}">
                  <a16:creationId xmlns:a16="http://schemas.microsoft.com/office/drawing/2014/main" xmlns="" id="{2CA577B3-39AE-804C-864D-443D5711C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9" name="Line 63">
              <a:extLst>
                <a:ext uri="{FF2B5EF4-FFF2-40B4-BE49-F238E27FC236}">
                  <a16:creationId xmlns:a16="http://schemas.microsoft.com/office/drawing/2014/main" xmlns="" id="{74F06A00-0D46-7749-BC9F-11E00CDBB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00" name="Group 64">
            <a:extLst>
              <a:ext uri="{FF2B5EF4-FFF2-40B4-BE49-F238E27FC236}">
                <a16:creationId xmlns:a16="http://schemas.microsoft.com/office/drawing/2014/main" xmlns="" id="{36F25405-B90C-2C46-B956-67AF3C9F032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4480"/>
            <a:ext cx="1428750" cy="369888"/>
            <a:chOff x="1750" y="3514"/>
            <a:chExt cx="900" cy="233"/>
          </a:xfrm>
        </p:grpSpPr>
        <p:sp>
          <p:nvSpPr>
            <p:cNvPr id="201" name="Rectangle 65">
              <a:extLst>
                <a:ext uri="{FF2B5EF4-FFF2-40B4-BE49-F238E27FC236}">
                  <a16:creationId xmlns:a16="http://schemas.microsoft.com/office/drawing/2014/main" xmlns="" id="{37F60D01-9E8D-FE4E-BD36-4CD886673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2" name="Text Box 66">
              <a:extLst>
                <a:ext uri="{FF2B5EF4-FFF2-40B4-BE49-F238E27FC236}">
                  <a16:creationId xmlns:a16="http://schemas.microsoft.com/office/drawing/2014/main" xmlns="" id="{A6DF3585-9FEA-0140-8050-A22A987F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3" name="Line 67">
              <a:extLst>
                <a:ext uri="{FF2B5EF4-FFF2-40B4-BE49-F238E27FC236}">
                  <a16:creationId xmlns:a16="http://schemas.microsoft.com/office/drawing/2014/main" xmlns="" id="{C515ADCC-D409-2C42-BCFA-38F14064C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4" name="Line 68">
              <a:extLst>
                <a:ext uri="{FF2B5EF4-FFF2-40B4-BE49-F238E27FC236}">
                  <a16:creationId xmlns:a16="http://schemas.microsoft.com/office/drawing/2014/main" xmlns="" id="{51ACED30-867C-7C4E-B7D2-EFBC84B12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05" name="Group 69">
            <a:extLst>
              <a:ext uri="{FF2B5EF4-FFF2-40B4-BE49-F238E27FC236}">
                <a16:creationId xmlns:a16="http://schemas.microsoft.com/office/drawing/2014/main" xmlns="" id="{B4E87009-38ED-E940-9BFA-C6965D3C976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06" name="Rectangle 70">
              <a:extLst>
                <a:ext uri="{FF2B5EF4-FFF2-40B4-BE49-F238E27FC236}">
                  <a16:creationId xmlns:a16="http://schemas.microsoft.com/office/drawing/2014/main" xmlns="" id="{6248BF62-3EA1-6A49-93A8-FC813DA01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7" name="Text Box 71">
              <a:extLst>
                <a:ext uri="{FF2B5EF4-FFF2-40B4-BE49-F238E27FC236}">
                  <a16:creationId xmlns:a16="http://schemas.microsoft.com/office/drawing/2014/main" xmlns="" id="{00AA1FEE-7000-E747-9173-C6842FE06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8" name="Line 72">
              <a:extLst>
                <a:ext uri="{FF2B5EF4-FFF2-40B4-BE49-F238E27FC236}">
                  <a16:creationId xmlns:a16="http://schemas.microsoft.com/office/drawing/2014/main" xmlns="" id="{5FDDCB7C-81BC-B34E-AFC3-3CDA9605B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9" name="Line 73">
              <a:extLst>
                <a:ext uri="{FF2B5EF4-FFF2-40B4-BE49-F238E27FC236}">
                  <a16:creationId xmlns:a16="http://schemas.microsoft.com/office/drawing/2014/main" xmlns="" id="{EF8FD2D7-2282-C840-8B09-C82ADFC54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74">
            <a:extLst>
              <a:ext uri="{FF2B5EF4-FFF2-40B4-BE49-F238E27FC236}">
                <a16:creationId xmlns:a16="http://schemas.microsoft.com/office/drawing/2014/main" xmlns="" id="{7FD60212-2FF9-404A-9485-023D84866317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11" name="Rectangle 75">
              <a:extLst>
                <a:ext uri="{FF2B5EF4-FFF2-40B4-BE49-F238E27FC236}">
                  <a16:creationId xmlns:a16="http://schemas.microsoft.com/office/drawing/2014/main" xmlns="" id="{7D54E101-A7C1-BF47-A4DF-2F2002E4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2" name="Text Box 76">
              <a:extLst>
                <a:ext uri="{FF2B5EF4-FFF2-40B4-BE49-F238E27FC236}">
                  <a16:creationId xmlns:a16="http://schemas.microsoft.com/office/drawing/2014/main" xmlns="" id="{E561303C-0E60-284F-98F1-C49081A2F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3" name="Line 77">
              <a:extLst>
                <a:ext uri="{FF2B5EF4-FFF2-40B4-BE49-F238E27FC236}">
                  <a16:creationId xmlns:a16="http://schemas.microsoft.com/office/drawing/2014/main" xmlns="" id="{90071223-4F6D-B645-B6BA-5C215A4D1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4" name="Line 78">
              <a:extLst>
                <a:ext uri="{FF2B5EF4-FFF2-40B4-BE49-F238E27FC236}">
                  <a16:creationId xmlns:a16="http://schemas.microsoft.com/office/drawing/2014/main" xmlns="" id="{58840410-3DD1-334E-8F95-AA19BCF6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5" name="Group 79">
            <a:extLst>
              <a:ext uri="{FF2B5EF4-FFF2-40B4-BE49-F238E27FC236}">
                <a16:creationId xmlns:a16="http://schemas.microsoft.com/office/drawing/2014/main" xmlns="" id="{B58C14CA-6C0A-E64E-95A3-6BDCBDD04063}"/>
              </a:ext>
            </a:extLst>
          </p:cNvPr>
          <p:cNvGrpSpPr>
            <a:grpSpLocks/>
          </p:cNvGrpSpPr>
          <p:nvPr/>
        </p:nvGrpSpPr>
        <p:grpSpPr bwMode="auto">
          <a:xfrm>
            <a:off x="8194389" y="3254480"/>
            <a:ext cx="1428750" cy="369888"/>
            <a:chOff x="1750" y="3514"/>
            <a:chExt cx="900" cy="233"/>
          </a:xfrm>
        </p:grpSpPr>
        <p:sp>
          <p:nvSpPr>
            <p:cNvPr id="216" name="Rectangle 80">
              <a:extLst>
                <a:ext uri="{FF2B5EF4-FFF2-40B4-BE49-F238E27FC236}">
                  <a16:creationId xmlns:a16="http://schemas.microsoft.com/office/drawing/2014/main" xmlns="" id="{53031030-6075-9644-9CD4-E1BE9D15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7" name="Text Box 81">
              <a:extLst>
                <a:ext uri="{FF2B5EF4-FFF2-40B4-BE49-F238E27FC236}">
                  <a16:creationId xmlns:a16="http://schemas.microsoft.com/office/drawing/2014/main" xmlns="" id="{0EA82F91-189F-4D41-AFA6-0FA95AACC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8" name="Line 82">
              <a:extLst>
                <a:ext uri="{FF2B5EF4-FFF2-40B4-BE49-F238E27FC236}">
                  <a16:creationId xmlns:a16="http://schemas.microsoft.com/office/drawing/2014/main" xmlns="" id="{8D0DFD4D-816F-A24A-A991-659C66E55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Line 83">
              <a:extLst>
                <a:ext uri="{FF2B5EF4-FFF2-40B4-BE49-F238E27FC236}">
                  <a16:creationId xmlns:a16="http://schemas.microsoft.com/office/drawing/2014/main" xmlns="" id="{D760E2ED-6F20-9D4E-AE11-C1B99B282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1" name="Group 92">
            <a:extLst>
              <a:ext uri="{FF2B5EF4-FFF2-40B4-BE49-F238E27FC236}">
                <a16:creationId xmlns:a16="http://schemas.microsoft.com/office/drawing/2014/main" xmlns="" id="{3370A2C8-4CE7-C741-8929-9217859A0561}"/>
              </a:ext>
            </a:extLst>
          </p:cNvPr>
          <p:cNvGrpSpPr>
            <a:grpSpLocks/>
          </p:cNvGrpSpPr>
          <p:nvPr/>
        </p:nvGrpSpPr>
        <p:grpSpPr bwMode="auto">
          <a:xfrm>
            <a:off x="8529351" y="4356205"/>
            <a:ext cx="1428750" cy="369888"/>
            <a:chOff x="730" y="2472"/>
            <a:chExt cx="900" cy="233"/>
          </a:xfrm>
        </p:grpSpPr>
        <p:sp>
          <p:nvSpPr>
            <p:cNvPr id="222" name="Rectangle 88">
              <a:extLst>
                <a:ext uri="{FF2B5EF4-FFF2-40B4-BE49-F238E27FC236}">
                  <a16:creationId xmlns:a16="http://schemas.microsoft.com/office/drawing/2014/main" xmlns="" id="{E50BA891-DC66-6748-9209-EA9D4F2B0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3" name="Text Box 89">
              <a:extLst>
                <a:ext uri="{FF2B5EF4-FFF2-40B4-BE49-F238E27FC236}">
                  <a16:creationId xmlns:a16="http://schemas.microsoft.com/office/drawing/2014/main" xmlns="" id="{17C11772-AB70-0344-B94C-1B06764A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’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A</a:t>
              </a:r>
            </a:p>
          </p:txBody>
        </p:sp>
        <p:sp>
          <p:nvSpPr>
            <p:cNvPr id="224" name="Line 90">
              <a:extLst>
                <a:ext uri="{FF2B5EF4-FFF2-40B4-BE49-F238E27FC236}">
                  <a16:creationId xmlns:a16="http://schemas.microsoft.com/office/drawing/2014/main" xmlns="" id="{92A1D7A9-6B7D-6245-8648-0585E752C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2499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5" name="Line 91">
              <a:extLst>
                <a:ext uri="{FF2B5EF4-FFF2-40B4-BE49-F238E27FC236}">
                  <a16:creationId xmlns:a16="http://schemas.microsoft.com/office/drawing/2014/main" xmlns="" id="{F9EF27B4-FE96-D148-89C0-7A525840F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6" name="Group 94">
            <a:extLst>
              <a:ext uri="{FF2B5EF4-FFF2-40B4-BE49-F238E27FC236}">
                <a16:creationId xmlns:a16="http://schemas.microsoft.com/office/drawing/2014/main" xmlns="" id="{EC5CFC4C-B38C-5948-9557-ADD689122F82}"/>
              </a:ext>
            </a:extLst>
          </p:cNvPr>
          <p:cNvGrpSpPr>
            <a:grpSpLocks/>
          </p:cNvGrpSpPr>
          <p:nvPr/>
        </p:nvGrpSpPr>
        <p:grpSpPr bwMode="auto">
          <a:xfrm>
            <a:off x="7095838" y="5835809"/>
            <a:ext cx="2471738" cy="374650"/>
            <a:chOff x="2376" y="3383"/>
            <a:chExt cx="1557" cy="236"/>
          </a:xfrm>
        </p:grpSpPr>
        <p:sp>
          <p:nvSpPr>
            <p:cNvPr id="227" name="Text Box 95">
              <a:extLst>
                <a:ext uri="{FF2B5EF4-FFF2-40B4-BE49-F238E27FC236}">
                  <a16:creationId xmlns:a16="http://schemas.microsoft.com/office/drawing/2014/main" xmlns="" id="{9D1F6511-0EBF-3C44-9268-558C639B4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8" name="Text Box 96">
              <a:extLst>
                <a:ext uri="{FF2B5EF4-FFF2-40B4-BE49-F238E27FC236}">
                  <a16:creationId xmlns:a16="http://schemas.microsoft.com/office/drawing/2014/main" xmlns="" id="{44CF8BAE-BCDF-884C-B092-5D9BC5021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229" name="Text Box 97">
              <a:extLst>
                <a:ext uri="{FF2B5EF4-FFF2-40B4-BE49-F238E27FC236}">
                  <a16:creationId xmlns:a16="http://schemas.microsoft.com/office/drawing/2014/main" xmlns="" id="{E14D8E40-E7CD-ED4A-9731-066C07364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278" name="Rectangle 84">
            <a:extLst>
              <a:ext uri="{FF2B5EF4-FFF2-40B4-BE49-F238E27FC236}">
                <a16:creationId xmlns:a16="http://schemas.microsoft.com/office/drawing/2014/main" xmlns="" id="{78229FD9-9E00-354C-8B01-81EA9369D550}"/>
              </a:ext>
            </a:extLst>
          </p:cNvPr>
          <p:cNvSpPr txBox="1">
            <a:spLocks noChangeArrowheads="1"/>
          </p:cNvSpPr>
          <p:nvPr/>
        </p:nvSpPr>
        <p:spPr>
          <a:xfrm>
            <a:off x="870366" y="1583075"/>
            <a:ext cx="404495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frame destination, A’, location unknown:</a:t>
            </a:r>
            <a:endParaRPr lang="en-US" i="1" dirty="0"/>
          </a:p>
        </p:txBody>
      </p:sp>
      <p:sp>
        <p:nvSpPr>
          <p:cNvPr id="279" name="Text Box 86">
            <a:extLst>
              <a:ext uri="{FF2B5EF4-FFF2-40B4-BE49-F238E27FC236}">
                <a16:creationId xmlns:a16="http://schemas.microsoft.com/office/drawing/2014/main" xmlns="" id="{8EB576ED-EEAB-4740-B1E7-8093AC54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181" y="1937790"/>
            <a:ext cx="942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  <a:cs typeface="+mn-cs"/>
              </a:rPr>
              <a:t>flood</a:t>
            </a:r>
          </a:p>
        </p:txBody>
      </p:sp>
      <p:sp>
        <p:nvSpPr>
          <p:cNvPr id="280" name="Rectangle 93">
            <a:extLst>
              <a:ext uri="{FF2B5EF4-FFF2-40B4-BE49-F238E27FC236}">
                <a16:creationId xmlns:a16="http://schemas.microsoft.com/office/drawing/2014/main" xmlns="" id="{03EE78BF-359C-A14B-BDC2-3A060C04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4" y="250065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cs typeface="+mn-cs"/>
              </a:rPr>
              <a:t>destination A location known:</a:t>
            </a:r>
            <a:endParaRPr lang="en-US" sz="28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281" name="Rectangle 98">
            <a:extLst>
              <a:ext uri="{FF2B5EF4-FFF2-40B4-BE49-F238E27FC236}">
                <a16:creationId xmlns:a16="http://schemas.microsoft.com/office/drawing/2014/main" xmlns="" id="{4A0C0776-2D33-A54C-8754-1AB68422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35" y="2974429"/>
            <a:ext cx="4417575" cy="125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cs typeface="+mn-cs"/>
              </a:rPr>
              <a:t>    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cs typeface="+mn-cs"/>
              </a:rPr>
              <a:t>on just one link</a:t>
            </a:r>
          </a:p>
        </p:txBody>
      </p:sp>
    </p:spTree>
    <p:extLst>
      <p:ext uri="{BB962C8B-B14F-4D97-AF65-F5344CB8AC3E}">
        <p14:creationId xmlns:p14="http://schemas.microsoft.com/office/powerpoint/2010/main" val="21699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1069 0.11482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12122 -0.0981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-49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10365 0.094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472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34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2083 0.0520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25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1549 -0.102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51 L -0.03763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6 -0.1588 L -0.03476 -0.3287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278" grpId="0" build="p"/>
      <p:bldP spid="279" grpId="0"/>
      <p:bldP spid="280" grpId="0" build="p"/>
      <p:bldP spid="28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Interconnecting switches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70" name="Rectangle 6">
            <a:extLst>
              <a:ext uri="{FF2B5EF4-FFF2-40B4-BE49-F238E27FC236}">
                <a16:creationId xmlns:a16="http://schemas.microsoft.com/office/drawing/2014/main" xmlns="" id="{D00993B5-4690-E140-B05C-69E88A02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264" y="1335790"/>
            <a:ext cx="788193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kern="0" dirty="0">
                <a:cs typeface="+mn-cs"/>
              </a:rPr>
              <a:t>self-learning switches can be connected together:</a:t>
            </a:r>
          </a:p>
        </p:txBody>
      </p:sp>
      <p:sp>
        <p:nvSpPr>
          <p:cNvPr id="171" name="Rectangle 70">
            <a:extLst>
              <a:ext uri="{FF2B5EF4-FFF2-40B4-BE49-F238E27FC236}">
                <a16:creationId xmlns:a16="http://schemas.microsoft.com/office/drawing/2014/main" xmlns="" id="{4FA79001-8106-D44D-B7AE-1DA5FDFFA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08" y="4550478"/>
            <a:ext cx="1074693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0375" indent="-3968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ea typeface="ＭＳ Ｐゴシック" charset="0"/>
              </a:rPr>
              <a:t>Q:</a:t>
            </a:r>
            <a:r>
              <a:rPr lang="en-US" sz="2800" i="1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sending from A to G - how does S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know to forward frame destined to G via S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and S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?</a:t>
            </a:r>
          </a:p>
          <a:p>
            <a:pPr marL="457200" indent="-28733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u="sng" dirty="0">
                <a:solidFill>
                  <a:srgbClr val="CC0000"/>
                </a:solidFill>
                <a:ea typeface="ＭＳ Ｐゴシック" charset="0"/>
              </a:rPr>
              <a:t>A:</a:t>
            </a:r>
            <a:r>
              <a:rPr lang="en-US" sz="2800" i="1" dirty="0">
                <a:solidFill>
                  <a:srgbClr val="CC0000"/>
                </a:solidFill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self learning! (works exactly the same as in single-switch case!)</a:t>
            </a:r>
          </a:p>
        </p:txBody>
      </p:sp>
      <p:grpSp>
        <p:nvGrpSpPr>
          <p:cNvPr id="172" name="Group 1">
            <a:extLst>
              <a:ext uri="{FF2B5EF4-FFF2-40B4-BE49-F238E27FC236}">
                <a16:creationId xmlns:a16="http://schemas.microsoft.com/office/drawing/2014/main" xmlns="" id="{6ACB2ECE-A6EE-2F42-BFE2-A88609E9FC4C}"/>
              </a:ext>
            </a:extLst>
          </p:cNvPr>
          <p:cNvGrpSpPr>
            <a:grpSpLocks/>
          </p:cNvGrpSpPr>
          <p:nvPr/>
        </p:nvGrpSpPr>
        <p:grpSpPr bwMode="auto">
          <a:xfrm>
            <a:off x="2517827" y="2654612"/>
            <a:ext cx="2005135" cy="1358900"/>
            <a:chOff x="958850" y="2444750"/>
            <a:chExt cx="2005665" cy="1358710"/>
          </a:xfrm>
        </p:grpSpPr>
        <p:sp>
          <p:nvSpPr>
            <p:cNvPr id="173" name="Line 20">
              <a:extLst>
                <a:ext uri="{FF2B5EF4-FFF2-40B4-BE49-F238E27FC236}">
                  <a16:creationId xmlns:a16="http://schemas.microsoft.com/office/drawing/2014/main" xmlns="" id="{A3FD6BE2-2CD4-6143-B6C7-1587A108B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20" name="Line 21">
              <a:extLst>
                <a:ext uri="{FF2B5EF4-FFF2-40B4-BE49-F238E27FC236}">
                  <a16:creationId xmlns:a16="http://schemas.microsoft.com/office/drawing/2014/main" xmlns="" id="{3DA59D3F-F827-094B-A805-1A54870E1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32" name="Line 22">
              <a:extLst>
                <a:ext uri="{FF2B5EF4-FFF2-40B4-BE49-F238E27FC236}">
                  <a16:creationId xmlns:a16="http://schemas.microsoft.com/office/drawing/2014/main" xmlns="" id="{2168E2D5-CF45-3B47-AB69-F33DF11C9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82" name="Text Box 64">
              <a:extLst>
                <a:ext uri="{FF2B5EF4-FFF2-40B4-BE49-F238E27FC236}">
                  <a16:creationId xmlns:a16="http://schemas.microsoft.com/office/drawing/2014/main" xmlns="" id="{0105097B-F91D-A240-ACB8-B8FE8F879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17800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83" name="Text Box 65">
              <a:extLst>
                <a:ext uri="{FF2B5EF4-FFF2-40B4-BE49-F238E27FC236}">
                  <a16:creationId xmlns:a16="http://schemas.microsoft.com/office/drawing/2014/main" xmlns="" id="{1C6222BA-8E34-C046-9685-A8AA4450E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09782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84" name="Text Box 73">
              <a:extLst>
                <a:ext uri="{FF2B5EF4-FFF2-40B4-BE49-F238E27FC236}">
                  <a16:creationId xmlns:a16="http://schemas.microsoft.com/office/drawing/2014/main" xmlns="" id="{54488D61-5701-C14F-AE1F-1F70DE4CE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369109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285" name="Text Box 66">
              <a:extLst>
                <a:ext uri="{FF2B5EF4-FFF2-40B4-BE49-F238E27FC236}">
                  <a16:creationId xmlns:a16="http://schemas.microsoft.com/office/drawing/2014/main" xmlns="" id="{1CC25A49-338C-1F44-9BAE-7CAED2A9A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08179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286" name="Group 44">
              <a:extLst>
                <a:ext uri="{FF2B5EF4-FFF2-40B4-BE49-F238E27FC236}">
                  <a16:creationId xmlns:a16="http://schemas.microsoft.com/office/drawing/2014/main" xmlns="" id="{202C5460-F11A-2D44-9706-A94732DA7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294" name="Picture 45" descr="desktop_computer_stylized_medium">
                <a:extLst>
                  <a:ext uri="{FF2B5EF4-FFF2-40B4-BE49-F238E27FC236}">
                    <a16:creationId xmlns:a16="http://schemas.microsoft.com/office/drawing/2014/main" xmlns="" id="{7120F0F2-50A9-3C4D-910D-4BB9142A0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5" name="Freeform 46">
                <a:extLst>
                  <a:ext uri="{FF2B5EF4-FFF2-40B4-BE49-F238E27FC236}">
                    <a16:creationId xmlns:a16="http://schemas.microsoft.com/office/drawing/2014/main" xmlns="" id="{C9BEE683-FE6F-D043-B338-7EB0184590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87" name="Group 44">
              <a:extLst>
                <a:ext uri="{FF2B5EF4-FFF2-40B4-BE49-F238E27FC236}">
                  <a16:creationId xmlns:a16="http://schemas.microsoft.com/office/drawing/2014/main" xmlns="" id="{A92DFDE4-2038-4B47-B1BF-86DCDC002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292" name="Picture 45" descr="desktop_computer_stylized_medium">
                <a:extLst>
                  <a:ext uri="{FF2B5EF4-FFF2-40B4-BE49-F238E27FC236}">
                    <a16:creationId xmlns:a16="http://schemas.microsoft.com/office/drawing/2014/main" xmlns="" id="{E569455D-4E55-0044-83EF-B08B7B4ED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3" name="Freeform 46">
                <a:extLst>
                  <a:ext uri="{FF2B5EF4-FFF2-40B4-BE49-F238E27FC236}">
                    <a16:creationId xmlns:a16="http://schemas.microsoft.com/office/drawing/2014/main" xmlns="" id="{306E34CC-1F03-244B-B814-D6B9650DD4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88" name="Group 44">
              <a:extLst>
                <a:ext uri="{FF2B5EF4-FFF2-40B4-BE49-F238E27FC236}">
                  <a16:creationId xmlns:a16="http://schemas.microsoft.com/office/drawing/2014/main" xmlns="" id="{48CCA417-6C89-B64D-98DA-51EE4AF3D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290" name="Picture 45" descr="desktop_computer_stylized_medium">
                <a:extLst>
                  <a:ext uri="{FF2B5EF4-FFF2-40B4-BE49-F238E27FC236}">
                    <a16:creationId xmlns:a16="http://schemas.microsoft.com/office/drawing/2014/main" xmlns="" id="{074846CF-8FFE-1E48-8A24-4F106758ED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46">
                <a:extLst>
                  <a:ext uri="{FF2B5EF4-FFF2-40B4-BE49-F238E27FC236}">
                    <a16:creationId xmlns:a16="http://schemas.microsoft.com/office/drawing/2014/main" xmlns="" id="{7DA76408-C614-1A41-A0F3-713C04FAF6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289" name="Picture 3">
              <a:extLst>
                <a:ext uri="{FF2B5EF4-FFF2-40B4-BE49-F238E27FC236}">
                  <a16:creationId xmlns:a16="http://schemas.microsoft.com/office/drawing/2014/main" xmlns="" id="{8CEF6460-C3D7-8046-8A73-96F0A807C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77404B8-E1BB-474B-A99A-C610AFAFCB65}"/>
              </a:ext>
            </a:extLst>
          </p:cNvPr>
          <p:cNvGrpSpPr/>
          <p:nvPr/>
        </p:nvGrpSpPr>
        <p:grpSpPr>
          <a:xfrm>
            <a:off x="3950752" y="2194237"/>
            <a:ext cx="4856162" cy="2044145"/>
            <a:chOff x="3950752" y="2194237"/>
            <a:chExt cx="4856162" cy="204414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xmlns="" id="{250CAC08-1B66-E940-BD6A-FDFBCA415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0752" y="2194237"/>
              <a:ext cx="4856162" cy="2044145"/>
              <a:chOff x="2379663" y="1984375"/>
              <a:chExt cx="4855711" cy="2043590"/>
            </a:xfrm>
          </p:grpSpPr>
          <p:sp>
            <p:nvSpPr>
              <p:cNvPr id="297" name="Line 23">
                <a:extLst>
                  <a:ext uri="{FF2B5EF4-FFF2-40B4-BE49-F238E27FC236}">
                    <a16:creationId xmlns:a16="http://schemas.microsoft.com/office/drawing/2014/main" xmlns="" id="{49AAAEFF-FE53-5C4F-9879-CAE69B40D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5258" y="3068344"/>
                <a:ext cx="346043" cy="2158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98" name="Line 24">
                <a:extLst>
                  <a:ext uri="{FF2B5EF4-FFF2-40B4-BE49-F238E27FC236}">
                    <a16:creationId xmlns:a16="http://schemas.microsoft.com/office/drawing/2014/main" xmlns="" id="{DD18F58C-CBA1-334F-87D1-D27087E0A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9554" y="3087389"/>
                <a:ext cx="125401" cy="587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99" name="Line 25">
                <a:extLst>
                  <a:ext uri="{FF2B5EF4-FFF2-40B4-BE49-F238E27FC236}">
                    <a16:creationId xmlns:a16="http://schemas.microsoft.com/office/drawing/2014/main" xmlns="" id="{0810A11B-6CE3-4B4A-892A-D88467FF0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4326" y="3030254"/>
                <a:ext cx="230167" cy="3618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0" name="Line 26">
                <a:extLst>
                  <a:ext uri="{FF2B5EF4-FFF2-40B4-BE49-F238E27FC236}">
                    <a16:creationId xmlns:a16="http://schemas.microsoft.com/office/drawing/2014/main" xmlns="" id="{D3BCC038-234F-EE40-8E10-0F7AEA907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2145" y="3106433"/>
                <a:ext cx="428585" cy="2444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1" name="Line 27">
                <a:extLst>
                  <a:ext uri="{FF2B5EF4-FFF2-40B4-BE49-F238E27FC236}">
                    <a16:creationId xmlns:a16="http://schemas.microsoft.com/office/drawing/2014/main" xmlns="" id="{CAF3C678-3D9A-294A-92F0-F6754B906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35335" y="3077866"/>
                <a:ext cx="9524" cy="4697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2" name="Line 35">
                <a:extLst>
                  <a:ext uri="{FF2B5EF4-FFF2-40B4-BE49-F238E27FC236}">
                    <a16:creationId xmlns:a16="http://schemas.microsoft.com/office/drawing/2014/main" xmlns="" id="{35D390D2-019E-0B44-9120-1A7C03C98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9663" y="2355749"/>
                <a:ext cx="1517509" cy="5364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3" name="Line 36">
                <a:extLst>
                  <a:ext uri="{FF2B5EF4-FFF2-40B4-BE49-F238E27FC236}">
                    <a16:creationId xmlns:a16="http://schemas.microsoft.com/office/drawing/2014/main" xmlns="" id="{07E72922-2BC5-824E-B2F0-2A0C9BBF1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0356" y="2322421"/>
                <a:ext cx="0" cy="599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4" name="Line 37">
                <a:extLst>
                  <a:ext uri="{FF2B5EF4-FFF2-40B4-BE49-F238E27FC236}">
                    <a16:creationId xmlns:a16="http://schemas.microsoft.com/office/drawing/2014/main" xmlns="" id="{EB84757E-562A-C946-8296-30C62384C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9571" y="2306551"/>
                <a:ext cx="1406394" cy="6840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5" name="Line 63">
                <a:extLst>
                  <a:ext uri="{FF2B5EF4-FFF2-40B4-BE49-F238E27FC236}">
                    <a16:creationId xmlns:a16="http://schemas.microsoft.com/office/drawing/2014/main" xmlns="" id="{CBB1E0F6-DA9A-234C-8F78-2F42A9BA4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1539" y="3131826"/>
                <a:ext cx="285723" cy="1587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6" name="Text Box 67">
                <a:extLst>
                  <a:ext uri="{FF2B5EF4-FFF2-40B4-BE49-F238E27FC236}">
                    <a16:creationId xmlns:a16="http://schemas.microsoft.com/office/drawing/2014/main" xmlns="" id="{65DA7922-1FE3-A54E-B585-6D332125E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0973" y="3222289"/>
                <a:ext cx="327304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  <p:sp>
            <p:nvSpPr>
              <p:cNvPr id="307" name="Text Box 68">
                <a:extLst>
                  <a:ext uri="{FF2B5EF4-FFF2-40B4-BE49-F238E27FC236}">
                    <a16:creationId xmlns:a16="http://schemas.microsoft.com/office/drawing/2014/main" xmlns="" id="{3343D53D-3E0E-2A4D-A833-D3A2A9F3B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004" y="3658733"/>
                <a:ext cx="29684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</a:t>
                </a:r>
              </a:p>
            </p:txBody>
          </p:sp>
          <p:sp>
            <p:nvSpPr>
              <p:cNvPr id="308" name="Text Box 69">
                <a:extLst>
                  <a:ext uri="{FF2B5EF4-FFF2-40B4-BE49-F238E27FC236}">
                    <a16:creationId xmlns:a16="http://schemas.microsoft.com/office/drawing/2014/main" xmlns="" id="{0A60F714-DC84-1843-A5C5-D915B65F1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7035" y="3057234"/>
                <a:ext cx="290437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309" name="Text Box 74">
                <a:extLst>
                  <a:ext uri="{FF2B5EF4-FFF2-40B4-BE49-F238E27FC236}">
                    <a16:creationId xmlns:a16="http://schemas.microsoft.com/office/drawing/2014/main" xmlns="" id="{D0CA346A-C9B0-5B42-8D05-2411A6B2D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267" y="2768387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310" name="Text Box 75">
                <a:extLst>
                  <a:ext uri="{FF2B5EF4-FFF2-40B4-BE49-F238E27FC236}">
                    <a16:creationId xmlns:a16="http://schemas.microsoft.com/office/drawing/2014/main" xmlns="" id="{F0F5C6E8-D75A-DE41-9CA5-225DDACA8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5290" y="1984375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11" name="Text Box 76">
                <a:extLst>
                  <a:ext uri="{FF2B5EF4-FFF2-40B4-BE49-F238E27FC236}">
                    <a16:creationId xmlns:a16="http://schemas.microsoft.com/office/drawing/2014/main" xmlns="" id="{70567B04-06CD-C745-BE8D-1EA39B3A8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9938" y="2570004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12" name="Text Box 78">
                <a:extLst>
                  <a:ext uri="{FF2B5EF4-FFF2-40B4-BE49-F238E27FC236}">
                    <a16:creationId xmlns:a16="http://schemas.microsoft.com/office/drawing/2014/main" xmlns="" id="{92C2CEEA-E74F-CD4F-9E93-4106B9711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0104" y="3541290"/>
                <a:ext cx="328905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H</a:t>
                </a:r>
              </a:p>
            </p:txBody>
          </p:sp>
          <p:sp>
            <p:nvSpPr>
              <p:cNvPr id="313" name="Text Box 79">
                <a:extLst>
                  <a:ext uri="{FF2B5EF4-FFF2-40B4-BE49-F238E27FC236}">
                    <a16:creationId xmlns:a16="http://schemas.microsoft.com/office/drawing/2014/main" xmlns="" id="{767F8C52-0473-094B-81C9-B0074DCAC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6160" y="3179439"/>
                <a:ext cx="249214" cy="369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314" name="Text Box 80">
                <a:extLst>
                  <a:ext uri="{FF2B5EF4-FFF2-40B4-BE49-F238E27FC236}">
                    <a16:creationId xmlns:a16="http://schemas.microsoft.com/office/drawing/2014/main" xmlns="" id="{AD433860-39B4-F94C-97D1-8ED2BC51F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560" y="3595251"/>
                <a:ext cx="330509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G</a:t>
                </a:r>
              </a:p>
            </p:txBody>
          </p:sp>
          <p:pic>
            <p:nvPicPr>
              <p:cNvPr id="315" name="Picture 3">
                <a:extLst>
                  <a:ext uri="{FF2B5EF4-FFF2-40B4-BE49-F238E27FC236}">
                    <a16:creationId xmlns:a16="http://schemas.microsoft.com/office/drawing/2014/main" xmlns="" id="{14EE1F48-9E60-234B-9CCF-63F7C147B0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3899" y="2930268"/>
                <a:ext cx="677799" cy="299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316" name="Group 44">
                <a:extLst>
                  <a:ext uri="{FF2B5EF4-FFF2-40B4-BE49-F238E27FC236}">
                    <a16:creationId xmlns:a16="http://schemas.microsoft.com/office/drawing/2014/main" xmlns="" id="{843B54DD-D810-6746-9846-37B2CA4C41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9440" y="3180080"/>
                <a:ext cx="568960" cy="481140"/>
                <a:chOff x="-44" y="1473"/>
                <a:chExt cx="981" cy="1105"/>
              </a:xfrm>
            </p:grpSpPr>
            <p:pic>
              <p:nvPicPr>
                <p:cNvPr id="334" name="Picture 45" descr="desktop_computer_stylized_medium">
                  <a:extLst>
                    <a:ext uri="{FF2B5EF4-FFF2-40B4-BE49-F238E27FC236}">
                      <a16:creationId xmlns:a16="http://schemas.microsoft.com/office/drawing/2014/main" xmlns="" id="{3D52FA82-0F33-BF48-BE19-E000988EA1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5" name="Freeform 46">
                  <a:extLst>
                    <a:ext uri="{FF2B5EF4-FFF2-40B4-BE49-F238E27FC236}">
                      <a16:creationId xmlns:a16="http://schemas.microsoft.com/office/drawing/2014/main" xmlns="" id="{2C894004-AB5E-DE41-B89A-F88D90E6D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7" name="Group 44">
                <a:extLst>
                  <a:ext uri="{FF2B5EF4-FFF2-40B4-BE49-F238E27FC236}">
                    <a16:creationId xmlns:a16="http://schemas.microsoft.com/office/drawing/2014/main" xmlns="" id="{B697333C-8F88-6F49-AA8F-4C9781CC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6320" y="3525520"/>
                <a:ext cx="568960" cy="481140"/>
                <a:chOff x="-44" y="1473"/>
                <a:chExt cx="981" cy="1105"/>
              </a:xfrm>
            </p:grpSpPr>
            <p:pic>
              <p:nvPicPr>
                <p:cNvPr id="332" name="Picture 45" descr="desktop_computer_stylized_medium">
                  <a:extLst>
                    <a:ext uri="{FF2B5EF4-FFF2-40B4-BE49-F238E27FC236}">
                      <a16:creationId xmlns:a16="http://schemas.microsoft.com/office/drawing/2014/main" xmlns="" id="{5D4339C7-D62D-5C40-8498-60F25F7FD1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3" name="Freeform 46">
                  <a:extLst>
                    <a:ext uri="{FF2B5EF4-FFF2-40B4-BE49-F238E27FC236}">
                      <a16:creationId xmlns:a16="http://schemas.microsoft.com/office/drawing/2014/main" xmlns="" id="{B5C6667F-C532-F44B-B08E-ED6763A83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8" name="Group 44">
                <a:extLst>
                  <a:ext uri="{FF2B5EF4-FFF2-40B4-BE49-F238E27FC236}">
                    <a16:creationId xmlns:a16="http://schemas.microsoft.com/office/drawing/2014/main" xmlns="" id="{2B5BB1C4-0E8F-B54A-9FC0-4F56ED5ECB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5120" y="3281680"/>
                <a:ext cx="568960" cy="481140"/>
                <a:chOff x="-44" y="1473"/>
                <a:chExt cx="981" cy="1105"/>
              </a:xfrm>
            </p:grpSpPr>
            <p:pic>
              <p:nvPicPr>
                <p:cNvPr id="330" name="Picture 45" descr="desktop_computer_stylized_medium">
                  <a:extLst>
                    <a:ext uri="{FF2B5EF4-FFF2-40B4-BE49-F238E27FC236}">
                      <a16:creationId xmlns:a16="http://schemas.microsoft.com/office/drawing/2014/main" xmlns="" id="{A8C81D48-C92D-CB48-8DCD-645F4CADBD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1" name="Freeform 46">
                  <a:extLst>
                    <a:ext uri="{FF2B5EF4-FFF2-40B4-BE49-F238E27FC236}">
                      <a16:creationId xmlns:a16="http://schemas.microsoft.com/office/drawing/2014/main" xmlns="" id="{9B794396-471F-E040-88AC-B51C16761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xmlns="" id="{E0884B22-EEAE-D248-A754-2308A9D24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520" y="3261360"/>
                <a:ext cx="568960" cy="481140"/>
                <a:chOff x="-44" y="1473"/>
                <a:chExt cx="981" cy="1105"/>
              </a:xfrm>
            </p:grpSpPr>
            <p:pic>
              <p:nvPicPr>
                <p:cNvPr id="328" name="Picture 45" descr="desktop_computer_stylized_medium">
                  <a:extLst>
                    <a:ext uri="{FF2B5EF4-FFF2-40B4-BE49-F238E27FC236}">
                      <a16:creationId xmlns:a16="http://schemas.microsoft.com/office/drawing/2014/main" xmlns="" id="{71042587-5DB5-414E-BCB6-1C166E167C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9" name="Freeform 46">
                  <a:extLst>
                    <a:ext uri="{FF2B5EF4-FFF2-40B4-BE49-F238E27FC236}">
                      <a16:creationId xmlns:a16="http://schemas.microsoft.com/office/drawing/2014/main" xmlns="" id="{8C2EA73F-6D60-594A-AE51-D16A3EA7E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20" name="Group 44">
                <a:extLst>
                  <a:ext uri="{FF2B5EF4-FFF2-40B4-BE49-F238E27FC236}">
                    <a16:creationId xmlns:a16="http://schemas.microsoft.com/office/drawing/2014/main" xmlns="" id="{A0D7C560-9874-664B-BBED-733D586AA0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88000" y="3434080"/>
                <a:ext cx="568960" cy="481140"/>
                <a:chOff x="-44" y="1473"/>
                <a:chExt cx="981" cy="1105"/>
              </a:xfrm>
            </p:grpSpPr>
            <p:pic>
              <p:nvPicPr>
                <p:cNvPr id="326" name="Picture 45" descr="desktop_computer_stylized_medium">
                  <a:extLst>
                    <a:ext uri="{FF2B5EF4-FFF2-40B4-BE49-F238E27FC236}">
                      <a16:creationId xmlns:a16="http://schemas.microsoft.com/office/drawing/2014/main" xmlns="" id="{650C7B5B-E94A-604C-9410-81943E94DB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7" name="Freeform 46">
                  <a:extLst>
                    <a:ext uri="{FF2B5EF4-FFF2-40B4-BE49-F238E27FC236}">
                      <a16:creationId xmlns:a16="http://schemas.microsoft.com/office/drawing/2014/main" xmlns="" id="{7AA9C5DC-63F6-3F4E-8635-3EE72EAD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21" name="Group 44">
                <a:extLst>
                  <a:ext uri="{FF2B5EF4-FFF2-40B4-BE49-F238E27FC236}">
                    <a16:creationId xmlns:a16="http://schemas.microsoft.com/office/drawing/2014/main" xmlns="" id="{BCE68852-14F6-9845-8C5C-6CDD723AF6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80480" y="3149600"/>
                <a:ext cx="568960" cy="481140"/>
                <a:chOff x="-44" y="1473"/>
                <a:chExt cx="981" cy="1105"/>
              </a:xfrm>
            </p:grpSpPr>
            <p:pic>
              <p:nvPicPr>
                <p:cNvPr id="324" name="Picture 45" descr="desktop_computer_stylized_medium">
                  <a:extLst>
                    <a:ext uri="{FF2B5EF4-FFF2-40B4-BE49-F238E27FC236}">
                      <a16:creationId xmlns:a16="http://schemas.microsoft.com/office/drawing/2014/main" xmlns="" id="{949A9AE4-491E-BF40-A346-2463B1309F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5" name="Freeform 46">
                  <a:extLst>
                    <a:ext uri="{FF2B5EF4-FFF2-40B4-BE49-F238E27FC236}">
                      <a16:creationId xmlns:a16="http://schemas.microsoft.com/office/drawing/2014/main" xmlns="" id="{87843F82-764B-4044-9508-F2FD38BC18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322" name="Picture 3">
                <a:extLst>
                  <a:ext uri="{FF2B5EF4-FFF2-40B4-BE49-F238E27FC236}">
                    <a16:creationId xmlns:a16="http://schemas.microsoft.com/office/drawing/2014/main" xmlns="" id="{1165B26C-61A1-EA46-8168-13B1A65377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4313" y="2847741"/>
                <a:ext cx="677800" cy="301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323" name="Picture 3">
                <a:extLst>
                  <a:ext uri="{FF2B5EF4-FFF2-40B4-BE49-F238E27FC236}">
                    <a16:creationId xmlns:a16="http://schemas.microsoft.com/office/drawing/2014/main" xmlns="" id="{A24E10B4-3314-8346-B6DA-C6D2CF4D78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4949" y="2116102"/>
                <a:ext cx="676212" cy="301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xmlns="" id="{0D6DB29E-8183-5D4A-A6C1-D8FB12A01668}"/>
                </a:ext>
              </a:extLst>
            </p:cNvPr>
            <p:cNvGrpSpPr/>
            <p:nvPr/>
          </p:nvGrpSpPr>
          <p:grpSpPr>
            <a:xfrm>
              <a:off x="5398824" y="2310984"/>
              <a:ext cx="746763" cy="344773"/>
              <a:chOff x="3668110" y="2448910"/>
              <a:chExt cx="3794234" cy="216513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xmlns="" id="{02115A91-641C-E845-93FC-31B53FD5B8B9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Freeform 345">
                <a:extLst>
                  <a:ext uri="{FF2B5EF4-FFF2-40B4-BE49-F238E27FC236}">
                    <a16:creationId xmlns:a16="http://schemas.microsoft.com/office/drawing/2014/main" xmlns="" id="{F1A867AC-0657-BC47-AC4D-010D15AD77FA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xmlns="" id="{CF10FB39-5E1F-B248-9A7A-4C01C4EFD35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xmlns="" id="{6762CBB0-CBF1-DC47-8A14-38F59E1135B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xmlns="" id="{D05CC814-ADCE-AE43-B2BF-2E57EE6D6E93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xmlns="" id="{90D34BF2-9267-B246-BC83-C97A4D97DEE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xmlns="" id="{1925F9C3-6A09-134C-8318-7290AD8B60A5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xmlns="" id="{E61C4667-123F-A845-BCC0-8455101ACF2F}"/>
                </a:ext>
              </a:extLst>
            </p:cNvPr>
            <p:cNvGrpSpPr/>
            <p:nvPr/>
          </p:nvGrpSpPr>
          <p:grpSpPr>
            <a:xfrm>
              <a:off x="7290083" y="3122951"/>
              <a:ext cx="746763" cy="344773"/>
              <a:chOff x="3668110" y="2448910"/>
              <a:chExt cx="3794234" cy="2165130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xmlns="" id="{7B7E719E-C4A3-4940-BB4F-671C6F1E7357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xmlns="" id="{71CB114A-BFFE-4245-9969-879EF7F16EA8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xmlns="" id="{72121964-7151-184E-B215-6FFAE4FA284F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56" name="Freeform 355">
                  <a:extLst>
                    <a:ext uri="{FF2B5EF4-FFF2-40B4-BE49-F238E27FC236}">
                      <a16:creationId xmlns:a16="http://schemas.microsoft.com/office/drawing/2014/main" xmlns="" id="{BB494E8E-F2D9-8D4C-8855-005A1DEE03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Freeform 356">
                  <a:extLst>
                    <a:ext uri="{FF2B5EF4-FFF2-40B4-BE49-F238E27FC236}">
                      <a16:creationId xmlns:a16="http://schemas.microsoft.com/office/drawing/2014/main" xmlns="" id="{21953B9A-7B59-5B48-B542-2BE643E43FA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8" name="Freeform 357">
                  <a:extLst>
                    <a:ext uri="{FF2B5EF4-FFF2-40B4-BE49-F238E27FC236}">
                      <a16:creationId xmlns:a16="http://schemas.microsoft.com/office/drawing/2014/main" xmlns="" id="{64E057B3-0410-8944-96E8-A73328F40DF9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Freeform 358">
                  <a:extLst>
                    <a:ext uri="{FF2B5EF4-FFF2-40B4-BE49-F238E27FC236}">
                      <a16:creationId xmlns:a16="http://schemas.microsoft.com/office/drawing/2014/main" xmlns="" id="{4F3BC6AC-6740-644B-B895-210B6ABEA3B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xmlns="" id="{5C1BDD41-89CC-5142-82E0-31AD1AEA5928}"/>
                </a:ext>
              </a:extLst>
            </p:cNvPr>
            <p:cNvGrpSpPr/>
            <p:nvPr/>
          </p:nvGrpSpPr>
          <p:grpSpPr>
            <a:xfrm>
              <a:off x="5371262" y="3020518"/>
              <a:ext cx="746763" cy="344773"/>
              <a:chOff x="3668110" y="2448910"/>
              <a:chExt cx="3794234" cy="2165130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xmlns="" id="{8CAAD1B8-7EF7-104B-A99C-66500B373B1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:a16="http://schemas.microsoft.com/office/drawing/2014/main" xmlns="" id="{C3709934-88FB-7B49-8DD5-B867C648DC42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xmlns="" id="{A129641A-31D4-0744-9BA2-E6B8031E0C71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64" name="Freeform 363">
                  <a:extLst>
                    <a:ext uri="{FF2B5EF4-FFF2-40B4-BE49-F238E27FC236}">
                      <a16:creationId xmlns:a16="http://schemas.microsoft.com/office/drawing/2014/main" xmlns="" id="{AC8F2956-A0C1-9347-A821-CF7760F8BF1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Freeform 364">
                  <a:extLst>
                    <a:ext uri="{FF2B5EF4-FFF2-40B4-BE49-F238E27FC236}">
                      <a16:creationId xmlns:a16="http://schemas.microsoft.com/office/drawing/2014/main" xmlns="" id="{3A2DD6F3-4BB4-7344-8796-936E8627C7EA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Freeform 365">
                  <a:extLst>
                    <a:ext uri="{FF2B5EF4-FFF2-40B4-BE49-F238E27FC236}">
                      <a16:creationId xmlns:a16="http://schemas.microsoft.com/office/drawing/2014/main" xmlns="" id="{1B108877-A9F2-B740-94FB-2FACB13C189C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Freeform 366">
                  <a:extLst>
                    <a:ext uri="{FF2B5EF4-FFF2-40B4-BE49-F238E27FC236}">
                      <a16:creationId xmlns:a16="http://schemas.microsoft.com/office/drawing/2014/main" xmlns="" id="{A4E7367F-EA46-6943-A52D-D2D39663AFD5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xmlns="" id="{E7BFFEF5-1E5A-214E-815E-5352DB1D8B9D}"/>
              </a:ext>
            </a:extLst>
          </p:cNvPr>
          <p:cNvGrpSpPr/>
          <p:nvPr/>
        </p:nvGrpSpPr>
        <p:grpSpPr>
          <a:xfrm>
            <a:off x="3510443" y="3070406"/>
            <a:ext cx="746763" cy="344773"/>
            <a:chOff x="3668110" y="2448910"/>
            <a:chExt cx="3794234" cy="2165130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xmlns="" id="{3882DC2F-B27B-0C40-807D-179D4FF6760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xmlns="" id="{C45558C7-AA03-9549-BB76-2D627A97AB4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xmlns="" id="{C5245A52-75E9-4F43-901F-B3CDDA16D9A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xmlns="" id="{5719E44D-592D-2B40-8629-8CAC92FD2898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xmlns="" id="{8F866AE4-8716-1943-A767-116C65DECED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Freeform 341">
                <a:extLst>
                  <a:ext uri="{FF2B5EF4-FFF2-40B4-BE49-F238E27FC236}">
                    <a16:creationId xmlns:a16="http://schemas.microsoft.com/office/drawing/2014/main" xmlns="" id="{5286B54F-3F16-8E4C-9916-F5AD40E1D77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Freeform 342">
                <a:extLst>
                  <a:ext uri="{FF2B5EF4-FFF2-40B4-BE49-F238E27FC236}">
                    <a16:creationId xmlns:a16="http://schemas.microsoft.com/office/drawing/2014/main" xmlns="" id="{A4B59C80-FD6E-ED49-8253-93F2FF9267E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4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862" y="1904206"/>
            <a:ext cx="7534275" cy="39909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ROUTERS AND FIB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Link Layer: 6-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Link Layer: 6-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433512"/>
            <a:ext cx="74771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23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Link Layer: 6-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" y="451821"/>
            <a:ext cx="10685585" cy="549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4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Link Layer: 6-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69" y="298940"/>
            <a:ext cx="9043987" cy="53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7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Link Layer: 6-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794"/>
            <a:ext cx="10515600" cy="62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1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xmlns="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8734" y="4271477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xmlns="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225" y="3351624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xmlns="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9594" y="5298866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xmlns="" id="{639A8D23-CDBF-2646-8186-B3743129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6922"/>
            <a:ext cx="833125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0" dirty="0">
                <a:solidFill>
                  <a:srgbClr val="000000"/>
                </a:solidFill>
                <a:latin typeface="+mn-lt"/>
              </a:rPr>
              <a:t>each interface on LAN 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+mn-lt"/>
              </a:rPr>
              <a:t>has unique 48-bit </a:t>
            </a:r>
            <a:r>
              <a:rPr lang="en-US" sz="2800" i="0" dirty="0">
                <a:solidFill>
                  <a:srgbClr val="0000A8"/>
                </a:solidFill>
                <a:latin typeface="+mn-lt"/>
              </a:rPr>
              <a:t>MAC</a:t>
            </a:r>
            <a:r>
              <a:rPr lang="en-US" sz="2800" i="0" dirty="0">
                <a:solidFill>
                  <a:srgbClr val="000000"/>
                </a:solidFill>
                <a:latin typeface="+mn-lt"/>
              </a:rPr>
              <a:t> address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+mn-lt"/>
              </a:rPr>
              <a:t>has a locally unique 32-bit IP address (as we’ve seen)</a:t>
            </a: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xmlns="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425937" y="3593615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xmlns="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6825" y="4320484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xmlns="" id="{0B96A29F-FA92-4046-A8C4-553BE3BB4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648" y="3308137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1A-2F-BB-76-09-AD</a:t>
            </a: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xmlns="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327" y="443650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xmlns="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197" y="4779066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xmlns="" id="{75320AB1-33FB-E441-96FA-8A3695961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2781" y="573363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xmlns="" id="{5200AA6C-1F84-3F41-9A67-F6A4557B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122" y="5577774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0C-C4-11-6F-E3-98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xmlns="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5234" y="442705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xmlns="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659" y="4801702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60" name="Text Box 32">
            <a:extLst>
              <a:ext uri="{FF2B5EF4-FFF2-40B4-BE49-F238E27FC236}">
                <a16:creationId xmlns:a16="http://schemas.microsoft.com/office/drawing/2014/main" xmlns="" id="{4D80277F-6853-7C4B-8A3B-77BAE9A5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74" y="3992146"/>
            <a:ext cx="217335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i="0" dirty="0">
                <a:solidFill>
                  <a:srgbClr val="000000"/>
                </a:solidFill>
                <a:latin typeface="+mn-lt"/>
              </a:rPr>
              <a:t>LAN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+mn-lt"/>
              </a:rPr>
              <a:t>(wired or wireless)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+mn-lt"/>
              </a:rPr>
              <a:t>137.196.7/24</a:t>
            </a:r>
            <a:endParaRPr lang="en-US" i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xmlns="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853" y="335344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xmlns="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030223" y="2820774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xmlns="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xmlns="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3" name="Rectangle 37">
            <a:extLst>
              <a:ext uri="{FF2B5EF4-FFF2-40B4-BE49-F238E27FC236}">
                <a16:creationId xmlns:a16="http://schemas.microsoft.com/office/drawing/2014/main" xmlns="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97155" y="413978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4" name="Rectangle 37">
            <a:extLst>
              <a:ext uri="{FF2B5EF4-FFF2-40B4-BE49-F238E27FC236}">
                <a16:creationId xmlns:a16="http://schemas.microsoft.com/office/drawing/2014/main" xmlns="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678" y="560675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xmlns="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31860" y="420170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xmlns="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3922434" y="3893652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xmlns="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xmlns="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9" name="Group 47">
            <a:extLst>
              <a:ext uri="{FF2B5EF4-FFF2-40B4-BE49-F238E27FC236}">
                <a16:creationId xmlns:a16="http://schemas.microsoft.com/office/drawing/2014/main" xmlns="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7880069" y="4049022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xmlns="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xmlns="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104DD163-DABA-C240-A6C6-E33234DB2F4D}"/>
              </a:ext>
            </a:extLst>
          </p:cNvPr>
          <p:cNvCxnSpPr/>
          <p:nvPr/>
        </p:nvCxnSpPr>
        <p:spPr>
          <a:xfrm flipH="1">
            <a:off x="6719722" y="3486836"/>
            <a:ext cx="25483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41">
            <a:extLst>
              <a:ext uri="{FF2B5EF4-FFF2-40B4-BE49-F238E27FC236}">
                <a16:creationId xmlns:a16="http://schemas.microsoft.com/office/drawing/2014/main" xmlns="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5832544" y="5800310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xmlns="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xmlns="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7" name="Text Box 33">
            <a:extLst>
              <a:ext uri="{FF2B5EF4-FFF2-40B4-BE49-F238E27FC236}">
                <a16:creationId xmlns:a16="http://schemas.microsoft.com/office/drawing/2014/main" xmlns="" id="{4D60F09C-EEAE-8949-89C9-70CE657C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458" y="309369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88" name="Text Box 36">
            <a:extLst>
              <a:ext uri="{FF2B5EF4-FFF2-40B4-BE49-F238E27FC236}">
                <a16:creationId xmlns:a16="http://schemas.microsoft.com/office/drawing/2014/main" xmlns="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609" y="497784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89" name="Text Box 39">
            <a:extLst>
              <a:ext uri="{FF2B5EF4-FFF2-40B4-BE49-F238E27FC236}">
                <a16:creationId xmlns:a16="http://schemas.microsoft.com/office/drawing/2014/main" xmlns="" id="{2D84C91A-F7A7-644A-9323-5E12ED7E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5795342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90" name="Text Box 31">
            <a:extLst>
              <a:ext uri="{FF2B5EF4-FFF2-40B4-BE49-F238E27FC236}">
                <a16:creationId xmlns:a16="http://schemas.microsoft.com/office/drawing/2014/main" xmlns="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352" y="5017604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</p:spTree>
    <p:extLst>
      <p:ext uri="{BB962C8B-B14F-4D97-AF65-F5344CB8AC3E}">
        <p14:creationId xmlns:p14="http://schemas.microsoft.com/office/powerpoint/2010/main" val="36909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Link Layer: 6-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1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xmlns="" id="{B986A0BA-C01E-D148-B175-80505AC80C09}"/>
              </a:ext>
            </a:extLst>
          </p:cNvPr>
          <p:cNvSpPr txBox="1">
            <a:spLocks noChangeArrowheads="1"/>
          </p:cNvSpPr>
          <p:nvPr/>
        </p:nvSpPr>
        <p:spPr>
          <a:xfrm>
            <a:off x="1010477" y="1441173"/>
            <a:ext cx="10028583" cy="50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sz="3200" dirty="0"/>
              <a:t>MAC address allocation administered by IEEE</a:t>
            </a:r>
          </a:p>
          <a:p>
            <a:pPr marL="404813" indent="-274638">
              <a:defRPr/>
            </a:pPr>
            <a:r>
              <a:rPr lang="en-US" sz="3200" dirty="0"/>
              <a:t>manufacturer buys portion of MAC address space (to assure uniqueness)</a:t>
            </a:r>
          </a:p>
          <a:p>
            <a:pPr marL="404813" indent="-274638">
              <a:defRPr/>
            </a:pPr>
            <a:r>
              <a:rPr lang="en-US" sz="3200" dirty="0"/>
              <a:t>analogy:</a:t>
            </a:r>
          </a:p>
          <a:p>
            <a:pPr lvl="1">
              <a:defRPr/>
            </a:pPr>
            <a:r>
              <a:rPr lang="en-US" sz="2800" dirty="0"/>
              <a:t>MAC address: like Social Security Number</a:t>
            </a:r>
          </a:p>
          <a:p>
            <a:pPr lvl="1">
              <a:defRPr/>
            </a:pPr>
            <a:r>
              <a:rPr lang="en-US" sz="2800" dirty="0"/>
              <a:t>IP address: like postal address</a:t>
            </a:r>
          </a:p>
          <a:p>
            <a:pPr>
              <a:defRPr/>
            </a:pPr>
            <a:r>
              <a:rPr lang="en-US" sz="3200" dirty="0"/>
              <a:t> MAC flat address: portability </a:t>
            </a:r>
          </a:p>
          <a:p>
            <a:pPr lvl="1">
              <a:defRPr/>
            </a:pPr>
            <a:r>
              <a:rPr lang="en-US" sz="2800" dirty="0"/>
              <a:t>can move interface from one LAN to another</a:t>
            </a:r>
          </a:p>
          <a:p>
            <a:pPr lvl="1">
              <a:defRPr/>
            </a:pPr>
            <a:r>
              <a:rPr lang="en-US" sz="2800" dirty="0"/>
              <a:t>recall IP address </a:t>
            </a:r>
            <a:r>
              <a:rPr lang="en-US" sz="2800" i="1" dirty="0"/>
              <a:t>not</a:t>
            </a:r>
            <a:r>
              <a:rPr lang="en-US" sz="2800" dirty="0"/>
              <a:t> portable: depends on IP subnet to which node is attached</a:t>
            </a:r>
          </a:p>
          <a:p>
            <a:pPr>
              <a:defRPr/>
            </a:pPr>
            <a:endParaRPr lang="en-US" sz="32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1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ARP: address resolution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7D1271A-DBC6-204B-8B80-84096104E623}"/>
              </a:ext>
            </a:extLst>
          </p:cNvPr>
          <p:cNvSpPr txBox="1">
            <a:spLocks noChangeArrowheads="1"/>
          </p:cNvSpPr>
          <p:nvPr/>
        </p:nvSpPr>
        <p:spPr>
          <a:xfrm>
            <a:off x="6082748" y="2344599"/>
            <a:ext cx="5193195" cy="95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A8"/>
                </a:solidFill>
              </a:rPr>
              <a:t>ARP table: </a:t>
            </a:r>
            <a:r>
              <a:rPr lang="en-US" dirty="0"/>
              <a:t>each IP node (host, router) on LAN has table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xmlns="" id="{8DB7D2E6-BC71-6342-8A7E-D3134900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92" y="1314450"/>
            <a:ext cx="110343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  <a:cs typeface="+mn-cs"/>
              </a:rPr>
              <a:t>Question:</a:t>
            </a:r>
            <a:r>
              <a:rPr lang="en-US" sz="2800" i="0" dirty="0">
                <a:solidFill>
                  <a:srgbClr val="0000A8"/>
                </a:solidFill>
                <a:latin typeface="+mn-lt"/>
                <a:cs typeface="+mn-cs"/>
              </a:rPr>
              <a:t> </a:t>
            </a:r>
            <a:r>
              <a:rPr lang="en-US" sz="2800" i="0" dirty="0">
                <a:latin typeface="+mn-lt"/>
                <a:cs typeface="+mn-cs"/>
              </a:rPr>
              <a:t>how to determine interface’s MAC address, knowing its IP address?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46F90A8E-A97F-4B47-8617-1E0B801A3FBF}"/>
              </a:ext>
            </a:extLst>
          </p:cNvPr>
          <p:cNvGrpSpPr/>
          <p:nvPr/>
        </p:nvGrpSpPr>
        <p:grpSpPr>
          <a:xfrm>
            <a:off x="948563" y="2990022"/>
            <a:ext cx="4847955" cy="2799867"/>
            <a:chOff x="3970059" y="2973174"/>
            <a:chExt cx="6053187" cy="3638349"/>
          </a:xfrm>
        </p:grpSpPr>
        <p:sp>
          <p:nvSpPr>
            <p:cNvPr id="51" name="Line 19">
              <a:extLst>
                <a:ext uri="{FF2B5EF4-FFF2-40B4-BE49-F238E27FC236}">
                  <a16:creationId xmlns:a16="http://schemas.microsoft.com/office/drawing/2014/main" xmlns="" id="{EFCCF237-D462-A848-A2F9-0B5DDED1E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134" y="4423877"/>
              <a:ext cx="901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xmlns="" id="{26F73C0C-F34D-EB41-919F-BDF66A1E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625" y="3504024"/>
              <a:ext cx="0" cy="655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xmlns="" id="{F5CD6898-8663-6D43-BAA6-A8946A48A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94" y="5451266"/>
              <a:ext cx="0" cy="438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xmlns="" id="{BC091F0C-CFB4-544C-B235-9FB23A12B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337" y="3746015"/>
              <a:ext cx="2046288" cy="2049462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xmlns="" id="{1F2D744C-309E-1748-8CEF-A191DA937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9225" y="4472884"/>
              <a:ext cx="796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xmlns="" id="{CBB39874-5BD1-5D4B-8E31-25BEBA29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047" y="3460537"/>
              <a:ext cx="1998238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1A-2F-BB-76-09-AD</a:t>
              </a: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xmlns="" id="{7C2882E3-6473-EB4E-9538-2CCE1D1E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7727" y="458890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8" name="Text Box 27">
              <a:extLst>
                <a:ext uri="{FF2B5EF4-FFF2-40B4-BE49-F238E27FC236}">
                  <a16:creationId xmlns:a16="http://schemas.microsoft.com/office/drawing/2014/main" xmlns="" id="{5C7845EB-10F3-1149-A9A1-1A0A55753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597" y="4931465"/>
              <a:ext cx="196164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58-23-D7-FA-20-B0</a:t>
              </a:r>
            </a:p>
          </p:txBody>
        </p:sp>
        <p:sp>
          <p:nvSpPr>
            <p:cNvPr id="59" name="Line 28">
              <a:extLst>
                <a:ext uri="{FF2B5EF4-FFF2-40B4-BE49-F238E27FC236}">
                  <a16:creationId xmlns:a16="http://schemas.microsoft.com/office/drawing/2014/main" xmlns="" id="{8915AAD7-DFE8-3C4C-854D-2C0B5A246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5181" y="5886035"/>
              <a:ext cx="360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xmlns="" id="{07636FFE-5FCF-0A44-960C-F51BD2EC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522" y="5730174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0C-C4-11-6F-E3-98</a:t>
              </a:r>
            </a:p>
          </p:txBody>
        </p:sp>
        <p:sp>
          <p:nvSpPr>
            <p:cNvPr id="61" name="Line 30">
              <a:extLst>
                <a:ext uri="{FF2B5EF4-FFF2-40B4-BE49-F238E27FC236}">
                  <a16:creationId xmlns:a16="http://schemas.microsoft.com/office/drawing/2014/main" xmlns="" id="{65842429-83E8-C843-8F18-759730DAB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634" y="457945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xmlns="" id="{7472F3E3-B59C-CE45-A51F-F369BE06C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059" y="4954102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71-65-F7-2B-08-53</a:t>
              </a:r>
            </a:p>
          </p:txBody>
        </p:sp>
        <p:sp>
          <p:nvSpPr>
            <p:cNvPr id="63" name="Text Box 32">
              <a:extLst>
                <a:ext uri="{FF2B5EF4-FFF2-40B4-BE49-F238E27FC236}">
                  <a16:creationId xmlns:a16="http://schemas.microsoft.com/office/drawing/2014/main" xmlns="" id="{76E01186-F965-E044-8ADB-FE380CAFC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947" y="4420079"/>
              <a:ext cx="2173356" cy="479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000000"/>
                  </a:solidFill>
                  <a:latin typeface="+mn-lt"/>
                </a:rPr>
                <a:t>   LAN</a:t>
              </a:r>
            </a:p>
          </p:txBody>
        </p:sp>
        <p:sp>
          <p:nvSpPr>
            <p:cNvPr id="64" name="Rectangle 37">
              <a:extLst>
                <a:ext uri="{FF2B5EF4-FFF2-40B4-BE49-F238E27FC236}">
                  <a16:creationId xmlns:a16="http://schemas.microsoft.com/office/drawing/2014/main" xmlns="" id="{54AF773F-51B4-F84F-A15B-941A3EE3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253" y="350584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xmlns="" id="{85EE06A5-9204-7B4E-B07F-32BA1B5ED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2623" y="2973174"/>
              <a:ext cx="812800" cy="658813"/>
              <a:chOff x="-44" y="1473"/>
              <a:chExt cx="981" cy="1105"/>
            </a:xfrm>
          </p:grpSpPr>
          <p:pic>
            <p:nvPicPr>
              <p:cNvPr id="83" name="Picture 45" descr="desktop_computer_stylized_medium">
                <a:extLst>
                  <a:ext uri="{FF2B5EF4-FFF2-40B4-BE49-F238E27FC236}">
                    <a16:creationId xmlns:a16="http://schemas.microsoft.com/office/drawing/2014/main" xmlns="" id="{23C296A6-6B32-A64A-9411-85507BE07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Freeform 46">
                <a:extLst>
                  <a:ext uri="{FF2B5EF4-FFF2-40B4-BE49-F238E27FC236}">
                    <a16:creationId xmlns:a16="http://schemas.microsoft.com/office/drawing/2014/main" xmlns="" id="{42ECB958-418E-FB44-BE70-E256C588C7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66" name="Rectangle 37">
              <a:extLst>
                <a:ext uri="{FF2B5EF4-FFF2-40B4-BE49-F238E27FC236}">
                  <a16:creationId xmlns:a16="http://schemas.microsoft.com/office/drawing/2014/main" xmlns="" id="{BAB24AC1-02B1-BF40-BED4-B66E7B0C5E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49555" y="429218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xmlns="" id="{6A5793AF-4220-9B4D-8408-5F7BDDF4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078" y="575915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8" name="Rectangle 37">
              <a:extLst>
                <a:ext uri="{FF2B5EF4-FFF2-40B4-BE49-F238E27FC236}">
                  <a16:creationId xmlns:a16="http://schemas.microsoft.com/office/drawing/2014/main" xmlns="" id="{6D089618-C037-1B4F-A97C-2B85FEF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4260" y="435410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69" name="Group 38">
              <a:extLst>
                <a:ext uri="{FF2B5EF4-FFF2-40B4-BE49-F238E27FC236}">
                  <a16:creationId xmlns:a16="http://schemas.microsoft.com/office/drawing/2014/main" xmlns="" id="{4EFC04DC-8B24-2C45-BBD0-44DC6D0A3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834" y="4046052"/>
              <a:ext cx="812800" cy="658813"/>
              <a:chOff x="-44" y="1473"/>
              <a:chExt cx="981" cy="1105"/>
            </a:xfrm>
          </p:grpSpPr>
          <p:pic>
            <p:nvPicPr>
              <p:cNvPr id="81" name="Picture 39" descr="desktop_computer_stylized_medium">
                <a:extLst>
                  <a:ext uri="{FF2B5EF4-FFF2-40B4-BE49-F238E27FC236}">
                    <a16:creationId xmlns:a16="http://schemas.microsoft.com/office/drawing/2014/main" xmlns="" id="{39121052-FCC5-AA42-AFDF-F25E678CE1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xmlns="" id="{24F752F7-3499-2C4B-A0BA-F2D78B1142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xmlns="" id="{5EBEAAB9-CDB4-CE49-8310-6B2AA6304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32469" y="4201422"/>
              <a:ext cx="812800" cy="658812"/>
              <a:chOff x="-26" y="1473"/>
              <a:chExt cx="981" cy="1105"/>
            </a:xfrm>
          </p:grpSpPr>
          <p:pic>
            <p:nvPicPr>
              <p:cNvPr id="79" name="Picture 48" descr="desktop_computer_stylized_medium">
                <a:extLst>
                  <a:ext uri="{FF2B5EF4-FFF2-40B4-BE49-F238E27FC236}">
                    <a16:creationId xmlns:a16="http://schemas.microsoft.com/office/drawing/2014/main" xmlns="" id="{A09AFECC-5A0F-0A4B-892C-44745CBEA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49">
                <a:extLst>
                  <a:ext uri="{FF2B5EF4-FFF2-40B4-BE49-F238E27FC236}">
                    <a16:creationId xmlns:a16="http://schemas.microsoft.com/office/drawing/2014/main" xmlns="" id="{787BFF11-9679-4D43-96E9-7D4B1E9F39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AF83B3ED-014E-C54B-8E5B-330331DC8FB4}"/>
                </a:ext>
              </a:extLst>
            </p:cNvPr>
            <p:cNvCxnSpPr/>
            <p:nvPr/>
          </p:nvCxnSpPr>
          <p:spPr>
            <a:xfrm flipH="1">
              <a:off x="6872122" y="3639236"/>
              <a:ext cx="2548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41">
              <a:extLst>
                <a:ext uri="{FF2B5EF4-FFF2-40B4-BE49-F238E27FC236}">
                  <a16:creationId xmlns:a16="http://schemas.microsoft.com/office/drawing/2014/main" xmlns="" id="{D892522E-B65A-3B4E-B03F-858DF69A7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4944" y="5952710"/>
              <a:ext cx="812800" cy="658813"/>
              <a:chOff x="-44" y="1473"/>
              <a:chExt cx="981" cy="1105"/>
            </a:xfrm>
          </p:grpSpPr>
          <p:pic>
            <p:nvPicPr>
              <p:cNvPr id="77" name="Picture 42" descr="desktop_computer_stylized_medium">
                <a:extLst>
                  <a:ext uri="{FF2B5EF4-FFF2-40B4-BE49-F238E27FC236}">
                    <a16:creationId xmlns:a16="http://schemas.microsoft.com/office/drawing/2014/main" xmlns="" id="{87EA0D93-21F4-2F41-BC21-3244E9F9E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reeform 43">
                <a:extLst>
                  <a:ext uri="{FF2B5EF4-FFF2-40B4-BE49-F238E27FC236}">
                    <a16:creationId xmlns:a16="http://schemas.microsoft.com/office/drawing/2014/main" xmlns="" id="{AC4ED98E-24ED-7845-948B-F37EC77BBA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73" name="Text Box 33">
              <a:extLst>
                <a:ext uri="{FF2B5EF4-FFF2-40B4-BE49-F238E27FC236}">
                  <a16:creationId xmlns:a16="http://schemas.microsoft.com/office/drawing/2014/main" xmlns="" id="{AD56C76B-D256-BA45-B5C6-9C69CF312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858" y="3246090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137.196.7.78</a:t>
              </a:r>
            </a:p>
          </p:txBody>
        </p:sp>
        <p:sp>
          <p:nvSpPr>
            <p:cNvPr id="74" name="Text Box 36">
              <a:extLst>
                <a:ext uri="{FF2B5EF4-FFF2-40B4-BE49-F238E27FC236}">
                  <a16:creationId xmlns:a16="http://schemas.microsoft.com/office/drawing/2014/main" xmlns="" id="{9FE2DD02-437B-BD40-B8BC-D8F1E3FD1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6009" y="5130248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137.196.7.14</a:t>
              </a:r>
            </a:p>
          </p:txBody>
        </p: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xmlns="" id="{EC007CEB-B2AD-9C40-859B-963764C1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276" y="5947742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137.196.7.88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xmlns="" id="{BAA1C6E0-33E8-604C-BF4C-E7F8EED04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753" y="5170004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137.196.7.23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D546546A-4C05-6448-B20D-C122FF754D91}"/>
              </a:ext>
            </a:extLst>
          </p:cNvPr>
          <p:cNvGrpSpPr/>
          <p:nvPr/>
        </p:nvGrpSpPr>
        <p:grpSpPr>
          <a:xfrm>
            <a:off x="1446381" y="2663687"/>
            <a:ext cx="3653512" cy="2923999"/>
            <a:chOff x="1446381" y="2663687"/>
            <a:chExt cx="3653512" cy="2923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1BA5E9CA-3EEB-3D4C-94D2-116047F3B04D}"/>
                </a:ext>
              </a:extLst>
            </p:cNvPr>
            <p:cNvGrpSpPr/>
            <p:nvPr/>
          </p:nvGrpSpPr>
          <p:grpSpPr>
            <a:xfrm>
              <a:off x="2754559" y="2663687"/>
              <a:ext cx="479618" cy="437323"/>
              <a:chOff x="2317237" y="2601212"/>
              <a:chExt cx="479618" cy="4373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833F027A-1BC4-FF42-ABAF-326F9EBCDE7B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8CF5883-3135-F546-978F-2F1DF5A5FEDF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xmlns="" id="{49241A8B-79A4-9A44-84FC-DDD5D1C7E66D}"/>
                </a:ext>
              </a:extLst>
            </p:cNvPr>
            <p:cNvGrpSpPr/>
            <p:nvPr/>
          </p:nvGrpSpPr>
          <p:grpSpPr>
            <a:xfrm>
              <a:off x="2463958" y="5150363"/>
              <a:ext cx="479618" cy="437323"/>
              <a:chOff x="2317237" y="2601212"/>
              <a:chExt cx="479618" cy="43732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xmlns="" id="{1AA52BDC-E20B-CD42-92BD-D934D34CDE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3004BA43-DD92-2D48-A37B-B5AB88E8275D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80B40655-D207-4B43-BDBC-5A8A359EB4BE}"/>
                </a:ext>
              </a:extLst>
            </p:cNvPr>
            <p:cNvGrpSpPr/>
            <p:nvPr/>
          </p:nvGrpSpPr>
          <p:grpSpPr>
            <a:xfrm>
              <a:off x="1446381" y="3530757"/>
              <a:ext cx="479618" cy="437323"/>
              <a:chOff x="2317237" y="2601212"/>
              <a:chExt cx="479618" cy="43732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B09CB092-EC49-C748-9C60-C6C7BE5D23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9310B648-0A48-B341-982E-67DBE3BC8F8C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xmlns="" id="{391EF928-0B96-E94A-9865-02E6EC100722}"/>
                </a:ext>
              </a:extLst>
            </p:cNvPr>
            <p:cNvGrpSpPr/>
            <p:nvPr/>
          </p:nvGrpSpPr>
          <p:grpSpPr>
            <a:xfrm>
              <a:off x="4620275" y="3785389"/>
              <a:ext cx="479618" cy="437323"/>
              <a:chOff x="2317237" y="2601212"/>
              <a:chExt cx="479618" cy="43732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C271BF07-D4F0-984E-AF46-10383E6D9CCD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8023F87F-F1C6-B24D-8EDA-F5FC3A9ACD24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</p:grpSp>
      <p:sp>
        <p:nvSpPr>
          <p:cNvPr id="97" name="Rectangle 4">
            <a:extLst>
              <a:ext uri="{FF2B5EF4-FFF2-40B4-BE49-F238E27FC236}">
                <a16:creationId xmlns:a16="http://schemas.microsoft.com/office/drawing/2014/main" xmlns="" id="{4A83C14A-4461-9346-A5E9-676E90D4631D}"/>
              </a:ext>
            </a:extLst>
          </p:cNvPr>
          <p:cNvSpPr txBox="1">
            <a:spLocks noChangeArrowheads="1"/>
          </p:cNvSpPr>
          <p:nvPr/>
        </p:nvSpPr>
        <p:spPr>
          <a:xfrm>
            <a:off x="5785443" y="3298343"/>
            <a:ext cx="5472170" cy="290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sz="2800" dirty="0"/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</a:t>
            </a:r>
            <a:r>
              <a:rPr lang="en-US" sz="2000" dirty="0">
                <a:solidFill>
                  <a:srgbClr val="0000A8"/>
                </a:solidFill>
              </a:rPr>
              <a:t>&lt; IP address; MAC address; TTL&gt;</a:t>
            </a:r>
          </a:p>
          <a:p>
            <a:pPr lvl="1">
              <a:defRPr/>
            </a:pPr>
            <a:r>
              <a:rPr lang="en-US" sz="2800" dirty="0"/>
              <a:t>TTL (Time To Live): time after which address mapping will be forgotten (typically 20 min)</a:t>
            </a:r>
          </a:p>
        </p:txBody>
      </p:sp>
    </p:spTree>
    <p:extLst>
      <p:ext uri="{BB962C8B-B14F-4D97-AF65-F5344CB8AC3E}">
        <p14:creationId xmlns:p14="http://schemas.microsoft.com/office/powerpoint/2010/main" val="420120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xmlns="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xmlns="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xmlns="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xmlns="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xmlns="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xmlns="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xmlns="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xmlns="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xmlns="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xmlns="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xmlns="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xmlns="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xmlns="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xmlns="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xmlns="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xmlns="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xmlns="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xmlns="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xmlns="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xmlns="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xmlns="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xmlns="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xmlns="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xmlns="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xmlns="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xmlns="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xmlns="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xmlns="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88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13DE118-29AE-1147-9673-7A7F3BEC6EF7}"/>
              </a:ext>
            </a:extLst>
          </p:cNvPr>
          <p:cNvGrpSpPr/>
          <p:nvPr/>
        </p:nvGrpSpPr>
        <p:grpSpPr>
          <a:xfrm>
            <a:off x="689113" y="2175367"/>
            <a:ext cx="5579166" cy="1015663"/>
            <a:chOff x="689113" y="2070437"/>
            <a:chExt cx="5579166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230726C-A09E-6C44-A2D0-4B4AC64FB4B2}"/>
                </a:ext>
              </a:extLst>
            </p:cNvPr>
            <p:cNvSpPr txBox="1"/>
            <p:nvPr/>
          </p:nvSpPr>
          <p:spPr>
            <a:xfrm>
              <a:off x="993914" y="2070437"/>
              <a:ext cx="52743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A</a:t>
              </a:r>
              <a:r>
                <a:rPr lang="en-US" sz="2000" dirty="0"/>
                <a:t> broadcasts ARP query, containing B's IP </a:t>
              </a:r>
              <a:r>
                <a:rPr lang="en-US" sz="2000" dirty="0" err="1"/>
                <a:t>addr</a:t>
              </a:r>
              <a:endParaRPr lang="en-US" sz="2000" dirty="0"/>
            </a:p>
            <a:p>
              <a:pPr marL="404813" lvl="1" indent="-2349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/>
                <a:t>destination MAC address = FF-FF-FF-FF-FF-FF</a:t>
              </a:r>
            </a:p>
            <a:p>
              <a:pPr marL="404813" lvl="1" indent="-2349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/>
                <a:t>all nodes on LAN receive ARP query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xmlns="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Courier New" panose="02070309020205020404" pitchFamily="49" charset="0"/>
                </a:rPr>
                <a:t>Source MAC:  </a:t>
              </a:r>
              <a:r>
                <a:rPr lang="en-US" sz="1600" dirty="0">
                  <a:solidFill>
                    <a:srgbClr val="000000"/>
                  </a:solidFill>
                </a:rPr>
                <a:t>71-65-F7-2B-08-53</a:t>
              </a:r>
            </a:p>
            <a:p>
              <a:r>
                <a:rPr lang="en-US" sz="1600" dirty="0">
                  <a:cs typeface="Courier New" panose="02070309020205020404" pitchFamily="49" charset="0"/>
                </a:rPr>
                <a:t>Source IP: </a:t>
              </a:r>
              <a:r>
                <a:rPr lang="en-US" sz="1600" dirty="0"/>
                <a:t>137.196.7.23</a:t>
              </a:r>
              <a:r>
                <a:rPr lang="en-US" sz="1600" dirty="0"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600" dirty="0"/>
                <a:t>Target IP address: </a:t>
              </a:r>
              <a:r>
                <a:rPr lang="en-US" sz="1400" dirty="0"/>
                <a:t>137.196.7.14</a:t>
              </a:r>
            </a:p>
            <a:p>
              <a:r>
                <a:rPr lang="en-US" sz="1400" dirty="0">
                  <a:latin typeface="Arial" charset="0"/>
                </a:rPr>
                <a:t>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F92BD21F-B726-4F40-9D4F-27BF9ABCB338}"/>
              </a:ext>
            </a:extLst>
          </p:cNvPr>
          <p:cNvGrpSpPr/>
          <p:nvPr/>
        </p:nvGrpSpPr>
        <p:grpSpPr>
          <a:xfrm>
            <a:off x="5367131" y="3596877"/>
            <a:ext cx="2849218" cy="2007707"/>
            <a:chOff x="437322" y="4803913"/>
            <a:chExt cx="2849218" cy="2007707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xmlns="" id="{F6B69C75-3517-234C-9022-322822C8ECE4}"/>
                </a:ext>
              </a:extLst>
            </p:cNvPr>
            <p:cNvSpPr/>
            <p:nvPr/>
          </p:nvSpPr>
          <p:spPr>
            <a:xfrm rot="5400000">
              <a:off x="1335154" y="6172202"/>
              <a:ext cx="1073429" cy="20540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xmlns="" id="{E2103C84-F9BB-754A-8DB4-9EED1407A0E5}"/>
                </a:ext>
              </a:extLst>
            </p:cNvPr>
            <p:cNvSpPr/>
            <p:nvPr/>
          </p:nvSpPr>
          <p:spPr>
            <a:xfrm rot="16200000">
              <a:off x="1408044" y="5105399"/>
              <a:ext cx="775252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xmlns="" id="{8E8C1703-14D3-ED45-A5E7-3C816D2C6A36}"/>
                </a:ext>
              </a:extLst>
            </p:cNvPr>
            <p:cNvSpPr/>
            <p:nvPr/>
          </p:nvSpPr>
          <p:spPr>
            <a:xfrm>
              <a:off x="437322" y="5499652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xmlns="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7255" y="5177985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xmlns="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xmlns="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A9DD04DE-490A-BF4D-A7E2-3A174C7DB200}"/>
              </a:ext>
            </a:extLst>
          </p:cNvPr>
          <p:cNvGrpSpPr/>
          <p:nvPr/>
        </p:nvGrpSpPr>
        <p:grpSpPr>
          <a:xfrm>
            <a:off x="5817705" y="4121995"/>
            <a:ext cx="410817" cy="461665"/>
            <a:chOff x="2292626" y="5618921"/>
            <a:chExt cx="410817" cy="461665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xmlns="" id="{56289879-A092-1D48-94AB-CCE5CC88B4FF}"/>
                </a:ext>
              </a:extLst>
            </p:cNvPr>
            <p:cNvSpPr/>
            <p:nvPr/>
          </p:nvSpPr>
          <p:spPr>
            <a:xfrm>
              <a:off x="2292626" y="5645426"/>
              <a:ext cx="410817" cy="41081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B6F7794D-4F3F-5742-9DD7-7030CC3F326A}"/>
                </a:ext>
              </a:extLst>
            </p:cNvPr>
            <p:cNvSpPr txBox="1"/>
            <p:nvPr/>
          </p:nvSpPr>
          <p:spPr>
            <a:xfrm>
              <a:off x="2319130" y="56189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B70654DC-D6ED-4743-B90B-BBDA82CBF7C1}"/>
              </a:ext>
            </a:extLst>
          </p:cNvPr>
          <p:cNvSpPr txBox="1"/>
          <p:nvPr/>
        </p:nvSpPr>
        <p:spPr>
          <a:xfrm>
            <a:off x="7623617" y="2453566"/>
            <a:ext cx="398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Ethernet frame (sent to </a:t>
            </a:r>
            <a:r>
              <a:rPr lang="en-US" sz="1600" dirty="0"/>
              <a:t>FF-FF-FF-FF-FF-FF)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3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xmlns="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xmlns="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xmlns="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xmlns="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xmlns="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xmlns="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xmlns="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xmlns="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xmlns="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xmlns="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xmlns="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xmlns="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xmlns="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xmlns="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xmlns="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xmlns="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xmlns="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xmlns="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xmlns="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xmlns="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xmlns="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xmlns="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xmlns="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xmlns="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xmlns="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xmlns="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xmlns="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xmlns="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6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13DE118-29AE-1147-9673-7A7F3BEC6EF7}"/>
              </a:ext>
            </a:extLst>
          </p:cNvPr>
          <p:cNvGrpSpPr/>
          <p:nvPr/>
        </p:nvGrpSpPr>
        <p:grpSpPr>
          <a:xfrm>
            <a:off x="7730987" y="5422150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B</a:t>
              </a:r>
              <a:r>
                <a:rPr lang="en-US" sz="2000" dirty="0"/>
                <a:t> replies to A with ARP response, giving its MAC address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xmlns="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Target IP address: </a:t>
              </a:r>
              <a:r>
                <a:rPr lang="en-US" sz="1400" dirty="0"/>
                <a:t>137.196.7.14</a:t>
              </a:r>
            </a:p>
            <a:p>
              <a:r>
                <a:rPr lang="en-US" sz="1600" dirty="0"/>
                <a:t>Target MAC address: </a:t>
              </a:r>
              <a:endParaRPr lang="en-US" sz="1400" dirty="0"/>
            </a:p>
            <a:p>
              <a:r>
                <a:rPr lang="en-US" sz="1600" dirty="0">
                  <a:solidFill>
                    <a:srgbClr val="000000"/>
                  </a:solidFill>
                </a:rPr>
                <a:t>                    58-23-D7-FA-20-B0</a:t>
              </a:r>
              <a:endParaRPr lang="en-US" sz="1600" dirty="0"/>
            </a:p>
            <a:p>
              <a:r>
                <a:rPr lang="en-US" sz="1400" dirty="0">
                  <a:latin typeface="Arial" charset="0"/>
                </a:rPr>
                <a:t>…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2849218" cy="741718"/>
            <a:chOff x="5367131" y="3866019"/>
            <a:chExt cx="2849218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xmlns="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6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xmlns="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xmlns="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xmlns="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xmlns="" id="{A9DD04DE-490A-BF4D-A7E2-3A174C7DB200}"/>
                </a:ext>
              </a:extLst>
            </p:cNvPr>
            <p:cNvGrpSpPr/>
            <p:nvPr/>
          </p:nvGrpSpPr>
          <p:grpSpPr>
            <a:xfrm>
              <a:off x="7434470" y="4043570"/>
              <a:ext cx="410817" cy="461665"/>
              <a:chOff x="2292626" y="5618921"/>
              <a:chExt cx="410817" cy="46166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56289879-A092-1D48-94AB-CCE5CC88B4FF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id="{B6F7794D-4F3F-5742-9DD7-7030CC3F326A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B70654DC-D6ED-4743-B90B-BBDA82CBF7C1}"/>
              </a:ext>
            </a:extLst>
          </p:cNvPr>
          <p:cNvSpPr txBox="1"/>
          <p:nvPr/>
        </p:nvSpPr>
        <p:spPr>
          <a:xfrm>
            <a:off x="7901911" y="2228279"/>
            <a:ext cx="295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ARP message into Ethernet frame (sent to </a:t>
            </a:r>
            <a:r>
              <a:rPr lang="en-US" sz="1600" dirty="0">
                <a:solidFill>
                  <a:srgbClr val="000000"/>
                </a:solidFill>
              </a:rPr>
              <a:t>71-65-F7-2B-08-53</a:t>
            </a:r>
            <a:r>
              <a:rPr lang="en-US" sz="1600" dirty="0"/>
              <a:t>)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xmlns="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xmlns="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xmlns="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xmlns="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xmlns="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xmlns="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xmlns="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xmlns="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xmlns="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xmlns="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xmlns="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xmlns="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xmlns="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xmlns="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xmlns="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xmlns="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xmlns="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xmlns="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xmlns="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xmlns="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xmlns="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xmlns="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xmlns="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xmlns="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xmlns="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xmlns="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xmlns="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xmlns="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4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13DE118-29AE-1147-9673-7A7F3BEC6EF7}"/>
              </a:ext>
            </a:extLst>
          </p:cNvPr>
          <p:cNvGrpSpPr/>
          <p:nvPr/>
        </p:nvGrpSpPr>
        <p:grpSpPr>
          <a:xfrm>
            <a:off x="1144656" y="5342636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A</a:t>
              </a:r>
              <a:r>
                <a:rPr lang="en-US" sz="2000" dirty="0"/>
                <a:t> receives B’s reply, adds B entry into its local ARP table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1637539" cy="741718"/>
            <a:chOff x="5367131" y="3866019"/>
            <a:chExt cx="1637539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xmlns="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xmlns="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xmlns="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xmlns="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5F39055-4138-5345-8C30-F70330025618}"/>
              </a:ext>
            </a:extLst>
          </p:cNvPr>
          <p:cNvGrpSpPr/>
          <p:nvPr/>
        </p:nvGrpSpPr>
        <p:grpSpPr>
          <a:xfrm>
            <a:off x="1217886" y="3923211"/>
            <a:ext cx="3224987" cy="523220"/>
            <a:chOff x="1217886" y="3818281"/>
            <a:chExt cx="3224987" cy="523220"/>
          </a:xfrm>
        </p:grpSpPr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xmlns="" id="{1DADF13F-2D2F-5443-842A-4A233EADB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886" y="3818281"/>
              <a:ext cx="880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137.196.</a:t>
              </a:r>
            </a:p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       </a:t>
              </a:r>
              <a:r>
                <a:rPr lang="en-US" sz="1400" i="0" dirty="0">
                  <a:latin typeface="Arial" charset="0"/>
                  <a:cs typeface="+mn-cs"/>
                </a:rPr>
                <a:t>7.14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xmlns="" id="{82505451-0901-AA46-96C0-FED04AAB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388" y="3897795"/>
              <a:ext cx="1739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58-23-D7-FA-20-B0</a:t>
              </a:r>
            </a:p>
          </p:txBody>
        </p:sp>
        <p:sp>
          <p:nvSpPr>
            <p:cNvPr id="78" name="Text Box 27">
              <a:extLst>
                <a:ext uri="{FF2B5EF4-FFF2-40B4-BE49-F238E27FC236}">
                  <a16:creationId xmlns:a16="http://schemas.microsoft.com/office/drawing/2014/main" xmlns="" id="{ED5A362E-E35A-6241-9A98-218C81894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049" y="3891169"/>
              <a:ext cx="4828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500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66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xmlns="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xmlns="" id="{75C8B8F2-44A8-AE4D-95ED-0C45E84A2CCD}"/>
              </a:ext>
            </a:extLst>
          </p:cNvPr>
          <p:cNvSpPr txBox="1">
            <a:spLocks noChangeArrowheads="1"/>
          </p:cNvSpPr>
          <p:nvPr/>
        </p:nvSpPr>
        <p:spPr>
          <a:xfrm>
            <a:off x="935519" y="1322317"/>
            <a:ext cx="10831760" cy="119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indent="-111125">
              <a:buFont typeface="Wingdings" charset="0"/>
              <a:buNone/>
              <a:defRPr/>
            </a:pPr>
            <a:r>
              <a:rPr lang="en-US" dirty="0"/>
              <a:t>walkthrough</a:t>
            </a:r>
            <a:r>
              <a:rPr lang="en-US" dirty="0">
                <a:solidFill>
                  <a:srgbClr val="CC0000"/>
                </a:solidFill>
              </a:rPr>
              <a:t>: sending a  datagram from </a:t>
            </a:r>
            <a:r>
              <a:rPr lang="en-US" i="1" dirty="0">
                <a:solidFill>
                  <a:srgbClr val="CC0000"/>
                </a:solidFill>
              </a:rPr>
              <a:t>A</a:t>
            </a:r>
            <a:r>
              <a:rPr lang="en-US" dirty="0">
                <a:solidFill>
                  <a:srgbClr val="CC0000"/>
                </a:solidFill>
              </a:rPr>
              <a:t> to </a:t>
            </a:r>
            <a:r>
              <a:rPr lang="en-US" i="1" dirty="0">
                <a:solidFill>
                  <a:srgbClr val="CC0000"/>
                </a:solidFill>
              </a:rPr>
              <a:t>B</a:t>
            </a:r>
            <a:r>
              <a:rPr lang="en-US" dirty="0">
                <a:solidFill>
                  <a:srgbClr val="CC0000"/>
                </a:solidFill>
              </a:rPr>
              <a:t> via </a:t>
            </a:r>
            <a:r>
              <a:rPr lang="en-US" i="1" dirty="0">
                <a:solidFill>
                  <a:srgbClr val="CC0000"/>
                </a:solidFill>
              </a:rPr>
              <a:t>R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sz="2800" dirty="0"/>
              <a:t>focus on addressing – at IP (datagram) and MAC layer (frame) levels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xmlns="" id="{71633948-5785-5849-859F-87310A692F23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 Box 4">
            <a:extLst>
              <a:ext uri="{FF2B5EF4-FFF2-40B4-BE49-F238E27FC236}">
                <a16:creationId xmlns:a16="http://schemas.microsoft.com/office/drawing/2014/main" xmlns="" id="{7AA3B0EC-8E9C-EA40-807D-C0DCADFC5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227" name="Freeform 39">
            <a:extLst>
              <a:ext uri="{FF2B5EF4-FFF2-40B4-BE49-F238E27FC236}">
                <a16:creationId xmlns:a16="http://schemas.microsoft.com/office/drawing/2014/main" xmlns="" id="{877FF5E7-E20D-C343-A6A6-C03781D86E63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28" name="Line 40">
            <a:extLst>
              <a:ext uri="{FF2B5EF4-FFF2-40B4-BE49-F238E27FC236}">
                <a16:creationId xmlns:a16="http://schemas.microsoft.com/office/drawing/2014/main" xmlns="" id="{F783F2B5-328E-0E4F-B70F-C2AE78E3D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9" name="Line 41">
            <a:extLst>
              <a:ext uri="{FF2B5EF4-FFF2-40B4-BE49-F238E27FC236}">
                <a16:creationId xmlns:a16="http://schemas.microsoft.com/office/drawing/2014/main" xmlns="" id="{C060EFA7-8C6E-3D40-B474-D7EA7BAB1B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34" name="Text Box 58">
            <a:extLst>
              <a:ext uri="{FF2B5EF4-FFF2-40B4-BE49-F238E27FC236}">
                <a16:creationId xmlns:a16="http://schemas.microsoft.com/office/drawing/2014/main" xmlns="" id="{DB5EE02A-B01A-5E4C-B702-F6EBFE468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sp>
        <p:nvSpPr>
          <p:cNvPr id="236" name="Line 67">
            <a:extLst>
              <a:ext uri="{FF2B5EF4-FFF2-40B4-BE49-F238E27FC236}">
                <a16:creationId xmlns:a16="http://schemas.microsoft.com/office/drawing/2014/main" xmlns="" id="{C65C148F-06BF-C940-B2DD-A67AC4BE27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9" name="Line 73">
            <a:extLst>
              <a:ext uri="{FF2B5EF4-FFF2-40B4-BE49-F238E27FC236}">
                <a16:creationId xmlns:a16="http://schemas.microsoft.com/office/drawing/2014/main" xmlns="" id="{2E33E508-B8D6-3E44-B5AA-A6A307EEE1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40" name="Freeform 75">
            <a:extLst>
              <a:ext uri="{FF2B5EF4-FFF2-40B4-BE49-F238E27FC236}">
                <a16:creationId xmlns:a16="http://schemas.microsoft.com/office/drawing/2014/main" xmlns="" id="{25EB896A-E2EC-F64E-82DF-14D4BB8B17FF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1" name="Text Box 76">
            <a:extLst>
              <a:ext uri="{FF2B5EF4-FFF2-40B4-BE49-F238E27FC236}">
                <a16:creationId xmlns:a16="http://schemas.microsoft.com/office/drawing/2014/main" xmlns="" id="{6209BBA1-3ADB-DD4E-98BA-16778788F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xmlns="" id="{31F04776-CE9C-1440-B37F-242C3E190A98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261" name="Rectangle 37">
              <a:extLst>
                <a:ext uri="{FF2B5EF4-FFF2-40B4-BE49-F238E27FC236}">
                  <a16:creationId xmlns:a16="http://schemas.microsoft.com/office/drawing/2014/main" xmlns="" id="{7820489A-5549-C442-BF3C-BC1AC11B6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262" name="Rectangle 37">
              <a:extLst>
                <a:ext uri="{FF2B5EF4-FFF2-40B4-BE49-F238E27FC236}">
                  <a16:creationId xmlns:a16="http://schemas.microsoft.com/office/drawing/2014/main" xmlns="" id="{9AF76EFA-4C5B-674E-BA86-9C05702BA8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xmlns="" id="{84D12D1B-CACD-6E4B-9C38-D2F459245889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xmlns="" id="{16FB099F-FBEA-9F48-8EAA-5BCE4873212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xmlns="" id="{13DBFA26-F015-2547-A930-D01540DA83C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xmlns="" id="{6BD83E9A-6CBF-3D4E-8F2F-EA68EE4D375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7" name="Freeform 266">
                  <a:extLst>
                    <a:ext uri="{FF2B5EF4-FFF2-40B4-BE49-F238E27FC236}">
                      <a16:creationId xmlns:a16="http://schemas.microsoft.com/office/drawing/2014/main" xmlns="" id="{24B4E4B6-6B7A-4A4B-A9EB-9BA919CAA34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xmlns="" id="{8A579144-F431-924D-BEDF-34C91BDD544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xmlns="" id="{60A07585-2E49-1643-B16B-023093CA681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xmlns="" id="{99C7FFFB-540E-F04A-8756-DC9317FA983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43" name="Rectangle 37">
            <a:extLst>
              <a:ext uri="{FF2B5EF4-FFF2-40B4-BE49-F238E27FC236}">
                <a16:creationId xmlns:a16="http://schemas.microsoft.com/office/drawing/2014/main" xmlns="" id="{2049FC20-01F9-A342-8ED2-71DDD4E2422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244" name="Group 49">
            <a:extLst>
              <a:ext uri="{FF2B5EF4-FFF2-40B4-BE49-F238E27FC236}">
                <a16:creationId xmlns:a16="http://schemas.microsoft.com/office/drawing/2014/main" xmlns="" id="{0C6B5E2D-47E0-304A-802F-B33BA23951DC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259" name="Picture 50" descr="desktop_computer_stylized_medium">
              <a:extLst>
                <a:ext uri="{FF2B5EF4-FFF2-40B4-BE49-F238E27FC236}">
                  <a16:creationId xmlns:a16="http://schemas.microsoft.com/office/drawing/2014/main" xmlns="" id="{6C7B4EA6-CCA8-D147-AFAA-5DA13E6BA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0" name="Freeform 51">
              <a:extLst>
                <a:ext uri="{FF2B5EF4-FFF2-40B4-BE49-F238E27FC236}">
                  <a16:creationId xmlns:a16="http://schemas.microsoft.com/office/drawing/2014/main" xmlns="" id="{48DE1DAA-CF8A-A24A-8DD9-85EF022FE8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45" name="Rectangle 37">
            <a:extLst>
              <a:ext uri="{FF2B5EF4-FFF2-40B4-BE49-F238E27FC236}">
                <a16:creationId xmlns:a16="http://schemas.microsoft.com/office/drawing/2014/main" xmlns="" id="{1976AEED-D3C4-4C40-B836-5E4352A361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246" name="Group 49">
            <a:extLst>
              <a:ext uri="{FF2B5EF4-FFF2-40B4-BE49-F238E27FC236}">
                <a16:creationId xmlns:a16="http://schemas.microsoft.com/office/drawing/2014/main" xmlns="" id="{CA4E329E-B85D-034A-AD4E-3AA827B8BDBB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257" name="Picture 50" descr="desktop_computer_stylized_medium">
              <a:extLst>
                <a:ext uri="{FF2B5EF4-FFF2-40B4-BE49-F238E27FC236}">
                  <a16:creationId xmlns:a16="http://schemas.microsoft.com/office/drawing/2014/main" xmlns="" id="{1DF9E5DC-786D-6C49-ADDC-C953FEFE6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xmlns="" id="{23D41A9D-8697-4D4D-8D16-A98A093EA1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247" name="Rectangle 37">
            <a:extLst>
              <a:ext uri="{FF2B5EF4-FFF2-40B4-BE49-F238E27FC236}">
                <a16:creationId xmlns:a16="http://schemas.microsoft.com/office/drawing/2014/main" xmlns="" id="{921F645F-8A94-2445-84B8-38720AF02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248" name="Rectangle 37">
            <a:extLst>
              <a:ext uri="{FF2B5EF4-FFF2-40B4-BE49-F238E27FC236}">
                <a16:creationId xmlns:a16="http://schemas.microsoft.com/office/drawing/2014/main" xmlns="" id="{7E4E6975-B2CA-7444-B862-F4B4940509B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249" name="Group 44">
            <a:extLst>
              <a:ext uri="{FF2B5EF4-FFF2-40B4-BE49-F238E27FC236}">
                <a16:creationId xmlns:a16="http://schemas.microsoft.com/office/drawing/2014/main" xmlns="" id="{0E421EA6-E430-A84D-86CE-88CE29472188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255" name="Picture 45" descr="desktop_computer_stylized_medium">
              <a:extLst>
                <a:ext uri="{FF2B5EF4-FFF2-40B4-BE49-F238E27FC236}">
                  <a16:creationId xmlns:a16="http://schemas.microsoft.com/office/drawing/2014/main" xmlns="" id="{0CFB0548-75C3-B541-8DF5-553BDA442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" name="Freeform 46">
              <a:extLst>
                <a:ext uri="{FF2B5EF4-FFF2-40B4-BE49-F238E27FC236}">
                  <a16:creationId xmlns:a16="http://schemas.microsoft.com/office/drawing/2014/main" xmlns="" id="{A0094AEB-3AFF-0940-8C77-D29712E481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50" name="Group 44">
            <a:extLst>
              <a:ext uri="{FF2B5EF4-FFF2-40B4-BE49-F238E27FC236}">
                <a16:creationId xmlns:a16="http://schemas.microsoft.com/office/drawing/2014/main" xmlns="" id="{BCF5D40A-A74B-274B-8ADA-55B66CD5DBFC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253" name="Picture 45" descr="desktop_computer_stylized_medium">
              <a:extLst>
                <a:ext uri="{FF2B5EF4-FFF2-40B4-BE49-F238E27FC236}">
                  <a16:creationId xmlns:a16="http://schemas.microsoft.com/office/drawing/2014/main" xmlns="" id="{771731DD-0069-DA47-95DF-85CE9F491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46">
              <a:extLst>
                <a:ext uri="{FF2B5EF4-FFF2-40B4-BE49-F238E27FC236}">
                  <a16:creationId xmlns:a16="http://schemas.microsoft.com/office/drawing/2014/main" xmlns="" id="{0818206B-A68C-604B-A676-494044A074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6ACCC7A-2790-4042-9C87-704C4398F4FC}"/>
              </a:ext>
            </a:extLst>
          </p:cNvPr>
          <p:cNvGrpSpPr/>
          <p:nvPr/>
        </p:nvGrpSpPr>
        <p:grpSpPr>
          <a:xfrm>
            <a:off x="1799535" y="4860508"/>
            <a:ext cx="8432226" cy="1763135"/>
            <a:chOff x="1799535" y="4860508"/>
            <a:chExt cx="8432226" cy="1763135"/>
          </a:xfrm>
        </p:grpSpPr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xmlns="" id="{8B5C784D-B8E9-0242-B1BF-5469854FD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1A-23-F9-CD-06-9B</a:t>
              </a:r>
            </a:p>
          </p:txBody>
        </p:sp>
        <p:sp>
          <p:nvSpPr>
            <p:cNvPr id="221" name="Text Box 22">
              <a:extLst>
                <a:ext uri="{FF2B5EF4-FFF2-40B4-BE49-F238E27FC236}">
                  <a16:creationId xmlns:a16="http://schemas.microsoft.com/office/drawing/2014/main" xmlns="" id="{C464F240-6EA6-E645-AE35-1132527BB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222.222.222.220</a:t>
              </a:r>
            </a:p>
          </p:txBody>
        </p:sp>
        <p:grpSp>
          <p:nvGrpSpPr>
            <p:cNvPr id="222" name="Group 23">
              <a:extLst>
                <a:ext uri="{FF2B5EF4-FFF2-40B4-BE49-F238E27FC236}">
                  <a16:creationId xmlns:a16="http://schemas.microsoft.com/office/drawing/2014/main" xmlns="" id="{718D171D-585A-DA4B-8722-1465B928B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273" name="Text Box 24">
                <a:extLst>
                  <a:ext uri="{FF2B5EF4-FFF2-40B4-BE49-F238E27FC236}">
                    <a16:creationId xmlns:a16="http://schemas.microsoft.com/office/drawing/2014/main" xmlns="" id="{6074A99D-1DA4-3A42-9396-9E51D4D7D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111.111.111.110</a:t>
                </a:r>
              </a:p>
            </p:txBody>
          </p:sp>
          <p:sp>
            <p:nvSpPr>
              <p:cNvPr id="274" name="Text Box 25">
                <a:extLst>
                  <a:ext uri="{FF2B5EF4-FFF2-40B4-BE49-F238E27FC236}">
                    <a16:creationId xmlns:a16="http://schemas.microsoft.com/office/drawing/2014/main" xmlns="" id="{7F04AB82-B2F9-5040-9BD7-B58343D5B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223" name="Text Box 26">
              <a:extLst>
                <a:ext uri="{FF2B5EF4-FFF2-40B4-BE49-F238E27FC236}">
                  <a16:creationId xmlns:a16="http://schemas.microsoft.com/office/drawing/2014/main" xmlns="" id="{345706BC-EE35-E948-B847-B9C8F402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CC-49-DE-D0-AB-7D</a:t>
              </a:r>
            </a:p>
          </p:txBody>
        </p:sp>
        <p:sp>
          <p:nvSpPr>
            <p:cNvPr id="224" name="Text Box 27">
              <a:extLst>
                <a:ext uri="{FF2B5EF4-FFF2-40B4-BE49-F238E27FC236}">
                  <a16:creationId xmlns:a16="http://schemas.microsoft.com/office/drawing/2014/main" xmlns="" id="{C6892711-5B00-1B44-A3A1-ED7D7A05C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111.111.111.112</a:t>
              </a:r>
            </a:p>
          </p:txBody>
        </p:sp>
        <p:sp>
          <p:nvSpPr>
            <p:cNvPr id="225" name="Text Box 30">
              <a:extLst>
                <a:ext uri="{FF2B5EF4-FFF2-40B4-BE49-F238E27FC236}">
                  <a16:creationId xmlns:a16="http://schemas.microsoft.com/office/drawing/2014/main" xmlns="" id="{C9755018-30C5-2F48-B77B-D1C5089AD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111.111.111.111</a:t>
              </a:r>
            </a:p>
          </p:txBody>
        </p:sp>
        <p:sp>
          <p:nvSpPr>
            <p:cNvPr id="226" name="Text Box 33">
              <a:extLst>
                <a:ext uri="{FF2B5EF4-FFF2-40B4-BE49-F238E27FC236}">
                  <a16:creationId xmlns:a16="http://schemas.microsoft.com/office/drawing/2014/main" xmlns="" id="{F8059422-13FC-B849-B3BE-4C2D1B546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74-29-9C-E8-FF-55</a:t>
              </a:r>
            </a:p>
          </p:txBody>
        </p:sp>
        <p:sp>
          <p:nvSpPr>
            <p:cNvPr id="230" name="Line 44">
              <a:extLst>
                <a:ext uri="{FF2B5EF4-FFF2-40B4-BE49-F238E27FC236}">
                  <a16:creationId xmlns:a16="http://schemas.microsoft.com/office/drawing/2014/main" xmlns="" id="{5FF08ADC-A615-AA4F-988F-06E9F2E02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31" name="Line 45">
              <a:extLst>
                <a:ext uri="{FF2B5EF4-FFF2-40B4-BE49-F238E27FC236}">
                  <a16:creationId xmlns:a16="http://schemas.microsoft.com/office/drawing/2014/main" xmlns="" id="{C98C8486-5AB7-664F-9D85-3DD76A362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2" name="Line 46">
              <a:extLst>
                <a:ext uri="{FF2B5EF4-FFF2-40B4-BE49-F238E27FC236}">
                  <a16:creationId xmlns:a16="http://schemas.microsoft.com/office/drawing/2014/main" xmlns="" id="{B1A0EF95-B5D7-6443-84A3-A0E0B1049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33" name="Line 47">
              <a:extLst>
                <a:ext uri="{FF2B5EF4-FFF2-40B4-BE49-F238E27FC236}">
                  <a16:creationId xmlns:a16="http://schemas.microsoft.com/office/drawing/2014/main" xmlns="" id="{4D21BB95-E938-424E-94A6-FA1551CE2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235" name="Group 63">
              <a:extLst>
                <a:ext uri="{FF2B5EF4-FFF2-40B4-BE49-F238E27FC236}">
                  <a16:creationId xmlns:a16="http://schemas.microsoft.com/office/drawing/2014/main" xmlns="" id="{022EBB57-7AB3-7C45-9AC9-24B737F13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271" name="Text Box 64">
                <a:extLst>
                  <a:ext uri="{FF2B5EF4-FFF2-40B4-BE49-F238E27FC236}">
                    <a16:creationId xmlns:a16="http://schemas.microsoft.com/office/drawing/2014/main" xmlns="" id="{9C1790DC-D8F5-D148-A191-4095380CC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222.222.222.222</a:t>
                </a:r>
              </a:p>
            </p:txBody>
          </p:sp>
          <p:sp>
            <p:nvSpPr>
              <p:cNvPr id="272" name="Text Box 65">
                <a:extLst>
                  <a:ext uri="{FF2B5EF4-FFF2-40B4-BE49-F238E27FC236}">
                    <a16:creationId xmlns:a16="http://schemas.microsoft.com/office/drawing/2014/main" xmlns="" id="{B09022AD-3504-8E4C-B2F0-99A5DA41E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237" name="Text Box 71">
              <a:extLst>
                <a:ext uri="{FF2B5EF4-FFF2-40B4-BE49-F238E27FC236}">
                  <a16:creationId xmlns:a16="http://schemas.microsoft.com/office/drawing/2014/main" xmlns="" id="{E34EA307-0F5E-7E4E-9CE6-4AB424039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222.222.222.221</a:t>
              </a:r>
            </a:p>
          </p:txBody>
        </p:sp>
        <p:sp>
          <p:nvSpPr>
            <p:cNvPr id="238" name="Text Box 72">
              <a:extLst>
                <a:ext uri="{FF2B5EF4-FFF2-40B4-BE49-F238E27FC236}">
                  <a16:creationId xmlns:a16="http://schemas.microsoft.com/office/drawing/2014/main" xmlns="" id="{B5B6783C-814C-0B4E-B164-BE3DE87DB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88-B2-2F-54-1A-0F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xmlns="" id="{64FFBE43-D54F-1248-BB0F-8C6305664255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xmlns="" id="{AF922730-B346-B540-9CCA-A7D5E3F38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Rectangle 2">
            <a:extLst>
              <a:ext uri="{FF2B5EF4-FFF2-40B4-BE49-F238E27FC236}">
                <a16:creationId xmlns:a16="http://schemas.microsoft.com/office/drawing/2014/main" xmlns="" id="{F2C09E71-12BD-2C45-A9FA-A6A951F6F19C}"/>
              </a:ext>
            </a:extLst>
          </p:cNvPr>
          <p:cNvSpPr txBox="1">
            <a:spLocks noChangeArrowheads="1"/>
          </p:cNvSpPr>
          <p:nvPr/>
        </p:nvSpPr>
        <p:spPr>
          <a:xfrm>
            <a:off x="923027" y="2179255"/>
            <a:ext cx="10196305" cy="158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225425">
              <a:buFont typeface="Wingdings" charset="2"/>
              <a:buChar char="§"/>
              <a:defRPr/>
            </a:pPr>
            <a:r>
              <a:rPr lang="en-US" sz="2800" dirty="0"/>
              <a:t>assume that:</a:t>
            </a:r>
          </a:p>
          <a:p>
            <a:pPr marL="1022350" lvl="2" indent="-342900">
              <a:spcBef>
                <a:spcPts val="0"/>
              </a:spcBef>
              <a:buClr>
                <a:srgbClr val="0000A8"/>
              </a:buClr>
              <a:defRPr/>
            </a:pPr>
            <a:r>
              <a:rPr lang="en-US" sz="2400" dirty="0"/>
              <a:t>A knows B’s IP address</a:t>
            </a:r>
          </a:p>
          <a:p>
            <a:pPr marL="1022350" lvl="2" indent="-342900">
              <a:spcBef>
                <a:spcPts val="0"/>
              </a:spcBef>
              <a:buClr>
                <a:srgbClr val="0000A8"/>
              </a:buClr>
              <a:defRPr/>
            </a:pPr>
            <a:r>
              <a:rPr lang="en-US" sz="2400" dirty="0"/>
              <a:t>A knows IP address of first hop router, R </a:t>
            </a:r>
            <a:r>
              <a:rPr lang="en-US" sz="2400" dirty="0">
                <a:solidFill>
                  <a:srgbClr val="0000A8"/>
                </a:solidFill>
              </a:rPr>
              <a:t>(how?)</a:t>
            </a:r>
          </a:p>
          <a:p>
            <a:pPr marL="1022350" lvl="2" indent="-342900">
              <a:spcBef>
                <a:spcPts val="0"/>
              </a:spcBef>
              <a:buClr>
                <a:srgbClr val="0000A8"/>
              </a:buClr>
              <a:defRPr/>
            </a:pPr>
            <a:r>
              <a:rPr lang="en-US" sz="2400" dirty="0"/>
              <a:t>A knows R’s MAC address </a:t>
            </a:r>
            <a:r>
              <a:rPr lang="en-US" sz="2400" dirty="0">
                <a:solidFill>
                  <a:srgbClr val="0000A8"/>
                </a:solidFill>
              </a:rPr>
              <a:t>(how?)</a:t>
            </a:r>
          </a:p>
        </p:txBody>
      </p:sp>
    </p:spTree>
    <p:extLst>
      <p:ext uri="{BB962C8B-B14F-4D97-AF65-F5344CB8AC3E}">
        <p14:creationId xmlns:p14="http://schemas.microsoft.com/office/powerpoint/2010/main" val="13002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23791</TotalTime>
  <Words>1785</Words>
  <Application>Microsoft Office PowerPoint</Application>
  <PresentationFormat>Widescreen</PresentationFormat>
  <Paragraphs>576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游ゴシック</vt:lpstr>
      <vt:lpstr>Arial</vt:lpstr>
      <vt:lpstr>Calibri</vt:lpstr>
      <vt:lpstr>Calibri Light</vt:lpstr>
      <vt:lpstr>Comic Sans MS</vt:lpstr>
      <vt:lpstr>Courier New</vt:lpstr>
      <vt:lpstr>Gill Sans MT</vt:lpstr>
      <vt:lpstr>Wingdings</vt:lpstr>
      <vt:lpstr>Office Theme</vt:lpstr>
      <vt:lpstr>PowerPoint Presentation</vt:lpstr>
      <vt:lpstr>MAC addresses</vt:lpstr>
      <vt:lpstr>MAC addresses</vt:lpstr>
      <vt:lpstr>MAC addresses</vt:lpstr>
      <vt:lpstr>ARP: address resolution protocol</vt:lpstr>
      <vt:lpstr>ARP protocol in action</vt:lpstr>
      <vt:lpstr>ARP protocol in action</vt:lpstr>
      <vt:lpstr>ARP protocol in action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Link layer, LANs: roadmap</vt:lpstr>
      <vt:lpstr>Link layer, LANs: roadmap</vt:lpstr>
      <vt:lpstr>Ethernet switch</vt:lpstr>
      <vt:lpstr>Switch: multiple simultaneous transmissions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ROUTERS AND FIB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sset</cp:lastModifiedBy>
  <cp:revision>853</cp:revision>
  <dcterms:created xsi:type="dcterms:W3CDTF">2020-01-18T07:24:59Z</dcterms:created>
  <dcterms:modified xsi:type="dcterms:W3CDTF">2021-09-14T07:58:13Z</dcterms:modified>
</cp:coreProperties>
</file>