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72" Type="http://schemas.openxmlformats.org/officeDocument/2006/relationships/slide" Target="slides/slide170.xml"/><Relationship Id="rId180" Type="http://schemas.openxmlformats.org/officeDocument/2006/relationships/slide" Target="slides/slide178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8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5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2766" y="2488768"/>
            <a:ext cx="296646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9966"/>
            <a:ext cx="10358120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7055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159"/>
            <a:ext cx="10358120" cy="245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nic.net/" TargetMode="Externa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0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mhhe.com/compsci/forouzan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488768"/>
            <a:ext cx="586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110" dirty="0"/>
              <a:t> </a:t>
            </a:r>
            <a:r>
              <a:rPr lang="en-US" dirty="0" smtClean="0"/>
              <a:t>1-part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36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Mixed</a:t>
            </a:r>
            <a:r>
              <a:rPr sz="4400" spc="-45" dirty="0"/>
              <a:t> </a:t>
            </a:r>
            <a:r>
              <a:rPr sz="4400" spc="-25" dirty="0"/>
              <a:t>Paradigm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08260" cy="2329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combining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light-load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client-server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service.</a:t>
            </a:r>
            <a:endParaRPr sz="2800">
              <a:latin typeface="Calibri"/>
              <a:cs typeface="Calibri"/>
            </a:endParaRPr>
          </a:p>
          <a:p>
            <a:pPr marL="241300" marR="6781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peer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-5" dirty="0">
                <a:latin typeface="Calibri"/>
                <a:cs typeface="Calibri"/>
              </a:rPr>
              <a:t> 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peer-to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3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</a:t>
            </a:r>
            <a:r>
              <a:rPr spc="-365" dirty="0"/>
              <a:t> </a:t>
            </a:r>
            <a:r>
              <a:rPr spc="-265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99320" cy="2753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the message is </a:t>
            </a:r>
            <a:r>
              <a:rPr sz="2800" spc="-20" dirty="0">
                <a:latin typeface="Carlito"/>
                <a:cs typeface="Carlito"/>
              </a:rPr>
              <a:t>transferred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successfully</a:t>
            </a:r>
            <a:r>
              <a:rPr sz="2800" spc="-25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terminates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phase </a:t>
            </a:r>
            <a:r>
              <a:rPr sz="2800" spc="-20" dirty="0">
                <a:latin typeface="Carlito"/>
                <a:cs typeface="Carlito"/>
              </a:rPr>
              <a:t>involves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two</a:t>
            </a:r>
            <a:r>
              <a:rPr sz="2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steps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1. 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sends the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QUIT</a:t>
            </a:r>
            <a:r>
              <a:rPr sz="2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command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23749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2. The server </a:t>
            </a:r>
            <a:r>
              <a:rPr sz="2800" spc="-10" dirty="0">
                <a:latin typeface="Carlito"/>
                <a:cs typeface="Carlito"/>
              </a:rPr>
              <a:t>responds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221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some other </a:t>
            </a:r>
            <a:r>
              <a:rPr sz="2800" spc="-15" dirty="0">
                <a:latin typeface="Carlito"/>
                <a:cs typeface="Carlito"/>
              </a:rPr>
              <a:t>appropriate  </a:t>
            </a:r>
            <a:r>
              <a:rPr sz="2800" spc="-10" dirty="0">
                <a:latin typeface="Carlito"/>
                <a:cs typeface="Carlito"/>
              </a:rPr>
              <a:t>code.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253759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243" y="120536"/>
            <a:ext cx="5705429" cy="6511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2692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89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Message </a:t>
            </a:r>
            <a:r>
              <a:rPr spc="-190" dirty="0"/>
              <a:t>Access </a:t>
            </a:r>
            <a:r>
              <a:rPr spc="-245" dirty="0"/>
              <a:t>Agent: </a:t>
            </a:r>
            <a:r>
              <a:rPr spc="-175" dirty="0"/>
              <a:t>POP and</a:t>
            </a:r>
            <a:r>
              <a:rPr spc="-1030" dirty="0"/>
              <a:t> </a:t>
            </a:r>
            <a:r>
              <a:rPr spc="25" dirty="0"/>
              <a:t>IMAP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45420" cy="2626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10489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SMTP is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push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protocol</a:t>
            </a:r>
            <a:r>
              <a:rPr sz="2800" spc="-15" dirty="0">
                <a:latin typeface="Carlito"/>
                <a:cs typeface="Carlito"/>
              </a:rPr>
              <a:t>;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pushes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45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receiver </a:t>
            </a:r>
            <a:r>
              <a:rPr sz="2800" spc="-5" dirty="0">
                <a:latin typeface="Carlito"/>
                <a:cs typeface="Carlito"/>
              </a:rPr>
              <a:t>needs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pull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protocol</a:t>
            </a:r>
            <a:r>
              <a:rPr sz="2800" spc="-20" dirty="0">
                <a:latin typeface="Carlito"/>
                <a:cs typeface="Carlito"/>
              </a:rPr>
              <a:t>;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10" dirty="0">
                <a:latin typeface="Carlito"/>
                <a:cs typeface="Carlito"/>
              </a:rPr>
              <a:t>pull </a:t>
            </a:r>
            <a:r>
              <a:rPr sz="2800" spc="-5" dirty="0">
                <a:latin typeface="Carlito"/>
                <a:cs typeface="Carlito"/>
              </a:rPr>
              <a:t>messages </a:t>
            </a:r>
            <a:r>
              <a:rPr sz="2800" spc="-20" dirty="0">
                <a:latin typeface="Carlito"/>
                <a:cs typeface="Carlito"/>
              </a:rPr>
              <a:t>from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marR="3873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006FC0"/>
                </a:solidFill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20" dirty="0">
                <a:latin typeface="Carlito"/>
                <a:cs typeface="Carlito"/>
              </a:rPr>
              <a:t>protocols are </a:t>
            </a:r>
            <a:r>
              <a:rPr sz="2800" spc="-15" dirty="0">
                <a:latin typeface="Carlito"/>
                <a:cs typeface="Carlito"/>
              </a:rPr>
              <a:t>available: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Post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Office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Protocol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version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3 </a:t>
            </a:r>
            <a:r>
              <a:rPr sz="2800" spc="-10" dirty="0">
                <a:latin typeface="Carlito"/>
                <a:cs typeface="Carlito"/>
              </a:rPr>
              <a:t>(POP3)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Internet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Mail Access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version </a:t>
            </a:r>
            <a:r>
              <a:rPr sz="2800" spc="-5" dirty="0">
                <a:latin typeface="Carlito"/>
                <a:cs typeface="Carlito"/>
              </a:rPr>
              <a:t>4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(IMAP4).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409966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24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POP3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39" y="1561592"/>
            <a:ext cx="10367645" cy="4160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7096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Post </a:t>
            </a:r>
            <a:r>
              <a:rPr sz="2800" spc="-10" dirty="0">
                <a:latin typeface="Carlito"/>
                <a:cs typeface="Carlito"/>
              </a:rPr>
              <a:t>Office </a:t>
            </a:r>
            <a:r>
              <a:rPr sz="2800" spc="-15" dirty="0">
                <a:latin typeface="Carlito"/>
                <a:cs typeface="Carlito"/>
              </a:rPr>
              <a:t>Protocol, </a:t>
            </a:r>
            <a:r>
              <a:rPr sz="2800" spc="-20" dirty="0">
                <a:latin typeface="Carlito"/>
                <a:cs typeface="Carlito"/>
              </a:rPr>
              <a:t>version </a:t>
            </a:r>
            <a:r>
              <a:rPr sz="2800" spc="-5" dirty="0">
                <a:latin typeface="Carlito"/>
                <a:cs typeface="Carlito"/>
              </a:rPr>
              <a:t>3 </a:t>
            </a:r>
            <a:r>
              <a:rPr sz="2800" spc="-10" dirty="0">
                <a:latin typeface="Carlito"/>
                <a:cs typeface="Carlito"/>
              </a:rPr>
              <a:t>(POP3)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simple but limited </a:t>
            </a:r>
            <a:r>
              <a:rPr sz="2800" spc="-5" dirty="0">
                <a:latin typeface="Carlito"/>
                <a:cs typeface="Carlito"/>
              </a:rPr>
              <a:t>in  </a:t>
            </a:r>
            <a:r>
              <a:rPr sz="2800" spc="-20" dirty="0">
                <a:latin typeface="Carlito"/>
                <a:cs typeface="Carlito"/>
              </a:rPr>
              <a:t>functionality.</a:t>
            </a:r>
            <a:endParaRPr sz="2800">
              <a:latin typeface="Carlito"/>
              <a:cs typeface="Carlito"/>
            </a:endParaRPr>
          </a:p>
          <a:p>
            <a:pPr marL="241300" marR="374015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client </a:t>
            </a:r>
            <a:r>
              <a:rPr sz="2800" spc="-5" dirty="0">
                <a:latin typeface="Carlito"/>
                <a:cs typeface="Carlito"/>
              </a:rPr>
              <a:t>POP3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installed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recipient computer;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POP3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installed </a:t>
            </a:r>
            <a:r>
              <a:rPr sz="2800" spc="-5" dirty="0">
                <a:latin typeface="Carlito"/>
                <a:cs typeface="Carlito"/>
              </a:rPr>
              <a:t>on the mail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Mail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starts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when the user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download </a:t>
            </a:r>
            <a:r>
              <a:rPr sz="2800" spc="-5" dirty="0">
                <a:latin typeface="Carlito"/>
                <a:cs typeface="Carlito"/>
              </a:rPr>
              <a:t>its  e-mail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mailbox </a:t>
            </a:r>
            <a:r>
              <a:rPr sz="2800" spc="-5" dirty="0">
                <a:latin typeface="Carlito"/>
                <a:cs typeface="Carlito"/>
              </a:rPr>
              <a:t>on the mail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client opens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TCP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port</a:t>
            </a:r>
            <a:r>
              <a:rPr sz="2800" spc="2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110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then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user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name and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password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mailbox.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user can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5" dirty="0">
                <a:latin typeface="Carlito"/>
                <a:cs typeface="Carlito"/>
              </a:rPr>
              <a:t>list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retrieve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mail messages,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358311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214" y="1147571"/>
            <a:ext cx="10198228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9480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5076"/>
            <a:ext cx="9977755" cy="45040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POP3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two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modes</a:t>
            </a:r>
            <a:r>
              <a:rPr sz="2800" spc="-5" dirty="0">
                <a:latin typeface="Carlito"/>
                <a:cs typeface="Carlito"/>
              </a:rPr>
              <a:t>: the </a:t>
            </a:r>
            <a:r>
              <a:rPr sz="2800" spc="-15" dirty="0">
                <a:latin typeface="Carlito"/>
                <a:cs typeface="Carlito"/>
              </a:rPr>
              <a:t>delete </a:t>
            </a:r>
            <a:r>
              <a:rPr sz="2800" spc="-10" dirty="0">
                <a:latin typeface="Carlito"/>
                <a:cs typeface="Carlito"/>
              </a:rPr>
              <a:t>mode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25" dirty="0">
                <a:latin typeface="Carlito"/>
                <a:cs typeface="Carlito"/>
              </a:rPr>
              <a:t>keep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mode.</a:t>
            </a:r>
            <a:endParaRPr sz="2800">
              <a:latin typeface="Carlito"/>
              <a:cs typeface="Carlito"/>
            </a:endParaRPr>
          </a:p>
          <a:p>
            <a:pPr marL="241300" marR="5461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delete </a:t>
            </a:r>
            <a:r>
              <a:rPr sz="2800" spc="-5" dirty="0">
                <a:latin typeface="Carlito"/>
                <a:cs typeface="Carlito"/>
              </a:rPr>
              <a:t>mode, the mail is </a:t>
            </a:r>
            <a:r>
              <a:rPr sz="2800" spc="-15" dirty="0">
                <a:latin typeface="Carlito"/>
                <a:cs typeface="Carlito"/>
              </a:rPr>
              <a:t>deleted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mailbox </a:t>
            </a: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each  </a:t>
            </a:r>
            <a:r>
              <a:rPr sz="2800" spc="-15" dirty="0">
                <a:latin typeface="Carlito"/>
                <a:cs typeface="Carlito"/>
              </a:rPr>
              <a:t>retrieval.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keep </a:t>
            </a:r>
            <a:r>
              <a:rPr sz="2800" spc="-5" dirty="0">
                <a:latin typeface="Carlito"/>
                <a:cs typeface="Carlito"/>
              </a:rPr>
              <a:t>mode, the mail </a:t>
            </a:r>
            <a:r>
              <a:rPr sz="2800" spc="-10" dirty="0">
                <a:latin typeface="Carlito"/>
                <a:cs typeface="Carlito"/>
              </a:rPr>
              <a:t>remains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mailbox </a:t>
            </a:r>
            <a:r>
              <a:rPr sz="2800" spc="-10" dirty="0">
                <a:latin typeface="Carlito"/>
                <a:cs typeface="Carlito"/>
              </a:rPr>
              <a:t>after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retrieval.</a:t>
            </a:r>
            <a:endParaRPr sz="2800">
              <a:latin typeface="Carlito"/>
              <a:cs typeface="Carlito"/>
            </a:endParaRPr>
          </a:p>
          <a:p>
            <a:pPr marL="241300" marR="215265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delete </a:t>
            </a:r>
            <a:r>
              <a:rPr sz="2800" spc="-5" dirty="0">
                <a:latin typeface="Carlito"/>
                <a:cs typeface="Carlito"/>
              </a:rPr>
              <a:t>mode is </a:t>
            </a:r>
            <a:r>
              <a:rPr sz="2800" spc="-10" dirty="0">
                <a:latin typeface="Carlito"/>
                <a:cs typeface="Carlito"/>
              </a:rPr>
              <a:t>normally used </a:t>
            </a: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working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her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permanent computer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save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organize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received </a:t>
            </a:r>
            <a:r>
              <a:rPr sz="2800" spc="-5" dirty="0">
                <a:latin typeface="Carlito"/>
                <a:cs typeface="Carlito"/>
              </a:rPr>
              <a:t>mail  </a:t>
            </a:r>
            <a:r>
              <a:rPr sz="2800" spc="-10" dirty="0">
                <a:latin typeface="Carlito"/>
                <a:cs typeface="Carlito"/>
              </a:rPr>
              <a:t>after reading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replying.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keep </a:t>
            </a:r>
            <a:r>
              <a:rPr sz="2800" spc="-5" dirty="0">
                <a:latin typeface="Carlito"/>
                <a:cs typeface="Carlito"/>
              </a:rPr>
              <a:t>mode is </a:t>
            </a:r>
            <a:r>
              <a:rPr sz="2800" spc="-10" dirty="0">
                <a:latin typeface="Carlito"/>
                <a:cs typeface="Carlito"/>
              </a:rPr>
              <a:t>normally used </a:t>
            </a: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accesses </a:t>
            </a:r>
            <a:r>
              <a:rPr sz="2800" spc="-10" dirty="0">
                <a:latin typeface="Carlito"/>
                <a:cs typeface="Carlito"/>
              </a:rPr>
              <a:t>her </a:t>
            </a:r>
            <a:r>
              <a:rPr sz="2800" spc="-5" dirty="0">
                <a:latin typeface="Carlito"/>
                <a:cs typeface="Carlito"/>
              </a:rPr>
              <a:t>mail  </a:t>
            </a:r>
            <a:r>
              <a:rPr sz="2800" spc="-30" dirty="0">
                <a:latin typeface="Carlito"/>
                <a:cs typeface="Carlito"/>
              </a:rPr>
              <a:t>away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her primary </a:t>
            </a:r>
            <a:r>
              <a:rPr sz="2800" spc="-15" dirty="0">
                <a:latin typeface="Carlito"/>
                <a:cs typeface="Carlito"/>
              </a:rPr>
              <a:t>computer </a:t>
            </a:r>
            <a:r>
              <a:rPr sz="2800" spc="-20" dirty="0">
                <a:latin typeface="Carlito"/>
                <a:cs typeface="Carlito"/>
              </a:rPr>
              <a:t>(for example,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laptop).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mail is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30" dirty="0">
                <a:latin typeface="Carlito"/>
                <a:cs typeface="Carlito"/>
              </a:rPr>
              <a:t>kept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later retrieval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organizing.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23676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159"/>
            <a:ext cx="9427845" cy="2456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POP3 is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deficient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several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ways.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 not </a:t>
            </a:r>
            <a:r>
              <a:rPr sz="2800" spc="-5" dirty="0">
                <a:latin typeface="Carlito"/>
                <a:cs typeface="Carlito"/>
              </a:rPr>
              <a:t>allow the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organize </a:t>
            </a:r>
            <a:r>
              <a:rPr sz="2800" spc="-10" dirty="0">
                <a:latin typeface="Carlito"/>
                <a:cs typeface="Carlito"/>
              </a:rPr>
              <a:t>her </a:t>
            </a:r>
            <a:r>
              <a:rPr sz="2800" spc="-5" dirty="0">
                <a:latin typeface="Carlito"/>
                <a:cs typeface="Carlito"/>
              </a:rPr>
              <a:t>mail on the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server;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cannot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different folders </a:t>
            </a:r>
            <a:r>
              <a:rPr sz="2800" spc="-5" dirty="0">
                <a:latin typeface="Carlito"/>
                <a:cs typeface="Carlito"/>
              </a:rPr>
              <a:t>on the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In addition, POP3 does not </a:t>
            </a:r>
            <a:r>
              <a:rPr sz="2800" spc="-10" dirty="0">
                <a:latin typeface="Carlito"/>
                <a:cs typeface="Carlito"/>
              </a:rPr>
              <a:t>allow the user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partially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check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contents </a:t>
            </a:r>
            <a:r>
              <a:rPr sz="2800" spc="-5" dirty="0">
                <a:latin typeface="Carlito"/>
                <a:cs typeface="Carlito"/>
              </a:rPr>
              <a:t>of the mail </a:t>
            </a:r>
            <a:r>
              <a:rPr sz="2800" spc="-25" dirty="0">
                <a:latin typeface="Carlito"/>
                <a:cs typeface="Carlito"/>
              </a:rPr>
              <a:t>before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downloading.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30872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8741"/>
            <a:ext cx="1518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IM</a:t>
            </a:r>
            <a:r>
              <a:rPr spc="130" dirty="0"/>
              <a:t>A</a:t>
            </a:r>
            <a:r>
              <a:rPr spc="-150" dirty="0"/>
              <a:t>P4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5692"/>
            <a:ext cx="10160635" cy="49745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600" spc="-10" dirty="0">
                <a:latin typeface="Carlito"/>
                <a:cs typeface="Carlito"/>
              </a:rPr>
              <a:t>Internet </a:t>
            </a:r>
            <a:r>
              <a:rPr sz="2600" dirty="0">
                <a:latin typeface="Carlito"/>
                <a:cs typeface="Carlito"/>
              </a:rPr>
              <a:t>Mail Access </a:t>
            </a:r>
            <a:r>
              <a:rPr sz="2600" spc="-15" dirty="0">
                <a:latin typeface="Carlito"/>
                <a:cs typeface="Carlito"/>
              </a:rPr>
              <a:t>Protocol, version </a:t>
            </a:r>
            <a:r>
              <a:rPr sz="2600" dirty="0">
                <a:latin typeface="Carlito"/>
                <a:cs typeface="Carlito"/>
              </a:rPr>
              <a:t>4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(IMAP4).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IMAP4 is similar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POP3, </a:t>
            </a:r>
            <a:r>
              <a:rPr sz="2600" spc="-5" dirty="0">
                <a:latin typeface="Carlito"/>
                <a:cs typeface="Carlito"/>
              </a:rPr>
              <a:t>but </a:t>
            </a:r>
            <a:r>
              <a:rPr sz="2600" dirty="0">
                <a:latin typeface="Carlito"/>
                <a:cs typeface="Carlito"/>
              </a:rPr>
              <a:t>it has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more</a:t>
            </a:r>
            <a:r>
              <a:rPr sz="2600" spc="-1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features;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IMAP4 is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spc="-5" dirty="0">
                <a:latin typeface="Carlito"/>
                <a:cs typeface="Carlito"/>
              </a:rPr>
              <a:t>powerful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more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complex.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IMAP4 </a:t>
            </a:r>
            <a:r>
              <a:rPr sz="2600" spc="-5" dirty="0">
                <a:latin typeface="Carlito"/>
                <a:cs typeface="Carlito"/>
              </a:rPr>
              <a:t>provides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extra</a:t>
            </a:r>
            <a:r>
              <a:rPr sz="2600" spc="-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functions</a:t>
            </a:r>
            <a:r>
              <a:rPr sz="2600" spc="-5" dirty="0">
                <a:latin typeface="Carlito"/>
                <a:cs typeface="Carlito"/>
              </a:rPr>
              <a:t>: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user can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check the e-mail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header </a:t>
            </a:r>
            <a:r>
              <a:rPr sz="2600" spc="-5" dirty="0">
                <a:latin typeface="Carlito"/>
                <a:cs typeface="Carlito"/>
              </a:rPr>
              <a:t>prior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downloading.</a:t>
            </a:r>
            <a:endParaRPr sz="2600">
              <a:latin typeface="Carlito"/>
              <a:cs typeface="Carlito"/>
            </a:endParaRPr>
          </a:p>
          <a:p>
            <a:pPr marL="241300" marR="1010919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user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search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contents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e-mail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specific string of  </a:t>
            </a:r>
            <a:r>
              <a:rPr sz="2600" spc="-10" dirty="0">
                <a:latin typeface="Carlito"/>
                <a:cs typeface="Carlito"/>
              </a:rPr>
              <a:t>characters </a:t>
            </a:r>
            <a:r>
              <a:rPr sz="2600" spc="-5" dirty="0">
                <a:latin typeface="Carlito"/>
                <a:cs typeface="Carlito"/>
              </a:rPr>
              <a:t>prior </a:t>
            </a:r>
            <a:r>
              <a:rPr sz="2600" spc="-1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downloading.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user can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partially download </a:t>
            </a:r>
            <a:r>
              <a:rPr sz="2600" dirty="0">
                <a:latin typeface="Carlito"/>
                <a:cs typeface="Carlito"/>
              </a:rPr>
              <a:t>e-mail. </a:t>
            </a: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especially </a:t>
            </a:r>
            <a:r>
              <a:rPr sz="2600" spc="-10" dirty="0">
                <a:latin typeface="Carlito"/>
                <a:cs typeface="Carlito"/>
              </a:rPr>
              <a:t>useful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 dirty="0">
                <a:latin typeface="Carlito"/>
                <a:cs typeface="Carlito"/>
              </a:rPr>
              <a:t>bandwidth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limited </a:t>
            </a:r>
            <a:r>
              <a:rPr sz="2600" dirty="0">
                <a:latin typeface="Carlito"/>
                <a:cs typeface="Carlito"/>
              </a:rPr>
              <a:t>and the </a:t>
            </a:r>
            <a:r>
              <a:rPr sz="2600" spc="-10" dirty="0">
                <a:latin typeface="Carlito"/>
                <a:cs typeface="Carlito"/>
              </a:rPr>
              <a:t>e-mail </a:t>
            </a:r>
            <a:r>
              <a:rPr sz="2600" spc="-15" dirty="0">
                <a:latin typeface="Carlito"/>
                <a:cs typeface="Carlito"/>
              </a:rPr>
              <a:t>contains </a:t>
            </a:r>
            <a:r>
              <a:rPr sz="2600" dirty="0">
                <a:latin typeface="Carlito"/>
                <a:cs typeface="Carlito"/>
              </a:rPr>
              <a:t>multimedia with </a:t>
            </a:r>
            <a:r>
              <a:rPr sz="2600" spc="-5" dirty="0">
                <a:latin typeface="Carlito"/>
                <a:cs typeface="Carlito"/>
              </a:rPr>
              <a:t>high bandwidth  requirements.</a:t>
            </a:r>
            <a:endParaRPr sz="2600">
              <a:latin typeface="Carlito"/>
              <a:cs typeface="Carlito"/>
            </a:endParaRPr>
          </a:p>
          <a:p>
            <a:pPr marL="316230" indent="-3041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user </a:t>
            </a:r>
            <a:r>
              <a:rPr sz="2600" spc="-10" dirty="0">
                <a:latin typeface="Carlito"/>
                <a:cs typeface="Carlito"/>
              </a:rPr>
              <a:t>can create, delete, </a:t>
            </a:r>
            <a:r>
              <a:rPr sz="2600" dirty="0">
                <a:latin typeface="Carlito"/>
                <a:cs typeface="Carlito"/>
              </a:rPr>
              <a:t>or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rename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mailboxes </a:t>
            </a:r>
            <a:r>
              <a:rPr sz="2600" dirty="0">
                <a:latin typeface="Carlito"/>
                <a:cs typeface="Carlito"/>
              </a:rPr>
              <a:t>on the mail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server.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user can </a:t>
            </a:r>
            <a:r>
              <a:rPr sz="2600" spc="-10" dirty="0">
                <a:latin typeface="Carlito"/>
                <a:cs typeface="Carlito"/>
              </a:rPr>
              <a:t>create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hierarchy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5" dirty="0">
                <a:latin typeface="Carlito"/>
                <a:cs typeface="Carlito"/>
              </a:rPr>
              <a:t>mailboxes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15" dirty="0">
                <a:latin typeface="Carlito"/>
                <a:cs typeface="Carlito"/>
              </a:rPr>
              <a:t>folder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e-mail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storage.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751418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MIME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06050" cy="395114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10795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Multipurpose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Extensions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(MIME) is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non-ASCII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through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e-mail.</a:t>
            </a: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non-ASCII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messages only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NVT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7-bit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sz="2400" spc="-14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other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6162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non-ASCII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NVT ASCII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.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761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3655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MIME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372811"/>
            <a:ext cx="998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NVT 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Network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Virtual </a:t>
            </a:r>
            <a:r>
              <a:rPr sz="2800" spc="-40" dirty="0">
                <a:solidFill>
                  <a:srgbClr val="006FC0"/>
                </a:solidFill>
                <a:latin typeface="Carlito"/>
                <a:cs typeface="Carlito"/>
              </a:rPr>
              <a:t>Terminal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gives facilities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networks.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9" y="2168698"/>
            <a:ext cx="10821835" cy="257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00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9521"/>
            <a:ext cx="7966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CLIENT-SERVER</a:t>
            </a:r>
            <a:r>
              <a:rPr sz="4400" spc="-45" dirty="0"/>
              <a:t> PARADIGM</a:t>
            </a:r>
            <a:r>
              <a:rPr sz="4400" spc="-15" dirty="0"/>
              <a:t> working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133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client-server </a:t>
            </a:r>
            <a:r>
              <a:rPr sz="2800" spc="-15" dirty="0">
                <a:latin typeface="Calibri"/>
                <a:cs typeface="Calibri"/>
              </a:rPr>
              <a:t>paradigm,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25" dirty="0">
                <a:latin typeface="Calibri"/>
                <a:cs typeface="Calibri"/>
              </a:rPr>
              <a:t>layer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two running application </a:t>
            </a:r>
            <a:r>
              <a:rPr sz="2800" spc="-20" dirty="0">
                <a:latin typeface="Calibri"/>
                <a:cs typeface="Calibri"/>
              </a:rPr>
              <a:t>programs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spc="-10" dirty="0">
                <a:latin typeface="Calibri"/>
                <a:cs typeface="Calibri"/>
              </a:rPr>
              <a:t>processes: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client 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marR="4445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 sending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marR="50800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server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prepares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lifetime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infinite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lifetime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finite.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3359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MIME</a:t>
            </a:r>
            <a:r>
              <a:rPr spc="-400" dirty="0"/>
              <a:t> </a:t>
            </a:r>
            <a:r>
              <a:rPr spc="-200" dirty="0"/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246"/>
            <a:ext cx="9979661" cy="3454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6863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MIME-Version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:This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MIME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 The 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version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62585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Content-ID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:This header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 identifies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message in a  multiple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Content-Description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header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image,  audio,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962400"/>
            <a:ext cx="9799137" cy="299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7481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2618"/>
            <a:ext cx="3048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Co</a:t>
            </a:r>
            <a:r>
              <a:rPr spc="-195" dirty="0"/>
              <a:t>n</a:t>
            </a:r>
            <a:r>
              <a:rPr spc="-345" dirty="0"/>
              <a:t>t</a:t>
            </a:r>
            <a:r>
              <a:rPr spc="-175" dirty="0"/>
              <a:t>e</a:t>
            </a:r>
            <a:r>
              <a:rPr spc="-215" dirty="0"/>
              <a:t>n</a:t>
            </a:r>
            <a:r>
              <a:rPr spc="-305" dirty="0"/>
              <a:t>t</a:t>
            </a:r>
            <a:r>
              <a:rPr spc="-275" dirty="0"/>
              <a:t>-</a:t>
            </a:r>
            <a:r>
              <a:rPr spc="-675" dirty="0"/>
              <a:t>T</a:t>
            </a:r>
            <a:r>
              <a:rPr spc="-204" dirty="0"/>
              <a:t>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274191"/>
            <a:ext cx="7541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MIME </a:t>
            </a:r>
            <a:r>
              <a:rPr sz="2800" spc="-10" dirty="0">
                <a:latin typeface="Carlito"/>
                <a:cs typeface="Carlito"/>
              </a:rPr>
              <a:t>allows seven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5" dirty="0">
                <a:latin typeface="Carlito"/>
                <a:cs typeface="Carlito"/>
              </a:rPr>
              <a:t>types of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5083" y="1825900"/>
            <a:ext cx="8707998" cy="484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6996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19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Content-Transfer-Encoding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93493"/>
            <a:ext cx="6779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five </a:t>
            </a:r>
            <a:r>
              <a:rPr sz="2800" spc="-5" dirty="0">
                <a:latin typeface="Carlito"/>
                <a:cs typeface="Carlito"/>
              </a:rPr>
              <a:t>types of </a:t>
            </a:r>
            <a:r>
              <a:rPr sz="2800" spc="-10" dirty="0">
                <a:latin typeface="Carlito"/>
                <a:cs typeface="Carlito"/>
              </a:rPr>
              <a:t>encoding </a:t>
            </a:r>
            <a:r>
              <a:rPr sz="2800" spc="-5" dirty="0">
                <a:latin typeface="Carlito"/>
                <a:cs typeface="Carlito"/>
              </a:rPr>
              <a:t>methods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43" y="2586252"/>
            <a:ext cx="10214766" cy="337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0746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9551"/>
            <a:ext cx="3690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Web-Based</a:t>
            </a:r>
            <a:r>
              <a:rPr spc="-395" dirty="0"/>
              <a:t> </a:t>
            </a:r>
            <a:r>
              <a:rPr spc="-65" dirty="0"/>
              <a:t>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8063"/>
            <a:ext cx="7728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Common </a:t>
            </a:r>
            <a:r>
              <a:rPr sz="2800" spc="-15" dirty="0">
                <a:latin typeface="Carlito"/>
                <a:cs typeface="Carlito"/>
              </a:rPr>
              <a:t>sites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Hotmail, </a:t>
            </a:r>
            <a:r>
              <a:rPr sz="2800" spc="-40" dirty="0">
                <a:latin typeface="Carlito"/>
                <a:cs typeface="Carlito"/>
              </a:rPr>
              <a:t>Yahoo, </a:t>
            </a:r>
            <a:r>
              <a:rPr sz="2800" spc="-5" dirty="0">
                <a:latin typeface="Carlito"/>
                <a:cs typeface="Carlito"/>
              </a:rPr>
              <a:t>and Google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mail.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0467" y="2080372"/>
            <a:ext cx="6633214" cy="452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8348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8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E-Mail</a:t>
            </a:r>
            <a:r>
              <a:rPr spc="-365" dirty="0"/>
              <a:t> </a:t>
            </a:r>
            <a:r>
              <a:rPr spc="-22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973945" cy="2456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Email </a:t>
            </a:r>
            <a:r>
              <a:rPr sz="2800" spc="-15" dirty="0">
                <a:latin typeface="Carlito"/>
                <a:cs typeface="Carlito"/>
              </a:rPr>
              <a:t>protocols </a:t>
            </a:r>
            <a:r>
              <a:rPr sz="2800" spc="-10" dirty="0">
                <a:latin typeface="Carlito"/>
                <a:cs typeface="Carlito"/>
              </a:rPr>
              <a:t>does not </a:t>
            </a:r>
            <a:r>
              <a:rPr sz="2800" spc="-20" dirty="0">
                <a:latin typeface="Carlito"/>
                <a:cs typeface="Carlito"/>
              </a:rPr>
              <a:t>provide any </a:t>
            </a:r>
            <a:r>
              <a:rPr sz="2800" spc="-10" dirty="0">
                <a:latin typeface="Carlito"/>
                <a:cs typeface="Carlito"/>
              </a:rPr>
              <a:t>security </a:t>
            </a:r>
            <a:r>
              <a:rPr sz="2800" spc="-15" dirty="0">
                <a:latin typeface="Carlito"/>
                <a:cs typeface="Carlito"/>
              </a:rPr>
              <a:t>provisions by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</a:t>
            </a:r>
            <a:endParaRPr sz="2800">
              <a:latin typeface="Carlito"/>
              <a:cs typeface="Carlito"/>
            </a:endParaRPr>
          </a:p>
          <a:p>
            <a:pPr marL="241300" marR="30734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e-mail </a:t>
            </a:r>
            <a:r>
              <a:rPr sz="2800" spc="-20" dirty="0">
                <a:latin typeface="Carlito"/>
                <a:cs typeface="Carlito"/>
              </a:rPr>
              <a:t>exchanges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secured </a:t>
            </a:r>
            <a:r>
              <a:rPr sz="2800" spc="-10" dirty="0">
                <a:latin typeface="Carlito"/>
                <a:cs typeface="Carlito"/>
              </a:rPr>
              <a:t>using two application- 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security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protocols: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Pretty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Good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Privacy</a:t>
            </a:r>
            <a:r>
              <a:rPr sz="2800" spc="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(PGP)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Secure/Multipurpose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Internet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Mail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Extensions</a:t>
            </a:r>
            <a:r>
              <a:rPr sz="2800" spc="1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(S/MIME),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3052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043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TELNET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03510" cy="40341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75615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original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remote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logging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protocols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45" dirty="0">
                <a:latin typeface="Carlito"/>
                <a:cs typeface="Carlito"/>
              </a:rPr>
              <a:t>TELNET,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dirty="0">
                <a:latin typeface="Carlito"/>
                <a:cs typeface="Carlito"/>
              </a:rPr>
              <a:t>an  </a:t>
            </a:r>
            <a:r>
              <a:rPr sz="2800" spc="-10" dirty="0">
                <a:latin typeface="Carlito"/>
                <a:cs typeface="Carlito"/>
              </a:rPr>
              <a:t>abbreviation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TErminaL</a:t>
            </a:r>
            <a:r>
              <a:rPr sz="2800" spc="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NETwork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22288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Client/server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10" dirty="0">
                <a:latin typeface="Carlito"/>
                <a:cs typeface="Carlito"/>
              </a:rPr>
              <a:t>that allow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log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into 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computer at </a:t>
            </a:r>
            <a:r>
              <a:rPr sz="2800" spc="-5" dirty="0">
                <a:latin typeface="Carlito"/>
                <a:cs typeface="Carlito"/>
              </a:rPr>
              <a:t>the server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services </a:t>
            </a:r>
            <a:r>
              <a:rPr sz="2800" spc="-15" dirty="0">
                <a:latin typeface="Carlito"/>
                <a:cs typeface="Carlito"/>
              </a:rPr>
              <a:t>available</a:t>
            </a:r>
            <a:r>
              <a:rPr sz="2800" spc="3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there.</a:t>
            </a:r>
            <a:endParaRPr sz="2800">
              <a:latin typeface="Carlito"/>
              <a:cs typeface="Carlito"/>
            </a:endParaRPr>
          </a:p>
          <a:p>
            <a:pPr marL="241300" marR="30035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if a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student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10" dirty="0">
                <a:latin typeface="Carlito"/>
                <a:cs typeface="Carlito"/>
              </a:rPr>
              <a:t>compiler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at  </a:t>
            </a:r>
            <a:r>
              <a:rPr sz="2800" spc="-10" dirty="0">
                <a:latin typeface="Carlito"/>
                <a:cs typeface="Carlito"/>
              </a:rPr>
              <a:t>her </a:t>
            </a:r>
            <a:r>
              <a:rPr sz="2800" spc="-15" dirty="0">
                <a:latin typeface="Carlito"/>
                <a:cs typeface="Carlito"/>
              </a:rPr>
              <a:t>university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lab,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student </a:t>
            </a:r>
            <a:r>
              <a:rPr sz="2800" spc="-10" dirty="0">
                <a:latin typeface="Carlito"/>
                <a:cs typeface="Carlito"/>
              </a:rPr>
              <a:t>can use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dirty="0">
                <a:latin typeface="Carlito"/>
                <a:cs typeface="Carlito"/>
              </a:rPr>
              <a:t>logging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log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university 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compiler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university.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generic </a:t>
            </a:r>
            <a:r>
              <a:rPr sz="2800" spc="-15" dirty="0">
                <a:latin typeface="Carlito"/>
                <a:cs typeface="Carlito"/>
              </a:rPr>
              <a:t>client/server </a:t>
            </a:r>
            <a:r>
              <a:rPr sz="2800" spc="-20" dirty="0">
                <a:latin typeface="Carlito"/>
                <a:cs typeface="Carlito"/>
              </a:rPr>
              <a:t>pairs are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remote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logging</a:t>
            </a:r>
            <a:r>
              <a:rPr sz="2800" spc="1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856115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8988"/>
            <a:ext cx="10128250" cy="3735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TELNET </a:t>
            </a:r>
            <a:r>
              <a:rPr sz="2800" spc="-15" dirty="0">
                <a:latin typeface="Carlito"/>
                <a:cs typeface="Carlito"/>
              </a:rPr>
              <a:t>requires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logging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password.</a:t>
            </a:r>
            <a:endParaRPr sz="2800">
              <a:latin typeface="Carlito"/>
              <a:cs typeface="Carlito"/>
            </a:endParaRPr>
          </a:p>
          <a:p>
            <a:pPr marL="241300" marR="8064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But it is </a:t>
            </a:r>
            <a:r>
              <a:rPr sz="2800" spc="-15" dirty="0">
                <a:latin typeface="Carlito"/>
                <a:cs typeface="Carlito"/>
              </a:rPr>
              <a:t>vulnerable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hacking </a:t>
            </a:r>
            <a:r>
              <a:rPr sz="2800" spc="-10" dirty="0">
                <a:latin typeface="Carlito"/>
                <a:cs typeface="Carlito"/>
              </a:rPr>
              <a:t>because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including the  </a:t>
            </a:r>
            <a:r>
              <a:rPr sz="2800" spc="-15" dirty="0">
                <a:latin typeface="Carlito"/>
                <a:cs typeface="Carlito"/>
              </a:rPr>
              <a:t>password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plaintext </a:t>
            </a:r>
            <a:r>
              <a:rPr sz="2800" spc="-5" dirty="0">
                <a:latin typeface="Carlito"/>
                <a:cs typeface="Carlito"/>
              </a:rPr>
              <a:t>(not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encrypted).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hacker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eavesdrop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obtain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logging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password.</a:t>
            </a:r>
            <a:endParaRPr sz="2800">
              <a:latin typeface="Carlito"/>
              <a:cs typeface="Carlito"/>
            </a:endParaRPr>
          </a:p>
          <a:p>
            <a:pPr marL="241300" marR="30226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Because of this security issue, 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TELNET </a:t>
            </a:r>
            <a:r>
              <a:rPr sz="2800" spc="-10" dirty="0">
                <a:latin typeface="Carlito"/>
                <a:cs typeface="Carlito"/>
              </a:rPr>
              <a:t>has diminished </a:t>
            </a:r>
            <a:r>
              <a:rPr sz="2800" spc="-5" dirty="0">
                <a:latin typeface="Carlito"/>
                <a:cs typeface="Carlito"/>
              </a:rPr>
              <a:t>in  </a:t>
            </a:r>
            <a:r>
              <a:rPr sz="2800" spc="-25" dirty="0">
                <a:latin typeface="Carlito"/>
                <a:cs typeface="Carlito"/>
              </a:rPr>
              <a:t>favour </a:t>
            </a:r>
            <a:r>
              <a:rPr sz="2800" spc="-5" dirty="0">
                <a:latin typeface="Carlito"/>
                <a:cs typeface="Carlito"/>
              </a:rPr>
              <a:t>of another </a:t>
            </a:r>
            <a:r>
              <a:rPr sz="2800" spc="-20" dirty="0">
                <a:latin typeface="Carlito"/>
                <a:cs typeface="Carlito"/>
              </a:rPr>
              <a:t>protocol,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Secure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Shell</a:t>
            </a:r>
            <a:r>
              <a:rPr sz="2800" spc="1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(SSH).</a:t>
            </a:r>
            <a:endParaRPr sz="2800">
              <a:latin typeface="Carlito"/>
              <a:cs typeface="Carlito"/>
            </a:endParaRPr>
          </a:p>
          <a:p>
            <a:pPr marL="241300" marR="120142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administrators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often use </a:t>
            </a:r>
            <a:r>
              <a:rPr sz="2800" spc="-5" dirty="0">
                <a:latin typeface="Carlito"/>
                <a:cs typeface="Carlito"/>
              </a:rPr>
              <a:t>TELNET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diagnostic </a:t>
            </a:r>
            <a:r>
              <a:rPr sz="2800" spc="-5" dirty="0">
                <a:latin typeface="Carlito"/>
                <a:cs typeface="Carlito"/>
              </a:rPr>
              <a:t>and  debugging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purposes.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9564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20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Local</a:t>
            </a:r>
            <a:r>
              <a:rPr spc="-395" dirty="0"/>
              <a:t> </a:t>
            </a:r>
            <a:r>
              <a:rPr spc="-170" dirty="0"/>
              <a:t>logging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776460" cy="2839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logs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local </a:t>
            </a:r>
            <a:r>
              <a:rPr sz="2800" spc="-25" dirty="0">
                <a:latin typeface="Carlito"/>
                <a:cs typeface="Carlito"/>
              </a:rPr>
              <a:t>system, </a:t>
            </a:r>
            <a:r>
              <a:rPr sz="2800" spc="-5" dirty="0">
                <a:latin typeface="Carlito"/>
                <a:cs typeface="Carlito"/>
              </a:rPr>
              <a:t>it is called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local</a:t>
            </a:r>
            <a:r>
              <a:rPr sz="2800" spc="1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login.</a:t>
            </a:r>
            <a:endParaRPr sz="2800">
              <a:latin typeface="Carlito"/>
              <a:cs typeface="Carlito"/>
            </a:endParaRPr>
          </a:p>
          <a:p>
            <a:pPr marL="241300" marR="35814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user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types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terminal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keystrokes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accepted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 terminal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driver.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terminal driver </a:t>
            </a:r>
            <a:r>
              <a:rPr sz="2800" spc="-5" dirty="0">
                <a:latin typeface="Carlito"/>
                <a:cs typeface="Carlito"/>
              </a:rPr>
              <a:t>passes the </a:t>
            </a:r>
            <a:r>
              <a:rPr sz="2800" spc="-20" dirty="0">
                <a:latin typeface="Carlito"/>
                <a:cs typeface="Carlito"/>
              </a:rPr>
              <a:t>characters 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operating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system.</a:t>
            </a:r>
            <a:endParaRPr sz="2800">
              <a:latin typeface="Carlito"/>
              <a:cs typeface="Carlito"/>
            </a:endParaRPr>
          </a:p>
          <a:p>
            <a:pPr marL="241300" marR="1898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operating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system</a:t>
            </a:r>
            <a:r>
              <a:rPr sz="2800" spc="-25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in turn, </a:t>
            </a:r>
            <a:r>
              <a:rPr sz="2800" spc="-15" dirty="0">
                <a:latin typeface="Carlito"/>
                <a:cs typeface="Carlito"/>
              </a:rPr>
              <a:t>interprets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combination of  </a:t>
            </a:r>
            <a:r>
              <a:rPr sz="2800" spc="-15" dirty="0">
                <a:latin typeface="Carlito"/>
                <a:cs typeface="Carlito"/>
              </a:rPr>
              <a:t>characters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30" dirty="0">
                <a:latin typeface="Carlito"/>
                <a:cs typeface="Carlito"/>
              </a:rPr>
              <a:t>invokes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desired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utility.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639457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7768" y="1853224"/>
            <a:ext cx="7798873" cy="4421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0241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0479"/>
            <a:ext cx="3636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Remote</a:t>
            </a:r>
            <a:r>
              <a:rPr spc="-400" dirty="0"/>
              <a:t> </a:t>
            </a:r>
            <a:r>
              <a:rPr spc="-180" dirty="0"/>
              <a:t>Logging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0152"/>
            <a:ext cx="10224135" cy="5545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0" dirty="0">
                <a:latin typeface="Carlito"/>
                <a:cs typeface="Carlito"/>
              </a:rPr>
              <a:t>wants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 an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20" dirty="0">
                <a:latin typeface="Carlito"/>
                <a:cs typeface="Carlito"/>
              </a:rPr>
              <a:t>program </a:t>
            </a:r>
            <a:r>
              <a:rPr sz="2400" spc="-5" dirty="0">
                <a:latin typeface="Carlito"/>
                <a:cs typeface="Carlito"/>
              </a:rPr>
              <a:t>or utility </a:t>
            </a:r>
            <a:r>
              <a:rPr sz="2400" spc="-15" dirty="0">
                <a:latin typeface="Carlito"/>
                <a:cs typeface="Carlito"/>
              </a:rPr>
              <a:t>located </a:t>
            </a: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</a:p>
          <a:p>
            <a:pPr marL="241300" algn="just">
              <a:lnSpc>
                <a:spcPts val="2450"/>
              </a:lnSpc>
            </a:pPr>
            <a:r>
              <a:rPr sz="2400" spc="-10" dirty="0">
                <a:latin typeface="Carlito"/>
                <a:cs typeface="Carlito"/>
              </a:rPr>
              <a:t>remote </a:t>
            </a:r>
            <a:r>
              <a:rPr sz="2400" dirty="0">
                <a:latin typeface="Carlito"/>
                <a:cs typeface="Carlito"/>
              </a:rPr>
              <a:t>machine, it 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remote</a:t>
            </a:r>
            <a:r>
              <a:rPr sz="2400"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logging.</a:t>
            </a:r>
            <a:endParaRPr sz="24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TELNET client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spc="-15" dirty="0">
                <a:latin typeface="Carlito"/>
                <a:cs typeface="Carlito"/>
              </a:rPr>
              <a:t>programs are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241300" marR="254635" indent="-228600" algn="just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310515" algn="l"/>
              </a:tabLst>
            </a:pPr>
            <a:r>
              <a:rPr dirty="0"/>
              <a:t>	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user sends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keystrokes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terminal </a:t>
            </a:r>
            <a:r>
              <a:rPr sz="2400" spc="-10" dirty="0">
                <a:latin typeface="Carlito"/>
                <a:cs typeface="Carlito"/>
              </a:rPr>
              <a:t>driver where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local </a:t>
            </a:r>
            <a:r>
              <a:rPr sz="2400" spc="-10" dirty="0">
                <a:latin typeface="Carlito"/>
                <a:cs typeface="Carlito"/>
              </a:rPr>
              <a:t>operating  </a:t>
            </a:r>
            <a:r>
              <a:rPr sz="2400" spc="-20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accepts the </a:t>
            </a:r>
            <a:r>
              <a:rPr sz="2400" spc="-10" dirty="0">
                <a:latin typeface="Carlito"/>
                <a:cs typeface="Carlito"/>
              </a:rPr>
              <a:t>characters </a:t>
            </a:r>
            <a:r>
              <a:rPr sz="2400" spc="-5" dirty="0">
                <a:latin typeface="Carlito"/>
                <a:cs typeface="Carlito"/>
              </a:rPr>
              <a:t>but does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interpret</a:t>
            </a:r>
            <a:r>
              <a:rPr sz="2400" spc="-1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them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241300" marR="332105" indent="-228600" algn="just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310515" algn="l"/>
              </a:tabLst>
            </a:pPr>
            <a:r>
              <a:rPr dirty="0"/>
              <a:t>	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characters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TELNET client,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transforms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characters 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universal character </a:t>
            </a:r>
            <a:r>
              <a:rPr sz="2400" spc="-5" dirty="0">
                <a:latin typeface="Carlito"/>
                <a:cs typeface="Carlito"/>
              </a:rPr>
              <a:t>set called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5" dirty="0">
                <a:latin typeface="Carlito"/>
                <a:cs typeface="Carlito"/>
              </a:rPr>
              <a:t>Virtual </a:t>
            </a:r>
            <a:r>
              <a:rPr sz="2400" spc="-30" dirty="0">
                <a:latin typeface="Carlito"/>
                <a:cs typeface="Carlito"/>
              </a:rPr>
              <a:t>Terminal </a:t>
            </a:r>
            <a:r>
              <a:rPr sz="2400" spc="-5" dirty="0">
                <a:latin typeface="Carlito"/>
                <a:cs typeface="Carlito"/>
              </a:rPr>
              <a:t>(NVT) </a:t>
            </a:r>
            <a:r>
              <a:rPr sz="2400" spc="-10" dirty="0">
                <a:latin typeface="Carlito"/>
                <a:cs typeface="Carlito"/>
              </a:rPr>
              <a:t>characters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delivers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local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TCP/IP</a:t>
            </a:r>
            <a:r>
              <a:rPr sz="2400" spc="-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stack.</a:t>
            </a:r>
            <a:endParaRPr sz="2400" dirty="0">
              <a:latin typeface="Carlito"/>
              <a:cs typeface="Carlito"/>
            </a:endParaRPr>
          </a:p>
          <a:p>
            <a:pPr marL="241300" indent="-228600" algn="just">
              <a:lnSpc>
                <a:spcPts val="245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commands or </a:t>
            </a:r>
            <a:r>
              <a:rPr sz="2400" spc="-10" dirty="0">
                <a:latin typeface="Carlito"/>
                <a:cs typeface="Carlito"/>
              </a:rPr>
              <a:t>text, </a:t>
            </a:r>
            <a:r>
              <a:rPr sz="2400" dirty="0">
                <a:latin typeface="Carlito"/>
                <a:cs typeface="Carlito"/>
              </a:rPr>
              <a:t>in NVT </a:t>
            </a:r>
            <a:r>
              <a:rPr sz="2400" spc="-15" dirty="0">
                <a:latin typeface="Carlito"/>
                <a:cs typeface="Carlito"/>
              </a:rPr>
              <a:t>form,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travel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Internet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arrive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 err="1" smtClean="0">
                <a:latin typeface="Carlito"/>
                <a:cs typeface="Carlito"/>
              </a:rPr>
              <a:t>the</a:t>
            </a:r>
            <a:r>
              <a:rPr sz="2400" spc="-35" dirty="0" err="1" smtClean="0">
                <a:latin typeface="Carlito"/>
                <a:cs typeface="Carlito"/>
              </a:rPr>
              <a:t>TCP</a:t>
            </a:r>
            <a:r>
              <a:rPr sz="2400" spc="-35" dirty="0" smtClean="0">
                <a:latin typeface="Carlito"/>
                <a:cs typeface="Carlito"/>
              </a:rPr>
              <a:t>/IP </a:t>
            </a:r>
            <a:r>
              <a:rPr sz="2400" spc="-15" dirty="0">
                <a:latin typeface="Carlito"/>
                <a:cs typeface="Carlito"/>
              </a:rPr>
              <a:t>stack 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remote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machine.</a:t>
            </a:r>
          </a:p>
          <a:p>
            <a:pPr marL="241300" marR="432434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characters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delivered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TELNET </a:t>
            </a:r>
            <a:r>
              <a:rPr sz="2400" spc="-30" dirty="0">
                <a:latin typeface="Carlito"/>
                <a:cs typeface="Carlito"/>
              </a:rPr>
              <a:t>server,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changes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characters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corresponding characters  understandable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remote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computer.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piece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pseudoterminal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driver </a:t>
            </a:r>
            <a:r>
              <a:rPr sz="2400" spc="-10" dirty="0">
                <a:latin typeface="Carlito"/>
                <a:cs typeface="Carlito"/>
              </a:rPr>
              <a:t>gives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character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OS.</a:t>
            </a:r>
            <a:endParaRPr sz="2400" dirty="0">
              <a:latin typeface="Carlito"/>
              <a:cs typeface="Carlito"/>
            </a:endParaRPr>
          </a:p>
          <a:p>
            <a:pPr marL="241300" marR="18161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5" dirty="0">
                <a:latin typeface="Carlito"/>
                <a:cs typeface="Carlito"/>
              </a:rPr>
              <a:t>passes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characters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appropriate </a:t>
            </a:r>
            <a:r>
              <a:rPr sz="2400" spc="-5" dirty="0">
                <a:latin typeface="Carlito"/>
                <a:cs typeface="Carlito"/>
              </a:rPr>
              <a:t>application  </a:t>
            </a:r>
            <a:r>
              <a:rPr sz="2400" spc="-15" dirty="0">
                <a:latin typeface="Carlito"/>
                <a:cs typeface="Carlito"/>
              </a:rPr>
              <a:t>program.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307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1024318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0" dirty="0"/>
              <a:t>How</a:t>
            </a:r>
            <a:r>
              <a:rPr sz="4400" spc="10" dirty="0"/>
              <a:t> </a:t>
            </a:r>
            <a:r>
              <a:rPr sz="4400" spc="-15" dirty="0"/>
              <a:t>can</a:t>
            </a:r>
            <a:r>
              <a:rPr sz="4400" dirty="0"/>
              <a:t> a </a:t>
            </a:r>
            <a:r>
              <a:rPr sz="4400" spc="-10" dirty="0"/>
              <a:t>client</a:t>
            </a:r>
            <a:r>
              <a:rPr sz="4400" spc="25" dirty="0"/>
              <a:t> </a:t>
            </a:r>
            <a:r>
              <a:rPr sz="4400" spc="-15" dirty="0"/>
              <a:t>process</a:t>
            </a:r>
            <a:r>
              <a:rPr sz="4400" spc="-30" dirty="0"/>
              <a:t> </a:t>
            </a:r>
            <a:r>
              <a:rPr sz="4400" spc="-20" dirty="0"/>
              <a:t>communicate</a:t>
            </a:r>
            <a:r>
              <a:rPr sz="4400" spc="15" dirty="0"/>
              <a:t> </a:t>
            </a:r>
            <a:r>
              <a:rPr sz="4400" dirty="0"/>
              <a:t>with a </a:t>
            </a:r>
            <a:r>
              <a:rPr sz="4400" spc="-980" dirty="0"/>
              <a:t> </a:t>
            </a:r>
            <a:r>
              <a:rPr sz="4400" spc="-5" dirty="0"/>
              <a:t>server</a:t>
            </a:r>
            <a:r>
              <a:rPr sz="4400" spc="-10" dirty="0"/>
              <a:t> </a:t>
            </a:r>
            <a:r>
              <a:rPr sz="4400" spc="-15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0953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13970" indent="-228600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tell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lowest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TCP/IP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Interface(API).</a:t>
            </a:r>
            <a:endParaRPr sz="2800">
              <a:latin typeface="Calibri"/>
              <a:cs typeface="Calibri"/>
            </a:endParaRPr>
          </a:p>
          <a:p>
            <a:pPr marL="241300" marR="334010" indent="-228600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manufacturer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suite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encapsulates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layers.</a:t>
            </a:r>
            <a:endParaRPr sz="2800">
              <a:latin typeface="Calibri"/>
              <a:cs typeface="Calibri"/>
            </a:endParaRPr>
          </a:p>
          <a:p>
            <a:pPr marL="241300" marR="628015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Transport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(TLI),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355" y="1286354"/>
            <a:ext cx="10269829" cy="424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7380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237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Network </a:t>
            </a:r>
            <a:r>
              <a:rPr spc="-235" dirty="0"/>
              <a:t>Virtual </a:t>
            </a:r>
            <a:r>
              <a:rPr spc="-305" dirty="0"/>
              <a:t>Terminal</a:t>
            </a:r>
            <a:r>
              <a:rPr spc="-560" dirty="0"/>
              <a:t> </a:t>
            </a:r>
            <a:r>
              <a:rPr spc="-240" dirty="0"/>
              <a:t>(NVT)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281920" cy="39820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15748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Every </a:t>
            </a:r>
            <a:r>
              <a:rPr sz="2600" spc="-10" dirty="0">
                <a:latin typeface="Carlito"/>
                <a:cs typeface="Carlito"/>
              </a:rPr>
              <a:t>computer </a:t>
            </a:r>
            <a:r>
              <a:rPr sz="2600" dirty="0">
                <a:latin typeface="Carlito"/>
                <a:cs typeface="Carlito"/>
              </a:rPr>
              <a:t>and its </a:t>
            </a:r>
            <a:r>
              <a:rPr sz="2600" spc="-10" dirty="0">
                <a:latin typeface="Carlito"/>
                <a:cs typeface="Carlito"/>
              </a:rPr>
              <a:t>operating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accepts a </a:t>
            </a:r>
            <a:r>
              <a:rPr sz="2600" spc="-5" dirty="0">
                <a:latin typeface="Carlito"/>
                <a:cs typeface="Carlito"/>
              </a:rPr>
              <a:t>special </a:t>
            </a:r>
            <a:r>
              <a:rPr sz="2600" spc="-10" dirty="0">
                <a:latin typeface="Carlito"/>
                <a:cs typeface="Carlito"/>
              </a:rPr>
              <a:t>combination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spc="-10" dirty="0">
                <a:latin typeface="Carlito"/>
                <a:cs typeface="Carlito"/>
              </a:rPr>
              <a:t>characters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tokens.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For example,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end-of-file </a:t>
            </a:r>
            <a:r>
              <a:rPr sz="2600" spc="-25" dirty="0">
                <a:solidFill>
                  <a:srgbClr val="006FC0"/>
                </a:solidFill>
                <a:latin typeface="Carlito"/>
                <a:cs typeface="Carlito"/>
              </a:rPr>
              <a:t>token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10" dirty="0">
                <a:latin typeface="Carlito"/>
                <a:cs typeface="Carlito"/>
              </a:rPr>
              <a:t>computer </a:t>
            </a:r>
            <a:r>
              <a:rPr sz="2600" dirty="0">
                <a:latin typeface="Carlito"/>
                <a:cs typeface="Carlito"/>
              </a:rPr>
              <a:t>running 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DOS</a:t>
            </a:r>
            <a:endParaRPr sz="2600">
              <a:latin typeface="Carlito"/>
              <a:cs typeface="Carlito"/>
            </a:endParaRPr>
          </a:p>
          <a:p>
            <a:pPr marL="241300" marR="597535">
              <a:lnSpc>
                <a:spcPct val="70000"/>
              </a:lnSpc>
              <a:spcBef>
                <a:spcPts val="470"/>
              </a:spcBef>
            </a:pPr>
            <a:r>
              <a:rPr sz="2600" spc="-10" dirty="0">
                <a:latin typeface="Carlito"/>
                <a:cs typeface="Carlito"/>
              </a:rPr>
              <a:t>operating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is Ctrl+z, while the UNIX </a:t>
            </a:r>
            <a:r>
              <a:rPr sz="2600" spc="-10" dirty="0">
                <a:latin typeface="Carlito"/>
                <a:cs typeface="Carlito"/>
              </a:rPr>
              <a:t>operating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15" dirty="0">
                <a:latin typeface="Carlito"/>
                <a:cs typeface="Carlito"/>
              </a:rPr>
              <a:t>recognizes  </a:t>
            </a:r>
            <a:r>
              <a:rPr sz="2600" dirty="0">
                <a:latin typeface="Carlito"/>
                <a:cs typeface="Carlito"/>
              </a:rPr>
              <a:t>Ctrl+d.</a:t>
            </a:r>
            <a:endParaRPr sz="2600">
              <a:latin typeface="Carlito"/>
              <a:cs typeface="Carlito"/>
            </a:endParaRPr>
          </a:p>
          <a:p>
            <a:pPr marL="241300" marR="653415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TELNET solves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10" dirty="0">
                <a:latin typeface="Carlito"/>
                <a:cs typeface="Carlito"/>
              </a:rPr>
              <a:t>problem </a:t>
            </a:r>
            <a:r>
              <a:rPr sz="2600" spc="-5" dirty="0">
                <a:latin typeface="Carlito"/>
                <a:cs typeface="Carlito"/>
              </a:rPr>
              <a:t>by defining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universal interface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Network Virtual </a:t>
            </a:r>
            <a:r>
              <a:rPr sz="2600" spc="-30" dirty="0">
                <a:latin typeface="Carlito"/>
                <a:cs typeface="Carlito"/>
              </a:rPr>
              <a:t>Terminal </a:t>
            </a:r>
            <a:r>
              <a:rPr sz="2600" spc="-5" dirty="0">
                <a:latin typeface="Carlito"/>
                <a:cs typeface="Carlito"/>
              </a:rPr>
              <a:t>(NVT)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character</a:t>
            </a:r>
            <a:r>
              <a:rPr sz="2600" spc="-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set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Via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10" dirty="0">
                <a:latin typeface="Carlito"/>
                <a:cs typeface="Carlito"/>
              </a:rPr>
              <a:t>interface,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client TELNET </a:t>
            </a:r>
            <a:r>
              <a:rPr sz="2600" spc="-10" dirty="0">
                <a:latin typeface="Carlito"/>
                <a:cs typeface="Carlito"/>
              </a:rPr>
              <a:t>translates characters </a:t>
            </a:r>
            <a:r>
              <a:rPr sz="2600" spc="-15" dirty="0">
                <a:latin typeface="Carlito"/>
                <a:cs typeface="Carlito"/>
              </a:rPr>
              <a:t>(data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or</a:t>
            </a:r>
            <a:endParaRPr sz="2600">
              <a:latin typeface="Carlito"/>
              <a:cs typeface="Carlito"/>
            </a:endParaRPr>
          </a:p>
          <a:p>
            <a:pPr marL="241300" marR="215265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rlito"/>
                <a:cs typeface="Carlito"/>
              </a:rPr>
              <a:t>commands) that </a:t>
            </a:r>
            <a:r>
              <a:rPr sz="2600" spc="-10" dirty="0">
                <a:latin typeface="Carlito"/>
                <a:cs typeface="Carlito"/>
              </a:rPr>
              <a:t>come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local terminal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NVT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delivers  </a:t>
            </a:r>
            <a:r>
              <a:rPr sz="2600" dirty="0">
                <a:latin typeface="Carlito"/>
                <a:cs typeface="Carlito"/>
              </a:rPr>
              <a:t>them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network.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server </a:t>
            </a:r>
            <a:r>
              <a:rPr sz="2600" spc="-40" dirty="0">
                <a:latin typeface="Carlito"/>
                <a:cs typeface="Carlito"/>
              </a:rPr>
              <a:t>TELNET,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 hand, </a:t>
            </a:r>
            <a:r>
              <a:rPr sz="2600" spc="-10" dirty="0">
                <a:latin typeface="Carlito"/>
                <a:cs typeface="Carlito"/>
              </a:rPr>
              <a:t>translates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commands </a:t>
            </a:r>
            <a:r>
              <a:rPr sz="2600" spc="-15" dirty="0">
                <a:latin typeface="Carlito"/>
                <a:cs typeface="Carlito"/>
              </a:rPr>
              <a:t>from  </a:t>
            </a:r>
            <a:r>
              <a:rPr sz="2600" dirty="0">
                <a:latin typeface="Carlito"/>
                <a:cs typeface="Carlito"/>
              </a:rPr>
              <a:t>NVT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spc="-5" dirty="0">
                <a:latin typeface="Carlito"/>
                <a:cs typeface="Carlito"/>
              </a:rPr>
              <a:t>acceptable by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remote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computer.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724006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015" y="1934053"/>
            <a:ext cx="10614273" cy="305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7315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05126"/>
            <a:ext cx="10135870" cy="3735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NVT </a:t>
            </a:r>
            <a:r>
              <a:rPr sz="2800" spc="-10" dirty="0">
                <a:latin typeface="Carlito"/>
                <a:cs typeface="Carlito"/>
              </a:rPr>
              <a:t>uses two sets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characters,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one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r>
              <a:rPr sz="2800" spc="2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control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Both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8-bit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bytes.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0" dirty="0">
                <a:latin typeface="Carlito"/>
                <a:cs typeface="Carlito"/>
              </a:rPr>
              <a:t>For data, </a:t>
            </a:r>
            <a:r>
              <a:rPr sz="2800" spc="-5" dirty="0">
                <a:latin typeface="Carlito"/>
                <a:cs typeface="Carlito"/>
              </a:rPr>
              <a:t>NVT </a:t>
            </a:r>
            <a:r>
              <a:rPr sz="2800" spc="-10" dirty="0">
                <a:latin typeface="Carlito"/>
                <a:cs typeface="Carlito"/>
              </a:rPr>
              <a:t>normally uses what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NVT</a:t>
            </a:r>
            <a:r>
              <a:rPr sz="2800" spc="1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ASCII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24130" indent="-228600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8-bit </a:t>
            </a:r>
            <a:r>
              <a:rPr sz="2800" spc="-15" dirty="0">
                <a:latin typeface="Carlito"/>
                <a:cs typeface="Carlito"/>
              </a:rPr>
              <a:t>character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in which the </a:t>
            </a:r>
            <a:r>
              <a:rPr sz="2800" spc="-15" dirty="0">
                <a:latin typeface="Carlito"/>
                <a:cs typeface="Carlito"/>
              </a:rPr>
              <a:t>seven </a:t>
            </a:r>
            <a:r>
              <a:rPr sz="2800" spc="-20" dirty="0">
                <a:latin typeface="Carlito"/>
                <a:cs typeface="Carlito"/>
              </a:rPr>
              <a:t>lowest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spc="-10" dirty="0">
                <a:latin typeface="Carlito"/>
                <a:cs typeface="Carlito"/>
              </a:rPr>
              <a:t>bits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the same as ASCII and 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highest order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bit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</a:t>
            </a:r>
            <a:r>
              <a:rPr sz="2800" spc="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0.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send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control characters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20" dirty="0">
                <a:latin typeface="Carlito"/>
                <a:cs typeface="Carlito"/>
              </a:rPr>
              <a:t>computers </a:t>
            </a:r>
            <a:r>
              <a:rPr sz="2800" spc="-15" dirty="0">
                <a:latin typeface="Carlito"/>
                <a:cs typeface="Carlito"/>
              </a:rPr>
              <a:t>(from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server  or vice </a:t>
            </a:r>
            <a:r>
              <a:rPr sz="2800" spc="-15" dirty="0">
                <a:latin typeface="Carlito"/>
                <a:cs typeface="Carlito"/>
              </a:rPr>
              <a:t>versa), </a:t>
            </a:r>
            <a:r>
              <a:rPr sz="2800" spc="-5" dirty="0">
                <a:latin typeface="Carlito"/>
                <a:cs typeface="Carlito"/>
              </a:rPr>
              <a:t>NVT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8-bit </a:t>
            </a:r>
            <a:r>
              <a:rPr sz="2800" spc="-15" dirty="0">
                <a:latin typeface="Carlito"/>
                <a:cs typeface="Carlito"/>
              </a:rPr>
              <a:t>character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in which the </a:t>
            </a:r>
            <a:r>
              <a:rPr sz="2800" spc="-15" dirty="0">
                <a:latin typeface="Carlito"/>
                <a:cs typeface="Carlito"/>
              </a:rPr>
              <a:t>highest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 order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bit is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set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to</a:t>
            </a:r>
            <a:r>
              <a:rPr sz="2800" spc="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6187" y="4752383"/>
            <a:ext cx="7460060" cy="128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5242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9188"/>
            <a:ext cx="4295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TELNET</a:t>
            </a:r>
            <a:r>
              <a:rPr spc="-400" dirty="0"/>
              <a:t> </a:t>
            </a:r>
            <a:r>
              <a:rPr spc="-17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188"/>
            <a:ext cx="10029825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TELNET </a:t>
            </a:r>
            <a:r>
              <a:rPr sz="2800" spc="-10" dirty="0">
                <a:latin typeface="Carlito"/>
                <a:cs typeface="Carlito"/>
              </a:rPr>
              <a:t>lets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and server </a:t>
            </a:r>
            <a:r>
              <a:rPr sz="2800" spc="-15" dirty="0">
                <a:latin typeface="Carlito"/>
                <a:cs typeface="Carlito"/>
              </a:rPr>
              <a:t>negotiate </a:t>
            </a:r>
            <a:r>
              <a:rPr sz="2800" spc="-5" dirty="0">
                <a:latin typeface="Carlito"/>
                <a:cs typeface="Carlito"/>
              </a:rPr>
              <a:t>options </a:t>
            </a:r>
            <a:r>
              <a:rPr sz="2800" spc="-25" dirty="0">
                <a:latin typeface="Carlito"/>
                <a:cs typeface="Carlito"/>
              </a:rPr>
              <a:t>before </a:t>
            </a:r>
            <a:r>
              <a:rPr sz="2800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during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Options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25" dirty="0">
                <a:latin typeface="Carlito"/>
                <a:cs typeface="Carlito"/>
              </a:rPr>
              <a:t>extra </a:t>
            </a:r>
            <a:r>
              <a:rPr sz="2800" spc="-20" dirty="0">
                <a:latin typeface="Carlito"/>
                <a:cs typeface="Carlito"/>
              </a:rPr>
              <a:t>features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user.</a:t>
            </a:r>
            <a:endParaRPr sz="2800">
              <a:latin typeface="Carlito"/>
              <a:cs typeface="Carlito"/>
            </a:endParaRPr>
          </a:p>
          <a:p>
            <a:pPr marL="241300" marR="113664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operating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(UNIX,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example) </a:t>
            </a:r>
            <a:r>
              <a:rPr sz="2800" spc="-10" dirty="0">
                <a:latin typeface="Carlito"/>
                <a:cs typeface="Carlito"/>
              </a:rPr>
              <a:t>defines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interface </a:t>
            </a:r>
            <a:r>
              <a:rPr sz="2800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user-friendly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commands.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87417"/>
            <a:ext cx="12192000" cy="257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8520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563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Secure </a:t>
            </a:r>
            <a:r>
              <a:rPr spc="-225" dirty="0"/>
              <a:t>Shell</a:t>
            </a:r>
            <a:r>
              <a:rPr spc="-515" dirty="0"/>
              <a:t> </a:t>
            </a:r>
            <a:r>
              <a:rPr spc="-200" dirty="0"/>
              <a:t>(SSH)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86315" cy="2753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Secure </a:t>
            </a:r>
            <a:r>
              <a:rPr sz="2800" spc="-10" dirty="0">
                <a:latin typeface="Carlito"/>
                <a:cs typeface="Carlito"/>
              </a:rPr>
              <a:t>Shell </a:t>
            </a:r>
            <a:r>
              <a:rPr sz="2800" spc="-5" dirty="0">
                <a:latin typeface="Carlito"/>
                <a:cs typeface="Carlito"/>
              </a:rPr>
              <a:t>(SSH) is a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secure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application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several </a:t>
            </a:r>
            <a:r>
              <a:rPr sz="2800" spc="-10" dirty="0">
                <a:latin typeface="Carlito"/>
                <a:cs typeface="Carlito"/>
              </a:rPr>
              <a:t>purposes 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remote </a:t>
            </a:r>
            <a:r>
              <a:rPr sz="2800" spc="-5" dirty="0">
                <a:latin typeface="Carlito"/>
                <a:cs typeface="Carlito"/>
              </a:rPr>
              <a:t>logging and </a:t>
            </a:r>
            <a:r>
              <a:rPr sz="2800" spc="-10" dirty="0">
                <a:latin typeface="Carlito"/>
                <a:cs typeface="Carlito"/>
              </a:rPr>
              <a:t>file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transfer,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was </a:t>
            </a:r>
            <a:r>
              <a:rPr sz="2800" spc="-10" dirty="0">
                <a:latin typeface="Carlito"/>
                <a:cs typeface="Carlito"/>
              </a:rPr>
              <a:t>originally designed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replace</a:t>
            </a:r>
            <a:r>
              <a:rPr sz="2800" spc="1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TELNET.</a:t>
            </a:r>
            <a:endParaRPr sz="2800">
              <a:latin typeface="Carlito"/>
              <a:cs typeface="Carlito"/>
            </a:endParaRPr>
          </a:p>
          <a:p>
            <a:pPr marL="241300" marR="136525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15" dirty="0">
                <a:latin typeface="Carlito"/>
                <a:cs typeface="Carlito"/>
              </a:rPr>
              <a:t>versions </a:t>
            </a:r>
            <a:r>
              <a:rPr sz="2800" spc="-5" dirty="0">
                <a:latin typeface="Carlito"/>
                <a:cs typeface="Carlito"/>
              </a:rPr>
              <a:t>of SSH: </a:t>
            </a:r>
            <a:r>
              <a:rPr sz="2800" dirty="0">
                <a:latin typeface="Carlito"/>
                <a:cs typeface="Carlito"/>
              </a:rPr>
              <a:t>SSH-1 </a:t>
            </a:r>
            <a:r>
              <a:rPr sz="2800" spc="-5" dirty="0">
                <a:latin typeface="Carlito"/>
                <a:cs typeface="Carlito"/>
              </a:rPr>
              <a:t>and SSH-2, which </a:t>
            </a:r>
            <a:r>
              <a:rPr sz="2800" spc="-15" dirty="0">
                <a:latin typeface="Carlito"/>
                <a:cs typeface="Carlito"/>
              </a:rPr>
              <a:t>are totally  </a:t>
            </a:r>
            <a:r>
              <a:rPr sz="2800" spc="-10" dirty="0">
                <a:latin typeface="Carlito"/>
                <a:cs typeface="Carlito"/>
              </a:rPr>
              <a:t>incompatible.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SSH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application-layer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three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components.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943274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60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Components </a:t>
            </a:r>
            <a:r>
              <a:rPr spc="-190" dirty="0"/>
              <a:t>of</a:t>
            </a:r>
            <a:r>
              <a:rPr spc="-570" dirty="0"/>
              <a:t> </a:t>
            </a:r>
            <a:r>
              <a:rPr spc="-135" dirty="0"/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810061" y="2148006"/>
            <a:ext cx="8550914" cy="3743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7312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676"/>
            <a:ext cx="948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SSH </a:t>
            </a:r>
            <a:r>
              <a:rPr spc="-260" dirty="0"/>
              <a:t>Transport-Layer </a:t>
            </a:r>
            <a:r>
              <a:rPr spc="-225" dirty="0"/>
              <a:t>Protocol</a:t>
            </a:r>
            <a:r>
              <a:rPr spc="-620" dirty="0"/>
              <a:t> </a:t>
            </a:r>
            <a:r>
              <a:rPr spc="-200" dirty="0"/>
              <a:t>(SSH-TRANS)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447800"/>
            <a:ext cx="10358120" cy="513557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84835" marR="56261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transport-layer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creates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TCP.</a:t>
            </a:r>
          </a:p>
          <a:p>
            <a:pPr marL="584835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SSH-TRANS.</a:t>
            </a:r>
          </a:p>
          <a:p>
            <a:pPr marL="584835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</a:p>
          <a:p>
            <a:pPr marL="584835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on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TCP.</a:t>
            </a:r>
          </a:p>
          <a:p>
            <a:pPr marL="584835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584835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exchanged</a:t>
            </a:r>
          </a:p>
          <a:p>
            <a:pPr marL="584835" marR="33845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that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changed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intruder</a:t>
            </a:r>
          </a:p>
          <a:p>
            <a:pPr marL="584835" indent="-228600">
              <a:lnSpc>
                <a:spcPts val="2450"/>
              </a:lnSpc>
              <a:spcBef>
                <a:spcPts val="13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 marL="584835">
              <a:lnSpc>
                <a:spcPts val="24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</a:p>
          <a:p>
            <a:pPr marL="584835" marR="391795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58547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attack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</a:p>
        </p:txBody>
      </p:sp>
    </p:spTree>
    <p:extLst>
      <p:ext uri="{BB962C8B-B14F-4D97-AF65-F5344CB8AC3E}">
        <p14:creationId xmlns:p14="http://schemas.microsoft.com/office/powerpoint/2010/main" val="338209108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1302"/>
            <a:ext cx="9098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SSH </a:t>
            </a:r>
            <a:r>
              <a:rPr spc="-220" dirty="0"/>
              <a:t>Authentication </a:t>
            </a:r>
            <a:r>
              <a:rPr spc="-225" dirty="0"/>
              <a:t>Protocol</a:t>
            </a:r>
            <a:r>
              <a:rPr spc="-605" dirty="0"/>
              <a:t> </a:t>
            </a:r>
            <a:r>
              <a:rPr spc="-210" dirty="0"/>
              <a:t>(SSH-AUTH)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156825" cy="4373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486409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between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 server and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call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8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sz="2800" spc="13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sends a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3467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name, server name,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authentication,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38430" indent="-228600">
              <a:lnSpc>
                <a:spcPct val="8000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responds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either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 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 which means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request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909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0921"/>
            <a:ext cx="8436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SSH </a:t>
            </a:r>
            <a:r>
              <a:rPr spc="-190" dirty="0"/>
              <a:t>Connection </a:t>
            </a:r>
            <a:r>
              <a:rPr spc="-225" dirty="0"/>
              <a:t>Protocol</a:t>
            </a:r>
            <a:r>
              <a:rPr spc="-655" dirty="0"/>
              <a:t> </a:t>
            </a:r>
            <a:r>
              <a:rPr spc="-175" dirty="0"/>
              <a:t>(SSH-CONN)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827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can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piece of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implements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protocol,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SSH-CONN.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69862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services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SSH-CONN protocol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9240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SSH-CONN </a:t>
            </a:r>
            <a:r>
              <a:rPr sz="2800" spc="-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 protocols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8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logical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246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purpose, such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 </a:t>
            </a:r>
            <a:r>
              <a:rPr sz="2800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logging,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5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transfer,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</a:t>
            </a:r>
            <a:r>
              <a:rPr sz="2800" spc="10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8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886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Socket</a:t>
            </a:r>
            <a:r>
              <a:rPr spc="-385" dirty="0"/>
              <a:t> </a:t>
            </a:r>
            <a:r>
              <a:rPr spc="-26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827"/>
            <a:ext cx="10226040" cy="4074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API </a:t>
            </a:r>
            <a:r>
              <a:rPr sz="2800" spc="-10" dirty="0">
                <a:latin typeface="Carlito"/>
                <a:cs typeface="Carlito"/>
              </a:rPr>
              <a:t>(Application </a:t>
            </a:r>
            <a:r>
              <a:rPr sz="2800" spc="-15" dirty="0">
                <a:latin typeface="Carlito"/>
                <a:cs typeface="Carlito"/>
              </a:rPr>
              <a:t>Programming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Interface)</a:t>
            </a:r>
            <a:endParaRPr sz="2800">
              <a:latin typeface="Carlito"/>
              <a:cs typeface="Carlito"/>
            </a:endParaRPr>
          </a:p>
          <a:p>
            <a:pPr marL="241300" marR="2032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5" dirty="0">
                <a:latin typeface="Carlito"/>
                <a:cs typeface="Carlito"/>
              </a:rPr>
              <a:t>interface </a:t>
            </a:r>
            <a:r>
              <a:rPr sz="2800" spc="-20" dirty="0">
                <a:latin typeface="Carlito"/>
                <a:cs typeface="Carlito"/>
              </a:rPr>
              <a:t>started </a:t>
            </a:r>
            <a:r>
              <a:rPr sz="2800" spc="-5" dirty="0">
                <a:latin typeface="Carlito"/>
                <a:cs typeface="Carlito"/>
              </a:rPr>
              <a:t>in the early 1980s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5" dirty="0">
                <a:latin typeface="Carlito"/>
                <a:cs typeface="Carlito"/>
              </a:rPr>
              <a:t>UC </a:t>
            </a:r>
            <a:r>
              <a:rPr sz="2800" spc="-15" dirty="0">
                <a:latin typeface="Carlito"/>
                <a:cs typeface="Carlito"/>
              </a:rPr>
              <a:t>Berkeley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part </a:t>
            </a:r>
            <a:r>
              <a:rPr sz="2800" spc="-5" dirty="0">
                <a:latin typeface="Carlito"/>
                <a:cs typeface="Carlito"/>
              </a:rPr>
              <a:t>of a  UNIX </a:t>
            </a:r>
            <a:r>
              <a:rPr sz="2800" spc="-15" dirty="0">
                <a:latin typeface="Carlito"/>
                <a:cs typeface="Carlito"/>
              </a:rPr>
              <a:t>environment.</a:t>
            </a:r>
            <a:endParaRPr sz="2800">
              <a:latin typeface="Carlito"/>
              <a:cs typeface="Carlito"/>
            </a:endParaRPr>
          </a:p>
          <a:p>
            <a:pPr marL="241300" marR="697865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5" dirty="0">
                <a:latin typeface="Carlito"/>
                <a:cs typeface="Carlito"/>
              </a:rPr>
              <a:t>interface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set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instructions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provide  </a:t>
            </a:r>
            <a:r>
              <a:rPr sz="2800" spc="-10" dirty="0">
                <a:latin typeface="Carlito"/>
                <a:cs typeface="Carlito"/>
              </a:rPr>
              <a:t>communication 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5" dirty="0">
                <a:latin typeface="Carlito"/>
                <a:cs typeface="Carlito"/>
              </a:rPr>
              <a:t>operating  </a:t>
            </a:r>
            <a:r>
              <a:rPr sz="2800" spc="-25" dirty="0">
                <a:latin typeface="Carlito"/>
                <a:cs typeface="Carlito"/>
              </a:rPr>
              <a:t>system.</a:t>
            </a:r>
            <a:endParaRPr sz="2800">
              <a:latin typeface="Carlito"/>
              <a:cs typeface="Carlito"/>
            </a:endParaRPr>
          </a:p>
          <a:p>
            <a:pPr marL="241300" marR="1750060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It is 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instructions 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15" dirty="0">
                <a:latin typeface="Carlito"/>
                <a:cs typeface="Carlito"/>
              </a:rPr>
              <a:t>communicate </a:t>
            </a:r>
            <a:r>
              <a:rPr sz="2800" spc="-5" dirty="0">
                <a:latin typeface="Carlito"/>
                <a:cs typeface="Carlito"/>
              </a:rPr>
              <a:t>with another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Sockets </a:t>
            </a:r>
            <a:r>
              <a:rPr sz="2800" spc="-10" dirty="0">
                <a:latin typeface="Carlito"/>
                <a:cs typeface="Carlito"/>
              </a:rPr>
              <a:t>allows </a:t>
            </a:r>
            <a:r>
              <a:rPr sz="2800" spc="-5" dirty="0">
                <a:latin typeface="Carlito"/>
                <a:cs typeface="Carlito"/>
              </a:rPr>
              <a:t>us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all </a:t>
            </a:r>
            <a:r>
              <a:rPr sz="2800" spc="-10" dirty="0">
                <a:latin typeface="Carlito"/>
                <a:cs typeface="Carlito"/>
              </a:rPr>
              <a:t>instructions already designed </a:t>
            </a:r>
            <a:r>
              <a:rPr sz="2800" spc="-5" dirty="0">
                <a:latin typeface="Carlito"/>
                <a:cs typeface="Carlito"/>
              </a:rPr>
              <a:t>in  a </a:t>
            </a:r>
            <a:r>
              <a:rPr sz="2800" spc="-15" dirty="0">
                <a:latin typeface="Carlito"/>
                <a:cs typeface="Carlito"/>
              </a:rPr>
              <a:t>programming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419783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676"/>
            <a:ext cx="4333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Applications </a:t>
            </a:r>
            <a:r>
              <a:rPr spc="-190" dirty="0"/>
              <a:t>of</a:t>
            </a:r>
            <a:r>
              <a:rPr spc="-475" dirty="0"/>
              <a:t> </a:t>
            </a:r>
            <a:r>
              <a:rPr spc="-135" dirty="0"/>
              <a:t>SSH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1917"/>
            <a:ext cx="10215880" cy="38538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70675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is, in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applications use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</a:t>
            </a:r>
            <a:r>
              <a:rPr sz="24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PuTTy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Tectia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  <a:p>
            <a:pPr marL="241300" marR="74485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(sftp)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SSH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400" spc="9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sz="2400" spc="1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(scp).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8892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uses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UNIX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command,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811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4433"/>
            <a:ext cx="3630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Port</a:t>
            </a:r>
            <a:r>
              <a:rPr spc="-385" dirty="0"/>
              <a:t> </a:t>
            </a:r>
            <a:r>
              <a:rPr spc="-204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4129"/>
            <a:ext cx="10147300" cy="24820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SSH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SSH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hrough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messages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8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146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reason, this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sometimes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 tunneling.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0211" y="3889392"/>
            <a:ext cx="8093662" cy="261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3260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02361"/>
            <a:ext cx="5888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Format </a:t>
            </a:r>
            <a:r>
              <a:rPr spc="-190" dirty="0"/>
              <a:t>of </a:t>
            </a:r>
            <a:r>
              <a:rPr spc="-215" dirty="0"/>
              <a:t>the </a:t>
            </a:r>
            <a:r>
              <a:rPr spc="-135" dirty="0"/>
              <a:t>SSH</a:t>
            </a:r>
            <a:r>
              <a:rPr spc="-745" dirty="0"/>
              <a:t> </a:t>
            </a:r>
            <a:r>
              <a:rPr spc="-275" dirty="0"/>
              <a:t>Packets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354146"/>
            <a:ext cx="10249535" cy="287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6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transferred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40029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field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does not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added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provision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(CRC)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600" spc="-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9184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6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405" y="1581215"/>
            <a:ext cx="10782885" cy="1566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212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75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Domain </a:t>
            </a:r>
            <a:r>
              <a:rPr spc="-160" dirty="0"/>
              <a:t>Name </a:t>
            </a:r>
            <a:r>
              <a:rPr spc="-220" dirty="0"/>
              <a:t>System</a:t>
            </a:r>
            <a:r>
              <a:rPr spc="-770" dirty="0"/>
              <a:t> </a:t>
            </a:r>
            <a:r>
              <a:rPr spc="-150" dirty="0"/>
              <a:t>(DNS)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30460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241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is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client-server application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designed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help other  application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programs.</a:t>
            </a:r>
            <a:endParaRPr sz="2800">
              <a:latin typeface="Carlito"/>
              <a:cs typeface="Carlito"/>
            </a:endParaRPr>
          </a:p>
          <a:p>
            <a:pPr marL="241300" marR="67246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identify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40" dirty="0">
                <a:latin typeface="Carlito"/>
                <a:cs typeface="Carlito"/>
              </a:rPr>
              <a:t>entity, TCP/IP </a:t>
            </a:r>
            <a:r>
              <a:rPr sz="2800" spc="-20" dirty="0">
                <a:latin typeface="Carlito"/>
                <a:cs typeface="Carlito"/>
              </a:rPr>
              <a:t>protocols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IP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address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which  </a:t>
            </a:r>
            <a:r>
              <a:rPr sz="2800" spc="-10" dirty="0">
                <a:latin typeface="Carlito"/>
                <a:cs typeface="Carlito"/>
              </a:rPr>
              <a:t>uniquely identifies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Internet.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10" dirty="0">
                <a:latin typeface="Carlito"/>
                <a:cs typeface="Carlito"/>
              </a:rPr>
              <a:t>people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prefer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names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numeric</a:t>
            </a:r>
            <a:r>
              <a:rPr sz="2800" spc="3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addresses.</a:t>
            </a:r>
            <a:endParaRPr sz="2800">
              <a:latin typeface="Carlito"/>
              <a:cs typeface="Carlito"/>
            </a:endParaRPr>
          </a:p>
          <a:p>
            <a:pPr marL="241300" marR="31115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25" dirty="0">
                <a:latin typeface="Carlito"/>
                <a:cs typeface="Carlito"/>
              </a:rPr>
              <a:t>Therefore,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Internet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directory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that can  </a:t>
            </a:r>
            <a:r>
              <a:rPr sz="2800" spc="-5" dirty="0">
                <a:latin typeface="Carlito"/>
                <a:cs typeface="Carlito"/>
              </a:rPr>
              <a:t>map a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51610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68579"/>
            <a:ext cx="1016508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today,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central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directory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mapping.</a:t>
            </a:r>
            <a:endParaRPr sz="2800">
              <a:latin typeface="Calibri"/>
              <a:cs typeface="Calibri"/>
            </a:endParaRPr>
          </a:p>
          <a:p>
            <a:pPr marL="241300" marR="26797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computer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fails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whole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collapse.</a:t>
            </a:r>
            <a:endParaRPr sz="2800">
              <a:latin typeface="Calibri"/>
              <a:cs typeface="Calibri"/>
            </a:endParaRPr>
          </a:p>
          <a:p>
            <a:pPr marL="241300" marR="1025525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distribute</a:t>
            </a:r>
            <a:r>
              <a:rPr sz="28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among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world.</a:t>
            </a:r>
            <a:endParaRPr sz="2800">
              <a:latin typeface="Calibri"/>
              <a:cs typeface="Calibri"/>
            </a:endParaRPr>
          </a:p>
          <a:p>
            <a:pPr marL="241300" marR="108585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closest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computer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holding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needed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(DNS).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6481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57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Steps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Hostname</a:t>
            </a:r>
            <a:r>
              <a:rPr spc="-5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5" dirty="0"/>
              <a:t>IP</a:t>
            </a:r>
            <a:r>
              <a:rPr spc="-5" dirty="0"/>
              <a:t> </a:t>
            </a:r>
            <a:r>
              <a:rPr spc="-10" dirty="0"/>
              <a:t>address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43" y="1793338"/>
            <a:ext cx="9578756" cy="43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5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91563"/>
            <a:ext cx="10109835" cy="51409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six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steps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-5" dirty="0">
                <a:latin typeface="Calibri"/>
                <a:cs typeface="Calibri"/>
              </a:rPr>
              <a:t> 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DNS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3. </a:t>
            </a:r>
            <a:r>
              <a:rPr sz="2800" spc="-10" dirty="0">
                <a:latin typeface="Calibri"/>
                <a:cs typeface="Calibri"/>
              </a:rPr>
              <a:t>The DNS client sends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DNS server </a:t>
            </a:r>
            <a:r>
              <a:rPr sz="2800" spc="-5" dirty="0">
                <a:latin typeface="Calibri"/>
                <a:cs typeface="Calibri"/>
              </a:rPr>
              <a:t>with a query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5" dirty="0">
                <a:latin typeface="Calibri"/>
                <a:cs typeface="Calibri"/>
              </a:rPr>
              <a:t>the file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10" dirty="0">
                <a:latin typeface="Calibri"/>
                <a:cs typeface="Calibri"/>
              </a:rPr>
              <a:t>server name 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known </a:t>
            </a:r>
            <a:r>
              <a:rPr sz="2800" spc="-5" dirty="0">
                <a:latin typeface="Calibri"/>
                <a:cs typeface="Calibri"/>
              </a:rPr>
              <a:t>IP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marR="436245" indent="-228600" algn="just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4. The </a:t>
            </a:r>
            <a:r>
              <a:rPr sz="2800" spc="-10" dirty="0">
                <a:latin typeface="Calibri"/>
                <a:cs typeface="Calibri"/>
              </a:rPr>
              <a:t>DNS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 responds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the IP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desired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5.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marR="100330" indent="-228600" algn="just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6. The file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10" dirty="0">
                <a:latin typeface="Calibri"/>
                <a:cs typeface="Calibri"/>
              </a:rPr>
              <a:t>client now 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received </a:t>
            </a:r>
            <a:r>
              <a:rPr sz="2800" dirty="0">
                <a:latin typeface="Calibri"/>
                <a:cs typeface="Calibri"/>
              </a:rPr>
              <a:t>IP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4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8472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14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Name</a:t>
            </a:r>
            <a:r>
              <a:rPr spc="-80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01800"/>
            <a:ext cx="10344785" cy="451421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352425" indent="-228600">
              <a:lnSpc>
                <a:spcPct val="701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478917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assigned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machines	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unique.</a:t>
            </a:r>
            <a:endParaRPr sz="2600">
              <a:latin typeface="Calibri"/>
              <a:cs typeface="Calibri"/>
            </a:endParaRPr>
          </a:p>
          <a:p>
            <a:pPr marL="241300" marR="15113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name space that maps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address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unique name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organized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two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ways: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flat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hierarchical.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flat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characters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disadvantage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241300" marR="77470">
              <a:lnSpc>
                <a:spcPct val="70000"/>
              </a:lnSpc>
              <a:spcBef>
                <a:spcPts val="465"/>
              </a:spcBef>
            </a:pPr>
            <a:r>
              <a:rPr sz="2600" spc="-10" dirty="0">
                <a:latin typeface="Calibri"/>
                <a:cs typeface="Calibri"/>
              </a:rPr>
              <a:t>large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centrally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controlled</a:t>
            </a:r>
            <a:r>
              <a:rPr sz="2600" spc="-15" dirty="0">
                <a:latin typeface="Calibri"/>
                <a:cs typeface="Calibri"/>
              </a:rPr>
              <a:t>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avoid</a:t>
            </a:r>
            <a:r>
              <a:rPr sz="2600" dirty="0">
                <a:latin typeface="Calibri"/>
                <a:cs typeface="Calibri"/>
              </a:rPr>
              <a:t> ambiguity and</a:t>
            </a:r>
            <a:r>
              <a:rPr sz="2600" spc="-10" dirty="0">
                <a:latin typeface="Calibri"/>
                <a:cs typeface="Calibri"/>
              </a:rPr>
              <a:t> duplication.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hierarchical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space,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several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part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nature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organization,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second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part</a:t>
            </a:r>
            <a:r>
              <a:rPr sz="26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endParaRPr sz="2600">
              <a:latin typeface="Calibri"/>
              <a:cs typeface="Calibri"/>
            </a:endParaRPr>
          </a:p>
          <a:p>
            <a:pPr marL="241300" marR="170815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name of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organization,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third part </a:t>
            </a:r>
            <a:r>
              <a:rPr sz="2600" spc="-10" dirty="0">
                <a:latin typeface="Calibri"/>
                <a:cs typeface="Calibri"/>
              </a:rPr>
              <a:t>can define </a:t>
            </a:r>
            <a:r>
              <a:rPr sz="2600" spc="-5" dirty="0">
                <a:latin typeface="Calibri"/>
                <a:cs typeface="Calibri"/>
              </a:rPr>
              <a:t>departments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organization,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so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Examples: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ceasar.first.com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ceasar.second.com.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24986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514"/>
            <a:ext cx="4693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30" dirty="0"/>
              <a:t> </a:t>
            </a:r>
            <a:r>
              <a:rPr dirty="0"/>
              <a:t>Name</a:t>
            </a:r>
            <a:r>
              <a:rPr spc="-25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96313"/>
            <a:ext cx="965327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422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hierarchical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space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inverted-tree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structure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top.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128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levels: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level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(root)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level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127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691" y="3930070"/>
            <a:ext cx="6648528" cy="26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56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85064"/>
            <a:ext cx="10268585" cy="614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label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string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maximum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63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(empty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string).</a:t>
            </a:r>
            <a:endParaRPr sz="2400">
              <a:latin typeface="Calibri"/>
              <a:cs typeface="Calibri"/>
            </a:endParaRPr>
          </a:p>
          <a:p>
            <a:pPr marL="241300" marR="62230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DNS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labels</a:t>
            </a:r>
            <a:r>
              <a:rPr sz="2400" dirty="0">
                <a:latin typeface="Calibri"/>
                <a:cs typeface="Calibri"/>
              </a:rPr>
              <a:t>, 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domain names.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domain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full domain name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labels</a:t>
            </a:r>
            <a:r>
              <a:rPr sz="2400" spc="-15" dirty="0">
                <a:latin typeface="Calibri"/>
                <a:cs typeface="Calibri"/>
              </a:rPr>
              <a:t> separated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dots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(.).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node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up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root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5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means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 domain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always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last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character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null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string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nothing.</a:t>
            </a:r>
            <a:endParaRPr sz="2400">
              <a:latin typeface="Calibri"/>
              <a:cs typeface="Calibri"/>
            </a:endParaRPr>
          </a:p>
          <a:p>
            <a:pPr marL="241300" marR="73279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If a label is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terminated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null string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dot,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fully qualified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(FQDN).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ts val="2450"/>
              </a:lnSpc>
              <a:spcBef>
                <a:spcPts val="1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terminated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partially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qualified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(PQDN).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PQDN </a:t>
            </a:r>
            <a:r>
              <a:rPr sz="2400" spc="-10" dirty="0">
                <a:latin typeface="Calibri"/>
                <a:cs typeface="Calibri"/>
              </a:rPr>
              <a:t>starts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node, 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does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reach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root.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when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resolved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client.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Here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suffix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5" dirty="0">
                <a:latin typeface="Calibri"/>
                <a:cs typeface="Calibri"/>
              </a:rPr>
              <a:t>FQDN.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97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502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99040" cy="1732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socket behave </a:t>
            </a:r>
            <a:r>
              <a:rPr sz="2800" spc="-25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a terminal or a </a:t>
            </a:r>
            <a:r>
              <a:rPr sz="2800" spc="-10" dirty="0">
                <a:latin typeface="Carlito"/>
                <a:cs typeface="Carlito"/>
              </a:rPr>
              <a:t>file, but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physical </a:t>
            </a:r>
            <a:r>
              <a:rPr sz="2800" spc="-10" dirty="0">
                <a:latin typeface="Carlito"/>
                <a:cs typeface="Carlito"/>
              </a:rPr>
              <a:t>entity  </a:t>
            </a:r>
            <a:r>
              <a:rPr sz="2800" spc="-25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them; it is an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abstraction.</a:t>
            </a:r>
            <a:endParaRPr sz="2800">
              <a:latin typeface="Carlito"/>
              <a:cs typeface="Carlito"/>
            </a:endParaRPr>
          </a:p>
          <a:p>
            <a:pPr marL="241300" marR="75946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a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data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structure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 </a:t>
            </a:r>
            <a:r>
              <a:rPr sz="2800" spc="-2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641160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91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20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10" dirty="0"/>
              <a:t> </a:t>
            </a:r>
            <a:r>
              <a:rPr dirty="0"/>
              <a:t>name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9" y="1578825"/>
            <a:ext cx="6835505" cy="46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84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1116"/>
            <a:ext cx="9852025" cy="19456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domain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subtree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space.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node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subtree.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itself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divided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9" y="2447661"/>
            <a:ext cx="7482475" cy="38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72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74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3040" cy="40341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7752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inefficient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reliable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inefficient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responding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requests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heavy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reliable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failure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inaccessible.</a:t>
            </a:r>
            <a:endParaRPr sz="2800">
              <a:latin typeface="Calibri"/>
              <a:cs typeface="Calibri"/>
            </a:endParaRPr>
          </a:p>
          <a:p>
            <a:pPr marL="241300" marR="26034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solution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these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problems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servers.</a:t>
            </a:r>
            <a:endParaRPr sz="2800">
              <a:latin typeface="Calibri"/>
              <a:cs typeface="Calibri"/>
            </a:endParaRPr>
          </a:p>
          <a:p>
            <a:pPr marL="241300" marR="570865" indent="-228600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hierarchy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servers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hierarchy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06003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0018"/>
            <a:ext cx="10252710" cy="2369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355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hierarchy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server,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divided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among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many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responsible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authority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called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zone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zone</a:t>
            </a:r>
            <a:r>
              <a:rPr sz="2800" spc="-5" dirty="0">
                <a:latin typeface="Calibri"/>
                <a:cs typeface="Calibri"/>
              </a:rPr>
              <a:t> as 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contiguous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root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zone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consists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9" y="3331522"/>
            <a:ext cx="4723794" cy="32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52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4759"/>
            <a:ext cx="6976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Primary</a:t>
            </a:r>
            <a:r>
              <a:rPr spc="-35" dirty="0"/>
              <a:t> </a:t>
            </a:r>
            <a:r>
              <a:rPr dirty="0"/>
              <a:t>and</a:t>
            </a:r>
            <a:r>
              <a:rPr spc="-5" dirty="0"/>
              <a:t> Secondary </a:t>
            </a:r>
            <a:r>
              <a:rPr spc="-15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61669"/>
            <a:ext cx="10149205" cy="512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two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servers: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secondary.</a:t>
            </a:r>
            <a:endParaRPr sz="2400">
              <a:latin typeface="Calibri"/>
              <a:cs typeface="Calibri"/>
            </a:endParaRPr>
          </a:p>
          <a:p>
            <a:pPr marL="241300" marR="43116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primary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file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zone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authority.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responsible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creating,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updating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stores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zone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5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secondary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41300" marR="172720">
              <a:lnSpc>
                <a:spcPct val="70000"/>
              </a:lnSpc>
              <a:spcBef>
                <a:spcPts val="434"/>
              </a:spcBef>
            </a:pPr>
            <a:r>
              <a:rPr sz="2400" spc="-15" dirty="0">
                <a:latin typeface="Calibri"/>
                <a:cs typeface="Calibri"/>
              </a:rPr>
              <a:t>zone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another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server </a:t>
            </a:r>
            <a:r>
              <a:rPr sz="2400" dirty="0">
                <a:latin typeface="Calibri"/>
                <a:cs typeface="Calibri"/>
              </a:rPr>
              <a:t>(primary </a:t>
            </a:r>
            <a:r>
              <a:rPr sz="2400" spc="-5" dirty="0">
                <a:latin typeface="Calibri"/>
                <a:cs typeface="Calibri"/>
              </a:rPr>
              <a:t>or secondary)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stores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file on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spc="-5" dirty="0">
                <a:latin typeface="Calibri"/>
                <a:cs typeface="Calibri"/>
              </a:rPr>
              <a:t>nor </a:t>
            </a: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zone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  <a:p>
            <a:pPr marL="241300" marR="17589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updating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required,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server,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secondary.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5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redundancy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continue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loads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disk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loads 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primary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spc="-3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5514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2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DNS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06990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7620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Internet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domain name </a:t>
            </a:r>
            <a:r>
              <a:rPr sz="2800" spc="-5" dirty="0">
                <a:latin typeface="Calibri"/>
                <a:cs typeface="Calibri"/>
              </a:rPr>
              <a:t>space </a:t>
            </a:r>
            <a:r>
              <a:rPr sz="2800" spc="-10" dirty="0">
                <a:latin typeface="Calibri"/>
                <a:cs typeface="Calibri"/>
              </a:rPr>
              <a:t>(tree)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originally divided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three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sections: generic domains, </a:t>
            </a:r>
            <a:r>
              <a:rPr sz="2800" spc="-15" dirty="0">
                <a:latin typeface="Calibri"/>
                <a:cs typeface="Calibri"/>
              </a:rPr>
              <a:t>country </a:t>
            </a:r>
            <a:r>
              <a:rPr sz="2800" spc="-10" dirty="0">
                <a:latin typeface="Calibri"/>
                <a:cs typeface="Calibri"/>
              </a:rPr>
              <a:t>domains,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inverse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rapid growth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Internet,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became </a:t>
            </a:r>
            <a:r>
              <a:rPr sz="2800" spc="-15" dirty="0">
                <a:latin typeface="Calibri"/>
                <a:cs typeface="Calibri"/>
              </a:rPr>
              <a:t>extremely difficult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track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inverse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domains</a:t>
            </a:r>
            <a:r>
              <a:rPr sz="2800" spc="-5" dirty="0">
                <a:latin typeface="Calibri"/>
                <a:cs typeface="Calibri"/>
              </a:rPr>
              <a:t>, which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2919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4876"/>
            <a:ext cx="3863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Generic</a:t>
            </a:r>
            <a:r>
              <a:rPr spc="-60" dirty="0"/>
              <a:t> </a:t>
            </a:r>
            <a:r>
              <a:rPr spc="-5" dirty="0"/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037"/>
            <a:ext cx="1020699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behavior.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node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511" y="2990142"/>
            <a:ext cx="9015568" cy="36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81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03" y="2212792"/>
            <a:ext cx="10726377" cy="21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222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1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Country</a:t>
            </a:r>
            <a:r>
              <a:rPr spc="-55" dirty="0"/>
              <a:t> </a:t>
            </a:r>
            <a:r>
              <a:rPr dirty="0"/>
              <a:t>Domains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68935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country</a:t>
            </a:r>
            <a:r>
              <a:rPr spc="45" dirty="0"/>
              <a:t> </a:t>
            </a:r>
            <a:r>
              <a:rPr spc="-5" dirty="0"/>
              <a:t>domains</a:t>
            </a:r>
            <a:r>
              <a:rPr spc="30" dirty="0"/>
              <a:t> </a:t>
            </a:r>
            <a:r>
              <a:rPr spc="-5" dirty="0"/>
              <a:t>section</a:t>
            </a:r>
            <a:r>
              <a:rPr spc="35" dirty="0"/>
              <a:t> </a:t>
            </a:r>
            <a:r>
              <a:rPr spc="-10" dirty="0"/>
              <a:t>uses </a:t>
            </a:r>
            <a:r>
              <a:rPr spc="-15" dirty="0">
                <a:solidFill>
                  <a:srgbClr val="006FC0"/>
                </a:solidFill>
              </a:rPr>
              <a:t>two-character</a:t>
            </a:r>
            <a:r>
              <a:rPr spc="10" dirty="0">
                <a:solidFill>
                  <a:srgbClr val="006FC0"/>
                </a:solidFill>
              </a:rPr>
              <a:t> </a:t>
            </a:r>
            <a:r>
              <a:rPr spc="-15" dirty="0"/>
              <a:t>country</a:t>
            </a:r>
            <a:r>
              <a:rPr spc="30" dirty="0"/>
              <a:t> </a:t>
            </a:r>
            <a:r>
              <a:rPr spc="-10" dirty="0"/>
              <a:t>abbreviations </a:t>
            </a:r>
            <a:r>
              <a:rPr spc="-615" dirty="0"/>
              <a:t> </a:t>
            </a:r>
            <a:r>
              <a:rPr dirty="0"/>
              <a:t>(e.g.,</a:t>
            </a:r>
            <a:r>
              <a:rPr spc="10" dirty="0"/>
              <a:t> </a:t>
            </a:r>
            <a:r>
              <a:rPr spc="-5" dirty="0"/>
              <a:t>us</a:t>
            </a:r>
            <a:r>
              <a:rPr dirty="0"/>
              <a:t> </a:t>
            </a:r>
            <a:r>
              <a:rPr spc="-25" dirty="0"/>
              <a:t>for</a:t>
            </a:r>
            <a:r>
              <a:rPr spc="-5" dirty="0"/>
              <a:t> </a:t>
            </a:r>
            <a:r>
              <a:rPr spc="-10" dirty="0"/>
              <a:t>United</a:t>
            </a:r>
            <a:r>
              <a:rPr spc="20" dirty="0"/>
              <a:t> </a:t>
            </a:r>
            <a:r>
              <a:rPr spc="-15" dirty="0"/>
              <a:t>States).</a:t>
            </a:r>
          </a:p>
          <a:p>
            <a:pPr marL="368300" marR="72390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dirty="0"/>
              <a:t>	</a:t>
            </a:r>
            <a:r>
              <a:rPr spc="-10" dirty="0"/>
              <a:t>Second</a:t>
            </a:r>
            <a:r>
              <a:rPr spc="15" dirty="0"/>
              <a:t> </a:t>
            </a:r>
            <a:r>
              <a:rPr spc="-5" dirty="0"/>
              <a:t>labels</a:t>
            </a:r>
            <a:r>
              <a:rPr spc="5" dirty="0"/>
              <a:t> </a:t>
            </a:r>
            <a:r>
              <a:rPr spc="-10" dirty="0"/>
              <a:t>can</a:t>
            </a:r>
            <a:r>
              <a:rPr spc="10" dirty="0"/>
              <a:t> </a:t>
            </a:r>
            <a:r>
              <a:rPr spc="-5" dirty="0"/>
              <a:t>be </a:t>
            </a:r>
            <a:r>
              <a:rPr spc="-15" dirty="0"/>
              <a:t>organizational,</a:t>
            </a:r>
            <a:r>
              <a:rPr spc="-5" dirty="0"/>
              <a:t> or </a:t>
            </a:r>
            <a:r>
              <a:rPr spc="-10" dirty="0"/>
              <a:t>they</a:t>
            </a:r>
            <a:r>
              <a:rPr spc="5" dirty="0"/>
              <a:t> </a:t>
            </a:r>
            <a:r>
              <a:rPr spc="-10" dirty="0"/>
              <a:t>can</a:t>
            </a:r>
            <a:r>
              <a:rPr spc="-5" dirty="0"/>
              <a:t> be</a:t>
            </a:r>
            <a:r>
              <a:rPr spc="10" dirty="0"/>
              <a:t> </a:t>
            </a:r>
            <a:r>
              <a:rPr spc="-15" dirty="0"/>
              <a:t>more</a:t>
            </a:r>
            <a:r>
              <a:rPr dirty="0"/>
              <a:t> </a:t>
            </a:r>
            <a:r>
              <a:rPr spc="-5" dirty="0"/>
              <a:t>specific, </a:t>
            </a:r>
            <a:r>
              <a:rPr spc="-620" dirty="0"/>
              <a:t> </a:t>
            </a:r>
            <a:r>
              <a:rPr spc="-10" dirty="0"/>
              <a:t>national</a:t>
            </a:r>
            <a:r>
              <a:rPr spc="-5" dirty="0"/>
              <a:t> </a:t>
            </a:r>
            <a:r>
              <a:rPr spc="-10" dirty="0"/>
              <a:t>designations.</a:t>
            </a:r>
          </a:p>
          <a:p>
            <a:pPr marL="368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68935" algn="l"/>
              </a:tabLst>
            </a:pPr>
            <a:r>
              <a:rPr spc="-5" dirty="0">
                <a:solidFill>
                  <a:srgbClr val="006FC0"/>
                </a:solidFill>
              </a:rPr>
              <a:t>uci.ca.us.</a:t>
            </a:r>
            <a:r>
              <a:rPr spc="20" dirty="0">
                <a:solidFill>
                  <a:srgbClr val="006FC0"/>
                </a:solidFill>
              </a:rPr>
              <a:t> </a:t>
            </a:r>
            <a:r>
              <a:rPr spc="-10" dirty="0"/>
              <a:t>can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15" dirty="0"/>
              <a:t>translated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5" dirty="0"/>
              <a:t>California.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6643" y="3878552"/>
            <a:ext cx="6805939" cy="24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93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1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5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2966"/>
            <a:ext cx="10316210" cy="48463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called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name-address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resolution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client-server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application.</a:t>
            </a:r>
            <a:endParaRPr sz="2600">
              <a:latin typeface="Calibri"/>
              <a:cs typeface="Calibri"/>
            </a:endParaRPr>
          </a:p>
          <a:p>
            <a:pPr marL="241300" marR="43497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host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needs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address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calls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DNS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client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resolver</a:t>
            </a:r>
            <a:r>
              <a:rPr sz="2600" spc="-4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resolver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closest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DNS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request.</a:t>
            </a:r>
            <a:endParaRPr sz="26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has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satisfies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resolver;</a:t>
            </a:r>
            <a:endParaRPr sz="2600">
              <a:latin typeface="Calibri"/>
              <a:cs typeface="Calibri"/>
            </a:endParaRPr>
          </a:p>
          <a:p>
            <a:pPr marL="241300" marR="962660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otherwise, it either 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refers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resolver to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10" dirty="0">
                <a:latin typeface="Calibri"/>
                <a:cs typeface="Calibri"/>
              </a:rPr>
              <a:t>servers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5" dirty="0">
                <a:latin typeface="Calibri"/>
                <a:cs typeface="Calibri"/>
              </a:rPr>
              <a:t>asks 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servers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After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resolver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receives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mapping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interprets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response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is a </a:t>
            </a:r>
            <a:r>
              <a:rPr sz="2600" spc="-10" dirty="0">
                <a:latin typeface="Calibri"/>
                <a:cs typeface="Calibri"/>
              </a:rPr>
              <a:t>real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resolution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600" spc="-4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finally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delivers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requested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resolution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either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recursive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iterative.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4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938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Position </a:t>
            </a:r>
            <a:r>
              <a:rPr spc="-190" dirty="0"/>
              <a:t>of </a:t>
            </a:r>
            <a:r>
              <a:rPr spc="-215" dirty="0"/>
              <a:t>the </a:t>
            </a:r>
            <a:r>
              <a:rPr spc="-240" dirty="0"/>
              <a:t>socket</a:t>
            </a:r>
            <a:r>
              <a:rPr spc="-740" dirty="0"/>
              <a:t> </a:t>
            </a:r>
            <a:r>
              <a:rPr spc="-26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1894331" y="1964509"/>
            <a:ext cx="8168478" cy="3965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1263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5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Recursive</a:t>
            </a:r>
            <a:r>
              <a:rPr spc="-50" dirty="0"/>
              <a:t> </a:t>
            </a:r>
            <a:r>
              <a:rPr spc="-15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919" y="2084117"/>
            <a:ext cx="10204177" cy="33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12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84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Iterative</a:t>
            </a:r>
            <a:r>
              <a:rPr spc="-85" dirty="0"/>
              <a:t> </a:t>
            </a:r>
            <a:r>
              <a:rPr spc="-10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8511"/>
            <a:ext cx="999617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iterative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IP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back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899" y="2906356"/>
            <a:ext cx="8765248" cy="35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6767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932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24660"/>
            <a:ext cx="10271125" cy="41611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271780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asks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mapping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Caching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speeds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up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problematic.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If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caches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time, 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outdated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241300" marR="74549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solve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live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(TTL).</a:t>
            </a:r>
            <a:endParaRPr sz="2800">
              <a:latin typeface="Calibri"/>
              <a:cs typeface="Calibri"/>
            </a:endParaRPr>
          </a:p>
          <a:p>
            <a:pPr marL="241300" marR="38735" indent="-228600">
              <a:lnSpc>
                <a:spcPct val="80000"/>
              </a:lnSpc>
              <a:spcBef>
                <a:spcPts val="102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defines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time,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invalid.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7448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6641"/>
            <a:ext cx="5069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DNS</a:t>
            </a:r>
            <a:r>
              <a:rPr spc="-30" dirty="0"/>
              <a:t> </a:t>
            </a:r>
            <a:r>
              <a:rPr spc="-20" dirty="0"/>
              <a:t>Resource</a:t>
            </a:r>
            <a:r>
              <a:rPr spc="-35" dirty="0"/>
              <a:t> </a:t>
            </a:r>
            <a:r>
              <a:rPr spc="-3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84435" cy="4286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4384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zone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information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name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server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record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5-tuple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identifies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information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TTL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seconds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network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131" y="6152388"/>
            <a:ext cx="7612817" cy="5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41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7957"/>
            <a:ext cx="3298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DNS</a:t>
            </a:r>
            <a:r>
              <a:rPr spc="-70" dirty="0"/>
              <a:t> </a:t>
            </a:r>
            <a:r>
              <a:rPr spc="-5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30477"/>
            <a:ext cx="1030605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retrieve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hosts,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two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types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query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response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183" y="2508590"/>
            <a:ext cx="8921042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2997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04876"/>
            <a:ext cx="10281920" cy="57505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20955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identification field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client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match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response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query.</a:t>
            </a:r>
            <a:endParaRPr sz="2600">
              <a:latin typeface="Calibri"/>
              <a:cs typeface="Calibri"/>
            </a:endParaRPr>
          </a:p>
          <a:p>
            <a:pPr marL="241300" marR="229870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 flag field </a:t>
            </a:r>
            <a:r>
              <a:rPr sz="2600" spc="-10" dirty="0">
                <a:latin typeface="Calibri"/>
                <a:cs typeface="Calibri"/>
              </a:rPr>
              <a:t>defines </a:t>
            </a:r>
            <a:r>
              <a:rPr sz="2600" spc="-5" dirty="0">
                <a:latin typeface="Calibri"/>
                <a:cs typeface="Calibri"/>
              </a:rPr>
              <a:t>whether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message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query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or response</a:t>
            </a:r>
            <a:r>
              <a:rPr sz="2600" spc="-5" dirty="0">
                <a:latin typeface="Calibri"/>
                <a:cs typeface="Calibri"/>
              </a:rPr>
              <a:t>. </a:t>
            </a:r>
            <a:r>
              <a:rPr sz="2600" dirty="0">
                <a:latin typeface="Calibri"/>
                <a:cs typeface="Calibri"/>
              </a:rPr>
              <a:t>It also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status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of </a:t>
            </a:r>
            <a:r>
              <a:rPr sz="2600" spc="-55" dirty="0">
                <a:solidFill>
                  <a:srgbClr val="2D75B6"/>
                </a:solidFill>
                <a:latin typeface="Calibri"/>
                <a:cs typeface="Calibri"/>
              </a:rPr>
              <a:t>error</a:t>
            </a:r>
            <a:r>
              <a:rPr sz="2600" spc="-5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next 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four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fields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header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each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type 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message.</a:t>
            </a:r>
            <a:endParaRPr sz="2600">
              <a:latin typeface="Calibri"/>
              <a:cs typeface="Calibri"/>
            </a:endParaRPr>
          </a:p>
          <a:p>
            <a:pPr marL="241300" marR="37719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question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section,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repeated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consists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question</a:t>
            </a:r>
            <a:r>
              <a:rPr sz="26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records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It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present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both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query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response</a:t>
            </a:r>
            <a:r>
              <a:rPr sz="26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messages.</a:t>
            </a:r>
            <a:endParaRPr sz="2600">
              <a:latin typeface="Calibri"/>
              <a:cs typeface="Calibri"/>
            </a:endParaRPr>
          </a:p>
          <a:p>
            <a:pPr marL="241300" marR="31242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answer </a:t>
            </a:r>
            <a:r>
              <a:rPr sz="2600" dirty="0">
                <a:latin typeface="Calibri"/>
                <a:cs typeface="Calibri"/>
              </a:rPr>
              <a:t>section </a:t>
            </a:r>
            <a:r>
              <a:rPr sz="2600" spc="-10" dirty="0">
                <a:latin typeface="Calibri"/>
                <a:cs typeface="Calibri"/>
              </a:rPr>
              <a:t>consist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one or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more resource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records</a:t>
            </a:r>
            <a:r>
              <a:rPr sz="2600" spc="-15" dirty="0">
                <a:latin typeface="Calibri"/>
                <a:cs typeface="Calibri"/>
              </a:rPr>
              <a:t>.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10" dirty="0">
                <a:latin typeface="Calibri"/>
                <a:cs typeface="Calibri"/>
              </a:rPr>
              <a:t>present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messages.</a:t>
            </a:r>
            <a:endParaRPr sz="2600">
              <a:latin typeface="Calibri"/>
              <a:cs typeface="Calibri"/>
            </a:endParaRPr>
          </a:p>
          <a:p>
            <a:pPr marL="241300" marR="332105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authoritative section </a:t>
            </a:r>
            <a:r>
              <a:rPr sz="2600" spc="-5" dirty="0">
                <a:latin typeface="Calibri"/>
                <a:cs typeface="Calibri"/>
              </a:rPr>
              <a:t>gives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(domain name)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5" dirty="0">
                <a:latin typeface="Calibri"/>
                <a:cs typeface="Calibri"/>
              </a:rPr>
              <a:t>one 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authoritative</a:t>
            </a:r>
            <a:r>
              <a:rPr sz="2600" spc="-10" dirty="0">
                <a:latin typeface="Calibri"/>
                <a:cs typeface="Calibri"/>
              </a:rPr>
              <a:t> servers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query.</a:t>
            </a:r>
            <a:endParaRPr sz="2600">
              <a:latin typeface="Calibri"/>
              <a:cs typeface="Calibri"/>
            </a:endParaRPr>
          </a:p>
          <a:p>
            <a:pPr marL="241300" marR="40005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additional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section </a:t>
            </a:r>
            <a:r>
              <a:rPr sz="2600" spc="-10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additional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help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35" dirty="0">
                <a:latin typeface="Calibri"/>
                <a:cs typeface="Calibri"/>
              </a:rPr>
              <a:t>resolver.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1986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9746615" cy="1732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nslookup</a:t>
            </a:r>
            <a:r>
              <a:rPr sz="2800" spc="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retrieve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address/name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mapping.</a:t>
            </a:r>
            <a:endParaRPr sz="2800">
              <a:latin typeface="Calibri"/>
              <a:cs typeface="Calibri"/>
            </a:endParaRPr>
          </a:p>
          <a:p>
            <a:pPr marL="241300" marR="47434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shows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retrieve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given.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303" y="3587535"/>
            <a:ext cx="5523448" cy="15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25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2166"/>
            <a:ext cx="4336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Encapsulation</a:t>
            </a:r>
            <a:r>
              <a:rPr sz="4000" spc="-25" dirty="0"/>
              <a:t> </a:t>
            </a:r>
            <a:r>
              <a:rPr sz="4000" spc="-5" dirty="0"/>
              <a:t>in</a:t>
            </a:r>
            <a:r>
              <a:rPr sz="4000" spc="-25" dirty="0"/>
              <a:t> </a:t>
            </a:r>
            <a:r>
              <a:rPr sz="4000" dirty="0"/>
              <a:t>DNS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34922"/>
            <a:ext cx="10307955" cy="464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either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UDP</a:t>
            </a:r>
            <a:r>
              <a:rPr sz="26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0" dirty="0">
                <a:solidFill>
                  <a:srgbClr val="2D75B6"/>
                </a:solidFill>
                <a:latin typeface="Calibri"/>
                <a:cs typeface="Calibri"/>
              </a:rPr>
              <a:t>TCP.</a:t>
            </a:r>
            <a:endParaRPr sz="26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well-known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port 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port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Calibri"/>
                <a:cs typeface="Calibri"/>
              </a:rPr>
              <a:t>53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UDP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size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512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bytes.</a:t>
            </a:r>
            <a:endParaRPr sz="2600">
              <a:latin typeface="Calibri"/>
              <a:cs typeface="Calibri"/>
            </a:endParaRPr>
          </a:p>
          <a:p>
            <a:pPr marL="241300" marR="136779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size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more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than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512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bytes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TCP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connection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0" dirty="0">
                <a:latin typeface="Calibri"/>
                <a:cs typeface="Calibri"/>
              </a:rPr>
              <a:t>resolver </a:t>
            </a:r>
            <a:r>
              <a:rPr sz="2600" spc="-5" dirty="0">
                <a:latin typeface="Calibri"/>
                <a:cs typeface="Calibri"/>
              </a:rPr>
              <a:t>has prior knowledge 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response message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dirty="0">
                <a:latin typeface="Calibri"/>
                <a:cs typeface="Calibri"/>
              </a:rPr>
              <a:t> 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512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bytes,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uses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TCP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connection.</a:t>
            </a:r>
            <a:endParaRPr sz="2600">
              <a:latin typeface="Calibri"/>
              <a:cs typeface="Calibri"/>
            </a:endParaRPr>
          </a:p>
          <a:p>
            <a:pPr marL="241300" marR="226695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0" dirty="0">
                <a:latin typeface="Calibri"/>
                <a:cs typeface="Calibri"/>
              </a:rPr>
              <a:t>resolver </a:t>
            </a:r>
            <a:r>
              <a:rPr sz="2600" spc="-5" dirty="0">
                <a:latin typeface="Calibri"/>
                <a:cs typeface="Calibri"/>
              </a:rPr>
              <a:t>does not know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response message,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can use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UDP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port.</a:t>
            </a:r>
            <a:endParaRPr sz="2600">
              <a:latin typeface="Calibri"/>
              <a:cs typeface="Calibri"/>
            </a:endParaRPr>
          </a:p>
          <a:p>
            <a:pPr marL="241300" marR="330835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40" dirty="0">
                <a:latin typeface="Calibri"/>
                <a:cs typeface="Calibri"/>
              </a:rPr>
              <a:t>However,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response message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512 bytes,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server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truncates</a:t>
            </a:r>
            <a:r>
              <a:rPr sz="26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message</a:t>
            </a:r>
            <a:r>
              <a:rPr sz="2600" spc="-8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turns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TC </a:t>
            </a:r>
            <a:r>
              <a:rPr sz="2600" spc="-5" dirty="0">
                <a:latin typeface="Calibri"/>
                <a:cs typeface="Calibri"/>
              </a:rPr>
              <a:t>bit.</a:t>
            </a:r>
            <a:endParaRPr sz="2600">
              <a:latin typeface="Calibri"/>
              <a:cs typeface="Calibri"/>
            </a:endParaRPr>
          </a:p>
          <a:p>
            <a:pPr marL="241300" marR="38735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resolver now </a:t>
            </a:r>
            <a:r>
              <a:rPr sz="2600" spc="-5" dirty="0">
                <a:latin typeface="Calibri"/>
                <a:cs typeface="Calibri"/>
              </a:rPr>
              <a:t>opens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TCP </a:t>
            </a:r>
            <a:r>
              <a:rPr sz="2600" spc="-5" dirty="0">
                <a:latin typeface="Calibri"/>
                <a:cs typeface="Calibri"/>
              </a:rPr>
              <a:t>connection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repeats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request </a:t>
            </a:r>
            <a:r>
              <a:rPr sz="2600" spc="-15" dirty="0">
                <a:latin typeface="Calibri"/>
                <a:cs typeface="Calibri"/>
              </a:rPr>
              <a:t>to get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server.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7131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0595"/>
            <a:ext cx="8510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How</a:t>
            </a:r>
            <a:r>
              <a:rPr spc="10" dirty="0"/>
              <a:t> </a:t>
            </a:r>
            <a:r>
              <a:rPr spc="-20" dirty="0"/>
              <a:t>are</a:t>
            </a:r>
            <a:r>
              <a:rPr spc="-10" dirty="0"/>
              <a:t> new</a:t>
            </a:r>
            <a:r>
              <a:rPr spc="-5" dirty="0"/>
              <a:t> </a:t>
            </a:r>
            <a:r>
              <a:rPr dirty="0"/>
              <a:t>domains</a:t>
            </a:r>
            <a:r>
              <a:rPr spc="-5" dirty="0"/>
              <a:t> </a:t>
            </a:r>
            <a:r>
              <a:rPr dirty="0"/>
              <a:t>added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dirty="0"/>
              <a:t>DNS?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5801"/>
            <a:ext cx="10306685" cy="4545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28702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This is </a:t>
            </a:r>
            <a:r>
              <a:rPr sz="2600" spc="-5" dirty="0">
                <a:latin typeface="Calibri"/>
                <a:cs typeface="Calibri"/>
              </a:rPr>
              <a:t>done through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5" dirty="0">
                <a:solidFill>
                  <a:srgbClr val="2D75B6"/>
                </a:solidFill>
                <a:latin typeface="Calibri"/>
                <a:cs typeface="Calibri"/>
              </a:rPr>
              <a:t>registrar,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commercial </a:t>
            </a:r>
            <a:r>
              <a:rPr sz="2600" spc="-5" dirty="0">
                <a:latin typeface="Calibri"/>
                <a:cs typeface="Calibri"/>
              </a:rPr>
              <a:t>entity accredited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ICANN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(Internet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Corporation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Numbers).</a:t>
            </a:r>
            <a:endParaRPr sz="2600">
              <a:latin typeface="Calibri"/>
              <a:cs typeface="Calibri"/>
            </a:endParaRPr>
          </a:p>
          <a:p>
            <a:pPr marL="241300" marR="578485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registrar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verifies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requested </a:t>
            </a:r>
            <a:r>
              <a:rPr sz="2600" spc="-5" dirty="0">
                <a:latin typeface="Calibri"/>
                <a:cs typeface="Calibri"/>
              </a:rPr>
              <a:t>domain name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unique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enters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DNS</a:t>
            </a:r>
            <a:r>
              <a:rPr sz="2600" spc="-10" dirty="0">
                <a:latin typeface="Calibri"/>
                <a:cs typeface="Calibri"/>
              </a:rPr>
              <a:t> database.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585085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fee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charged.	There are </a:t>
            </a:r>
            <a:r>
              <a:rPr sz="2600" spc="-15" dirty="0">
                <a:latin typeface="Calibri"/>
                <a:cs typeface="Calibri"/>
              </a:rPr>
              <a:t>many registrars;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5" dirty="0">
                <a:latin typeface="Calibri"/>
                <a:cs typeface="Calibri"/>
              </a:rPr>
              <a:t>names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addresses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20" dirty="0">
                <a:latin typeface="Calibri"/>
                <a:cs typeface="Calibri"/>
              </a:rPr>
              <a:t>found </a:t>
            </a:r>
            <a:r>
              <a:rPr sz="2600" spc="-10" dirty="0">
                <a:latin typeface="Calibri"/>
                <a:cs typeface="Calibri"/>
              </a:rPr>
              <a:t>at:</a:t>
            </a:r>
            <a:r>
              <a:rPr sz="26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http://www.intenic.net</a:t>
            </a:r>
            <a:endParaRPr sz="2600">
              <a:latin typeface="Calibri"/>
              <a:cs typeface="Calibri"/>
            </a:endParaRPr>
          </a:p>
          <a:p>
            <a:pPr marL="241300" marR="45720" indent="-228600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register,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organization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give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its server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IP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server.</a:t>
            </a:r>
            <a:endParaRPr sz="2600">
              <a:latin typeface="Calibri"/>
              <a:cs typeface="Calibri"/>
            </a:endParaRPr>
          </a:p>
          <a:p>
            <a:pPr marL="241300" marR="72390" indent="-228600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0" dirty="0">
                <a:latin typeface="Calibri"/>
                <a:cs typeface="Calibri"/>
              </a:rPr>
              <a:t> commercial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organization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wonderful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server </a:t>
            </a:r>
            <a:r>
              <a:rPr sz="2600" spc="-5" dirty="0">
                <a:latin typeface="Calibri"/>
                <a:cs typeface="Calibri"/>
              </a:rPr>
              <a:t>named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ws </a:t>
            </a:r>
            <a:r>
              <a:rPr sz="2600" dirty="0">
                <a:latin typeface="Calibri"/>
                <a:cs typeface="Calibri"/>
              </a:rPr>
              <a:t>and IP </a:t>
            </a:r>
            <a:r>
              <a:rPr sz="2600" spc="-5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200.200.200.5 </a:t>
            </a:r>
            <a:r>
              <a:rPr sz="2600" spc="-5" dirty="0">
                <a:latin typeface="Calibri"/>
                <a:cs typeface="Calibri"/>
              </a:rPr>
              <a:t>needs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give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registrars: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Domain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name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ws.wonderful.com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IP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200.200.200.5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43619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DDNS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48003"/>
            <a:ext cx="10149840" cy="532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Dynamic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Domain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System.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is a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change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host,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removing</a:t>
            </a:r>
            <a:r>
              <a:rPr sz="2600" dirty="0">
                <a:latin typeface="Calibri"/>
                <a:cs typeface="Calibri"/>
              </a:rPr>
              <a:t> a</a:t>
            </a:r>
            <a:endParaRPr sz="2600">
              <a:latin typeface="Calibri"/>
              <a:cs typeface="Calibri"/>
            </a:endParaRPr>
          </a:p>
          <a:p>
            <a:pPr marL="241300" marR="588010">
              <a:lnSpc>
                <a:spcPct val="70000"/>
              </a:lnSpc>
              <a:spcBef>
                <a:spcPts val="470"/>
              </a:spcBef>
            </a:pPr>
            <a:r>
              <a:rPr sz="2600" spc="-5" dirty="0">
                <a:latin typeface="Calibri"/>
                <a:cs typeface="Calibri"/>
              </a:rPr>
              <a:t>host,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changing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IP</a:t>
            </a:r>
            <a:r>
              <a:rPr sz="2600" spc="-5" dirty="0">
                <a:latin typeface="Calibri"/>
                <a:cs typeface="Calibri"/>
              </a:rPr>
              <a:t> address,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made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master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file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involve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manual</a:t>
            </a:r>
            <a:r>
              <a:rPr sz="2600" spc="-5" dirty="0">
                <a:latin typeface="Calibri"/>
                <a:cs typeface="Calibri"/>
              </a:rPr>
              <a:t> updating.</a:t>
            </a:r>
            <a:endParaRPr sz="2600">
              <a:latin typeface="Calibri"/>
              <a:cs typeface="Calibri"/>
            </a:endParaRPr>
          </a:p>
          <a:p>
            <a:pPr marL="241300" marR="115189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size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5" dirty="0">
                <a:latin typeface="Calibri"/>
                <a:cs typeface="Calibri"/>
              </a:rPr>
              <a:t>today’s</a:t>
            </a:r>
            <a:r>
              <a:rPr sz="2600" spc="-10" dirty="0">
                <a:latin typeface="Calibri"/>
                <a:cs typeface="Calibri"/>
              </a:rPr>
              <a:t> Internet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kind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manual </a:t>
            </a:r>
            <a:r>
              <a:rPr sz="2600" spc="-5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operation.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DNS</a:t>
            </a:r>
            <a:r>
              <a:rPr sz="2600" spc="-5" dirty="0">
                <a:latin typeface="Calibri"/>
                <a:cs typeface="Calibri"/>
              </a:rPr>
              <a:t> master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updated</a:t>
            </a:r>
            <a:r>
              <a:rPr sz="26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dynamically.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Dynamic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Domain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(DDNS)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therefore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was</a:t>
            </a:r>
            <a:r>
              <a:rPr sz="2600" spc="-5" dirty="0">
                <a:latin typeface="Calibri"/>
                <a:cs typeface="Calibri"/>
              </a:rPr>
              <a:t> devised.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DDNS,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binding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address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determined</a:t>
            </a:r>
            <a:r>
              <a:rPr sz="2600" spc="-5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241300" marR="61468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sent,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(Dynamic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Configuration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Protocol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)to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dirty="0">
                <a:latin typeface="Calibri"/>
                <a:cs typeface="Calibri"/>
              </a:rPr>
              <a:t> DNS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server.</a:t>
            </a:r>
            <a:endParaRPr sz="26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updates</a:t>
            </a:r>
            <a:r>
              <a:rPr sz="26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zone.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4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security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prevent</a:t>
            </a:r>
            <a:r>
              <a:rPr sz="26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unauthorized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changes</a:t>
            </a:r>
            <a:r>
              <a:rPr sz="26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DNS</a:t>
            </a:r>
            <a:r>
              <a:rPr sz="2600" spc="-15" dirty="0">
                <a:latin typeface="Calibri"/>
                <a:cs typeface="Calibri"/>
              </a:rPr>
              <a:t> records,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DDNS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authentication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mechanism.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7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218" y="1838100"/>
            <a:ext cx="8926716" cy="373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57241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853"/>
            <a:ext cx="349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04510"/>
            <a:ext cx="10353040" cy="53530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most</a:t>
            </a:r>
            <a:r>
              <a:rPr sz="26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important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infrastructure.</a:t>
            </a:r>
            <a:endParaRPr sz="2600">
              <a:latin typeface="Calibri"/>
              <a:cs typeface="Calibri"/>
            </a:endParaRPr>
          </a:p>
          <a:p>
            <a:pPr marL="241300" marR="114998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protect</a:t>
            </a:r>
            <a:r>
              <a:rPr sz="2600" spc="-5" dirty="0">
                <a:latin typeface="Calibri"/>
                <a:cs typeface="Calibri"/>
              </a:rPr>
              <a:t> DNS, </a:t>
            </a:r>
            <a:r>
              <a:rPr sz="2600" dirty="0">
                <a:latin typeface="Calibri"/>
                <a:cs typeface="Calibri"/>
              </a:rPr>
              <a:t>IETF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 devised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technology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DNS</a:t>
            </a:r>
            <a:r>
              <a:rPr sz="2600" spc="-5" dirty="0">
                <a:latin typeface="Calibri"/>
                <a:cs typeface="Calibri"/>
              </a:rPr>
              <a:t> Security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(DNSSEC).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attacked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several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ways:</a:t>
            </a:r>
            <a:endParaRPr sz="2600">
              <a:latin typeface="Calibri"/>
              <a:cs typeface="Calibri"/>
            </a:endParaRPr>
          </a:p>
          <a:p>
            <a:pPr marL="241300" marR="4572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1. The </a:t>
            </a:r>
            <a:r>
              <a:rPr sz="2600" spc="-20" dirty="0">
                <a:latin typeface="Calibri"/>
                <a:cs typeface="Calibri"/>
              </a:rPr>
              <a:t>attacker may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read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response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DNS server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find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nature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sites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user mostly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accesses</a:t>
            </a:r>
            <a:r>
              <a:rPr sz="2600" dirty="0">
                <a:latin typeface="Calibri"/>
                <a:cs typeface="Calibri"/>
              </a:rPr>
              <a:t>.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type of </a:t>
            </a:r>
            <a:r>
              <a:rPr sz="2600" spc="-10" dirty="0">
                <a:latin typeface="Calibri"/>
                <a:cs typeface="Calibri"/>
              </a:rPr>
              <a:t>information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find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user’s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profile.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4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prevent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attack,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confidential.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2.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attacker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may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intercept</a:t>
            </a:r>
            <a:r>
              <a:rPr sz="26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a DNS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direct </a:t>
            </a:r>
            <a:r>
              <a:rPr sz="2600" dirty="0">
                <a:latin typeface="Calibri"/>
                <a:cs typeface="Calibri"/>
              </a:rPr>
              <a:t>the user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10" dirty="0">
                <a:latin typeface="Calibri"/>
                <a:cs typeface="Calibri"/>
              </a:rPr>
              <a:t>site </a:t>
            </a:r>
            <a:r>
              <a:rPr sz="2600" spc="-40" dirty="0">
                <a:latin typeface="Calibri"/>
                <a:cs typeface="Calibri"/>
              </a:rPr>
              <a:t>.This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attack </a:t>
            </a:r>
            <a:r>
              <a:rPr sz="2600" spc="-5" dirty="0">
                <a:latin typeface="Calibri"/>
                <a:cs typeface="Calibri"/>
              </a:rPr>
              <a:t>can be </a:t>
            </a:r>
            <a:r>
              <a:rPr sz="2600" spc="-15" dirty="0">
                <a:latin typeface="Calibri"/>
                <a:cs typeface="Calibri"/>
              </a:rPr>
              <a:t>prevented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authentication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integrity</a:t>
            </a:r>
            <a:endParaRPr sz="2600">
              <a:latin typeface="Calibri"/>
              <a:cs typeface="Calibri"/>
            </a:endParaRPr>
          </a:p>
          <a:p>
            <a:pPr marL="241300" marR="46863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3. The </a:t>
            </a:r>
            <a:r>
              <a:rPr sz="2600" spc="-20" dirty="0">
                <a:latin typeface="Calibri"/>
                <a:cs typeface="Calibri"/>
              </a:rPr>
              <a:t>attacker may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flood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DNS </a:t>
            </a:r>
            <a:r>
              <a:rPr sz="2600" spc="-5" dirty="0">
                <a:latin typeface="Calibri"/>
                <a:cs typeface="Calibri"/>
              </a:rPr>
              <a:t>server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overwhelm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or eventually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crash </a:t>
            </a:r>
            <a:r>
              <a:rPr sz="2600" dirty="0">
                <a:latin typeface="Calibri"/>
                <a:cs typeface="Calibri"/>
              </a:rPr>
              <a:t>it.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type of </a:t>
            </a:r>
            <a:r>
              <a:rPr sz="2600" spc="-15" dirty="0">
                <a:latin typeface="Calibri"/>
                <a:cs typeface="Calibri"/>
              </a:rPr>
              <a:t>attack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prevented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provision </a:t>
            </a:r>
            <a:r>
              <a:rPr sz="2600" spc="-10" dirty="0">
                <a:latin typeface="Calibri"/>
                <a:cs typeface="Calibri"/>
              </a:rPr>
              <a:t>against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denial-of-service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attack.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5044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33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PEER-TO-PEER</a:t>
            </a:r>
            <a:r>
              <a:rPr spc="-35" dirty="0"/>
              <a:t> </a:t>
            </a:r>
            <a:r>
              <a:rPr spc="-50" dirty="0"/>
              <a:t>PARADIGM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142855" cy="38627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peer-to-peer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goes</a:t>
            </a:r>
            <a:r>
              <a:rPr sz="2800" spc="-5" dirty="0">
                <a:latin typeface="Calibri"/>
                <a:cs typeface="Calibri"/>
              </a:rPr>
              <a:t> back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December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1987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Wayne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Bell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WWIVnet.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Freenet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1999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Napster </a:t>
            </a:r>
            <a:r>
              <a:rPr sz="2800" spc="-5" dirty="0">
                <a:latin typeface="Calibri"/>
                <a:cs typeface="Calibri"/>
              </a:rPr>
              <a:t>(1999–2001)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Gnutella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2000</a:t>
            </a:r>
            <a:endParaRPr sz="2800">
              <a:latin typeface="Calibri"/>
              <a:cs typeface="Calibri"/>
            </a:endParaRPr>
          </a:p>
          <a:p>
            <a:pPr marL="241300" marR="408305" indent="-228600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Fast-Track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Kazaa), </a:t>
            </a:r>
            <a:r>
              <a:rPr sz="2800" spc="-35" dirty="0">
                <a:latin typeface="Calibri"/>
                <a:cs typeface="Calibri"/>
              </a:rPr>
              <a:t>BitTorrent,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WinMX,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GNUnet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2001.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9740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695" y="972866"/>
            <a:ext cx="9381009" cy="46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76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45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P2P</a:t>
            </a:r>
            <a:r>
              <a:rPr spc="-45" dirty="0"/>
              <a:t> </a:t>
            </a:r>
            <a:r>
              <a:rPr spc="-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246360" cy="4545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37465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Internet users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ready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share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their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resources </a:t>
            </a:r>
            <a:r>
              <a:rPr sz="2600" spc="-10" dirty="0">
                <a:latin typeface="Calibri"/>
                <a:cs typeface="Calibri"/>
              </a:rPr>
              <a:t>become </a:t>
            </a:r>
            <a:r>
              <a:rPr sz="2600" spc="-15" dirty="0">
                <a:latin typeface="Calibri"/>
                <a:cs typeface="Calibri"/>
              </a:rPr>
              <a:t>peers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network.</a:t>
            </a:r>
            <a:endParaRPr sz="2600">
              <a:latin typeface="Calibri"/>
              <a:cs typeface="Calibri"/>
            </a:endParaRPr>
          </a:p>
          <a:p>
            <a:pPr marL="241300" marR="11874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When a </a:t>
            </a:r>
            <a:r>
              <a:rPr sz="2600" spc="-5" dirty="0">
                <a:latin typeface="Calibri"/>
                <a:cs typeface="Calibri"/>
              </a:rPr>
              <a:t>peer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network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has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file </a:t>
            </a:r>
            <a:r>
              <a:rPr sz="2600" spc="-20" dirty="0">
                <a:latin typeface="Calibri"/>
                <a:cs typeface="Calibri"/>
              </a:rPr>
              <a:t>(for </a:t>
            </a:r>
            <a:r>
              <a:rPr sz="2600" spc="-10" dirty="0">
                <a:latin typeface="Calibri"/>
                <a:cs typeface="Calibri"/>
              </a:rPr>
              <a:t>example, </a:t>
            </a:r>
            <a:r>
              <a:rPr sz="2600" dirty="0">
                <a:latin typeface="Calibri"/>
                <a:cs typeface="Calibri"/>
              </a:rPr>
              <a:t>an audio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video </a:t>
            </a:r>
            <a:r>
              <a:rPr sz="2600" spc="-5" dirty="0">
                <a:latin typeface="Calibri"/>
                <a:cs typeface="Calibri"/>
              </a:rPr>
              <a:t>file)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share,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makes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available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peers.</a:t>
            </a:r>
            <a:endParaRPr sz="2600">
              <a:latin typeface="Calibri"/>
              <a:cs typeface="Calibri"/>
            </a:endParaRPr>
          </a:p>
          <a:p>
            <a:pPr marL="241300" marR="607695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5" dirty="0">
                <a:latin typeface="Calibri"/>
                <a:cs typeface="Calibri"/>
              </a:rPr>
              <a:t>interested </a:t>
            </a:r>
            <a:r>
              <a:rPr sz="2600" spc="-5" dirty="0">
                <a:latin typeface="Calibri"/>
                <a:cs typeface="Calibri"/>
              </a:rPr>
              <a:t>peer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connect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itself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computer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download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241300" marR="484505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After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downloads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available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peers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download.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969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15" dirty="0">
                <a:latin typeface="Calibri"/>
                <a:cs typeface="Calibri"/>
              </a:rPr>
              <a:t>peers </a:t>
            </a:r>
            <a:r>
              <a:rPr sz="2600" spc="-5" dirty="0">
                <a:latin typeface="Calibri"/>
                <a:cs typeface="Calibri"/>
              </a:rPr>
              <a:t>join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download that file, </a:t>
            </a:r>
            <a:r>
              <a:rPr sz="2600" spc="-10" dirty="0">
                <a:latin typeface="Calibri"/>
                <a:cs typeface="Calibri"/>
              </a:rPr>
              <a:t>more copies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spc="-10" dirty="0">
                <a:latin typeface="Calibri"/>
                <a:cs typeface="Calibri"/>
              </a:rPr>
              <a:t>become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available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group.</a:t>
            </a:r>
            <a:endParaRPr sz="2600">
              <a:latin typeface="Calibri"/>
              <a:cs typeface="Calibri"/>
            </a:endParaRPr>
          </a:p>
          <a:p>
            <a:pPr marL="241300" marR="728345" indent="-228600">
              <a:lnSpc>
                <a:spcPct val="8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 P2P </a:t>
            </a:r>
            <a:r>
              <a:rPr sz="2600" spc="-10" dirty="0">
                <a:latin typeface="Calibri"/>
                <a:cs typeface="Calibri"/>
              </a:rPr>
              <a:t>networks can </a:t>
            </a:r>
            <a:r>
              <a:rPr sz="2600" spc="-5" dirty="0">
                <a:latin typeface="Calibri"/>
                <a:cs typeface="Calibri"/>
              </a:rPr>
              <a:t>be divided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two categories</a:t>
            </a:r>
            <a:r>
              <a:rPr sz="2600" spc="-10" dirty="0">
                <a:latin typeface="Calibri"/>
                <a:cs typeface="Calibri"/>
              </a:rPr>
              <a:t>: centralized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decentralized.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9514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03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Centralized </a:t>
            </a:r>
            <a:r>
              <a:rPr spc="-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2637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centralized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directory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system</a:t>
            </a:r>
            <a:r>
              <a:rPr sz="2800" spc="-20" dirty="0">
                <a:latin typeface="Cambria Math"/>
                <a:cs typeface="Cambria Math"/>
              </a:rPr>
              <a:t>⎯</a:t>
            </a:r>
            <a:r>
              <a:rPr sz="2800" spc="-20" dirty="0">
                <a:latin typeface="Calibri"/>
                <a:cs typeface="Calibri"/>
              </a:rPr>
              <a:t>listing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offer</a:t>
            </a:r>
            <a:r>
              <a:rPr sz="2800" spc="-20" dirty="0">
                <a:latin typeface="Cambria Math"/>
                <a:cs typeface="Cambria Math"/>
              </a:rPr>
              <a:t>⎯</a:t>
            </a:r>
            <a:r>
              <a:rPr sz="2800" spc="-20" dirty="0">
                <a:latin typeface="Calibri"/>
                <a:cs typeface="Calibri"/>
              </a:rPr>
              <a:t>uses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client-server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storing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downloading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peer-to-peer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paradigm.</a:t>
            </a:r>
            <a:endParaRPr sz="2800">
              <a:latin typeface="Calibri"/>
              <a:cs typeface="Calibri"/>
            </a:endParaRPr>
          </a:p>
          <a:p>
            <a:pPr marL="241300" marR="29845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centralized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sometimes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hybrid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P2P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Napster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centralized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P2P.</a:t>
            </a:r>
            <a:endParaRPr sz="2800">
              <a:latin typeface="Calibri"/>
              <a:cs typeface="Calibri"/>
            </a:endParaRPr>
          </a:p>
          <a:p>
            <a:pPr marL="241300" marR="934719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first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registers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itself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central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provides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its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IP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address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9424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1345789"/>
            <a:ext cx="10746290" cy="44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272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286" y="453667"/>
            <a:ext cx="10264140" cy="51409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peer,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particular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241300" marR="16891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searches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its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directory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responds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nodes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copy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  <a:p>
            <a:pPr marL="241300" marR="822960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contacts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one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nodes</a:t>
            </a:r>
            <a:r>
              <a:rPr sz="2800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downloads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file.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directory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constantly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updated.</a:t>
            </a:r>
            <a:endParaRPr sz="2800">
              <a:latin typeface="Calibri"/>
              <a:cs typeface="Calibri"/>
            </a:endParaRPr>
          </a:p>
          <a:p>
            <a:pPr marL="241300" marR="243204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Centralized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maintenance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several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drawbacks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Accessing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huge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traffic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slow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down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vulnerable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all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them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fail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whole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3516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4433"/>
            <a:ext cx="5149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Decentralized </a:t>
            </a:r>
            <a:r>
              <a:rPr spc="-1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47885" cy="30111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6799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decentralized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does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not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depend</a:t>
            </a:r>
            <a:r>
              <a:rPr sz="2800" spc="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centralized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marR="7810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arrange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themselves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overlay</a:t>
            </a:r>
            <a:r>
              <a:rPr sz="2800" spc="-10" dirty="0">
                <a:latin typeface="Calibri"/>
                <a:cs typeface="Calibri"/>
              </a:rPr>
              <a:t> network,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logical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network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Depending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overlay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decentralized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classified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unstructured</a:t>
            </a:r>
            <a:r>
              <a:rPr sz="2800" spc="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or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structured.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490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02361"/>
            <a:ext cx="528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Unstructured</a:t>
            </a:r>
            <a:r>
              <a:rPr spc="-60" dirty="0"/>
              <a:t> </a:t>
            </a:r>
            <a:r>
              <a:rPr spc="-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09530" cy="2329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unstructured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linked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randomly</a:t>
            </a:r>
            <a:r>
              <a:rPr sz="2800" spc="-3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unstructured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not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very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efficient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flooded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significant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traffic</a:t>
            </a:r>
            <a:r>
              <a:rPr sz="28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still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resolved.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examples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Gnutella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Freenet.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74725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1216"/>
            <a:ext cx="5102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45" dirty="0"/>
              <a:t> </a:t>
            </a:r>
            <a:r>
              <a:rPr dirty="0"/>
              <a:t>:</a:t>
            </a:r>
            <a:r>
              <a:rPr spc="-75" dirty="0"/>
              <a:t> </a:t>
            </a:r>
            <a:r>
              <a:rPr spc="-10" dirty="0"/>
              <a:t>Gnutella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8446"/>
            <a:ext cx="10154920" cy="51517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27305" indent="-228600">
              <a:lnSpc>
                <a:spcPct val="700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Gnutella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peer-to-peer</a:t>
            </a:r>
            <a:r>
              <a:rPr sz="22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decentralized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unstructured.</a:t>
            </a:r>
            <a:endParaRPr sz="22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unstructured </a:t>
            </a:r>
            <a:r>
              <a:rPr sz="2200" spc="-5" dirty="0">
                <a:latin typeface="Calibri"/>
                <a:cs typeface="Calibri"/>
              </a:rPr>
              <a:t>in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directory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randomly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wants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22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(such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file),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contacts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neighbors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neighbor,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whose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known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A.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neighbor,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10" dirty="0">
                <a:latin typeface="Calibri"/>
                <a:cs typeface="Calibri"/>
              </a:rPr>
              <a:t>W.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200" spc="-5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241300" marR="701675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knows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address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message,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includes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X.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commands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HTTP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get</a:t>
            </a:r>
            <a:r>
              <a:rPr sz="22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copy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-10" dirty="0">
                <a:latin typeface="Calibri"/>
                <a:cs typeface="Calibri"/>
              </a:rPr>
              <a:t> X.</a:t>
            </a:r>
            <a:endParaRPr sz="2200" dirty="0">
              <a:latin typeface="Calibri"/>
              <a:cs typeface="Calibri"/>
            </a:endParaRPr>
          </a:p>
          <a:p>
            <a:pPr marL="241300" marR="30099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know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floods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neighbors.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reasons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Gnutella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flooding.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Gnutella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adopted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Query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(QRP)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Dynamic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Querying (DQ)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reduce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traffic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overhead.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3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82142"/>
            <a:ext cx="10316210" cy="48025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3568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Communication 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communication between two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sockets</a:t>
            </a:r>
            <a:r>
              <a:rPr sz="2800" spc="-15" dirty="0">
                <a:latin typeface="Carlito"/>
                <a:cs typeface="Carlito"/>
              </a:rPr>
              <a:t>, created at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ends.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client thinks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entity that </a:t>
            </a:r>
            <a:r>
              <a:rPr sz="2800" spc="-15" dirty="0">
                <a:latin typeface="Carlito"/>
                <a:cs typeface="Carlito"/>
              </a:rPr>
              <a:t>receives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request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gives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response;</a:t>
            </a:r>
            <a:endParaRPr sz="2800">
              <a:latin typeface="Carlito"/>
              <a:cs typeface="Carlito"/>
            </a:endParaRPr>
          </a:p>
          <a:p>
            <a:pPr marL="241300" marR="524510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the s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erver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thinks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5" dirty="0">
                <a:latin typeface="Carlito"/>
                <a:cs typeface="Carlito"/>
              </a:rPr>
              <a:t>is the one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has a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response.</a:t>
            </a:r>
            <a:endParaRPr sz="2800">
              <a:latin typeface="Carlito"/>
              <a:cs typeface="Carlito"/>
            </a:endParaRPr>
          </a:p>
          <a:p>
            <a:pPr marL="241300" marR="151130" indent="-228600" algn="just">
              <a:lnSpc>
                <a:spcPct val="9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15" dirty="0">
                <a:latin typeface="Carlito"/>
                <a:cs typeface="Carlito"/>
              </a:rPr>
              <a:t>sockets,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end, and </a:t>
            </a: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destination addresses </a:t>
            </a:r>
            <a:r>
              <a:rPr sz="2800" spc="-30" dirty="0">
                <a:latin typeface="Carlito"/>
                <a:cs typeface="Carlito"/>
              </a:rPr>
              <a:t>correctly,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spc="-10" dirty="0">
                <a:latin typeface="Carlito"/>
                <a:cs typeface="Carlito"/>
              </a:rPr>
              <a:t>instructions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send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receive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241300" marR="1344295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rest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responsibility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operating </a:t>
            </a:r>
            <a:r>
              <a:rPr sz="2800" spc="-30" dirty="0">
                <a:solidFill>
                  <a:srgbClr val="2D75B6"/>
                </a:solidFill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and the  embedded </a:t>
            </a:r>
            <a:r>
              <a:rPr sz="2800" spc="-40" dirty="0">
                <a:latin typeface="Carlito"/>
                <a:cs typeface="Carlito"/>
              </a:rPr>
              <a:t>TCP/IP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115998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7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Structured</a:t>
            </a:r>
            <a:r>
              <a:rPr spc="-60" dirty="0"/>
              <a:t> </a:t>
            </a:r>
            <a:r>
              <a:rPr spc="-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41280" cy="35223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5082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predefined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of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rules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query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effectively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efficiently </a:t>
            </a:r>
            <a:r>
              <a:rPr sz="2800" spc="-10" dirty="0">
                <a:latin typeface="Calibri"/>
                <a:cs typeface="Calibri"/>
              </a:rPr>
              <a:t>resolved.</a:t>
            </a:r>
            <a:endParaRPr sz="2800">
              <a:latin typeface="Calibri"/>
              <a:cs typeface="Calibri"/>
            </a:endParaRPr>
          </a:p>
          <a:p>
            <a:pPr marL="241300" marR="58419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technique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(DHT).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(DDS),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(CDS),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(DNS),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P2P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file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sharing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sharing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protocol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BitTorrent.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5786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6315"/>
            <a:ext cx="6494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Distributed</a:t>
            </a:r>
            <a:r>
              <a:rPr spc="-35" dirty="0"/>
              <a:t> </a:t>
            </a:r>
            <a:r>
              <a:rPr spc="-5" dirty="0"/>
              <a:t>Hash</a:t>
            </a:r>
            <a:r>
              <a:rPr spc="-15" dirty="0"/>
              <a:t> </a:t>
            </a:r>
            <a:r>
              <a:rPr spc="-70" dirty="0"/>
              <a:t>Table</a:t>
            </a:r>
            <a:r>
              <a:rPr spc="10" dirty="0"/>
              <a:t> </a:t>
            </a:r>
            <a:r>
              <a:rPr dirty="0"/>
              <a:t>(DHT)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1135" cy="35223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5" dirty="0">
                <a:latin typeface="Calibri"/>
                <a:cs typeface="Calibri"/>
              </a:rPr>
              <a:t> (DHT)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distributes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20" dirty="0">
                <a:latin typeface="Calibri"/>
                <a:cs typeface="Calibri"/>
              </a:rPr>
              <a:t>references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predefined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rules.</a:t>
            </a:r>
            <a:endParaRPr sz="2800">
              <a:latin typeface="Calibri"/>
              <a:cs typeface="Calibri"/>
            </a:endParaRPr>
          </a:p>
          <a:p>
            <a:pPr marL="241300" marR="36893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peer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a DHT-based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responsible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range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items.</a:t>
            </a:r>
            <a:endParaRPr sz="2800">
              <a:latin typeface="Calibri"/>
              <a:cs typeface="Calibri"/>
            </a:endParaRPr>
          </a:p>
          <a:p>
            <a:pPr marL="241300" marR="10604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avoid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flooding</a:t>
            </a:r>
            <a:r>
              <a:rPr sz="28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overhead,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DHT-based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partial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knowledge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route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queries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effective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scalable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82307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3560"/>
            <a:ext cx="4888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</a:t>
            </a:r>
            <a:r>
              <a:rPr spc="-55" dirty="0"/>
              <a:t> </a:t>
            </a:r>
            <a:r>
              <a:rPr dirty="0"/>
              <a:t>Space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DHT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25956"/>
            <a:ext cx="10213975" cy="27539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4000" marR="177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DHT-based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item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peer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size</a:t>
            </a:r>
            <a:r>
              <a:rPr sz="2800" dirty="0">
                <a:latin typeface="Calibri"/>
                <a:cs typeface="Calibri"/>
              </a:rPr>
              <a:t> 2</a:t>
            </a:r>
            <a:r>
              <a:rPr sz="2775" baseline="255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modular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arithmetic</a:t>
            </a:r>
            <a:r>
              <a:rPr sz="2800" spc="-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254000" marR="23114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334645" algn="l"/>
                <a:tab pos="33528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means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circle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m</a:t>
            </a:r>
            <a:r>
              <a:rPr sz="2775" spc="330" baseline="255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points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(0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m</a:t>
            </a:r>
            <a:r>
              <a:rPr sz="2775" spc="330" baseline="255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−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1)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clockwise</a:t>
            </a:r>
            <a:r>
              <a:rPr sz="2800" spc="-10" dirty="0">
                <a:latin typeface="Calibri"/>
                <a:cs typeface="Calibri"/>
              </a:rPr>
              <a:t> direction</a:t>
            </a:r>
            <a:endParaRPr sz="28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implementations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160.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7989" y="4082745"/>
            <a:ext cx="3790766" cy="23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009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5569"/>
            <a:ext cx="5147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Hashing</a:t>
            </a:r>
            <a:r>
              <a:rPr spc="-15" dirty="0"/>
              <a:t> </a:t>
            </a:r>
            <a:r>
              <a:rPr spc="-30" dirty="0"/>
              <a:t>Peer</a:t>
            </a:r>
            <a:r>
              <a:rPr spc="-15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0152"/>
            <a:ext cx="9947275" cy="441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6355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first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DHT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place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peers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 the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space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ring.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 is </a:t>
            </a:r>
            <a:r>
              <a:rPr sz="2800" spc="-10" dirty="0">
                <a:latin typeface="Calibri"/>
                <a:cs typeface="Calibri"/>
              </a:rPr>
              <a:t>normally done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hash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that hashes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peer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identifier, </a:t>
            </a:r>
            <a:r>
              <a:rPr sz="2800" spc="-10" dirty="0">
                <a:latin typeface="Calibri"/>
                <a:cs typeface="Calibri"/>
              </a:rPr>
              <a:t>normally </a:t>
            </a:r>
            <a:r>
              <a:rPr sz="2800" spc="-5" dirty="0">
                <a:latin typeface="Calibri"/>
                <a:cs typeface="Calibri"/>
              </a:rPr>
              <a:t>its IP </a:t>
            </a:r>
            <a:r>
              <a:rPr sz="2800" spc="-10" dirty="0">
                <a:latin typeface="Calibri"/>
                <a:cs typeface="Calibri"/>
              </a:rPr>
              <a:t>address,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m-bit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integer</a:t>
            </a:r>
            <a:r>
              <a:rPr sz="2800" spc="-4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node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hash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(Peer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address)</a:t>
            </a:r>
            <a:endParaRPr sz="2800">
              <a:latin typeface="Calibri"/>
              <a:cs typeface="Calibri"/>
            </a:endParaRPr>
          </a:p>
          <a:p>
            <a:pPr marL="241300" marR="23114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output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input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9779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cryptographic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hash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functions</a:t>
            </a:r>
            <a:r>
              <a:rPr sz="28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Secure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(SHA)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collision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resistant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16768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7957"/>
            <a:ext cx="5610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Hashing</a:t>
            </a:r>
            <a:r>
              <a:rPr spc="-35" dirty="0"/>
              <a:t> </a:t>
            </a: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4191"/>
            <a:ext cx="961199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670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shared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hashed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m-bit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integer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parlance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800" spc="-7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(Object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name)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the DHT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 object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normally </a:t>
            </a:r>
            <a:r>
              <a:rPr sz="2800" spc="-15" dirty="0">
                <a:latin typeface="Calibri"/>
                <a:cs typeface="Calibri"/>
              </a:rPr>
              <a:t>related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pair 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(key,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value)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 the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0" dirty="0">
                <a:latin typeface="Calibri"/>
                <a:cs typeface="Calibri"/>
              </a:rPr>
              <a:t>hash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object name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0" dirty="0">
                <a:latin typeface="Calibri"/>
                <a:cs typeface="Calibri"/>
              </a:rPr>
              <a:t>value 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reference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95658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4759"/>
            <a:ext cx="41040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Storing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2525"/>
            <a:ext cx="10280015" cy="46634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19304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There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two strategies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storing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object: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direct </a:t>
            </a:r>
            <a:r>
              <a:rPr sz="2600" spc="-5" dirty="0">
                <a:latin typeface="Calibri"/>
                <a:cs typeface="Calibri"/>
              </a:rPr>
              <a:t>method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indirect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method.</a:t>
            </a:r>
            <a:endParaRPr sz="2600">
              <a:latin typeface="Calibri"/>
              <a:cs typeface="Calibri"/>
            </a:endParaRPr>
          </a:p>
          <a:p>
            <a:pPr marL="241300" marR="126809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direct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method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node </a:t>
            </a:r>
            <a:r>
              <a:rPr sz="2600" dirty="0">
                <a:latin typeface="Calibri"/>
                <a:cs typeface="Calibri"/>
              </a:rPr>
              <a:t>whose ID is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somehow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closest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ring.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Most</a:t>
            </a:r>
            <a:r>
              <a:rPr sz="2600" spc="-5" dirty="0">
                <a:latin typeface="Calibri"/>
                <a:cs typeface="Calibri"/>
              </a:rPr>
              <a:t> DHT </a:t>
            </a:r>
            <a:r>
              <a:rPr sz="2600" spc="-20" dirty="0">
                <a:latin typeface="Calibri"/>
                <a:cs typeface="Calibri"/>
              </a:rPr>
              <a:t>systems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indirect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method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efficiency.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keeps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reference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endParaRPr sz="2600">
              <a:latin typeface="Calibri"/>
              <a:cs typeface="Calibri"/>
            </a:endParaRPr>
          </a:p>
          <a:p>
            <a:pPr marL="241300" marR="714375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created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node </a:t>
            </a:r>
            <a:r>
              <a:rPr sz="2600" dirty="0">
                <a:latin typeface="Calibri"/>
                <a:cs typeface="Calibri"/>
              </a:rPr>
              <a:t>whose ID is </a:t>
            </a:r>
            <a:r>
              <a:rPr sz="2600" spc="-5" dirty="0">
                <a:latin typeface="Calibri"/>
                <a:cs typeface="Calibri"/>
              </a:rPr>
              <a:t>closest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point.</a:t>
            </a:r>
            <a:endParaRPr sz="2600">
              <a:latin typeface="Calibri"/>
              <a:cs typeface="Calibri"/>
            </a:endParaRPr>
          </a:p>
          <a:p>
            <a:pPr marL="241300" marR="87249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20" dirty="0">
                <a:latin typeface="Calibri"/>
                <a:cs typeface="Calibri"/>
              </a:rPr>
              <a:t>reference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two </a:t>
            </a:r>
            <a:r>
              <a:rPr sz="2600" spc="-57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different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locations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direct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strategy,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relationship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node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sz="2600" spc="-15" dirty="0">
                <a:latin typeface="Calibri"/>
                <a:cs typeface="Calibri"/>
              </a:rPr>
              <a:t>stores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object;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indirect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strategy,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0000"/>
              </a:lnSpc>
              <a:spcBef>
                <a:spcPts val="470"/>
              </a:spcBef>
            </a:pPr>
            <a:r>
              <a:rPr sz="2600" spc="-10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between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reference </a:t>
            </a:r>
            <a:r>
              <a:rPr sz="2600" spc="-10" dirty="0">
                <a:latin typeface="Calibri"/>
                <a:cs typeface="Calibri"/>
              </a:rPr>
              <a:t>(pointer)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reference.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68343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235" y="1475268"/>
            <a:ext cx="8026214" cy="51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721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21511"/>
            <a:ext cx="1033970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6355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node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N5</a:t>
            </a:r>
            <a:r>
              <a:rPr sz="2800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110.34.56.20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Liberty </a:t>
            </a:r>
            <a:r>
              <a:rPr sz="2800" spc="-6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node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hash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file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“Liberty,”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8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14.</a:t>
            </a:r>
            <a:endParaRPr sz="2800">
              <a:latin typeface="Calibri"/>
              <a:cs typeface="Calibri"/>
            </a:endParaRPr>
          </a:p>
          <a:p>
            <a:pPr marL="241300" marR="69215" indent="-228600">
              <a:lnSpc>
                <a:spcPts val="3020"/>
              </a:lnSpc>
              <a:spcBef>
                <a:spcPts val="1045"/>
              </a:spcBef>
              <a:buClr>
                <a:srgbClr val="4471C4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Since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closest</a:t>
            </a:r>
            <a:r>
              <a:rPr sz="2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node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N17,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(key),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stored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node</a:t>
            </a:r>
            <a:r>
              <a:rPr sz="28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N17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34544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N5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k14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ring),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N17.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36180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234"/>
            <a:ext cx="564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Routing</a:t>
            </a:r>
            <a:r>
              <a:rPr spc="-15" dirty="0"/>
              <a:t> </a:t>
            </a:r>
            <a:r>
              <a:rPr dirty="0"/>
              <a:t>in DHT </a:t>
            </a:r>
            <a:r>
              <a:rPr spc="-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59695" cy="2626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8229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main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function</a:t>
            </a:r>
            <a:r>
              <a:rPr sz="2800" spc="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route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responsible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strategy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routing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partial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knowledge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route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closest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responsible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7347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4876"/>
            <a:ext cx="7014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Arrival</a:t>
            </a:r>
            <a:r>
              <a:rPr spc="-30" dirty="0"/>
              <a:t> </a:t>
            </a:r>
            <a:r>
              <a:rPr dirty="0"/>
              <a:t>and </a:t>
            </a:r>
            <a:r>
              <a:rPr spc="-5" dirty="0"/>
              <a:t>Departure</a:t>
            </a:r>
            <a:r>
              <a:rPr spc="-50" dirty="0"/>
              <a:t> </a:t>
            </a:r>
            <a:r>
              <a:rPr spc="-5" dirty="0"/>
              <a:t>of 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7902"/>
            <a:ext cx="10009505" cy="2626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desktop</a:t>
            </a:r>
            <a:r>
              <a:rPr sz="2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laptop</a:t>
            </a:r>
            <a:r>
              <a:rPr sz="2800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computer,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0" dirty="0">
                <a:latin typeface="Calibri"/>
                <a:cs typeface="Calibri"/>
              </a:rPr>
              <a:t>off.</a:t>
            </a:r>
            <a:endParaRPr sz="2800">
              <a:latin typeface="Calibri"/>
              <a:cs typeface="Calibri"/>
            </a:endParaRPr>
          </a:p>
          <a:p>
            <a:pPr marL="241300" marR="74231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launches</a:t>
            </a:r>
            <a:r>
              <a:rPr sz="2800" spc="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DHT</a:t>
            </a:r>
            <a:r>
              <a:rPr sz="2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software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joins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network;</a:t>
            </a:r>
            <a:endParaRPr sz="2800">
              <a:latin typeface="Calibri"/>
              <a:cs typeface="Calibri"/>
            </a:endParaRPr>
          </a:p>
          <a:p>
            <a:pPr marL="241300" marR="116839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turned</a:t>
            </a:r>
            <a:r>
              <a:rPr sz="2800" spc="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off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41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1" y="2142810"/>
            <a:ext cx="9394494" cy="3878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34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5506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Socket</a:t>
            </a:r>
            <a:r>
              <a:rPr spc="-385" dirty="0"/>
              <a:t> </a:t>
            </a:r>
            <a:r>
              <a:rPr spc="-15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62540" cy="3905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767839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interaction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and a server is </a:t>
            </a:r>
            <a:r>
              <a:rPr sz="2800" spc="-35" dirty="0">
                <a:latin typeface="Carlito"/>
                <a:cs typeface="Carlito"/>
              </a:rPr>
              <a:t>two-way  </a:t>
            </a:r>
            <a:r>
              <a:rPr sz="2800" spc="-15" dirty="0">
                <a:latin typeface="Carlito"/>
                <a:cs typeface="Carlito"/>
              </a:rPr>
              <a:t>communication.</a:t>
            </a:r>
            <a:endParaRPr sz="2800" dirty="0">
              <a:latin typeface="Carlito"/>
              <a:cs typeface="Carlito"/>
            </a:endParaRPr>
          </a:p>
          <a:p>
            <a:pPr marL="241300" marR="61976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20" dirty="0">
                <a:latin typeface="Carlito"/>
                <a:cs typeface="Carlito"/>
              </a:rPr>
              <a:t>two-way </a:t>
            </a:r>
            <a:r>
              <a:rPr sz="2800" spc="-10" dirty="0">
                <a:latin typeface="Carlito"/>
                <a:cs typeface="Carlito"/>
              </a:rPr>
              <a:t>communication,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need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pair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addresses: local 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(sender) and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remote</a:t>
            </a:r>
            <a:r>
              <a:rPr sz="2800" spc="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(receiver).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local address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one direction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remote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other  direction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vice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versa.</a:t>
            </a:r>
            <a:endParaRPr sz="2800" dirty="0">
              <a:latin typeface="Carlito"/>
              <a:cs typeface="Carlito"/>
            </a:endParaRPr>
          </a:p>
          <a:p>
            <a:pPr marL="241300" marR="28575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Since communication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client-server </a:t>
            </a:r>
            <a:r>
              <a:rPr sz="2800" spc="-15" dirty="0">
                <a:latin typeface="Carlito"/>
                <a:cs typeface="Carlito"/>
              </a:rPr>
              <a:t>paradigm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between two  </a:t>
            </a:r>
            <a:r>
              <a:rPr sz="2800" spc="-15" dirty="0">
                <a:latin typeface="Carlito"/>
                <a:cs typeface="Carlito"/>
              </a:rPr>
              <a:t>sockets, we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pair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socket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addresses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communication: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local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5" dirty="0">
                <a:latin typeface="Carlito"/>
                <a:cs typeface="Carlito"/>
              </a:rPr>
              <a:t>remote </a:t>
            </a:r>
            <a:r>
              <a:rPr sz="2800" spc="-20" dirty="0">
                <a:latin typeface="Carlito"/>
                <a:cs typeface="Carlito"/>
              </a:rPr>
              <a:t>socket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604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77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Application</a:t>
            </a:r>
            <a:r>
              <a:rPr sz="4400" spc="-50" dirty="0"/>
              <a:t> </a:t>
            </a:r>
            <a:r>
              <a:rPr sz="4400" spc="-25" dirty="0"/>
              <a:t>Layer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453165"/>
            <a:ext cx="10213340" cy="44818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fifth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TCP/IP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protocol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suite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user.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logical,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physical.</a:t>
            </a:r>
            <a:endParaRPr sz="2600" dirty="0">
              <a:latin typeface="Calibri"/>
              <a:cs typeface="Calibri"/>
            </a:endParaRPr>
          </a:p>
          <a:p>
            <a:pPr marL="241300" marR="490855" indent="-228600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</a:t>
            </a:r>
            <a:r>
              <a:rPr sz="2600" spc="-20" dirty="0">
                <a:latin typeface="Calibri"/>
                <a:cs typeface="Calibri"/>
              </a:rPr>
              <a:t> layer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layers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highest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suite.</a:t>
            </a:r>
            <a:endParaRPr sz="26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suite; </a:t>
            </a:r>
            <a:r>
              <a:rPr sz="2600" dirty="0">
                <a:latin typeface="Calibri"/>
                <a:cs typeface="Calibri"/>
              </a:rPr>
              <a:t>they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receive </a:t>
            </a:r>
            <a:r>
              <a:rPr sz="2600" dirty="0">
                <a:latin typeface="Calibri"/>
                <a:cs typeface="Calibri"/>
              </a:rPr>
              <a:t>services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protocols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transport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layer.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 </a:t>
            </a:r>
            <a:r>
              <a:rPr sz="2600" dirty="0">
                <a:latin typeface="Calibri"/>
                <a:cs typeface="Calibri"/>
              </a:rPr>
              <a:t>added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removed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this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easily.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application-layer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standard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nonstandard.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2594"/>
            <a:ext cx="10333990" cy="5186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should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computer </a:t>
            </a:r>
            <a:r>
              <a:rPr sz="2800" spc="-5" dirty="0">
                <a:latin typeface="Carlito"/>
                <a:cs typeface="Carlito"/>
              </a:rPr>
              <a:t>on which a </a:t>
            </a:r>
            <a:r>
              <a:rPr sz="2800" spc="-10" dirty="0">
                <a:latin typeface="Carlito"/>
                <a:cs typeface="Carlito"/>
              </a:rPr>
              <a:t>client or  </a:t>
            </a:r>
            <a:r>
              <a:rPr sz="2800" spc="-5" dirty="0">
                <a:latin typeface="Carlito"/>
                <a:cs typeface="Carlito"/>
              </a:rPr>
              <a:t>a server is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running.</a:t>
            </a:r>
            <a:endParaRPr sz="2800">
              <a:latin typeface="Carlito"/>
              <a:cs typeface="Carlito"/>
            </a:endParaRPr>
          </a:p>
          <a:p>
            <a:pPr marL="241300" marR="15875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computer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Internet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uniquely defined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its IP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address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 32-  bit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integer.</a:t>
            </a:r>
            <a:endParaRPr sz="2800">
              <a:latin typeface="Carlito"/>
              <a:cs typeface="Carlito"/>
            </a:endParaRPr>
          </a:p>
          <a:p>
            <a:pPr marL="241300" marR="634365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several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client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server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processes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running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same time on a </a:t>
            </a:r>
            <a:r>
              <a:rPr sz="2800" spc="-40" dirty="0">
                <a:latin typeface="Carlito"/>
                <a:cs typeface="Carlito"/>
              </a:rPr>
              <a:t>computer, </a:t>
            </a:r>
            <a:r>
              <a:rPr sz="2800" spc="-5" dirty="0">
                <a:latin typeface="Carlito"/>
                <a:cs typeface="Carlito"/>
              </a:rPr>
              <a:t>which 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5" dirty="0">
                <a:latin typeface="Carlito"/>
                <a:cs typeface="Carlito"/>
              </a:rPr>
              <a:t>another  </a:t>
            </a:r>
            <a:r>
              <a:rPr sz="2800" spc="-10" dirty="0">
                <a:latin typeface="Carlito"/>
                <a:cs typeface="Carlito"/>
              </a:rPr>
              <a:t>identifier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specific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or server </a:t>
            </a:r>
            <a:r>
              <a:rPr sz="2800" spc="-20" dirty="0">
                <a:latin typeface="Carlito"/>
                <a:cs typeface="Carlito"/>
              </a:rPr>
              <a:t>involved </a:t>
            </a:r>
            <a:r>
              <a:rPr sz="2800" spc="-5" dirty="0">
                <a:latin typeface="Carlito"/>
                <a:cs typeface="Carlito"/>
              </a:rPr>
              <a:t>in the  </a:t>
            </a:r>
            <a:r>
              <a:rPr sz="2800" spc="-15" dirty="0">
                <a:latin typeface="Carlito"/>
                <a:cs typeface="Carlito"/>
              </a:rPr>
              <a:t>communication.</a:t>
            </a:r>
            <a:endParaRPr sz="2800">
              <a:latin typeface="Carlito"/>
              <a:cs typeface="Carlito"/>
            </a:endParaRPr>
          </a:p>
          <a:p>
            <a:pPr marL="241300" marR="643890" indent="-228600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defined by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port </a:t>
            </a:r>
            <a:r>
              <a:rPr sz="2800" spc="-40" dirty="0">
                <a:solidFill>
                  <a:srgbClr val="2D75B6"/>
                </a:solidFill>
                <a:latin typeface="Carlito"/>
                <a:cs typeface="Carlito"/>
              </a:rPr>
              <a:t>number</a:t>
            </a:r>
            <a:r>
              <a:rPr sz="2800" spc="-4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16-bit  </a:t>
            </a:r>
            <a:r>
              <a:rPr sz="2800" spc="-50" dirty="0">
                <a:latin typeface="Carlito"/>
                <a:cs typeface="Carlito"/>
              </a:rPr>
              <a:t>integer.</a:t>
            </a:r>
            <a:endParaRPr sz="2800">
              <a:latin typeface="Carlito"/>
              <a:cs typeface="Carlito"/>
            </a:endParaRPr>
          </a:p>
          <a:p>
            <a:pPr marL="241300" marR="445134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0" dirty="0">
                <a:latin typeface="Carlito"/>
                <a:cs typeface="Carlito"/>
              </a:rPr>
              <a:t>address should </a:t>
            </a:r>
            <a:r>
              <a:rPr sz="2800" spc="-5" dirty="0">
                <a:latin typeface="Carlito"/>
                <a:cs typeface="Carlito"/>
              </a:rPr>
              <a:t>be 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combination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an IP 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0" dirty="0">
                <a:latin typeface="Carlito"/>
                <a:cs typeface="Carlito"/>
              </a:rPr>
              <a:t>port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number.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41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214" y="2741261"/>
            <a:ext cx="6212702" cy="168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90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1508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Finding </a:t>
            </a:r>
            <a:r>
              <a:rPr spc="-250" dirty="0"/>
              <a:t>Socket</a:t>
            </a:r>
            <a:r>
              <a:rPr spc="-505" dirty="0"/>
              <a:t> </a:t>
            </a:r>
            <a:r>
              <a:rPr spc="-15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046"/>
            <a:ext cx="10039350" cy="4402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situation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each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site.</a:t>
            </a:r>
            <a:endParaRPr sz="2600">
              <a:latin typeface="Carlito"/>
              <a:cs typeface="Carlito"/>
            </a:endParaRPr>
          </a:p>
          <a:p>
            <a:pPr marL="241300" marR="67310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server needs a </a:t>
            </a:r>
            <a:r>
              <a:rPr sz="2600" spc="-5" dirty="0">
                <a:latin typeface="Carlito"/>
                <a:cs typeface="Carlito"/>
              </a:rPr>
              <a:t>local </a:t>
            </a:r>
            <a:r>
              <a:rPr sz="2600" dirty="0">
                <a:latin typeface="Carlito"/>
                <a:cs typeface="Carlito"/>
              </a:rPr>
              <a:t>(server) and a </a:t>
            </a:r>
            <a:r>
              <a:rPr sz="2600" spc="-10" dirty="0">
                <a:latin typeface="Carlito"/>
                <a:cs typeface="Carlito"/>
              </a:rPr>
              <a:t>remote </a:t>
            </a:r>
            <a:r>
              <a:rPr sz="2600" spc="-5" dirty="0">
                <a:latin typeface="Carlito"/>
                <a:cs typeface="Carlito"/>
              </a:rPr>
              <a:t>(client)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</a:t>
            </a:r>
            <a:r>
              <a:rPr sz="2600" spc="-25" dirty="0">
                <a:latin typeface="Carlito"/>
                <a:cs typeface="Carlito"/>
              </a:rPr>
              <a:t>for  </a:t>
            </a:r>
            <a:r>
              <a:rPr sz="2600" spc="-10" dirty="0">
                <a:latin typeface="Carlito"/>
                <a:cs typeface="Carlito"/>
              </a:rPr>
              <a:t>communication.</a:t>
            </a:r>
            <a:endParaRPr sz="2600">
              <a:latin typeface="Carlito"/>
              <a:cs typeface="Carlito"/>
            </a:endParaRPr>
          </a:p>
          <a:p>
            <a:pPr marL="241300" marR="9525" indent="-228600">
              <a:lnSpc>
                <a:spcPts val="25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client </a:t>
            </a:r>
            <a:r>
              <a:rPr sz="2600" dirty="0">
                <a:latin typeface="Carlito"/>
                <a:cs typeface="Carlito"/>
              </a:rPr>
              <a:t>also </a:t>
            </a:r>
            <a:r>
              <a:rPr sz="2600" spc="-5" dirty="0">
                <a:latin typeface="Carlito"/>
                <a:cs typeface="Carlito"/>
              </a:rPr>
              <a:t>needs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local (client)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10" dirty="0">
                <a:latin typeface="Carlito"/>
                <a:cs typeface="Carlito"/>
              </a:rPr>
              <a:t>remote </a:t>
            </a:r>
            <a:r>
              <a:rPr sz="2600" dirty="0">
                <a:latin typeface="Carlito"/>
                <a:cs typeface="Carlito"/>
              </a:rPr>
              <a:t>(server)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 </a:t>
            </a:r>
            <a:r>
              <a:rPr sz="2600" spc="-25" dirty="0">
                <a:latin typeface="Carlito"/>
                <a:cs typeface="Carlito"/>
              </a:rPr>
              <a:t>for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communication.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local </a:t>
            </a:r>
            <a:r>
              <a:rPr sz="2600" dirty="0">
                <a:latin typeface="Carlito"/>
                <a:cs typeface="Carlito"/>
              </a:rPr>
              <a:t>(server)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provided </a:t>
            </a:r>
            <a:r>
              <a:rPr sz="2600" spc="-5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operating</a:t>
            </a:r>
            <a:r>
              <a:rPr sz="2600" spc="-1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2D75B6"/>
                </a:solidFill>
                <a:latin typeface="Carlito"/>
                <a:cs typeface="Carlito"/>
              </a:rPr>
              <a:t>system.</a:t>
            </a:r>
            <a:endParaRPr sz="2600">
              <a:latin typeface="Carlito"/>
              <a:cs typeface="Carlito"/>
            </a:endParaRPr>
          </a:p>
          <a:p>
            <a:pPr marL="241300" marR="60325" indent="-228600">
              <a:lnSpc>
                <a:spcPts val="25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remote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 server is the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client  that </a:t>
            </a:r>
            <a:r>
              <a:rPr sz="2600" spc="-20" dirty="0">
                <a:latin typeface="Carlito"/>
                <a:cs typeface="Carlito"/>
              </a:rPr>
              <a:t>makes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connection.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local (client) </a:t>
            </a:r>
            <a:r>
              <a:rPr sz="2600" spc="-15" dirty="0">
                <a:latin typeface="Carlito"/>
                <a:cs typeface="Carlito"/>
              </a:rPr>
              <a:t>socket </a:t>
            </a:r>
            <a:r>
              <a:rPr sz="2600" spc="-5" dirty="0">
                <a:latin typeface="Carlito"/>
                <a:cs typeface="Carlito"/>
              </a:rPr>
              <a:t>address </a:t>
            </a:r>
            <a:r>
              <a:rPr sz="2600" dirty="0">
                <a:latin typeface="Carlito"/>
                <a:cs typeface="Carlito"/>
              </a:rPr>
              <a:t>is also </a:t>
            </a:r>
            <a:r>
              <a:rPr sz="2600" spc="-5" dirty="0">
                <a:latin typeface="Carlito"/>
                <a:cs typeface="Carlito"/>
              </a:rPr>
              <a:t>provided by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operating</a:t>
            </a:r>
            <a:r>
              <a:rPr sz="2600" spc="-13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>
              <a:latin typeface="Carlito"/>
              <a:cs typeface="Carlito"/>
            </a:endParaRPr>
          </a:p>
          <a:p>
            <a:pPr marL="241300" marR="523875" indent="-228600">
              <a:lnSpc>
                <a:spcPct val="8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DNS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maps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remote </a:t>
            </a:r>
            <a:r>
              <a:rPr sz="2600" spc="-5" dirty="0">
                <a:latin typeface="Carlito"/>
                <a:cs typeface="Carlito"/>
              </a:rPr>
              <a:t>server name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IP </a:t>
            </a:r>
            <a:r>
              <a:rPr sz="2600" spc="-5" dirty="0">
                <a:latin typeface="Carlito"/>
                <a:cs typeface="Carlito"/>
              </a:rPr>
              <a:t>address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computer  </a:t>
            </a:r>
            <a:r>
              <a:rPr sz="2600" dirty="0">
                <a:latin typeface="Carlito"/>
                <a:cs typeface="Carlito"/>
              </a:rPr>
              <a:t>running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server.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3594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4368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Using </a:t>
            </a:r>
            <a:r>
              <a:rPr spc="-200" dirty="0"/>
              <a:t>Services </a:t>
            </a:r>
            <a:r>
              <a:rPr spc="-190" dirty="0"/>
              <a:t>of </a:t>
            </a:r>
            <a:r>
              <a:rPr spc="-215" dirty="0"/>
              <a:t>the </a:t>
            </a:r>
            <a:r>
              <a:rPr spc="-240" dirty="0" smtClean="0"/>
              <a:t>Transport</a:t>
            </a:r>
            <a:r>
              <a:rPr lang="en-US" spc="-240" dirty="0" smtClean="0"/>
              <a:t> </a:t>
            </a:r>
            <a:r>
              <a:rPr spc="-965" dirty="0" smtClean="0"/>
              <a:t> </a:t>
            </a:r>
            <a:r>
              <a:rPr spc="-28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77475" cy="35223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65024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Since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no </a:t>
            </a:r>
            <a:r>
              <a:rPr sz="2800" spc="-20" dirty="0">
                <a:latin typeface="Carlito"/>
                <a:cs typeface="Carlito"/>
              </a:rPr>
              <a:t>physical </a:t>
            </a:r>
            <a:r>
              <a:rPr sz="2800" spc="-10" dirty="0">
                <a:latin typeface="Carlito"/>
                <a:cs typeface="Carlito"/>
              </a:rPr>
              <a:t>communication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60" dirty="0">
                <a:latin typeface="Carlito"/>
                <a:cs typeface="Carlito"/>
              </a:rPr>
              <a:t>layer, 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services </a:t>
            </a:r>
            <a:r>
              <a:rPr sz="2800" spc="-15" dirty="0">
                <a:latin typeface="Carlito"/>
                <a:cs typeface="Carlito"/>
              </a:rPr>
              <a:t>provided 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three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common transport </a:t>
            </a: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layer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protocols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40" dirty="0">
                <a:latin typeface="Carlito"/>
                <a:cs typeface="Carlito"/>
              </a:rPr>
              <a:t>TCP/IP</a:t>
            </a:r>
            <a:r>
              <a:rPr sz="2800" spc="2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suite: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b="1" spc="-80" dirty="0">
                <a:latin typeface="Carlito"/>
                <a:cs typeface="Carlito"/>
              </a:rPr>
              <a:t>UDP, </a:t>
            </a:r>
            <a:r>
              <a:rPr sz="2800" b="1" spc="-100" dirty="0">
                <a:latin typeface="Carlito"/>
                <a:cs typeface="Carlito"/>
              </a:rPr>
              <a:t>TCP, </a:t>
            </a:r>
            <a:r>
              <a:rPr sz="2800" b="1" spc="-5" dirty="0">
                <a:latin typeface="Carlito"/>
                <a:cs typeface="Carlito"/>
              </a:rPr>
              <a:t>and</a:t>
            </a:r>
            <a:r>
              <a:rPr sz="2800" b="1" spc="235" dirty="0">
                <a:latin typeface="Carlito"/>
                <a:cs typeface="Carlito"/>
              </a:rPr>
              <a:t> </a:t>
            </a:r>
            <a:r>
              <a:rPr sz="2800" b="1" spc="-65" dirty="0">
                <a:latin typeface="Carlito"/>
                <a:cs typeface="Carlito"/>
              </a:rPr>
              <a:t>SCTP.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Most standard </a:t>
            </a:r>
            <a:r>
              <a:rPr sz="2800" spc="-10" dirty="0">
                <a:latin typeface="Carlito"/>
                <a:cs typeface="Carlito"/>
              </a:rPr>
              <a:t>applications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been designed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services </a:t>
            </a:r>
            <a:r>
              <a:rPr sz="2800" spc="-10" dirty="0">
                <a:latin typeface="Carlito"/>
                <a:cs typeface="Carlito"/>
              </a:rPr>
              <a:t>of  one </a:t>
            </a:r>
            <a:r>
              <a:rPr sz="2800" spc="-5" dirty="0">
                <a:latin typeface="Carlito"/>
                <a:cs typeface="Carlito"/>
              </a:rPr>
              <a:t>of these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protocols.</a:t>
            </a:r>
            <a:endParaRPr sz="2800">
              <a:latin typeface="Carlito"/>
              <a:cs typeface="Carlito"/>
            </a:endParaRPr>
          </a:p>
          <a:p>
            <a:pPr marL="241300" marR="106045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choice of 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seriously </a:t>
            </a:r>
            <a:r>
              <a:rPr sz="2800" spc="-20" dirty="0">
                <a:latin typeface="Carlito"/>
                <a:cs typeface="Carlito"/>
              </a:rPr>
              <a:t>affects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capability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application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processes.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943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UDP</a:t>
            </a:r>
            <a:r>
              <a:rPr spc="-395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38030" cy="3905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69596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User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Datagram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0" dirty="0">
                <a:latin typeface="Carlito"/>
                <a:cs typeface="Carlito"/>
              </a:rPr>
              <a:t>connectionless, unreliable,  </a:t>
            </a:r>
            <a:r>
              <a:rPr sz="2800" spc="-20" dirty="0">
                <a:latin typeface="Carlito"/>
                <a:cs typeface="Carlito"/>
              </a:rPr>
              <a:t>datagram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>
              <a:latin typeface="Carlito"/>
              <a:cs typeface="Carlito"/>
            </a:endParaRPr>
          </a:p>
          <a:p>
            <a:pPr marL="241300" marR="9461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Connectionless service 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no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logical connection </a:t>
            </a:r>
            <a:r>
              <a:rPr sz="2800" spc="-10" dirty="0">
                <a:latin typeface="Carlito"/>
                <a:cs typeface="Carlito"/>
              </a:rPr>
              <a:t> 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ends </a:t>
            </a:r>
            <a:r>
              <a:rPr sz="2800" spc="-15" dirty="0">
                <a:latin typeface="Carlito"/>
                <a:cs typeface="Carlito"/>
              </a:rPr>
              <a:t>exchanging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messages.</a:t>
            </a:r>
            <a:endParaRPr sz="2800">
              <a:latin typeface="Carlito"/>
              <a:cs typeface="Carlito"/>
            </a:endParaRPr>
          </a:p>
          <a:p>
            <a:pPr marL="241300" marR="15621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message is an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independent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entity </a:t>
            </a:r>
            <a:r>
              <a:rPr sz="2800" spc="-15" dirty="0">
                <a:latin typeface="Carlito"/>
                <a:cs typeface="Carlito"/>
              </a:rPr>
              <a:t>encapsulated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25" dirty="0">
                <a:latin typeface="Carlito"/>
                <a:cs typeface="Carlito"/>
              </a:rPr>
              <a:t>packet  </a:t>
            </a:r>
            <a:r>
              <a:rPr sz="2800" spc="-5" dirty="0">
                <a:latin typeface="Carlito"/>
                <a:cs typeface="Carlito"/>
              </a:rPr>
              <a:t>called a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datagram.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UDP </a:t>
            </a:r>
            <a:r>
              <a:rPr sz="2800" spc="-10" dirty="0">
                <a:latin typeface="Carlito"/>
                <a:cs typeface="Carlito"/>
              </a:rPr>
              <a:t>does not see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relation </a:t>
            </a:r>
            <a:r>
              <a:rPr sz="2800" spc="-5" dirty="0">
                <a:latin typeface="Carlito"/>
                <a:cs typeface="Carlito"/>
              </a:rPr>
              <a:t>(connection) </a:t>
            </a:r>
            <a:r>
              <a:rPr sz="2800" spc="-10" dirty="0">
                <a:latin typeface="Carlito"/>
                <a:cs typeface="Carlito"/>
              </a:rPr>
              <a:t>between consequent  </a:t>
            </a:r>
            <a:r>
              <a:rPr sz="2800" spc="-20" dirty="0">
                <a:latin typeface="Carlito"/>
                <a:cs typeface="Carlito"/>
              </a:rPr>
              <a:t>datagrams </a:t>
            </a:r>
            <a:r>
              <a:rPr sz="2800" spc="-15" dirty="0">
                <a:latin typeface="Carlito"/>
                <a:cs typeface="Carlito"/>
              </a:rPr>
              <a:t>coming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 destination.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725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56373"/>
            <a:ext cx="10236200" cy="5269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UDP is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not 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reliable</a:t>
            </a:r>
            <a:r>
              <a:rPr sz="2800" spc="4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marR="858519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Although it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check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15" dirty="0">
                <a:latin typeface="Carlito"/>
                <a:cs typeface="Carlito"/>
              </a:rPr>
              <a:t>corrupted </a:t>
            </a:r>
            <a:r>
              <a:rPr sz="2800" spc="-1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transmission,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does not ask the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sender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resend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corrupted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lost</a:t>
            </a:r>
            <a:r>
              <a:rPr sz="2800" spc="2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datagram.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5" dirty="0">
                <a:latin typeface="Carlito"/>
                <a:cs typeface="Carlito"/>
              </a:rPr>
              <a:t>applications, UDP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advantage: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message-oriented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gives boundaries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messages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exchanged.</a:t>
            </a:r>
            <a:endParaRPr sz="2800">
              <a:latin typeface="Carlito"/>
              <a:cs typeface="Carlito"/>
            </a:endParaRPr>
          </a:p>
          <a:p>
            <a:pPr marL="241300" marR="33845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0" dirty="0">
                <a:latin typeface="Carlito"/>
                <a:cs typeface="Carlito"/>
              </a:rPr>
              <a:t>program may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designed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UDP if it is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small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messages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24765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simplicity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speed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more important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than  </a:t>
            </a:r>
            <a:r>
              <a:rPr sz="2800" spc="-25" dirty="0">
                <a:latin typeface="Carlito"/>
                <a:cs typeface="Carlito"/>
              </a:rPr>
              <a:t>reliability.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10" dirty="0">
                <a:latin typeface="Carlito"/>
                <a:cs typeface="Carlito"/>
              </a:rPr>
              <a:t>some management </a:t>
            </a:r>
            <a:r>
              <a:rPr sz="2800" spc="-5" dirty="0">
                <a:latin typeface="Carlito"/>
                <a:cs typeface="Carlito"/>
              </a:rPr>
              <a:t>and multimedia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7363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696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TCP</a:t>
            </a:r>
            <a:r>
              <a:rPr spc="-400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8063"/>
            <a:ext cx="10330180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9144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Transmission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Control Protocol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0" dirty="0">
                <a:latin typeface="Carlito"/>
                <a:cs typeface="Carlito"/>
              </a:rPr>
              <a:t>connection-oriented, reliable,  </a:t>
            </a:r>
            <a:r>
              <a:rPr sz="2800" spc="-15" dirty="0">
                <a:latin typeface="Carlito"/>
                <a:cs typeface="Carlito"/>
              </a:rPr>
              <a:t>byte-stream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 dirty="0">
              <a:latin typeface="Carlito"/>
              <a:cs typeface="Carlito"/>
            </a:endParaRPr>
          </a:p>
          <a:p>
            <a:pPr marL="241300" marR="27178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5" dirty="0">
                <a:latin typeface="Carlito"/>
                <a:cs typeface="Carlito"/>
              </a:rPr>
              <a:t>requires </a:t>
            </a:r>
            <a:r>
              <a:rPr sz="2800" spc="-10" dirty="0">
                <a:latin typeface="Carlito"/>
                <a:cs typeface="Carlito"/>
              </a:rPr>
              <a:t>that two ends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create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logical connection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themselves </a:t>
            </a:r>
            <a:r>
              <a:rPr sz="2800" spc="-15" dirty="0">
                <a:latin typeface="Carlito"/>
                <a:cs typeface="Carlito"/>
              </a:rPr>
              <a:t>by exchanging </a:t>
            </a:r>
            <a:r>
              <a:rPr sz="2800" spc="-10" dirty="0">
                <a:latin typeface="Carlito"/>
                <a:cs typeface="Carlito"/>
              </a:rPr>
              <a:t>some connection-establishment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phase </a:t>
            </a:r>
            <a:r>
              <a:rPr sz="2800" spc="-5" dirty="0">
                <a:latin typeface="Carlito"/>
                <a:cs typeface="Carlito"/>
              </a:rPr>
              <a:t>is sometimes </a:t>
            </a:r>
            <a:r>
              <a:rPr sz="2800" spc="-10" dirty="0">
                <a:latin typeface="Carlito"/>
                <a:cs typeface="Carlito"/>
              </a:rPr>
              <a:t>called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handshaking.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Establishes some </a:t>
            </a:r>
            <a:r>
              <a:rPr sz="2800" spc="-20" dirty="0">
                <a:latin typeface="Carlito"/>
                <a:cs typeface="Carlito"/>
              </a:rPr>
              <a:t>parameters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ends including the </a:t>
            </a: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size 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the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data packets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be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exchanged,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the </a:t>
            </a: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size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of </a:t>
            </a:r>
            <a:r>
              <a:rPr sz="2800" spc="-30" dirty="0">
                <a:solidFill>
                  <a:srgbClr val="2D75B6"/>
                </a:solidFill>
                <a:latin typeface="Carlito"/>
                <a:cs typeface="Carlito"/>
              </a:rPr>
              <a:t>buffers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used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0" dirty="0">
                <a:latin typeface="Carlito"/>
                <a:cs typeface="Carlito"/>
              </a:rPr>
              <a:t>holding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chunks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until </a:t>
            </a:r>
            <a:r>
              <a:rPr sz="2800" spc="-5" dirty="0">
                <a:latin typeface="Carlito"/>
                <a:cs typeface="Carlito"/>
              </a:rPr>
              <a:t>the whole </a:t>
            </a:r>
            <a:r>
              <a:rPr sz="2800" spc="-10" dirty="0">
                <a:latin typeface="Carlito"/>
                <a:cs typeface="Carlito"/>
              </a:rPr>
              <a:t>message arrives,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so  </a:t>
            </a:r>
            <a:r>
              <a:rPr sz="2800" spc="-5" dirty="0">
                <a:latin typeface="Carlito"/>
                <a:cs typeface="Carlito"/>
              </a:rPr>
              <a:t>on.</a:t>
            </a:r>
            <a:endParaRPr sz="2800" dirty="0">
              <a:latin typeface="Carlito"/>
              <a:cs typeface="Carlito"/>
            </a:endParaRPr>
          </a:p>
          <a:p>
            <a:pPr marL="241300" marR="9398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the handshaking </a:t>
            </a:r>
            <a:r>
              <a:rPr sz="2800" spc="-10" dirty="0">
                <a:latin typeface="Carlito"/>
                <a:cs typeface="Carlito"/>
              </a:rPr>
              <a:t>process,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ends </a:t>
            </a:r>
            <a:r>
              <a:rPr sz="2800" spc="-10" dirty="0">
                <a:latin typeface="Carlito"/>
                <a:cs typeface="Carlito"/>
              </a:rPr>
              <a:t>can send chunks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data 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segments </a:t>
            </a:r>
            <a:r>
              <a:rPr sz="2800" spc="-5" dirty="0">
                <a:latin typeface="Carlito"/>
                <a:cs typeface="Carlito"/>
              </a:rPr>
              <a:t>in each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direction.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8685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52549"/>
            <a:ext cx="10327005" cy="441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numbering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bytes </a:t>
            </a:r>
            <a:r>
              <a:rPr sz="2800" spc="-15" dirty="0">
                <a:latin typeface="Carlito"/>
                <a:cs typeface="Carlito"/>
              </a:rPr>
              <a:t>exchanged,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continuity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bytes can be  </a:t>
            </a:r>
            <a:r>
              <a:rPr sz="2800" spc="-15" dirty="0">
                <a:latin typeface="Carlito"/>
                <a:cs typeface="Carlito"/>
              </a:rPr>
              <a:t>checked.</a:t>
            </a:r>
            <a:endParaRPr sz="2800">
              <a:latin typeface="Carlito"/>
              <a:cs typeface="Carlito"/>
            </a:endParaRPr>
          </a:p>
          <a:p>
            <a:pPr marL="241300" marR="685165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For example,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some bytes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corrupted,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receiver </a:t>
            </a:r>
            <a:r>
              <a:rPr sz="2800" spc="-10" dirty="0">
                <a:latin typeface="Carlito"/>
                <a:cs typeface="Carlito"/>
              </a:rPr>
              <a:t>can 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resending </a:t>
            </a:r>
            <a:r>
              <a:rPr sz="2800" spc="-5" dirty="0">
                <a:latin typeface="Carlito"/>
                <a:cs typeface="Carlito"/>
              </a:rPr>
              <a:t>of those </a:t>
            </a:r>
            <a:r>
              <a:rPr sz="2800" spc="-10" dirty="0">
                <a:latin typeface="Carlito"/>
                <a:cs typeface="Carlito"/>
              </a:rPr>
              <a:t>bytes,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makes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reliable 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provide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flow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control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congestion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control</a:t>
            </a:r>
            <a:r>
              <a:rPr sz="2800" spc="23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81280" indent="-228600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not message-oriented</a:t>
            </a:r>
            <a:r>
              <a:rPr sz="2800" spc="-10" dirty="0">
                <a:latin typeface="Carlito"/>
                <a:cs typeface="Carlito"/>
              </a:rPr>
              <a:t>;  </a:t>
            </a:r>
            <a:r>
              <a:rPr sz="2800" spc="-5" dirty="0">
                <a:latin typeface="Carlito"/>
                <a:cs typeface="Carlito"/>
              </a:rPr>
              <a:t>it does not </a:t>
            </a:r>
            <a:r>
              <a:rPr sz="2800" spc="-10" dirty="0">
                <a:latin typeface="Carlito"/>
                <a:cs typeface="Carlito"/>
              </a:rPr>
              <a:t>put boundaries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messages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exchanged.</a:t>
            </a:r>
            <a:endParaRPr sz="2800">
              <a:latin typeface="Carlito"/>
              <a:cs typeface="Carlito"/>
            </a:endParaRPr>
          </a:p>
          <a:p>
            <a:pPr marL="241300" marR="395605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Most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applications that </a:t>
            </a: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send </a:t>
            </a:r>
            <a:r>
              <a:rPr sz="2800" spc="-5" dirty="0">
                <a:latin typeface="Carlito"/>
                <a:cs typeface="Carlito"/>
              </a:rPr>
              <a:t>long messages  and </a:t>
            </a:r>
            <a:r>
              <a:rPr sz="2800" spc="-15" dirty="0">
                <a:latin typeface="Carlito"/>
                <a:cs typeface="Carlito"/>
              </a:rPr>
              <a:t>require </a:t>
            </a:r>
            <a:r>
              <a:rPr sz="2800" spc="-10" dirty="0">
                <a:latin typeface="Carlito"/>
                <a:cs typeface="Carlito"/>
              </a:rPr>
              <a:t>reliability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benefit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service of the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10" dirty="0">
                <a:latin typeface="Carlito"/>
                <a:cs typeface="Carlito"/>
              </a:rPr>
              <a:t>TCP.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4505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53314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SCTP</a:t>
            </a:r>
            <a:r>
              <a:rPr spc="-409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79380" cy="40328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465455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Stream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Control </a:t>
            </a: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Transmission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service which is a  </a:t>
            </a:r>
            <a:r>
              <a:rPr sz="2800" spc="-10" dirty="0">
                <a:latin typeface="Carlito"/>
                <a:cs typeface="Carlito"/>
              </a:rPr>
              <a:t>combination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UDP.</a:t>
            </a:r>
            <a:endParaRPr sz="2800">
              <a:latin typeface="Carlito"/>
              <a:cs typeface="Carlito"/>
            </a:endParaRPr>
          </a:p>
          <a:p>
            <a:pPr marL="241300" marR="137795" indent="-228600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10" dirty="0">
                <a:latin typeface="Carlito"/>
                <a:cs typeface="Carlito"/>
              </a:rPr>
              <a:t>TCP, </a:t>
            </a:r>
            <a:r>
              <a:rPr sz="2800" spc="-5" dirty="0">
                <a:latin typeface="Carlito"/>
                <a:cs typeface="Carlito"/>
              </a:rPr>
              <a:t>SCTP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connection-oriented, reliable </a:t>
            </a:r>
            <a:r>
              <a:rPr sz="2800" spc="-5" dirty="0">
                <a:latin typeface="Carlito"/>
                <a:cs typeface="Carlito"/>
              </a:rPr>
              <a:t>service,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it  is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not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byte-stream</a:t>
            </a:r>
            <a:r>
              <a:rPr sz="2800" spc="4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oriented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a </a:t>
            </a:r>
            <a:r>
              <a:rPr sz="2800" spc="-10" dirty="0">
                <a:latin typeface="Carlito"/>
                <a:cs typeface="Carlito"/>
              </a:rPr>
              <a:t>message-oriented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30" dirty="0">
                <a:latin typeface="Carlito"/>
                <a:cs typeface="Carlito"/>
              </a:rPr>
              <a:t>like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UDP.</a:t>
            </a:r>
            <a:endParaRPr sz="2800">
              <a:latin typeface="Carlito"/>
              <a:cs typeface="Carlito"/>
            </a:endParaRPr>
          </a:p>
          <a:p>
            <a:pPr marL="241300" marR="1040765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addition, SCTP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provide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multistream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service </a:t>
            </a:r>
            <a:r>
              <a:rPr sz="2800" spc="-15" dirty="0">
                <a:latin typeface="Carlito"/>
                <a:cs typeface="Carlito"/>
              </a:rPr>
              <a:t>by providing  </a:t>
            </a:r>
            <a:r>
              <a:rPr sz="2800" spc="-5" dirty="0">
                <a:latin typeface="Carlito"/>
                <a:cs typeface="Carlito"/>
              </a:rPr>
              <a:t>multiple </a:t>
            </a:r>
            <a:r>
              <a:rPr sz="2800" spc="-15" dirty="0">
                <a:latin typeface="Carlito"/>
                <a:cs typeface="Carlito"/>
              </a:rPr>
              <a:t>network-layer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SCTP is </a:t>
            </a:r>
            <a:r>
              <a:rPr sz="2800" spc="-10" dirty="0">
                <a:latin typeface="Carlito"/>
                <a:cs typeface="Carlito"/>
              </a:rPr>
              <a:t>normally suitable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application that </a:t>
            </a:r>
            <a:r>
              <a:rPr sz="2800" spc="-5" dirty="0">
                <a:latin typeface="Carlito"/>
                <a:cs typeface="Carlito"/>
              </a:rPr>
              <a:t>needs </a:t>
            </a:r>
            <a:r>
              <a:rPr sz="2800" spc="-10" dirty="0">
                <a:latin typeface="Carlito"/>
                <a:cs typeface="Carlito"/>
              </a:rPr>
              <a:t>reliability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remain connected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even </a:t>
            </a:r>
            <a:r>
              <a:rPr sz="2800" spc="-5" dirty="0">
                <a:latin typeface="Carlito"/>
                <a:cs typeface="Carlito"/>
              </a:rPr>
              <a:t>if a </a:t>
            </a:r>
            <a:r>
              <a:rPr sz="2800" spc="-20" dirty="0">
                <a:latin typeface="Carlito"/>
                <a:cs typeface="Carlito"/>
              </a:rPr>
              <a:t>failure </a:t>
            </a:r>
            <a:r>
              <a:rPr sz="2800" spc="-15" dirty="0">
                <a:latin typeface="Carlito"/>
                <a:cs typeface="Carlito"/>
              </a:rPr>
              <a:t>occurs 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network-layer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0609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0928"/>
            <a:ext cx="68078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STANDARD </a:t>
            </a:r>
            <a:r>
              <a:rPr sz="3200" spc="-165" dirty="0"/>
              <a:t>CLIENT-SERVER</a:t>
            </a:r>
            <a:r>
              <a:rPr sz="3200" spc="-390" dirty="0"/>
              <a:t> </a:t>
            </a:r>
            <a:r>
              <a:rPr sz="3200" spc="-165" dirty="0"/>
              <a:t>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033259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World </a:t>
            </a:r>
            <a:r>
              <a:rPr sz="2800" spc="-10" dirty="0">
                <a:latin typeface="Carlito"/>
                <a:cs typeface="Carlito"/>
              </a:rPr>
              <a:t>Wide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Web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rlito"/>
                <a:cs typeface="Carlito"/>
              </a:rPr>
              <a:t>HTTP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electronic </a:t>
            </a:r>
            <a:r>
              <a:rPr sz="2800" spc="-5" dirty="0">
                <a:latin typeface="Carlito"/>
                <a:cs typeface="Carlito"/>
              </a:rPr>
              <a:t>mail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TELNET and SSH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Dynamic </a:t>
            </a:r>
            <a:r>
              <a:rPr sz="2800" spc="-15" dirty="0">
                <a:latin typeface="Carlito"/>
                <a:cs typeface="Carlito"/>
              </a:rPr>
              <a:t>Host Configuration </a:t>
            </a:r>
            <a:r>
              <a:rPr sz="2800" spc="-20" dirty="0">
                <a:latin typeface="Carlito"/>
                <a:cs typeface="Carlito"/>
              </a:rPr>
              <a:t>Protocol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(DHCP)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Simple Network Management </a:t>
            </a:r>
            <a:r>
              <a:rPr sz="2800" spc="-20" dirty="0">
                <a:latin typeface="Carlito"/>
                <a:cs typeface="Carlito"/>
              </a:rPr>
              <a:t>Protocol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(SNMP)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493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6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Application-Layer</a:t>
            </a:r>
            <a:r>
              <a:rPr sz="4400" spc="-40" dirty="0"/>
              <a:t> </a:t>
            </a:r>
            <a:r>
              <a:rPr sz="4400" spc="-20" dirty="0"/>
              <a:t>Paradigms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362585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client-server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peer-to-peer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65532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World </a:t>
            </a:r>
            <a:r>
              <a:rPr spc="-135" dirty="0"/>
              <a:t>Wide</a:t>
            </a:r>
            <a:r>
              <a:rPr spc="-575" dirty="0"/>
              <a:t> </a:t>
            </a:r>
            <a:r>
              <a:rPr spc="-14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10078720" cy="51625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idea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35" dirty="0">
                <a:latin typeface="Carlito"/>
                <a:cs typeface="Carlito"/>
              </a:rPr>
              <a:t>Web </a:t>
            </a:r>
            <a:r>
              <a:rPr sz="2600" spc="-10" dirty="0">
                <a:latin typeface="Carlito"/>
                <a:cs typeface="Carlito"/>
              </a:rPr>
              <a:t>was </a:t>
            </a:r>
            <a:r>
              <a:rPr sz="2600" spc="-15" dirty="0">
                <a:latin typeface="Carlito"/>
                <a:cs typeface="Carlito"/>
              </a:rPr>
              <a:t>first </a:t>
            </a:r>
            <a:r>
              <a:rPr sz="2600" spc="-10" dirty="0">
                <a:latin typeface="Carlito"/>
                <a:cs typeface="Carlito"/>
              </a:rPr>
              <a:t>proposed </a:t>
            </a:r>
            <a:r>
              <a:rPr sz="2600" spc="-5" dirty="0">
                <a:latin typeface="Carlito"/>
                <a:cs typeface="Carlito"/>
              </a:rPr>
              <a:t>by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Tim Berners-Lee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1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1989</a:t>
            </a: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commercial </a:t>
            </a:r>
            <a:r>
              <a:rPr sz="2600" spc="-35" dirty="0">
                <a:latin typeface="Carlito"/>
                <a:cs typeface="Carlito"/>
              </a:rPr>
              <a:t>Web </a:t>
            </a:r>
            <a:r>
              <a:rPr sz="2600" spc="-10" dirty="0">
                <a:latin typeface="Carlito"/>
                <a:cs typeface="Carlito"/>
              </a:rPr>
              <a:t>started </a:t>
            </a:r>
            <a:r>
              <a:rPr sz="2600" dirty="0">
                <a:latin typeface="Carlito"/>
                <a:cs typeface="Carlito"/>
              </a:rPr>
              <a:t>in the early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1990s.</a:t>
            </a: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35" dirty="0">
                <a:latin typeface="Carlito"/>
                <a:cs typeface="Carlito"/>
              </a:rPr>
              <a:t>Web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repository of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information </a:t>
            </a:r>
            <a:r>
              <a:rPr sz="2600" dirty="0">
                <a:latin typeface="Carlito"/>
                <a:cs typeface="Carlito"/>
              </a:rPr>
              <a:t>in which the </a:t>
            </a:r>
            <a:r>
              <a:rPr sz="2600" spc="-5" dirty="0">
                <a:latin typeface="Carlito"/>
                <a:cs typeface="Carlito"/>
              </a:rPr>
              <a:t>documents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called  </a:t>
            </a:r>
            <a:r>
              <a:rPr sz="2600" spc="-35" dirty="0">
                <a:latin typeface="Carlito"/>
                <a:cs typeface="Carlito"/>
              </a:rPr>
              <a:t>Web</a:t>
            </a:r>
            <a:r>
              <a:rPr sz="2600" spc="-5" dirty="0">
                <a:latin typeface="Carlito"/>
                <a:cs typeface="Carlito"/>
              </a:rPr>
              <a:t> pages.</a:t>
            </a:r>
            <a:endParaRPr sz="2600" dirty="0">
              <a:latin typeface="Carlito"/>
              <a:cs typeface="Carlito"/>
            </a:endParaRPr>
          </a:p>
          <a:p>
            <a:pPr marL="241300" marR="139065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They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distributed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over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world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related </a:t>
            </a:r>
            <a:r>
              <a:rPr sz="2600" spc="-5" dirty="0">
                <a:latin typeface="Carlito"/>
                <a:cs typeface="Carlito"/>
              </a:rPr>
              <a:t>documents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solidFill>
                  <a:srgbClr val="2D75B6"/>
                </a:solidFill>
                <a:latin typeface="Carlito"/>
                <a:cs typeface="Carlito"/>
              </a:rPr>
              <a:t>linked 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together.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Each web </a:t>
            </a:r>
            <a:r>
              <a:rPr sz="2600" dirty="0">
                <a:latin typeface="Carlito"/>
                <a:cs typeface="Carlito"/>
              </a:rPr>
              <a:t>server in the </a:t>
            </a:r>
            <a:r>
              <a:rPr sz="2600" spc="-10" dirty="0">
                <a:latin typeface="Carlito"/>
                <a:cs typeface="Carlito"/>
              </a:rPr>
              <a:t>world can </a:t>
            </a:r>
            <a:r>
              <a:rPr sz="2600" dirty="0">
                <a:latin typeface="Carlito"/>
                <a:cs typeface="Carlito"/>
              </a:rPr>
              <a:t>add a </a:t>
            </a:r>
            <a:r>
              <a:rPr sz="2600" spc="-5" dirty="0">
                <a:latin typeface="Carlito"/>
                <a:cs typeface="Carlito"/>
              </a:rPr>
              <a:t>new </a:t>
            </a:r>
            <a:r>
              <a:rPr sz="2600" spc="-10" dirty="0">
                <a:latin typeface="Carlito"/>
                <a:cs typeface="Carlito"/>
              </a:rPr>
              <a:t>web page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repository.</a:t>
            </a:r>
            <a:endParaRPr sz="2600" dirty="0">
              <a:latin typeface="Carlito"/>
              <a:cs typeface="Carlito"/>
            </a:endParaRPr>
          </a:p>
          <a:p>
            <a:pPr marL="241300" marR="810895" indent="-228600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Linking </a:t>
            </a:r>
            <a:r>
              <a:rPr sz="2600" spc="-5" dirty="0">
                <a:latin typeface="Carlito"/>
                <a:cs typeface="Carlito"/>
              </a:rPr>
              <a:t>allows one web </a:t>
            </a:r>
            <a:r>
              <a:rPr sz="2600" spc="-10" dirty="0">
                <a:latin typeface="Carlito"/>
                <a:cs typeface="Carlito"/>
              </a:rPr>
              <a:t>page to </a:t>
            </a:r>
            <a:r>
              <a:rPr sz="2600" spc="-25" dirty="0">
                <a:latin typeface="Carlito"/>
                <a:cs typeface="Carlito"/>
              </a:rPr>
              <a:t>refer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another </a:t>
            </a:r>
            <a:r>
              <a:rPr sz="2600" spc="-10" dirty="0">
                <a:latin typeface="Carlito"/>
                <a:cs typeface="Carlito"/>
              </a:rPr>
              <a:t>web page </a:t>
            </a:r>
            <a:r>
              <a:rPr sz="2600" spc="-15" dirty="0">
                <a:latin typeface="Carlito"/>
                <a:cs typeface="Carlito"/>
              </a:rPr>
              <a:t>stored </a:t>
            </a:r>
            <a:r>
              <a:rPr sz="2600" dirty="0">
                <a:latin typeface="Carlito"/>
                <a:cs typeface="Carlito"/>
              </a:rPr>
              <a:t>in  another </a:t>
            </a:r>
            <a:r>
              <a:rPr sz="2600" spc="-35" dirty="0">
                <a:latin typeface="Carlito"/>
                <a:cs typeface="Carlito"/>
              </a:rPr>
              <a:t>server, </a:t>
            </a:r>
            <a:r>
              <a:rPr sz="2600" spc="-5" dirty="0">
                <a:latin typeface="Carlito"/>
                <a:cs typeface="Carlito"/>
              </a:rPr>
              <a:t>achieved using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concept </a:t>
            </a:r>
            <a:r>
              <a:rPr sz="2600" spc="-5" dirty="0">
                <a:latin typeface="Carlito"/>
                <a:cs typeface="Carlito"/>
              </a:rPr>
              <a:t>called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hypertext.</a:t>
            </a:r>
            <a:endParaRPr sz="2600" dirty="0">
              <a:latin typeface="Carlito"/>
              <a:cs typeface="Carlito"/>
            </a:endParaRPr>
          </a:p>
          <a:p>
            <a:pPr marL="241300" marR="205104" indent="-228600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allows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linked </a:t>
            </a: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0" dirty="0">
                <a:latin typeface="Carlito"/>
                <a:cs typeface="Carlito"/>
              </a:rPr>
              <a:t>retrieved </a:t>
            </a:r>
            <a:r>
              <a:rPr sz="2600" dirty="0">
                <a:latin typeface="Carlito"/>
                <a:cs typeface="Carlito"/>
              </a:rPr>
              <a:t>when the link </a:t>
            </a:r>
            <a:r>
              <a:rPr sz="2600" spc="-10" dirty="0">
                <a:latin typeface="Carlito"/>
                <a:cs typeface="Carlito"/>
              </a:rPr>
              <a:t>was clicked by 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5" dirty="0">
                <a:latin typeface="Carlito"/>
                <a:cs typeface="Carlito"/>
              </a:rPr>
              <a:t>user.</a:t>
            </a:r>
            <a:endParaRPr sz="2600" dirty="0">
              <a:latin typeface="Carlito"/>
              <a:cs typeface="Carlito"/>
            </a:endParaRPr>
          </a:p>
          <a:p>
            <a:pPr marL="241300" marR="27813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Hypermedia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text </a:t>
            </a:r>
            <a:r>
              <a:rPr sz="2600" spc="-5" dirty="0">
                <a:latin typeface="Carlito"/>
                <a:cs typeface="Carlito"/>
              </a:rPr>
              <a:t>document,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image, </a:t>
            </a:r>
            <a:r>
              <a:rPr sz="2600" dirty="0">
                <a:latin typeface="Carlito"/>
                <a:cs typeface="Carlito"/>
              </a:rPr>
              <a:t>an audio </a:t>
            </a:r>
            <a:r>
              <a:rPr sz="2600" spc="-5" dirty="0">
                <a:latin typeface="Carlito"/>
                <a:cs typeface="Carlito"/>
              </a:rPr>
              <a:t>file, or </a:t>
            </a:r>
            <a:r>
              <a:rPr sz="2600" dirty="0">
                <a:latin typeface="Carlito"/>
                <a:cs typeface="Carlito"/>
              </a:rPr>
              <a:t>a video  </a:t>
            </a:r>
            <a:r>
              <a:rPr sz="2600" spc="-5" dirty="0">
                <a:latin typeface="Carlito"/>
                <a:cs typeface="Carlito"/>
              </a:rPr>
              <a:t>file.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28742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3424"/>
            <a:ext cx="9864090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3525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purpose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40" dirty="0">
                <a:latin typeface="Carlito"/>
                <a:cs typeface="Carlito"/>
              </a:rPr>
              <a:t>Web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10" dirty="0">
                <a:latin typeface="Carlito"/>
                <a:cs typeface="Carlito"/>
              </a:rPr>
              <a:t>gone </a:t>
            </a:r>
            <a:r>
              <a:rPr sz="2800" spc="-15" dirty="0">
                <a:latin typeface="Carlito"/>
                <a:cs typeface="Carlito"/>
              </a:rPr>
              <a:t>beyond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simple retrieving of  </a:t>
            </a:r>
            <a:r>
              <a:rPr sz="2800" spc="-20" dirty="0">
                <a:latin typeface="Carlito"/>
                <a:cs typeface="Carlito"/>
              </a:rPr>
              <a:t>linked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Carlito"/>
                <a:cs typeface="Carlito"/>
              </a:rPr>
              <a:t>Today,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latin typeface="Carlito"/>
                <a:cs typeface="Carlito"/>
              </a:rPr>
              <a:t>Web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provide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electronic shopping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and</a:t>
            </a:r>
            <a:r>
              <a:rPr sz="2800" spc="37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gaming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304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One can 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latin typeface="Carlito"/>
                <a:cs typeface="Carlito"/>
              </a:rPr>
              <a:t>Web </a:t>
            </a:r>
            <a:r>
              <a:rPr sz="2800" spc="-15" dirty="0">
                <a:latin typeface="Carlito"/>
                <a:cs typeface="Carlito"/>
              </a:rPr>
              <a:t>to listen to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radio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programs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view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television 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programs.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9275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1602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Architecture </a:t>
            </a:r>
            <a:r>
              <a:rPr spc="-190" dirty="0"/>
              <a:t>of</a:t>
            </a:r>
            <a:r>
              <a:rPr spc="-525" dirty="0"/>
              <a:t> </a:t>
            </a:r>
            <a:r>
              <a:rPr spc="-21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52405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WWW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distributed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client-server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service</a:t>
            </a:r>
            <a:r>
              <a:rPr sz="2800" spc="-5" dirty="0">
                <a:latin typeface="Carlito"/>
                <a:cs typeface="Carlito"/>
              </a:rPr>
              <a:t>, in which a </a:t>
            </a:r>
            <a:r>
              <a:rPr sz="2800" spc="-10" dirty="0">
                <a:latin typeface="Carlito"/>
                <a:cs typeface="Carlito"/>
              </a:rPr>
              <a:t>client using 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browser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5" dirty="0">
                <a:latin typeface="Carlito"/>
                <a:cs typeface="Carlito"/>
              </a:rPr>
              <a:t>a service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server.</a:t>
            </a:r>
            <a:endParaRPr sz="2800" dirty="0">
              <a:latin typeface="Carlito"/>
              <a:cs typeface="Carlito"/>
            </a:endParaRPr>
          </a:p>
          <a:p>
            <a:pPr marL="241300" marR="793115" indent="-228600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the service </a:t>
            </a:r>
            <a:r>
              <a:rPr sz="2800" spc="-15" dirty="0">
                <a:latin typeface="Carlito"/>
                <a:cs typeface="Carlito"/>
              </a:rPr>
              <a:t>provided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distributed over many </a:t>
            </a:r>
            <a:r>
              <a:rPr sz="2800" spc="-10" dirty="0">
                <a:latin typeface="Carlito"/>
                <a:cs typeface="Carlito"/>
              </a:rPr>
              <a:t>locations  </a:t>
            </a:r>
            <a:r>
              <a:rPr sz="2800" spc="-5" dirty="0">
                <a:latin typeface="Carlito"/>
                <a:cs typeface="Carlito"/>
              </a:rPr>
              <a:t>called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sites.</a:t>
            </a:r>
            <a:endParaRPr sz="2800" dirty="0">
              <a:latin typeface="Carlito"/>
              <a:cs typeface="Carlito"/>
            </a:endParaRPr>
          </a:p>
          <a:p>
            <a:pPr marL="241300" marR="260985" indent="-228600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sz="2800" spc="-10" dirty="0">
                <a:latin typeface="Carlito"/>
                <a:cs typeface="Carlito"/>
              </a:rPr>
              <a:t>holds </a:t>
            </a:r>
            <a:r>
              <a:rPr sz="2800" spc="-5" dirty="0">
                <a:latin typeface="Carlito"/>
                <a:cs typeface="Carlito"/>
              </a:rPr>
              <a:t>one or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documents,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web pages.  </a:t>
            </a: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5" dirty="0">
                <a:latin typeface="Carlito"/>
                <a:cs typeface="Carlito"/>
              </a:rPr>
              <a:t>page, </a:t>
            </a:r>
            <a:r>
              <a:rPr sz="2800" spc="-40" dirty="0">
                <a:latin typeface="Carlito"/>
                <a:cs typeface="Carlito"/>
              </a:rPr>
              <a:t>however,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contain </a:t>
            </a:r>
            <a:r>
              <a:rPr sz="2800" spc="-10" dirty="0">
                <a:latin typeface="Carlito"/>
                <a:cs typeface="Carlito"/>
              </a:rPr>
              <a:t>some links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other web pages 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sites.</a:t>
            </a:r>
            <a:endParaRPr sz="2800" dirty="0">
              <a:latin typeface="Carlito"/>
              <a:cs typeface="Carlito"/>
            </a:endParaRPr>
          </a:p>
          <a:p>
            <a:pPr marL="241300" marR="38735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web page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simple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composite</a:t>
            </a:r>
            <a:r>
              <a:rPr sz="2800" spc="-10" dirty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simple web page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10" dirty="0">
                <a:latin typeface="Carlito"/>
                <a:cs typeface="Carlito"/>
              </a:rPr>
              <a:t>no  links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other web </a:t>
            </a:r>
            <a:r>
              <a:rPr sz="2800" spc="-5" dirty="0">
                <a:latin typeface="Carlito"/>
                <a:cs typeface="Carlito"/>
              </a:rPr>
              <a:t>pages; a </a:t>
            </a:r>
            <a:r>
              <a:rPr sz="2800" spc="-15" dirty="0">
                <a:latin typeface="Carlito"/>
                <a:cs typeface="Carlito"/>
              </a:rPr>
              <a:t>composite </a:t>
            </a:r>
            <a:r>
              <a:rPr sz="2800" spc="-10" dirty="0">
                <a:latin typeface="Carlito"/>
                <a:cs typeface="Carlito"/>
              </a:rPr>
              <a:t>web page has one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more  </a:t>
            </a:r>
            <a:r>
              <a:rPr sz="2800" spc="-10" dirty="0">
                <a:latin typeface="Carlito"/>
                <a:cs typeface="Carlito"/>
              </a:rPr>
              <a:t>links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other web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pages.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15" dirty="0">
                <a:latin typeface="Carlito"/>
                <a:cs typeface="Carlito"/>
              </a:rPr>
              <a:t>page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file with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7854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1602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Web </a:t>
            </a:r>
            <a:r>
              <a:rPr spc="-265" dirty="0"/>
              <a:t>Client</a:t>
            </a:r>
            <a:r>
              <a:rPr spc="-600" dirty="0"/>
              <a:t> </a:t>
            </a:r>
            <a:r>
              <a:rPr spc="-204" dirty="0"/>
              <a:t>(Browser)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317990" cy="1434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Browsers </a:t>
            </a:r>
            <a:r>
              <a:rPr sz="2800" spc="-15" dirty="0">
                <a:latin typeface="Carlito"/>
                <a:cs typeface="Carlito"/>
              </a:rPr>
              <a:t>interpret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display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web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page.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20" dirty="0">
                <a:latin typeface="Carlito"/>
                <a:cs typeface="Carlito"/>
              </a:rPr>
              <a:t>browser </a:t>
            </a:r>
            <a:r>
              <a:rPr sz="2800" spc="-10" dirty="0">
                <a:latin typeface="Carlito"/>
                <a:cs typeface="Carlito"/>
              </a:rPr>
              <a:t>usually </a:t>
            </a:r>
            <a:r>
              <a:rPr sz="2800" spc="-15" dirty="0">
                <a:latin typeface="Carlito"/>
                <a:cs typeface="Carlito"/>
              </a:rPr>
              <a:t>consists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three parts: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 </a:t>
            </a:r>
            <a:r>
              <a:rPr sz="2800" spc="-40" dirty="0">
                <a:solidFill>
                  <a:srgbClr val="2D75B6"/>
                </a:solidFill>
                <a:latin typeface="Carlito"/>
                <a:cs typeface="Carlito"/>
              </a:rPr>
              <a:t>controller,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client 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protocols,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and</a:t>
            </a:r>
            <a:r>
              <a:rPr sz="2800" spc="4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interpreters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491" y="3317819"/>
            <a:ext cx="10375155" cy="285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511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1029"/>
            <a:ext cx="10296525" cy="4033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14984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receives </a:t>
            </a:r>
            <a:r>
              <a:rPr sz="2800" spc="-5" dirty="0">
                <a:latin typeface="Carlito"/>
                <a:cs typeface="Carlito"/>
              </a:rPr>
              <a:t>input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keyboard </a:t>
            </a:r>
            <a:r>
              <a:rPr sz="2800" spc="-5" dirty="0">
                <a:latin typeface="Carlito"/>
                <a:cs typeface="Carlito"/>
              </a:rPr>
              <a:t>or the mouse and 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programs to </a:t>
            </a:r>
            <a:r>
              <a:rPr sz="2800" spc="-5" dirty="0">
                <a:latin typeface="Carlito"/>
                <a:cs typeface="Carlito"/>
              </a:rPr>
              <a:t>access the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After the </a:t>
            </a:r>
            <a:r>
              <a:rPr sz="2800" spc="-10" dirty="0">
                <a:latin typeface="Carlito"/>
                <a:cs typeface="Carlito"/>
              </a:rPr>
              <a:t>document </a:t>
            </a:r>
            <a:r>
              <a:rPr sz="2800" spc="-5" dirty="0">
                <a:latin typeface="Carlito"/>
                <a:cs typeface="Carlito"/>
              </a:rPr>
              <a:t>has been accessed, the </a:t>
            </a:r>
            <a:r>
              <a:rPr sz="2800" spc="-15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5" dirty="0">
                <a:latin typeface="Carlito"/>
                <a:cs typeface="Carlito"/>
              </a:rPr>
              <a:t>one of the  </a:t>
            </a:r>
            <a:r>
              <a:rPr sz="2800" spc="-20" dirty="0">
                <a:latin typeface="Carlito"/>
                <a:cs typeface="Carlito"/>
              </a:rPr>
              <a:t>interpreters </a:t>
            </a:r>
            <a:r>
              <a:rPr sz="2800" spc="-15" dirty="0">
                <a:latin typeface="Carlito"/>
                <a:cs typeface="Carlito"/>
              </a:rPr>
              <a:t>to display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document </a:t>
            </a:r>
            <a:r>
              <a:rPr sz="2800" spc="-5" dirty="0">
                <a:latin typeface="Carlito"/>
                <a:cs typeface="Carlito"/>
              </a:rPr>
              <a:t>on the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screen.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client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dirty="0">
                <a:latin typeface="Carlito"/>
                <a:cs typeface="Carlito"/>
              </a:rPr>
              <a:t>HTTP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FTP.</a:t>
            </a:r>
            <a:endParaRPr sz="2800">
              <a:latin typeface="Carlito"/>
              <a:cs typeface="Carlito"/>
            </a:endParaRPr>
          </a:p>
          <a:p>
            <a:pPr marL="241300" marR="406400" indent="-228600">
              <a:lnSpc>
                <a:spcPts val="303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interpreter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HTML, </a:t>
            </a:r>
            <a:r>
              <a:rPr sz="2800" spc="-20" dirty="0">
                <a:latin typeface="Carlito"/>
                <a:cs typeface="Carlito"/>
              </a:rPr>
              <a:t>Java,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JavaScript, </a:t>
            </a:r>
            <a:r>
              <a:rPr sz="2800" spc="-10" dirty="0">
                <a:latin typeface="Carlito"/>
                <a:cs typeface="Carlito"/>
              </a:rPr>
              <a:t>depending </a:t>
            </a:r>
            <a:r>
              <a:rPr sz="2800" spc="-5" dirty="0">
                <a:latin typeface="Carlito"/>
                <a:cs typeface="Carlito"/>
              </a:rPr>
              <a:t>on the  type of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document.</a:t>
            </a:r>
            <a:endParaRPr sz="2800">
              <a:latin typeface="Carlito"/>
              <a:cs typeface="Carlito"/>
            </a:endParaRPr>
          </a:p>
          <a:p>
            <a:pPr marL="241300" marR="848994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commercial </a:t>
            </a:r>
            <a:r>
              <a:rPr sz="2800" spc="-25" dirty="0">
                <a:latin typeface="Carlito"/>
                <a:cs typeface="Carlito"/>
              </a:rPr>
              <a:t>browsers </a:t>
            </a:r>
            <a:r>
              <a:rPr sz="2800" spc="-5" dirty="0">
                <a:latin typeface="Carlito"/>
                <a:cs typeface="Carlito"/>
              </a:rPr>
              <a:t>include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Internet </a:t>
            </a:r>
            <a:r>
              <a:rPr sz="2800" spc="-40" dirty="0">
                <a:solidFill>
                  <a:srgbClr val="2D75B6"/>
                </a:solidFill>
                <a:latin typeface="Carlito"/>
                <a:cs typeface="Carlito"/>
              </a:rPr>
              <a:t>Explorer,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Netscape  </a:t>
            </a:r>
            <a:r>
              <a:rPr sz="2800" spc="-40" dirty="0">
                <a:solidFill>
                  <a:srgbClr val="2D75B6"/>
                </a:solidFill>
                <a:latin typeface="Carlito"/>
                <a:cs typeface="Carlito"/>
              </a:rPr>
              <a:t>Navigator,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and</a:t>
            </a:r>
            <a:r>
              <a:rPr sz="2800" spc="4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Carlito"/>
                <a:cs typeface="Carlito"/>
              </a:rPr>
              <a:t>Firefox.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6557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742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Web</a:t>
            </a:r>
            <a:r>
              <a:rPr spc="-409" dirty="0"/>
              <a:t> </a:t>
            </a:r>
            <a:r>
              <a:rPr spc="-20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68255" cy="40341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web page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stored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the </a:t>
            </a:r>
            <a:r>
              <a:rPr sz="2800" spc="-45" dirty="0">
                <a:solidFill>
                  <a:srgbClr val="2D75B6"/>
                </a:solidFill>
                <a:latin typeface="Carlito"/>
                <a:cs typeface="Carlito"/>
              </a:rPr>
              <a:t>server</a:t>
            </a:r>
            <a:r>
              <a:rPr sz="2800" spc="-45" dirty="0">
                <a:latin typeface="Carlito"/>
                <a:cs typeface="Carlito"/>
              </a:rPr>
              <a:t>. </a:t>
            </a: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time a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10" dirty="0">
                <a:latin typeface="Carlito"/>
                <a:cs typeface="Carlito"/>
              </a:rPr>
              <a:t>arrives,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corresponding document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client.</a:t>
            </a:r>
            <a:endParaRPr sz="2800">
              <a:latin typeface="Carlito"/>
              <a:cs typeface="Carlito"/>
            </a:endParaRPr>
          </a:p>
          <a:p>
            <a:pPr marL="241300" marR="70739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improve </a:t>
            </a:r>
            <a:r>
              <a:rPr sz="2800" spc="-30" dirty="0">
                <a:solidFill>
                  <a:srgbClr val="2D75B6"/>
                </a:solidFill>
                <a:latin typeface="Carlito"/>
                <a:cs typeface="Carlito"/>
              </a:rPr>
              <a:t>efficiency</a:t>
            </a:r>
            <a:r>
              <a:rPr sz="2800" spc="-3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servers </a:t>
            </a:r>
            <a:r>
              <a:rPr sz="2800" spc="-10" dirty="0">
                <a:latin typeface="Carlito"/>
                <a:cs typeface="Carlito"/>
              </a:rPr>
              <a:t>normally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20" dirty="0">
                <a:latin typeface="Carlito"/>
                <a:cs typeface="Carlito"/>
              </a:rPr>
              <a:t>requested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 cache in </a:t>
            </a:r>
            <a:r>
              <a:rPr sz="2800" spc="-5" dirty="0">
                <a:latin typeface="Carlito"/>
                <a:cs typeface="Carlito"/>
              </a:rPr>
              <a:t>memory; memory is </a:t>
            </a:r>
            <a:r>
              <a:rPr sz="2800" spc="-25" dirty="0">
                <a:latin typeface="Carlito"/>
                <a:cs typeface="Carlito"/>
              </a:rPr>
              <a:t>faster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 than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disk.</a:t>
            </a:r>
            <a:endParaRPr sz="2800">
              <a:latin typeface="Carlito"/>
              <a:cs typeface="Carlito"/>
            </a:endParaRPr>
          </a:p>
          <a:p>
            <a:pPr marL="241300" marR="28702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server can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become </a:t>
            </a:r>
            <a:r>
              <a:rPr sz="2800" spc="-15" dirty="0">
                <a:latin typeface="Carlito"/>
                <a:cs typeface="Carlito"/>
              </a:rPr>
              <a:t>more efficient through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multithreading or  multiprocessing.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 case,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server can answer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request at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2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time.</a:t>
            </a:r>
            <a:endParaRPr sz="2800">
              <a:latin typeface="Carlito"/>
              <a:cs typeface="Carlito"/>
            </a:endParaRPr>
          </a:p>
          <a:p>
            <a:pPr marL="241300" marR="450215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Some popular web </a:t>
            </a:r>
            <a:r>
              <a:rPr sz="2800" spc="-15" dirty="0">
                <a:latin typeface="Carlito"/>
                <a:cs typeface="Carlito"/>
              </a:rPr>
              <a:t>servers </a:t>
            </a:r>
            <a:r>
              <a:rPr sz="2800" spc="-5" dirty="0">
                <a:latin typeface="Carlito"/>
                <a:cs typeface="Carlito"/>
              </a:rPr>
              <a:t>include Apache and </a:t>
            </a:r>
            <a:r>
              <a:rPr sz="2800" spc="-15" dirty="0">
                <a:latin typeface="Carlito"/>
                <a:cs typeface="Carlito"/>
              </a:rPr>
              <a:t>Microsoft Internet  Information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8363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462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Uniform </a:t>
            </a:r>
            <a:r>
              <a:rPr spc="-200" dirty="0"/>
              <a:t>Resource </a:t>
            </a:r>
            <a:r>
              <a:rPr spc="-245" dirty="0"/>
              <a:t>Locator</a:t>
            </a:r>
            <a:r>
              <a:rPr spc="-640" dirty="0"/>
              <a:t> </a:t>
            </a:r>
            <a:r>
              <a:rPr spc="-250" dirty="0"/>
              <a:t>(URL)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268585" cy="427886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88645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web page, </a:t>
            </a:r>
            <a:r>
              <a:rPr sz="2600" dirty="0">
                <a:latin typeface="Carlito"/>
                <a:cs typeface="Carlito"/>
              </a:rPr>
              <a:t>as a </a:t>
            </a:r>
            <a:r>
              <a:rPr sz="2600" spc="-5" dirty="0">
                <a:latin typeface="Carlito"/>
                <a:cs typeface="Carlito"/>
              </a:rPr>
              <a:t>file, </a:t>
            </a:r>
            <a:r>
              <a:rPr sz="2600" dirty="0">
                <a:latin typeface="Carlito"/>
                <a:cs typeface="Carlito"/>
              </a:rPr>
              <a:t>needs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unique identifier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distinguish </a:t>
            </a:r>
            <a:r>
              <a:rPr sz="2600" dirty="0">
                <a:latin typeface="Carlito"/>
                <a:cs typeface="Carlito"/>
              </a:rPr>
              <a:t>it 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other </a:t>
            </a:r>
            <a:r>
              <a:rPr sz="2600" spc="-10" dirty="0">
                <a:latin typeface="Carlito"/>
                <a:cs typeface="Carlito"/>
              </a:rPr>
              <a:t>web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pages.</a:t>
            </a:r>
            <a:endParaRPr sz="2600" dirty="0">
              <a:latin typeface="Carlito"/>
              <a:cs typeface="Carlito"/>
            </a:endParaRPr>
          </a:p>
          <a:p>
            <a:pPr marL="241300" marR="40767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define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web page,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20" dirty="0">
                <a:latin typeface="Carlito"/>
                <a:cs typeface="Carlito"/>
              </a:rPr>
              <a:t>four </a:t>
            </a:r>
            <a:r>
              <a:rPr sz="2600" spc="-5" dirty="0">
                <a:latin typeface="Carlito"/>
                <a:cs typeface="Carlito"/>
              </a:rPr>
              <a:t>identifiers: </a:t>
            </a:r>
            <a:r>
              <a:rPr sz="2600" spc="-15" dirty="0">
                <a:solidFill>
                  <a:srgbClr val="2D75B6"/>
                </a:solidFill>
                <a:latin typeface="Carlito"/>
                <a:cs typeface="Carlito"/>
              </a:rPr>
              <a:t>protocol,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host,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port,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and 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path.</a:t>
            </a:r>
            <a:endParaRPr sz="2600" dirty="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first </a:t>
            </a:r>
            <a:r>
              <a:rPr sz="2600" dirty="0">
                <a:latin typeface="Carlito"/>
                <a:cs typeface="Carlito"/>
              </a:rPr>
              <a:t>identifier is the </a:t>
            </a:r>
            <a:r>
              <a:rPr sz="2600" spc="-5" dirty="0">
                <a:latin typeface="Carlito"/>
                <a:cs typeface="Carlito"/>
              </a:rPr>
              <a:t>abbreviation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client-server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5" dirty="0">
                <a:latin typeface="Carlito"/>
                <a:cs typeface="Carlito"/>
              </a:rPr>
              <a:t>we 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0" dirty="0">
                <a:latin typeface="Carlito"/>
                <a:cs typeface="Carlito"/>
              </a:rPr>
              <a:t>order </a:t>
            </a:r>
            <a:r>
              <a:rPr sz="2600" spc="-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access the </a:t>
            </a:r>
            <a:r>
              <a:rPr sz="2600" spc="-10" dirty="0">
                <a:latin typeface="Carlito"/>
                <a:cs typeface="Carlito"/>
              </a:rPr>
              <a:t>web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page.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host </a:t>
            </a:r>
            <a:r>
              <a:rPr sz="2600" dirty="0">
                <a:latin typeface="Carlito"/>
                <a:cs typeface="Carlito"/>
              </a:rPr>
              <a:t>identifier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the IP </a:t>
            </a:r>
            <a:r>
              <a:rPr sz="2600" spc="-5" dirty="0">
                <a:latin typeface="Carlito"/>
                <a:cs typeface="Carlito"/>
              </a:rPr>
              <a:t>address 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domain</a:t>
            </a:r>
            <a:r>
              <a:rPr sz="2600" spc="-1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name</a:t>
            </a:r>
            <a:endParaRPr sz="2600" dirty="0">
              <a:latin typeface="Carlito"/>
              <a:cs typeface="Carlito"/>
            </a:endParaRPr>
          </a:p>
          <a:p>
            <a:pPr marL="241300" marR="8826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port,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16-bit </a:t>
            </a:r>
            <a:r>
              <a:rPr sz="2600" spc="-40" dirty="0">
                <a:latin typeface="Carlito"/>
                <a:cs typeface="Carlito"/>
              </a:rPr>
              <a:t>integer,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normally </a:t>
            </a:r>
            <a:r>
              <a:rPr sz="2600" spc="-10" dirty="0">
                <a:latin typeface="Carlito"/>
                <a:cs typeface="Carlito"/>
              </a:rPr>
              <a:t>predefined. </a:t>
            </a:r>
            <a:r>
              <a:rPr sz="2600" spc="-1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example, </a:t>
            </a:r>
            <a:r>
              <a:rPr lang="en-US" sz="2600" dirty="0" smtClean="0">
                <a:latin typeface="Carlito"/>
                <a:cs typeface="Carlito"/>
              </a:rPr>
              <a:t>for</a:t>
            </a:r>
            <a:r>
              <a:rPr sz="2600" dirty="0" smtClean="0">
                <a:latin typeface="Carlito"/>
                <a:cs typeface="Carlito"/>
              </a:rPr>
              <a:t> </a:t>
            </a:r>
            <a:r>
              <a:rPr sz="2600" spc="5" dirty="0" smtClean="0">
                <a:latin typeface="Carlito"/>
                <a:cs typeface="Carlito"/>
              </a:rPr>
              <a:t>HTTP  </a:t>
            </a:r>
            <a:r>
              <a:rPr sz="2600" spc="-5" dirty="0">
                <a:latin typeface="Carlito"/>
                <a:cs typeface="Carlito"/>
              </a:rPr>
              <a:t>port number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80.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path identifies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location </a:t>
            </a:r>
            <a:r>
              <a:rPr sz="2600" dirty="0">
                <a:latin typeface="Carlito"/>
                <a:cs typeface="Carlito"/>
              </a:rPr>
              <a:t>and the </a:t>
            </a:r>
            <a:r>
              <a:rPr sz="2600" spc="-5" dirty="0">
                <a:latin typeface="Carlito"/>
                <a:cs typeface="Carlito"/>
              </a:rPr>
              <a:t>name </a:t>
            </a:r>
            <a:r>
              <a:rPr sz="2600" dirty="0">
                <a:latin typeface="Carlito"/>
                <a:cs typeface="Carlito"/>
              </a:rPr>
              <a:t>of the</a:t>
            </a:r>
            <a:r>
              <a:rPr sz="2600" spc="-1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file.</a:t>
            </a:r>
            <a:endParaRPr sz="2600" dirty="0">
              <a:latin typeface="Carlito"/>
              <a:cs typeface="Carlito"/>
            </a:endParaRPr>
          </a:p>
          <a:p>
            <a:pPr marL="241300" marR="8191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combine </a:t>
            </a:r>
            <a:r>
              <a:rPr sz="2600" dirty="0">
                <a:latin typeface="Carlito"/>
                <a:cs typeface="Carlito"/>
              </a:rPr>
              <a:t>these </a:t>
            </a:r>
            <a:r>
              <a:rPr sz="2600" spc="-20" dirty="0">
                <a:latin typeface="Carlito"/>
                <a:cs typeface="Carlito"/>
              </a:rPr>
              <a:t>four </a:t>
            </a:r>
            <a:r>
              <a:rPr sz="2600" dirty="0">
                <a:latin typeface="Carlito"/>
                <a:cs typeface="Carlito"/>
              </a:rPr>
              <a:t>pieces </a:t>
            </a:r>
            <a:r>
              <a:rPr sz="2600" spc="-30" dirty="0">
                <a:latin typeface="Carlito"/>
                <a:cs typeface="Carlito"/>
              </a:rPr>
              <a:t>together,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uniform resource locator </a:t>
            </a:r>
            <a:r>
              <a:rPr sz="2600" spc="-5" dirty="0">
                <a:latin typeface="Carlito"/>
                <a:cs typeface="Carlito"/>
              </a:rPr>
              <a:t>(URL)  has been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designed.</a:t>
            </a:r>
          </a:p>
        </p:txBody>
      </p:sp>
    </p:spTree>
    <p:extLst>
      <p:ext uri="{BB962C8B-B14F-4D97-AF65-F5344CB8AC3E}">
        <p14:creationId xmlns:p14="http://schemas.microsoft.com/office/powerpoint/2010/main" val="425420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7236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  <a:hlinkClick r:id="rId2"/>
              </a:rPr>
              <a:t>http://www.mhhe.com/compsci/forouzan/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0763" y="3043418"/>
            <a:ext cx="10007221" cy="848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719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6966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Web</a:t>
            </a:r>
            <a:r>
              <a:rPr spc="-415" dirty="0"/>
              <a:t> </a:t>
            </a:r>
            <a:r>
              <a:rPr spc="-160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54310" cy="451421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27686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documents </a:t>
            </a:r>
            <a:r>
              <a:rPr sz="2600" dirty="0">
                <a:latin typeface="Carlito"/>
                <a:cs typeface="Carlito"/>
              </a:rPr>
              <a:t>in the WWW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0" dirty="0">
                <a:latin typeface="Carlito"/>
                <a:cs typeface="Carlito"/>
              </a:rPr>
              <a:t>grouped into three broad categories: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 static,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dynamic,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and</a:t>
            </a:r>
            <a:r>
              <a:rPr sz="2600" spc="-4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active.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Static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Documents</a:t>
            </a:r>
            <a:endParaRPr sz="2600" dirty="0">
              <a:latin typeface="Carlito"/>
              <a:cs typeface="Carlito"/>
            </a:endParaRPr>
          </a:p>
          <a:p>
            <a:pPr marL="241300" marR="11747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Static </a:t>
            </a:r>
            <a:r>
              <a:rPr sz="2600" spc="-5" dirty="0">
                <a:latin typeface="Carlito"/>
                <a:cs typeface="Carlito"/>
              </a:rPr>
              <a:t>documents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solidFill>
                  <a:srgbClr val="2D75B6"/>
                </a:solidFill>
                <a:latin typeface="Carlito"/>
                <a:cs typeface="Carlito"/>
              </a:rPr>
              <a:t>fixed-content </a:t>
            </a:r>
            <a:r>
              <a:rPr sz="2600" spc="-5" dirty="0">
                <a:latin typeface="Carlito"/>
                <a:cs typeface="Carlito"/>
              </a:rPr>
              <a:t>documents that </a:t>
            </a:r>
            <a:r>
              <a:rPr sz="2600" spc="-10" dirty="0">
                <a:latin typeface="Carlito"/>
                <a:cs typeface="Carlito"/>
              </a:rPr>
              <a:t>are created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stored 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40" dirty="0">
                <a:latin typeface="Carlito"/>
                <a:cs typeface="Carlito"/>
              </a:rPr>
              <a:t>server.</a:t>
            </a:r>
            <a:endParaRPr sz="2600" dirty="0">
              <a:latin typeface="Carlito"/>
              <a:cs typeface="Carlito"/>
            </a:endParaRPr>
          </a:p>
          <a:p>
            <a:pPr marL="316230" indent="-3041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600" spc="-5" dirty="0">
                <a:latin typeface="Carlito"/>
                <a:cs typeface="Carlito"/>
              </a:rPr>
              <a:t>The client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15" dirty="0">
                <a:latin typeface="Carlito"/>
                <a:cs typeface="Carlito"/>
              </a:rPr>
              <a:t>get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copy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document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only.</a:t>
            </a:r>
            <a:endParaRPr sz="2600" dirty="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file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determined </a:t>
            </a:r>
            <a:r>
              <a:rPr sz="2600" dirty="0">
                <a:latin typeface="Carlito"/>
                <a:cs typeface="Carlito"/>
              </a:rPr>
              <a:t>when the </a:t>
            </a:r>
            <a:r>
              <a:rPr sz="2600" spc="-5" dirty="0">
                <a:latin typeface="Carlito"/>
                <a:cs typeface="Carlito"/>
              </a:rPr>
              <a:t>file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created,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when</a:t>
            </a:r>
            <a:r>
              <a:rPr sz="2600" spc="-1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it  is</a:t>
            </a:r>
            <a:r>
              <a:rPr sz="2600" spc="-5" dirty="0">
                <a:latin typeface="Carlito"/>
                <a:cs typeface="Carlito"/>
              </a:rPr>
              <a:t> used.</a:t>
            </a:r>
            <a:endParaRPr sz="2600" dirty="0">
              <a:latin typeface="Carlito"/>
              <a:cs typeface="Carlito"/>
            </a:endParaRPr>
          </a:p>
          <a:p>
            <a:pPr marL="241300" marR="66738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server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changed, but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user cannot change 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them.</a:t>
            </a: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Static </a:t>
            </a:r>
            <a:r>
              <a:rPr sz="2600" spc="-5" dirty="0">
                <a:latin typeface="Carlito"/>
                <a:cs typeface="Carlito"/>
              </a:rPr>
              <a:t>documents </a:t>
            </a:r>
            <a:r>
              <a:rPr sz="2600" spc="-10" dirty="0">
                <a:latin typeface="Carlito"/>
                <a:cs typeface="Carlito"/>
              </a:rPr>
              <a:t>are prepared </a:t>
            </a:r>
            <a:r>
              <a:rPr sz="2600" spc="-5" dirty="0">
                <a:latin typeface="Carlito"/>
                <a:cs typeface="Carlito"/>
              </a:rPr>
              <a:t>using languages: </a:t>
            </a:r>
            <a:r>
              <a:rPr sz="2600" spc="-10" dirty="0">
                <a:latin typeface="Carlito"/>
                <a:cs typeface="Carlito"/>
              </a:rPr>
              <a:t>Hypertext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Markup</a:t>
            </a:r>
            <a:endParaRPr sz="2600" dirty="0">
              <a:latin typeface="Carlito"/>
              <a:cs typeface="Carlito"/>
            </a:endParaRPr>
          </a:p>
          <a:p>
            <a:pPr marL="241300" marR="723265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rlito"/>
                <a:cs typeface="Carlito"/>
              </a:rPr>
              <a:t>Language </a:t>
            </a:r>
            <a:r>
              <a:rPr sz="2600" dirty="0">
                <a:latin typeface="Carlito"/>
                <a:cs typeface="Carlito"/>
              </a:rPr>
              <a:t>(HTML), Extensible </a:t>
            </a:r>
            <a:r>
              <a:rPr sz="2600" spc="-5" dirty="0">
                <a:latin typeface="Carlito"/>
                <a:cs typeface="Carlito"/>
              </a:rPr>
              <a:t>Markup Language(XML), Extensible </a:t>
            </a:r>
            <a:r>
              <a:rPr sz="2600" dirty="0">
                <a:latin typeface="Carlito"/>
                <a:cs typeface="Carlito"/>
              </a:rPr>
              <a:t>Style  </a:t>
            </a:r>
            <a:r>
              <a:rPr sz="2600" spc="-5" dirty="0">
                <a:latin typeface="Carlito"/>
                <a:cs typeface="Carlito"/>
              </a:rPr>
              <a:t>Language (XSL), </a:t>
            </a:r>
            <a:r>
              <a:rPr sz="2600" dirty="0">
                <a:latin typeface="Carlito"/>
                <a:cs typeface="Carlito"/>
              </a:rPr>
              <a:t>and Extensible </a:t>
            </a:r>
            <a:r>
              <a:rPr sz="2600" spc="-5" dirty="0">
                <a:latin typeface="Carlito"/>
                <a:cs typeface="Carlito"/>
              </a:rPr>
              <a:t>Hypertext Markup</a:t>
            </a:r>
            <a:r>
              <a:rPr sz="2600" spc="-1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Language(XHTML).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55386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56666"/>
            <a:ext cx="10360660" cy="53543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Dynamic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Documents</a:t>
            </a:r>
            <a:endParaRPr sz="2800">
              <a:latin typeface="Carlito"/>
              <a:cs typeface="Carlito"/>
            </a:endParaRPr>
          </a:p>
          <a:p>
            <a:pPr marL="241300" marR="187325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dynamic document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created by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web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server whenever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browser  </a:t>
            </a:r>
            <a:r>
              <a:rPr sz="2800" spc="-15" dirty="0">
                <a:latin typeface="Carlito"/>
                <a:cs typeface="Carlito"/>
              </a:rPr>
              <a:t>requests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document.</a:t>
            </a:r>
            <a:endParaRPr sz="2800">
              <a:latin typeface="Carlito"/>
              <a:cs typeface="Carlito"/>
            </a:endParaRPr>
          </a:p>
          <a:p>
            <a:pPr marL="241300" marR="287655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10" dirty="0">
                <a:latin typeface="Carlito"/>
                <a:cs typeface="Carlito"/>
              </a:rPr>
              <a:t>arrives,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server runs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application </a:t>
            </a:r>
            <a:r>
              <a:rPr sz="2800" spc="-25" dirty="0">
                <a:solidFill>
                  <a:srgbClr val="2D75B6"/>
                </a:solidFill>
                <a:latin typeface="Carlito"/>
                <a:cs typeface="Carlito"/>
              </a:rPr>
              <a:t>program 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or a script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creates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dynamic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document.</a:t>
            </a:r>
            <a:endParaRPr sz="2800">
              <a:latin typeface="Carlito"/>
              <a:cs typeface="Carlito"/>
            </a:endParaRPr>
          </a:p>
          <a:p>
            <a:pPr marL="241300" marR="53340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result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script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0" dirty="0">
                <a:latin typeface="Carlito"/>
                <a:cs typeface="Carlito"/>
              </a:rPr>
              <a:t>response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browser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requested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Because a </a:t>
            </a:r>
            <a:r>
              <a:rPr sz="2800" spc="-10" dirty="0">
                <a:latin typeface="Carlito"/>
                <a:cs typeface="Carlito"/>
              </a:rPr>
              <a:t>fresh document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request,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contents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dynamic </a:t>
            </a:r>
            <a:r>
              <a:rPr sz="2800" spc="-15" dirty="0">
                <a:latin typeface="Carlito"/>
                <a:cs typeface="Carlito"/>
              </a:rPr>
              <a:t>document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may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vary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another.</a:t>
            </a:r>
            <a:endParaRPr sz="2800">
              <a:latin typeface="Carlito"/>
              <a:cs typeface="Carlito"/>
            </a:endParaRPr>
          </a:p>
          <a:p>
            <a:pPr marL="241300" marR="306705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very simple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0" dirty="0">
                <a:latin typeface="Carlito"/>
                <a:cs typeface="Carlito"/>
              </a:rPr>
              <a:t>dynamic </a:t>
            </a:r>
            <a:r>
              <a:rPr sz="2800" spc="-15" dirty="0">
                <a:latin typeface="Carlito"/>
                <a:cs typeface="Carlito"/>
              </a:rPr>
              <a:t>document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5" dirty="0">
                <a:latin typeface="Carlito"/>
                <a:cs typeface="Carlito"/>
              </a:rPr>
              <a:t>retrieval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 time and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date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marR="775335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Scripting </a:t>
            </a:r>
            <a:r>
              <a:rPr sz="2800" spc="-5" dirty="0">
                <a:latin typeface="Carlito"/>
                <a:cs typeface="Carlito"/>
              </a:rPr>
              <a:t>languages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0" dirty="0">
                <a:latin typeface="Carlito"/>
                <a:cs typeface="Carlito"/>
              </a:rPr>
              <a:t>Pages </a:t>
            </a:r>
            <a:r>
              <a:rPr sz="2800" spc="-10" dirty="0">
                <a:latin typeface="Carlito"/>
                <a:cs typeface="Carlito"/>
              </a:rPr>
              <a:t>(JSP), Active Server  </a:t>
            </a:r>
            <a:r>
              <a:rPr sz="2800" spc="-20" dirty="0">
                <a:latin typeface="Carlito"/>
                <a:cs typeface="Carlito"/>
              </a:rPr>
              <a:t>Pages </a:t>
            </a:r>
            <a:r>
              <a:rPr sz="2800" spc="-5" dirty="0">
                <a:latin typeface="Carlito"/>
                <a:cs typeface="Carlito"/>
              </a:rPr>
              <a:t>(ASP), </a:t>
            </a:r>
            <a:r>
              <a:rPr sz="2800" spc="-10" dirty="0">
                <a:latin typeface="Carlito"/>
                <a:cs typeface="Carlito"/>
              </a:rPr>
              <a:t>ColdFusion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10" dirty="0">
                <a:latin typeface="Carlito"/>
                <a:cs typeface="Carlito"/>
              </a:rPr>
              <a:t>dynamic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2077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91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Traditional</a:t>
            </a:r>
            <a:r>
              <a:rPr sz="4400" spc="-15" dirty="0"/>
              <a:t> </a:t>
            </a:r>
            <a:r>
              <a:rPr sz="4400" spc="-20" dirty="0"/>
              <a:t>Paradigm:</a:t>
            </a:r>
            <a:r>
              <a:rPr sz="4400" spc="-45" dirty="0"/>
              <a:t> </a:t>
            </a:r>
            <a:r>
              <a:rPr sz="4400" spc="-10" dirty="0"/>
              <a:t>Client-Server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58188"/>
            <a:ext cx="10293985" cy="4290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85471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process;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continuously,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service.</a:t>
            </a:r>
            <a:endParaRPr sz="2800">
              <a:latin typeface="Calibri"/>
              <a:cs typeface="Calibri"/>
            </a:endParaRPr>
          </a:p>
          <a:p>
            <a:pPr marL="241300" marR="132080" indent="-228600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  <a:p>
            <a:pPr marL="241300" marR="146050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server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271"/>
            <a:ext cx="10348595" cy="532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Active</a:t>
            </a:r>
            <a:r>
              <a:rPr sz="26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Documents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For many </a:t>
            </a:r>
            <a:r>
              <a:rPr sz="2600" spc="-5" dirty="0">
                <a:latin typeface="Carlito"/>
                <a:cs typeface="Carlito"/>
              </a:rPr>
              <a:t>applications,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dirty="0">
                <a:latin typeface="Carlito"/>
                <a:cs typeface="Carlito"/>
              </a:rPr>
              <a:t>or a </a:t>
            </a:r>
            <a:r>
              <a:rPr sz="2600" spc="-5" dirty="0">
                <a:latin typeface="Carlito"/>
                <a:cs typeface="Carlito"/>
              </a:rPr>
              <a:t>script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run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at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client  site.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These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active</a:t>
            </a:r>
            <a:r>
              <a:rPr sz="2600" spc="-6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documents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59690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For example, </a:t>
            </a:r>
            <a:r>
              <a:rPr sz="2600" spc="-5" dirty="0">
                <a:latin typeface="Carlito"/>
                <a:cs typeface="Carlito"/>
              </a:rPr>
              <a:t>suppose </a:t>
            </a:r>
            <a:r>
              <a:rPr sz="2600" spc="-15" dirty="0">
                <a:latin typeface="Carlito"/>
                <a:cs typeface="Carlito"/>
              </a:rPr>
              <a:t>we want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run a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5" dirty="0">
                <a:latin typeface="Carlito"/>
                <a:cs typeface="Carlito"/>
              </a:rPr>
              <a:t>creates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animated  graphics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screen </a:t>
            </a:r>
            <a:r>
              <a:rPr sz="2600" dirty="0">
                <a:latin typeface="Carlito"/>
                <a:cs typeface="Carlito"/>
              </a:rPr>
              <a:t>or a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interacts </a:t>
            </a:r>
            <a:r>
              <a:rPr sz="2600" dirty="0">
                <a:latin typeface="Carlito"/>
                <a:cs typeface="Carlito"/>
              </a:rPr>
              <a:t>with the</a:t>
            </a:r>
            <a:r>
              <a:rPr sz="2600" spc="-125" dirty="0">
                <a:latin typeface="Carlito"/>
                <a:cs typeface="Carlito"/>
              </a:rPr>
              <a:t> </a:t>
            </a:r>
            <a:r>
              <a:rPr sz="2600" spc="-55" dirty="0">
                <a:latin typeface="Carlito"/>
                <a:cs typeface="Carlito"/>
              </a:rPr>
              <a:t>user.</a:t>
            </a:r>
            <a:endParaRPr sz="2600">
              <a:latin typeface="Carlito"/>
              <a:cs typeface="Carlito"/>
            </a:endParaRPr>
          </a:p>
          <a:p>
            <a:pPr marL="241300" marR="112331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10" dirty="0">
                <a:latin typeface="Carlito"/>
                <a:cs typeface="Carlito"/>
              </a:rPr>
              <a:t>definitely </a:t>
            </a:r>
            <a:r>
              <a:rPr sz="2600" spc="-5" dirty="0">
                <a:latin typeface="Carlito"/>
                <a:cs typeface="Carlito"/>
              </a:rPr>
              <a:t>needs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be run </a:t>
            </a:r>
            <a:r>
              <a:rPr sz="2600" spc="-20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client </a:t>
            </a:r>
            <a:r>
              <a:rPr sz="2600" spc="-10" dirty="0">
                <a:latin typeface="Carlito"/>
                <a:cs typeface="Carlito"/>
              </a:rPr>
              <a:t>site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animation or </a:t>
            </a:r>
            <a:r>
              <a:rPr sz="2600" spc="-10" dirty="0">
                <a:latin typeface="Carlito"/>
                <a:cs typeface="Carlito"/>
              </a:rPr>
              <a:t>interaction </a:t>
            </a:r>
            <a:r>
              <a:rPr sz="2600" spc="-25" dirty="0">
                <a:latin typeface="Carlito"/>
                <a:cs typeface="Carlito"/>
              </a:rPr>
              <a:t>takes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place.</a:t>
            </a:r>
            <a:endParaRPr sz="2600">
              <a:latin typeface="Carlito"/>
              <a:cs typeface="Carlito"/>
            </a:endParaRPr>
          </a:p>
          <a:p>
            <a:pPr marL="241300" marR="29845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When a </a:t>
            </a:r>
            <a:r>
              <a:rPr sz="2600" spc="-15" dirty="0">
                <a:latin typeface="Carlito"/>
                <a:cs typeface="Carlito"/>
              </a:rPr>
              <a:t>browser </a:t>
            </a:r>
            <a:r>
              <a:rPr sz="2600" spc="-10" dirty="0">
                <a:latin typeface="Carlito"/>
                <a:cs typeface="Carlito"/>
              </a:rPr>
              <a:t>requests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active document,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server sends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copy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or 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script.</a:t>
            </a:r>
            <a:endParaRPr sz="2600">
              <a:latin typeface="Carlito"/>
              <a:cs typeface="Carlito"/>
            </a:endParaRPr>
          </a:p>
          <a:p>
            <a:pPr marL="316230" indent="-30416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is then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run </a:t>
            </a:r>
            <a:r>
              <a:rPr sz="2600" spc="-20" dirty="0">
                <a:solidFill>
                  <a:srgbClr val="2D75B6"/>
                </a:solidFill>
                <a:latin typeface="Carlito"/>
                <a:cs typeface="Carlito"/>
              </a:rPr>
              <a:t>at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client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(browser)</a:t>
            </a:r>
            <a:r>
              <a:rPr sz="2600" spc="-7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rlito"/>
                <a:cs typeface="Carlito"/>
              </a:rPr>
              <a:t>site.</a:t>
            </a:r>
            <a:endParaRPr sz="2600">
              <a:latin typeface="Carlito"/>
              <a:cs typeface="Carlito"/>
            </a:endParaRPr>
          </a:p>
          <a:p>
            <a:pPr marL="241300" marR="5461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25" dirty="0">
                <a:latin typeface="Carlito"/>
                <a:cs typeface="Carlito"/>
              </a:rPr>
              <a:t>way </a:t>
            </a:r>
            <a:r>
              <a:rPr sz="2600" spc="-15" dirty="0">
                <a:latin typeface="Carlito"/>
                <a:cs typeface="Carlito"/>
              </a:rPr>
              <a:t>to create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active </a:t>
            </a: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spc="-25" dirty="0">
                <a:solidFill>
                  <a:srgbClr val="2D75B6"/>
                </a:solidFill>
                <a:latin typeface="Carlito"/>
                <a:cs typeface="Carlito"/>
              </a:rPr>
              <a:t>Java </a:t>
            </a:r>
            <a:r>
              <a:rPr sz="2600" dirty="0">
                <a:solidFill>
                  <a:srgbClr val="2D75B6"/>
                </a:solidFill>
                <a:latin typeface="Carlito"/>
                <a:cs typeface="Carlito"/>
              </a:rPr>
              <a:t>applets</a:t>
            </a:r>
            <a:r>
              <a:rPr sz="2600" dirty="0">
                <a:latin typeface="Carlito"/>
                <a:cs typeface="Carlito"/>
              </a:rPr>
              <a:t>, It is </a:t>
            </a:r>
            <a:r>
              <a:rPr sz="2600" spc="-10" dirty="0">
                <a:latin typeface="Carlito"/>
                <a:cs typeface="Carlito"/>
              </a:rPr>
              <a:t>compiled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ready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run. The </a:t>
            </a: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is in </a:t>
            </a:r>
            <a:r>
              <a:rPr sz="2600" spc="-10" dirty="0">
                <a:latin typeface="Carlito"/>
                <a:cs typeface="Carlito"/>
              </a:rPr>
              <a:t>bytecode </a:t>
            </a:r>
            <a:r>
              <a:rPr sz="2600" dirty="0">
                <a:latin typeface="Carlito"/>
                <a:cs typeface="Carlito"/>
              </a:rPr>
              <a:t>(binary)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format.</a:t>
            </a:r>
            <a:endParaRPr sz="2600">
              <a:latin typeface="Carlito"/>
              <a:cs typeface="Carlito"/>
            </a:endParaRPr>
          </a:p>
          <a:p>
            <a:pPr marL="241300" marR="338455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Another </a:t>
            </a:r>
            <a:r>
              <a:rPr sz="2600" spc="-25" dirty="0">
                <a:latin typeface="Carlito"/>
                <a:cs typeface="Carlito"/>
              </a:rPr>
              <a:t>way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JavaScripts </a:t>
            </a:r>
            <a:r>
              <a:rPr sz="2600" spc="-5" dirty="0">
                <a:latin typeface="Carlito"/>
                <a:cs typeface="Carlito"/>
              </a:rPr>
              <a:t>but download </a:t>
            </a:r>
            <a:r>
              <a:rPr sz="2600" dirty="0">
                <a:latin typeface="Carlito"/>
                <a:cs typeface="Carlito"/>
              </a:rPr>
              <a:t>and run the </a:t>
            </a:r>
            <a:r>
              <a:rPr sz="2600" spc="-5" dirty="0">
                <a:latin typeface="Carlito"/>
                <a:cs typeface="Carlito"/>
              </a:rPr>
              <a:t>script </a:t>
            </a:r>
            <a:r>
              <a:rPr sz="2600" spc="-10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client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site.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037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84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HyperText</a:t>
            </a:r>
            <a:r>
              <a:rPr spc="-55" dirty="0"/>
              <a:t> </a:t>
            </a:r>
            <a:r>
              <a:rPr spc="-70" dirty="0"/>
              <a:t>Transfer</a:t>
            </a:r>
            <a:r>
              <a:rPr spc="-50" dirty="0"/>
              <a:t> </a:t>
            </a:r>
            <a:r>
              <a:rPr spc="-30" dirty="0"/>
              <a:t>Protocol</a:t>
            </a:r>
            <a:r>
              <a:rPr dirty="0"/>
              <a:t> </a:t>
            </a:r>
            <a:r>
              <a:rPr spc="5" dirty="0"/>
              <a:t>(HTTP)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0231755" cy="42684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68580" lvl="0" indent="-228600" algn="just" defTabSz="914400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HyperText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Transfer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(HTTP) is a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client-server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written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retrieve web pages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16230" marR="0" lvl="0" indent="-304165" algn="just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16865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request;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HTTP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returns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726440" lvl="0" indent="-228600" algn="l" defTabSz="914400" rtl="0" eaLnBrk="1" fontAlgn="auto" latinLnBrk="0" hangingPunct="1">
              <a:lnSpc>
                <a:spcPts val="281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server uses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port number 80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 uses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temporary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port 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uses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services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connection-oriented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reliable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81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15595" algn="l"/>
                <a:tab pos="31686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that,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before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transaction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between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 </a:t>
            </a:r>
            <a:r>
              <a:rPr kumimoji="0" sz="26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place,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needs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established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between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16230" marR="0" lvl="0" indent="-304165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15595" algn="l"/>
                <a:tab pos="31686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transaction,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terminated.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000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09396"/>
            <a:ext cx="10278745" cy="50145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306578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Nonpersistent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	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Persistent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56590" lvl="0" indent="-228600" algn="l" defTabSz="914400" rtl="0" eaLnBrk="1" fontAlgn="auto" latinLnBrk="0" hangingPunct="1">
              <a:lnSpc>
                <a:spcPts val="302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pages,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objects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retrieved,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retrieving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object.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386080" lvl="0" indent="-228600" algn="l" defTabSz="914400" rtl="0" eaLnBrk="1" fontAlgn="auto" latinLnBrk="0" hangingPunct="1">
              <a:lnSpc>
                <a:spcPts val="302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objects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located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80085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02590" algn="l"/>
                <a:tab pos="403225" algn="l"/>
                <a:tab pos="7938134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object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make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740410" lvl="0" indent="-228600" algn="l" defTabSz="914400" rtl="0" eaLnBrk="1" fontAlgn="auto" latinLnBrk="0" hangingPunct="1">
              <a:lnSpc>
                <a:spcPts val="302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referred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nonpersistent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connections,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persistent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HTTP,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1.1,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specified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nonpersistent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connections,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while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persistent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default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85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06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Nonpersistent</a:t>
            </a:r>
            <a:r>
              <a:rPr spc="-30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1028"/>
            <a:ext cx="10176510" cy="5011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made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request/response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following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lists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strategy: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64490" marR="0" lvl="0" indent="-352425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TCP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64490" marR="0" lvl="0" indent="-352425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closes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69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reads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until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encounters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end-of-file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marker;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closes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245745" lvl="0" indent="-228600" algn="l" defTabSz="914400" rtl="0" eaLnBrk="1" fontAlgn="auto" latinLnBrk="0" hangingPunct="1">
              <a:lnSpc>
                <a:spcPts val="269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strategy,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contains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links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pictures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(all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server),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closed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+ 1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55320" lvl="0" indent="-228600" algn="l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nonpersistent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strategy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imposes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high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overhead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because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needs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buffers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657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50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Persistent</a:t>
            </a:r>
            <a:r>
              <a:rPr spc="-55" dirty="0"/>
              <a:t> </a:t>
            </a:r>
            <a:r>
              <a:rPr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2278"/>
            <a:ext cx="10333990" cy="48653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1116965" lvl="0" indent="-228600" algn="l" defTabSz="914400" rtl="0" eaLnBrk="1" fontAlgn="auto" latinLnBrk="0" hangingPunct="1">
              <a:lnSpc>
                <a:spcPct val="7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open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223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server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close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 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a time-out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 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reached.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9880" marR="0" lvl="0" indent="-297815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usually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However,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occasions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 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length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233679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these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cases,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closes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sending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client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knows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been reached.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9880" marR="0" lvl="0" indent="-297815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resources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saved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persistent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286385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buffers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needs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each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45415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round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trip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establishment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connection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termination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saved.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2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58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Non-persistent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2683" y="365770"/>
            <a:ext cx="5832442" cy="6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49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persistent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955" y="1319826"/>
            <a:ext cx="6612842" cy="53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2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674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</a:t>
            </a:r>
            <a:r>
              <a:rPr spc="-80" dirty="0"/>
              <a:t> </a:t>
            </a:r>
            <a:r>
              <a:rPr spc="-1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22180" cy="326580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made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four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sections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section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section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76910" lvl="0" indent="-228600" algn="l" defTabSz="914400" rtl="0" eaLnBrk="1" fontAlgn="auto" latinLnBrk="0" hangingPunct="1">
              <a:lnSpc>
                <a:spcPts val="302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three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sections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771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47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Request</a:t>
            </a:r>
            <a:r>
              <a:rPr spc="-80" dirty="0"/>
              <a:t> </a:t>
            </a:r>
            <a:r>
              <a:rPr spc="-5" dirty="0"/>
              <a:t>Message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9" y="762000"/>
            <a:ext cx="7543801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69669"/>
            <a:ext cx="10042525" cy="3776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02665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There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three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fields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separated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terminated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(carriage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feed)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field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1.1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several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methods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send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body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empty.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0160" lvl="0" indent="-228600" algn="l" defTabSz="914400" rtl="0" eaLnBrk="1" fontAlgn="auto" latinLnBrk="0" hangingPunct="1">
              <a:lnSpc>
                <a:spcPts val="303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POST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added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page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modify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page.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93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6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5" dirty="0"/>
              <a:t> </a:t>
            </a:r>
            <a:r>
              <a:rPr sz="4400" spc="-10" dirty="0"/>
              <a:t>of</a:t>
            </a:r>
            <a:r>
              <a:rPr sz="4400" spc="-5" dirty="0"/>
              <a:t> </a:t>
            </a:r>
            <a:r>
              <a:rPr sz="4400" dirty="0"/>
              <a:t>a</a:t>
            </a:r>
            <a:r>
              <a:rPr sz="4400" spc="15" dirty="0"/>
              <a:t> </a:t>
            </a:r>
            <a:r>
              <a:rPr sz="4400" spc="-10" dirty="0"/>
              <a:t>client-server paradigm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148" y="1690117"/>
            <a:ext cx="8268947" cy="459028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7631" y="1818155"/>
            <a:ext cx="9537246" cy="35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0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56373"/>
            <a:ext cx="10335260" cy="51422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314325" lvl="0" indent="-228600" algn="l" defTabSz="914400" rtl="0" eaLnBrk="1" fontAlgn="auto" latinLnBrk="0" hangingPunct="1">
              <a:lnSpc>
                <a:spcPts val="302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header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additional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474345" lvl="0" indent="-228600" algn="l" defTabSz="914400" rtl="0" eaLnBrk="1" fontAlgn="auto" latinLnBrk="0" hangingPunct="1">
              <a:lnSpc>
                <a:spcPts val="303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client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document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special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357505" lvl="0" indent="-228600" algn="l" defTabSz="914400" rtl="0" eaLnBrk="1" fontAlgn="auto" latinLnBrk="0" hangingPunct="1">
              <a:lnSpc>
                <a:spcPts val="302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colon,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field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associated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body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present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454785" lvl="0" indent="-228600" algn="l" defTabSz="914400" rtl="0" eaLnBrk="1" fontAlgn="auto" latinLnBrk="0" hangingPunct="1">
              <a:lnSpc>
                <a:spcPts val="303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Usually,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contains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comment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published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website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when 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PUT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751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7841" y="1889624"/>
            <a:ext cx="8208084" cy="41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5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77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Response</a:t>
            </a:r>
            <a:r>
              <a:rPr spc="-55" dirty="0"/>
              <a:t> </a:t>
            </a:r>
            <a:r>
              <a:rPr spc="-5" dirty="0"/>
              <a:t>Message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116" y="1726281"/>
            <a:ext cx="5478825" cy="46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5732"/>
            <a:ext cx="10238105" cy="600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ts val="224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consists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line,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lines,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blank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sometimes</a:t>
            </a:r>
            <a:r>
              <a:rPr kumimoji="0" sz="2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0" algn="l" defTabSz="914400" rtl="0" eaLnBrk="1" fontAlgn="auto" latinLnBrk="0" hangingPunct="1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body.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line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message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61670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There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three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fields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separated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terminated</a:t>
            </a: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carriage </a:t>
            </a:r>
            <a:r>
              <a:rPr kumimoji="0" sz="2200" b="0" i="0" u="none" strike="noStrike" kern="1200" cap="none" spc="-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line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feed.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field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currently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1.1.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field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5435" marR="0" lvl="0" indent="-29337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5435" algn="l"/>
                <a:tab pos="30607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consists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three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digits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ts val="2245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range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informational,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codes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the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200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range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0" algn="l" defTabSz="914400" rtl="0" eaLnBrk="1" fontAlgn="auto" latinLnBrk="0" hangingPunct="1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successful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49225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codes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300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range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redirect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another URL,</a:t>
            </a: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the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codes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400 </a:t>
            </a:r>
            <a:r>
              <a:rPr kumimoji="0" sz="2200" b="0" i="0" u="none" strike="noStrike" kern="1200" cap="none" spc="-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range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error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site.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5435" marR="0" lvl="0" indent="-29337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5435" algn="l"/>
                <a:tab pos="306070" algn="l"/>
              </a:tabLst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Finally,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500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range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error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site.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phrase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explains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code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line,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zero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lines.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5435" marR="0" lvl="0" indent="-29337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5435" algn="l"/>
                <a:tab pos="306070" algn="l"/>
              </a:tabLst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additional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example,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extra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document.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05435" marR="0" lvl="0" indent="-293370" algn="l" defTabSz="914400" rtl="0" eaLnBrk="1" fontAlgn="auto" latinLnBrk="0" hangingPunct="1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5435" algn="l"/>
                <a:tab pos="306070" algn="l"/>
              </a:tabLst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header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colon,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23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793" y="1708471"/>
            <a:ext cx="8062078" cy="40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8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947" y="1588111"/>
            <a:ext cx="7687162" cy="43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7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7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198100" cy="47574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World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Wide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originally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designed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stateless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entity.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request;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responds.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Their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relationship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75945" lvl="0" indent="-228600" algn="just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 other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functions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need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remember some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829310" lvl="0" indent="-228600" algn="just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Websites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being used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electronic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allow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users to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browse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wanted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items, put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 in an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electronic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cart,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Websites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allow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registered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websites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portals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advertising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agency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these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purposes,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mechanism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devised.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449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66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Creating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Storing </a:t>
            </a:r>
            <a:r>
              <a:rPr spc="-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2405" cy="391671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24154" lvl="0" indent="-228600" algn="l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receives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contents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gathered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such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registration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number,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on),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timestamp,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depending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implementation.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08965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includes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28270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receives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response,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browser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directory,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which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sorted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domain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905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48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60" dirty="0"/>
              <a:t> </a:t>
            </a:r>
            <a:r>
              <a:rPr spc="-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1925" cy="364997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88950" lvl="0" indent="-228600" algn="l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browser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looks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directory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found,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included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723265" lvl="0" indent="-228600" algn="l" defTabSz="914400" rtl="0" eaLnBrk="1" fontAlgn="auto" latinLnBrk="0" hangingPunct="1">
              <a:lnSpc>
                <a:spcPts val="303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receives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request,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knows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old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client,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9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contents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never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browser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disclosed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is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made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eaten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81660"/>
            <a:ext cx="10252710" cy="5313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461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concentration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server,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powerful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computer.</a:t>
            </a:r>
            <a:endParaRPr sz="2800">
              <a:latin typeface="Calibri"/>
              <a:cs typeface="Calibri"/>
            </a:endParaRPr>
          </a:p>
          <a:p>
            <a:pPr marL="241300" marR="820419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Even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powerful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overwhelmed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clients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241300" marR="14541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powerful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service,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always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encourage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arrangement.</a:t>
            </a:r>
            <a:endParaRPr sz="2800">
              <a:latin typeface="Calibri"/>
              <a:cs typeface="Calibri"/>
            </a:endParaRPr>
          </a:p>
          <a:p>
            <a:pPr marL="241300" marR="73660" indent="-228600">
              <a:lnSpc>
                <a:spcPct val="900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World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Web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(WWW)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HyperText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Transfer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Protocol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(HTTP),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protocol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(FTP),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(SSH),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e-mail,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19005" cy="3905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11175" lvl="0" indent="-228600" algn="l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electronic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(e-commerce)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shoppers.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29845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inserts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cart,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contains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item,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such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its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price,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browser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44780" lvl="0" indent="-228600" algn="l" defTabSz="914400" rtl="0" eaLnBrk="1" fontAlgn="auto" latinLnBrk="0" hangingPunct="1">
              <a:lnSpc>
                <a:spcPts val="302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item,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updated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selection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information,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finishes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shopping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last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charge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812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Web</a:t>
            </a:r>
            <a:r>
              <a:rPr spc="-10" dirty="0"/>
              <a:t> </a:t>
            </a:r>
            <a:r>
              <a:rPr spc="-5" dirty="0"/>
              <a:t>Caching:</a:t>
            </a:r>
            <a:r>
              <a:rPr spc="-10" dirty="0"/>
              <a:t> </a:t>
            </a:r>
            <a:r>
              <a:rPr spc="-50" dirty="0"/>
              <a:t>Proxy</a:t>
            </a:r>
            <a:r>
              <a:rPr spc="-10" dirty="0"/>
              <a:t> </a:t>
            </a:r>
            <a:r>
              <a:rPr spc="-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099040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supports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server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computer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keeps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copies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responses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recent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HTTP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 checks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cache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cache,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server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sends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corresponding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64135" lvl="0" indent="-228600" algn="l" defTabSz="914400" rtl="0" eaLnBrk="1" fontAlgn="auto" latinLnBrk="0" hangingPunct="1">
              <a:lnSpc>
                <a:spcPct val="7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09880" algn="l"/>
                <a:tab pos="31051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Incoming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stored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future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requests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90500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reduces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original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decreases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traffic,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improves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latency.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36449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However,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use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must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configured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instead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target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acts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112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43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Proxy</a:t>
            </a:r>
            <a:r>
              <a:rPr spc="-30" dirty="0"/>
              <a:t> </a:t>
            </a:r>
            <a:r>
              <a:rPr dirty="0"/>
              <a:t>Server</a:t>
            </a:r>
            <a:r>
              <a:rPr spc="-30" dirty="0"/>
              <a:t> </a:t>
            </a:r>
            <a:r>
              <a:rPr spc="-15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151745" cy="3736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normally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located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hierarchy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also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small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capacity,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requests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often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invoked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76835" lvl="0" indent="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company,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installed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computer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reduce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going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coming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into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40005" lvl="0" indent="0" algn="l" defTabSz="914400" rtl="0" eaLnBrk="1" fontAlgn="auto" latinLnBrk="0" hangingPunct="1">
              <a:lnSpc>
                <a:spcPts val="303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651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customers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install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reduce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going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coming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network.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902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83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35" dirty="0"/>
              <a:t>proxy</a:t>
            </a:r>
            <a:r>
              <a:rPr spc="-20" dirty="0"/>
              <a:t> </a:t>
            </a:r>
            <a:r>
              <a:rPr spc="-5" dirty="0"/>
              <a:t>server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2015673"/>
            <a:ext cx="9123512" cy="38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4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Cache</a:t>
            </a:r>
            <a:r>
              <a:rPr spc="-55" dirty="0"/>
              <a:t> </a:t>
            </a:r>
            <a:r>
              <a:rPr spc="-15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11986"/>
            <a:ext cx="10255885" cy="5011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response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remain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?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Several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strategies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purpose.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438784" lvl="0" indent="-228600" algn="l" defTabSz="914400" rtl="0" eaLnBrk="1" fontAlgn="auto" latinLnBrk="0" hangingPunct="1">
              <a:lnSpc>
                <a:spcPts val="269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list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sites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whose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remains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while.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1264285" lvl="0" indent="-228600" algn="l" defTabSz="914400" rtl="0" eaLnBrk="1" fontAlgn="auto" latinLnBrk="0" hangingPunct="1">
              <a:lnSpc>
                <a:spcPts val="269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agency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change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page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morning.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81915" lvl="0" indent="-228600" algn="l" defTabSz="914400" rtl="0" eaLnBrk="1" fontAlgn="auto" latinLnBrk="0" hangingPunct="1">
              <a:lnSpc>
                <a:spcPts val="269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early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morning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keep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until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next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448945" lvl="0" indent="-228600" algn="l" defTabSz="914400" rtl="0" eaLnBrk="1" fontAlgn="auto" latinLnBrk="0" hangingPunct="1">
              <a:lnSpc>
                <a:spcPts val="269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Another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recommendation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show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last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modification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proxy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header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guess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would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valid.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606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3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HTTP</a:t>
            </a:r>
            <a:r>
              <a:rPr spc="-65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088245" cy="2456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default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security.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However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Secure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Socket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Layer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(SSL).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this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case,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referred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3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HTTPS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confidentiality,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client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authentication,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integrity.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750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3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02445" cy="28816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File </a:t>
            </a:r>
            <a:r>
              <a:rPr sz="2800" spc="-45" dirty="0">
                <a:solidFill>
                  <a:srgbClr val="2E5496"/>
                </a:solidFill>
                <a:latin typeface="Carlito"/>
                <a:cs typeface="Carlito"/>
              </a:rPr>
              <a:t>Transfer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(FTP) is the </a:t>
            </a:r>
            <a:r>
              <a:rPr sz="2800" spc="-20" dirty="0">
                <a:latin typeface="Carlito"/>
                <a:cs typeface="Carlito"/>
              </a:rPr>
              <a:t>standard protocol </a:t>
            </a:r>
            <a:r>
              <a:rPr sz="2800" spc="-15" dirty="0">
                <a:latin typeface="Carlito"/>
                <a:cs typeface="Carlito"/>
              </a:rPr>
              <a:t>provided by  </a:t>
            </a:r>
            <a:r>
              <a:rPr sz="2800" spc="-40" dirty="0">
                <a:latin typeface="Carlito"/>
                <a:cs typeface="Carlito"/>
              </a:rPr>
              <a:t>TCP/IP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copying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another.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25" dirty="0">
                <a:solidFill>
                  <a:srgbClr val="2E5496"/>
                </a:solidFill>
                <a:latin typeface="Carlito"/>
                <a:cs typeface="Carlito"/>
              </a:rPr>
              <a:t>different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file name</a:t>
            </a:r>
            <a:r>
              <a:rPr sz="2800" spc="19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conventions.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25" dirty="0">
                <a:latin typeface="Carlito"/>
                <a:cs typeface="Carlito"/>
              </a:rPr>
              <a:t>have different </a:t>
            </a:r>
            <a:r>
              <a:rPr sz="2800" spc="-30" dirty="0">
                <a:latin typeface="Carlito"/>
                <a:cs typeface="Carlito"/>
              </a:rPr>
              <a:t>ways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2E5496"/>
                </a:solidFill>
                <a:latin typeface="Carlito"/>
                <a:cs typeface="Carlito"/>
              </a:rPr>
              <a:t>represent</a:t>
            </a:r>
            <a:r>
              <a:rPr sz="2800" spc="229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25" dirty="0">
                <a:latin typeface="Carlito"/>
                <a:cs typeface="Carlito"/>
              </a:rPr>
              <a:t>have different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directory</a:t>
            </a:r>
            <a:r>
              <a:rPr sz="2800" spc="1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structures.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All of </a:t>
            </a:r>
            <a:r>
              <a:rPr sz="2800" spc="-5" dirty="0">
                <a:solidFill>
                  <a:srgbClr val="2E5496"/>
                </a:solidFill>
                <a:latin typeface="Carlito"/>
                <a:cs typeface="Carlito"/>
              </a:rPr>
              <a:t>these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problems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been </a:t>
            </a:r>
            <a:r>
              <a:rPr sz="2800" spc="-15" dirty="0">
                <a:latin typeface="Carlito"/>
                <a:cs typeface="Carlito"/>
              </a:rPr>
              <a:t>solved by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FTP.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81404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34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basic </a:t>
            </a:r>
            <a:r>
              <a:rPr spc="-195" dirty="0"/>
              <a:t>model </a:t>
            </a:r>
            <a:r>
              <a:rPr spc="-190" dirty="0"/>
              <a:t>of</a:t>
            </a:r>
            <a:r>
              <a:rPr spc="-660" dirty="0"/>
              <a:t> </a:t>
            </a:r>
            <a:r>
              <a:rPr spc="-310" dirty="0"/>
              <a:t>FTP</a:t>
            </a:r>
          </a:p>
        </p:txBody>
      </p:sp>
      <p:sp>
        <p:nvSpPr>
          <p:cNvPr id="3" name="object 3"/>
          <p:cNvSpPr/>
          <p:nvPr/>
        </p:nvSpPr>
        <p:spPr>
          <a:xfrm>
            <a:off x="621791" y="2154927"/>
            <a:ext cx="10128104" cy="344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2418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6633"/>
            <a:ext cx="10208895" cy="4671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00266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three </a:t>
            </a:r>
            <a:r>
              <a:rPr sz="2800" spc="-10" dirty="0">
                <a:latin typeface="Carlito"/>
                <a:cs typeface="Carlito"/>
              </a:rPr>
              <a:t>components: user </a:t>
            </a:r>
            <a:r>
              <a:rPr sz="2800" spc="-15" dirty="0">
                <a:latin typeface="Carlito"/>
                <a:cs typeface="Carlito"/>
              </a:rPr>
              <a:t>interface,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control  </a:t>
            </a:r>
            <a:r>
              <a:rPr sz="2800" spc="-10" dirty="0">
                <a:latin typeface="Carlito"/>
                <a:cs typeface="Carlito"/>
              </a:rPr>
              <a:t>process,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marL="241300" marR="23304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has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components: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and the  server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2E5496"/>
                </a:solidFill>
                <a:latin typeface="Carlito"/>
                <a:cs typeface="Carlito"/>
              </a:rPr>
              <a:t>control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made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processes.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2E5496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made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processes.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Separation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commands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20" dirty="0">
                <a:latin typeface="Carlito"/>
                <a:cs typeface="Carlito"/>
              </a:rPr>
              <a:t>makes </a:t>
            </a:r>
            <a:r>
              <a:rPr sz="2800" spc="-5" dirty="0">
                <a:latin typeface="Carlito"/>
                <a:cs typeface="Carlito"/>
              </a:rPr>
              <a:t>FTP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more</a:t>
            </a:r>
            <a:r>
              <a:rPr sz="2800" spc="2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5496"/>
                </a:solidFill>
                <a:latin typeface="Carlito"/>
                <a:cs typeface="Carlito"/>
              </a:rPr>
              <a:t>efficient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connection uses very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simple </a:t>
            </a:r>
            <a:r>
              <a:rPr sz="2800" spc="-5" dirty="0">
                <a:latin typeface="Carlito"/>
                <a:cs typeface="Carlito"/>
              </a:rPr>
              <a:t>rules of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communication.</a:t>
            </a:r>
            <a:endParaRPr sz="2800">
              <a:latin typeface="Carlito"/>
              <a:cs typeface="Carlito"/>
            </a:endParaRPr>
          </a:p>
          <a:p>
            <a:pPr marL="241300" marR="24892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connection,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other hand, needs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20" dirty="0">
                <a:solidFill>
                  <a:srgbClr val="2E5496"/>
                </a:solidFill>
                <a:latin typeface="Carlito"/>
                <a:cs typeface="Carlito"/>
              </a:rPr>
              <a:t>complex </a:t>
            </a:r>
            <a:r>
              <a:rPr sz="2800" spc="-5" dirty="0">
                <a:latin typeface="Carlito"/>
                <a:cs typeface="Carlito"/>
              </a:rPr>
              <a:t>rules  </a:t>
            </a:r>
            <a:r>
              <a:rPr sz="2800" spc="-10" dirty="0">
                <a:latin typeface="Carlito"/>
                <a:cs typeface="Carlito"/>
              </a:rPr>
              <a:t>due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variety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types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transferred.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30346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34034"/>
            <a:ext cx="10226040" cy="45453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29222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remains connected </a:t>
            </a:r>
            <a:r>
              <a:rPr sz="2800" spc="-1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entire  interactive </a:t>
            </a:r>
            <a:r>
              <a:rPr sz="2800" spc="-5" dirty="0">
                <a:latin typeface="Carlito"/>
                <a:cs typeface="Carlito"/>
              </a:rPr>
              <a:t>FTP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session.</a:t>
            </a:r>
            <a:endParaRPr sz="2800">
              <a:latin typeface="Carlito"/>
              <a:cs typeface="Carlito"/>
            </a:endParaRPr>
          </a:p>
          <a:p>
            <a:pPr marL="241300" marR="17208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opened </a:t>
            </a:r>
            <a:r>
              <a:rPr sz="2800" spc="-5" dirty="0">
                <a:solidFill>
                  <a:srgbClr val="2E5496"/>
                </a:solidFill>
                <a:latin typeface="Carlito"/>
                <a:cs typeface="Carlito"/>
              </a:rPr>
              <a:t>and then closed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25" dirty="0">
                <a:latin typeface="Carlito"/>
                <a:cs typeface="Carlito"/>
              </a:rPr>
              <a:t>transfer  activity.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starts </a:t>
            </a:r>
            <a:r>
              <a:rPr sz="2800" spc="-5" dirty="0">
                <a:latin typeface="Carlito"/>
                <a:cs typeface="Carlito"/>
              </a:rPr>
              <a:t>an FTP </a:t>
            </a:r>
            <a:r>
              <a:rPr sz="2800" spc="-10" dirty="0">
                <a:latin typeface="Carlito"/>
                <a:cs typeface="Carlito"/>
              </a:rPr>
              <a:t>session,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connection</a:t>
            </a:r>
            <a:r>
              <a:rPr sz="2800" spc="3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opens.</a:t>
            </a:r>
            <a:endParaRPr sz="2800">
              <a:latin typeface="Carlito"/>
              <a:cs typeface="Carlito"/>
            </a:endParaRPr>
          </a:p>
          <a:p>
            <a:pPr marL="241300" marR="480059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While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open,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connection can be  </a:t>
            </a:r>
            <a:r>
              <a:rPr sz="2800" spc="-5" dirty="0">
                <a:latin typeface="Carlito"/>
                <a:cs typeface="Carlito"/>
              </a:rPr>
              <a:t>opened and closed multiple times if </a:t>
            </a:r>
            <a:r>
              <a:rPr sz="2800" spc="-20" dirty="0">
                <a:latin typeface="Carlito"/>
                <a:cs typeface="Carlito"/>
              </a:rPr>
              <a:t>several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transferred.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rlito"/>
                <a:cs typeface="Carlito"/>
              </a:rPr>
              <a:t>FTP uses two </a:t>
            </a:r>
            <a:r>
              <a:rPr sz="2800" spc="-5" dirty="0">
                <a:latin typeface="Carlito"/>
                <a:cs typeface="Carlito"/>
              </a:rPr>
              <a:t>well-known </a:t>
            </a:r>
            <a:r>
              <a:rPr sz="2800" spc="-25" dirty="0">
                <a:latin typeface="Carlito"/>
                <a:cs typeface="Carlito"/>
              </a:rPr>
              <a:t>TCP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ports: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port </a:t>
            </a:r>
            <a:r>
              <a:rPr sz="2800" spc="-5" dirty="0">
                <a:solidFill>
                  <a:srgbClr val="2E5496"/>
                </a:solidFill>
                <a:latin typeface="Carlito"/>
                <a:cs typeface="Carlito"/>
              </a:rPr>
              <a:t>21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connection,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2E5496"/>
                </a:solidFill>
                <a:latin typeface="Carlito"/>
                <a:cs typeface="Carlito"/>
              </a:rPr>
              <a:t>port </a:t>
            </a:r>
            <a:r>
              <a:rPr sz="2800" spc="-5" dirty="0">
                <a:solidFill>
                  <a:srgbClr val="2E5496"/>
                </a:solidFill>
                <a:latin typeface="Carlito"/>
                <a:cs typeface="Carlito"/>
              </a:rPr>
              <a:t>20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1946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90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New</a:t>
            </a:r>
            <a:r>
              <a:rPr sz="4400" spc="-5" dirty="0"/>
              <a:t> </a:t>
            </a:r>
            <a:r>
              <a:rPr sz="4400" spc="-20" dirty="0"/>
              <a:t>Paradigm:</a:t>
            </a:r>
            <a:r>
              <a:rPr sz="4400" spc="-15" dirty="0"/>
              <a:t> </a:t>
            </a:r>
            <a:r>
              <a:rPr sz="4400" spc="-30" dirty="0"/>
              <a:t>Peer-to-Peer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337800" cy="38627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P2P </a:t>
            </a:r>
            <a:r>
              <a:rPr sz="2800" spc="-15" dirty="0">
                <a:latin typeface="Calibri"/>
                <a:cs typeface="Calibri"/>
              </a:rPr>
              <a:t>paradigm</a:t>
            </a:r>
            <a:endParaRPr sz="2800">
              <a:latin typeface="Calibri"/>
              <a:cs typeface="Calibri"/>
            </a:endParaRPr>
          </a:p>
          <a:p>
            <a:pPr marL="241300" marR="323215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running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responsibility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provide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</a:t>
            </a:r>
            <a:r>
              <a:rPr sz="2800" spc="-5" dirty="0">
                <a:latin typeface="Calibri"/>
                <a:cs typeface="Calibri"/>
              </a:rPr>
              <a:t> 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time.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Internet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telephony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peer-to-peer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13917"/>
            <a:ext cx="10293985" cy="2712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Communication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achieved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10" dirty="0">
                <a:latin typeface="Carlito"/>
                <a:cs typeface="Carlito"/>
              </a:rPr>
              <a:t>commands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responses.</a:t>
            </a:r>
            <a:endParaRPr sz="2800">
              <a:latin typeface="Carlito"/>
              <a:cs typeface="Carlito"/>
            </a:endParaRPr>
          </a:p>
          <a:p>
            <a:pPr marL="241300" marR="57150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connection, </a:t>
            </a:r>
            <a:r>
              <a:rPr sz="2800" spc="-10" dirty="0">
                <a:latin typeface="Carlito"/>
                <a:cs typeface="Carlito"/>
              </a:rPr>
              <a:t>commands </a:t>
            </a:r>
            <a:r>
              <a:rPr sz="2800" spc="-15" dirty="0">
                <a:latin typeface="Carlito"/>
                <a:cs typeface="Carlito"/>
              </a:rPr>
              <a:t>are sent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the server and </a:t>
            </a:r>
            <a:r>
              <a:rPr sz="2800" spc="-10" dirty="0">
                <a:latin typeface="Carlito"/>
                <a:cs typeface="Carlito"/>
              </a:rPr>
              <a:t>responses </a:t>
            </a:r>
            <a:r>
              <a:rPr sz="2800" spc="-15" dirty="0">
                <a:latin typeface="Carlito"/>
                <a:cs typeface="Carlito"/>
              </a:rPr>
              <a:t>are sent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client.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Commands,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FTP client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5" dirty="0">
                <a:latin typeface="Carlito"/>
                <a:cs typeface="Carlito"/>
              </a:rPr>
              <a:t>process,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in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of ASCII </a:t>
            </a:r>
            <a:r>
              <a:rPr sz="2800" spc="-10" dirty="0">
                <a:latin typeface="Carlito"/>
                <a:cs typeface="Carlito"/>
              </a:rPr>
              <a:t>uppercase,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followed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10" dirty="0">
                <a:latin typeface="Carlito"/>
                <a:cs typeface="Carlito"/>
              </a:rPr>
              <a:t>argument.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37957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Some </a:t>
            </a:r>
            <a:r>
              <a:rPr spc="-310" dirty="0"/>
              <a:t>FTP</a:t>
            </a:r>
            <a:r>
              <a:rPr spc="-565" dirty="0"/>
              <a:t> </a:t>
            </a:r>
            <a:r>
              <a:rPr spc="-250" dirty="0"/>
              <a:t>commands..</a:t>
            </a:r>
          </a:p>
        </p:txBody>
      </p:sp>
      <p:sp>
        <p:nvSpPr>
          <p:cNvPr id="3" name="object 3"/>
          <p:cNvSpPr/>
          <p:nvPr/>
        </p:nvSpPr>
        <p:spPr>
          <a:xfrm>
            <a:off x="1423415" y="1825767"/>
            <a:ext cx="9121416" cy="379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281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85800"/>
            <a:ext cx="9585960" cy="318997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one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has two parts: </a:t>
            </a:r>
            <a:r>
              <a:rPr sz="24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three-digit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numeric part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digit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6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51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Some</a:t>
            </a:r>
            <a:r>
              <a:rPr spc="-395" dirty="0"/>
              <a:t> </a:t>
            </a:r>
            <a:r>
              <a:rPr spc="-220" dirty="0"/>
              <a:t>responses..</a:t>
            </a:r>
          </a:p>
        </p:txBody>
      </p:sp>
      <p:sp>
        <p:nvSpPr>
          <p:cNvPr id="3" name="object 3"/>
          <p:cNvSpPr/>
          <p:nvPr/>
        </p:nvSpPr>
        <p:spPr>
          <a:xfrm>
            <a:off x="1257299" y="2299805"/>
            <a:ext cx="9888909" cy="3081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051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47115"/>
            <a:ext cx="10339705" cy="41286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17094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8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is </a:t>
            </a:r>
            <a:r>
              <a:rPr sz="2800" spc="-2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70940">
              <a:lnSpc>
                <a:spcPts val="3030"/>
              </a:lnSpc>
              <a:spcBef>
                <a:spcPts val="475"/>
              </a:spcBef>
              <a:tabLst>
                <a:tab pos="241300" algn="l"/>
              </a:tabLst>
            </a:pPr>
            <a:r>
              <a:rPr lang="en-US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5125" algn="l"/>
                <a:tab pos="20256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client,	issues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sz="2800" spc="-2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</a:t>
            </a:r>
            <a:r>
              <a:rPr sz="2800" spc="24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16305">
              <a:lnSpc>
                <a:spcPts val="3020"/>
              </a:lnSpc>
              <a:spcBef>
                <a:spcPts val="1055"/>
              </a:spcBef>
              <a:buAutoNum type="arabicPeriod" startAt="2"/>
              <a:tabLst>
                <a:tab pos="36512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this port number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 command.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9695">
              <a:lnSpc>
                <a:spcPts val="3020"/>
              </a:lnSpc>
              <a:spcBef>
                <a:spcPts val="1005"/>
              </a:spcBef>
              <a:buAutoNum type="arabicPeriod" startAt="2"/>
              <a:tabLst>
                <a:tab pos="36512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an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open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wellknown port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and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ephemeral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5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290810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7366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8676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connection, </a:t>
            </a:r>
            <a:r>
              <a:rPr sz="28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 problem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defining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034175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61212"/>
            <a:ext cx="10262235" cy="45345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106045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file, EBCDIC file, or image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: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default)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24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4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43560" indent="-228600">
              <a:lnSpc>
                <a:spcPts val="269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sz="24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records.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only with </a:t>
            </a:r>
            <a:r>
              <a:rPr sz="24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400" spc="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6957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structure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 having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number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can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accessed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45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219200"/>
            <a:ext cx="10311130" cy="364997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9906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mode;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3-byte</a:t>
            </a:r>
            <a:r>
              <a:rPr sz="2800" spc="204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11125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descriptor;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bytes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72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226675" cy="28816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2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over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under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over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800" spc="125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etrieving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client),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(client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server),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irectory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024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972" y="149558"/>
            <a:ext cx="7144080" cy="6415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28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54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5" dirty="0"/>
              <a:t> </a:t>
            </a:r>
            <a:r>
              <a:rPr sz="4400" spc="-10" dirty="0"/>
              <a:t>of</a:t>
            </a:r>
            <a:r>
              <a:rPr sz="4400" spc="-5" dirty="0"/>
              <a:t> </a:t>
            </a:r>
            <a:r>
              <a:rPr sz="4400" dirty="0"/>
              <a:t>a</a:t>
            </a:r>
            <a:r>
              <a:rPr sz="4400" spc="15" dirty="0"/>
              <a:t> </a:t>
            </a:r>
            <a:r>
              <a:rPr sz="4400" spc="-10" dirty="0"/>
              <a:t>peer-to-peer</a:t>
            </a:r>
            <a:r>
              <a:rPr sz="4400" dirty="0"/>
              <a:t> </a:t>
            </a:r>
            <a:r>
              <a:rPr sz="4400" spc="-10" dirty="0"/>
              <a:t>paradigm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1690123"/>
            <a:ext cx="8616134" cy="4559583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36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Security </a:t>
            </a:r>
            <a:r>
              <a:rPr spc="-229" dirty="0"/>
              <a:t>for</a:t>
            </a:r>
            <a:r>
              <a:rPr spc="-480" dirty="0"/>
              <a:t> </a:t>
            </a:r>
            <a:r>
              <a:rPr spc="-310" dirty="0"/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40645" cy="3522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7559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(unencrypted),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it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sz="2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insecure.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5753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sz="28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8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sz="28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 application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2E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SSL-FTP.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461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57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046"/>
            <a:ext cx="10222865" cy="402199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such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running all the  time,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3041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electronic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mail, the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8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</a:t>
            </a:r>
            <a:r>
              <a:rPr sz="24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0929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logical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 someone sends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e-mail.</a:t>
            </a:r>
          </a:p>
        </p:txBody>
      </p:sp>
    </p:spTree>
    <p:extLst>
      <p:ext uri="{BB962C8B-B14F-4D97-AF65-F5344CB8AC3E}">
        <p14:creationId xmlns:p14="http://schemas.microsoft.com/office/powerpoint/2010/main" val="42129802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64540"/>
            <a:ext cx="9740900" cy="215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 server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</a:t>
            </a:r>
            <a:r>
              <a:rPr sz="2400" spc="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some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spc="10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(servers).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83185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servers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944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17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15575" cy="335591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191135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scenario,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e-mail,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via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 or a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7147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80340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 restrictions.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owner of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(spool)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33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4707" y="1132305"/>
            <a:ext cx="8663715" cy="456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1416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57878"/>
            <a:ext cx="10300335" cy="608307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use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(UA),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Mail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(MTA),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(MAA).</a:t>
            </a:r>
          </a:p>
          <a:p>
            <a:pPr marL="241300" marR="586105" indent="-228600">
              <a:lnSpc>
                <a:spcPts val="25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Alice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Bob, she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prepare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send 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4478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(spool)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waiting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3655" indent="-228600">
              <a:lnSpc>
                <a:spcPts val="2500"/>
              </a:lnSpc>
              <a:spcBef>
                <a:spcPts val="969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message,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through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from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Alice’s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Bob’s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using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3041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needed: one 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826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all the time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know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ask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 The client, 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hand,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triggered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Bob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allows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87325" indent="-228600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MAA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641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159"/>
            <a:ext cx="10050780" cy="27324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bypass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access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indent="-39052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pushes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needs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UAs,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(client 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server), and 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MAAs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(client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8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498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12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User</a:t>
            </a:r>
            <a:r>
              <a:rPr spc="-395" dirty="0"/>
              <a:t> </a:t>
            </a:r>
            <a:r>
              <a:rPr spc="-20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6646"/>
            <a:ext cx="10203815" cy="366100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8768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7000" indent="-228600">
              <a:lnSpc>
                <a:spcPct val="80000"/>
              </a:lnSpc>
              <a:spcBef>
                <a:spcPts val="103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package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(program)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composes, reads,  replies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agents: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command-driven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GUI-based.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07975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driven user agents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elm.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GUI-based user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are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Eudora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06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26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Sending</a:t>
            </a:r>
            <a:r>
              <a:rPr spc="-380" dirty="0"/>
              <a:t> </a:t>
            </a:r>
            <a:r>
              <a:rPr spc="-65" dirty="0"/>
              <a:t>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9522"/>
            <a:ext cx="10026015" cy="4544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811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mail, 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UA, creates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looks very  similar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sz="2400" spc="8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1691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address,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 address,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sz="2400" spc="1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1341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subject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 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35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0627" y="574585"/>
            <a:ext cx="5172420" cy="569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9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74191"/>
            <a:ext cx="10342245" cy="3776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Easily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scalable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cost-effective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expensive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challenge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security;</a:t>
            </a:r>
            <a:endParaRPr sz="2800">
              <a:latin typeface="Calibri"/>
              <a:cs typeface="Calibri"/>
            </a:endParaRPr>
          </a:p>
          <a:p>
            <a:pPr marL="241300" marR="147383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difficult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challenge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applicability;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appears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paradigm.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  <a:tab pos="7215505" algn="l"/>
              </a:tabLst>
            </a:pPr>
            <a:r>
              <a:rPr sz="2800" spc="-35" dirty="0">
                <a:latin typeface="Calibri"/>
                <a:cs typeface="Calibri"/>
              </a:rPr>
              <a:t>BitTorrent,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Skype,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IPTV,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telephony,	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Receiving</a:t>
            </a:r>
            <a:r>
              <a:rPr spc="-380" dirty="0"/>
              <a:t> </a:t>
            </a:r>
            <a:r>
              <a:rPr spc="-65" dirty="0"/>
              <a:t>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013950" cy="343985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is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a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mail, the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mail,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each  line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 the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000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time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sent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90805" indent="-228600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select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558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7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Email</a:t>
            </a:r>
            <a:r>
              <a:rPr spc="-385" dirty="0"/>
              <a:t> </a:t>
            </a:r>
            <a:r>
              <a:rPr spc="-160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1792"/>
            <a:ext cx="1033716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mail, a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2400" spc="-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8150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parts: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part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@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16272"/>
            <a:ext cx="1027811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selects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hosts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e-mail;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called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2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exchangers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6805" y="3566172"/>
            <a:ext cx="6178044" cy="74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2252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8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Mailing </a:t>
            </a:r>
            <a:r>
              <a:rPr spc="-275" dirty="0"/>
              <a:t>List </a:t>
            </a:r>
            <a:r>
              <a:rPr spc="-130" dirty="0"/>
              <a:t>or </a:t>
            </a:r>
            <a:r>
              <a:rPr spc="-175" dirty="0"/>
              <a:t>Group</a:t>
            </a:r>
            <a:r>
              <a:rPr spc="-850" dirty="0"/>
              <a:t> </a:t>
            </a:r>
            <a:r>
              <a:rPr spc="-27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87940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99060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alias,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sz="2400" spc="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 message 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sent,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recipient’s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alias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40335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alias, </a:t>
            </a:r>
            <a:r>
              <a:rPr sz="2400" spc="-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must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05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84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Protocols </a:t>
            </a:r>
            <a:r>
              <a:rPr spc="-145" dirty="0"/>
              <a:t>used </a:t>
            </a:r>
            <a:r>
              <a:rPr spc="-200" dirty="0"/>
              <a:t>in </a:t>
            </a:r>
            <a:r>
              <a:rPr spc="-245" dirty="0"/>
              <a:t>electronic</a:t>
            </a:r>
            <a:r>
              <a:rPr spc="-805" dirty="0"/>
              <a:t> </a:t>
            </a:r>
            <a:r>
              <a:rPr spc="-260" dirty="0"/>
              <a:t>mail</a:t>
            </a:r>
          </a:p>
        </p:txBody>
      </p:sp>
      <p:sp>
        <p:nvSpPr>
          <p:cNvPr id="3" name="object 3"/>
          <p:cNvSpPr/>
          <p:nvPr/>
        </p:nvSpPr>
        <p:spPr>
          <a:xfrm>
            <a:off x="830579" y="1985760"/>
            <a:ext cx="10346746" cy="34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890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27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Message </a:t>
            </a:r>
            <a:r>
              <a:rPr spc="-295" dirty="0"/>
              <a:t>Transfer </a:t>
            </a:r>
            <a:r>
              <a:rPr spc="-245" dirty="0"/>
              <a:t>Agent:</a:t>
            </a:r>
            <a:r>
              <a:rPr spc="-715" dirty="0"/>
              <a:t> </a:t>
            </a:r>
            <a:r>
              <a:rPr spc="-45" dirty="0"/>
              <a:t>SMTP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01800"/>
            <a:ext cx="10336530" cy="412709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222885" indent="-228600">
              <a:lnSpc>
                <a:spcPct val="701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defines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server 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sz="2400" spc="-4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(SMTP).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</a:p>
          <a:p>
            <a:pPr marL="316230" indent="-30416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etween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sender’s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2400" spc="-12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3041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etween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mail</a:t>
            </a:r>
            <a:r>
              <a:rPr sz="2400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1275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forth.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0134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commands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responses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59079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 </a:t>
            </a:r>
            <a:r>
              <a:rPr sz="24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 </a:t>
            </a:r>
            <a:r>
              <a:rPr sz="24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(carriage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line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feed)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end-of-line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889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7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SMTP</a:t>
            </a:r>
            <a:r>
              <a:rPr spc="-40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4854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915" y="3448834"/>
            <a:ext cx="11269257" cy="2351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4012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95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SMTP</a:t>
            </a:r>
            <a:r>
              <a:rPr spc="-380" dirty="0"/>
              <a:t> </a:t>
            </a:r>
            <a:r>
              <a:rPr spc="-155" dirty="0"/>
              <a:t>Responses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188"/>
            <a:ext cx="985583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that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8967" y="2723339"/>
            <a:ext cx="8883898" cy="402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4486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08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Mail </a:t>
            </a:r>
            <a:r>
              <a:rPr spc="-295" dirty="0"/>
              <a:t>Transfer</a:t>
            </a:r>
            <a:r>
              <a:rPr spc="-665" dirty="0"/>
              <a:t> </a:t>
            </a:r>
            <a:r>
              <a:rPr spc="-160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790430" cy="18460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mail message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400" spc="8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onnection</a:t>
            </a:r>
            <a:r>
              <a:rPr sz="2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ail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onnection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44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</a:t>
            </a:r>
            <a:r>
              <a:rPr spc="-355" dirty="0"/>
              <a:t> </a:t>
            </a:r>
            <a:r>
              <a:rPr spc="-215" dirty="0"/>
              <a:t>Establishment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827"/>
            <a:ext cx="10250805" cy="4544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has </a:t>
            </a:r>
            <a:r>
              <a:rPr sz="2800" spc="-5" dirty="0">
                <a:latin typeface="Carlito"/>
                <a:cs typeface="Carlito"/>
              </a:rPr>
              <a:t>made a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connection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25,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SMTP server </a:t>
            </a:r>
            <a:r>
              <a:rPr sz="2800" spc="-15" dirty="0">
                <a:latin typeface="Carlito"/>
                <a:cs typeface="Carlito"/>
              </a:rPr>
              <a:t>starts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connection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phase.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rlito"/>
                <a:cs typeface="Carlito"/>
              </a:rPr>
              <a:t>This phase </a:t>
            </a:r>
            <a:r>
              <a:rPr sz="2800" spc="-20" dirty="0">
                <a:latin typeface="Carlito"/>
                <a:cs typeface="Carlito"/>
              </a:rPr>
              <a:t>involves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following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three</a:t>
            </a:r>
            <a:r>
              <a:rPr sz="2800" spc="1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steps</a:t>
            </a:r>
            <a:r>
              <a:rPr sz="2800" spc="-2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1. The server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220 </a:t>
            </a:r>
            <a:r>
              <a:rPr sz="2800" spc="-5" dirty="0">
                <a:latin typeface="Carlito"/>
                <a:cs typeface="Carlito"/>
              </a:rPr>
              <a:t>(service </a:t>
            </a:r>
            <a:r>
              <a:rPr sz="2800" spc="-10" dirty="0">
                <a:latin typeface="Carlito"/>
                <a:cs typeface="Carlito"/>
              </a:rPr>
              <a:t>ready)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tell the client 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 ready </a:t>
            </a:r>
            <a:r>
              <a:rPr sz="2800" spc="-15" dirty="0">
                <a:latin typeface="Carlito"/>
                <a:cs typeface="Carlito"/>
              </a:rPr>
              <a:t>to receive </a:t>
            </a:r>
            <a:r>
              <a:rPr sz="2800" spc="-5" dirty="0">
                <a:latin typeface="Carlito"/>
                <a:cs typeface="Carlito"/>
              </a:rPr>
              <a:t>mail. </a:t>
            </a:r>
            <a:r>
              <a:rPr sz="2800" dirty="0">
                <a:latin typeface="Carlito"/>
                <a:cs typeface="Carlito"/>
              </a:rPr>
              <a:t>If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is not </a:t>
            </a:r>
            <a:r>
              <a:rPr sz="2800" spc="-45" dirty="0">
                <a:latin typeface="Carlito"/>
                <a:cs typeface="Carlito"/>
              </a:rPr>
              <a:t>ready,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421 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(service </a:t>
            </a:r>
            <a:r>
              <a:rPr sz="2800" spc="-10" dirty="0">
                <a:latin typeface="Carlito"/>
                <a:cs typeface="Carlito"/>
              </a:rPr>
              <a:t>not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available).</a:t>
            </a:r>
            <a:endParaRPr sz="2800">
              <a:latin typeface="Carlito"/>
              <a:cs typeface="Carlito"/>
            </a:endParaRPr>
          </a:p>
          <a:p>
            <a:pPr marL="241300" marR="443865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2. The </a:t>
            </a:r>
            <a:r>
              <a:rPr sz="2800" spc="-10" dirty="0">
                <a:latin typeface="Carlito"/>
                <a:cs typeface="Carlito"/>
              </a:rPr>
              <a:t>client 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HELO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message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identify </a:t>
            </a:r>
            <a:r>
              <a:rPr sz="2800" spc="-30" dirty="0">
                <a:latin typeface="Carlito"/>
                <a:cs typeface="Carlito"/>
              </a:rPr>
              <a:t>itself,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its  domain name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20" dirty="0">
                <a:latin typeface="Carlito"/>
                <a:cs typeface="Carlito"/>
              </a:rPr>
              <a:t>to inform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of the domain name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client.</a:t>
            </a:r>
            <a:endParaRPr sz="2800">
              <a:latin typeface="Carlito"/>
              <a:cs typeface="Carlito"/>
            </a:endParaRPr>
          </a:p>
          <a:p>
            <a:pPr marL="241300" marR="52705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3. The server </a:t>
            </a:r>
            <a:r>
              <a:rPr sz="2800" spc="-10" dirty="0">
                <a:latin typeface="Carlito"/>
                <a:cs typeface="Carlito"/>
              </a:rPr>
              <a:t>responds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250 </a:t>
            </a:r>
            <a:r>
              <a:rPr sz="2800" spc="-15" dirty="0">
                <a:latin typeface="Carlito"/>
                <a:cs typeface="Carlito"/>
              </a:rPr>
              <a:t>(request </a:t>
            </a:r>
            <a:r>
              <a:rPr sz="2800" spc="-10" dirty="0">
                <a:latin typeface="Carlito"/>
                <a:cs typeface="Carlito"/>
              </a:rPr>
              <a:t>command </a:t>
            </a:r>
            <a:r>
              <a:rPr sz="2800" spc="-15" dirty="0">
                <a:latin typeface="Carlito"/>
                <a:cs typeface="Carlito"/>
              </a:rPr>
              <a:t>completed) 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some other code depending </a:t>
            </a:r>
            <a:r>
              <a:rPr sz="2800" spc="-5" dirty="0">
                <a:latin typeface="Carlito"/>
                <a:cs typeface="Carlito"/>
              </a:rPr>
              <a:t>on the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situation.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897619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9560"/>
            <a:ext cx="5636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Message</a:t>
            </a:r>
            <a:r>
              <a:rPr spc="-415" dirty="0"/>
              <a:t> </a:t>
            </a:r>
            <a:r>
              <a:rPr spc="-295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86790"/>
            <a:ext cx="10330815" cy="537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phase </a:t>
            </a:r>
            <a:r>
              <a:rPr sz="2400" spc="-15" dirty="0">
                <a:latin typeface="Carlito"/>
                <a:cs typeface="Carlito"/>
              </a:rPr>
              <a:t>involves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eight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steps</a:t>
            </a:r>
            <a:r>
              <a:rPr sz="2400" spc="-1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Steps </a:t>
            </a:r>
            <a:r>
              <a:rPr sz="2400" dirty="0">
                <a:latin typeface="Carlito"/>
                <a:cs typeface="Carlito"/>
              </a:rPr>
              <a:t>3 and 4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repeated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one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recipient.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1. </a:t>
            </a:r>
            <a:r>
              <a:rPr sz="2400" spc="-5" dirty="0">
                <a:latin typeface="Carlito"/>
                <a:cs typeface="Carlito"/>
              </a:rPr>
              <a:t>The client sends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MAIL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message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introduce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sender 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</a:p>
          <a:p>
            <a:pPr marL="241300">
              <a:lnSpc>
                <a:spcPts val="2014"/>
              </a:lnSpc>
            </a:pPr>
            <a:r>
              <a:rPr sz="2400" spc="-5" dirty="0">
                <a:latin typeface="Carlito"/>
                <a:cs typeface="Carlito"/>
              </a:rPr>
              <a:t>message. </a:t>
            </a:r>
            <a:r>
              <a:rPr sz="2400" dirty="0">
                <a:latin typeface="Carlito"/>
                <a:cs typeface="Carlito"/>
              </a:rPr>
              <a:t>It includes the mail </a:t>
            </a:r>
            <a:r>
              <a:rPr sz="2400" spc="-5" dirty="0">
                <a:latin typeface="Carlito"/>
                <a:cs typeface="Carlito"/>
              </a:rPr>
              <a:t>address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sender </a:t>
            </a:r>
            <a:r>
              <a:rPr sz="2400" spc="-10" dirty="0">
                <a:latin typeface="Carlito"/>
                <a:cs typeface="Carlito"/>
              </a:rPr>
              <a:t>(mailbox </a:t>
            </a:r>
            <a:r>
              <a:rPr sz="2400" dirty="0">
                <a:latin typeface="Carlito"/>
                <a:cs typeface="Carlito"/>
              </a:rPr>
              <a:t>and the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domain</a:t>
            </a:r>
            <a:endParaRPr sz="2400" dirty="0">
              <a:latin typeface="Carlito"/>
              <a:cs typeface="Carlito"/>
            </a:endParaRPr>
          </a:p>
          <a:p>
            <a:pPr marL="241300" marR="1184910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latin typeface="Carlito"/>
                <a:cs typeface="Carlito"/>
              </a:rPr>
              <a:t>name).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needed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return </a:t>
            </a:r>
            <a:r>
              <a:rPr sz="2400" dirty="0">
                <a:latin typeface="Carlito"/>
                <a:cs typeface="Carlito"/>
              </a:rPr>
              <a:t>mail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spc="-25" dirty="0">
                <a:latin typeface="Carlito"/>
                <a:cs typeface="Carlito"/>
              </a:rPr>
              <a:t>for  </a:t>
            </a:r>
            <a:r>
              <a:rPr sz="2400" spc="-5" dirty="0">
                <a:latin typeface="Carlito"/>
                <a:cs typeface="Carlito"/>
              </a:rPr>
              <a:t>returning </a:t>
            </a:r>
            <a:r>
              <a:rPr sz="2400" spc="-15" dirty="0">
                <a:latin typeface="Carlito"/>
                <a:cs typeface="Carlito"/>
              </a:rPr>
              <a:t>errors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reporting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messages.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2.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responds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250 </a:t>
            </a:r>
            <a:r>
              <a:rPr sz="2400" spc="-5" dirty="0">
                <a:latin typeface="Carlito"/>
                <a:cs typeface="Carlito"/>
              </a:rPr>
              <a:t>or some other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  <a:p>
            <a:pPr marL="241300" marR="66103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3. </a:t>
            </a:r>
            <a:r>
              <a:rPr sz="2400" spc="-5" dirty="0">
                <a:latin typeface="Carlito"/>
                <a:cs typeface="Carlito"/>
              </a:rPr>
              <a:t>The client sends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RCPT </a:t>
            </a:r>
            <a:r>
              <a:rPr sz="2400" spc="-4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(recipient</a:t>
            </a:r>
            <a:r>
              <a:rPr sz="2400" spc="-5" dirty="0">
                <a:latin typeface="Carlito"/>
                <a:cs typeface="Carlito"/>
              </a:rPr>
              <a:t>) message, </a:t>
            </a:r>
            <a:r>
              <a:rPr sz="2400" dirty="0">
                <a:latin typeface="Carlito"/>
                <a:cs typeface="Carlito"/>
              </a:rPr>
              <a:t>which includes the mail  </a:t>
            </a:r>
            <a:r>
              <a:rPr sz="2400" spc="-5" dirty="0">
                <a:latin typeface="Carlito"/>
                <a:cs typeface="Carlito"/>
              </a:rPr>
              <a:t>address 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recipient.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4.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responds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250 </a:t>
            </a:r>
            <a:r>
              <a:rPr sz="2400" spc="-5" dirty="0">
                <a:latin typeface="Carlito"/>
                <a:cs typeface="Carlito"/>
              </a:rPr>
              <a:t>or some other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5. </a:t>
            </a:r>
            <a:r>
              <a:rPr sz="2400" spc="-5" dirty="0">
                <a:latin typeface="Carlito"/>
                <a:cs typeface="Carlito"/>
              </a:rPr>
              <a:t>The client sends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1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message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message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transfer.</a:t>
            </a:r>
            <a:endParaRPr sz="2400" dirty="0">
              <a:latin typeface="Carlito"/>
              <a:cs typeface="Carlito"/>
            </a:endParaRPr>
          </a:p>
          <a:p>
            <a:pPr marL="241300" marR="149669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6.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responds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354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(start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mail input) </a:t>
            </a:r>
            <a:r>
              <a:rPr sz="2400" spc="-5" dirty="0">
                <a:latin typeface="Carlito"/>
                <a:cs typeface="Carlito"/>
              </a:rPr>
              <a:t>or some other 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message.</a:t>
            </a:r>
            <a:endParaRPr sz="2400" dirty="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7. </a:t>
            </a:r>
            <a:r>
              <a:rPr sz="2400" spc="-5" dirty="0">
                <a:latin typeface="Carlito"/>
                <a:cs typeface="Carlito"/>
              </a:rPr>
              <a:t>The client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sends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message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consecutive </a:t>
            </a:r>
            <a:r>
              <a:rPr sz="2400" dirty="0">
                <a:latin typeface="Carlito"/>
                <a:cs typeface="Carlito"/>
              </a:rPr>
              <a:t>lines. </a:t>
            </a:r>
            <a:r>
              <a:rPr sz="2400" spc="-5" dirty="0">
                <a:latin typeface="Carlito"/>
                <a:cs typeface="Carlito"/>
              </a:rPr>
              <a:t>The message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terminated by </a:t>
            </a:r>
            <a:r>
              <a:rPr sz="2400" dirty="0">
                <a:latin typeface="Carlito"/>
                <a:cs typeface="Carlito"/>
              </a:rPr>
              <a:t>a line </a:t>
            </a:r>
            <a:r>
              <a:rPr sz="2400" spc="-10" dirty="0">
                <a:latin typeface="Carlito"/>
                <a:cs typeface="Carlito"/>
              </a:rPr>
              <a:t>containing just </a:t>
            </a:r>
            <a:r>
              <a:rPr sz="2400" spc="-5" dirty="0">
                <a:latin typeface="Carlito"/>
                <a:cs typeface="Carlito"/>
              </a:rPr>
              <a:t>one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period.</a:t>
            </a: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8.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responds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code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250 (OK) </a:t>
            </a:r>
            <a:r>
              <a:rPr sz="2400" spc="-5" dirty="0">
                <a:latin typeface="Carlito"/>
                <a:cs typeface="Carlito"/>
              </a:rPr>
              <a:t>or some other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4172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9726</Words>
  <Application>Microsoft Office PowerPoint</Application>
  <PresentationFormat>Widescreen</PresentationFormat>
  <Paragraphs>891</Paragraphs>
  <Slides>179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179</vt:i4>
      </vt:variant>
    </vt:vector>
  </HeadingPairs>
  <TitlesOfParts>
    <vt:vector size="188" baseType="lpstr">
      <vt:lpstr>Arial</vt:lpstr>
      <vt:lpstr>Arial MT</vt:lpstr>
      <vt:lpstr>Calibri</vt:lpstr>
      <vt:lpstr>Calibri Light</vt:lpstr>
      <vt:lpstr>Cambria Math</vt:lpstr>
      <vt:lpstr>Carlito</vt:lpstr>
      <vt:lpstr>Times New Roman</vt:lpstr>
      <vt:lpstr>Office Theme</vt:lpstr>
      <vt:lpstr>1_Office Theme</vt:lpstr>
      <vt:lpstr>Module 1-part 2</vt:lpstr>
      <vt:lpstr>Application Layer</vt:lpstr>
      <vt:lpstr>Application-Layer Paradigms</vt:lpstr>
      <vt:lpstr>Traditional Paradigm: Client-Server</vt:lpstr>
      <vt:lpstr>Example of a client-server paradigm</vt:lpstr>
      <vt:lpstr>PowerPoint Presentation</vt:lpstr>
      <vt:lpstr>New Paradigm: Peer-to-Peer</vt:lpstr>
      <vt:lpstr>Example of a peer-to-peer paradigm</vt:lpstr>
      <vt:lpstr>PowerPoint Presentation</vt:lpstr>
      <vt:lpstr>Mixed Paradigm</vt:lpstr>
      <vt:lpstr>CLIENT-SERVER PARADIGM working</vt:lpstr>
      <vt:lpstr>How can a client process communicate with a  server process?</vt:lpstr>
      <vt:lpstr>Socket interface</vt:lpstr>
      <vt:lpstr>Sockets</vt:lpstr>
      <vt:lpstr>Position of the socket interface</vt:lpstr>
      <vt:lpstr>PowerPoint Presentation</vt:lpstr>
      <vt:lpstr>PowerPoint Presentation</vt:lpstr>
      <vt:lpstr>PowerPoint Presentation</vt:lpstr>
      <vt:lpstr>Socket Addresses</vt:lpstr>
      <vt:lpstr>PowerPoint Presentation</vt:lpstr>
      <vt:lpstr>PowerPoint Presentation</vt:lpstr>
      <vt:lpstr>Finding Socket Addresses</vt:lpstr>
      <vt:lpstr>Using Services of the Transport  Layer</vt:lpstr>
      <vt:lpstr>UDP Protocol</vt:lpstr>
      <vt:lpstr>PowerPoint Presentation</vt:lpstr>
      <vt:lpstr>TCP Protocol</vt:lpstr>
      <vt:lpstr>PowerPoint Presentation</vt:lpstr>
      <vt:lpstr>SCTP Protocol</vt:lpstr>
      <vt:lpstr>STANDARD CLIENT-SERVER APPLICATIONS</vt:lpstr>
      <vt:lpstr>World Wide Web</vt:lpstr>
      <vt:lpstr>PowerPoint Presentation</vt:lpstr>
      <vt:lpstr>Architecture of web</vt:lpstr>
      <vt:lpstr>Web Client (Browser)</vt:lpstr>
      <vt:lpstr>PowerPoint Presentation</vt:lpstr>
      <vt:lpstr>Web Server</vt:lpstr>
      <vt:lpstr>Uniform Resource Locator (URL)</vt:lpstr>
      <vt:lpstr>PowerPoint Presentation</vt:lpstr>
      <vt:lpstr>Web Documents</vt:lpstr>
      <vt:lpstr>PowerPoint Presentation</vt:lpstr>
      <vt:lpstr>PowerPoint Presentation</vt:lpstr>
      <vt:lpstr>HyperText Transfer Protocol (HTTP)</vt:lpstr>
      <vt:lpstr>PowerPoint Presentation</vt:lpstr>
      <vt:lpstr>Nonpersistent Connections</vt:lpstr>
      <vt:lpstr>Persistent Connections</vt:lpstr>
      <vt:lpstr>Non-persistent</vt:lpstr>
      <vt:lpstr>persistent</vt:lpstr>
      <vt:lpstr>Message Formats</vt:lpstr>
      <vt:lpstr>Request Message</vt:lpstr>
      <vt:lpstr>PowerPoint Presentation</vt:lpstr>
      <vt:lpstr>PowerPoint Presentation</vt:lpstr>
      <vt:lpstr>PowerPoint Presentation</vt:lpstr>
      <vt:lpstr>PowerPoint Presentation</vt:lpstr>
      <vt:lpstr>Response Message</vt:lpstr>
      <vt:lpstr>PowerPoint Presentation</vt:lpstr>
      <vt:lpstr>PowerPoint Presentation</vt:lpstr>
      <vt:lpstr>Example</vt:lpstr>
      <vt:lpstr>Cookies</vt:lpstr>
      <vt:lpstr>Creating and Storing Cookies</vt:lpstr>
      <vt:lpstr>Using Cookies</vt:lpstr>
      <vt:lpstr>Example</vt:lpstr>
      <vt:lpstr>Web Caching: Proxy Server</vt:lpstr>
      <vt:lpstr>Proxy Server Location</vt:lpstr>
      <vt:lpstr>Example of a proxy server</vt:lpstr>
      <vt:lpstr>Cache Update</vt:lpstr>
      <vt:lpstr>HTTP Security</vt:lpstr>
      <vt:lpstr>FTP</vt:lpstr>
      <vt:lpstr>basic model of FTP</vt:lpstr>
      <vt:lpstr>PowerPoint Presentation</vt:lpstr>
      <vt:lpstr>PowerPoint Presentation</vt:lpstr>
      <vt:lpstr>PowerPoint Presentation</vt:lpstr>
      <vt:lpstr>Some FTP commands..</vt:lpstr>
      <vt:lpstr>PowerPoint Presentation</vt:lpstr>
      <vt:lpstr>Some responses..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for FTP</vt:lpstr>
      <vt:lpstr>Electronic Mail</vt:lpstr>
      <vt:lpstr>PowerPoint Presentation</vt:lpstr>
      <vt:lpstr>Architecture of e-mail</vt:lpstr>
      <vt:lpstr>PowerPoint Presentation</vt:lpstr>
      <vt:lpstr>PowerPoint Presentation</vt:lpstr>
      <vt:lpstr>PowerPoint Presentation</vt:lpstr>
      <vt:lpstr>User Agent</vt:lpstr>
      <vt:lpstr>Sending Mail</vt:lpstr>
      <vt:lpstr>PowerPoint Presentation</vt:lpstr>
      <vt:lpstr>Receiving Mail</vt:lpstr>
      <vt:lpstr>Email Address</vt:lpstr>
      <vt:lpstr>Mailing List or Group List</vt:lpstr>
      <vt:lpstr>Protocols used in electronic mail</vt:lpstr>
      <vt:lpstr>Message Transfer Agent: SMTP</vt:lpstr>
      <vt:lpstr>SMTP Commands</vt:lpstr>
      <vt:lpstr>SMTP Responses</vt:lpstr>
      <vt:lpstr>Mail Transfer Phases</vt:lpstr>
      <vt:lpstr>Connection Establishment</vt:lpstr>
      <vt:lpstr>Message Transfer</vt:lpstr>
      <vt:lpstr>Connection Termination</vt:lpstr>
      <vt:lpstr>PowerPoint Presentation</vt:lpstr>
      <vt:lpstr>Message Access Agent: POP and IMAP</vt:lpstr>
      <vt:lpstr>POP3</vt:lpstr>
      <vt:lpstr>PowerPoint Presentation</vt:lpstr>
      <vt:lpstr>PowerPoint Presentation</vt:lpstr>
      <vt:lpstr>PowerPoint Presentation</vt:lpstr>
      <vt:lpstr>IMAP4</vt:lpstr>
      <vt:lpstr>MIME</vt:lpstr>
      <vt:lpstr>MIME</vt:lpstr>
      <vt:lpstr>MIME Headers</vt:lpstr>
      <vt:lpstr>Content-Type</vt:lpstr>
      <vt:lpstr>Content-Transfer-Encoding</vt:lpstr>
      <vt:lpstr>Web-Based Mail</vt:lpstr>
      <vt:lpstr>E-Mail Security</vt:lpstr>
      <vt:lpstr>TELNET</vt:lpstr>
      <vt:lpstr>PowerPoint Presentation</vt:lpstr>
      <vt:lpstr>Local logging</vt:lpstr>
      <vt:lpstr>PowerPoint Presentation</vt:lpstr>
      <vt:lpstr>Remote Logging</vt:lpstr>
      <vt:lpstr>PowerPoint Presentation</vt:lpstr>
      <vt:lpstr>Network Virtual Terminal (NVT)</vt:lpstr>
      <vt:lpstr>PowerPoint Presentation</vt:lpstr>
      <vt:lpstr>PowerPoint Presentation</vt:lpstr>
      <vt:lpstr>TELNET commands</vt:lpstr>
      <vt:lpstr>Secure Shell (SSH)</vt:lpstr>
      <vt:lpstr>Components of SSH</vt:lpstr>
      <vt:lpstr>SSH Transport-Layer Protocol (SSH-TRANS)</vt:lpstr>
      <vt:lpstr>SSH Authentication Protocol (SSH-AUTH)</vt:lpstr>
      <vt:lpstr>SSH Connection Protocol (SSH-CONN)</vt:lpstr>
      <vt:lpstr>Applications of SSH</vt:lpstr>
      <vt:lpstr>Port Forwarding</vt:lpstr>
      <vt:lpstr>Format of the SSH Packets</vt:lpstr>
      <vt:lpstr>Domain Name System (DNS)</vt:lpstr>
      <vt:lpstr>PowerPoint Presentation</vt:lpstr>
      <vt:lpstr>Steps : Hostname to IP address</vt:lpstr>
      <vt:lpstr>PowerPoint Presentation</vt:lpstr>
      <vt:lpstr>Name Space</vt:lpstr>
      <vt:lpstr>Domain Name Space</vt:lpstr>
      <vt:lpstr>PowerPoint Presentation</vt:lpstr>
      <vt:lpstr>Example for domain name</vt:lpstr>
      <vt:lpstr>PowerPoint Presentation</vt:lpstr>
      <vt:lpstr>Distribution of Name Space</vt:lpstr>
      <vt:lpstr>PowerPoint Presentation</vt:lpstr>
      <vt:lpstr>Primary and Secondary Servers</vt:lpstr>
      <vt:lpstr>DNS in the Internet</vt:lpstr>
      <vt:lpstr>Generic Domains</vt:lpstr>
      <vt:lpstr>PowerPoint Presentation</vt:lpstr>
      <vt:lpstr>Country Domains</vt:lpstr>
      <vt:lpstr>What is Resolution</vt:lpstr>
      <vt:lpstr>Recursive Resolution</vt:lpstr>
      <vt:lpstr>Iterative Resolution</vt:lpstr>
      <vt:lpstr>Caching</vt:lpstr>
      <vt:lpstr>DNS Resource Records</vt:lpstr>
      <vt:lpstr>DNS Messages</vt:lpstr>
      <vt:lpstr>PowerPoint Presentation</vt:lpstr>
      <vt:lpstr>PowerPoint Presentation</vt:lpstr>
      <vt:lpstr>Encapsulation in DNS</vt:lpstr>
      <vt:lpstr>How are new domains added to DNS?</vt:lpstr>
      <vt:lpstr>DDNS</vt:lpstr>
      <vt:lpstr>Security of DNS</vt:lpstr>
      <vt:lpstr>PEER-TO-PEER PARADIGM</vt:lpstr>
      <vt:lpstr>PowerPoint Presentation</vt:lpstr>
      <vt:lpstr>P2P Networks</vt:lpstr>
      <vt:lpstr>Centralized Networks</vt:lpstr>
      <vt:lpstr>PowerPoint Presentation</vt:lpstr>
      <vt:lpstr>PowerPoint Presentation</vt:lpstr>
      <vt:lpstr>Decentralized Network</vt:lpstr>
      <vt:lpstr>Unstructured Networks</vt:lpstr>
      <vt:lpstr>Example : Gnutella</vt:lpstr>
      <vt:lpstr>Structured Networks</vt:lpstr>
      <vt:lpstr>Distributed Hash Table (DHT)</vt:lpstr>
      <vt:lpstr>Address Space in DHT</vt:lpstr>
      <vt:lpstr>Hashing Peer Identifier</vt:lpstr>
      <vt:lpstr>Hashing Object Identifier</vt:lpstr>
      <vt:lpstr>Storing the Object</vt:lpstr>
      <vt:lpstr>Example</vt:lpstr>
      <vt:lpstr>PowerPoint Presentation</vt:lpstr>
      <vt:lpstr>Routing in DHT Networks</vt:lpstr>
      <vt:lpstr>Arrival and Departure of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USER</dc:creator>
  <cp:lastModifiedBy>Admin</cp:lastModifiedBy>
  <cp:revision>41</cp:revision>
  <dcterms:created xsi:type="dcterms:W3CDTF">2021-05-11T03:28:49Z</dcterms:created>
  <dcterms:modified xsi:type="dcterms:W3CDTF">2021-05-29T05:46:11Z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2021-05-11T00:00:00Z</vt:filetime>
  </property>
</Properties>
</file>