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333" r:id="rId62"/>
    <p:sldId id="334" r:id="rId63"/>
    <p:sldId id="335" r:id="rId64"/>
    <p:sldId id="336" r:id="rId65"/>
    <p:sldId id="337" r:id="rId66"/>
    <p:sldId id="338" r:id="rId67"/>
    <p:sldId id="339" r:id="rId68"/>
    <p:sldId id="340" r:id="rId69"/>
    <p:sldId id="341" r:id="rId70"/>
    <p:sldId id="342" r:id="rId71"/>
    <p:sldId id="305" r:id="rId72"/>
    <p:sldId id="306" r:id="rId73"/>
    <p:sldId id="307" r:id="rId74"/>
    <p:sldId id="308" r:id="rId75"/>
    <p:sldId id="309" r:id="rId76"/>
    <p:sldId id="310" r:id="rId77"/>
    <p:sldId id="311" r:id="rId78"/>
    <p:sldId id="312" r:id="rId79"/>
    <p:sldId id="313" r:id="rId80"/>
    <p:sldId id="314" r:id="rId81"/>
    <p:sldId id="315" r:id="rId82"/>
    <p:sldId id="316" r:id="rId83"/>
    <p:sldId id="317" r:id="rId84"/>
    <p:sldId id="318" r:id="rId85"/>
    <p:sldId id="319" r:id="rId86"/>
    <p:sldId id="320" r:id="rId87"/>
    <p:sldId id="321" r:id="rId88"/>
    <p:sldId id="322" r:id="rId89"/>
    <p:sldId id="343" r:id="rId90"/>
    <p:sldId id="344" r:id="rId91"/>
    <p:sldId id="354" r:id="rId92"/>
    <p:sldId id="386" r:id="rId93"/>
    <p:sldId id="387" r:id="rId94"/>
    <p:sldId id="388" r:id="rId95"/>
    <p:sldId id="389" r:id="rId96"/>
    <p:sldId id="390" r:id="rId97"/>
    <p:sldId id="358" r:id="rId98"/>
    <p:sldId id="360" r:id="rId99"/>
    <p:sldId id="368" r:id="rId100"/>
    <p:sldId id="369" r:id="rId101"/>
    <p:sldId id="370" r:id="rId102"/>
    <p:sldId id="371" r:id="rId103"/>
    <p:sldId id="372" r:id="rId104"/>
    <p:sldId id="373" r:id="rId105"/>
    <p:sldId id="374" r:id="rId106"/>
    <p:sldId id="375" r:id="rId107"/>
    <p:sldId id="376" r:id="rId108"/>
    <p:sldId id="417" r:id="rId109"/>
    <p:sldId id="418" r:id="rId110"/>
    <p:sldId id="377" r:id="rId111"/>
    <p:sldId id="380" r:id="rId112"/>
    <p:sldId id="381" r:id="rId113"/>
    <p:sldId id="382" r:id="rId114"/>
    <p:sldId id="383" r:id="rId115"/>
    <p:sldId id="384" r:id="rId116"/>
    <p:sldId id="396" r:id="rId117"/>
    <p:sldId id="397" r:id="rId118"/>
    <p:sldId id="398" r:id="rId119"/>
    <p:sldId id="399" r:id="rId120"/>
    <p:sldId id="400" r:id="rId1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07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6/9/2021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42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48027" y="350520"/>
            <a:ext cx="8695944" cy="655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6/9/2021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06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6/9/2021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140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6/9/2021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297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6/9/2021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73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12766" y="2048371"/>
            <a:ext cx="2966466" cy="1922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544574"/>
            <a:ext cx="10358120" cy="466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7263" y="808990"/>
            <a:ext cx="953071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7263" y="1203706"/>
            <a:ext cx="9528175" cy="4395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6/9/2021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35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1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jpg"/><Relationship Id="rId1" Type="http://schemas.openxmlformats.org/officeDocument/2006/relationships/slideLayout" Target="../slideLayouts/slideLayout10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10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jpeg"/><Relationship Id="rId2" Type="http://schemas.openxmlformats.org/officeDocument/2006/relationships/image" Target="../media/image105.jpeg"/><Relationship Id="rId1" Type="http://schemas.openxmlformats.org/officeDocument/2006/relationships/slideLayout" Target="../slideLayouts/slideLayout10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10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gif"/><Relationship Id="rId1" Type="http://schemas.openxmlformats.org/officeDocument/2006/relationships/slideLayout" Target="../slideLayouts/slideLayout10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jp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jpg"/><Relationship Id="rId1" Type="http://schemas.openxmlformats.org/officeDocument/2006/relationships/slideLayout" Target="../slideLayouts/slideLayout10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2.jp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7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0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9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9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0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10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87.png"/><Relationship Id="rId7" Type="http://schemas.openxmlformats.org/officeDocument/2006/relationships/image" Target="../media/image95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89.png"/><Relationship Id="rId10" Type="http://schemas.openxmlformats.org/officeDocument/2006/relationships/image" Target="../media/image98.png"/><Relationship Id="rId4" Type="http://schemas.openxmlformats.org/officeDocument/2006/relationships/image" Target="../media/image88.png"/><Relationship Id="rId9" Type="http://schemas.openxmlformats.org/officeDocument/2006/relationships/image" Target="../media/image97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2766" y="2048371"/>
            <a:ext cx="2966466" cy="1750479"/>
          </a:xfrm>
          <a:prstGeom prst="rect">
            <a:avLst/>
          </a:prstGeom>
        </p:spPr>
        <p:txBody>
          <a:bodyPr vert="horz" wrap="square" lIns="0" tIns="45339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3570"/>
              </a:spcBef>
            </a:pPr>
            <a:r>
              <a:rPr spc="-70" dirty="0" smtClean="0"/>
              <a:t>Module</a:t>
            </a:r>
            <a:r>
              <a:rPr lang="en-US" spc="-560" dirty="0" smtClean="0"/>
              <a:t>2</a:t>
            </a:r>
            <a:br>
              <a:rPr lang="en-US" spc="-560" dirty="0" smtClean="0"/>
            </a:br>
            <a:r>
              <a:rPr sz="2400" spc="-25" dirty="0" smtClean="0">
                <a:latin typeface="Carlito"/>
                <a:cs typeface="Carlito"/>
              </a:rPr>
              <a:t>Transport</a:t>
            </a:r>
            <a:r>
              <a:rPr sz="2400" spc="-15" dirty="0" smtClean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Layer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21665"/>
            <a:ext cx="10022840" cy="79375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marR="5080" indent="-228600">
              <a:lnSpc>
                <a:spcPts val="269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ICANN has </a:t>
            </a:r>
            <a:r>
              <a:rPr sz="2800" spc="-10" dirty="0">
                <a:latin typeface="Carlito"/>
                <a:cs typeface="Carlito"/>
              </a:rPr>
              <a:t>divided </a:t>
            </a:r>
            <a:r>
              <a:rPr sz="2800" spc="-5" dirty="0">
                <a:latin typeface="Carlito"/>
                <a:cs typeface="Carlito"/>
              </a:rPr>
              <a:t>the port </a:t>
            </a:r>
            <a:r>
              <a:rPr sz="2800" spc="-15" dirty="0">
                <a:latin typeface="Carlito"/>
                <a:cs typeface="Carlito"/>
              </a:rPr>
              <a:t>numbers </a:t>
            </a:r>
            <a:r>
              <a:rPr sz="2800" spc="-20" dirty="0">
                <a:latin typeface="Carlito"/>
                <a:cs typeface="Carlito"/>
              </a:rPr>
              <a:t>into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three ranges</a:t>
            </a:r>
            <a:r>
              <a:rPr sz="2800" spc="-15" dirty="0">
                <a:latin typeface="Carlito"/>
                <a:cs typeface="Carlito"/>
              </a:rPr>
              <a:t>: </a:t>
            </a:r>
            <a:r>
              <a:rPr sz="2800" spc="-10" dirty="0">
                <a:latin typeface="Carlito"/>
                <a:cs typeface="Carlito"/>
              </a:rPr>
              <a:t>well-known,  </a:t>
            </a:r>
            <a:r>
              <a:rPr sz="2800" spc="-20" dirty="0">
                <a:latin typeface="Carlito"/>
                <a:cs typeface="Carlito"/>
              </a:rPr>
              <a:t>registered,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dynamic </a:t>
            </a:r>
            <a:r>
              <a:rPr sz="2800" spc="-5" dirty="0">
                <a:latin typeface="Carlito"/>
                <a:cs typeface="Carlito"/>
              </a:rPr>
              <a:t>(or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private).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3674490"/>
            <a:ext cx="10306685" cy="275463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marR="649605" indent="-228600">
              <a:lnSpc>
                <a:spcPts val="2690"/>
              </a:lnSpc>
              <a:spcBef>
                <a:spcPts val="74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10" dirty="0">
                <a:latin typeface="Carlito"/>
                <a:cs typeface="Carlito"/>
              </a:rPr>
              <a:t>The ports </a:t>
            </a:r>
            <a:r>
              <a:rPr sz="2800" spc="-15" dirty="0">
                <a:latin typeface="Carlito"/>
                <a:cs typeface="Carlito"/>
              </a:rPr>
              <a:t>ranging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0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1,023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5" dirty="0">
                <a:latin typeface="Carlito"/>
                <a:cs typeface="Carlito"/>
              </a:rPr>
              <a:t>assigned and </a:t>
            </a:r>
            <a:r>
              <a:rPr sz="2800" spc="-20" dirty="0">
                <a:latin typeface="Carlito"/>
                <a:cs typeface="Carlito"/>
              </a:rPr>
              <a:t>controlled </a:t>
            </a:r>
            <a:r>
              <a:rPr sz="2800" spc="-15" dirty="0">
                <a:latin typeface="Carlito"/>
                <a:cs typeface="Carlito"/>
              </a:rPr>
              <a:t>by  </a:t>
            </a:r>
            <a:r>
              <a:rPr sz="2800" spc="-5" dirty="0">
                <a:latin typeface="Carlito"/>
                <a:cs typeface="Carlito"/>
              </a:rPr>
              <a:t>ICANN. These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well-known</a:t>
            </a:r>
            <a:r>
              <a:rPr sz="2800" spc="6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ports.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ts val="269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ports </a:t>
            </a:r>
            <a:r>
              <a:rPr sz="2800" spc="-15" dirty="0">
                <a:latin typeface="Carlito"/>
                <a:cs typeface="Carlito"/>
              </a:rPr>
              <a:t>ranging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1,024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49,151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not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assigned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20" dirty="0">
                <a:latin typeface="Carlito"/>
                <a:cs typeface="Carlito"/>
              </a:rPr>
              <a:t>controlled 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5" dirty="0">
                <a:latin typeface="Carlito"/>
                <a:cs typeface="Carlito"/>
              </a:rPr>
              <a:t>ICANN. </a:t>
            </a:r>
            <a:r>
              <a:rPr sz="2800" spc="-10" dirty="0">
                <a:latin typeface="Carlito"/>
                <a:cs typeface="Carlito"/>
              </a:rPr>
              <a:t>They can only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be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registered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with </a:t>
            </a:r>
            <a:r>
              <a:rPr sz="2800" spc="-5" dirty="0">
                <a:latin typeface="Carlito"/>
                <a:cs typeface="Carlito"/>
              </a:rPr>
              <a:t>ICANN </a:t>
            </a:r>
            <a:r>
              <a:rPr sz="2800" spc="-20" dirty="0">
                <a:latin typeface="Carlito"/>
                <a:cs typeface="Carlito"/>
              </a:rPr>
              <a:t>to prevent  </a:t>
            </a:r>
            <a:r>
              <a:rPr sz="2800" spc="-10" dirty="0">
                <a:latin typeface="Carlito"/>
                <a:cs typeface="Carlito"/>
              </a:rPr>
              <a:t>duplication.</a:t>
            </a:r>
            <a:endParaRPr sz="2800">
              <a:latin typeface="Carlito"/>
              <a:cs typeface="Carlito"/>
            </a:endParaRPr>
          </a:p>
          <a:p>
            <a:pPr marL="241300" marR="323850" indent="-228600">
              <a:lnSpc>
                <a:spcPts val="269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ports </a:t>
            </a:r>
            <a:r>
              <a:rPr sz="2800" spc="-15" dirty="0">
                <a:latin typeface="Carlito"/>
                <a:cs typeface="Carlito"/>
              </a:rPr>
              <a:t>ranging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49,152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65,535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neither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controlled </a:t>
            </a:r>
            <a:r>
              <a:rPr sz="2800" spc="-10" dirty="0">
                <a:latin typeface="Carlito"/>
                <a:cs typeface="Carlito"/>
              </a:rPr>
              <a:t>nor  </a:t>
            </a:r>
            <a:r>
              <a:rPr sz="2800" spc="-20" dirty="0">
                <a:latin typeface="Carlito"/>
                <a:cs typeface="Carlito"/>
              </a:rPr>
              <a:t>registered. </a:t>
            </a:r>
            <a:r>
              <a:rPr sz="2800" spc="-10" dirty="0">
                <a:latin typeface="Carlito"/>
                <a:cs typeface="Carlito"/>
              </a:rPr>
              <a:t>They can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spc="-15" dirty="0">
                <a:latin typeface="Carlito"/>
                <a:cs typeface="Carlito"/>
              </a:rPr>
              <a:t>temporary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20" dirty="0">
                <a:latin typeface="Carlito"/>
                <a:cs typeface="Carlito"/>
              </a:rPr>
              <a:t>private </a:t>
            </a:r>
            <a:r>
              <a:rPr sz="2800" spc="-5" dirty="0">
                <a:latin typeface="Carlito"/>
                <a:cs typeface="Carlito"/>
              </a:rPr>
              <a:t>port</a:t>
            </a:r>
            <a:r>
              <a:rPr sz="2800" spc="17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numbers.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8179" y="1488975"/>
            <a:ext cx="10128741" cy="190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3103" y="862712"/>
            <a:ext cx="9520598" cy="5041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318767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87502"/>
            <a:ext cx="10292715" cy="565277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marR="450850" indent="-228600">
              <a:lnSpc>
                <a:spcPts val="269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Carlito"/>
                <a:cs typeface="Carlito"/>
              </a:rPr>
              <a:t>1. </a:t>
            </a:r>
            <a:r>
              <a:rPr sz="2800" spc="-10" dirty="0">
                <a:latin typeface="Carlito"/>
                <a:cs typeface="Carlito"/>
              </a:rPr>
              <a:t>The client sends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5" dirty="0">
                <a:latin typeface="Carlito"/>
                <a:cs typeface="Carlito"/>
              </a:rPr>
              <a:t>first </a:t>
            </a:r>
            <a:r>
              <a:rPr sz="2800" spc="-10" dirty="0">
                <a:latin typeface="Carlito"/>
                <a:cs typeface="Carlito"/>
              </a:rPr>
              <a:t>segment,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SYN </a:t>
            </a:r>
            <a:r>
              <a:rPr sz="2800" spc="-10" dirty="0">
                <a:latin typeface="Carlito"/>
                <a:cs typeface="Carlito"/>
              </a:rPr>
              <a:t>segment, </a:t>
            </a:r>
            <a:r>
              <a:rPr sz="2800" spc="-5" dirty="0">
                <a:latin typeface="Carlito"/>
                <a:cs typeface="Carlito"/>
              </a:rPr>
              <a:t>in which </a:t>
            </a:r>
            <a:r>
              <a:rPr sz="2800" spc="-10" dirty="0">
                <a:latin typeface="Carlito"/>
                <a:cs typeface="Carlito"/>
              </a:rPr>
              <a:t>only 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SYN </a:t>
            </a:r>
            <a:r>
              <a:rPr sz="2800" spc="-10" dirty="0">
                <a:latin typeface="Carlito"/>
                <a:cs typeface="Carlito"/>
              </a:rPr>
              <a:t>flag is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set.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This </a:t>
            </a:r>
            <a:r>
              <a:rPr sz="2800" spc="-10" dirty="0">
                <a:latin typeface="Carlito"/>
                <a:cs typeface="Carlito"/>
              </a:rPr>
              <a:t>segment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5" dirty="0">
                <a:latin typeface="Carlito"/>
                <a:cs typeface="Carlito"/>
              </a:rPr>
              <a:t>synchronization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sequence</a:t>
            </a:r>
            <a:r>
              <a:rPr sz="2800" spc="20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numbers.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SYN </a:t>
            </a:r>
            <a:r>
              <a:rPr sz="2800" spc="-10" dirty="0">
                <a:latin typeface="Carlito"/>
                <a:cs typeface="Carlito"/>
              </a:rPr>
              <a:t>segment </a:t>
            </a:r>
            <a:r>
              <a:rPr sz="2800" spc="-5" dirty="0">
                <a:latin typeface="Carlito"/>
                <a:cs typeface="Carlito"/>
              </a:rPr>
              <a:t>is a </a:t>
            </a:r>
            <a:r>
              <a:rPr sz="2800" spc="-20" dirty="0">
                <a:latin typeface="Carlito"/>
                <a:cs typeface="Carlito"/>
              </a:rPr>
              <a:t>control </a:t>
            </a:r>
            <a:r>
              <a:rPr sz="2800" spc="-10" dirty="0">
                <a:latin typeface="Carlito"/>
                <a:cs typeface="Carlito"/>
              </a:rPr>
              <a:t>segment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carries </a:t>
            </a:r>
            <a:r>
              <a:rPr sz="2800" spc="-5" dirty="0">
                <a:latin typeface="Carlito"/>
                <a:cs typeface="Carlito"/>
              </a:rPr>
              <a:t>no</a:t>
            </a:r>
            <a:r>
              <a:rPr sz="2800" spc="18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data.</a:t>
            </a:r>
            <a:endParaRPr sz="2800">
              <a:latin typeface="Carlito"/>
              <a:cs typeface="Carlito"/>
            </a:endParaRPr>
          </a:p>
          <a:p>
            <a:pPr marL="241300" marR="238125" indent="-228600">
              <a:lnSpc>
                <a:spcPts val="2690"/>
              </a:lnSpc>
              <a:spcBef>
                <a:spcPts val="96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5" dirty="0">
                <a:latin typeface="Carlito"/>
                <a:cs typeface="Carlito"/>
              </a:rPr>
              <a:t>However, 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0" dirty="0">
                <a:latin typeface="Carlito"/>
                <a:cs typeface="Carlito"/>
              </a:rPr>
              <a:t>consumes one sequence number because 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0" dirty="0">
                <a:latin typeface="Carlito"/>
                <a:cs typeface="Carlito"/>
              </a:rPr>
              <a:t>needs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be  acknowledged.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Carlito"/>
                <a:cs typeface="Carlito"/>
              </a:rPr>
              <a:t>2.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server sends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second segment,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SYN </a:t>
            </a:r>
            <a:r>
              <a:rPr sz="2800" spc="-5" dirty="0">
                <a:latin typeface="Carlito"/>
                <a:cs typeface="Carlito"/>
              </a:rPr>
              <a:t>+ </a:t>
            </a:r>
            <a:r>
              <a:rPr sz="2800" spc="-15" dirty="0">
                <a:latin typeface="Carlito"/>
                <a:cs typeface="Carlito"/>
              </a:rPr>
              <a:t>ACK</a:t>
            </a:r>
            <a:r>
              <a:rPr sz="2800" spc="18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segment.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ct val="80000"/>
              </a:lnSpc>
              <a:spcBef>
                <a:spcPts val="1010"/>
              </a:spcBef>
              <a:buFont typeface="Arial"/>
              <a:buChar char="•"/>
              <a:tabLst>
                <a:tab pos="321945" algn="l"/>
                <a:tab pos="322580" algn="l"/>
                <a:tab pos="5287645" algn="l"/>
                <a:tab pos="5900420" algn="l"/>
              </a:tabLst>
            </a:pPr>
            <a:r>
              <a:rPr dirty="0"/>
              <a:t>	</a:t>
            </a:r>
            <a:r>
              <a:rPr sz="2800" spc="-10" dirty="0">
                <a:latin typeface="Carlito"/>
                <a:cs typeface="Carlito"/>
              </a:rPr>
              <a:t>This segment has 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spc="9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dual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purpose.	</a:t>
            </a:r>
            <a:r>
              <a:rPr sz="2800" spc="-20" dirty="0">
                <a:latin typeface="Carlito"/>
                <a:cs typeface="Carlito"/>
              </a:rPr>
              <a:t>First, 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0" dirty="0">
                <a:latin typeface="Carlito"/>
                <a:cs typeface="Carlito"/>
              </a:rPr>
              <a:t>is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SYN </a:t>
            </a:r>
            <a:r>
              <a:rPr sz="2800" spc="-10" dirty="0">
                <a:latin typeface="Carlito"/>
                <a:cs typeface="Carlito"/>
              </a:rPr>
              <a:t>segment </a:t>
            </a:r>
            <a:r>
              <a:rPr sz="2800" spc="-30" dirty="0">
                <a:latin typeface="Carlito"/>
                <a:cs typeface="Carlito"/>
              </a:rPr>
              <a:t>for  </a:t>
            </a:r>
            <a:r>
              <a:rPr sz="2800" spc="-10" dirty="0">
                <a:latin typeface="Carlito"/>
                <a:cs typeface="Carlito"/>
              </a:rPr>
              <a:t>communication </a:t>
            </a:r>
            <a:r>
              <a:rPr sz="2800" spc="-5" dirty="0">
                <a:latin typeface="Carlito"/>
                <a:cs typeface="Carlito"/>
              </a:rPr>
              <a:t>in the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other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direction.	The </a:t>
            </a:r>
            <a:r>
              <a:rPr sz="2800" spc="-5" dirty="0">
                <a:latin typeface="Carlito"/>
                <a:cs typeface="Carlito"/>
              </a:rPr>
              <a:t>server also acknowledges  the </a:t>
            </a:r>
            <a:r>
              <a:rPr sz="2800" spc="-10" dirty="0">
                <a:latin typeface="Carlito"/>
                <a:cs typeface="Carlito"/>
              </a:rPr>
              <a:t>receipt </a:t>
            </a:r>
            <a:r>
              <a:rPr sz="2800" dirty="0">
                <a:latin typeface="Carlito"/>
                <a:cs typeface="Carlito"/>
              </a:rPr>
              <a:t>of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SYN </a:t>
            </a:r>
            <a:r>
              <a:rPr sz="2800" spc="-10" dirty="0">
                <a:latin typeface="Carlito"/>
                <a:cs typeface="Carlito"/>
              </a:rPr>
              <a:t>segment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client </a:t>
            </a:r>
            <a:r>
              <a:rPr sz="2800" spc="-15" dirty="0">
                <a:latin typeface="Carlito"/>
                <a:cs typeface="Carlito"/>
              </a:rPr>
              <a:t>by setting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ACK  </a:t>
            </a:r>
            <a:r>
              <a:rPr sz="2800" spc="-5" dirty="0">
                <a:latin typeface="Carlito"/>
                <a:cs typeface="Carlito"/>
              </a:rPr>
              <a:t>flag. It also </a:t>
            </a:r>
            <a:r>
              <a:rPr sz="2800" spc="-10" dirty="0">
                <a:latin typeface="Carlito"/>
                <a:cs typeface="Carlito"/>
              </a:rPr>
              <a:t>needs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5" dirty="0">
                <a:latin typeface="Carlito"/>
                <a:cs typeface="Carlito"/>
              </a:rPr>
              <a:t>define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receive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window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size,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rwnd </a:t>
            </a:r>
            <a:r>
              <a:rPr sz="2800" spc="-15" dirty="0">
                <a:latin typeface="Carlito"/>
                <a:cs typeface="Carlito"/>
              </a:rPr>
              <a:t>(to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0" dirty="0">
                <a:latin typeface="Carlito"/>
                <a:cs typeface="Carlito"/>
              </a:rPr>
              <a:t>used 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client).</a:t>
            </a:r>
            <a:endParaRPr sz="2800">
              <a:latin typeface="Carlito"/>
              <a:cs typeface="Carlito"/>
            </a:endParaRPr>
          </a:p>
          <a:p>
            <a:pPr marL="241300" marR="48260" indent="-228600">
              <a:lnSpc>
                <a:spcPts val="2690"/>
              </a:lnSpc>
              <a:spcBef>
                <a:spcPts val="969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Carlito"/>
                <a:cs typeface="Carlito"/>
              </a:rPr>
              <a:t>3. </a:t>
            </a:r>
            <a:r>
              <a:rPr sz="2800" spc="-10" dirty="0">
                <a:latin typeface="Carlito"/>
                <a:cs typeface="Carlito"/>
              </a:rPr>
              <a:t>The client sends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third </a:t>
            </a:r>
            <a:r>
              <a:rPr sz="2800" spc="-10" dirty="0">
                <a:latin typeface="Carlito"/>
                <a:cs typeface="Carlito"/>
              </a:rPr>
              <a:t>segment. This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just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15" dirty="0">
                <a:latin typeface="Carlito"/>
                <a:cs typeface="Carlito"/>
              </a:rPr>
              <a:t>ACK </a:t>
            </a:r>
            <a:r>
              <a:rPr sz="2800" spc="-5" dirty="0">
                <a:latin typeface="Carlito"/>
                <a:cs typeface="Carlito"/>
              </a:rPr>
              <a:t>segment. An  </a:t>
            </a:r>
            <a:r>
              <a:rPr sz="2800" spc="-15" dirty="0">
                <a:latin typeface="Carlito"/>
                <a:cs typeface="Carlito"/>
              </a:rPr>
              <a:t>ACK </a:t>
            </a:r>
            <a:r>
              <a:rPr sz="2800" spc="-10" dirty="0">
                <a:latin typeface="Carlito"/>
                <a:cs typeface="Carlito"/>
              </a:rPr>
              <a:t>segment, </a:t>
            </a:r>
            <a:r>
              <a:rPr sz="2800" spc="-5" dirty="0">
                <a:latin typeface="Carlito"/>
                <a:cs typeface="Carlito"/>
              </a:rPr>
              <a:t>if carrying no </a:t>
            </a:r>
            <a:r>
              <a:rPr sz="2800" spc="-15" dirty="0">
                <a:latin typeface="Carlito"/>
                <a:cs typeface="Carlito"/>
              </a:rPr>
              <a:t>data, </a:t>
            </a:r>
            <a:r>
              <a:rPr sz="2800" spc="-10" dirty="0">
                <a:latin typeface="Carlito"/>
                <a:cs typeface="Carlito"/>
              </a:rPr>
              <a:t>consumes </a:t>
            </a:r>
            <a:r>
              <a:rPr sz="2800" spc="-5" dirty="0">
                <a:latin typeface="Carlito"/>
                <a:cs typeface="Carlito"/>
              </a:rPr>
              <a:t>no </a:t>
            </a:r>
            <a:r>
              <a:rPr sz="2800" spc="-10" dirty="0">
                <a:latin typeface="Carlito"/>
                <a:cs typeface="Carlito"/>
              </a:rPr>
              <a:t>sequence</a:t>
            </a:r>
            <a:r>
              <a:rPr sz="2800" spc="220" dirty="0">
                <a:latin typeface="Carlito"/>
                <a:cs typeface="Carlito"/>
              </a:rPr>
              <a:t> </a:t>
            </a:r>
            <a:r>
              <a:rPr sz="2800" spc="-50" dirty="0">
                <a:latin typeface="Carlito"/>
                <a:cs typeface="Carlito"/>
              </a:rPr>
              <a:t>number.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34139081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13157"/>
            <a:ext cx="29908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Data</a:t>
            </a:r>
            <a:r>
              <a:rPr spc="-385" dirty="0"/>
              <a:t> </a:t>
            </a:r>
            <a:r>
              <a:rPr spc="-295" dirty="0"/>
              <a:t>Transfer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38555"/>
            <a:ext cx="9962515" cy="30118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 algn="just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After </a:t>
            </a:r>
            <a:r>
              <a:rPr sz="2800" spc="-10" dirty="0">
                <a:latin typeface="Carlito"/>
                <a:cs typeface="Carlito"/>
              </a:rPr>
              <a:t>connection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established, bidirectional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25" dirty="0">
                <a:latin typeface="Carlito"/>
                <a:cs typeface="Carlito"/>
              </a:rPr>
              <a:t>transfer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35" dirty="0">
                <a:latin typeface="Carlito"/>
                <a:cs typeface="Carlito"/>
              </a:rPr>
              <a:t>take  </a:t>
            </a:r>
            <a:r>
              <a:rPr sz="2800" spc="-5" dirty="0">
                <a:latin typeface="Carlito"/>
                <a:cs typeface="Carlito"/>
              </a:rPr>
              <a:t>place. The </a:t>
            </a:r>
            <a:r>
              <a:rPr sz="2800" spc="-10" dirty="0">
                <a:latin typeface="Carlito"/>
                <a:cs typeface="Carlito"/>
              </a:rPr>
              <a:t>client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server can send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5" dirty="0">
                <a:latin typeface="Carlito"/>
                <a:cs typeface="Carlito"/>
              </a:rPr>
              <a:t>and acknowledgments in  </a:t>
            </a:r>
            <a:r>
              <a:rPr sz="2800" spc="-10" dirty="0">
                <a:latin typeface="Carlito"/>
                <a:cs typeface="Carlito"/>
              </a:rPr>
              <a:t>both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directions.</a:t>
            </a:r>
            <a:endParaRPr sz="2800">
              <a:latin typeface="Carlito"/>
              <a:cs typeface="Carlito"/>
            </a:endParaRPr>
          </a:p>
          <a:p>
            <a:pPr marL="241300" marR="250825" indent="-228600" algn="just">
              <a:lnSpc>
                <a:spcPct val="90000"/>
              </a:lnSpc>
              <a:spcBef>
                <a:spcPts val="9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In this </a:t>
            </a:r>
            <a:r>
              <a:rPr sz="2800" spc="-15" dirty="0">
                <a:latin typeface="Carlito"/>
                <a:cs typeface="Carlito"/>
              </a:rPr>
              <a:t>example, </a:t>
            </a:r>
            <a:r>
              <a:rPr sz="2800" spc="-10" dirty="0">
                <a:latin typeface="Carlito"/>
                <a:cs typeface="Carlito"/>
              </a:rPr>
              <a:t>after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connection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established,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client sends  </a:t>
            </a:r>
            <a:r>
              <a:rPr sz="2800" spc="-5" dirty="0">
                <a:latin typeface="Carlito"/>
                <a:cs typeface="Carlito"/>
              </a:rPr>
              <a:t>2,000 </a:t>
            </a:r>
            <a:r>
              <a:rPr sz="2800" spc="-10" dirty="0">
                <a:latin typeface="Carlito"/>
                <a:cs typeface="Carlito"/>
              </a:rPr>
              <a:t>bytes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two segments. The </a:t>
            </a:r>
            <a:r>
              <a:rPr sz="2800" spc="-5" dirty="0">
                <a:latin typeface="Carlito"/>
                <a:cs typeface="Carlito"/>
              </a:rPr>
              <a:t>server then </a:t>
            </a:r>
            <a:r>
              <a:rPr sz="2800" spc="-10" dirty="0">
                <a:latin typeface="Carlito"/>
                <a:cs typeface="Carlito"/>
              </a:rPr>
              <a:t>sends </a:t>
            </a:r>
            <a:r>
              <a:rPr sz="2800" spc="-5" dirty="0">
                <a:latin typeface="Carlito"/>
                <a:cs typeface="Carlito"/>
              </a:rPr>
              <a:t>2,000  </a:t>
            </a:r>
            <a:r>
              <a:rPr sz="2800" spc="-10" dirty="0">
                <a:latin typeface="Carlito"/>
                <a:cs typeface="Carlito"/>
              </a:rPr>
              <a:t>bytes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one segment.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client sends one </a:t>
            </a:r>
            <a:r>
              <a:rPr sz="2800" spc="-15" dirty="0">
                <a:latin typeface="Carlito"/>
                <a:cs typeface="Carlito"/>
              </a:rPr>
              <a:t>more</a:t>
            </a:r>
            <a:r>
              <a:rPr sz="2800" spc="1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segment.</a:t>
            </a:r>
            <a:endParaRPr sz="2800">
              <a:latin typeface="Carlito"/>
              <a:cs typeface="Carlito"/>
            </a:endParaRPr>
          </a:p>
          <a:p>
            <a:pPr marL="241300" indent="-228600" algn="just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10" dirty="0">
                <a:latin typeface="Carlito"/>
                <a:cs typeface="Carlito"/>
              </a:rPr>
              <a:t>segments </a:t>
            </a:r>
            <a:r>
              <a:rPr sz="2800" spc="-15" dirty="0">
                <a:latin typeface="Carlito"/>
                <a:cs typeface="Carlito"/>
              </a:rPr>
              <a:t>sent by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client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5" dirty="0">
                <a:latin typeface="Carlito"/>
                <a:cs typeface="Carlito"/>
              </a:rPr>
              <a:t>the PSH </a:t>
            </a:r>
            <a:r>
              <a:rPr sz="2800" spc="-10" dirty="0">
                <a:latin typeface="Carlito"/>
                <a:cs typeface="Carlito"/>
              </a:rPr>
              <a:t>(push) </a:t>
            </a:r>
            <a:r>
              <a:rPr sz="2800" spc="-5" dirty="0">
                <a:latin typeface="Carlito"/>
                <a:cs typeface="Carlito"/>
              </a:rPr>
              <a:t>flag</a:t>
            </a:r>
            <a:r>
              <a:rPr sz="2800" spc="2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set.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51079432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03575" y="368798"/>
            <a:ext cx="6975478" cy="63616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184945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4235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Connection</a:t>
            </a:r>
            <a:r>
              <a:rPr spc="-365" dirty="0"/>
              <a:t> </a:t>
            </a:r>
            <a:r>
              <a:rPr spc="-265" dirty="0"/>
              <a:t>Termination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295890" cy="377952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Either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0" dirty="0">
                <a:latin typeface="Carlito"/>
                <a:cs typeface="Carlito"/>
              </a:rPr>
              <a:t>two parties </a:t>
            </a:r>
            <a:r>
              <a:rPr sz="2800" spc="-20" dirty="0">
                <a:latin typeface="Carlito"/>
                <a:cs typeface="Carlito"/>
              </a:rPr>
              <a:t>involved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5" dirty="0">
                <a:latin typeface="Carlito"/>
                <a:cs typeface="Carlito"/>
              </a:rPr>
              <a:t>exchanging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10" dirty="0">
                <a:latin typeface="Carlito"/>
                <a:cs typeface="Carlito"/>
              </a:rPr>
              <a:t>(client </a:t>
            </a:r>
            <a:r>
              <a:rPr sz="2800" spc="-5" dirty="0">
                <a:latin typeface="Carlito"/>
                <a:cs typeface="Carlito"/>
              </a:rPr>
              <a:t>or server) 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close the </a:t>
            </a:r>
            <a:r>
              <a:rPr sz="2800" spc="-10" dirty="0">
                <a:latin typeface="Carlito"/>
                <a:cs typeface="Carlito"/>
              </a:rPr>
              <a:t>connection, </a:t>
            </a:r>
            <a:r>
              <a:rPr sz="2800" spc="-5" dirty="0">
                <a:latin typeface="Carlito"/>
                <a:cs typeface="Carlito"/>
              </a:rPr>
              <a:t>although it </a:t>
            </a:r>
            <a:r>
              <a:rPr sz="2800" spc="-10" dirty="0">
                <a:latin typeface="Carlito"/>
                <a:cs typeface="Carlito"/>
              </a:rPr>
              <a:t>is usually initiated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254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client.</a:t>
            </a:r>
            <a:endParaRPr sz="2800">
              <a:latin typeface="Carlito"/>
              <a:cs typeface="Carlito"/>
            </a:endParaRPr>
          </a:p>
          <a:p>
            <a:pPr marL="241300" marR="174625" indent="-228600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Most implementations </a:t>
            </a:r>
            <a:r>
              <a:rPr sz="2800" spc="-20" dirty="0">
                <a:latin typeface="Carlito"/>
                <a:cs typeface="Carlito"/>
              </a:rPr>
              <a:t>today </a:t>
            </a:r>
            <a:r>
              <a:rPr sz="2800" spc="-10" dirty="0">
                <a:latin typeface="Carlito"/>
                <a:cs typeface="Carlito"/>
              </a:rPr>
              <a:t>allow two options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connection  termination: </a:t>
            </a:r>
            <a:r>
              <a:rPr sz="2800" spc="-25" dirty="0">
                <a:latin typeface="Carlito"/>
                <a:cs typeface="Carlito"/>
              </a:rPr>
              <a:t>three-way </a:t>
            </a:r>
            <a:r>
              <a:rPr sz="2800" spc="-10" dirty="0">
                <a:latin typeface="Carlito"/>
                <a:cs typeface="Carlito"/>
              </a:rPr>
              <a:t>handshaking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25" dirty="0">
                <a:latin typeface="Carlito"/>
                <a:cs typeface="Carlito"/>
              </a:rPr>
              <a:t>four-way </a:t>
            </a:r>
            <a:r>
              <a:rPr sz="2800" spc="-10" dirty="0">
                <a:latin typeface="Carlito"/>
                <a:cs typeface="Carlito"/>
              </a:rPr>
              <a:t>handshaking </a:t>
            </a:r>
            <a:r>
              <a:rPr sz="2800" spc="-5" dirty="0">
                <a:latin typeface="Carlito"/>
                <a:cs typeface="Carlito"/>
              </a:rPr>
              <a:t>with  a half-close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option.</a:t>
            </a:r>
            <a:endParaRPr sz="2800">
              <a:latin typeface="Carlito"/>
              <a:cs typeface="Carlito"/>
            </a:endParaRPr>
          </a:p>
          <a:p>
            <a:pPr marL="241300" marR="15240" indent="-228600">
              <a:lnSpc>
                <a:spcPct val="90000"/>
              </a:lnSpc>
              <a:spcBef>
                <a:spcPts val="9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10" dirty="0">
                <a:latin typeface="Carlito"/>
                <a:cs typeface="Carlito"/>
              </a:rPr>
              <a:t>TCP, </a:t>
            </a:r>
            <a:r>
              <a:rPr sz="2800" spc="-10" dirty="0">
                <a:latin typeface="Carlito"/>
                <a:cs typeface="Carlito"/>
              </a:rPr>
              <a:t>one </a:t>
            </a:r>
            <a:r>
              <a:rPr sz="2800" spc="-5" dirty="0">
                <a:latin typeface="Carlito"/>
                <a:cs typeface="Carlito"/>
              </a:rPr>
              <a:t>end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20" dirty="0">
                <a:latin typeface="Carlito"/>
                <a:cs typeface="Carlito"/>
              </a:rPr>
              <a:t>stop </a:t>
            </a:r>
            <a:r>
              <a:rPr sz="2800" spc="-10" dirty="0">
                <a:latin typeface="Carlito"/>
                <a:cs typeface="Carlito"/>
              </a:rPr>
              <a:t>sending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5" dirty="0">
                <a:latin typeface="Carlito"/>
                <a:cs typeface="Carlito"/>
              </a:rPr>
              <a:t>while </a:t>
            </a:r>
            <a:r>
              <a:rPr sz="2800" spc="-10" dirty="0">
                <a:latin typeface="Carlito"/>
                <a:cs typeface="Carlito"/>
              </a:rPr>
              <a:t>still receiving </a:t>
            </a:r>
            <a:r>
              <a:rPr sz="2800" spc="-15" dirty="0">
                <a:latin typeface="Carlito"/>
                <a:cs typeface="Carlito"/>
              </a:rPr>
              <a:t>data. </a:t>
            </a:r>
            <a:r>
              <a:rPr sz="2800" spc="-5" dirty="0">
                <a:latin typeface="Carlito"/>
                <a:cs typeface="Carlito"/>
              </a:rPr>
              <a:t>This is  called </a:t>
            </a:r>
            <a:r>
              <a:rPr sz="2800" b="1" spc="-5" dirty="0">
                <a:latin typeface="Carlito"/>
                <a:cs typeface="Carlito"/>
              </a:rPr>
              <a:t>a </a:t>
            </a:r>
            <a:r>
              <a:rPr sz="2800" b="1" spc="-10" dirty="0">
                <a:latin typeface="Carlito"/>
                <a:cs typeface="Carlito"/>
              </a:rPr>
              <a:t>halfclose</a:t>
            </a:r>
            <a:r>
              <a:rPr sz="2800" spc="-10" dirty="0">
                <a:latin typeface="Carlito"/>
                <a:cs typeface="Carlito"/>
              </a:rPr>
              <a:t>. Either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server </a:t>
            </a:r>
            <a:r>
              <a:rPr sz="2800" spc="-5" dirty="0">
                <a:latin typeface="Carlito"/>
                <a:cs typeface="Carlito"/>
              </a:rPr>
              <a:t>or the </a:t>
            </a:r>
            <a:r>
              <a:rPr sz="2800" spc="-10" dirty="0">
                <a:latin typeface="Carlito"/>
                <a:cs typeface="Carlito"/>
              </a:rPr>
              <a:t>client can </a:t>
            </a:r>
            <a:r>
              <a:rPr sz="2800" spc="-5" dirty="0">
                <a:latin typeface="Carlito"/>
                <a:cs typeface="Carlito"/>
              </a:rPr>
              <a:t>issue a half-close  </a:t>
            </a:r>
            <a:r>
              <a:rPr sz="2800" spc="-15" dirty="0">
                <a:latin typeface="Carlito"/>
                <a:cs typeface="Carlito"/>
              </a:rPr>
              <a:t>request. 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occur when the server </a:t>
            </a:r>
            <a:r>
              <a:rPr sz="2800" spc="-10" dirty="0">
                <a:latin typeface="Carlito"/>
                <a:cs typeface="Carlito"/>
              </a:rPr>
              <a:t>needs </a:t>
            </a:r>
            <a:r>
              <a:rPr sz="2800" spc="-5" dirty="0">
                <a:latin typeface="Carlito"/>
                <a:cs typeface="Carlito"/>
              </a:rPr>
              <a:t>all the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25" dirty="0">
                <a:latin typeface="Carlito"/>
                <a:cs typeface="Carlito"/>
              </a:rPr>
              <a:t>before  </a:t>
            </a:r>
            <a:r>
              <a:rPr sz="2800" spc="-10" dirty="0">
                <a:latin typeface="Carlito"/>
                <a:cs typeface="Carlito"/>
              </a:rPr>
              <a:t>processing can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begin.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87382986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9020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35" dirty="0"/>
              <a:t>Three-Way </a:t>
            </a:r>
            <a:r>
              <a:rPr spc="-180" dirty="0"/>
              <a:t>Handshaking </a:t>
            </a:r>
            <a:r>
              <a:rPr spc="-225" dirty="0"/>
              <a:t>for</a:t>
            </a:r>
            <a:r>
              <a:rPr spc="-625" dirty="0"/>
              <a:t> </a:t>
            </a:r>
            <a:r>
              <a:rPr spc="-220" dirty="0"/>
              <a:t>termination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261600" cy="30111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488315" indent="-228600" algn="just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Carlito"/>
                <a:cs typeface="Carlito"/>
              </a:rPr>
              <a:t>1.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this situation,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client </a:t>
            </a:r>
            <a:r>
              <a:rPr sz="2800" spc="-110" dirty="0">
                <a:latin typeface="Carlito"/>
                <a:cs typeface="Carlito"/>
              </a:rPr>
              <a:t>TCP, </a:t>
            </a:r>
            <a:r>
              <a:rPr sz="2800" spc="-10" dirty="0">
                <a:latin typeface="Carlito"/>
                <a:cs typeface="Carlito"/>
              </a:rPr>
              <a:t>after receiving </a:t>
            </a:r>
            <a:r>
              <a:rPr sz="2800" spc="-5" dirty="0">
                <a:latin typeface="Carlito"/>
                <a:cs typeface="Carlito"/>
              </a:rPr>
              <a:t>a close </a:t>
            </a:r>
            <a:r>
              <a:rPr sz="2800" spc="-10" dirty="0">
                <a:latin typeface="Carlito"/>
                <a:cs typeface="Carlito"/>
              </a:rPr>
              <a:t>command 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client </a:t>
            </a:r>
            <a:r>
              <a:rPr sz="2800" spc="-15" dirty="0">
                <a:latin typeface="Carlito"/>
                <a:cs typeface="Carlito"/>
              </a:rPr>
              <a:t>process, </a:t>
            </a:r>
            <a:r>
              <a:rPr sz="2800" spc="-10" dirty="0">
                <a:latin typeface="Carlito"/>
                <a:cs typeface="Carlito"/>
              </a:rPr>
              <a:t>sends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5" dirty="0">
                <a:latin typeface="Carlito"/>
                <a:cs typeface="Carlito"/>
              </a:rPr>
              <a:t>first </a:t>
            </a:r>
            <a:r>
              <a:rPr sz="2800" spc="-10" dirty="0">
                <a:latin typeface="Carlito"/>
                <a:cs typeface="Carlito"/>
              </a:rPr>
              <a:t>segment,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FIN segment </a:t>
            </a:r>
            <a:r>
              <a:rPr sz="2800" spc="-5" dirty="0">
                <a:latin typeface="Carlito"/>
                <a:cs typeface="Carlito"/>
              </a:rPr>
              <a:t>in  which the FIN </a:t>
            </a:r>
            <a:r>
              <a:rPr sz="2800" spc="-10" dirty="0">
                <a:latin typeface="Carlito"/>
                <a:cs typeface="Carlito"/>
              </a:rPr>
              <a:t>flag is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set.</a:t>
            </a:r>
            <a:endParaRPr sz="2800">
              <a:latin typeface="Carlito"/>
              <a:cs typeface="Carlito"/>
            </a:endParaRPr>
          </a:p>
          <a:p>
            <a:pPr marL="241300" marR="5080" indent="-228600" algn="just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Carlito"/>
                <a:cs typeface="Carlito"/>
              </a:rPr>
              <a:t>2. </a:t>
            </a:r>
            <a:r>
              <a:rPr sz="2800" spc="-10" dirty="0">
                <a:latin typeface="Carlito"/>
                <a:cs typeface="Carlito"/>
              </a:rPr>
              <a:t>The server </a:t>
            </a:r>
            <a:r>
              <a:rPr sz="2800" spc="-110" dirty="0">
                <a:latin typeface="Carlito"/>
                <a:cs typeface="Carlito"/>
              </a:rPr>
              <a:t>TCP, </a:t>
            </a:r>
            <a:r>
              <a:rPr sz="2800" spc="-10" dirty="0">
                <a:latin typeface="Carlito"/>
                <a:cs typeface="Carlito"/>
              </a:rPr>
              <a:t>after receiving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FIN segment, </a:t>
            </a:r>
            <a:r>
              <a:rPr sz="2800" spc="-20" dirty="0">
                <a:latin typeface="Carlito"/>
                <a:cs typeface="Carlito"/>
              </a:rPr>
              <a:t>informs </a:t>
            </a:r>
            <a:r>
              <a:rPr sz="2800" spc="-5" dirty="0">
                <a:latin typeface="Carlito"/>
                <a:cs typeface="Carlito"/>
              </a:rPr>
              <a:t>its </a:t>
            </a:r>
            <a:r>
              <a:rPr sz="2800" spc="-15" dirty="0">
                <a:latin typeface="Carlito"/>
                <a:cs typeface="Carlito"/>
              </a:rPr>
              <a:t>process 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0" dirty="0">
                <a:latin typeface="Carlito"/>
                <a:cs typeface="Carlito"/>
              </a:rPr>
              <a:t>situation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sends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second segment,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FIN+ACK</a:t>
            </a:r>
            <a:r>
              <a:rPr sz="2800" spc="2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segment.</a:t>
            </a:r>
            <a:endParaRPr sz="2800">
              <a:latin typeface="Carlito"/>
              <a:cs typeface="Carlito"/>
            </a:endParaRPr>
          </a:p>
          <a:p>
            <a:pPr marL="241300" marR="60325" indent="-228600" algn="just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Carlito"/>
                <a:cs typeface="Carlito"/>
              </a:rPr>
              <a:t>3. </a:t>
            </a:r>
            <a:r>
              <a:rPr sz="2800" spc="-10" dirty="0">
                <a:latin typeface="Carlito"/>
                <a:cs typeface="Carlito"/>
              </a:rPr>
              <a:t>The client </a:t>
            </a:r>
            <a:r>
              <a:rPr sz="2800" spc="-25" dirty="0">
                <a:latin typeface="Carlito"/>
                <a:cs typeface="Carlito"/>
              </a:rPr>
              <a:t>TCP </a:t>
            </a:r>
            <a:r>
              <a:rPr sz="2800" spc="-10" dirty="0">
                <a:latin typeface="Carlito"/>
                <a:cs typeface="Carlito"/>
              </a:rPr>
              <a:t>sends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last </a:t>
            </a:r>
            <a:r>
              <a:rPr sz="2800" spc="-10" dirty="0">
                <a:latin typeface="Carlito"/>
                <a:cs typeface="Carlito"/>
              </a:rPr>
              <a:t>segment,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15" dirty="0">
                <a:latin typeface="Carlito"/>
                <a:cs typeface="Carlito"/>
              </a:rPr>
              <a:t>ACK </a:t>
            </a:r>
            <a:r>
              <a:rPr sz="2800" spc="-10" dirty="0">
                <a:latin typeface="Carlito"/>
                <a:cs typeface="Carlito"/>
              </a:rPr>
              <a:t>segment,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5" dirty="0">
                <a:latin typeface="Carlito"/>
                <a:cs typeface="Carlito"/>
              </a:rPr>
              <a:t>confirm 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receipt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0" dirty="0">
                <a:latin typeface="Carlito"/>
                <a:cs typeface="Carlito"/>
              </a:rPr>
              <a:t>FIN segment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5" dirty="0">
                <a:latin typeface="Carlito"/>
                <a:cs typeface="Carlito"/>
              </a:rPr>
              <a:t>TCP</a:t>
            </a:r>
            <a:r>
              <a:rPr sz="2800" spc="85" dirty="0">
                <a:latin typeface="Carlito"/>
                <a:cs typeface="Carlito"/>
              </a:rPr>
              <a:t> </a:t>
            </a:r>
            <a:r>
              <a:rPr sz="2800" spc="-45" dirty="0">
                <a:latin typeface="Carlito"/>
                <a:cs typeface="Carlito"/>
              </a:rPr>
              <a:t>server.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76055738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7551" y="864750"/>
            <a:ext cx="10560395" cy="5486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762000" y="304800"/>
            <a:ext cx="838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2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 way   Handshaking   for    termination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layer.slideplayer.com/77/12751275/slides/slide_2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1" t="5696" r="4412" b="3943"/>
          <a:stretch/>
        </p:blipFill>
        <p:spPr bwMode="auto">
          <a:xfrm>
            <a:off x="1447800" y="838200"/>
            <a:ext cx="9448800" cy="5715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2" name="Rectangle 1"/>
          <p:cNvSpPr/>
          <p:nvPr/>
        </p:nvSpPr>
        <p:spPr>
          <a:xfrm>
            <a:off x="1371600" y="381000"/>
            <a:ext cx="9525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Three-Way </a:t>
            </a:r>
            <a:r>
              <a:rPr lang="en-IN" sz="3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Handshaking </a:t>
            </a:r>
            <a:r>
              <a:rPr lang="en-IN" sz="32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3200" spc="-6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spc="-6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3200" spc="-2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termination  with  Half-Close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2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player.slideplayer.com/77/12751275/slides/slide_3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0" t="1162" r="18840"/>
          <a:stretch/>
        </p:blipFill>
        <p:spPr bwMode="auto">
          <a:xfrm>
            <a:off x="2057400" y="173182"/>
            <a:ext cx="8610600" cy="6477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5469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9655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Connection</a:t>
            </a:r>
            <a:r>
              <a:rPr spc="-395" dirty="0"/>
              <a:t> </a:t>
            </a:r>
            <a:r>
              <a:rPr spc="-235" dirty="0"/>
              <a:t>Reset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297160" cy="134810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rlito"/>
                <a:cs typeface="Carlito"/>
              </a:rPr>
              <a:t>TCP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10" dirty="0">
                <a:latin typeface="Carlito"/>
                <a:cs typeface="Carlito"/>
              </a:rPr>
              <a:t>one </a:t>
            </a:r>
            <a:r>
              <a:rPr sz="2800" spc="-5" dirty="0">
                <a:latin typeface="Carlito"/>
                <a:cs typeface="Carlito"/>
              </a:rPr>
              <a:t>end </a:t>
            </a:r>
            <a:r>
              <a:rPr sz="2800" spc="-20" dirty="0">
                <a:latin typeface="Carlito"/>
                <a:cs typeface="Carlito"/>
              </a:rPr>
              <a:t>may deny </a:t>
            </a:r>
            <a:r>
              <a:rPr sz="2800" spc="-5" dirty="0">
                <a:latin typeface="Carlito"/>
                <a:cs typeface="Carlito"/>
              </a:rPr>
              <a:t>a connection </a:t>
            </a:r>
            <a:r>
              <a:rPr sz="2800" spc="-15" dirty="0">
                <a:latin typeface="Carlito"/>
                <a:cs typeface="Carlito"/>
              </a:rPr>
              <a:t>request, </a:t>
            </a:r>
            <a:r>
              <a:rPr sz="2800" spc="-20" dirty="0">
                <a:latin typeface="Carlito"/>
                <a:cs typeface="Carlito"/>
              </a:rPr>
              <a:t>may </a:t>
            </a:r>
            <a:r>
              <a:rPr sz="2800" spc="-5" dirty="0">
                <a:latin typeface="Carlito"/>
                <a:cs typeface="Carlito"/>
              </a:rPr>
              <a:t>abort an </a:t>
            </a:r>
            <a:r>
              <a:rPr sz="2800" spc="-15" dirty="0">
                <a:latin typeface="Carlito"/>
                <a:cs typeface="Carlito"/>
              </a:rPr>
              <a:t>existing  </a:t>
            </a:r>
            <a:r>
              <a:rPr sz="2800" spc="-5" dirty="0">
                <a:latin typeface="Carlito"/>
                <a:cs typeface="Carlito"/>
              </a:rPr>
              <a:t>connection, or </a:t>
            </a:r>
            <a:r>
              <a:rPr sz="2800" spc="-20" dirty="0">
                <a:latin typeface="Carlito"/>
                <a:cs typeface="Carlito"/>
              </a:rPr>
              <a:t>may </a:t>
            </a:r>
            <a:r>
              <a:rPr sz="2800" spc="-15" dirty="0">
                <a:latin typeface="Carlito"/>
                <a:cs typeface="Carlito"/>
              </a:rPr>
              <a:t>terminate </a:t>
            </a:r>
            <a:r>
              <a:rPr sz="2800" dirty="0">
                <a:latin typeface="Carlito"/>
                <a:cs typeface="Carlito"/>
              </a:rPr>
              <a:t>an </a:t>
            </a:r>
            <a:r>
              <a:rPr sz="2800" spc="-5" dirty="0">
                <a:latin typeface="Carlito"/>
                <a:cs typeface="Carlito"/>
              </a:rPr>
              <a:t>idle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connection.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All of these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done </a:t>
            </a:r>
            <a:r>
              <a:rPr sz="2800" spc="-5" dirty="0">
                <a:latin typeface="Carlito"/>
                <a:cs typeface="Carlito"/>
              </a:rPr>
              <a:t>with the </a:t>
            </a:r>
            <a:r>
              <a:rPr sz="2800" spc="-25" dirty="0">
                <a:latin typeface="Carlito"/>
                <a:cs typeface="Carlito"/>
              </a:rPr>
              <a:t>RST </a:t>
            </a:r>
            <a:r>
              <a:rPr sz="2800" spc="-15" dirty="0">
                <a:latin typeface="Carlito"/>
                <a:cs typeface="Carlito"/>
              </a:rPr>
              <a:t>(reset)</a:t>
            </a:r>
            <a:r>
              <a:rPr sz="2800" spc="114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flag.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3126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4295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4" dirty="0"/>
              <a:t>Encapsulation </a:t>
            </a:r>
            <a:r>
              <a:rPr sz="4400" spc="-175" dirty="0"/>
              <a:t>and</a:t>
            </a:r>
            <a:r>
              <a:rPr sz="4400" spc="-545" dirty="0"/>
              <a:t> </a:t>
            </a:r>
            <a:r>
              <a:rPr sz="4400" spc="-200" dirty="0"/>
              <a:t>Decapsulation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9966"/>
            <a:ext cx="10187305" cy="437388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marR="189230" indent="-228600" algn="just">
              <a:lnSpc>
                <a:spcPts val="269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send </a:t>
            </a:r>
            <a:r>
              <a:rPr sz="2800" spc="-5" dirty="0">
                <a:latin typeface="Carlito"/>
                <a:cs typeface="Carlito"/>
              </a:rPr>
              <a:t>a message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10" dirty="0">
                <a:latin typeface="Carlito"/>
                <a:cs typeface="Carlito"/>
              </a:rPr>
              <a:t>one process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35" dirty="0">
                <a:latin typeface="Carlito"/>
                <a:cs typeface="Carlito"/>
              </a:rPr>
              <a:t>another,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transport-layer  protocol </a:t>
            </a:r>
            <a:r>
              <a:rPr sz="2800" spc="-15" dirty="0">
                <a:latin typeface="Carlito"/>
                <a:cs typeface="Carlito"/>
              </a:rPr>
              <a:t>encapsulates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decapsulates</a:t>
            </a:r>
            <a:r>
              <a:rPr sz="2800" spc="95" dirty="0"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messages</a:t>
            </a:r>
            <a:r>
              <a:rPr sz="2800" spc="-10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 marL="321945" indent="-309880" algn="just">
              <a:lnSpc>
                <a:spcPct val="100000"/>
              </a:lnSpc>
              <a:spcBef>
                <a:spcPts val="350"/>
              </a:spcBef>
              <a:buClr>
                <a:srgbClr val="000000"/>
              </a:buClr>
              <a:buFont typeface="Arial"/>
              <a:buChar char="•"/>
              <a:tabLst>
                <a:tab pos="322580" algn="l"/>
              </a:tabLst>
            </a:pP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Encapsulation </a:t>
            </a:r>
            <a:r>
              <a:rPr sz="2800" spc="-10" dirty="0">
                <a:latin typeface="Carlito"/>
                <a:cs typeface="Carlito"/>
              </a:rPr>
              <a:t>happens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sender</a:t>
            </a:r>
            <a:r>
              <a:rPr sz="2800" spc="12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site.</a:t>
            </a:r>
            <a:endParaRPr sz="2800">
              <a:latin typeface="Carlito"/>
              <a:cs typeface="Carlito"/>
            </a:endParaRPr>
          </a:p>
          <a:p>
            <a:pPr marL="241300" marR="10795" indent="-228600" algn="just">
              <a:lnSpc>
                <a:spcPts val="2690"/>
              </a:lnSpc>
              <a:spcBef>
                <a:spcPts val="9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When a </a:t>
            </a:r>
            <a:r>
              <a:rPr sz="2800" spc="-10" dirty="0">
                <a:latin typeface="Carlito"/>
                <a:cs typeface="Carlito"/>
              </a:rPr>
              <a:t>process has </a:t>
            </a:r>
            <a:r>
              <a:rPr sz="2800" spc="-5" dirty="0">
                <a:latin typeface="Carlito"/>
                <a:cs typeface="Carlito"/>
              </a:rPr>
              <a:t>a message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send, </a:t>
            </a:r>
            <a:r>
              <a:rPr sz="2800" spc="-5" dirty="0">
                <a:latin typeface="Carlito"/>
                <a:cs typeface="Carlito"/>
              </a:rPr>
              <a:t>it passes the message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transport </a:t>
            </a:r>
            <a:r>
              <a:rPr sz="2800" spc="-25" dirty="0">
                <a:latin typeface="Carlito"/>
                <a:cs typeface="Carlito"/>
              </a:rPr>
              <a:t>layer </a:t>
            </a:r>
            <a:r>
              <a:rPr sz="2800" spc="-5" dirty="0">
                <a:latin typeface="Carlito"/>
                <a:cs typeface="Carlito"/>
              </a:rPr>
              <a:t>along with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a pair of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socket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addresses </a:t>
            </a:r>
            <a:r>
              <a:rPr sz="2800" spc="-5" dirty="0">
                <a:latin typeface="Carlito"/>
                <a:cs typeface="Carlito"/>
              </a:rPr>
              <a:t>and some </a:t>
            </a:r>
            <a:r>
              <a:rPr sz="2800" spc="-10" dirty="0">
                <a:latin typeface="Carlito"/>
                <a:cs typeface="Carlito"/>
              </a:rPr>
              <a:t>other  pieces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information, </a:t>
            </a:r>
            <a:r>
              <a:rPr sz="2800" spc="-5" dirty="0">
                <a:latin typeface="Carlito"/>
                <a:cs typeface="Carlito"/>
              </a:rPr>
              <a:t>which </a:t>
            </a:r>
            <a:r>
              <a:rPr sz="2800" spc="-10" dirty="0">
                <a:latin typeface="Carlito"/>
                <a:cs typeface="Carlito"/>
              </a:rPr>
              <a:t>depend </a:t>
            </a:r>
            <a:r>
              <a:rPr sz="2800" spc="-5" dirty="0">
                <a:latin typeface="Carlito"/>
                <a:cs typeface="Carlito"/>
              </a:rPr>
              <a:t>on the </a:t>
            </a:r>
            <a:r>
              <a:rPr sz="2800" spc="-15" dirty="0">
                <a:latin typeface="Carlito"/>
                <a:cs typeface="Carlito"/>
              </a:rPr>
              <a:t>transport-layer</a:t>
            </a:r>
            <a:r>
              <a:rPr sz="2800" spc="26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protocol.</a:t>
            </a:r>
            <a:endParaRPr sz="2800">
              <a:latin typeface="Carlito"/>
              <a:cs typeface="Carlito"/>
            </a:endParaRPr>
          </a:p>
          <a:p>
            <a:pPr marL="241300" marR="375285" indent="-228600">
              <a:lnSpc>
                <a:spcPts val="2690"/>
              </a:lnSpc>
              <a:spcBef>
                <a:spcPts val="99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10" dirty="0">
                <a:latin typeface="Carlito"/>
                <a:cs typeface="Carlito"/>
              </a:rPr>
              <a:t>The transport </a:t>
            </a:r>
            <a:r>
              <a:rPr sz="2800" spc="-25" dirty="0">
                <a:latin typeface="Carlito"/>
                <a:cs typeface="Carlito"/>
              </a:rPr>
              <a:t>layer </a:t>
            </a:r>
            <a:r>
              <a:rPr sz="2800" spc="-15" dirty="0">
                <a:latin typeface="Carlito"/>
                <a:cs typeface="Carlito"/>
              </a:rPr>
              <a:t>receives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adds the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transport-layer  </a:t>
            </a:r>
            <a:r>
              <a:rPr sz="2800" spc="-45" dirty="0">
                <a:solidFill>
                  <a:srgbClr val="006FC0"/>
                </a:solidFill>
                <a:latin typeface="Carlito"/>
                <a:cs typeface="Carlito"/>
              </a:rPr>
              <a:t>header</a:t>
            </a:r>
            <a:r>
              <a:rPr sz="2800" spc="-45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ct val="80000"/>
              </a:lnSpc>
              <a:spcBef>
                <a:spcPts val="1019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packets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transport </a:t>
            </a:r>
            <a:r>
              <a:rPr sz="2800" spc="-30" dirty="0">
                <a:latin typeface="Carlito"/>
                <a:cs typeface="Carlito"/>
              </a:rPr>
              <a:t>layers </a:t>
            </a: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15" dirty="0">
                <a:latin typeface="Carlito"/>
                <a:cs typeface="Carlito"/>
              </a:rPr>
              <a:t>Internet are </a:t>
            </a:r>
            <a:r>
              <a:rPr sz="2800" spc="-10" dirty="0">
                <a:latin typeface="Carlito"/>
                <a:cs typeface="Carlito"/>
              </a:rPr>
              <a:t>called user  </a:t>
            </a:r>
            <a:r>
              <a:rPr sz="2800" spc="-15" dirty="0">
                <a:latin typeface="Carlito"/>
                <a:cs typeface="Carlito"/>
              </a:rPr>
              <a:t>datagrams,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segments</a:t>
            </a:r>
            <a:r>
              <a:rPr sz="2800" spc="-10" dirty="0">
                <a:latin typeface="Carlito"/>
                <a:cs typeface="Carlito"/>
              </a:rPr>
              <a:t>,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5" dirty="0">
                <a:latin typeface="Carlito"/>
                <a:cs typeface="Carlito"/>
              </a:rPr>
              <a:t>packets, </a:t>
            </a:r>
            <a:r>
              <a:rPr sz="2800" spc="-10" dirty="0">
                <a:latin typeface="Carlito"/>
                <a:cs typeface="Carlito"/>
              </a:rPr>
              <a:t>depending </a:t>
            </a:r>
            <a:r>
              <a:rPr sz="2800" spc="-5" dirty="0">
                <a:latin typeface="Carlito"/>
                <a:cs typeface="Carlito"/>
              </a:rPr>
              <a:t>on </a:t>
            </a:r>
            <a:r>
              <a:rPr sz="2800" spc="-10" dirty="0">
                <a:latin typeface="Carlito"/>
                <a:cs typeface="Carlito"/>
              </a:rPr>
              <a:t>what </a:t>
            </a:r>
            <a:r>
              <a:rPr sz="2800" spc="-15" dirty="0">
                <a:latin typeface="Carlito"/>
                <a:cs typeface="Carlito"/>
              </a:rPr>
              <a:t>transport-layer  </a:t>
            </a:r>
            <a:r>
              <a:rPr sz="2800" spc="-20" dirty="0">
                <a:latin typeface="Carlito"/>
                <a:cs typeface="Carlito"/>
              </a:rPr>
              <a:t>protocol </a:t>
            </a:r>
            <a:r>
              <a:rPr sz="2800" spc="-15" dirty="0">
                <a:latin typeface="Carlito"/>
                <a:cs typeface="Carlito"/>
              </a:rPr>
              <a:t>we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use.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10921"/>
            <a:ext cx="8404225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>
                <a:solidFill>
                  <a:srgbClr val="006FC0"/>
                </a:solidFill>
              </a:rPr>
              <a:t>Mechanisms </a:t>
            </a:r>
            <a:r>
              <a:rPr spc="-229" dirty="0">
                <a:solidFill>
                  <a:srgbClr val="006FC0"/>
                </a:solidFill>
              </a:rPr>
              <a:t>for </a:t>
            </a:r>
            <a:r>
              <a:rPr spc="-260" dirty="0">
                <a:solidFill>
                  <a:srgbClr val="006FC0"/>
                </a:solidFill>
              </a:rPr>
              <a:t>reliable </a:t>
            </a:r>
            <a:r>
              <a:rPr spc="-260" dirty="0" smtClean="0">
                <a:solidFill>
                  <a:srgbClr val="006FC0"/>
                </a:solidFill>
              </a:rPr>
              <a:t>data</a:t>
            </a:r>
            <a:r>
              <a:rPr lang="en-US" spc="-260" dirty="0" smtClean="0">
                <a:solidFill>
                  <a:srgbClr val="006FC0"/>
                </a:solidFill>
              </a:rPr>
              <a:t> </a:t>
            </a:r>
            <a:r>
              <a:rPr spc="-810" dirty="0" smtClean="0">
                <a:solidFill>
                  <a:srgbClr val="006FC0"/>
                </a:solidFill>
              </a:rPr>
              <a:t> </a:t>
            </a:r>
            <a:r>
              <a:rPr spc="-240" dirty="0">
                <a:solidFill>
                  <a:srgbClr val="006FC0"/>
                </a:solidFill>
              </a:rPr>
              <a:t>transfer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0794" y="990600"/>
            <a:ext cx="10256520" cy="56293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97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Checksum</a:t>
            </a:r>
            <a:endParaRPr sz="2600" dirty="0">
              <a:latin typeface="Carlito"/>
              <a:cs typeface="Carlito"/>
            </a:endParaRPr>
          </a:p>
          <a:p>
            <a:pPr marL="698500" lvl="1" indent="-229235">
              <a:lnSpc>
                <a:spcPts val="249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rlito"/>
                <a:cs typeface="Carlito"/>
              </a:rPr>
              <a:t>Used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5" dirty="0">
                <a:latin typeface="Carlito"/>
                <a:cs typeface="Carlito"/>
              </a:rPr>
              <a:t>detect </a:t>
            </a:r>
            <a:r>
              <a:rPr sz="2200" spc="-5" dirty="0">
                <a:latin typeface="Carlito"/>
                <a:cs typeface="Carlito"/>
              </a:rPr>
              <a:t>bit </a:t>
            </a:r>
            <a:r>
              <a:rPr sz="2200" spc="-15" dirty="0">
                <a:latin typeface="Carlito"/>
                <a:cs typeface="Carlito"/>
              </a:rPr>
              <a:t>errors </a:t>
            </a:r>
            <a:r>
              <a:rPr sz="2200" spc="-5" dirty="0">
                <a:latin typeface="Carlito"/>
                <a:cs typeface="Carlito"/>
              </a:rPr>
              <a:t>in a </a:t>
            </a:r>
            <a:r>
              <a:rPr sz="2200" spc="-15" dirty="0">
                <a:latin typeface="Carlito"/>
                <a:cs typeface="Carlito"/>
              </a:rPr>
              <a:t>transmitted</a:t>
            </a:r>
            <a:r>
              <a:rPr sz="2200" spc="10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packet.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ts val="2970"/>
              </a:lnSpc>
              <a:spcBef>
                <a:spcPts val="6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Timer</a:t>
            </a:r>
            <a:endParaRPr sz="2600" dirty="0">
              <a:latin typeface="Carlito"/>
              <a:cs typeface="Carlito"/>
            </a:endParaRPr>
          </a:p>
          <a:p>
            <a:pPr marL="698500" marR="280670" lvl="1" indent="-228600">
              <a:lnSpc>
                <a:spcPct val="70000"/>
              </a:lnSpc>
              <a:spcBef>
                <a:spcPts val="64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rlito"/>
                <a:cs typeface="Carlito"/>
              </a:rPr>
              <a:t>Used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timeout/retransmit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20" dirty="0">
                <a:latin typeface="Carlito"/>
                <a:cs typeface="Carlito"/>
              </a:rPr>
              <a:t>packet, </a:t>
            </a:r>
            <a:r>
              <a:rPr sz="2200" spc="-5" dirty="0">
                <a:latin typeface="Carlito"/>
                <a:cs typeface="Carlito"/>
              </a:rPr>
              <a:t>possibly </a:t>
            </a:r>
            <a:r>
              <a:rPr sz="2200" spc="-10" dirty="0">
                <a:latin typeface="Carlito"/>
                <a:cs typeface="Carlito"/>
              </a:rPr>
              <a:t>because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25" dirty="0">
                <a:latin typeface="Carlito"/>
                <a:cs typeface="Carlito"/>
              </a:rPr>
              <a:t>packet </a:t>
            </a:r>
            <a:r>
              <a:rPr sz="2200" spc="-5" dirty="0">
                <a:latin typeface="Carlito"/>
                <a:cs typeface="Carlito"/>
              </a:rPr>
              <a:t>(or its </a:t>
            </a:r>
            <a:r>
              <a:rPr sz="2200" spc="-10" dirty="0">
                <a:latin typeface="Carlito"/>
                <a:cs typeface="Carlito"/>
              </a:rPr>
              <a:t>ACK) </a:t>
            </a:r>
            <a:r>
              <a:rPr sz="2200" spc="-15" dirty="0">
                <a:latin typeface="Carlito"/>
                <a:cs typeface="Carlito"/>
              </a:rPr>
              <a:t>was  </a:t>
            </a:r>
            <a:r>
              <a:rPr sz="2200" spc="-10" dirty="0">
                <a:latin typeface="Carlito"/>
                <a:cs typeface="Carlito"/>
              </a:rPr>
              <a:t>lost </a:t>
            </a:r>
            <a:r>
              <a:rPr sz="2200" spc="-5" dirty="0">
                <a:latin typeface="Carlito"/>
                <a:cs typeface="Carlito"/>
              </a:rPr>
              <a:t>within the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channel.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ts val="2970"/>
              </a:lnSpc>
              <a:spcBef>
                <a:spcPts val="7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Sequence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number</a:t>
            </a:r>
            <a:endParaRPr sz="2600" dirty="0">
              <a:latin typeface="Carlito"/>
              <a:cs typeface="Carlito"/>
            </a:endParaRPr>
          </a:p>
          <a:p>
            <a:pPr marL="698500" lvl="1" indent="-229235">
              <a:lnSpc>
                <a:spcPts val="249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latin typeface="Carlito"/>
                <a:cs typeface="Carlito"/>
              </a:rPr>
              <a:t>Used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10" dirty="0">
                <a:latin typeface="Carlito"/>
                <a:cs typeface="Carlito"/>
              </a:rPr>
              <a:t>sequential </a:t>
            </a:r>
            <a:r>
              <a:rPr sz="2200" spc="-5" dirty="0">
                <a:latin typeface="Carlito"/>
                <a:cs typeface="Carlito"/>
              </a:rPr>
              <a:t>numbering of </a:t>
            </a:r>
            <a:r>
              <a:rPr sz="2200" spc="-20" dirty="0">
                <a:latin typeface="Carlito"/>
                <a:cs typeface="Carlito"/>
              </a:rPr>
              <a:t>packets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20" dirty="0">
                <a:latin typeface="Carlito"/>
                <a:cs typeface="Carlito"/>
              </a:rPr>
              <a:t>data </a:t>
            </a:r>
            <a:r>
              <a:rPr sz="2200" spc="-5" dirty="0">
                <a:latin typeface="Carlito"/>
                <a:cs typeface="Carlito"/>
              </a:rPr>
              <a:t>flowing </a:t>
            </a:r>
            <a:r>
              <a:rPr sz="2200" spc="-15" dirty="0">
                <a:latin typeface="Carlito"/>
                <a:cs typeface="Carlito"/>
              </a:rPr>
              <a:t>from </a:t>
            </a:r>
            <a:r>
              <a:rPr sz="2200" spc="-5" dirty="0">
                <a:latin typeface="Carlito"/>
                <a:cs typeface="Carlito"/>
              </a:rPr>
              <a:t>sender </a:t>
            </a:r>
            <a:r>
              <a:rPr sz="2200" spc="-20" dirty="0">
                <a:latin typeface="Carlito"/>
                <a:cs typeface="Carlito"/>
              </a:rPr>
              <a:t>to</a:t>
            </a:r>
            <a:r>
              <a:rPr sz="2200" spc="185" dirty="0">
                <a:latin typeface="Carlito"/>
                <a:cs typeface="Carlito"/>
              </a:rPr>
              <a:t> </a:t>
            </a:r>
            <a:r>
              <a:rPr sz="2200" spc="-30" dirty="0">
                <a:latin typeface="Carlito"/>
                <a:cs typeface="Carlito"/>
              </a:rPr>
              <a:t>receiver.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ts val="2970"/>
              </a:lnSpc>
              <a:spcBef>
                <a:spcPts val="7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Acknowledgment</a:t>
            </a:r>
          </a:p>
          <a:p>
            <a:pPr marL="698500" marR="662940" lvl="1" indent="-228600">
              <a:lnSpc>
                <a:spcPct val="70000"/>
              </a:lnSpc>
              <a:spcBef>
                <a:spcPts val="64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rlito"/>
                <a:cs typeface="Carlito"/>
              </a:rPr>
              <a:t>Used </a:t>
            </a:r>
            <a:r>
              <a:rPr sz="2200" spc="-10" dirty="0">
                <a:latin typeface="Carlito"/>
                <a:cs typeface="Carlito"/>
              </a:rPr>
              <a:t>by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receiver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tell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sender that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25" dirty="0">
                <a:latin typeface="Carlito"/>
                <a:cs typeface="Carlito"/>
              </a:rPr>
              <a:t>packet </a:t>
            </a:r>
            <a:r>
              <a:rPr sz="2200" spc="-5" dirty="0">
                <a:latin typeface="Carlito"/>
                <a:cs typeface="Carlito"/>
              </a:rPr>
              <a:t>or </a:t>
            </a:r>
            <a:r>
              <a:rPr sz="2200" spc="-10" dirty="0">
                <a:latin typeface="Carlito"/>
                <a:cs typeface="Carlito"/>
              </a:rPr>
              <a:t>set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20" dirty="0">
                <a:latin typeface="Carlito"/>
                <a:cs typeface="Carlito"/>
              </a:rPr>
              <a:t>packets </a:t>
            </a:r>
            <a:r>
              <a:rPr sz="2200" spc="-10" dirty="0">
                <a:latin typeface="Carlito"/>
                <a:cs typeface="Carlito"/>
              </a:rPr>
              <a:t>has been  received</a:t>
            </a:r>
            <a:r>
              <a:rPr sz="2200" spc="-5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correctly.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ts val="2975"/>
              </a:lnSpc>
              <a:spcBef>
                <a:spcPts val="6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rlito"/>
                <a:cs typeface="Carlito"/>
              </a:rPr>
              <a:t>Negative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acknowledgment</a:t>
            </a:r>
            <a:endParaRPr sz="2600" dirty="0">
              <a:latin typeface="Carlito"/>
              <a:cs typeface="Carlito"/>
            </a:endParaRPr>
          </a:p>
          <a:p>
            <a:pPr marL="698500" lvl="1" indent="-229235">
              <a:lnSpc>
                <a:spcPts val="249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rlito"/>
                <a:cs typeface="Carlito"/>
              </a:rPr>
              <a:t>Used </a:t>
            </a:r>
            <a:r>
              <a:rPr sz="2200" spc="-10" dirty="0">
                <a:latin typeface="Carlito"/>
                <a:cs typeface="Carlito"/>
              </a:rPr>
              <a:t>by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receiver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tell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sender that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25" dirty="0">
                <a:latin typeface="Carlito"/>
                <a:cs typeface="Carlito"/>
              </a:rPr>
              <a:t>packet </a:t>
            </a:r>
            <a:r>
              <a:rPr sz="2200" spc="-10" dirty="0">
                <a:latin typeface="Carlito"/>
                <a:cs typeface="Carlito"/>
              </a:rPr>
              <a:t>has not been received</a:t>
            </a:r>
            <a:r>
              <a:rPr sz="2200" spc="26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correctly.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ts val="2970"/>
              </a:lnSpc>
              <a:spcBef>
                <a:spcPts val="7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35" dirty="0">
                <a:latin typeface="Carlito"/>
                <a:cs typeface="Carlito"/>
              </a:rPr>
              <a:t>Window,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pipelining</a:t>
            </a:r>
            <a:endParaRPr sz="2600" dirty="0">
              <a:latin typeface="Carlito"/>
              <a:cs typeface="Carlito"/>
            </a:endParaRPr>
          </a:p>
          <a:p>
            <a:pPr marL="698500" lvl="1" indent="-229235">
              <a:lnSpc>
                <a:spcPts val="209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latin typeface="Carlito"/>
                <a:cs typeface="Carlito"/>
              </a:rPr>
              <a:t>The sender </a:t>
            </a:r>
            <a:r>
              <a:rPr sz="2200" spc="-15" dirty="0">
                <a:latin typeface="Carlito"/>
                <a:cs typeface="Carlito"/>
              </a:rPr>
              <a:t>may </a:t>
            </a:r>
            <a:r>
              <a:rPr sz="2200" spc="-5" dirty="0">
                <a:latin typeface="Carlito"/>
                <a:cs typeface="Carlito"/>
              </a:rPr>
              <a:t>be </a:t>
            </a:r>
            <a:r>
              <a:rPr sz="2200" spc="-10" dirty="0">
                <a:latin typeface="Carlito"/>
                <a:cs typeface="Carlito"/>
              </a:rPr>
              <a:t>restricted </a:t>
            </a:r>
            <a:r>
              <a:rPr sz="2200" spc="-15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sending </a:t>
            </a:r>
            <a:r>
              <a:rPr sz="2200" spc="-5" dirty="0">
                <a:latin typeface="Carlito"/>
                <a:cs typeface="Carlito"/>
              </a:rPr>
              <a:t>only </a:t>
            </a:r>
            <a:r>
              <a:rPr sz="2200" spc="-20" dirty="0">
                <a:latin typeface="Carlito"/>
                <a:cs typeface="Carlito"/>
              </a:rPr>
              <a:t>packets </a:t>
            </a:r>
            <a:r>
              <a:rPr sz="2200" spc="-5" dirty="0">
                <a:latin typeface="Carlito"/>
                <a:cs typeface="Carlito"/>
              </a:rPr>
              <a:t>with sequence </a:t>
            </a:r>
            <a:r>
              <a:rPr sz="2200" spc="-15" dirty="0">
                <a:latin typeface="Carlito"/>
                <a:cs typeface="Carlito"/>
              </a:rPr>
              <a:t>numbers</a:t>
            </a:r>
            <a:r>
              <a:rPr sz="2200" spc="245" dirty="0">
                <a:latin typeface="Carlito"/>
                <a:cs typeface="Carlito"/>
              </a:rPr>
              <a:t> </a:t>
            </a:r>
            <a:r>
              <a:rPr sz="2200" spc="-10" dirty="0" smtClean="0">
                <a:latin typeface="Carlito"/>
                <a:cs typeface="Carlito"/>
              </a:rPr>
              <a:t>that</a:t>
            </a:r>
            <a:r>
              <a:rPr lang="en-US" sz="2200" dirty="0">
                <a:latin typeface="Carlito"/>
                <a:cs typeface="Carlito"/>
              </a:rPr>
              <a:t> </a:t>
            </a:r>
            <a:r>
              <a:rPr sz="2200" spc="-15" dirty="0" smtClean="0">
                <a:latin typeface="Carlito"/>
                <a:cs typeface="Carlito"/>
              </a:rPr>
              <a:t>fall </a:t>
            </a:r>
            <a:r>
              <a:rPr sz="2200" spc="-5" dirty="0">
                <a:latin typeface="Carlito"/>
                <a:cs typeface="Carlito"/>
              </a:rPr>
              <a:t>within a </a:t>
            </a:r>
            <a:r>
              <a:rPr sz="2200" spc="-10" dirty="0">
                <a:latin typeface="Carlito"/>
                <a:cs typeface="Carlito"/>
              </a:rPr>
              <a:t>given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range.</a:t>
            </a:r>
            <a:endParaRPr sz="22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9573531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335905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265" dirty="0" smtClean="0"/>
              <a:t>Error Control : </a:t>
            </a:r>
            <a:r>
              <a:rPr spc="-265" dirty="0" smtClean="0"/>
              <a:t>Alternating-bit</a:t>
            </a:r>
            <a:r>
              <a:rPr spc="-440" dirty="0" smtClean="0"/>
              <a:t> </a:t>
            </a:r>
            <a:r>
              <a:rPr spc="-275" dirty="0"/>
              <a:t>protocol.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079355" cy="33921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If the </a:t>
            </a:r>
            <a:r>
              <a:rPr sz="2800" spc="-20" dirty="0">
                <a:latin typeface="Carlito"/>
                <a:cs typeface="Carlito"/>
              </a:rPr>
              <a:t>packet </a:t>
            </a:r>
            <a:r>
              <a:rPr sz="2800" spc="-10" dirty="0">
                <a:latin typeface="Carlito"/>
                <a:cs typeface="Carlito"/>
              </a:rPr>
              <a:t>sequence </a:t>
            </a:r>
            <a:r>
              <a:rPr sz="2800" spc="-20" dirty="0">
                <a:latin typeface="Carlito"/>
                <a:cs typeface="Carlito"/>
              </a:rPr>
              <a:t>numbers </a:t>
            </a:r>
            <a:r>
              <a:rPr sz="2800" spc="-15" dirty="0">
                <a:latin typeface="Carlito"/>
                <a:cs typeface="Carlito"/>
              </a:rPr>
              <a:t>alternate </a:t>
            </a:r>
            <a:r>
              <a:rPr sz="2800" spc="-10" dirty="0">
                <a:latin typeface="Carlito"/>
                <a:cs typeface="Carlito"/>
              </a:rPr>
              <a:t>between </a:t>
            </a:r>
            <a:r>
              <a:rPr sz="2800" spc="-5" dirty="0">
                <a:latin typeface="Carlito"/>
                <a:cs typeface="Carlito"/>
              </a:rPr>
              <a:t>0 and </a:t>
            </a:r>
            <a:r>
              <a:rPr sz="2800" spc="-15" dirty="0">
                <a:latin typeface="Carlito"/>
                <a:cs typeface="Carlito"/>
              </a:rPr>
              <a:t>1,then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20" dirty="0">
                <a:latin typeface="Carlito"/>
                <a:cs typeface="Carlito"/>
              </a:rPr>
              <a:t>protocol </a:t>
            </a:r>
            <a:r>
              <a:rPr sz="2800" spc="-5" dirty="0">
                <a:latin typeface="Carlito"/>
                <a:cs typeface="Carlito"/>
              </a:rPr>
              <a:t>is known as the </a:t>
            </a:r>
            <a:r>
              <a:rPr sz="2800" b="1" spc="-10" dirty="0">
                <a:latin typeface="Carlito"/>
                <a:cs typeface="Carlito"/>
              </a:rPr>
              <a:t>alternating-bit</a:t>
            </a:r>
            <a:r>
              <a:rPr sz="2800" b="1" spc="114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protocol</a:t>
            </a:r>
            <a:r>
              <a:rPr sz="2800" spc="-15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operations </a:t>
            </a:r>
            <a:r>
              <a:rPr sz="2800" spc="-5" dirty="0">
                <a:latin typeface="Carlito"/>
                <a:cs typeface="Carlito"/>
              </a:rPr>
              <a:t>with this </a:t>
            </a:r>
            <a:r>
              <a:rPr sz="2800" spc="-20" dirty="0">
                <a:latin typeface="Carlito"/>
                <a:cs typeface="Carlito"/>
              </a:rPr>
              <a:t>protocol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are: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Carlito"/>
                <a:cs typeface="Carlito"/>
              </a:rPr>
              <a:t>a. </a:t>
            </a:r>
            <a:r>
              <a:rPr sz="2800" b="1" spc="-15" dirty="0">
                <a:latin typeface="Carlito"/>
                <a:cs typeface="Carlito"/>
              </a:rPr>
              <a:t>Operation </a:t>
            </a:r>
            <a:r>
              <a:rPr sz="2800" b="1" spc="-5" dirty="0">
                <a:latin typeface="Carlito"/>
                <a:cs typeface="Carlito"/>
              </a:rPr>
              <a:t>with no</a:t>
            </a:r>
            <a:r>
              <a:rPr sz="2800" b="1" spc="3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loss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Carlito"/>
                <a:cs typeface="Carlito"/>
              </a:rPr>
              <a:t>b. </a:t>
            </a:r>
            <a:r>
              <a:rPr sz="2800" b="1" spc="-10" dirty="0">
                <a:latin typeface="Carlito"/>
                <a:cs typeface="Carlito"/>
              </a:rPr>
              <a:t>Lost</a:t>
            </a:r>
            <a:r>
              <a:rPr sz="2800" b="1" spc="5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packet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Carlito"/>
                <a:cs typeface="Carlito"/>
              </a:rPr>
              <a:t>c. </a:t>
            </a:r>
            <a:r>
              <a:rPr sz="2800" b="1" spc="-10" dirty="0">
                <a:latin typeface="Carlito"/>
                <a:cs typeface="Carlito"/>
              </a:rPr>
              <a:t>Lost</a:t>
            </a:r>
            <a:r>
              <a:rPr sz="2800" b="1" spc="15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ACK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Carlito"/>
                <a:cs typeface="Carlito"/>
              </a:rPr>
              <a:t>d. </a:t>
            </a:r>
            <a:r>
              <a:rPr sz="2800" b="1" spc="-15" dirty="0">
                <a:latin typeface="Carlito"/>
                <a:cs typeface="Carlito"/>
              </a:rPr>
              <a:t>Premature</a:t>
            </a:r>
            <a:r>
              <a:rPr sz="2800" b="1" spc="5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timeout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94364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ndex of /~michael/kr1999/3-trans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600"/>
            <a:ext cx="97536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24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1856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pipelining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6062"/>
            <a:ext cx="9923145" cy="15005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784860" indent="-228600">
              <a:lnSpc>
                <a:spcPct val="80000"/>
              </a:lnSpc>
              <a:spcBef>
                <a:spcPts val="72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sender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5" dirty="0">
                <a:latin typeface="Carlito"/>
                <a:cs typeface="Carlito"/>
              </a:rPr>
              <a:t>allowed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dirty="0">
                <a:latin typeface="Carlito"/>
                <a:cs typeface="Carlito"/>
              </a:rPr>
              <a:t>send multiple </a:t>
            </a:r>
            <a:r>
              <a:rPr sz="2600" spc="-15" dirty="0">
                <a:latin typeface="Carlito"/>
                <a:cs typeface="Carlito"/>
              </a:rPr>
              <a:t>packets </a:t>
            </a:r>
            <a:r>
              <a:rPr sz="2600" dirty="0">
                <a:latin typeface="Carlito"/>
                <a:cs typeface="Carlito"/>
              </a:rPr>
              <a:t>without </a:t>
            </a:r>
            <a:r>
              <a:rPr sz="2600" spc="-5" dirty="0">
                <a:latin typeface="Carlito"/>
                <a:cs typeface="Carlito"/>
              </a:rPr>
              <a:t>waiting </a:t>
            </a:r>
            <a:r>
              <a:rPr sz="2600" spc="-25" dirty="0">
                <a:latin typeface="Carlito"/>
                <a:cs typeface="Carlito"/>
              </a:rPr>
              <a:t>for  </a:t>
            </a:r>
            <a:r>
              <a:rPr sz="2600" dirty="0">
                <a:latin typeface="Carlito"/>
                <a:cs typeface="Carlito"/>
              </a:rPr>
              <a:t>acknowledgments.</a:t>
            </a:r>
            <a:endParaRPr sz="2600">
              <a:latin typeface="Carlito"/>
              <a:cs typeface="Carlito"/>
            </a:endParaRPr>
          </a:p>
          <a:p>
            <a:pPr marL="241300" marR="5080" indent="-228600">
              <a:lnSpc>
                <a:spcPct val="8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Since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5" dirty="0">
                <a:latin typeface="Carlito"/>
                <a:cs typeface="Carlito"/>
              </a:rPr>
              <a:t>many </a:t>
            </a:r>
            <a:r>
              <a:rPr sz="2600" spc="-5" dirty="0">
                <a:latin typeface="Carlito"/>
                <a:cs typeface="Carlito"/>
              </a:rPr>
              <a:t>in-transit </a:t>
            </a:r>
            <a:r>
              <a:rPr sz="2600" spc="-10" dirty="0">
                <a:latin typeface="Carlito"/>
                <a:cs typeface="Carlito"/>
              </a:rPr>
              <a:t>sender-to-receiver </a:t>
            </a:r>
            <a:r>
              <a:rPr sz="2600" spc="-15" dirty="0">
                <a:latin typeface="Carlito"/>
                <a:cs typeface="Carlito"/>
              </a:rPr>
              <a:t>packets </a:t>
            </a:r>
            <a:r>
              <a:rPr sz="2600" spc="-10" dirty="0">
                <a:latin typeface="Carlito"/>
                <a:cs typeface="Carlito"/>
              </a:rPr>
              <a:t>can </a:t>
            </a:r>
            <a:r>
              <a:rPr sz="2600" spc="-5" dirty="0">
                <a:latin typeface="Carlito"/>
                <a:cs typeface="Carlito"/>
              </a:rPr>
              <a:t>be visualized </a:t>
            </a:r>
            <a:r>
              <a:rPr sz="2600" dirty="0">
                <a:latin typeface="Carlito"/>
                <a:cs typeface="Carlito"/>
              </a:rPr>
              <a:t>as  </a:t>
            </a:r>
            <a:r>
              <a:rPr sz="2600" spc="-5" dirty="0">
                <a:latin typeface="Carlito"/>
                <a:cs typeface="Carlito"/>
              </a:rPr>
              <a:t>filling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pipeline, </a:t>
            </a:r>
            <a:r>
              <a:rPr sz="2600" dirty="0">
                <a:latin typeface="Carlito"/>
                <a:cs typeface="Carlito"/>
              </a:rPr>
              <a:t>this </a:t>
            </a:r>
            <a:r>
              <a:rPr sz="2600" spc="-5" dirty="0">
                <a:latin typeface="Carlito"/>
                <a:cs typeface="Carlito"/>
              </a:rPr>
              <a:t>technique </a:t>
            </a:r>
            <a:r>
              <a:rPr sz="2600" dirty="0">
                <a:latin typeface="Carlito"/>
                <a:cs typeface="Carlito"/>
              </a:rPr>
              <a:t>is known as</a:t>
            </a:r>
            <a:r>
              <a:rPr sz="2600" spc="-105" dirty="0">
                <a:latin typeface="Carlito"/>
                <a:cs typeface="Carlito"/>
              </a:rPr>
              <a:t> </a:t>
            </a:r>
            <a:r>
              <a:rPr sz="2600" b="1" spc="-5" dirty="0">
                <a:latin typeface="Carlito"/>
                <a:cs typeface="Carlito"/>
              </a:rPr>
              <a:t>pipelining</a:t>
            </a:r>
            <a:r>
              <a:rPr sz="2600" spc="-5" dirty="0">
                <a:latin typeface="Carlito"/>
                <a:cs typeface="Carlito"/>
              </a:rPr>
              <a:t>.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508447"/>
            <a:ext cx="9228455" cy="7397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5080" indent="-228600">
              <a:lnSpc>
                <a:spcPct val="80000"/>
              </a:lnSpc>
              <a:spcBef>
                <a:spcPts val="72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Pipelining </a:t>
            </a:r>
            <a:r>
              <a:rPr sz="2600" spc="-5" dirty="0">
                <a:latin typeface="Carlito"/>
                <a:cs typeface="Carlito"/>
              </a:rPr>
              <a:t>has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following consequences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spc="-5" dirty="0">
                <a:latin typeface="Carlito"/>
                <a:cs typeface="Carlito"/>
              </a:rPr>
              <a:t>reliable </a:t>
            </a:r>
            <a:r>
              <a:rPr sz="2600" spc="-15" dirty="0">
                <a:latin typeface="Carlito"/>
                <a:cs typeface="Carlito"/>
              </a:rPr>
              <a:t>data </a:t>
            </a:r>
            <a:r>
              <a:rPr sz="2600" spc="-20" dirty="0">
                <a:latin typeface="Carlito"/>
                <a:cs typeface="Carlito"/>
              </a:rPr>
              <a:t>transfer  </a:t>
            </a:r>
            <a:r>
              <a:rPr sz="2600" spc="-10" dirty="0">
                <a:latin typeface="Carlito"/>
                <a:cs typeface="Carlito"/>
              </a:rPr>
              <a:t>protocols: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90336" y="3558499"/>
            <a:ext cx="4165732" cy="1761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780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32308"/>
            <a:ext cx="9994900" cy="42906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140335" indent="-228600">
              <a:lnSpc>
                <a:spcPct val="9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Carlito"/>
                <a:cs typeface="Carlito"/>
              </a:rPr>
              <a:t>The </a:t>
            </a:r>
            <a:r>
              <a:rPr sz="2800" b="1" spc="-20" dirty="0">
                <a:latin typeface="Carlito"/>
                <a:cs typeface="Carlito"/>
              </a:rPr>
              <a:t>range </a:t>
            </a:r>
            <a:r>
              <a:rPr sz="2800" b="1" spc="-5" dirty="0">
                <a:latin typeface="Carlito"/>
                <a:cs typeface="Carlito"/>
              </a:rPr>
              <a:t>of sequence numbers </a:t>
            </a:r>
            <a:r>
              <a:rPr sz="2800" b="1" spc="-15" dirty="0">
                <a:latin typeface="Carlito"/>
                <a:cs typeface="Carlito"/>
              </a:rPr>
              <a:t>must </a:t>
            </a:r>
            <a:r>
              <a:rPr sz="2800" b="1" spc="-5" dirty="0">
                <a:latin typeface="Carlito"/>
                <a:cs typeface="Carlito"/>
              </a:rPr>
              <a:t>be </a:t>
            </a:r>
            <a:r>
              <a:rPr sz="2800" b="1" spc="-20" dirty="0">
                <a:latin typeface="Carlito"/>
                <a:cs typeface="Carlito"/>
              </a:rPr>
              <a:t>increased</a:t>
            </a:r>
            <a:r>
              <a:rPr sz="2800" spc="-20" dirty="0">
                <a:latin typeface="Carlito"/>
                <a:cs typeface="Carlito"/>
              </a:rPr>
              <a:t>, </a:t>
            </a:r>
            <a:r>
              <a:rPr sz="2800" spc="-5" dirty="0">
                <a:latin typeface="Carlito"/>
                <a:cs typeface="Carlito"/>
              </a:rPr>
              <a:t>since </a:t>
            </a:r>
            <a:r>
              <a:rPr sz="2800" dirty="0">
                <a:latin typeface="Carlito"/>
                <a:cs typeface="Carlito"/>
              </a:rPr>
              <a:t>each </a:t>
            </a:r>
            <a:r>
              <a:rPr sz="2800" spc="-15" dirty="0">
                <a:latin typeface="Carlito"/>
                <a:cs typeface="Carlito"/>
              </a:rPr>
              <a:t>in-  transit </a:t>
            </a:r>
            <a:r>
              <a:rPr sz="2800" spc="-20" dirty="0">
                <a:latin typeface="Carlito"/>
                <a:cs typeface="Carlito"/>
              </a:rPr>
              <a:t>packet </a:t>
            </a:r>
            <a:r>
              <a:rPr sz="2800" spc="-10" dirty="0">
                <a:latin typeface="Carlito"/>
                <a:cs typeface="Carlito"/>
              </a:rPr>
              <a:t>(not </a:t>
            </a:r>
            <a:r>
              <a:rPr sz="2800" spc="-15" dirty="0">
                <a:latin typeface="Carlito"/>
                <a:cs typeface="Carlito"/>
              </a:rPr>
              <a:t>counting retransmissions) must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unique  sequence number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there </a:t>
            </a:r>
            <a:r>
              <a:rPr sz="2800" spc="-20" dirty="0">
                <a:latin typeface="Carlito"/>
                <a:cs typeface="Carlito"/>
              </a:rPr>
              <a:t>may </a:t>
            </a:r>
            <a:r>
              <a:rPr sz="2800" spc="-5" dirty="0">
                <a:latin typeface="Carlito"/>
                <a:cs typeface="Carlito"/>
              </a:rPr>
              <a:t>be multiple, </a:t>
            </a:r>
            <a:r>
              <a:rPr sz="2800" spc="-15" dirty="0">
                <a:latin typeface="Carlito"/>
                <a:cs typeface="Carlito"/>
              </a:rPr>
              <a:t>in-transit,  </a:t>
            </a:r>
            <a:r>
              <a:rPr sz="2800" spc="-10" dirty="0">
                <a:latin typeface="Carlito"/>
                <a:cs typeface="Carlito"/>
              </a:rPr>
              <a:t>unacknowledged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packets.</a:t>
            </a:r>
            <a:endParaRPr sz="2800">
              <a:latin typeface="Carlito"/>
              <a:cs typeface="Carlito"/>
            </a:endParaRPr>
          </a:p>
          <a:p>
            <a:pPr marL="321945" indent="-309880">
              <a:lnSpc>
                <a:spcPts val="3190"/>
              </a:lnSpc>
              <a:spcBef>
                <a:spcPts val="67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b="1" spc="-10" dirty="0">
                <a:latin typeface="Carlito"/>
                <a:cs typeface="Carlito"/>
              </a:rPr>
              <a:t>The </a:t>
            </a:r>
            <a:r>
              <a:rPr sz="2800" b="1" spc="-5" dirty="0">
                <a:latin typeface="Carlito"/>
                <a:cs typeface="Carlito"/>
              </a:rPr>
              <a:t>sender and </a:t>
            </a:r>
            <a:r>
              <a:rPr sz="2800" b="1" spc="-15" dirty="0">
                <a:latin typeface="Carlito"/>
                <a:cs typeface="Carlito"/>
              </a:rPr>
              <a:t>receiver </a:t>
            </a:r>
            <a:r>
              <a:rPr sz="2800" b="1" spc="-5" dirty="0">
                <a:latin typeface="Carlito"/>
                <a:cs typeface="Carlito"/>
              </a:rPr>
              <a:t>sides of the </a:t>
            </a:r>
            <a:r>
              <a:rPr sz="2800" b="1" spc="-10" dirty="0">
                <a:latin typeface="Carlito"/>
                <a:cs typeface="Carlito"/>
              </a:rPr>
              <a:t>protocols </a:t>
            </a:r>
            <a:r>
              <a:rPr sz="2800" b="1" spc="-20" dirty="0">
                <a:latin typeface="Carlito"/>
                <a:cs typeface="Carlito"/>
              </a:rPr>
              <a:t>may have </a:t>
            </a:r>
            <a:r>
              <a:rPr sz="2800" b="1" spc="-15" dirty="0">
                <a:latin typeface="Carlito"/>
                <a:cs typeface="Carlito"/>
              </a:rPr>
              <a:t>to</a:t>
            </a:r>
            <a:r>
              <a:rPr sz="2800" b="1" spc="220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buffer</a:t>
            </a:r>
            <a:endParaRPr sz="2800">
              <a:latin typeface="Carlito"/>
              <a:cs typeface="Carlito"/>
            </a:endParaRPr>
          </a:p>
          <a:p>
            <a:pPr marL="241300">
              <a:lnSpc>
                <a:spcPts val="3190"/>
              </a:lnSpc>
            </a:pPr>
            <a:r>
              <a:rPr sz="2800" spc="-15" dirty="0">
                <a:latin typeface="Carlito"/>
                <a:cs typeface="Carlito"/>
              </a:rPr>
              <a:t>more </a:t>
            </a:r>
            <a:r>
              <a:rPr sz="2800" spc="-5" dirty="0">
                <a:latin typeface="Carlito"/>
                <a:cs typeface="Carlito"/>
              </a:rPr>
              <a:t>than </a:t>
            </a:r>
            <a:r>
              <a:rPr sz="2800" spc="-10" dirty="0">
                <a:latin typeface="Carlito"/>
                <a:cs typeface="Carlito"/>
              </a:rPr>
              <a:t>one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packet.</a:t>
            </a:r>
            <a:endParaRPr sz="2800">
              <a:latin typeface="Carlito"/>
              <a:cs typeface="Carlito"/>
            </a:endParaRPr>
          </a:p>
          <a:p>
            <a:pPr marL="241300" marR="524510" indent="-228600">
              <a:lnSpc>
                <a:spcPts val="303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Carlito"/>
                <a:cs typeface="Carlito"/>
              </a:rPr>
              <a:t>A </a:t>
            </a:r>
            <a:r>
              <a:rPr sz="2800" b="1" spc="-15" dirty="0">
                <a:latin typeface="Carlito"/>
                <a:cs typeface="Carlito"/>
              </a:rPr>
              <a:t>data </a:t>
            </a:r>
            <a:r>
              <a:rPr sz="2800" b="1" spc="-20" dirty="0">
                <a:latin typeface="Carlito"/>
                <a:cs typeface="Carlito"/>
              </a:rPr>
              <a:t>transfer </a:t>
            </a:r>
            <a:r>
              <a:rPr sz="2800" b="1" spc="-15" dirty="0">
                <a:latin typeface="Carlito"/>
                <a:cs typeface="Carlito"/>
              </a:rPr>
              <a:t>protocol </a:t>
            </a:r>
            <a:r>
              <a:rPr sz="2800" b="1" spc="-10" dirty="0">
                <a:latin typeface="Carlito"/>
                <a:cs typeface="Carlito"/>
              </a:rPr>
              <a:t>responds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5" dirty="0">
                <a:latin typeface="Carlito"/>
                <a:cs typeface="Carlito"/>
              </a:rPr>
              <a:t>lost, corrupted,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overly  </a:t>
            </a:r>
            <a:r>
              <a:rPr sz="2800" spc="-20" dirty="0">
                <a:latin typeface="Carlito"/>
                <a:cs typeface="Carlito"/>
              </a:rPr>
              <a:t>delayed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packets.</a:t>
            </a:r>
            <a:endParaRPr sz="2800">
              <a:latin typeface="Carlito"/>
              <a:cs typeface="Carlito"/>
            </a:endParaRPr>
          </a:p>
          <a:p>
            <a:pPr marL="241300" marR="800100" indent="-228600">
              <a:lnSpc>
                <a:spcPts val="3020"/>
              </a:lnSpc>
              <a:spcBef>
                <a:spcPts val="99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50" dirty="0">
                <a:latin typeface="Carlito"/>
                <a:cs typeface="Carlito"/>
              </a:rPr>
              <a:t>Two </a:t>
            </a:r>
            <a:r>
              <a:rPr sz="2800" spc="-5" dirty="0">
                <a:latin typeface="Carlito"/>
                <a:cs typeface="Carlito"/>
              </a:rPr>
              <a:t>basic </a:t>
            </a:r>
            <a:r>
              <a:rPr sz="2800" spc="-10" dirty="0">
                <a:latin typeface="Carlito"/>
                <a:cs typeface="Carlito"/>
              </a:rPr>
              <a:t>approaches </a:t>
            </a:r>
            <a:r>
              <a:rPr sz="2800" spc="-25" dirty="0">
                <a:latin typeface="Carlito"/>
                <a:cs typeface="Carlito"/>
              </a:rPr>
              <a:t>toward </a:t>
            </a:r>
            <a:r>
              <a:rPr sz="2800" spc="-10" dirty="0">
                <a:latin typeface="Carlito"/>
                <a:cs typeface="Carlito"/>
              </a:rPr>
              <a:t>pipelined </a:t>
            </a:r>
            <a:r>
              <a:rPr sz="2800" spc="-15" dirty="0">
                <a:latin typeface="Carlito"/>
                <a:cs typeface="Carlito"/>
              </a:rPr>
              <a:t>error recovery </a:t>
            </a:r>
            <a:r>
              <a:rPr sz="2800" spc="-10" dirty="0">
                <a:latin typeface="Carlito"/>
                <a:cs typeface="Carlito"/>
              </a:rPr>
              <a:t>can be  </a:t>
            </a:r>
            <a:r>
              <a:rPr sz="2800" spc="-5" dirty="0">
                <a:latin typeface="Carlito"/>
                <a:cs typeface="Carlito"/>
              </a:rPr>
              <a:t>identified: </a:t>
            </a:r>
            <a:r>
              <a:rPr sz="2800" b="1" spc="-5" dirty="0">
                <a:latin typeface="Carlito"/>
                <a:cs typeface="Carlito"/>
              </a:rPr>
              <a:t>Go-Back-N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b="1" spc="-10" dirty="0">
                <a:latin typeface="Carlito"/>
                <a:cs typeface="Carlito"/>
              </a:rPr>
              <a:t>selective</a:t>
            </a:r>
            <a:r>
              <a:rPr sz="2800" b="1" spc="9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repeat</a:t>
            </a:r>
            <a:r>
              <a:rPr sz="2800" spc="-15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96319541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3167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5" dirty="0"/>
              <a:t>Flow control </a:t>
            </a:r>
            <a:r>
              <a:rPr spc="-200" dirty="0"/>
              <a:t>in</a:t>
            </a:r>
            <a:r>
              <a:rPr spc="-585" dirty="0"/>
              <a:t> </a:t>
            </a:r>
            <a:r>
              <a:rPr spc="-340" dirty="0"/>
              <a:t>TCP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048875" cy="390588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247015" indent="-228600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rlito"/>
                <a:cs typeface="Carlito"/>
              </a:rPr>
              <a:t>TCP </a:t>
            </a:r>
            <a:r>
              <a:rPr sz="2800" spc="-15" dirty="0">
                <a:latin typeface="Carlito"/>
                <a:cs typeface="Carlito"/>
              </a:rPr>
              <a:t>provides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b="1" spc="-10" dirty="0">
                <a:latin typeface="Carlito"/>
                <a:cs typeface="Carlito"/>
              </a:rPr>
              <a:t>flow-control </a:t>
            </a:r>
            <a:r>
              <a:rPr sz="2800" b="1" spc="-5" dirty="0">
                <a:latin typeface="Carlito"/>
                <a:cs typeface="Carlito"/>
              </a:rPr>
              <a:t>service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its </a:t>
            </a:r>
            <a:r>
              <a:rPr sz="2800" spc="-10" dirty="0">
                <a:latin typeface="Carlito"/>
                <a:cs typeface="Carlito"/>
              </a:rPr>
              <a:t>applications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5" dirty="0">
                <a:latin typeface="Carlito"/>
                <a:cs typeface="Carlito"/>
              </a:rPr>
              <a:t>eliminate 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possibility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0" dirty="0">
                <a:latin typeface="Carlito"/>
                <a:cs typeface="Carlito"/>
              </a:rPr>
              <a:t>sender overflowing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receiver’s</a:t>
            </a:r>
            <a:r>
              <a:rPr sz="2800" spc="200" dirty="0">
                <a:latin typeface="Carlito"/>
                <a:cs typeface="Carlito"/>
              </a:rPr>
              <a:t> </a:t>
            </a:r>
            <a:r>
              <a:rPr sz="2800" spc="-60" dirty="0">
                <a:latin typeface="Carlito"/>
                <a:cs typeface="Carlito"/>
              </a:rPr>
              <a:t>buffer.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Flow </a:t>
            </a:r>
            <a:r>
              <a:rPr sz="2800" spc="-20" dirty="0">
                <a:latin typeface="Carlito"/>
                <a:cs typeface="Carlito"/>
              </a:rPr>
              <a:t>control </a:t>
            </a:r>
            <a:r>
              <a:rPr sz="2800" spc="-5" dirty="0">
                <a:latin typeface="Carlito"/>
                <a:cs typeface="Carlito"/>
              </a:rPr>
              <a:t>is thus a </a:t>
            </a:r>
            <a:r>
              <a:rPr sz="2800" spc="-10" dirty="0">
                <a:latin typeface="Carlito"/>
                <a:cs typeface="Carlito"/>
              </a:rPr>
              <a:t>speed-matching service—matching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35" dirty="0">
                <a:latin typeface="Carlito"/>
                <a:cs typeface="Carlito"/>
              </a:rPr>
              <a:t>rate </a:t>
            </a:r>
            <a:r>
              <a:rPr sz="2800" spc="-15" dirty="0">
                <a:latin typeface="Carlito"/>
                <a:cs typeface="Carlito"/>
              </a:rPr>
              <a:t>at  </a:t>
            </a:r>
            <a:r>
              <a:rPr sz="2800" spc="-5" dirty="0">
                <a:latin typeface="Carlito"/>
                <a:cs typeface="Carlito"/>
              </a:rPr>
              <a:t>which the </a:t>
            </a:r>
            <a:r>
              <a:rPr sz="2800" spc="-10" dirty="0">
                <a:latin typeface="Carlito"/>
                <a:cs typeface="Carlito"/>
              </a:rPr>
              <a:t>sender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sending </a:t>
            </a:r>
            <a:r>
              <a:rPr sz="2800" spc="-15" dirty="0">
                <a:latin typeface="Carlito"/>
                <a:cs typeface="Carlito"/>
              </a:rPr>
              <a:t>against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30" dirty="0">
                <a:latin typeface="Carlito"/>
                <a:cs typeface="Carlito"/>
              </a:rPr>
              <a:t>rate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5" dirty="0">
                <a:latin typeface="Carlito"/>
                <a:cs typeface="Carlito"/>
              </a:rPr>
              <a:t>which the </a:t>
            </a:r>
            <a:r>
              <a:rPr sz="2800" spc="-10" dirty="0">
                <a:latin typeface="Carlito"/>
                <a:cs typeface="Carlito"/>
              </a:rPr>
              <a:t>receiving  application </a:t>
            </a:r>
            <a:r>
              <a:rPr sz="2800" spc="-5" dirty="0">
                <a:latin typeface="Carlito"/>
                <a:cs typeface="Carlito"/>
              </a:rPr>
              <a:t>is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reading.</a:t>
            </a:r>
            <a:endParaRPr sz="2800">
              <a:latin typeface="Carlito"/>
              <a:cs typeface="Carlito"/>
            </a:endParaRPr>
          </a:p>
          <a:p>
            <a:pPr marL="241300" marR="234950" indent="-228600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rlito"/>
                <a:cs typeface="Carlito"/>
              </a:rPr>
              <a:t>TCP </a:t>
            </a:r>
            <a:r>
              <a:rPr sz="2800" spc="-15" dirty="0">
                <a:latin typeface="Carlito"/>
                <a:cs typeface="Carlito"/>
              </a:rPr>
              <a:t>provides </a:t>
            </a:r>
            <a:r>
              <a:rPr sz="2800" spc="-10" dirty="0">
                <a:latin typeface="Carlito"/>
                <a:cs typeface="Carlito"/>
              </a:rPr>
              <a:t>flow </a:t>
            </a:r>
            <a:r>
              <a:rPr sz="2800" spc="-20" dirty="0">
                <a:latin typeface="Carlito"/>
                <a:cs typeface="Carlito"/>
              </a:rPr>
              <a:t>control </a:t>
            </a:r>
            <a:r>
              <a:rPr sz="2800" spc="-15" dirty="0">
                <a:latin typeface="Carlito"/>
                <a:cs typeface="Carlito"/>
              </a:rPr>
              <a:t>by having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i="1" spc="-10" dirty="0">
                <a:latin typeface="Carlito"/>
                <a:cs typeface="Carlito"/>
              </a:rPr>
              <a:t>sender </a:t>
            </a:r>
            <a:r>
              <a:rPr sz="2800" spc="-15" dirty="0">
                <a:latin typeface="Carlito"/>
                <a:cs typeface="Carlito"/>
              </a:rPr>
              <a:t>maintain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variable  </a:t>
            </a:r>
            <a:r>
              <a:rPr sz="2800" spc="-5" dirty="0">
                <a:latin typeface="Carlito"/>
                <a:cs typeface="Carlito"/>
              </a:rPr>
              <a:t>called the </a:t>
            </a:r>
            <a:r>
              <a:rPr sz="2800" b="1" spc="-15" dirty="0">
                <a:latin typeface="Carlito"/>
                <a:cs typeface="Carlito"/>
              </a:rPr>
              <a:t>receive</a:t>
            </a:r>
            <a:r>
              <a:rPr sz="2800" b="1" spc="50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window</a:t>
            </a:r>
            <a:r>
              <a:rPr sz="2800" spc="-10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 marL="241300" marR="98425" indent="-228600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5" dirty="0">
                <a:latin typeface="Carlito"/>
                <a:cs typeface="Carlito"/>
              </a:rPr>
              <a:t>Informally,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receive </a:t>
            </a:r>
            <a:r>
              <a:rPr sz="2800" spc="-10" dirty="0">
                <a:latin typeface="Carlito"/>
                <a:cs typeface="Carlito"/>
              </a:rPr>
              <a:t>window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give the sender </a:t>
            </a:r>
            <a:r>
              <a:rPr sz="2800" spc="-5" dirty="0">
                <a:latin typeface="Carlito"/>
                <a:cs typeface="Carlito"/>
              </a:rPr>
              <a:t>an idea </a:t>
            </a:r>
            <a:r>
              <a:rPr sz="2800" spc="-10" dirty="0">
                <a:latin typeface="Carlito"/>
                <a:cs typeface="Carlito"/>
              </a:rPr>
              <a:t>of  how </a:t>
            </a:r>
            <a:r>
              <a:rPr sz="2800" spc="-5" dirty="0">
                <a:latin typeface="Carlito"/>
                <a:cs typeface="Carlito"/>
              </a:rPr>
              <a:t>much </a:t>
            </a:r>
            <a:r>
              <a:rPr sz="2800" spc="-15" dirty="0">
                <a:latin typeface="Carlito"/>
                <a:cs typeface="Carlito"/>
              </a:rPr>
              <a:t>free </a:t>
            </a:r>
            <a:r>
              <a:rPr sz="2800" spc="-25" dirty="0">
                <a:latin typeface="Carlito"/>
                <a:cs typeface="Carlito"/>
              </a:rPr>
              <a:t>buffer </a:t>
            </a:r>
            <a:r>
              <a:rPr sz="2800" spc="-10" dirty="0">
                <a:latin typeface="Carlito"/>
                <a:cs typeface="Carlito"/>
              </a:rPr>
              <a:t>space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available at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145" dirty="0">
                <a:latin typeface="Carlito"/>
                <a:cs typeface="Carlito"/>
              </a:rPr>
              <a:t> </a:t>
            </a:r>
            <a:r>
              <a:rPr sz="2800" spc="-45" dirty="0">
                <a:latin typeface="Carlito"/>
                <a:cs typeface="Carlito"/>
              </a:rPr>
              <a:t>receiver.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23844656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4163948"/>
            <a:ext cx="10009505" cy="219075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41300" marR="252729" indent="-228600">
              <a:lnSpc>
                <a:spcPct val="7000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Because </a:t>
            </a:r>
            <a:r>
              <a:rPr sz="2600" spc="-20" dirty="0">
                <a:latin typeface="Carlito"/>
                <a:cs typeface="Carlito"/>
              </a:rPr>
              <a:t>TCP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5" dirty="0">
                <a:latin typeface="Carlito"/>
                <a:cs typeface="Carlito"/>
              </a:rPr>
              <a:t>not </a:t>
            </a:r>
            <a:r>
              <a:rPr sz="2600" spc="-10" dirty="0">
                <a:latin typeface="Carlito"/>
                <a:cs typeface="Carlito"/>
              </a:rPr>
              <a:t>permitted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10" dirty="0">
                <a:latin typeface="Carlito"/>
                <a:cs typeface="Carlito"/>
              </a:rPr>
              <a:t>overflow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allocated </a:t>
            </a:r>
            <a:r>
              <a:rPr sz="2600" spc="-50" dirty="0">
                <a:latin typeface="Carlito"/>
                <a:cs typeface="Carlito"/>
              </a:rPr>
              <a:t>buffer, </a:t>
            </a:r>
            <a:r>
              <a:rPr sz="2600" spc="-15" dirty="0">
                <a:latin typeface="Carlito"/>
                <a:cs typeface="Carlito"/>
              </a:rPr>
              <a:t>we </a:t>
            </a:r>
            <a:r>
              <a:rPr sz="2600" spc="-10" dirty="0">
                <a:latin typeface="Carlito"/>
                <a:cs typeface="Carlito"/>
              </a:rPr>
              <a:t>must  </a:t>
            </a:r>
            <a:r>
              <a:rPr sz="2600" spc="-20" dirty="0">
                <a:latin typeface="Carlito"/>
                <a:cs typeface="Carlito"/>
              </a:rPr>
              <a:t>have</a:t>
            </a:r>
            <a:endParaRPr sz="2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  <a:tab pos="4679315" algn="l"/>
              </a:tabLst>
            </a:pPr>
            <a:r>
              <a:rPr sz="2600" spc="-5" dirty="0">
                <a:latin typeface="Carlito"/>
                <a:cs typeface="Carlito"/>
              </a:rPr>
              <a:t>LastByteRcvd </a:t>
            </a:r>
            <a:r>
              <a:rPr sz="2600" dirty="0">
                <a:latin typeface="Carlito"/>
                <a:cs typeface="Carlito"/>
              </a:rPr>
              <a:t>–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LastByteRead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&lt;=	</a:t>
            </a:r>
            <a:r>
              <a:rPr sz="2600" spc="-10" dirty="0">
                <a:latin typeface="Carlito"/>
                <a:cs typeface="Carlito"/>
              </a:rPr>
              <a:t>RcvBuffer</a:t>
            </a:r>
            <a:endParaRPr sz="2600">
              <a:latin typeface="Carlito"/>
              <a:cs typeface="Carlito"/>
            </a:endParaRPr>
          </a:p>
          <a:p>
            <a:pPr marL="241300" marR="5080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receive </a:t>
            </a:r>
            <a:r>
              <a:rPr sz="2600" spc="-35" dirty="0">
                <a:latin typeface="Carlito"/>
                <a:cs typeface="Carlito"/>
              </a:rPr>
              <a:t>window, </a:t>
            </a:r>
            <a:r>
              <a:rPr sz="2600" spc="-5" dirty="0">
                <a:latin typeface="Carlito"/>
                <a:cs typeface="Carlito"/>
              </a:rPr>
              <a:t>denoted </a:t>
            </a:r>
            <a:r>
              <a:rPr sz="2600" dirty="0">
                <a:latin typeface="Carlito"/>
                <a:cs typeface="Carlito"/>
              </a:rPr>
              <a:t>rwnd is </a:t>
            </a:r>
            <a:r>
              <a:rPr sz="2600" spc="-5" dirty="0">
                <a:latin typeface="Carlito"/>
                <a:cs typeface="Carlito"/>
              </a:rPr>
              <a:t>set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amount of </a:t>
            </a:r>
            <a:r>
              <a:rPr sz="2600" spc="-10" dirty="0">
                <a:latin typeface="Carlito"/>
                <a:cs typeface="Carlito"/>
              </a:rPr>
              <a:t>spare </a:t>
            </a:r>
            <a:r>
              <a:rPr sz="2600" spc="-15" dirty="0">
                <a:latin typeface="Carlito"/>
                <a:cs typeface="Carlito"/>
              </a:rPr>
              <a:t>room </a:t>
            </a:r>
            <a:r>
              <a:rPr sz="2600" dirty="0">
                <a:latin typeface="Carlito"/>
                <a:cs typeface="Carlito"/>
              </a:rPr>
              <a:t>in  the</a:t>
            </a:r>
            <a:r>
              <a:rPr sz="2600" spc="-15" dirty="0">
                <a:latin typeface="Carlito"/>
                <a:cs typeface="Carlito"/>
              </a:rPr>
              <a:t> buffer:</a:t>
            </a:r>
            <a:endParaRPr sz="2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5" dirty="0">
                <a:latin typeface="Carlito"/>
                <a:cs typeface="Carlito"/>
              </a:rPr>
              <a:t>rwnd </a:t>
            </a:r>
            <a:r>
              <a:rPr sz="2600" dirty="0">
                <a:latin typeface="Carlito"/>
                <a:cs typeface="Carlito"/>
              </a:rPr>
              <a:t>= </a:t>
            </a:r>
            <a:r>
              <a:rPr sz="2600" spc="-10" dirty="0">
                <a:latin typeface="Carlito"/>
                <a:cs typeface="Carlito"/>
              </a:rPr>
              <a:t>RcvBuffer </a:t>
            </a:r>
            <a:r>
              <a:rPr sz="2600" dirty="0">
                <a:latin typeface="Carlito"/>
                <a:cs typeface="Carlito"/>
              </a:rPr>
              <a:t>– </a:t>
            </a:r>
            <a:r>
              <a:rPr sz="2600" spc="-10" dirty="0">
                <a:latin typeface="Carlito"/>
                <a:cs typeface="Carlito"/>
              </a:rPr>
              <a:t>[LastByteRcvd </a:t>
            </a:r>
            <a:r>
              <a:rPr sz="2600" dirty="0">
                <a:latin typeface="Carlito"/>
                <a:cs typeface="Carlito"/>
              </a:rPr>
              <a:t>–</a:t>
            </a:r>
            <a:r>
              <a:rPr sz="2600" spc="-8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LastByteRead]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74035" y="0"/>
            <a:ext cx="6082532" cy="41710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196477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712469"/>
            <a:ext cx="10271125" cy="53130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092835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Suppose that </a:t>
            </a:r>
            <a:r>
              <a:rPr sz="2800" spc="-15" dirty="0">
                <a:latin typeface="Carlito"/>
                <a:cs typeface="Carlito"/>
              </a:rPr>
              <a:t>Host </a:t>
            </a:r>
            <a:r>
              <a:rPr sz="2800" spc="-5" dirty="0" smtClean="0">
                <a:latin typeface="Carlito"/>
                <a:cs typeface="Carlito"/>
              </a:rPr>
              <a:t>A</a:t>
            </a:r>
            <a:r>
              <a:rPr lang="en-US" sz="2800" spc="-5" dirty="0" smtClean="0">
                <a:latin typeface="Carlito"/>
                <a:cs typeface="Carlito"/>
              </a:rPr>
              <a:t> </a:t>
            </a:r>
            <a:r>
              <a:rPr sz="2800" spc="-5" dirty="0" smtClean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sending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large </a:t>
            </a:r>
            <a:r>
              <a:rPr sz="2800" spc="-10" dirty="0">
                <a:latin typeface="Carlito"/>
                <a:cs typeface="Carlito"/>
              </a:rPr>
              <a:t>file </a:t>
            </a:r>
            <a:r>
              <a:rPr sz="2800" spc="-15" dirty="0">
                <a:latin typeface="Carlito"/>
                <a:cs typeface="Carlito"/>
              </a:rPr>
              <a:t>to Host </a:t>
            </a:r>
            <a:r>
              <a:rPr sz="2800" spc="-5" dirty="0">
                <a:latin typeface="Carlito"/>
                <a:cs typeface="Carlito"/>
              </a:rPr>
              <a:t>B </a:t>
            </a:r>
            <a:r>
              <a:rPr sz="2800" spc="-15" dirty="0">
                <a:latin typeface="Carlito"/>
                <a:cs typeface="Carlito"/>
              </a:rPr>
              <a:t>over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5" dirty="0">
                <a:latin typeface="Carlito"/>
                <a:cs typeface="Carlito"/>
              </a:rPr>
              <a:t>TCP  </a:t>
            </a:r>
            <a:r>
              <a:rPr sz="2800" spc="-5" dirty="0">
                <a:latin typeface="Carlito"/>
                <a:cs typeface="Carlito"/>
              </a:rPr>
              <a:t>connection.</a:t>
            </a:r>
            <a:endParaRPr sz="2800" dirty="0">
              <a:latin typeface="Carlito"/>
              <a:cs typeface="Carlito"/>
            </a:endParaRPr>
          </a:p>
          <a:p>
            <a:pPr marL="241300" marR="62865" indent="-228600">
              <a:lnSpc>
                <a:spcPts val="303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Host </a:t>
            </a:r>
            <a:r>
              <a:rPr sz="2800" spc="-5" dirty="0">
                <a:latin typeface="Carlito"/>
                <a:cs typeface="Carlito"/>
              </a:rPr>
              <a:t>B </a:t>
            </a:r>
            <a:r>
              <a:rPr sz="2800" spc="-15" dirty="0">
                <a:latin typeface="Carlito"/>
                <a:cs typeface="Carlito"/>
              </a:rPr>
              <a:t>allocates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receive </a:t>
            </a:r>
            <a:r>
              <a:rPr sz="2800" spc="-25" dirty="0">
                <a:latin typeface="Carlito"/>
                <a:cs typeface="Carlito"/>
              </a:rPr>
              <a:t>buffer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this </a:t>
            </a:r>
            <a:r>
              <a:rPr sz="2800" spc="-10" dirty="0">
                <a:latin typeface="Carlito"/>
                <a:cs typeface="Carlito"/>
              </a:rPr>
              <a:t>connection; </a:t>
            </a:r>
            <a:r>
              <a:rPr sz="2800" spc="-15" dirty="0">
                <a:latin typeface="Carlito"/>
                <a:cs typeface="Carlito"/>
              </a:rPr>
              <a:t>denote </a:t>
            </a:r>
            <a:r>
              <a:rPr sz="2800" spc="-5" dirty="0">
                <a:latin typeface="Carlito"/>
                <a:cs typeface="Carlito"/>
              </a:rPr>
              <a:t>its </a:t>
            </a:r>
            <a:r>
              <a:rPr sz="2800" spc="-25" dirty="0">
                <a:latin typeface="Carlito"/>
                <a:cs typeface="Carlito"/>
              </a:rPr>
              <a:t>size </a:t>
            </a:r>
            <a:r>
              <a:rPr sz="2800" spc="-15" dirty="0">
                <a:latin typeface="Carlito"/>
                <a:cs typeface="Carlito"/>
              </a:rPr>
              <a:t>by  </a:t>
            </a:r>
            <a:r>
              <a:rPr sz="2800" spc="-45" dirty="0">
                <a:latin typeface="Carlito"/>
                <a:cs typeface="Carlito"/>
              </a:rPr>
              <a:t>RcvBuffer.</a:t>
            </a:r>
            <a:endParaRPr sz="2800" dirty="0">
              <a:latin typeface="Carlito"/>
              <a:cs typeface="Carlito"/>
            </a:endParaRPr>
          </a:p>
          <a:p>
            <a:pPr marL="241300" marR="12065" indent="-228600">
              <a:lnSpc>
                <a:spcPts val="3030"/>
              </a:lnSpc>
              <a:spcBef>
                <a:spcPts val="9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Host </a:t>
            </a:r>
            <a:r>
              <a:rPr sz="2800" spc="-5" dirty="0">
                <a:latin typeface="Carlito"/>
                <a:cs typeface="Carlito"/>
              </a:rPr>
              <a:t>B </a:t>
            </a:r>
            <a:r>
              <a:rPr sz="2800" spc="-10" dirty="0">
                <a:latin typeface="Carlito"/>
                <a:cs typeface="Carlito"/>
              </a:rPr>
              <a:t>tells </a:t>
            </a:r>
            <a:r>
              <a:rPr sz="2800" spc="-15" dirty="0">
                <a:latin typeface="Carlito"/>
                <a:cs typeface="Carlito"/>
              </a:rPr>
              <a:t>Host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how </a:t>
            </a:r>
            <a:r>
              <a:rPr sz="2800" spc="-5" dirty="0">
                <a:latin typeface="Carlito"/>
                <a:cs typeface="Carlito"/>
              </a:rPr>
              <a:t>much </a:t>
            </a:r>
            <a:r>
              <a:rPr sz="2800" spc="-15" dirty="0">
                <a:latin typeface="Carlito"/>
                <a:cs typeface="Carlito"/>
              </a:rPr>
              <a:t>spare room </a:t>
            </a:r>
            <a:r>
              <a:rPr sz="2800" spc="-5" dirty="0">
                <a:latin typeface="Carlito"/>
                <a:cs typeface="Carlito"/>
              </a:rPr>
              <a:t>it has in the </a:t>
            </a:r>
            <a:r>
              <a:rPr sz="2800" spc="-10" dirty="0">
                <a:latin typeface="Carlito"/>
                <a:cs typeface="Carlito"/>
              </a:rPr>
              <a:t>connection  </a:t>
            </a:r>
            <a:r>
              <a:rPr sz="2800" spc="-20" dirty="0">
                <a:latin typeface="Carlito"/>
                <a:cs typeface="Carlito"/>
              </a:rPr>
              <a:t>buffer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5" dirty="0">
                <a:latin typeface="Carlito"/>
                <a:cs typeface="Carlito"/>
              </a:rPr>
              <a:t>placing its </a:t>
            </a:r>
            <a:r>
              <a:rPr sz="2800" spc="-15" dirty="0">
                <a:latin typeface="Carlito"/>
                <a:cs typeface="Carlito"/>
              </a:rPr>
              <a:t>current value </a:t>
            </a:r>
            <a:r>
              <a:rPr sz="2800" spc="-5" dirty="0">
                <a:latin typeface="Carlito"/>
                <a:cs typeface="Carlito"/>
              </a:rPr>
              <a:t>of rwnd in the </a:t>
            </a:r>
            <a:r>
              <a:rPr sz="2800" spc="-15" dirty="0">
                <a:latin typeface="Carlito"/>
                <a:cs typeface="Carlito"/>
              </a:rPr>
              <a:t>receive </a:t>
            </a:r>
            <a:r>
              <a:rPr sz="2800" spc="-10" dirty="0">
                <a:latin typeface="Carlito"/>
                <a:cs typeface="Carlito"/>
              </a:rPr>
              <a:t>window field 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every segment 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0" dirty="0">
                <a:latin typeface="Carlito"/>
                <a:cs typeface="Carlito"/>
              </a:rPr>
              <a:t>sends </a:t>
            </a:r>
            <a:r>
              <a:rPr sz="2800" spc="-20" dirty="0">
                <a:latin typeface="Carlito"/>
                <a:cs typeface="Carlito"/>
              </a:rPr>
              <a:t>to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A.</a:t>
            </a:r>
            <a:endParaRPr sz="2800" dirty="0">
              <a:latin typeface="Carlito"/>
              <a:cs typeface="Carlito"/>
            </a:endParaRPr>
          </a:p>
          <a:p>
            <a:pPr marL="241300" marR="5080" indent="-228600">
              <a:lnSpc>
                <a:spcPct val="90000"/>
              </a:lnSpc>
              <a:spcBef>
                <a:spcPts val="9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20" dirty="0">
                <a:latin typeface="Carlito"/>
                <a:cs typeface="Carlito"/>
              </a:rPr>
              <a:t>keeping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amount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unacknowledged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5" dirty="0">
                <a:latin typeface="Carlito"/>
                <a:cs typeface="Carlito"/>
              </a:rPr>
              <a:t>less than the </a:t>
            </a:r>
            <a:r>
              <a:rPr sz="2800" spc="-10" dirty="0">
                <a:latin typeface="Carlito"/>
                <a:cs typeface="Carlito"/>
              </a:rPr>
              <a:t>value  </a:t>
            </a:r>
            <a:r>
              <a:rPr sz="2800" spc="-5" dirty="0">
                <a:latin typeface="Carlito"/>
                <a:cs typeface="Carlito"/>
              </a:rPr>
              <a:t>of rwnd, </a:t>
            </a:r>
            <a:r>
              <a:rPr sz="2800" spc="-15" dirty="0">
                <a:latin typeface="Carlito"/>
                <a:cs typeface="Carlito"/>
              </a:rPr>
              <a:t>Host </a:t>
            </a:r>
            <a:r>
              <a:rPr sz="2800" spc="-5" dirty="0">
                <a:latin typeface="Carlito"/>
                <a:cs typeface="Carlito"/>
              </a:rPr>
              <a:t>A is </a:t>
            </a:r>
            <a:r>
              <a:rPr sz="2800" spc="-10" dirty="0">
                <a:latin typeface="Carlito"/>
                <a:cs typeface="Carlito"/>
              </a:rPr>
              <a:t>assured that </a:t>
            </a:r>
            <a:r>
              <a:rPr sz="2800" spc="-5" dirty="0">
                <a:latin typeface="Carlito"/>
                <a:cs typeface="Carlito"/>
              </a:rPr>
              <a:t>it is not </a:t>
            </a:r>
            <a:r>
              <a:rPr sz="2800" spc="-10" dirty="0">
                <a:latin typeface="Carlito"/>
                <a:cs typeface="Carlito"/>
              </a:rPr>
              <a:t>overflowing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receive </a:t>
            </a:r>
            <a:r>
              <a:rPr sz="2800" spc="-25" dirty="0">
                <a:latin typeface="Carlito"/>
                <a:cs typeface="Carlito"/>
              </a:rPr>
              <a:t>buffer  </a:t>
            </a:r>
            <a:r>
              <a:rPr sz="2800" spc="-15" dirty="0">
                <a:latin typeface="Carlito"/>
                <a:cs typeface="Carlito"/>
              </a:rPr>
              <a:t>at Host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B.</a:t>
            </a:r>
            <a:endParaRPr sz="28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Thus, </a:t>
            </a:r>
            <a:r>
              <a:rPr sz="2800" spc="-15" dirty="0">
                <a:latin typeface="Carlito"/>
                <a:cs typeface="Carlito"/>
              </a:rPr>
              <a:t>Host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0" dirty="0">
                <a:latin typeface="Carlito"/>
                <a:cs typeface="Carlito"/>
              </a:rPr>
              <a:t>makes sure </a:t>
            </a:r>
            <a:r>
              <a:rPr sz="2800" spc="-15" dirty="0">
                <a:latin typeface="Carlito"/>
                <a:cs typeface="Carlito"/>
              </a:rPr>
              <a:t>throughout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5" dirty="0">
                <a:latin typeface="Carlito"/>
                <a:cs typeface="Carlito"/>
              </a:rPr>
              <a:t>connection’s life</a:t>
            </a:r>
            <a:r>
              <a:rPr sz="2800" spc="3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that</a:t>
            </a:r>
            <a:endParaRPr sz="28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LastByteSent </a:t>
            </a:r>
            <a:r>
              <a:rPr sz="2800" spc="-5" dirty="0">
                <a:latin typeface="Carlito"/>
                <a:cs typeface="Carlito"/>
              </a:rPr>
              <a:t>– </a:t>
            </a:r>
            <a:r>
              <a:rPr sz="2800" spc="-15" dirty="0">
                <a:latin typeface="Carlito"/>
                <a:cs typeface="Carlito"/>
              </a:rPr>
              <a:t>LastByteAcked </a:t>
            </a:r>
            <a:r>
              <a:rPr sz="2800" spc="-5" dirty="0">
                <a:latin typeface="Carlito"/>
                <a:cs typeface="Carlito"/>
              </a:rPr>
              <a:t>&lt;=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rwnd</a:t>
            </a:r>
            <a:endParaRPr sz="2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88596487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65201"/>
            <a:ext cx="448691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 </a:t>
            </a:r>
            <a:r>
              <a:rPr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Flooding</a:t>
            </a:r>
            <a:r>
              <a:rPr spc="-5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33093"/>
            <a:ext cx="10284460" cy="3174843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241300" marR="725805" indent="-228600">
              <a:lnSpc>
                <a:spcPct val="70000"/>
              </a:lnSpc>
              <a:spcBef>
                <a:spcPts val="8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connection establishment procedure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susceptible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serious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 problem called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flooding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293370">
              <a:lnSpc>
                <a:spcPts val="2245"/>
              </a:lnSpc>
              <a:spcBef>
                <a:spcPts val="204"/>
              </a:spcBef>
              <a:buFont typeface="Arial"/>
              <a:buChar char="•"/>
              <a:tabLst>
                <a:tab pos="305435" algn="l"/>
                <a:tab pos="30607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one or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a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276225">
              <a:lnSpc>
                <a:spcPct val="70000"/>
              </a:lnSpc>
              <a:spcBef>
                <a:spcPts val="400"/>
              </a:spcBef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segments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pretending that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 is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coming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by  faking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addresses in the</a:t>
            </a:r>
            <a:r>
              <a:rPr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datagrams.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167005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server,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 are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issuing an active open,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necessary 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resources, such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(TCB)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</a:t>
            </a:r>
            <a:r>
              <a:rPr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then sends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 segments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clients,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lost</a:t>
            </a:r>
            <a:r>
              <a:rPr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98950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63" y="1203706"/>
            <a:ext cx="10746537" cy="3770263"/>
          </a:xfrm>
        </p:spPr>
        <p:txBody>
          <a:bodyPr/>
          <a:lstStyle/>
          <a:p>
            <a:pPr marL="241300" marR="158115" indent="-228600">
              <a:spcBef>
                <a:spcPts val="10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server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waits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third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 of the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handshaking process, 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 are allocated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</a:t>
            </a:r>
            <a:r>
              <a:rPr lang="en-US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293370">
              <a:spcBef>
                <a:spcPts val="200"/>
              </a:spcBef>
              <a:buFont typeface="Arial"/>
              <a:buChar char="•"/>
              <a:tabLst>
                <a:tab pos="305435" algn="l"/>
                <a:tab pos="306070" algn="l"/>
              </a:tabLst>
            </a:pP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If,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short period of time, the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segments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large, the</a:t>
            </a:r>
            <a:r>
              <a:rPr lang="en-US" sz="24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eventually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 out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unable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connection requests</a:t>
            </a:r>
            <a:r>
              <a:rPr lang="en-US" sz="24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en-US" sz="2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spcBef>
                <a:spcPts val="21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flooding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belongs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attacks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as a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denial</a:t>
            </a:r>
            <a:r>
              <a:rPr lang="en-US" sz="24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attack,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an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monopolizes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  that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overloads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en-US"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spcBef>
                <a:spcPts val="20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Fortunately,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defense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cookies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now deployed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sz="24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lang="en-US"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530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5842" y="1855189"/>
            <a:ext cx="10948392" cy="3630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78332"/>
            <a:ext cx="10330180" cy="271335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Decapsulation </a:t>
            </a:r>
            <a:r>
              <a:rPr sz="2800" spc="-10" dirty="0">
                <a:latin typeface="Carlito"/>
                <a:cs typeface="Carlito"/>
              </a:rPr>
              <a:t>happens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receiver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site.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When the </a:t>
            </a:r>
            <a:r>
              <a:rPr sz="2800" spc="-10" dirty="0">
                <a:latin typeface="Carlito"/>
                <a:cs typeface="Carlito"/>
              </a:rPr>
              <a:t>message arrives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destination transport </a:t>
            </a:r>
            <a:r>
              <a:rPr sz="2800" spc="-60" dirty="0">
                <a:latin typeface="Carlito"/>
                <a:cs typeface="Carlito"/>
              </a:rPr>
              <a:t>layer,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header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dropped </a:t>
            </a:r>
            <a:r>
              <a:rPr sz="2800" spc="-5" dirty="0">
                <a:latin typeface="Carlito"/>
                <a:cs typeface="Carlito"/>
              </a:rPr>
              <a:t>and the </a:t>
            </a:r>
            <a:r>
              <a:rPr sz="2800" spc="-10" dirty="0">
                <a:latin typeface="Carlito"/>
                <a:cs typeface="Carlito"/>
              </a:rPr>
              <a:t>transport </a:t>
            </a:r>
            <a:r>
              <a:rPr sz="2800" spc="-25" dirty="0">
                <a:latin typeface="Carlito"/>
                <a:cs typeface="Carlito"/>
              </a:rPr>
              <a:t>layer </a:t>
            </a:r>
            <a:r>
              <a:rPr sz="2800" spc="-20" dirty="0">
                <a:latin typeface="Carlito"/>
                <a:cs typeface="Carlito"/>
              </a:rPr>
              <a:t>delivers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message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process </a:t>
            </a:r>
            <a:r>
              <a:rPr sz="2800" spc="-5" dirty="0">
                <a:latin typeface="Carlito"/>
                <a:cs typeface="Carlito"/>
              </a:rPr>
              <a:t>running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application</a:t>
            </a:r>
            <a:r>
              <a:rPr sz="2800" spc="140" dirty="0">
                <a:latin typeface="Carlito"/>
                <a:cs typeface="Carlito"/>
              </a:rPr>
              <a:t> </a:t>
            </a:r>
            <a:r>
              <a:rPr sz="2800" spc="-65" dirty="0">
                <a:latin typeface="Carlito"/>
                <a:cs typeface="Carlito"/>
              </a:rPr>
              <a:t>layer.</a:t>
            </a:r>
            <a:endParaRPr sz="2800">
              <a:latin typeface="Carlito"/>
              <a:cs typeface="Carlito"/>
            </a:endParaRPr>
          </a:p>
          <a:p>
            <a:pPr marL="241300" marR="84455" indent="-228600">
              <a:lnSpc>
                <a:spcPts val="303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sender </a:t>
            </a:r>
            <a:r>
              <a:rPr sz="2800" spc="-20" dirty="0">
                <a:latin typeface="Carlito"/>
                <a:cs typeface="Carlito"/>
              </a:rPr>
              <a:t>socket </a:t>
            </a:r>
            <a:r>
              <a:rPr sz="2800" spc="-10" dirty="0">
                <a:latin typeface="Carlito"/>
                <a:cs typeface="Carlito"/>
              </a:rPr>
              <a:t>address </a:t>
            </a:r>
            <a:r>
              <a:rPr sz="2800" spc="-5" dirty="0">
                <a:latin typeface="Carlito"/>
                <a:cs typeface="Carlito"/>
              </a:rPr>
              <a:t>is passed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process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case 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0" dirty="0">
                <a:latin typeface="Carlito"/>
                <a:cs typeface="Carlito"/>
              </a:rPr>
              <a:t>needs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respond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message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received.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2828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80" dirty="0"/>
              <a:t>Multiplexing </a:t>
            </a:r>
            <a:r>
              <a:rPr sz="4400" spc="-175" dirty="0"/>
              <a:t>and</a:t>
            </a:r>
            <a:r>
              <a:rPr sz="4400" spc="-515" dirty="0"/>
              <a:t> </a:t>
            </a:r>
            <a:r>
              <a:rPr sz="4400" spc="-225" dirty="0"/>
              <a:t>Demultiplexing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24465" cy="313753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107950" indent="-228600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Whenever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10" dirty="0">
                <a:latin typeface="Carlito"/>
                <a:cs typeface="Carlito"/>
              </a:rPr>
              <a:t>entity </a:t>
            </a:r>
            <a:r>
              <a:rPr sz="2800" spc="-5" dirty="0">
                <a:latin typeface="Carlito"/>
                <a:cs typeface="Carlito"/>
              </a:rPr>
              <a:t>accepts </a:t>
            </a:r>
            <a:r>
              <a:rPr sz="2800" spc="-10" dirty="0">
                <a:latin typeface="Carlito"/>
                <a:cs typeface="Carlito"/>
              </a:rPr>
              <a:t>items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15" dirty="0">
                <a:latin typeface="Carlito"/>
                <a:cs typeface="Carlito"/>
              </a:rPr>
              <a:t>more </a:t>
            </a:r>
            <a:r>
              <a:rPr sz="2800" spc="-5" dirty="0">
                <a:latin typeface="Carlito"/>
                <a:cs typeface="Carlito"/>
              </a:rPr>
              <a:t>than </a:t>
            </a:r>
            <a:r>
              <a:rPr sz="2800" spc="-10" dirty="0">
                <a:latin typeface="Carlito"/>
                <a:cs typeface="Carlito"/>
              </a:rPr>
              <a:t>one source, </a:t>
            </a:r>
            <a:r>
              <a:rPr sz="2800" spc="-5" dirty="0">
                <a:latin typeface="Carlito"/>
                <a:cs typeface="Carlito"/>
              </a:rPr>
              <a:t>this is  </a:t>
            </a:r>
            <a:r>
              <a:rPr sz="2800" spc="-25" dirty="0">
                <a:latin typeface="Carlito"/>
                <a:cs typeface="Carlito"/>
              </a:rPr>
              <a:t>referred </a:t>
            </a:r>
            <a:r>
              <a:rPr sz="2800" spc="-1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spc="-15" dirty="0">
                <a:latin typeface="Carlito"/>
                <a:cs typeface="Carlito"/>
              </a:rPr>
              <a:t>multiplexing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(many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to</a:t>
            </a:r>
            <a:r>
              <a:rPr sz="2800" spc="9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one);</a:t>
            </a:r>
            <a:endParaRPr sz="2800">
              <a:latin typeface="Carlito"/>
              <a:cs typeface="Carlito"/>
            </a:endParaRPr>
          </a:p>
          <a:p>
            <a:pPr marL="241300" marR="556895" indent="-228600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whenever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10" dirty="0">
                <a:latin typeface="Carlito"/>
                <a:cs typeface="Carlito"/>
              </a:rPr>
              <a:t>entity </a:t>
            </a:r>
            <a:r>
              <a:rPr sz="2800" spc="-20" dirty="0">
                <a:latin typeface="Carlito"/>
                <a:cs typeface="Carlito"/>
              </a:rPr>
              <a:t>delivers </a:t>
            </a:r>
            <a:r>
              <a:rPr sz="2800" spc="-10" dirty="0">
                <a:latin typeface="Carlito"/>
                <a:cs typeface="Carlito"/>
              </a:rPr>
              <a:t>items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5" dirty="0">
                <a:latin typeface="Carlito"/>
                <a:cs typeface="Carlito"/>
              </a:rPr>
              <a:t>more </a:t>
            </a:r>
            <a:r>
              <a:rPr sz="2800" spc="-5" dirty="0">
                <a:latin typeface="Carlito"/>
                <a:cs typeface="Carlito"/>
              </a:rPr>
              <a:t>than </a:t>
            </a:r>
            <a:r>
              <a:rPr sz="2800" spc="-10" dirty="0">
                <a:latin typeface="Carlito"/>
                <a:cs typeface="Carlito"/>
              </a:rPr>
              <a:t>one source, this </a:t>
            </a:r>
            <a:r>
              <a:rPr sz="2800" spc="-5" dirty="0">
                <a:latin typeface="Carlito"/>
                <a:cs typeface="Carlito"/>
              </a:rPr>
              <a:t>is  </a:t>
            </a:r>
            <a:r>
              <a:rPr sz="2800" spc="-25" dirty="0">
                <a:latin typeface="Carlito"/>
                <a:cs typeface="Carlito"/>
              </a:rPr>
              <a:t>referred </a:t>
            </a:r>
            <a:r>
              <a:rPr sz="2800" spc="-1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spc="-15" dirty="0">
                <a:latin typeface="Carlito"/>
                <a:cs typeface="Carlito"/>
              </a:rPr>
              <a:t>demultiplexing </a:t>
            </a:r>
            <a:r>
              <a:rPr sz="2800" spc="-5" dirty="0">
                <a:latin typeface="Carlito"/>
                <a:cs typeface="Carlito"/>
              </a:rPr>
              <a:t>(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one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to</a:t>
            </a:r>
            <a:r>
              <a:rPr sz="2800" spc="9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many</a:t>
            </a:r>
            <a:r>
              <a:rPr sz="2800" spc="-15" dirty="0">
                <a:latin typeface="Carlito"/>
                <a:cs typeface="Carlito"/>
              </a:rPr>
              <a:t>).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ts val="302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transport </a:t>
            </a:r>
            <a:r>
              <a:rPr sz="2800" spc="-25" dirty="0">
                <a:latin typeface="Carlito"/>
                <a:cs typeface="Carlito"/>
              </a:rPr>
              <a:t>layer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source </a:t>
            </a:r>
            <a:r>
              <a:rPr sz="2800" spc="-15" dirty="0">
                <a:latin typeface="Carlito"/>
                <a:cs typeface="Carlito"/>
              </a:rPr>
              <a:t>performs </a:t>
            </a:r>
            <a:r>
              <a:rPr sz="2800" spc="-10" dirty="0">
                <a:latin typeface="Carlito"/>
                <a:cs typeface="Carlito"/>
              </a:rPr>
              <a:t>multiplexing;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transport  </a:t>
            </a:r>
            <a:r>
              <a:rPr sz="2800" spc="-20" dirty="0">
                <a:latin typeface="Carlito"/>
                <a:cs typeface="Carlito"/>
              </a:rPr>
              <a:t>layer </a:t>
            </a:r>
            <a:r>
              <a:rPr sz="2800" spc="-10" dirty="0">
                <a:latin typeface="Carlito"/>
                <a:cs typeface="Carlito"/>
              </a:rPr>
              <a:t>at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destination </a:t>
            </a:r>
            <a:r>
              <a:rPr sz="2800" spc="-15" dirty="0">
                <a:latin typeface="Carlito"/>
                <a:cs typeface="Carlito"/>
              </a:rPr>
              <a:t>performs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demultiplexing.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Although </a:t>
            </a:r>
            <a:r>
              <a:rPr sz="2800" spc="-15" dirty="0">
                <a:latin typeface="Carlito"/>
                <a:cs typeface="Carlito"/>
              </a:rPr>
              <a:t>there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only one </a:t>
            </a:r>
            <a:r>
              <a:rPr sz="2800" spc="-5" dirty="0">
                <a:latin typeface="Carlito"/>
                <a:cs typeface="Carlito"/>
              </a:rPr>
              <a:t>message,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10" dirty="0">
                <a:latin typeface="Carlito"/>
                <a:cs typeface="Carlito"/>
              </a:rPr>
              <a:t>use</a:t>
            </a:r>
            <a:r>
              <a:rPr sz="2800" spc="125" dirty="0">
                <a:latin typeface="Carlito"/>
                <a:cs typeface="Carlito"/>
              </a:rPr>
              <a:t> </a:t>
            </a:r>
            <a:r>
              <a:rPr sz="2800" spc="-35" dirty="0">
                <a:latin typeface="Carlito"/>
                <a:cs typeface="Carlito"/>
              </a:rPr>
              <a:t>demultiplexer.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4559" y="38190"/>
            <a:ext cx="7414481" cy="67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8714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5" dirty="0"/>
              <a:t>Flow</a:t>
            </a:r>
            <a:r>
              <a:rPr sz="4400" spc="-385" dirty="0"/>
              <a:t> </a:t>
            </a:r>
            <a:r>
              <a:rPr sz="4400" spc="-215" dirty="0"/>
              <a:t>Control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335405"/>
            <a:ext cx="10271125" cy="5559471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41300" marR="5080" indent="-228600">
              <a:lnSpc>
                <a:spcPct val="7000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If the </a:t>
            </a:r>
            <a:r>
              <a:rPr sz="2600" spc="-5" dirty="0">
                <a:latin typeface="Carlito"/>
                <a:cs typeface="Carlito"/>
              </a:rPr>
              <a:t>items </a:t>
            </a:r>
            <a:r>
              <a:rPr sz="2600" spc="-10" dirty="0">
                <a:latin typeface="Carlito"/>
                <a:cs typeface="Carlito"/>
              </a:rPr>
              <a:t>are </a:t>
            </a:r>
            <a:r>
              <a:rPr sz="2600" spc="-5" dirty="0">
                <a:latin typeface="Carlito"/>
                <a:cs typeface="Carlito"/>
              </a:rPr>
              <a:t>produced </a:t>
            </a:r>
            <a:r>
              <a:rPr sz="2600" spc="-20" dirty="0">
                <a:solidFill>
                  <a:srgbClr val="006FC0"/>
                </a:solidFill>
                <a:latin typeface="Carlito"/>
                <a:cs typeface="Carlito"/>
              </a:rPr>
              <a:t>faster </a:t>
            </a:r>
            <a:r>
              <a:rPr sz="2600" dirty="0">
                <a:solidFill>
                  <a:srgbClr val="006FC0"/>
                </a:solidFill>
                <a:latin typeface="Carlito"/>
                <a:cs typeface="Carlito"/>
              </a:rPr>
              <a:t>than </a:t>
            </a:r>
            <a:r>
              <a:rPr sz="2600" dirty="0">
                <a:latin typeface="Carlito"/>
                <a:cs typeface="Carlito"/>
              </a:rPr>
              <a:t>they </a:t>
            </a:r>
            <a:r>
              <a:rPr sz="2600" spc="-5" dirty="0">
                <a:latin typeface="Carlito"/>
                <a:cs typeface="Carlito"/>
              </a:rPr>
              <a:t>can </a:t>
            </a:r>
            <a:r>
              <a:rPr sz="2600" dirty="0">
                <a:latin typeface="Carlito"/>
                <a:cs typeface="Carlito"/>
              </a:rPr>
              <a:t>be </a:t>
            </a:r>
            <a:r>
              <a:rPr sz="2600" spc="-5" dirty="0">
                <a:latin typeface="Carlito"/>
                <a:cs typeface="Carlito"/>
              </a:rPr>
              <a:t>consumed,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14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consumer  can </a:t>
            </a:r>
            <a:r>
              <a:rPr sz="2600" dirty="0">
                <a:latin typeface="Carlito"/>
                <a:cs typeface="Carlito"/>
              </a:rPr>
              <a:t>be </a:t>
            </a:r>
            <a:r>
              <a:rPr sz="2600" spc="-5" dirty="0">
                <a:latin typeface="Carlito"/>
                <a:cs typeface="Carlito"/>
              </a:rPr>
              <a:t>overwhelmed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15" dirty="0">
                <a:latin typeface="Carlito"/>
                <a:cs typeface="Carlito"/>
              </a:rPr>
              <a:t>may </a:t>
            </a:r>
            <a:r>
              <a:rPr sz="2600" spc="-5" dirty="0">
                <a:latin typeface="Carlito"/>
                <a:cs typeface="Carlito"/>
              </a:rPr>
              <a:t>need </a:t>
            </a:r>
            <a:r>
              <a:rPr sz="2600" spc="-10" dirty="0">
                <a:latin typeface="Carlito"/>
                <a:cs typeface="Carlito"/>
              </a:rPr>
              <a:t>to </a:t>
            </a:r>
            <a:r>
              <a:rPr sz="2600" spc="-10" dirty="0">
                <a:solidFill>
                  <a:srgbClr val="006FC0"/>
                </a:solidFill>
                <a:latin typeface="Carlito"/>
                <a:cs typeface="Carlito"/>
              </a:rPr>
              <a:t>discard </a:t>
            </a:r>
            <a:r>
              <a:rPr sz="2600" spc="-5" dirty="0">
                <a:latin typeface="Carlito"/>
                <a:cs typeface="Carlito"/>
              </a:rPr>
              <a:t>some</a:t>
            </a:r>
            <a:r>
              <a:rPr sz="2600" spc="-9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items.</a:t>
            </a:r>
            <a:endParaRPr sz="26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Flow </a:t>
            </a:r>
            <a:r>
              <a:rPr sz="2600" spc="-15" dirty="0">
                <a:latin typeface="Carlito"/>
                <a:cs typeface="Carlito"/>
              </a:rPr>
              <a:t>control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15" dirty="0">
                <a:latin typeface="Carlito"/>
                <a:cs typeface="Carlito"/>
              </a:rPr>
              <a:t>related to </a:t>
            </a:r>
            <a:r>
              <a:rPr sz="2600" dirty="0">
                <a:latin typeface="Carlito"/>
                <a:cs typeface="Carlito"/>
              </a:rPr>
              <a:t>this issue.</a:t>
            </a: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0" dirty="0">
                <a:latin typeface="Carlito"/>
                <a:cs typeface="Carlito"/>
              </a:rPr>
              <a:t>We </a:t>
            </a:r>
            <a:r>
              <a:rPr sz="2600" spc="-5" dirty="0">
                <a:latin typeface="Carlito"/>
                <a:cs typeface="Carlito"/>
              </a:rPr>
              <a:t>need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15" dirty="0">
                <a:solidFill>
                  <a:srgbClr val="006FC0"/>
                </a:solidFill>
                <a:latin typeface="Carlito"/>
                <a:cs typeface="Carlito"/>
              </a:rPr>
              <a:t>prevent </a:t>
            </a:r>
            <a:r>
              <a:rPr sz="2600" dirty="0">
                <a:solidFill>
                  <a:srgbClr val="006FC0"/>
                </a:solidFill>
                <a:latin typeface="Carlito"/>
                <a:cs typeface="Carlito"/>
              </a:rPr>
              <a:t>losing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5" dirty="0">
                <a:latin typeface="Carlito"/>
                <a:cs typeface="Carlito"/>
              </a:rPr>
              <a:t>data </a:t>
            </a:r>
            <a:r>
              <a:rPr sz="2600" spc="-5" dirty="0">
                <a:latin typeface="Carlito"/>
                <a:cs typeface="Carlito"/>
              </a:rPr>
              <a:t>items </a:t>
            </a:r>
            <a:r>
              <a:rPr sz="2600" spc="-15" dirty="0">
                <a:latin typeface="Carlito"/>
                <a:cs typeface="Carlito"/>
              </a:rPr>
              <a:t>at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consumer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site.</a:t>
            </a:r>
            <a:endParaRPr sz="2600" dirty="0">
              <a:latin typeface="Carlito"/>
              <a:cs typeface="Carlito"/>
            </a:endParaRPr>
          </a:p>
          <a:p>
            <a:pPr marL="241300" marR="364490" indent="-228600">
              <a:lnSpc>
                <a:spcPct val="7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If the </a:t>
            </a:r>
            <a:r>
              <a:rPr sz="2600" spc="-5" dirty="0">
                <a:latin typeface="Carlito"/>
                <a:cs typeface="Carlito"/>
              </a:rPr>
              <a:t>sender </a:t>
            </a:r>
            <a:r>
              <a:rPr sz="2600" spc="-10" dirty="0">
                <a:latin typeface="Carlito"/>
                <a:cs typeface="Carlito"/>
              </a:rPr>
              <a:t>delivers </a:t>
            </a:r>
            <a:r>
              <a:rPr sz="2600" spc="-5" dirty="0">
                <a:latin typeface="Carlito"/>
                <a:cs typeface="Carlito"/>
              </a:rPr>
              <a:t>items whenever </a:t>
            </a:r>
            <a:r>
              <a:rPr sz="2600" dirty="0">
                <a:latin typeface="Carlito"/>
                <a:cs typeface="Carlito"/>
              </a:rPr>
              <a:t>they </a:t>
            </a:r>
            <a:r>
              <a:rPr sz="2600" spc="-10" dirty="0">
                <a:latin typeface="Carlito"/>
                <a:cs typeface="Carlito"/>
              </a:rPr>
              <a:t>are produced </a:t>
            </a:r>
            <a:r>
              <a:rPr sz="2600" dirty="0">
                <a:latin typeface="Carlito"/>
                <a:cs typeface="Carlito"/>
              </a:rPr>
              <a:t>without a</a:t>
            </a:r>
            <a:r>
              <a:rPr sz="2600" spc="-16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prior  </a:t>
            </a:r>
            <a:r>
              <a:rPr sz="2600" spc="-10" dirty="0">
                <a:latin typeface="Carlito"/>
                <a:cs typeface="Carlito"/>
              </a:rPr>
              <a:t>request from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20" dirty="0">
                <a:latin typeface="Carlito"/>
                <a:cs typeface="Carlito"/>
              </a:rPr>
              <a:t>consumer</a:t>
            </a:r>
            <a:r>
              <a:rPr sz="2600" spc="-20" dirty="0">
                <a:latin typeface="WenQuanYi Micro Hei"/>
                <a:cs typeface="WenQuanYi Micro Hei"/>
              </a:rPr>
              <a:t>⎯</a:t>
            </a:r>
            <a:r>
              <a:rPr sz="2600" spc="-2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delivery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20" dirty="0">
                <a:latin typeface="Carlito"/>
                <a:cs typeface="Carlito"/>
              </a:rPr>
              <a:t>referred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dirty="0">
                <a:latin typeface="Carlito"/>
                <a:cs typeface="Carlito"/>
              </a:rPr>
              <a:t>as</a:t>
            </a:r>
            <a:r>
              <a:rPr sz="2600" spc="-110" dirty="0">
                <a:latin typeface="Carlito"/>
                <a:cs typeface="Carlito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rlito"/>
                <a:cs typeface="Carlito"/>
              </a:rPr>
              <a:t>pushing</a:t>
            </a:r>
            <a:r>
              <a:rPr sz="2600" spc="-5" dirty="0">
                <a:latin typeface="Carlito"/>
                <a:cs typeface="Carlito"/>
              </a:rPr>
              <a:t>.</a:t>
            </a:r>
            <a:endParaRPr sz="2600" dirty="0">
              <a:latin typeface="Carlito"/>
              <a:cs typeface="Carlito"/>
            </a:endParaRPr>
          </a:p>
          <a:p>
            <a:pPr marL="241300" marR="15240" indent="-228600">
              <a:lnSpc>
                <a:spcPct val="70100"/>
              </a:lnSpc>
              <a:spcBef>
                <a:spcPts val="990"/>
              </a:spcBef>
              <a:buFont typeface="Arial"/>
              <a:buChar char="•"/>
              <a:tabLst>
                <a:tab pos="315595" algn="l"/>
                <a:tab pos="316865" algn="l"/>
              </a:tabLst>
            </a:pPr>
            <a:r>
              <a:rPr dirty="0"/>
              <a:t>	</a:t>
            </a:r>
            <a:r>
              <a:rPr sz="2600" dirty="0">
                <a:latin typeface="Carlito"/>
                <a:cs typeface="Carlito"/>
              </a:rPr>
              <a:t>If the </a:t>
            </a:r>
            <a:r>
              <a:rPr sz="2600" spc="-10" dirty="0">
                <a:latin typeface="Carlito"/>
                <a:cs typeface="Carlito"/>
              </a:rPr>
              <a:t>producer delivers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items </a:t>
            </a:r>
            <a:r>
              <a:rPr sz="2600" spc="-10" dirty="0">
                <a:latin typeface="Carlito"/>
                <a:cs typeface="Carlito"/>
              </a:rPr>
              <a:t>after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consumer has </a:t>
            </a:r>
            <a:r>
              <a:rPr sz="2600" spc="-10" dirty="0">
                <a:latin typeface="Carlito"/>
                <a:cs typeface="Carlito"/>
              </a:rPr>
              <a:t>requested</a:t>
            </a:r>
            <a:r>
              <a:rPr sz="2600" spc="-1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them,  the </a:t>
            </a:r>
            <a:r>
              <a:rPr sz="2600" spc="-5" dirty="0">
                <a:latin typeface="Carlito"/>
                <a:cs typeface="Carlito"/>
              </a:rPr>
              <a:t>delivery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20" dirty="0">
                <a:latin typeface="Carlito"/>
                <a:cs typeface="Carlito"/>
              </a:rPr>
              <a:t>referred </a:t>
            </a:r>
            <a:r>
              <a:rPr sz="2600" spc="-10" dirty="0">
                <a:latin typeface="Carlito"/>
                <a:cs typeface="Carlito"/>
              </a:rPr>
              <a:t>to </a:t>
            </a:r>
            <a:r>
              <a:rPr sz="2600" dirty="0">
                <a:latin typeface="Carlito"/>
                <a:cs typeface="Carlito"/>
              </a:rPr>
              <a:t>as</a:t>
            </a:r>
            <a:r>
              <a:rPr sz="2600" spc="-80" dirty="0">
                <a:latin typeface="Carlito"/>
                <a:cs typeface="Carlito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rlito"/>
                <a:cs typeface="Carlito"/>
              </a:rPr>
              <a:t>pulling.</a:t>
            </a:r>
            <a:endParaRPr sz="2600" dirty="0">
              <a:latin typeface="Carlito"/>
              <a:cs typeface="Carlito"/>
            </a:endParaRPr>
          </a:p>
          <a:p>
            <a:pPr marL="241300" indent="-228600">
              <a:lnSpc>
                <a:spcPts val="2650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When the </a:t>
            </a:r>
            <a:r>
              <a:rPr sz="2600" spc="-5" dirty="0">
                <a:latin typeface="Carlito"/>
                <a:cs typeface="Carlito"/>
              </a:rPr>
              <a:t>producer pushes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items,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consumer </a:t>
            </a:r>
            <a:r>
              <a:rPr sz="2600" spc="-15" dirty="0">
                <a:latin typeface="Carlito"/>
                <a:cs typeface="Carlito"/>
              </a:rPr>
              <a:t>may </a:t>
            </a:r>
            <a:r>
              <a:rPr sz="2600" spc="-5" dirty="0">
                <a:latin typeface="Carlito"/>
                <a:cs typeface="Carlito"/>
              </a:rPr>
              <a:t>be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spc="-5" dirty="0" smtClean="0">
                <a:latin typeface="Carlito"/>
                <a:cs typeface="Carlito"/>
              </a:rPr>
              <a:t>overwhelme</a:t>
            </a:r>
            <a:r>
              <a:rPr lang="en-US" sz="2600" spc="-5" dirty="0" smtClean="0">
                <a:latin typeface="Carlito"/>
                <a:cs typeface="Carlito"/>
              </a:rPr>
              <a:t>d </a:t>
            </a:r>
            <a:r>
              <a:rPr sz="2600" dirty="0" smtClean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there </a:t>
            </a:r>
            <a:r>
              <a:rPr sz="2600" dirty="0">
                <a:latin typeface="Carlito"/>
                <a:cs typeface="Carlito"/>
              </a:rPr>
              <a:t>is a </a:t>
            </a:r>
            <a:r>
              <a:rPr sz="2600" spc="-5" dirty="0">
                <a:latin typeface="Carlito"/>
                <a:cs typeface="Carlito"/>
              </a:rPr>
              <a:t>need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spc="-10" dirty="0">
                <a:latin typeface="Carlito"/>
                <a:cs typeface="Carlito"/>
              </a:rPr>
              <a:t>flow </a:t>
            </a:r>
            <a:r>
              <a:rPr sz="2600" spc="-15" dirty="0">
                <a:latin typeface="Carlito"/>
                <a:cs typeface="Carlito"/>
              </a:rPr>
              <a:t>control, </a:t>
            </a:r>
            <a:r>
              <a:rPr sz="2600" dirty="0">
                <a:latin typeface="Carlito"/>
                <a:cs typeface="Carlito"/>
              </a:rPr>
              <a:t>in the </a:t>
            </a:r>
            <a:r>
              <a:rPr sz="2600" spc="-10" dirty="0">
                <a:latin typeface="Carlito"/>
                <a:cs typeface="Carlito"/>
              </a:rPr>
              <a:t>opposite </a:t>
            </a:r>
            <a:r>
              <a:rPr sz="2600" spc="-5" dirty="0">
                <a:latin typeface="Carlito"/>
                <a:cs typeface="Carlito"/>
              </a:rPr>
              <a:t>direction, </a:t>
            </a:r>
            <a:r>
              <a:rPr sz="2600" spc="-15" dirty="0">
                <a:latin typeface="Carlito"/>
                <a:cs typeface="Carlito"/>
              </a:rPr>
              <a:t>to prevent  </a:t>
            </a:r>
            <a:r>
              <a:rPr sz="2600" spc="-10" dirty="0">
                <a:latin typeface="Carlito"/>
                <a:cs typeface="Carlito"/>
              </a:rPr>
              <a:t>discarding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items.</a:t>
            </a:r>
            <a:endParaRPr sz="2600" dirty="0">
              <a:latin typeface="Carlito"/>
              <a:cs typeface="Carlito"/>
            </a:endParaRPr>
          </a:p>
          <a:p>
            <a:pPr marL="241300" indent="-228600">
              <a:lnSpc>
                <a:spcPts val="2650"/>
              </a:lnSpc>
              <a:spcBef>
                <a:spcPts val="7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5" dirty="0">
                <a:latin typeface="Carlito"/>
                <a:cs typeface="Carlito"/>
              </a:rPr>
              <a:t>we </a:t>
            </a:r>
            <a:r>
              <a:rPr sz="2600" spc="-5" dirty="0">
                <a:latin typeface="Carlito"/>
                <a:cs typeface="Carlito"/>
              </a:rPr>
              <a:t>need </a:t>
            </a:r>
            <a:r>
              <a:rPr sz="2600" spc="-15" dirty="0">
                <a:latin typeface="Carlito"/>
                <a:cs typeface="Carlito"/>
              </a:rPr>
              <a:t>at </a:t>
            </a:r>
            <a:r>
              <a:rPr sz="2600" spc="-5" dirty="0">
                <a:latin typeface="Carlito"/>
                <a:cs typeface="Carlito"/>
              </a:rPr>
              <a:t>least </a:t>
            </a:r>
            <a:r>
              <a:rPr sz="2600" spc="-10" dirty="0">
                <a:solidFill>
                  <a:srgbClr val="006FC0"/>
                </a:solidFill>
                <a:latin typeface="Carlito"/>
                <a:cs typeface="Carlito"/>
              </a:rPr>
              <a:t>two </a:t>
            </a:r>
            <a:r>
              <a:rPr sz="2600" spc="-5" dirty="0">
                <a:solidFill>
                  <a:srgbClr val="006FC0"/>
                </a:solidFill>
                <a:latin typeface="Carlito"/>
                <a:cs typeface="Carlito"/>
              </a:rPr>
              <a:t>cases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spc="-10" dirty="0">
                <a:latin typeface="Carlito"/>
                <a:cs typeface="Carlito"/>
              </a:rPr>
              <a:t>flow </a:t>
            </a:r>
            <a:r>
              <a:rPr sz="2600" spc="-15" dirty="0">
                <a:latin typeface="Carlito"/>
                <a:cs typeface="Carlito"/>
              </a:rPr>
              <a:t>control: from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sending</a:t>
            </a:r>
            <a:r>
              <a:rPr sz="2600" spc="25" dirty="0">
                <a:latin typeface="Carlito"/>
                <a:cs typeface="Carlito"/>
              </a:rPr>
              <a:t> </a:t>
            </a:r>
            <a:r>
              <a:rPr sz="2600" spc="-5" dirty="0" smtClean="0">
                <a:latin typeface="Carlito"/>
                <a:cs typeface="Carlito"/>
              </a:rPr>
              <a:t>transport</a:t>
            </a:r>
            <a:r>
              <a:rPr lang="en-US" sz="2600" dirty="0">
                <a:latin typeface="Carlito"/>
                <a:cs typeface="Carlito"/>
              </a:rPr>
              <a:t> </a:t>
            </a:r>
            <a:r>
              <a:rPr sz="2600" spc="-20" dirty="0" smtClean="0">
                <a:latin typeface="Carlito"/>
                <a:cs typeface="Carlito"/>
              </a:rPr>
              <a:t>layer </a:t>
            </a:r>
            <a:r>
              <a:rPr sz="2600" spc="-10" dirty="0">
                <a:latin typeface="Carlito"/>
                <a:cs typeface="Carlito"/>
              </a:rPr>
              <a:t>to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sending application </a:t>
            </a:r>
            <a:r>
              <a:rPr sz="2600" spc="-20" dirty="0">
                <a:latin typeface="Carlito"/>
                <a:cs typeface="Carlito"/>
              </a:rPr>
              <a:t>layer </a:t>
            </a:r>
            <a:r>
              <a:rPr sz="2600" dirty="0">
                <a:solidFill>
                  <a:srgbClr val="006FC0"/>
                </a:solidFill>
                <a:latin typeface="Carlito"/>
                <a:cs typeface="Carlito"/>
              </a:rPr>
              <a:t>and </a:t>
            </a:r>
            <a:r>
              <a:rPr sz="2600" spc="-10" dirty="0">
                <a:latin typeface="Carlito"/>
                <a:cs typeface="Carlito"/>
              </a:rPr>
              <a:t>from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receiving transport  </a:t>
            </a:r>
            <a:r>
              <a:rPr sz="2600" spc="-20" dirty="0">
                <a:latin typeface="Carlito"/>
                <a:cs typeface="Carlito"/>
              </a:rPr>
              <a:t>layer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sending transport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60" dirty="0">
                <a:latin typeface="Carlito"/>
                <a:cs typeface="Carlito"/>
              </a:rPr>
              <a:t>layer.</a:t>
            </a:r>
            <a:endParaRPr sz="2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8951" y="1540864"/>
            <a:ext cx="10781288" cy="4402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08457"/>
            <a:ext cx="10344785" cy="539877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marR="114935" indent="-228600">
              <a:lnSpc>
                <a:spcPts val="269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One of the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solutions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normally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use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two </a:t>
            </a:r>
            <a:r>
              <a:rPr sz="2800" spc="-25" dirty="0">
                <a:solidFill>
                  <a:srgbClr val="006FC0"/>
                </a:solidFill>
                <a:latin typeface="Carlito"/>
                <a:cs typeface="Carlito"/>
              </a:rPr>
              <a:t>buffers</a:t>
            </a:r>
            <a:r>
              <a:rPr sz="2800" spc="-25" dirty="0">
                <a:latin typeface="Carlito"/>
                <a:cs typeface="Carlito"/>
              </a:rPr>
              <a:t>: </a:t>
            </a:r>
            <a:r>
              <a:rPr sz="2800" spc="-5" dirty="0">
                <a:latin typeface="Carlito"/>
                <a:cs typeface="Carlito"/>
              </a:rPr>
              <a:t>one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sending transport </a:t>
            </a:r>
            <a:r>
              <a:rPr sz="2800" spc="-20" dirty="0">
                <a:latin typeface="Carlito"/>
                <a:cs typeface="Carlito"/>
              </a:rPr>
              <a:t>layer </a:t>
            </a:r>
            <a:r>
              <a:rPr sz="2800" spc="-5" dirty="0">
                <a:latin typeface="Carlito"/>
                <a:cs typeface="Carlito"/>
              </a:rPr>
              <a:t>and the </a:t>
            </a:r>
            <a:r>
              <a:rPr sz="2800" spc="-10" dirty="0">
                <a:latin typeface="Carlito"/>
                <a:cs typeface="Carlito"/>
              </a:rPr>
              <a:t>other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receiving transport</a:t>
            </a:r>
            <a:r>
              <a:rPr sz="2800" spc="204" dirty="0">
                <a:latin typeface="Carlito"/>
                <a:cs typeface="Carlito"/>
              </a:rPr>
              <a:t> </a:t>
            </a:r>
            <a:r>
              <a:rPr sz="2800" spc="-65" dirty="0">
                <a:latin typeface="Carlito"/>
                <a:cs typeface="Carlito"/>
              </a:rPr>
              <a:t>layer.</a:t>
            </a:r>
            <a:endParaRPr sz="2800">
              <a:latin typeface="Carlito"/>
              <a:cs typeface="Carlito"/>
            </a:endParaRPr>
          </a:p>
          <a:p>
            <a:pPr marL="241300" marR="723900" indent="-228600">
              <a:lnSpc>
                <a:spcPts val="269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5" dirty="0">
                <a:solidFill>
                  <a:srgbClr val="006FC0"/>
                </a:solidFill>
                <a:latin typeface="Carlito"/>
                <a:cs typeface="Carlito"/>
              </a:rPr>
              <a:t>buffer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is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set </a:t>
            </a:r>
            <a:r>
              <a:rPr sz="2800" spc="-5" dirty="0">
                <a:latin typeface="Carlito"/>
                <a:cs typeface="Carlito"/>
              </a:rPr>
              <a:t>of memory </a:t>
            </a:r>
            <a:r>
              <a:rPr sz="2800" spc="-10" dirty="0">
                <a:latin typeface="Carlito"/>
                <a:cs typeface="Carlito"/>
              </a:rPr>
              <a:t>locations that can hold </a:t>
            </a:r>
            <a:r>
              <a:rPr sz="2800" spc="-20" dirty="0">
                <a:latin typeface="Carlito"/>
                <a:cs typeface="Carlito"/>
              </a:rPr>
              <a:t>packets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5" dirty="0">
                <a:latin typeface="Carlito"/>
                <a:cs typeface="Carlito"/>
              </a:rPr>
              <a:t>the  sender and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45" dirty="0">
                <a:latin typeface="Carlito"/>
                <a:cs typeface="Carlito"/>
              </a:rPr>
              <a:t>receiver.</a:t>
            </a:r>
            <a:endParaRPr sz="2800">
              <a:latin typeface="Carlito"/>
              <a:cs typeface="Carlito"/>
            </a:endParaRPr>
          </a:p>
          <a:p>
            <a:pPr marL="241300" marR="488950" indent="-228600">
              <a:lnSpc>
                <a:spcPts val="269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flow </a:t>
            </a:r>
            <a:r>
              <a:rPr sz="2800" spc="-20" dirty="0">
                <a:latin typeface="Carlito"/>
                <a:cs typeface="Carlito"/>
              </a:rPr>
              <a:t>control </a:t>
            </a:r>
            <a:r>
              <a:rPr sz="2800" spc="-10" dirty="0">
                <a:latin typeface="Carlito"/>
                <a:cs typeface="Carlito"/>
              </a:rPr>
              <a:t>communication can </a:t>
            </a:r>
            <a:r>
              <a:rPr sz="2800" spc="-5" dirty="0">
                <a:latin typeface="Carlito"/>
                <a:cs typeface="Carlito"/>
              </a:rPr>
              <a:t>occur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sending signals </a:t>
            </a:r>
            <a:r>
              <a:rPr sz="2800" spc="-20" dirty="0">
                <a:latin typeface="Carlito"/>
                <a:cs typeface="Carlito"/>
              </a:rPr>
              <a:t>from 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consumer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85" dirty="0">
                <a:latin typeface="Carlito"/>
                <a:cs typeface="Carlito"/>
              </a:rPr>
              <a:t> </a:t>
            </a:r>
            <a:r>
              <a:rPr sz="2800" spc="-45" dirty="0">
                <a:latin typeface="Carlito"/>
                <a:cs typeface="Carlito"/>
              </a:rPr>
              <a:t>producer.</a:t>
            </a:r>
            <a:endParaRPr sz="2800">
              <a:latin typeface="Carlito"/>
              <a:cs typeface="Carlito"/>
            </a:endParaRPr>
          </a:p>
          <a:p>
            <a:pPr marL="241300" marR="150495" indent="-228600">
              <a:lnSpc>
                <a:spcPct val="8000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When the </a:t>
            </a:r>
            <a:r>
              <a:rPr sz="2800" spc="-25" dirty="0">
                <a:latin typeface="Carlito"/>
                <a:cs typeface="Carlito"/>
              </a:rPr>
              <a:t>buffer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0" dirty="0">
                <a:latin typeface="Carlito"/>
                <a:cs typeface="Carlito"/>
              </a:rPr>
              <a:t>sending transport </a:t>
            </a:r>
            <a:r>
              <a:rPr sz="2800" spc="-20" dirty="0">
                <a:latin typeface="Carlito"/>
                <a:cs typeface="Carlito"/>
              </a:rPr>
              <a:t>layer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is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full</a:t>
            </a:r>
            <a:r>
              <a:rPr sz="2800" spc="-10" dirty="0">
                <a:latin typeface="Carlito"/>
                <a:cs typeface="Carlito"/>
              </a:rPr>
              <a:t>, 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20" dirty="0">
                <a:latin typeface="Carlito"/>
                <a:cs typeface="Carlito"/>
              </a:rPr>
              <a:t>informs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application </a:t>
            </a:r>
            <a:r>
              <a:rPr sz="2800" spc="-20" dirty="0">
                <a:latin typeface="Carlito"/>
                <a:cs typeface="Carlito"/>
              </a:rPr>
              <a:t>layer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to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stop </a:t>
            </a:r>
            <a:r>
              <a:rPr sz="2800" spc="-10" dirty="0">
                <a:latin typeface="Carlito"/>
                <a:cs typeface="Carlito"/>
              </a:rPr>
              <a:t>passing chunks </a:t>
            </a:r>
            <a:r>
              <a:rPr sz="2800" spc="-5" dirty="0">
                <a:latin typeface="Carlito"/>
                <a:cs typeface="Carlito"/>
              </a:rPr>
              <a:t>of messages; when </a:t>
            </a:r>
            <a:r>
              <a:rPr sz="2800" spc="-15" dirty="0">
                <a:latin typeface="Carlito"/>
                <a:cs typeface="Carlito"/>
              </a:rPr>
              <a:t>there are  </a:t>
            </a:r>
            <a:r>
              <a:rPr sz="2800" spc="-10" dirty="0">
                <a:latin typeface="Carlito"/>
                <a:cs typeface="Carlito"/>
              </a:rPr>
              <a:t>some vacancies, 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20" dirty="0">
                <a:latin typeface="Carlito"/>
                <a:cs typeface="Carlito"/>
              </a:rPr>
              <a:t>informs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application </a:t>
            </a:r>
            <a:r>
              <a:rPr sz="2800" spc="-25" dirty="0">
                <a:latin typeface="Carlito"/>
                <a:cs typeface="Carlito"/>
              </a:rPr>
              <a:t>layer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5" dirty="0">
                <a:latin typeface="Carlito"/>
                <a:cs typeface="Carlito"/>
              </a:rPr>
              <a:t>can </a:t>
            </a:r>
            <a:r>
              <a:rPr sz="2800" spc="-10" dirty="0">
                <a:latin typeface="Carlito"/>
                <a:cs typeface="Carlito"/>
              </a:rPr>
              <a:t>pass  </a:t>
            </a:r>
            <a:r>
              <a:rPr sz="2800" spc="-5" dirty="0">
                <a:latin typeface="Carlito"/>
                <a:cs typeface="Carlito"/>
              </a:rPr>
              <a:t>message </a:t>
            </a:r>
            <a:r>
              <a:rPr sz="2800" spc="-10" dirty="0">
                <a:latin typeface="Carlito"/>
                <a:cs typeface="Carlito"/>
              </a:rPr>
              <a:t>chunks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again.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ct val="8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When the </a:t>
            </a:r>
            <a:r>
              <a:rPr sz="2800" spc="-20" dirty="0">
                <a:latin typeface="Carlito"/>
                <a:cs typeface="Carlito"/>
              </a:rPr>
              <a:t>buffer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0" dirty="0">
                <a:latin typeface="Carlito"/>
                <a:cs typeface="Carlito"/>
              </a:rPr>
              <a:t>receiving transport </a:t>
            </a:r>
            <a:r>
              <a:rPr sz="2800" spc="-20" dirty="0">
                <a:latin typeface="Carlito"/>
                <a:cs typeface="Carlito"/>
              </a:rPr>
              <a:t>layer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full, 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5" dirty="0">
                <a:latin typeface="Carlito"/>
                <a:cs typeface="Carlito"/>
              </a:rPr>
              <a:t>informs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sending transport </a:t>
            </a:r>
            <a:r>
              <a:rPr sz="2800" spc="-25" dirty="0">
                <a:latin typeface="Carlito"/>
                <a:cs typeface="Carlito"/>
              </a:rPr>
              <a:t>layer </a:t>
            </a:r>
            <a:r>
              <a:rPr sz="2800" spc="-20" dirty="0">
                <a:latin typeface="Carlito"/>
                <a:cs typeface="Carlito"/>
              </a:rPr>
              <a:t>to stop </a:t>
            </a:r>
            <a:r>
              <a:rPr sz="2800" spc="-10" dirty="0">
                <a:latin typeface="Carlito"/>
                <a:cs typeface="Carlito"/>
              </a:rPr>
              <a:t>sending </a:t>
            </a:r>
            <a:r>
              <a:rPr sz="2800" spc="-15" dirty="0">
                <a:latin typeface="Carlito"/>
                <a:cs typeface="Carlito"/>
              </a:rPr>
              <a:t>packets. </a:t>
            </a:r>
            <a:r>
              <a:rPr sz="2800" spc="-5" dirty="0">
                <a:latin typeface="Carlito"/>
                <a:cs typeface="Carlito"/>
              </a:rPr>
              <a:t>When </a:t>
            </a:r>
            <a:r>
              <a:rPr sz="2800" spc="-15" dirty="0">
                <a:latin typeface="Carlito"/>
                <a:cs typeface="Carlito"/>
              </a:rPr>
              <a:t>there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some vacancies</a:t>
            </a:r>
            <a:r>
              <a:rPr sz="2800" spc="-10" dirty="0">
                <a:latin typeface="Carlito"/>
                <a:cs typeface="Carlito"/>
              </a:rPr>
              <a:t>, 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20" dirty="0">
                <a:latin typeface="Carlito"/>
                <a:cs typeface="Carlito"/>
              </a:rPr>
              <a:t>informs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sending transport </a:t>
            </a:r>
            <a:r>
              <a:rPr sz="2800" spc="-25" dirty="0">
                <a:latin typeface="Carlito"/>
                <a:cs typeface="Carlito"/>
              </a:rPr>
              <a:t>layer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can send 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packets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again.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9400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85" dirty="0"/>
              <a:t>Error</a:t>
            </a:r>
            <a:r>
              <a:rPr sz="4400" spc="-425" dirty="0"/>
              <a:t> </a:t>
            </a:r>
            <a:r>
              <a:rPr sz="4400" spc="-215" dirty="0"/>
              <a:t>Control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339037"/>
            <a:ext cx="9983470" cy="46716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10" dirty="0">
                <a:latin typeface="Carlito"/>
                <a:cs typeface="Carlito"/>
              </a:rPr>
              <a:t>Internet, </a:t>
            </a:r>
            <a:r>
              <a:rPr sz="2800" spc="-5" dirty="0">
                <a:latin typeface="Carlito"/>
                <a:cs typeface="Carlito"/>
              </a:rPr>
              <a:t>since the underlying </a:t>
            </a:r>
            <a:r>
              <a:rPr sz="2800" spc="-10" dirty="0">
                <a:latin typeface="Carlito"/>
                <a:cs typeface="Carlito"/>
              </a:rPr>
              <a:t>network </a:t>
            </a:r>
            <a:r>
              <a:rPr sz="2800" spc="-20" dirty="0">
                <a:latin typeface="Carlito"/>
                <a:cs typeface="Carlito"/>
              </a:rPr>
              <a:t>layer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(IP) is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unreliable</a:t>
            </a:r>
            <a:r>
              <a:rPr sz="2800" spc="-10" dirty="0">
                <a:latin typeface="Carlito"/>
                <a:cs typeface="Carlito"/>
              </a:rPr>
              <a:t>, 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10" dirty="0">
                <a:latin typeface="Carlito"/>
                <a:cs typeface="Carlito"/>
              </a:rPr>
              <a:t>need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25" dirty="0">
                <a:solidFill>
                  <a:srgbClr val="006FC0"/>
                </a:solidFill>
                <a:latin typeface="Carlito"/>
                <a:cs typeface="Carlito"/>
              </a:rPr>
              <a:t>make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transport </a:t>
            </a:r>
            <a:r>
              <a:rPr sz="2800" spc="-25" dirty="0">
                <a:solidFill>
                  <a:srgbClr val="006FC0"/>
                </a:solidFill>
                <a:latin typeface="Carlito"/>
                <a:cs typeface="Carlito"/>
              </a:rPr>
              <a:t>layer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reliable </a:t>
            </a:r>
            <a:r>
              <a:rPr sz="2800" spc="-5" dirty="0">
                <a:latin typeface="Carlito"/>
                <a:cs typeface="Carlito"/>
              </a:rPr>
              <a:t>if the </a:t>
            </a:r>
            <a:r>
              <a:rPr sz="2800" spc="-10" dirty="0">
                <a:latin typeface="Carlito"/>
                <a:cs typeface="Carlito"/>
              </a:rPr>
              <a:t>application  </a:t>
            </a:r>
            <a:r>
              <a:rPr sz="2800" spc="-15" dirty="0">
                <a:latin typeface="Carlito"/>
                <a:cs typeface="Carlito"/>
              </a:rPr>
              <a:t>requires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reliability.</a:t>
            </a:r>
            <a:endParaRPr sz="2800">
              <a:latin typeface="Carlito"/>
              <a:cs typeface="Carlito"/>
            </a:endParaRPr>
          </a:p>
          <a:p>
            <a:pPr marL="241300" marR="827405" indent="-228600">
              <a:lnSpc>
                <a:spcPts val="303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Reliability can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0" dirty="0">
                <a:latin typeface="Carlito"/>
                <a:cs typeface="Carlito"/>
              </a:rPr>
              <a:t>achieved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add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error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control </a:t>
            </a:r>
            <a:r>
              <a:rPr sz="2800" dirty="0">
                <a:solidFill>
                  <a:srgbClr val="006FC0"/>
                </a:solidFill>
                <a:latin typeface="Carlito"/>
                <a:cs typeface="Carlito"/>
              </a:rPr>
              <a:t>services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transport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70" dirty="0">
                <a:latin typeface="Carlito"/>
                <a:cs typeface="Carlito"/>
              </a:rPr>
              <a:t>layer.</a:t>
            </a:r>
            <a:endParaRPr sz="2800">
              <a:latin typeface="Carlito"/>
              <a:cs typeface="Carlito"/>
            </a:endParaRPr>
          </a:p>
          <a:p>
            <a:pPr marL="321945" indent="-30988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spc="-20" dirty="0">
                <a:latin typeface="Carlito"/>
                <a:cs typeface="Carlito"/>
              </a:rPr>
              <a:t>Error control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transport </a:t>
            </a:r>
            <a:r>
              <a:rPr sz="2800" spc="-25" dirty="0">
                <a:latin typeface="Carlito"/>
                <a:cs typeface="Carlito"/>
              </a:rPr>
              <a:t>layer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responsible</a:t>
            </a:r>
            <a:r>
              <a:rPr sz="2800" spc="200" dirty="0">
                <a:latin typeface="Carlito"/>
                <a:cs typeface="Carlito"/>
              </a:rPr>
              <a:t> </a:t>
            </a:r>
            <a:r>
              <a:rPr sz="2800" spc="-30" dirty="0">
                <a:latin typeface="Carlito"/>
                <a:cs typeface="Carlito"/>
              </a:rPr>
              <a:t>for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1. </a:t>
            </a:r>
            <a:r>
              <a:rPr sz="2800" spc="-10" dirty="0">
                <a:latin typeface="Carlito"/>
                <a:cs typeface="Carlito"/>
              </a:rPr>
              <a:t>Detecting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discarding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corrupted</a:t>
            </a:r>
            <a:r>
              <a:rPr sz="2800" spc="8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packets.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2. </a:t>
            </a:r>
            <a:r>
              <a:rPr sz="2800" spc="-10" dirty="0">
                <a:latin typeface="Carlito"/>
                <a:cs typeface="Carlito"/>
              </a:rPr>
              <a:t>Keeping </a:t>
            </a:r>
            <a:r>
              <a:rPr sz="2800" spc="-15" dirty="0">
                <a:latin typeface="Carlito"/>
                <a:cs typeface="Carlito"/>
              </a:rPr>
              <a:t>track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lost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discarded packets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resending</a:t>
            </a:r>
            <a:r>
              <a:rPr sz="2800" spc="20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them.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3. </a:t>
            </a:r>
            <a:r>
              <a:rPr sz="2800" spc="-10" dirty="0">
                <a:latin typeface="Carlito"/>
                <a:cs typeface="Carlito"/>
              </a:rPr>
              <a:t>Recognizing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duplicate </a:t>
            </a:r>
            <a:r>
              <a:rPr sz="2800" spc="-20" dirty="0">
                <a:latin typeface="Carlito"/>
                <a:cs typeface="Carlito"/>
              </a:rPr>
              <a:t>packets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discarding</a:t>
            </a:r>
            <a:r>
              <a:rPr sz="2800" spc="1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them.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4. </a:t>
            </a:r>
            <a:r>
              <a:rPr sz="2800" spc="-15" dirty="0">
                <a:latin typeface="Carlito"/>
                <a:cs typeface="Carlito"/>
              </a:rPr>
              <a:t>Buffering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out-of-order </a:t>
            </a:r>
            <a:r>
              <a:rPr sz="2800" spc="-20" dirty="0">
                <a:latin typeface="Carlito"/>
                <a:cs typeface="Carlito"/>
              </a:rPr>
              <a:t>packets </a:t>
            </a:r>
            <a:r>
              <a:rPr sz="2800" spc="-15" dirty="0">
                <a:latin typeface="Carlito"/>
                <a:cs typeface="Carlito"/>
              </a:rPr>
              <a:t>until </a:t>
            </a:r>
            <a:r>
              <a:rPr sz="2800" spc="-5" dirty="0">
                <a:latin typeface="Carlito"/>
                <a:cs typeface="Carlito"/>
              </a:rPr>
              <a:t>the missing </a:t>
            </a:r>
            <a:r>
              <a:rPr sz="2800" spc="-20" dirty="0">
                <a:latin typeface="Carlito"/>
                <a:cs typeface="Carlito"/>
              </a:rPr>
              <a:t>packets</a:t>
            </a:r>
            <a:r>
              <a:rPr sz="2800" spc="1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arrive.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496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40" dirty="0"/>
              <a:t>Transport</a:t>
            </a:r>
            <a:r>
              <a:rPr sz="4400" spc="-390" dirty="0"/>
              <a:t> </a:t>
            </a:r>
            <a:r>
              <a:rPr sz="4400" spc="-285" dirty="0"/>
              <a:t>Layer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658188"/>
            <a:ext cx="9978390" cy="403415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913130" indent="-2286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transport </a:t>
            </a:r>
            <a:r>
              <a:rPr sz="2800" spc="-25" dirty="0">
                <a:latin typeface="Carlito"/>
                <a:cs typeface="Carlito"/>
              </a:rPr>
              <a:t>layer </a:t>
            </a:r>
            <a:r>
              <a:rPr sz="2800" spc="-10" dirty="0">
                <a:latin typeface="Carlito"/>
                <a:cs typeface="Carlito"/>
              </a:rPr>
              <a:t>in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40" dirty="0">
                <a:latin typeface="Carlito"/>
                <a:cs typeface="Carlito"/>
              </a:rPr>
              <a:t>TCP/IP </a:t>
            </a:r>
            <a:r>
              <a:rPr sz="2800" spc="-15" dirty="0">
                <a:latin typeface="Carlito"/>
                <a:cs typeface="Carlito"/>
              </a:rPr>
              <a:t>suite </a:t>
            </a:r>
            <a:r>
              <a:rPr sz="2800" spc="-5" dirty="0">
                <a:solidFill>
                  <a:srgbClr val="44536A"/>
                </a:solidFill>
                <a:latin typeface="Carlito"/>
                <a:cs typeface="Carlito"/>
              </a:rPr>
              <a:t>is </a:t>
            </a:r>
            <a:r>
              <a:rPr sz="2800" spc="-15" dirty="0">
                <a:solidFill>
                  <a:srgbClr val="44536A"/>
                </a:solidFill>
                <a:latin typeface="Carlito"/>
                <a:cs typeface="Carlito"/>
              </a:rPr>
              <a:t>located </a:t>
            </a:r>
            <a:r>
              <a:rPr sz="2800" spc="-10" dirty="0">
                <a:solidFill>
                  <a:srgbClr val="44536A"/>
                </a:solidFill>
                <a:latin typeface="Carlito"/>
                <a:cs typeface="Carlito"/>
              </a:rPr>
              <a:t>between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application </a:t>
            </a:r>
            <a:r>
              <a:rPr sz="2800" spc="-20" dirty="0">
                <a:latin typeface="Carlito"/>
                <a:cs typeface="Carlito"/>
              </a:rPr>
              <a:t>layer </a:t>
            </a:r>
            <a:r>
              <a:rPr sz="2800" spc="-5" dirty="0">
                <a:latin typeface="Carlito"/>
                <a:cs typeface="Carlito"/>
              </a:rPr>
              <a:t>and the </a:t>
            </a:r>
            <a:r>
              <a:rPr sz="2800" spc="-10" dirty="0">
                <a:latin typeface="Carlito"/>
                <a:cs typeface="Carlito"/>
              </a:rPr>
              <a:t>network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65" dirty="0">
                <a:latin typeface="Carlito"/>
                <a:cs typeface="Carlito"/>
              </a:rPr>
              <a:t>layer.</a:t>
            </a:r>
            <a:endParaRPr sz="2800">
              <a:latin typeface="Carlito"/>
              <a:cs typeface="Carlito"/>
            </a:endParaRPr>
          </a:p>
          <a:p>
            <a:pPr marL="241300" marR="372745" indent="-228600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5" dirty="0">
                <a:latin typeface="Carlito"/>
                <a:cs typeface="Carlito"/>
              </a:rPr>
              <a:t>provides </a:t>
            </a:r>
            <a:r>
              <a:rPr sz="2800" spc="-5" dirty="0">
                <a:solidFill>
                  <a:srgbClr val="44536A"/>
                </a:solidFill>
                <a:latin typeface="Carlito"/>
                <a:cs typeface="Carlito"/>
              </a:rPr>
              <a:t>services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application </a:t>
            </a:r>
            <a:r>
              <a:rPr sz="2800" spc="-25" dirty="0">
                <a:latin typeface="Carlito"/>
                <a:cs typeface="Carlito"/>
              </a:rPr>
              <a:t>layer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solidFill>
                  <a:srgbClr val="44536A"/>
                </a:solidFill>
                <a:latin typeface="Carlito"/>
                <a:cs typeface="Carlito"/>
              </a:rPr>
              <a:t>receives </a:t>
            </a:r>
            <a:r>
              <a:rPr sz="2800" spc="-5" dirty="0">
                <a:latin typeface="Carlito"/>
                <a:cs typeface="Carlito"/>
              </a:rPr>
              <a:t>services 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network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65" dirty="0">
                <a:latin typeface="Carlito"/>
                <a:cs typeface="Carlito"/>
              </a:rPr>
              <a:t>layer.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transport </a:t>
            </a:r>
            <a:r>
              <a:rPr sz="2800" spc="-25" dirty="0">
                <a:latin typeface="Carlito"/>
                <a:cs typeface="Carlito"/>
              </a:rPr>
              <a:t>layer </a:t>
            </a:r>
            <a:r>
              <a:rPr sz="2800" spc="-5" dirty="0">
                <a:latin typeface="Carlito"/>
                <a:cs typeface="Carlito"/>
              </a:rPr>
              <a:t>acts as a </a:t>
            </a:r>
            <a:r>
              <a:rPr sz="2800" spc="-5" dirty="0">
                <a:solidFill>
                  <a:srgbClr val="44536A"/>
                </a:solidFill>
                <a:latin typeface="Carlito"/>
                <a:cs typeface="Carlito"/>
              </a:rPr>
              <a:t>liaison </a:t>
            </a:r>
            <a:r>
              <a:rPr sz="2800" spc="-10" dirty="0">
                <a:latin typeface="Carlito"/>
                <a:cs typeface="Carlito"/>
              </a:rPr>
              <a:t>between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client </a:t>
            </a:r>
            <a:r>
              <a:rPr sz="2800" spc="-25" dirty="0">
                <a:latin typeface="Carlito"/>
                <a:cs typeface="Carlito"/>
              </a:rPr>
              <a:t>program </a:t>
            </a:r>
            <a:r>
              <a:rPr sz="2800" spc="-5" dirty="0">
                <a:latin typeface="Carlito"/>
                <a:cs typeface="Carlito"/>
              </a:rPr>
              <a:t>and a  server </a:t>
            </a:r>
            <a:r>
              <a:rPr sz="2800" spc="-20" dirty="0">
                <a:latin typeface="Carlito"/>
                <a:cs typeface="Carlito"/>
              </a:rPr>
              <a:t>program,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solidFill>
                  <a:srgbClr val="44536A"/>
                </a:solidFill>
                <a:latin typeface="Carlito"/>
                <a:cs typeface="Carlito"/>
              </a:rPr>
              <a:t>process-to-process</a:t>
            </a:r>
            <a:r>
              <a:rPr sz="2800" spc="125" dirty="0">
                <a:solidFill>
                  <a:srgbClr val="44536A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connection.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transport </a:t>
            </a:r>
            <a:r>
              <a:rPr sz="2800" spc="-25" dirty="0">
                <a:latin typeface="Carlito"/>
                <a:cs typeface="Carlito"/>
              </a:rPr>
              <a:t>layer </a:t>
            </a:r>
            <a:r>
              <a:rPr sz="2800" spc="-10" dirty="0">
                <a:latin typeface="Carlito"/>
                <a:cs typeface="Carlito"/>
              </a:rPr>
              <a:t>is </a:t>
            </a:r>
            <a:r>
              <a:rPr sz="2800" spc="-5" dirty="0">
                <a:solidFill>
                  <a:srgbClr val="44536A"/>
                </a:solidFill>
                <a:latin typeface="Carlito"/>
                <a:cs typeface="Carlito"/>
              </a:rPr>
              <a:t>the heart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40" dirty="0">
                <a:latin typeface="Carlito"/>
                <a:cs typeface="Carlito"/>
              </a:rPr>
              <a:t>TCP/IP </a:t>
            </a:r>
            <a:r>
              <a:rPr sz="2800" spc="-20" dirty="0">
                <a:latin typeface="Carlito"/>
                <a:cs typeface="Carlito"/>
              </a:rPr>
              <a:t>protocol</a:t>
            </a:r>
            <a:r>
              <a:rPr sz="2800" spc="22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suite;</a:t>
            </a:r>
            <a:endParaRPr sz="2800">
              <a:latin typeface="Carlito"/>
              <a:cs typeface="Carlito"/>
            </a:endParaRPr>
          </a:p>
          <a:p>
            <a:pPr marL="241300" marR="400685" indent="-228600">
              <a:lnSpc>
                <a:spcPts val="3020"/>
              </a:lnSpc>
              <a:spcBef>
                <a:spcPts val="106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0" dirty="0">
                <a:latin typeface="Carlito"/>
                <a:cs typeface="Carlito"/>
              </a:rPr>
              <a:t>is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end-to-end </a:t>
            </a:r>
            <a:r>
              <a:rPr sz="2800" spc="-10" dirty="0">
                <a:solidFill>
                  <a:srgbClr val="44536A"/>
                </a:solidFill>
                <a:latin typeface="Carlito"/>
                <a:cs typeface="Carlito"/>
              </a:rPr>
              <a:t>logical vehicle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20" dirty="0">
                <a:latin typeface="Carlito"/>
                <a:cs typeface="Carlito"/>
              </a:rPr>
              <a:t>transferring data from </a:t>
            </a:r>
            <a:r>
              <a:rPr sz="2800" spc="-10" dirty="0">
                <a:latin typeface="Carlito"/>
                <a:cs typeface="Carlito"/>
              </a:rPr>
              <a:t>one  </a:t>
            </a:r>
            <a:r>
              <a:rPr sz="2800" spc="-15" dirty="0">
                <a:latin typeface="Carlito"/>
                <a:cs typeface="Carlito"/>
              </a:rPr>
              <a:t>point to </a:t>
            </a:r>
            <a:r>
              <a:rPr sz="2800" spc="-5" dirty="0">
                <a:latin typeface="Carlito"/>
                <a:cs typeface="Carlito"/>
              </a:rPr>
              <a:t>another in the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Internet.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539" y="1759966"/>
            <a:ext cx="10314305" cy="484378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66700" marR="30480" indent="-228600">
              <a:lnSpc>
                <a:spcPts val="2690"/>
              </a:lnSpc>
              <a:spcBef>
                <a:spcPts val="740"/>
              </a:spcBef>
              <a:buFont typeface="Arial"/>
              <a:buChar char="•"/>
              <a:tabLst>
                <a:tab pos="266700" algn="l"/>
              </a:tabLst>
            </a:pPr>
            <a:r>
              <a:rPr sz="2800" spc="-60" dirty="0">
                <a:latin typeface="Carlito"/>
                <a:cs typeface="Carlito"/>
              </a:rPr>
              <a:t>We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add a </a:t>
            </a:r>
            <a:r>
              <a:rPr sz="2800" spc="-10" dirty="0">
                <a:latin typeface="Carlito"/>
                <a:cs typeface="Carlito"/>
              </a:rPr>
              <a:t>field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transport-layer </a:t>
            </a:r>
            <a:r>
              <a:rPr sz="2800" spc="-20" dirty="0">
                <a:latin typeface="Carlito"/>
                <a:cs typeface="Carlito"/>
              </a:rPr>
              <a:t>packet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hold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sequence  number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of the</a:t>
            </a:r>
            <a:r>
              <a:rPr sz="2800" spc="6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packet.</a:t>
            </a:r>
            <a:endParaRPr sz="2800">
              <a:latin typeface="Carlito"/>
              <a:cs typeface="Carlito"/>
            </a:endParaRPr>
          </a:p>
          <a:p>
            <a:pPr marL="266700" marR="236220" indent="-228600">
              <a:lnSpc>
                <a:spcPct val="80000"/>
              </a:lnSpc>
              <a:spcBef>
                <a:spcPts val="1019"/>
              </a:spcBef>
              <a:buFont typeface="Arial"/>
              <a:buChar char="•"/>
              <a:tabLst>
                <a:tab pos="266700" algn="l"/>
              </a:tabLst>
            </a:pPr>
            <a:r>
              <a:rPr sz="2800" spc="-5" dirty="0">
                <a:latin typeface="Carlito"/>
                <a:cs typeface="Carlito"/>
              </a:rPr>
              <a:t>When a </a:t>
            </a:r>
            <a:r>
              <a:rPr sz="2800" spc="-20" dirty="0">
                <a:latin typeface="Carlito"/>
                <a:cs typeface="Carlito"/>
              </a:rPr>
              <a:t>packet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corrupted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or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lost</a:t>
            </a:r>
            <a:r>
              <a:rPr sz="2800" spc="-10" dirty="0">
                <a:latin typeface="Carlito"/>
                <a:cs typeface="Carlito"/>
              </a:rPr>
              <a:t>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receiving transport </a:t>
            </a:r>
            <a:r>
              <a:rPr sz="2800" spc="-20" dirty="0">
                <a:latin typeface="Carlito"/>
                <a:cs typeface="Carlito"/>
              </a:rPr>
              <a:t>layer </a:t>
            </a:r>
            <a:r>
              <a:rPr sz="2800" spc="-15" dirty="0">
                <a:latin typeface="Carlito"/>
                <a:cs typeface="Carlito"/>
              </a:rPr>
              <a:t>can  </a:t>
            </a:r>
            <a:r>
              <a:rPr sz="2800" spc="-10" dirty="0">
                <a:latin typeface="Carlito"/>
                <a:cs typeface="Carlito"/>
              </a:rPr>
              <a:t>somehow </a:t>
            </a:r>
            <a:r>
              <a:rPr sz="2800" spc="-20" dirty="0">
                <a:latin typeface="Carlito"/>
                <a:cs typeface="Carlito"/>
              </a:rPr>
              <a:t>inform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sending transport </a:t>
            </a:r>
            <a:r>
              <a:rPr sz="2800" spc="-25" dirty="0">
                <a:latin typeface="Carlito"/>
                <a:cs typeface="Carlito"/>
              </a:rPr>
              <a:t>layer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resend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20" dirty="0">
                <a:latin typeface="Carlito"/>
                <a:cs typeface="Carlito"/>
              </a:rPr>
              <a:t>packet  </a:t>
            </a:r>
            <a:r>
              <a:rPr sz="2800" spc="-10" dirty="0">
                <a:latin typeface="Carlito"/>
                <a:cs typeface="Carlito"/>
              </a:rPr>
              <a:t>using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sequence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55" dirty="0">
                <a:latin typeface="Carlito"/>
                <a:cs typeface="Carlito"/>
              </a:rPr>
              <a:t>number.</a:t>
            </a:r>
            <a:endParaRPr sz="2800">
              <a:latin typeface="Carlito"/>
              <a:cs typeface="Carlito"/>
            </a:endParaRPr>
          </a:p>
          <a:p>
            <a:pPr marL="266700" marR="234315" indent="-228600">
              <a:lnSpc>
                <a:spcPts val="2690"/>
              </a:lnSpc>
              <a:spcBef>
                <a:spcPts val="985"/>
              </a:spcBef>
              <a:buFont typeface="Arial"/>
              <a:buChar char="•"/>
              <a:tabLst>
                <a:tab pos="266700" algn="l"/>
              </a:tabLst>
            </a:pPr>
            <a:r>
              <a:rPr sz="2800" spc="-20" dirty="0">
                <a:latin typeface="Carlito"/>
                <a:cs typeface="Carlito"/>
              </a:rPr>
              <a:t>For </a:t>
            </a:r>
            <a:r>
              <a:rPr sz="2800" spc="-15" dirty="0">
                <a:latin typeface="Carlito"/>
                <a:cs typeface="Carlito"/>
              </a:rPr>
              <a:t>error </a:t>
            </a:r>
            <a:r>
              <a:rPr sz="2800" spc="-20" dirty="0">
                <a:latin typeface="Carlito"/>
                <a:cs typeface="Carlito"/>
              </a:rPr>
              <a:t>control,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sequence </a:t>
            </a:r>
            <a:r>
              <a:rPr sz="2800" spc="-15" dirty="0">
                <a:latin typeface="Carlito"/>
                <a:cs typeface="Carlito"/>
              </a:rPr>
              <a:t>numbers are </a:t>
            </a:r>
            <a:r>
              <a:rPr sz="2800" spc="-5" dirty="0">
                <a:latin typeface="Carlito"/>
                <a:cs typeface="Carlito"/>
              </a:rPr>
              <a:t>modulo </a:t>
            </a:r>
            <a:r>
              <a:rPr sz="2800" dirty="0">
                <a:latin typeface="Carlito"/>
                <a:cs typeface="Carlito"/>
              </a:rPr>
              <a:t>2</a:t>
            </a:r>
            <a:r>
              <a:rPr sz="2775" baseline="25525" dirty="0">
                <a:latin typeface="Carlito"/>
                <a:cs typeface="Carlito"/>
              </a:rPr>
              <a:t>m</a:t>
            </a:r>
            <a:r>
              <a:rPr sz="2800" dirty="0">
                <a:latin typeface="Carlito"/>
                <a:cs typeface="Carlito"/>
              </a:rPr>
              <a:t>, </a:t>
            </a:r>
            <a:r>
              <a:rPr sz="2800" spc="-15" dirty="0">
                <a:latin typeface="Carlito"/>
                <a:cs typeface="Carlito"/>
              </a:rPr>
              <a:t>where </a:t>
            </a:r>
            <a:r>
              <a:rPr sz="2800" spc="-5" dirty="0">
                <a:latin typeface="Carlito"/>
                <a:cs typeface="Carlito"/>
              </a:rPr>
              <a:t>m is  the </a:t>
            </a:r>
            <a:r>
              <a:rPr sz="2800" spc="-25" dirty="0">
                <a:latin typeface="Carlito"/>
                <a:cs typeface="Carlito"/>
              </a:rPr>
              <a:t>size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0" dirty="0">
                <a:latin typeface="Carlito"/>
                <a:cs typeface="Carlito"/>
              </a:rPr>
              <a:t>sequence number field </a:t>
            </a:r>
            <a:r>
              <a:rPr sz="2800" spc="-5" dirty="0">
                <a:latin typeface="Carlito"/>
                <a:cs typeface="Carlito"/>
              </a:rPr>
              <a:t>in</a:t>
            </a:r>
            <a:r>
              <a:rPr sz="2800" spc="19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bits.</a:t>
            </a:r>
            <a:endParaRPr sz="2800">
              <a:latin typeface="Carlito"/>
              <a:cs typeface="Carlito"/>
            </a:endParaRPr>
          </a:p>
          <a:p>
            <a:pPr marL="266700" marR="477520" indent="-228600">
              <a:lnSpc>
                <a:spcPts val="2690"/>
              </a:lnSpc>
              <a:spcBef>
                <a:spcPts val="994"/>
              </a:spcBef>
              <a:buFont typeface="Arial"/>
              <a:buChar char="•"/>
              <a:tabLst>
                <a:tab pos="2667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receiver </a:t>
            </a:r>
            <a:r>
              <a:rPr sz="2800" spc="-5" dirty="0">
                <a:latin typeface="Carlito"/>
                <a:cs typeface="Carlito"/>
              </a:rPr>
              <a:t>side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send an </a:t>
            </a:r>
            <a:r>
              <a:rPr sz="2800" spc="-10" dirty="0">
                <a:latin typeface="Carlito"/>
                <a:cs typeface="Carlito"/>
              </a:rPr>
              <a:t>acknowledgment (ACK)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each of a  </a:t>
            </a:r>
            <a:r>
              <a:rPr sz="2800" spc="-10" dirty="0">
                <a:latin typeface="Carlito"/>
                <a:cs typeface="Carlito"/>
              </a:rPr>
              <a:t>collection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packets.</a:t>
            </a:r>
            <a:endParaRPr sz="2800">
              <a:latin typeface="Carlito"/>
              <a:cs typeface="Carlito"/>
            </a:endParaRPr>
          </a:p>
          <a:p>
            <a:pPr marL="266700" indent="-228600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266700" algn="l"/>
              </a:tabLst>
            </a:pPr>
            <a:r>
              <a:rPr sz="2800" spc="-5" dirty="0">
                <a:latin typeface="Carlito"/>
                <a:cs typeface="Carlito"/>
              </a:rPr>
              <a:t>The sender </a:t>
            </a:r>
            <a:r>
              <a:rPr sz="2800" spc="-10" dirty="0">
                <a:latin typeface="Carlito"/>
                <a:cs typeface="Carlito"/>
              </a:rPr>
              <a:t>can detect </a:t>
            </a:r>
            <a:r>
              <a:rPr sz="2800" spc="-15" dirty="0">
                <a:latin typeface="Carlito"/>
                <a:cs typeface="Carlito"/>
              </a:rPr>
              <a:t>lost </a:t>
            </a:r>
            <a:r>
              <a:rPr sz="2800" spc="-20" dirty="0">
                <a:latin typeface="Carlito"/>
                <a:cs typeface="Carlito"/>
              </a:rPr>
              <a:t>packets </a:t>
            </a:r>
            <a:r>
              <a:rPr sz="2800" spc="-5" dirty="0">
                <a:latin typeface="Carlito"/>
                <a:cs typeface="Carlito"/>
              </a:rPr>
              <a:t>if </a:t>
            </a:r>
            <a:r>
              <a:rPr sz="2800" spc="-10" dirty="0">
                <a:latin typeface="Carlito"/>
                <a:cs typeface="Carlito"/>
              </a:rPr>
              <a:t>it uses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a</a:t>
            </a:r>
            <a:r>
              <a:rPr sz="2800" spc="14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rlito"/>
                <a:cs typeface="Carlito"/>
              </a:rPr>
              <a:t>timer.</a:t>
            </a:r>
            <a:endParaRPr sz="2800">
              <a:latin typeface="Carlito"/>
              <a:cs typeface="Carlito"/>
            </a:endParaRPr>
          </a:p>
          <a:p>
            <a:pPr marL="266700" marR="391160" indent="-228600">
              <a:lnSpc>
                <a:spcPct val="80000"/>
              </a:lnSpc>
              <a:spcBef>
                <a:spcPts val="1010"/>
              </a:spcBef>
              <a:buFont typeface="Arial"/>
              <a:buChar char="•"/>
              <a:tabLst>
                <a:tab pos="266700" algn="l"/>
              </a:tabLst>
            </a:pPr>
            <a:r>
              <a:rPr sz="2800" spc="-5" dirty="0">
                <a:latin typeface="Carlito"/>
                <a:cs typeface="Carlito"/>
              </a:rPr>
              <a:t>When a </a:t>
            </a:r>
            <a:r>
              <a:rPr sz="2800" spc="-25" dirty="0">
                <a:latin typeface="Carlito"/>
                <a:cs typeface="Carlito"/>
              </a:rPr>
              <a:t>packet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sent,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sender </a:t>
            </a:r>
            <a:r>
              <a:rPr sz="2800" spc="-15" dirty="0">
                <a:latin typeface="Carlito"/>
                <a:cs typeface="Carlito"/>
              </a:rPr>
              <a:t>starts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55" dirty="0">
                <a:latin typeface="Carlito"/>
                <a:cs typeface="Carlito"/>
              </a:rPr>
              <a:t>timer. </a:t>
            </a:r>
            <a:r>
              <a:rPr sz="2800" spc="-5" dirty="0">
                <a:latin typeface="Carlito"/>
                <a:cs typeface="Carlito"/>
              </a:rPr>
              <a:t>If an </a:t>
            </a:r>
            <a:r>
              <a:rPr sz="2800" spc="-15" dirty="0">
                <a:latin typeface="Carlito"/>
                <a:cs typeface="Carlito"/>
              </a:rPr>
              <a:t>ACK </a:t>
            </a:r>
            <a:r>
              <a:rPr sz="2800" spc="-10" dirty="0">
                <a:latin typeface="Carlito"/>
                <a:cs typeface="Carlito"/>
              </a:rPr>
              <a:t>does not  arrive </a:t>
            </a:r>
            <a:r>
              <a:rPr sz="2800" spc="-25" dirty="0">
                <a:latin typeface="Carlito"/>
                <a:cs typeface="Carlito"/>
              </a:rPr>
              <a:t>before </a:t>
            </a:r>
            <a:r>
              <a:rPr sz="2800" spc="-5" dirty="0">
                <a:latin typeface="Carlito"/>
                <a:cs typeface="Carlito"/>
              </a:rPr>
              <a:t>the timer </a:t>
            </a:r>
            <a:r>
              <a:rPr sz="2800" spc="-15" dirty="0">
                <a:latin typeface="Carlito"/>
                <a:cs typeface="Carlito"/>
              </a:rPr>
              <a:t>expires, </a:t>
            </a:r>
            <a:r>
              <a:rPr sz="2800" spc="-5" dirty="0">
                <a:latin typeface="Carlito"/>
                <a:cs typeface="Carlito"/>
              </a:rPr>
              <a:t>the sender </a:t>
            </a:r>
            <a:r>
              <a:rPr sz="2800" spc="-10" dirty="0">
                <a:latin typeface="Carlito"/>
                <a:cs typeface="Carlito"/>
              </a:rPr>
              <a:t>resends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19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packet.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3899" y="179786"/>
            <a:ext cx="8147204" cy="1645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32308"/>
            <a:ext cx="10332085" cy="569722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429895" indent="-2286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These </a:t>
            </a:r>
            <a:r>
              <a:rPr sz="2800" spc="-10" dirty="0">
                <a:solidFill>
                  <a:srgbClr val="4471C4"/>
                </a:solidFill>
                <a:latin typeface="Carlito"/>
                <a:cs typeface="Carlito"/>
              </a:rPr>
              <a:t>two </a:t>
            </a:r>
            <a:r>
              <a:rPr sz="2800" spc="-15" dirty="0">
                <a:solidFill>
                  <a:srgbClr val="4471C4"/>
                </a:solidFill>
                <a:latin typeface="Carlito"/>
                <a:cs typeface="Carlito"/>
              </a:rPr>
              <a:t>requirements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0" dirty="0">
                <a:latin typeface="Carlito"/>
                <a:cs typeface="Carlito"/>
              </a:rPr>
              <a:t>combined </a:t>
            </a:r>
            <a:r>
              <a:rPr sz="2800" spc="-5" dirty="0">
                <a:latin typeface="Carlito"/>
                <a:cs typeface="Carlito"/>
              </a:rPr>
              <a:t>if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5" dirty="0">
                <a:latin typeface="Carlito"/>
                <a:cs typeface="Carlito"/>
              </a:rPr>
              <a:t>use </a:t>
            </a:r>
            <a:r>
              <a:rPr sz="2800" spc="-10" dirty="0">
                <a:latin typeface="Carlito"/>
                <a:cs typeface="Carlito"/>
              </a:rPr>
              <a:t>two </a:t>
            </a:r>
            <a:r>
              <a:rPr sz="2800" spc="-15" dirty="0">
                <a:latin typeface="Carlito"/>
                <a:cs typeface="Carlito"/>
              </a:rPr>
              <a:t>numbered  </a:t>
            </a:r>
            <a:r>
              <a:rPr sz="2800" spc="-25" dirty="0">
                <a:latin typeface="Carlito"/>
                <a:cs typeface="Carlito"/>
              </a:rPr>
              <a:t>buffers, </a:t>
            </a:r>
            <a:r>
              <a:rPr sz="2800" spc="-10" dirty="0">
                <a:latin typeface="Carlito"/>
                <a:cs typeface="Carlito"/>
              </a:rPr>
              <a:t>one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40" dirty="0">
                <a:latin typeface="Carlito"/>
                <a:cs typeface="Carlito"/>
              </a:rPr>
              <a:t>sender, </a:t>
            </a:r>
            <a:r>
              <a:rPr sz="2800" spc="-10" dirty="0">
                <a:latin typeface="Carlito"/>
                <a:cs typeface="Carlito"/>
              </a:rPr>
              <a:t>one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195" dirty="0">
                <a:latin typeface="Carlito"/>
                <a:cs typeface="Carlito"/>
              </a:rPr>
              <a:t> </a:t>
            </a:r>
            <a:r>
              <a:rPr sz="2800" spc="-40" dirty="0">
                <a:latin typeface="Carlito"/>
                <a:cs typeface="Carlito"/>
              </a:rPr>
              <a:t>receiver.</a:t>
            </a:r>
            <a:endParaRPr sz="2800">
              <a:latin typeface="Carlito"/>
              <a:cs typeface="Carlito"/>
            </a:endParaRPr>
          </a:p>
          <a:p>
            <a:pPr marL="241300" marR="688340" indent="-228600">
              <a:lnSpc>
                <a:spcPts val="303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solidFill>
                  <a:srgbClr val="4471C4"/>
                </a:solidFill>
                <a:latin typeface="Carlito"/>
                <a:cs typeface="Carlito"/>
              </a:rPr>
              <a:t>At </a:t>
            </a:r>
            <a:r>
              <a:rPr sz="2800" spc="-5" dirty="0">
                <a:solidFill>
                  <a:srgbClr val="4471C4"/>
                </a:solidFill>
                <a:latin typeface="Carlito"/>
                <a:cs typeface="Carlito"/>
              </a:rPr>
              <a:t>the </a:t>
            </a:r>
            <a:r>
              <a:rPr sz="2800" spc="-45" dirty="0">
                <a:solidFill>
                  <a:srgbClr val="4471C4"/>
                </a:solidFill>
                <a:latin typeface="Carlito"/>
                <a:cs typeface="Carlito"/>
              </a:rPr>
              <a:t>sender</a:t>
            </a:r>
            <a:r>
              <a:rPr sz="2800" spc="-45" dirty="0">
                <a:latin typeface="Carlito"/>
                <a:cs typeface="Carlito"/>
              </a:rPr>
              <a:t>, </a:t>
            </a:r>
            <a:r>
              <a:rPr sz="2800" spc="-5" dirty="0">
                <a:latin typeface="Carlito"/>
                <a:cs typeface="Carlito"/>
              </a:rPr>
              <a:t>when a </a:t>
            </a:r>
            <a:r>
              <a:rPr sz="2800" spc="-20" dirty="0">
                <a:latin typeface="Carlito"/>
                <a:cs typeface="Carlito"/>
              </a:rPr>
              <a:t>packet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prepared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5" dirty="0">
                <a:latin typeface="Carlito"/>
                <a:cs typeface="Carlito"/>
              </a:rPr>
              <a:t>sent, we </a:t>
            </a:r>
            <a:r>
              <a:rPr sz="2800" spc="-10" dirty="0">
                <a:latin typeface="Carlito"/>
                <a:cs typeface="Carlito"/>
              </a:rPr>
              <a:t>use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number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20" dirty="0">
                <a:solidFill>
                  <a:srgbClr val="4471C4"/>
                </a:solidFill>
                <a:latin typeface="Carlito"/>
                <a:cs typeface="Carlito"/>
              </a:rPr>
              <a:t>next </a:t>
            </a:r>
            <a:r>
              <a:rPr sz="2800" spc="-15" dirty="0">
                <a:solidFill>
                  <a:srgbClr val="4471C4"/>
                </a:solidFill>
                <a:latin typeface="Carlito"/>
                <a:cs typeface="Carlito"/>
              </a:rPr>
              <a:t>free </a:t>
            </a:r>
            <a:r>
              <a:rPr sz="2800" spc="-10" dirty="0">
                <a:solidFill>
                  <a:srgbClr val="4471C4"/>
                </a:solidFill>
                <a:latin typeface="Carlito"/>
                <a:cs typeface="Carlito"/>
              </a:rPr>
              <a:t>location</a:t>
            </a:r>
            <a:r>
              <a:rPr sz="2800" spc="-10" dirty="0">
                <a:latin typeface="Carlito"/>
                <a:cs typeface="Carlito"/>
              </a:rPr>
              <a:t>, </a:t>
            </a:r>
            <a:r>
              <a:rPr sz="2800" spc="-5" dirty="0">
                <a:latin typeface="Carlito"/>
                <a:cs typeface="Carlito"/>
              </a:rPr>
              <a:t>x, in the </a:t>
            </a:r>
            <a:r>
              <a:rPr sz="2800" spc="-20" dirty="0">
                <a:latin typeface="Carlito"/>
                <a:cs typeface="Carlito"/>
              </a:rPr>
              <a:t>buffer </a:t>
            </a:r>
            <a:r>
              <a:rPr sz="2800" spc="-5" dirty="0">
                <a:latin typeface="Carlito"/>
                <a:cs typeface="Carlito"/>
              </a:rPr>
              <a:t>as the </a:t>
            </a:r>
            <a:r>
              <a:rPr sz="2800" spc="-10" dirty="0">
                <a:latin typeface="Carlito"/>
                <a:cs typeface="Carlito"/>
              </a:rPr>
              <a:t>sequence  number </a:t>
            </a:r>
            <a:r>
              <a:rPr sz="2800" spc="-5" dirty="0">
                <a:latin typeface="Carlito"/>
                <a:cs typeface="Carlito"/>
              </a:rPr>
              <a:t>of the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packet.</a:t>
            </a:r>
            <a:endParaRPr sz="2800">
              <a:latin typeface="Carlito"/>
              <a:cs typeface="Carlito"/>
            </a:endParaRPr>
          </a:p>
          <a:p>
            <a:pPr marL="241300" marR="985519" indent="-228600">
              <a:lnSpc>
                <a:spcPts val="302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When the </a:t>
            </a:r>
            <a:r>
              <a:rPr sz="2800" spc="-20" dirty="0">
                <a:latin typeface="Carlito"/>
                <a:cs typeface="Carlito"/>
              </a:rPr>
              <a:t>packet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sent, </a:t>
            </a:r>
            <a:r>
              <a:rPr sz="2800" spc="-5" dirty="0">
                <a:solidFill>
                  <a:srgbClr val="4471C4"/>
                </a:solidFill>
                <a:latin typeface="Carlito"/>
                <a:cs typeface="Carlito"/>
              </a:rPr>
              <a:t>a </a:t>
            </a:r>
            <a:r>
              <a:rPr sz="2800" spc="-15" dirty="0">
                <a:solidFill>
                  <a:srgbClr val="4471C4"/>
                </a:solidFill>
                <a:latin typeface="Carlito"/>
                <a:cs typeface="Carlito"/>
              </a:rPr>
              <a:t>copy </a:t>
            </a:r>
            <a:r>
              <a:rPr sz="2800" spc="-5" dirty="0">
                <a:solidFill>
                  <a:srgbClr val="4471C4"/>
                </a:solidFill>
                <a:latin typeface="Carlito"/>
                <a:cs typeface="Carlito"/>
              </a:rPr>
              <a:t>is </a:t>
            </a:r>
            <a:r>
              <a:rPr sz="2800" spc="-25" dirty="0">
                <a:solidFill>
                  <a:srgbClr val="4471C4"/>
                </a:solidFill>
                <a:latin typeface="Carlito"/>
                <a:cs typeface="Carlito"/>
              </a:rPr>
              <a:t>stored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5" dirty="0">
                <a:latin typeface="Carlito"/>
                <a:cs typeface="Carlito"/>
              </a:rPr>
              <a:t>memory </a:t>
            </a:r>
            <a:r>
              <a:rPr sz="2800" spc="-10" dirty="0">
                <a:latin typeface="Carlito"/>
                <a:cs typeface="Carlito"/>
              </a:rPr>
              <a:t>location x,  awaiting </a:t>
            </a:r>
            <a:r>
              <a:rPr sz="2800" spc="-5" dirty="0">
                <a:latin typeface="Carlito"/>
                <a:cs typeface="Carlito"/>
              </a:rPr>
              <a:t>the acknowledgment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the other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end.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When an </a:t>
            </a:r>
            <a:r>
              <a:rPr sz="2800" spc="-10" dirty="0">
                <a:solidFill>
                  <a:srgbClr val="4471C4"/>
                </a:solidFill>
                <a:latin typeface="Carlito"/>
                <a:cs typeface="Carlito"/>
              </a:rPr>
              <a:t>acknowledgment </a:t>
            </a:r>
            <a:r>
              <a:rPr sz="2800" spc="-20" dirty="0">
                <a:latin typeface="Carlito"/>
                <a:cs typeface="Carlito"/>
              </a:rPr>
              <a:t>related to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sent </a:t>
            </a:r>
            <a:r>
              <a:rPr sz="2800" spc="-20" dirty="0">
                <a:latin typeface="Carlito"/>
                <a:cs typeface="Carlito"/>
              </a:rPr>
              <a:t>packet </a:t>
            </a:r>
            <a:r>
              <a:rPr sz="2800" spc="-10" dirty="0">
                <a:latin typeface="Carlito"/>
                <a:cs typeface="Carlito"/>
              </a:rPr>
              <a:t>arrives,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packet 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purged </a:t>
            </a:r>
            <a:r>
              <a:rPr sz="2800" spc="-5" dirty="0">
                <a:latin typeface="Carlito"/>
                <a:cs typeface="Carlito"/>
              </a:rPr>
              <a:t>and the memory </a:t>
            </a:r>
            <a:r>
              <a:rPr sz="2800" spc="-10" dirty="0">
                <a:latin typeface="Carlito"/>
                <a:cs typeface="Carlito"/>
              </a:rPr>
              <a:t>location becomes</a:t>
            </a:r>
            <a:r>
              <a:rPr sz="2800" spc="8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free.</a:t>
            </a:r>
            <a:endParaRPr sz="2800">
              <a:latin typeface="Carlito"/>
              <a:cs typeface="Carlito"/>
            </a:endParaRPr>
          </a:p>
          <a:p>
            <a:pPr marL="241300" marR="116839" indent="-228600">
              <a:lnSpc>
                <a:spcPct val="90000"/>
              </a:lnSpc>
              <a:spcBef>
                <a:spcPts val="96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latin typeface="Carlito"/>
                <a:cs typeface="Carlito"/>
              </a:rPr>
              <a:t>At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35" dirty="0">
                <a:latin typeface="Carlito"/>
                <a:cs typeface="Carlito"/>
              </a:rPr>
              <a:t>receiver, </a:t>
            </a:r>
            <a:r>
              <a:rPr sz="2800" spc="-5" dirty="0">
                <a:latin typeface="Carlito"/>
                <a:cs typeface="Carlito"/>
              </a:rPr>
              <a:t>when a </a:t>
            </a:r>
            <a:r>
              <a:rPr sz="2800" spc="-20" dirty="0">
                <a:latin typeface="Carlito"/>
                <a:cs typeface="Carlito"/>
              </a:rPr>
              <a:t>packet </a:t>
            </a:r>
            <a:r>
              <a:rPr sz="2800" dirty="0">
                <a:latin typeface="Carlito"/>
                <a:cs typeface="Carlito"/>
              </a:rPr>
              <a:t>with </a:t>
            </a:r>
            <a:r>
              <a:rPr sz="2800" spc="-10" dirty="0">
                <a:latin typeface="Carlito"/>
                <a:cs typeface="Carlito"/>
              </a:rPr>
              <a:t>sequence number </a:t>
            </a:r>
            <a:r>
              <a:rPr sz="2800" spc="-5" dirty="0">
                <a:solidFill>
                  <a:srgbClr val="4471C4"/>
                </a:solidFill>
                <a:latin typeface="Carlito"/>
                <a:cs typeface="Carlito"/>
              </a:rPr>
              <a:t>y </a:t>
            </a:r>
            <a:r>
              <a:rPr sz="2800" spc="-10" dirty="0">
                <a:solidFill>
                  <a:srgbClr val="4471C4"/>
                </a:solidFill>
                <a:latin typeface="Carlito"/>
                <a:cs typeface="Carlito"/>
              </a:rPr>
              <a:t>arrives</a:t>
            </a:r>
            <a:r>
              <a:rPr sz="2800" spc="-10" dirty="0">
                <a:latin typeface="Carlito"/>
                <a:cs typeface="Carlito"/>
              </a:rPr>
              <a:t>, </a:t>
            </a:r>
            <a:r>
              <a:rPr sz="2800" spc="-5" dirty="0">
                <a:latin typeface="Carlito"/>
                <a:cs typeface="Carlito"/>
              </a:rPr>
              <a:t>it is  </a:t>
            </a:r>
            <a:r>
              <a:rPr sz="2800" spc="-20" dirty="0">
                <a:latin typeface="Carlito"/>
                <a:cs typeface="Carlito"/>
              </a:rPr>
              <a:t>stored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5" dirty="0">
                <a:latin typeface="Carlito"/>
                <a:cs typeface="Carlito"/>
              </a:rPr>
              <a:t>the memory </a:t>
            </a:r>
            <a:r>
              <a:rPr sz="2800" spc="-10" dirty="0">
                <a:latin typeface="Carlito"/>
                <a:cs typeface="Carlito"/>
              </a:rPr>
              <a:t>location </a:t>
            </a:r>
            <a:r>
              <a:rPr sz="2800" spc="-5" dirty="0">
                <a:latin typeface="Carlito"/>
                <a:cs typeface="Carlito"/>
              </a:rPr>
              <a:t>y </a:t>
            </a:r>
            <a:r>
              <a:rPr sz="2800" spc="-10" dirty="0">
                <a:latin typeface="Carlito"/>
                <a:cs typeface="Carlito"/>
              </a:rPr>
              <a:t>until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application </a:t>
            </a:r>
            <a:r>
              <a:rPr sz="2800" spc="-25" dirty="0">
                <a:latin typeface="Carlito"/>
                <a:cs typeface="Carlito"/>
              </a:rPr>
              <a:t>layer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ready </a:t>
            </a:r>
            <a:r>
              <a:rPr sz="2800" spc="-20" dirty="0">
                <a:latin typeface="Carlito"/>
                <a:cs typeface="Carlito"/>
              </a:rPr>
              <a:t>to  </a:t>
            </a:r>
            <a:r>
              <a:rPr sz="2800" spc="-15" dirty="0">
                <a:latin typeface="Carlito"/>
                <a:cs typeface="Carlito"/>
              </a:rPr>
              <a:t>receive</a:t>
            </a:r>
            <a:r>
              <a:rPr sz="2800" spc="-5" dirty="0">
                <a:latin typeface="Carlito"/>
                <a:cs typeface="Carlito"/>
              </a:rPr>
              <a:t> it.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10" dirty="0">
                <a:solidFill>
                  <a:srgbClr val="4471C4"/>
                </a:solidFill>
                <a:latin typeface="Carlito"/>
                <a:cs typeface="Carlito"/>
              </a:rPr>
              <a:t>acknowledgment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5" dirty="0">
                <a:latin typeface="Carlito"/>
                <a:cs typeface="Carlito"/>
              </a:rPr>
              <a:t>sent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announce the </a:t>
            </a:r>
            <a:r>
              <a:rPr sz="2800" spc="-10" dirty="0">
                <a:latin typeface="Carlito"/>
                <a:cs typeface="Carlito"/>
              </a:rPr>
              <a:t>arrival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0" dirty="0">
                <a:latin typeface="Carlito"/>
                <a:cs typeface="Carlito"/>
              </a:rPr>
              <a:t>packet</a:t>
            </a:r>
            <a:r>
              <a:rPr sz="2800" spc="180" dirty="0">
                <a:latin typeface="Carlito"/>
                <a:cs typeface="Carlito"/>
              </a:rPr>
              <a:t> </a:t>
            </a:r>
            <a:r>
              <a:rPr sz="2800" spc="-95" dirty="0">
                <a:latin typeface="Carlito"/>
                <a:cs typeface="Carlito"/>
              </a:rPr>
              <a:t>y.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4920"/>
            <a:ext cx="35007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4" dirty="0"/>
              <a:t>Sliding</a:t>
            </a:r>
            <a:r>
              <a:rPr sz="4400" spc="-415" dirty="0"/>
              <a:t> </a:t>
            </a:r>
            <a:r>
              <a:rPr sz="4400" spc="-120" dirty="0"/>
              <a:t>Window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0012" y="862150"/>
            <a:ext cx="11053388" cy="1029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solidFill>
                  <a:srgbClr val="4471C4"/>
                </a:solidFill>
                <a:latin typeface="Carlito"/>
                <a:cs typeface="Carlito"/>
              </a:rPr>
              <a:t>circle </a:t>
            </a:r>
            <a:r>
              <a:rPr sz="2400" spc="-10" dirty="0">
                <a:latin typeface="Carlito"/>
                <a:cs typeface="Carlito"/>
              </a:rPr>
              <a:t>can represent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sequence </a:t>
            </a:r>
            <a:r>
              <a:rPr sz="2400" spc="-10" dirty="0">
                <a:latin typeface="Carlito"/>
                <a:cs typeface="Carlito"/>
              </a:rPr>
              <a:t>numbers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0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2^m −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1</a:t>
            </a:r>
          </a:p>
          <a:p>
            <a:pPr marL="241300" marR="5080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309880" algn="l"/>
                <a:tab pos="310515" algn="l"/>
              </a:tabLst>
            </a:pPr>
            <a:r>
              <a:rPr dirty="0"/>
              <a:t>	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20" dirty="0">
                <a:latin typeface="Carlito"/>
                <a:cs typeface="Carlito"/>
              </a:rPr>
              <a:t>buffer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represented </a:t>
            </a:r>
            <a:r>
              <a:rPr sz="2400" dirty="0">
                <a:latin typeface="Carlito"/>
                <a:cs typeface="Carlito"/>
              </a:rPr>
              <a:t>as a </a:t>
            </a:r>
            <a:r>
              <a:rPr sz="2400" spc="-5" dirty="0">
                <a:solidFill>
                  <a:srgbClr val="4471C4"/>
                </a:solidFill>
                <a:latin typeface="Carlito"/>
                <a:cs typeface="Carlito"/>
              </a:rPr>
              <a:t>set of slices</a:t>
            </a:r>
            <a:r>
              <a:rPr sz="2400" spc="-5" dirty="0">
                <a:latin typeface="Carlito"/>
                <a:cs typeface="Carlito"/>
              </a:rPr>
              <a:t>, called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solidFill>
                  <a:srgbClr val="4471C4"/>
                </a:solidFill>
                <a:latin typeface="Carlito"/>
                <a:cs typeface="Carlito"/>
              </a:rPr>
              <a:t>sliding </a:t>
            </a:r>
            <a:r>
              <a:rPr sz="2400" spc="-35" dirty="0">
                <a:solidFill>
                  <a:srgbClr val="4471C4"/>
                </a:solidFill>
                <a:latin typeface="Carlito"/>
                <a:cs typeface="Carlito"/>
              </a:rPr>
              <a:t>window</a:t>
            </a:r>
            <a:r>
              <a:rPr sz="2400" spc="-35" dirty="0">
                <a:latin typeface="Carlito"/>
                <a:cs typeface="Carlito"/>
              </a:rPr>
              <a:t>, </a:t>
            </a:r>
            <a:r>
              <a:rPr sz="2400" spc="-10" dirty="0">
                <a:latin typeface="Carlito"/>
                <a:cs typeface="Carlito"/>
              </a:rPr>
              <a:t>that  </a:t>
            </a:r>
            <a:r>
              <a:rPr sz="2400" spc="-5" dirty="0">
                <a:latin typeface="Carlito"/>
                <a:cs typeface="Carlito"/>
              </a:rPr>
              <a:t>occupies part 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circle </a:t>
            </a:r>
            <a:r>
              <a:rPr sz="2400" spc="-10" dirty="0">
                <a:latin typeface="Carlito"/>
                <a:cs typeface="Carlito"/>
              </a:rPr>
              <a:t>at </a:t>
            </a:r>
            <a:r>
              <a:rPr sz="2400" spc="-15" dirty="0">
                <a:latin typeface="Carlito"/>
                <a:cs typeface="Carlito"/>
              </a:rPr>
              <a:t>any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time.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412631"/>
            <a:ext cx="11046461" cy="774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09880" algn="l"/>
                <a:tab pos="310515" algn="l"/>
              </a:tabLst>
            </a:pPr>
            <a:r>
              <a:rPr sz="2400" spc="-30" dirty="0">
                <a:latin typeface="Carlito"/>
                <a:cs typeface="Carlito"/>
              </a:rPr>
              <a:t>At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sender </a:t>
            </a:r>
            <a:r>
              <a:rPr sz="2400" spc="-10" dirty="0">
                <a:latin typeface="Carlito"/>
                <a:cs typeface="Carlito"/>
              </a:rPr>
              <a:t>site, </a:t>
            </a:r>
            <a:r>
              <a:rPr sz="2400" dirty="0">
                <a:latin typeface="Carlito"/>
                <a:cs typeface="Carlito"/>
              </a:rPr>
              <a:t>when a </a:t>
            </a:r>
            <a:r>
              <a:rPr sz="2400" spc="-15" dirty="0">
                <a:latin typeface="Carlito"/>
                <a:cs typeface="Carlito"/>
              </a:rPr>
              <a:t>packet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sent,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corresponding </a:t>
            </a:r>
            <a:r>
              <a:rPr sz="2400" spc="-5" dirty="0">
                <a:latin typeface="Carlito"/>
                <a:cs typeface="Carlito"/>
              </a:rPr>
              <a:t>slice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471C4"/>
                </a:solidFill>
                <a:latin typeface="Carlito"/>
                <a:cs typeface="Carlito"/>
              </a:rPr>
              <a:t>marked.</a:t>
            </a:r>
            <a:endParaRPr sz="24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When an </a:t>
            </a:r>
            <a:r>
              <a:rPr sz="2400" spc="-5" dirty="0">
                <a:latin typeface="Carlito"/>
                <a:cs typeface="Carlito"/>
              </a:rPr>
              <a:t>acknowledgment arrives,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corresponding </a:t>
            </a:r>
            <a:r>
              <a:rPr sz="2400" spc="-5" dirty="0">
                <a:latin typeface="Carlito"/>
                <a:cs typeface="Carlito"/>
              </a:rPr>
              <a:t>slice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471C4"/>
                </a:solidFill>
                <a:latin typeface="Carlito"/>
                <a:cs typeface="Carlito"/>
              </a:rPr>
              <a:t>unmarked.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53398" y="1981200"/>
            <a:ext cx="8729214" cy="33146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83234"/>
            <a:ext cx="43287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80" dirty="0"/>
              <a:t>Congestion</a:t>
            </a:r>
            <a:r>
              <a:rPr sz="4400" spc="-350" dirty="0"/>
              <a:t> </a:t>
            </a:r>
            <a:r>
              <a:rPr sz="4400" spc="-215" dirty="0"/>
              <a:t>Control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544574"/>
            <a:ext cx="10292715" cy="4663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65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Congestion </a:t>
            </a:r>
            <a:r>
              <a:rPr sz="2600" dirty="0">
                <a:latin typeface="Carlito"/>
                <a:cs typeface="Carlito"/>
              </a:rPr>
              <a:t>in a </a:t>
            </a:r>
            <a:r>
              <a:rPr sz="2600" spc="-5" dirty="0">
                <a:latin typeface="Carlito"/>
                <a:cs typeface="Carlito"/>
              </a:rPr>
              <a:t>network </a:t>
            </a:r>
            <a:r>
              <a:rPr sz="2600" spc="-15" dirty="0">
                <a:latin typeface="Carlito"/>
                <a:cs typeface="Carlito"/>
              </a:rPr>
              <a:t>may </a:t>
            </a:r>
            <a:r>
              <a:rPr sz="2600" spc="-5" dirty="0">
                <a:latin typeface="Carlito"/>
                <a:cs typeface="Carlito"/>
              </a:rPr>
              <a:t>occur </a:t>
            </a:r>
            <a:r>
              <a:rPr sz="2600" dirty="0">
                <a:solidFill>
                  <a:srgbClr val="4471C4"/>
                </a:solidFill>
                <a:latin typeface="Carlito"/>
                <a:cs typeface="Carlito"/>
              </a:rPr>
              <a:t>if the load </a:t>
            </a:r>
            <a:r>
              <a:rPr sz="2600" spc="-5" dirty="0">
                <a:solidFill>
                  <a:srgbClr val="4471C4"/>
                </a:solidFill>
                <a:latin typeface="Carlito"/>
                <a:cs typeface="Carlito"/>
              </a:rPr>
              <a:t>on </a:t>
            </a:r>
            <a:r>
              <a:rPr sz="2600" dirty="0">
                <a:solidFill>
                  <a:srgbClr val="4471C4"/>
                </a:solidFill>
                <a:latin typeface="Carlito"/>
                <a:cs typeface="Carlito"/>
              </a:rPr>
              <a:t>the</a:t>
            </a:r>
            <a:r>
              <a:rPr sz="2600" spc="-85" dirty="0">
                <a:solidFill>
                  <a:srgbClr val="4471C4"/>
                </a:solidFill>
                <a:latin typeface="Carlito"/>
                <a:cs typeface="Carlito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rlito"/>
                <a:cs typeface="Carlito"/>
              </a:rPr>
              <a:t>network</a:t>
            </a:r>
            <a:r>
              <a:rPr sz="2600" spc="-5" dirty="0">
                <a:latin typeface="Carlito"/>
                <a:cs typeface="Carlito"/>
              </a:rPr>
              <a:t>—the</a:t>
            </a:r>
            <a:endParaRPr sz="2600">
              <a:latin typeface="Carlito"/>
              <a:cs typeface="Carlito"/>
            </a:endParaRPr>
          </a:p>
          <a:p>
            <a:pPr marL="241300" marR="5080">
              <a:lnSpc>
                <a:spcPct val="70000"/>
              </a:lnSpc>
              <a:spcBef>
                <a:spcPts val="465"/>
              </a:spcBef>
            </a:pPr>
            <a:r>
              <a:rPr sz="2600" spc="-5" dirty="0">
                <a:latin typeface="Carlito"/>
                <a:cs typeface="Carlito"/>
              </a:rPr>
              <a:t>number of </a:t>
            </a:r>
            <a:r>
              <a:rPr sz="2600" spc="-15" dirty="0">
                <a:latin typeface="Carlito"/>
                <a:cs typeface="Carlito"/>
              </a:rPr>
              <a:t>packets </a:t>
            </a:r>
            <a:r>
              <a:rPr sz="2600" spc="-10" dirty="0">
                <a:latin typeface="Carlito"/>
                <a:cs typeface="Carlito"/>
              </a:rPr>
              <a:t>sent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network—is </a:t>
            </a:r>
            <a:r>
              <a:rPr sz="2600" spc="-15" dirty="0">
                <a:solidFill>
                  <a:srgbClr val="4471C4"/>
                </a:solidFill>
                <a:latin typeface="Carlito"/>
                <a:cs typeface="Carlito"/>
              </a:rPr>
              <a:t>greater </a:t>
            </a:r>
            <a:r>
              <a:rPr sz="2600" dirty="0">
                <a:solidFill>
                  <a:srgbClr val="4471C4"/>
                </a:solidFill>
                <a:latin typeface="Carlito"/>
                <a:cs typeface="Carlito"/>
              </a:rPr>
              <a:t>than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capacity of </a:t>
            </a:r>
            <a:r>
              <a:rPr sz="2600" dirty="0">
                <a:latin typeface="Carlito"/>
                <a:cs typeface="Carlito"/>
              </a:rPr>
              <a:t>the  </a:t>
            </a:r>
            <a:r>
              <a:rPr sz="2600" spc="-5" dirty="0">
                <a:latin typeface="Carlito"/>
                <a:cs typeface="Carlito"/>
              </a:rPr>
              <a:t>network—the number of </a:t>
            </a:r>
            <a:r>
              <a:rPr sz="2600" spc="-15" dirty="0">
                <a:latin typeface="Carlito"/>
                <a:cs typeface="Carlito"/>
              </a:rPr>
              <a:t>packets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10" dirty="0">
                <a:latin typeface="Carlito"/>
                <a:cs typeface="Carlito"/>
              </a:rPr>
              <a:t>network can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handle.</a:t>
            </a:r>
            <a:endParaRPr sz="2600">
              <a:latin typeface="Carlito"/>
              <a:cs typeface="Carlito"/>
            </a:endParaRPr>
          </a:p>
          <a:p>
            <a:pPr marL="241300" marR="270510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Congestion </a:t>
            </a:r>
            <a:r>
              <a:rPr sz="2600" spc="-15" dirty="0">
                <a:latin typeface="Carlito"/>
                <a:cs typeface="Carlito"/>
              </a:rPr>
              <a:t>control </a:t>
            </a:r>
            <a:r>
              <a:rPr sz="2600" spc="-30" dirty="0">
                <a:latin typeface="Carlito"/>
                <a:cs typeface="Carlito"/>
              </a:rPr>
              <a:t>refers </a:t>
            </a:r>
            <a:r>
              <a:rPr sz="2600" spc="-10" dirty="0">
                <a:latin typeface="Carlito"/>
                <a:cs typeface="Carlito"/>
              </a:rPr>
              <a:t>to </a:t>
            </a:r>
            <a:r>
              <a:rPr sz="2600" dirty="0">
                <a:solidFill>
                  <a:srgbClr val="4471C4"/>
                </a:solidFill>
                <a:latin typeface="Carlito"/>
                <a:cs typeface="Carlito"/>
              </a:rPr>
              <a:t>the mechanisms </a:t>
            </a:r>
            <a:r>
              <a:rPr sz="2600" spc="-5" dirty="0">
                <a:latin typeface="Carlito"/>
                <a:cs typeface="Carlito"/>
              </a:rPr>
              <a:t>and techniques that </a:t>
            </a:r>
            <a:r>
              <a:rPr sz="2600" spc="-15" dirty="0">
                <a:latin typeface="Carlito"/>
                <a:cs typeface="Carlito"/>
              </a:rPr>
              <a:t>control 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congestion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20" dirty="0">
                <a:latin typeface="Carlito"/>
                <a:cs typeface="Carlito"/>
              </a:rPr>
              <a:t>keep </a:t>
            </a:r>
            <a:r>
              <a:rPr sz="2600" dirty="0">
                <a:latin typeface="Carlito"/>
                <a:cs typeface="Carlito"/>
              </a:rPr>
              <a:t>the load </a:t>
            </a:r>
            <a:r>
              <a:rPr sz="2600" spc="-5" dirty="0">
                <a:latin typeface="Carlito"/>
                <a:cs typeface="Carlito"/>
              </a:rPr>
              <a:t>below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15" dirty="0">
                <a:latin typeface="Carlito"/>
                <a:cs typeface="Carlito"/>
              </a:rPr>
              <a:t> </a:t>
            </a:r>
            <a:r>
              <a:rPr sz="2600" spc="-30" dirty="0">
                <a:latin typeface="Carlito"/>
                <a:cs typeface="Carlito"/>
              </a:rPr>
              <a:t>capacity.</a:t>
            </a:r>
            <a:endParaRPr sz="2600">
              <a:latin typeface="Carlito"/>
              <a:cs typeface="Carlito"/>
            </a:endParaRPr>
          </a:p>
          <a:p>
            <a:pPr marL="241300" indent="-228600">
              <a:lnSpc>
                <a:spcPts val="2650"/>
              </a:lnSpc>
              <a:spcBef>
                <a:spcPts val="6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Congestion </a:t>
            </a:r>
            <a:r>
              <a:rPr sz="2600" dirty="0">
                <a:latin typeface="Carlito"/>
                <a:cs typeface="Carlito"/>
              </a:rPr>
              <a:t>in a </a:t>
            </a:r>
            <a:r>
              <a:rPr sz="2600" spc="-5" dirty="0">
                <a:latin typeface="Carlito"/>
                <a:cs typeface="Carlito"/>
              </a:rPr>
              <a:t>network or internetwork </a:t>
            </a:r>
            <a:r>
              <a:rPr sz="2600" spc="-10" dirty="0">
                <a:latin typeface="Carlito"/>
                <a:cs typeface="Carlito"/>
              </a:rPr>
              <a:t>occurs </a:t>
            </a:r>
            <a:r>
              <a:rPr sz="2600" spc="-5" dirty="0">
                <a:solidFill>
                  <a:srgbClr val="4471C4"/>
                </a:solidFill>
                <a:latin typeface="Carlito"/>
                <a:cs typeface="Carlito"/>
              </a:rPr>
              <a:t>because </a:t>
            </a:r>
            <a:r>
              <a:rPr sz="2600" spc="-20" dirty="0">
                <a:solidFill>
                  <a:srgbClr val="4471C4"/>
                </a:solidFill>
                <a:latin typeface="Carlito"/>
                <a:cs typeface="Carlito"/>
              </a:rPr>
              <a:t>routers</a:t>
            </a:r>
            <a:r>
              <a:rPr sz="2600" spc="-125" dirty="0">
                <a:solidFill>
                  <a:srgbClr val="4471C4"/>
                </a:solidFill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and</a:t>
            </a:r>
            <a:endParaRPr sz="2600">
              <a:latin typeface="Carlito"/>
              <a:cs typeface="Carlito"/>
            </a:endParaRPr>
          </a:p>
          <a:p>
            <a:pPr marL="241300" marR="737870">
              <a:lnSpc>
                <a:spcPct val="70000"/>
              </a:lnSpc>
              <a:spcBef>
                <a:spcPts val="465"/>
              </a:spcBef>
            </a:pPr>
            <a:r>
              <a:rPr sz="2600" spc="-5" dirty="0">
                <a:latin typeface="Carlito"/>
                <a:cs typeface="Carlito"/>
              </a:rPr>
              <a:t>switches </a:t>
            </a:r>
            <a:r>
              <a:rPr sz="2600" spc="-20" dirty="0">
                <a:latin typeface="Carlito"/>
                <a:cs typeface="Carlito"/>
              </a:rPr>
              <a:t>have </a:t>
            </a:r>
            <a:r>
              <a:rPr sz="2600" spc="-15" dirty="0">
                <a:latin typeface="Carlito"/>
                <a:cs typeface="Carlito"/>
              </a:rPr>
              <a:t>queues—buffers </a:t>
            </a:r>
            <a:r>
              <a:rPr sz="2600" spc="-5" dirty="0">
                <a:latin typeface="Carlito"/>
                <a:cs typeface="Carlito"/>
              </a:rPr>
              <a:t>that hold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5" dirty="0">
                <a:latin typeface="Carlito"/>
                <a:cs typeface="Carlito"/>
              </a:rPr>
              <a:t>packets </a:t>
            </a:r>
            <a:r>
              <a:rPr sz="2600" spc="-25" dirty="0">
                <a:latin typeface="Carlito"/>
                <a:cs typeface="Carlito"/>
              </a:rPr>
              <a:t>before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10" dirty="0">
                <a:latin typeface="Carlito"/>
                <a:cs typeface="Carlito"/>
              </a:rPr>
              <a:t>after  </a:t>
            </a:r>
            <a:r>
              <a:rPr sz="2600" spc="-5" dirty="0">
                <a:latin typeface="Carlito"/>
                <a:cs typeface="Carlito"/>
              </a:rPr>
              <a:t>processing.</a:t>
            </a:r>
            <a:endParaRPr sz="2600">
              <a:latin typeface="Carlito"/>
              <a:cs typeface="Carlito"/>
            </a:endParaRPr>
          </a:p>
          <a:p>
            <a:pPr marL="241300" marR="423545" indent="-228600">
              <a:lnSpc>
                <a:spcPct val="7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A </a:t>
            </a:r>
            <a:r>
              <a:rPr sz="2600" spc="-45" dirty="0">
                <a:latin typeface="Carlito"/>
                <a:cs typeface="Carlito"/>
              </a:rPr>
              <a:t>router,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spc="-10" dirty="0">
                <a:latin typeface="Carlito"/>
                <a:cs typeface="Carlito"/>
              </a:rPr>
              <a:t>example, </a:t>
            </a:r>
            <a:r>
              <a:rPr sz="2600" spc="-5" dirty="0">
                <a:latin typeface="Carlito"/>
                <a:cs typeface="Carlito"/>
              </a:rPr>
              <a:t>has </a:t>
            </a:r>
            <a:r>
              <a:rPr sz="2600" dirty="0">
                <a:latin typeface="Carlito"/>
                <a:cs typeface="Carlito"/>
              </a:rPr>
              <a:t>an </a:t>
            </a:r>
            <a:r>
              <a:rPr sz="2600" dirty="0">
                <a:solidFill>
                  <a:srgbClr val="4471C4"/>
                </a:solidFill>
                <a:latin typeface="Carlito"/>
                <a:cs typeface="Carlito"/>
              </a:rPr>
              <a:t>input </a:t>
            </a:r>
            <a:r>
              <a:rPr sz="2600" spc="-5" dirty="0">
                <a:solidFill>
                  <a:srgbClr val="4471C4"/>
                </a:solidFill>
                <a:latin typeface="Carlito"/>
                <a:cs typeface="Carlito"/>
              </a:rPr>
              <a:t>queue </a:t>
            </a:r>
            <a:r>
              <a:rPr sz="2600" dirty="0">
                <a:latin typeface="Carlito"/>
                <a:cs typeface="Carlito"/>
              </a:rPr>
              <a:t>and an </a:t>
            </a:r>
            <a:r>
              <a:rPr sz="2600" spc="-5" dirty="0">
                <a:latin typeface="Carlito"/>
                <a:cs typeface="Carlito"/>
              </a:rPr>
              <a:t>output queue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dirty="0">
                <a:latin typeface="Carlito"/>
                <a:cs typeface="Carlito"/>
              </a:rPr>
              <a:t>each  </a:t>
            </a:r>
            <a:r>
              <a:rPr sz="2600" spc="-10" dirty="0">
                <a:latin typeface="Carlito"/>
                <a:cs typeface="Carlito"/>
              </a:rPr>
              <a:t>interface.</a:t>
            </a:r>
            <a:endParaRPr sz="2600">
              <a:latin typeface="Carlito"/>
              <a:cs typeface="Carlito"/>
            </a:endParaRPr>
          </a:p>
          <a:p>
            <a:pPr marL="241300" marR="773430" indent="-228600">
              <a:lnSpc>
                <a:spcPct val="70000"/>
              </a:lnSpc>
              <a:spcBef>
                <a:spcPts val="1000"/>
              </a:spcBef>
              <a:buFont typeface="Arial"/>
              <a:buChar char="•"/>
              <a:tabLst>
                <a:tab pos="315595" algn="l"/>
                <a:tab pos="316865" algn="l"/>
              </a:tabLst>
            </a:pPr>
            <a:r>
              <a:rPr dirty="0"/>
              <a:t>	</a:t>
            </a:r>
            <a:r>
              <a:rPr sz="2600" dirty="0">
                <a:latin typeface="Carlito"/>
                <a:cs typeface="Carlito"/>
              </a:rPr>
              <a:t>If a </a:t>
            </a:r>
            <a:r>
              <a:rPr sz="2600" spc="-10" dirty="0">
                <a:latin typeface="Carlito"/>
                <a:cs typeface="Carlito"/>
              </a:rPr>
              <a:t>router </a:t>
            </a:r>
            <a:r>
              <a:rPr sz="2600" spc="-5" dirty="0">
                <a:solidFill>
                  <a:srgbClr val="4471C4"/>
                </a:solidFill>
                <a:latin typeface="Carlito"/>
                <a:cs typeface="Carlito"/>
              </a:rPr>
              <a:t>cannot </a:t>
            </a:r>
            <a:r>
              <a:rPr sz="2600" spc="-10" dirty="0">
                <a:solidFill>
                  <a:srgbClr val="4471C4"/>
                </a:solidFill>
                <a:latin typeface="Carlito"/>
                <a:cs typeface="Carlito"/>
              </a:rPr>
              <a:t>process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5" dirty="0">
                <a:latin typeface="Carlito"/>
                <a:cs typeface="Carlito"/>
              </a:rPr>
              <a:t>packets at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solidFill>
                  <a:srgbClr val="4471C4"/>
                </a:solidFill>
                <a:latin typeface="Carlito"/>
                <a:cs typeface="Carlito"/>
              </a:rPr>
              <a:t>same </a:t>
            </a:r>
            <a:r>
              <a:rPr sz="2600" spc="-25" dirty="0">
                <a:solidFill>
                  <a:srgbClr val="4471C4"/>
                </a:solidFill>
                <a:latin typeface="Carlito"/>
                <a:cs typeface="Carlito"/>
              </a:rPr>
              <a:t>rate </a:t>
            </a:r>
            <a:r>
              <a:rPr sz="2600" spc="-15" dirty="0">
                <a:latin typeface="Carlito"/>
                <a:cs typeface="Carlito"/>
              </a:rPr>
              <a:t>at </a:t>
            </a:r>
            <a:r>
              <a:rPr sz="2600" dirty="0">
                <a:latin typeface="Carlito"/>
                <a:cs typeface="Carlito"/>
              </a:rPr>
              <a:t>which they  arrive, the </a:t>
            </a:r>
            <a:r>
              <a:rPr sz="2600" spc="-5" dirty="0">
                <a:latin typeface="Carlito"/>
                <a:cs typeface="Carlito"/>
              </a:rPr>
              <a:t>queues become overloaded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10" dirty="0">
                <a:latin typeface="Carlito"/>
                <a:cs typeface="Carlito"/>
              </a:rPr>
              <a:t>congestion</a:t>
            </a:r>
            <a:r>
              <a:rPr sz="2600" spc="-15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occurs.</a:t>
            </a:r>
            <a:endParaRPr sz="2600">
              <a:latin typeface="Carlito"/>
              <a:cs typeface="Carlito"/>
            </a:endParaRPr>
          </a:p>
          <a:p>
            <a:pPr marL="241300" marR="112395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Congestion </a:t>
            </a:r>
            <a:r>
              <a:rPr sz="2600" spc="-15" dirty="0">
                <a:latin typeface="Carlito"/>
                <a:cs typeface="Carlito"/>
              </a:rPr>
              <a:t>at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transport </a:t>
            </a:r>
            <a:r>
              <a:rPr sz="2600" spc="-20" dirty="0">
                <a:latin typeface="Carlito"/>
                <a:cs typeface="Carlito"/>
              </a:rPr>
              <a:t>layer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5" dirty="0">
                <a:latin typeface="Carlito"/>
                <a:cs typeface="Carlito"/>
              </a:rPr>
              <a:t>actually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result of </a:t>
            </a:r>
            <a:r>
              <a:rPr sz="2600" spc="-10" dirty="0">
                <a:latin typeface="Carlito"/>
                <a:cs typeface="Carlito"/>
              </a:rPr>
              <a:t>congestion </a:t>
            </a:r>
            <a:r>
              <a:rPr sz="2600" spc="-15" dirty="0">
                <a:latin typeface="Carlito"/>
                <a:cs typeface="Carlito"/>
              </a:rPr>
              <a:t>at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dirty="0">
                <a:solidFill>
                  <a:srgbClr val="4471C4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4471C4"/>
                </a:solidFill>
                <a:latin typeface="Carlito"/>
                <a:cs typeface="Carlito"/>
              </a:rPr>
              <a:t>network</a:t>
            </a:r>
            <a:r>
              <a:rPr sz="2600" spc="-20" dirty="0">
                <a:solidFill>
                  <a:srgbClr val="4471C4"/>
                </a:solidFill>
                <a:latin typeface="Carlito"/>
                <a:cs typeface="Carlito"/>
              </a:rPr>
              <a:t> </a:t>
            </a:r>
            <a:r>
              <a:rPr sz="2600" spc="-60" dirty="0">
                <a:solidFill>
                  <a:srgbClr val="4471C4"/>
                </a:solidFill>
                <a:latin typeface="Carlito"/>
                <a:cs typeface="Carlito"/>
              </a:rPr>
              <a:t>layer.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0561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54" dirty="0">
                <a:solidFill>
                  <a:srgbClr val="000000"/>
                </a:solidFill>
                <a:latin typeface="Trebuchet MS"/>
                <a:cs typeface="Trebuchet MS"/>
              </a:rPr>
              <a:t>Principles </a:t>
            </a:r>
            <a:r>
              <a:rPr sz="4400" b="0" spc="-204" dirty="0">
                <a:solidFill>
                  <a:srgbClr val="000000"/>
                </a:solidFill>
                <a:latin typeface="Trebuchet MS"/>
                <a:cs typeface="Trebuchet MS"/>
              </a:rPr>
              <a:t>of </a:t>
            </a:r>
            <a:r>
              <a:rPr sz="4400" b="0" spc="-210" dirty="0">
                <a:solidFill>
                  <a:srgbClr val="000000"/>
                </a:solidFill>
                <a:latin typeface="Trebuchet MS"/>
                <a:cs typeface="Trebuchet MS"/>
              </a:rPr>
              <a:t>Congestion</a:t>
            </a:r>
            <a:r>
              <a:rPr sz="4400" b="0" spc="-844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b="0" spc="-240" dirty="0">
                <a:solidFill>
                  <a:srgbClr val="000000"/>
                </a:solidFill>
                <a:latin typeface="Trebuchet MS"/>
                <a:cs typeface="Trebuchet MS"/>
              </a:rPr>
              <a:t>Control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496313"/>
            <a:ext cx="10194925" cy="42900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409575" lvl="0" indent="-229235" algn="l" defTabSz="914400" rtl="0" eaLnBrk="1" fontAlgn="auto" latinLnBrk="0" hangingPunct="1">
              <a:lnSpc>
                <a:spcPts val="3020"/>
              </a:lnSpc>
              <a:spcBef>
                <a:spcPts val="48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935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TCP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sender can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also be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throttled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due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congestion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within the IP 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network; this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form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sender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control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referred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as </a:t>
            </a:r>
            <a:r>
              <a:rPr kumimoji="0" sz="2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congestion  control.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854075" lvl="0" indent="-229235" algn="l" defTabSz="914400" rtl="0" eaLnBrk="1" fontAlgn="auto" latinLnBrk="0" hangingPunct="1">
              <a:lnSpc>
                <a:spcPts val="3020"/>
              </a:lnSpc>
              <a:spcBef>
                <a:spcPts val="1019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935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Specific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TCP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mechanisms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are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used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provide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reliable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  transfer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service in 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face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packet</a:t>
            </a:r>
            <a:r>
              <a:rPr kumimoji="0" sz="28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loss.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337820" lvl="0" indent="-229235" algn="l" defTabSz="914400" rtl="0" eaLnBrk="1" fontAlgn="auto" latinLnBrk="0" hangingPunct="1">
              <a:lnSpc>
                <a:spcPts val="303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935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Such loss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typically results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from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overflowing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buffers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as  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 becomes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congested.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5080" lvl="0" indent="-229235" algn="just" defTabSz="914400" rtl="0" eaLnBrk="1" fontAlgn="auto" latinLnBrk="0" hangingPunct="1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258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Packet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retransmission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thus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treats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symptom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44536A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congestion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(the loss of a specific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transport-layer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segment) but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does not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treat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cause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congestion.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014473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2231" y="945240"/>
            <a:ext cx="11859768" cy="5518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657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7924"/>
            <a:ext cx="9135110" cy="130111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z="4400" b="0" spc="-225" dirty="0">
                <a:solidFill>
                  <a:srgbClr val="000000"/>
                </a:solidFill>
                <a:latin typeface="Trebuchet MS"/>
                <a:cs typeface="Trebuchet MS"/>
              </a:rPr>
              <a:t>Scenario</a:t>
            </a:r>
            <a:r>
              <a:rPr sz="4400" b="0" spc="-45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b="0" spc="-459" dirty="0">
                <a:solidFill>
                  <a:srgbClr val="000000"/>
                </a:solidFill>
                <a:latin typeface="Trebuchet MS"/>
                <a:cs typeface="Trebuchet MS"/>
              </a:rPr>
              <a:t>:</a:t>
            </a:r>
            <a:r>
              <a:rPr sz="4400" b="0" spc="-37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b="0" spc="-340" dirty="0">
                <a:solidFill>
                  <a:srgbClr val="000000"/>
                </a:solidFill>
                <a:latin typeface="Trebuchet MS"/>
                <a:cs typeface="Trebuchet MS"/>
              </a:rPr>
              <a:t>Two</a:t>
            </a:r>
            <a:r>
              <a:rPr sz="4400" b="0" spc="-4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b="0" spc="-204" dirty="0">
                <a:solidFill>
                  <a:srgbClr val="000000"/>
                </a:solidFill>
                <a:latin typeface="Trebuchet MS"/>
                <a:cs typeface="Trebuchet MS"/>
              </a:rPr>
              <a:t>Senders</a:t>
            </a:r>
            <a:r>
              <a:rPr sz="4400" b="0" spc="-434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b="0" spc="-195" dirty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sz="4400" b="0" spc="-42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b="0" spc="-240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4400" b="0" spc="-3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b="0" spc="-240" dirty="0">
                <a:solidFill>
                  <a:srgbClr val="000000"/>
                </a:solidFill>
                <a:latin typeface="Trebuchet MS"/>
                <a:cs typeface="Trebuchet MS"/>
              </a:rPr>
              <a:t>Router</a:t>
            </a:r>
            <a:r>
              <a:rPr sz="4400" b="0" spc="-4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b="0" spc="-245" dirty="0">
                <a:solidFill>
                  <a:srgbClr val="000000"/>
                </a:solidFill>
                <a:latin typeface="Trebuchet MS"/>
                <a:cs typeface="Trebuchet MS"/>
              </a:rPr>
              <a:t>with  </a:t>
            </a:r>
            <a:r>
              <a:rPr sz="4400" b="0" spc="-280" dirty="0">
                <a:solidFill>
                  <a:srgbClr val="000000"/>
                </a:solidFill>
                <a:latin typeface="Trebuchet MS"/>
                <a:cs typeface="Trebuchet MS"/>
              </a:rPr>
              <a:t>Finite</a:t>
            </a:r>
            <a:r>
              <a:rPr sz="4400" b="0" spc="-4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b="0" spc="-265" dirty="0">
                <a:solidFill>
                  <a:srgbClr val="000000"/>
                </a:solidFill>
                <a:latin typeface="Trebuchet MS"/>
                <a:cs typeface="Trebuchet MS"/>
              </a:rPr>
              <a:t>Buffers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06553"/>
            <a:ext cx="10238105" cy="303974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7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935" algn="l"/>
              </a:tabLst>
              <a:defRPr/>
            </a:pP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amount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 buffering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assumed 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be</a:t>
            </a:r>
            <a:r>
              <a:rPr kumimoji="0" sz="32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finite.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5080" lvl="0" indent="-229235" algn="l" defTabSz="914400" rtl="0" eaLnBrk="1" fontAlgn="auto" latinLnBrk="0" hangingPunct="1">
              <a:lnSpc>
                <a:spcPts val="3460"/>
              </a:lnSpc>
              <a:spcBef>
                <a:spcPts val="104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32740" algn="l"/>
                <a:tab pos="333375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consequence of this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real-world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assumption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that 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packets 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will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be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dropped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when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arriving </a:t>
            </a:r>
            <a:r>
              <a:rPr kumimoji="0" sz="3200" b="0" i="0" u="none" strike="noStrike" kern="1200" cap="none" spc="-2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already</a:t>
            </a:r>
            <a:r>
              <a:rPr kumimoji="0" sz="3200" b="0" i="0" u="none" strike="noStrike" kern="1200" cap="none" spc="8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3200" b="0" i="0" u="none" strike="noStrike" kern="1200" cap="none" spc="-4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fullbuffer</a:t>
            </a:r>
            <a:r>
              <a:rPr kumimoji="0" sz="32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479425" lvl="0" indent="-229235" algn="l" defTabSz="914400" rtl="0" eaLnBrk="1" fontAlgn="auto" latinLnBrk="0" hangingPunct="1">
              <a:lnSpc>
                <a:spcPts val="3460"/>
              </a:lnSpc>
              <a:spcBef>
                <a:spcPts val="99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935" algn="l"/>
              </a:tabLst>
              <a:defRPr/>
            </a:pP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Second,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we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assume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that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each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connection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reliable.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If a  </a:t>
            </a:r>
            <a:r>
              <a:rPr kumimoji="0" sz="3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packet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containing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transport-level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segment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dropped at 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32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router,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sender will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eventually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retransmit</a:t>
            </a:r>
            <a:r>
              <a:rPr kumimoji="0" sz="3200" b="0" i="0" u="none" strike="noStrike" kern="1200" cap="none" spc="6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it.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18480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7924"/>
            <a:ext cx="9587865" cy="130111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z="4400" b="0" spc="-225" dirty="0">
                <a:solidFill>
                  <a:srgbClr val="000000"/>
                </a:solidFill>
                <a:latin typeface="Trebuchet MS"/>
                <a:cs typeface="Trebuchet MS"/>
              </a:rPr>
              <a:t>Scenario</a:t>
            </a:r>
            <a:r>
              <a:rPr sz="4400" b="0" spc="-44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b="0" spc="-459" dirty="0">
                <a:solidFill>
                  <a:srgbClr val="000000"/>
                </a:solidFill>
                <a:latin typeface="Trebuchet MS"/>
                <a:cs typeface="Trebuchet MS"/>
              </a:rPr>
              <a:t>:</a:t>
            </a:r>
            <a:r>
              <a:rPr sz="4400" b="0" spc="-37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b="0" spc="-204" dirty="0">
                <a:solidFill>
                  <a:srgbClr val="000000"/>
                </a:solidFill>
                <a:latin typeface="Trebuchet MS"/>
                <a:cs typeface="Trebuchet MS"/>
              </a:rPr>
              <a:t>Four</a:t>
            </a:r>
            <a:r>
              <a:rPr sz="4400" b="0" spc="-4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b="0" spc="-250" dirty="0">
                <a:solidFill>
                  <a:srgbClr val="000000"/>
                </a:solidFill>
                <a:latin typeface="Trebuchet MS"/>
                <a:cs typeface="Trebuchet MS"/>
              </a:rPr>
              <a:t>Senders,</a:t>
            </a:r>
            <a:r>
              <a:rPr sz="4400" b="0" spc="-40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b="0" spc="-235" dirty="0">
                <a:solidFill>
                  <a:srgbClr val="000000"/>
                </a:solidFill>
                <a:latin typeface="Trebuchet MS"/>
                <a:cs typeface="Trebuchet MS"/>
              </a:rPr>
              <a:t>Routers</a:t>
            </a:r>
            <a:r>
              <a:rPr sz="4400" b="0" spc="-4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b="0" spc="-245" dirty="0">
                <a:solidFill>
                  <a:srgbClr val="000000"/>
                </a:solidFill>
                <a:latin typeface="Trebuchet MS"/>
                <a:cs typeface="Trebuchet MS"/>
              </a:rPr>
              <a:t>with</a:t>
            </a:r>
            <a:r>
              <a:rPr sz="4400" b="0" spc="-4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b="0" spc="-280" dirty="0">
                <a:solidFill>
                  <a:srgbClr val="000000"/>
                </a:solidFill>
                <a:latin typeface="Trebuchet MS"/>
                <a:cs typeface="Trebuchet MS"/>
              </a:rPr>
              <a:t>Finite  </a:t>
            </a:r>
            <a:r>
              <a:rPr sz="4400" b="0" spc="-305" dirty="0">
                <a:solidFill>
                  <a:srgbClr val="000000"/>
                </a:solidFill>
                <a:latin typeface="Trebuchet MS"/>
                <a:cs typeface="Trebuchet MS"/>
              </a:rPr>
              <a:t>Buffers, </a:t>
            </a:r>
            <a:r>
              <a:rPr sz="4400" b="0" spc="-200" dirty="0">
                <a:solidFill>
                  <a:srgbClr val="000000"/>
                </a:solidFill>
                <a:latin typeface="Trebuchet MS"/>
                <a:cs typeface="Trebuchet MS"/>
              </a:rPr>
              <a:t>and </a:t>
            </a:r>
            <a:r>
              <a:rPr sz="4400" b="0" spc="-130" dirty="0">
                <a:solidFill>
                  <a:srgbClr val="000000"/>
                </a:solidFill>
                <a:latin typeface="Trebuchet MS"/>
                <a:cs typeface="Trebuchet MS"/>
              </a:rPr>
              <a:t>Multihop</a:t>
            </a:r>
            <a:r>
              <a:rPr sz="4400" b="0" spc="-78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b="0" spc="-245" dirty="0">
                <a:solidFill>
                  <a:srgbClr val="000000"/>
                </a:solidFill>
                <a:latin typeface="Trebuchet MS"/>
                <a:cs typeface="Trebuchet MS"/>
              </a:rPr>
              <a:t>Paths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84045"/>
            <a:ext cx="10343515" cy="371411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31750" lvl="0" indent="-229235" algn="l" defTabSz="914400" rtl="0" eaLnBrk="1" fontAlgn="auto" latinLnBrk="0" hangingPunct="1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935" algn="l"/>
              </a:tabLst>
              <a:defRPr/>
            </a:pP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Each host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uses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timeout/retransmission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mechanism 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implement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reliable 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 </a:t>
            </a:r>
            <a:r>
              <a:rPr kumimoji="0" sz="3200" b="0" i="0" u="none" strike="noStrike" kern="1200" cap="none" spc="-2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transfer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service,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that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all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hosts 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have 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same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value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Yin,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that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all 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links </a:t>
            </a:r>
            <a:r>
              <a:rPr kumimoji="0" sz="3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have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capacity  </a:t>
            </a:r>
            <a:r>
              <a:rPr kumimoji="0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</a:t>
            </a:r>
            <a:r>
              <a:rPr kumimoji="0" sz="32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bytes/sec.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5080" lvl="0" indent="-229235" algn="l" defTabSz="914400" rtl="0" eaLnBrk="1" fontAlgn="auto" latinLnBrk="0" hangingPunct="1">
              <a:lnSpc>
                <a:spcPct val="9000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935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high-traffic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scenario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,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whenever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3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packet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dropped at 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second-hop </a:t>
            </a:r>
            <a:r>
              <a:rPr kumimoji="0" sz="32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router,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work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done by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first-hop 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 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forwarding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3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packet 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second-hop 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ends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up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being  </a:t>
            </a:r>
            <a:r>
              <a:rPr kumimoji="0" sz="32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“wasted.”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763100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8027" y="0"/>
            <a:ext cx="8534019" cy="67924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542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5647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10" dirty="0">
                <a:solidFill>
                  <a:srgbClr val="000000"/>
                </a:solidFill>
                <a:latin typeface="Trebuchet MS"/>
                <a:cs typeface="Trebuchet MS"/>
              </a:rPr>
              <a:t>Approaches </a:t>
            </a:r>
            <a:r>
              <a:rPr sz="4400" b="0" spc="-215" dirty="0">
                <a:solidFill>
                  <a:srgbClr val="000000"/>
                </a:solidFill>
                <a:latin typeface="Trebuchet MS"/>
                <a:cs typeface="Trebuchet MS"/>
              </a:rPr>
              <a:t>to </a:t>
            </a:r>
            <a:r>
              <a:rPr sz="4400" b="0" spc="-210" dirty="0">
                <a:solidFill>
                  <a:srgbClr val="000000"/>
                </a:solidFill>
                <a:latin typeface="Trebuchet MS"/>
                <a:cs typeface="Trebuchet MS"/>
              </a:rPr>
              <a:t>Congestion</a:t>
            </a:r>
            <a:r>
              <a:rPr sz="4400" b="0" spc="-8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b="0" spc="-240" dirty="0">
                <a:solidFill>
                  <a:srgbClr val="000000"/>
                </a:solidFill>
                <a:latin typeface="Trebuchet MS"/>
                <a:cs typeface="Trebuchet MS"/>
              </a:rPr>
              <a:t>Control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5566410" cy="10509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935" algn="l"/>
              </a:tabLst>
              <a:defRPr/>
            </a:pPr>
            <a:r>
              <a:rPr kumimoji="0" sz="28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End-to-end </a:t>
            </a:r>
            <a:r>
              <a:rPr kumimoji="0" sz="28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congestion</a:t>
            </a:r>
            <a:r>
              <a:rPr kumimoji="0" sz="2800" b="0" i="1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control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935" algn="l"/>
              </a:tabLst>
              <a:defRPr/>
            </a:pPr>
            <a:r>
              <a:rPr kumimoji="0" sz="28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Network-assisted congestion</a:t>
            </a:r>
            <a:r>
              <a:rPr kumimoji="0" sz="2800" b="0" i="1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control.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46161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486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60" dirty="0"/>
              <a:t>Transport-Layer</a:t>
            </a:r>
            <a:r>
              <a:rPr sz="4400" spc="-385" dirty="0"/>
              <a:t> </a:t>
            </a:r>
            <a:r>
              <a:rPr sz="4400" spc="-204" dirty="0"/>
              <a:t>Services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571840"/>
            <a:ext cx="5334635" cy="360552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Process-to-Process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Communication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Addressing: </a:t>
            </a:r>
            <a:r>
              <a:rPr sz="2800" spc="-25" dirty="0">
                <a:latin typeface="Carlito"/>
                <a:cs typeface="Carlito"/>
              </a:rPr>
              <a:t>Port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Numbers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Encapsulation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Decapsulation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Multiplexing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and</a:t>
            </a:r>
            <a:r>
              <a:rPr sz="2800" spc="4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Demultiplexing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Flow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Control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Error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Control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Congestion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Control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719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1" spc="-265" dirty="0">
                <a:solidFill>
                  <a:srgbClr val="000000"/>
                </a:solidFill>
                <a:latin typeface="Trebuchet MS"/>
                <a:cs typeface="Trebuchet MS"/>
              </a:rPr>
              <a:t>End-to-end </a:t>
            </a:r>
            <a:r>
              <a:rPr sz="4400" b="0" i="1" spc="-215" dirty="0">
                <a:solidFill>
                  <a:srgbClr val="000000"/>
                </a:solidFill>
                <a:latin typeface="Trebuchet MS"/>
                <a:cs typeface="Trebuchet MS"/>
              </a:rPr>
              <a:t>congestion </a:t>
            </a:r>
            <a:r>
              <a:rPr sz="4400" b="0" i="1" spc="-305" dirty="0">
                <a:solidFill>
                  <a:srgbClr val="000000"/>
                </a:solidFill>
                <a:latin typeface="Trebuchet MS"/>
                <a:cs typeface="Trebuchet MS"/>
              </a:rPr>
              <a:t>control.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304145" cy="429069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240665" lvl="0" indent="-229235" algn="l" defTabSz="914400" rtl="0" eaLnBrk="1" fontAlgn="auto" latinLnBrk="0" hangingPunct="1">
              <a:lnSpc>
                <a:spcPts val="3030"/>
              </a:lnSpc>
              <a:spcBef>
                <a:spcPts val="4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935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layer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provides </a:t>
            </a: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no </a:t>
            </a:r>
            <a:r>
              <a:rPr kumimoji="0" sz="2800" b="0" i="1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explicit </a:t>
            </a: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support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transport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layer 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congestion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control</a:t>
            </a:r>
            <a:r>
              <a:rPr kumimoji="0" sz="28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purposes.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194945" lvl="0" indent="-229235" algn="l" defTabSz="914400" rtl="0" eaLnBrk="1" fontAlgn="auto" latinLnBrk="0" hangingPunct="1">
              <a:lnSpc>
                <a:spcPts val="302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1945" algn="l"/>
                <a:tab pos="32258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Even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presence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congestion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must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inferred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by 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end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systems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based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only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on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observed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</a:t>
            </a:r>
            <a:r>
              <a:rPr kumimoji="0" sz="2800" b="0" i="0" u="none" strike="noStrike" kern="1200" cap="none" spc="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behaviour.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29845" lvl="0" indent="-229235" algn="l" defTabSz="914400" rtl="0" eaLnBrk="1" fontAlgn="auto" latinLnBrk="0" hangingPunct="1">
              <a:lnSpc>
                <a:spcPts val="302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935" algn="l"/>
              </a:tabLst>
              <a:defRPr/>
            </a:pP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TCP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must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necessarily 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take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this end-to-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end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approach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toward 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congestion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control,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since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IP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layer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provides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no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feedback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end 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systems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regarding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</a:t>
            </a:r>
            <a:r>
              <a:rPr kumimoji="0" sz="28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congestion.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5080" lvl="0" indent="-229235" algn="l" defTabSz="914400" rtl="0" eaLnBrk="1" fontAlgn="auto" latinLnBrk="0" hangingPunct="1">
              <a:lnSpc>
                <a:spcPts val="302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1945" algn="l"/>
                <a:tab pos="32258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TCP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segment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loss (as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indicated by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timeout or a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triple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duplicate 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acknowledgment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)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taken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indication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congestion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TCP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decreases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its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window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size</a:t>
            </a:r>
            <a:r>
              <a:rPr kumimoji="0" sz="28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accordingly.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35274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2588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1" spc="-240" dirty="0">
                <a:solidFill>
                  <a:srgbClr val="000000"/>
                </a:solidFill>
                <a:latin typeface="Trebuchet MS"/>
                <a:cs typeface="Trebuchet MS"/>
              </a:rPr>
              <a:t>Network-assisted </a:t>
            </a:r>
            <a:r>
              <a:rPr sz="4400" b="0" i="1" spc="-215" dirty="0">
                <a:solidFill>
                  <a:srgbClr val="000000"/>
                </a:solidFill>
                <a:latin typeface="Trebuchet MS"/>
                <a:cs typeface="Trebuchet MS"/>
              </a:rPr>
              <a:t>congestion</a:t>
            </a:r>
            <a:r>
              <a:rPr sz="4400" b="0" i="1" spc="-26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b="0" i="1" spc="-305" dirty="0">
                <a:solidFill>
                  <a:srgbClr val="000000"/>
                </a:solidFill>
                <a:latin typeface="Trebuchet MS"/>
                <a:cs typeface="Trebuchet MS"/>
              </a:rPr>
              <a:t>control.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59661"/>
            <a:ext cx="10324465" cy="471614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marR="5080" lvl="0" indent="-229235" algn="l" defTabSz="914400" rtl="0" eaLnBrk="1" fontAlgn="auto" latinLnBrk="0" hangingPunct="1">
              <a:lnSpc>
                <a:spcPts val="2690"/>
              </a:lnSpc>
              <a:spcBef>
                <a:spcPts val="74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935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network-layer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components (that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is,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routers)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provide explicit  feedback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sender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regarding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congestion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state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the</a:t>
            </a:r>
            <a:r>
              <a:rPr kumimoji="0" sz="2800" b="0" i="0" u="none" strike="noStrike" kern="1200" cap="none" spc="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312420" lvl="0" indent="-229235" algn="l" defTabSz="914400" rtl="0" eaLnBrk="1" fontAlgn="auto" latinLnBrk="0" hangingPunct="1">
              <a:lnSpc>
                <a:spcPts val="269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1945" algn="l"/>
                <a:tab pos="32258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This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feedback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may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be as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simple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as a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single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bit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indicating congestion  at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link.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530225" lvl="0" indent="-229235" algn="just" defTabSz="914400" rtl="0" eaLnBrk="1" fontAlgn="auto" latinLnBrk="0" hangingPunct="1">
              <a:lnSpc>
                <a:spcPts val="269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935" algn="l"/>
              </a:tabLst>
              <a:defRPr/>
            </a:pP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Direct feedback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may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sent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from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 to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sender. 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This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form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notification typically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takes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form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a </a:t>
            </a:r>
            <a:r>
              <a:rPr kumimoji="0" sz="2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choke packet 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(essentially saying,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“I’m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congested!”).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153670" lvl="0" indent="-229235" algn="l" defTabSz="914400" rtl="0" eaLnBrk="1" fontAlgn="auto" latinLnBrk="0" hangingPunct="1">
              <a:lnSpc>
                <a:spcPct val="80000"/>
              </a:lnSpc>
              <a:spcBef>
                <a:spcPts val="10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935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second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form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notification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occurs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when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router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marks/updates 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field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a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packet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flowing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from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sender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receiver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indicate  congestion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993140" lvl="0" indent="-229235" algn="l" defTabSz="914400" rtl="0" eaLnBrk="1" fontAlgn="auto" latinLnBrk="0" hangingPunct="1">
              <a:lnSpc>
                <a:spcPts val="2690"/>
              </a:lnSpc>
              <a:spcBef>
                <a:spcPts val="969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935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Upon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receipt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a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marked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packet,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receiver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then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notifies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sender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congestion</a:t>
            </a:r>
            <a:r>
              <a:rPr kumimoji="0" sz="28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indication.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957412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499" y="528765"/>
            <a:ext cx="11620500" cy="6329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250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73761"/>
            <a:ext cx="944245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b="0" spc="-204" dirty="0">
                <a:solidFill>
                  <a:srgbClr val="000000"/>
                </a:solidFill>
                <a:latin typeface="Trebuchet MS"/>
                <a:cs typeface="Trebuchet MS"/>
              </a:rPr>
              <a:t>Network-Assisted </a:t>
            </a:r>
            <a:r>
              <a:rPr sz="4000" b="0" spc="-210" dirty="0">
                <a:solidFill>
                  <a:srgbClr val="000000"/>
                </a:solidFill>
                <a:latin typeface="Trebuchet MS"/>
                <a:cs typeface="Trebuchet MS"/>
              </a:rPr>
              <a:t>Congestion-Control</a:t>
            </a:r>
            <a:r>
              <a:rPr sz="4000" b="0" spc="-59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000" b="0" spc="-290" dirty="0">
                <a:solidFill>
                  <a:srgbClr val="000000"/>
                </a:solidFill>
                <a:latin typeface="Trebuchet MS"/>
                <a:cs typeface="Trebuchet MS"/>
              </a:rPr>
              <a:t>Example:  </a:t>
            </a:r>
            <a:r>
              <a:rPr sz="4000" b="0" spc="-114" dirty="0">
                <a:solidFill>
                  <a:srgbClr val="000000"/>
                </a:solidFill>
                <a:latin typeface="Trebuchet MS"/>
                <a:cs typeface="Trebuchet MS"/>
              </a:rPr>
              <a:t>ATM </a:t>
            </a:r>
            <a:r>
              <a:rPr sz="4000" b="0" spc="-165" dirty="0">
                <a:solidFill>
                  <a:srgbClr val="000000"/>
                </a:solidFill>
                <a:latin typeface="Trebuchet MS"/>
                <a:cs typeface="Trebuchet MS"/>
              </a:rPr>
              <a:t>ABR </a:t>
            </a:r>
            <a:r>
              <a:rPr sz="4000" b="0" spc="-190" dirty="0">
                <a:solidFill>
                  <a:srgbClr val="000000"/>
                </a:solidFill>
                <a:latin typeface="Trebuchet MS"/>
                <a:cs typeface="Trebuchet MS"/>
              </a:rPr>
              <a:t>Congestion</a:t>
            </a:r>
            <a:r>
              <a:rPr sz="4000" b="0" spc="-9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000" b="0" spc="-220" dirty="0">
                <a:solidFill>
                  <a:srgbClr val="000000"/>
                </a:solidFill>
                <a:latin typeface="Trebuchet MS"/>
                <a:cs typeface="Trebuchet MS"/>
              </a:rPr>
              <a:t>Control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248900" cy="365061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lvl="0" indent="-229235" algn="l" defTabSz="914400" rtl="0" eaLnBrk="1" fontAlgn="auto" latinLnBrk="0" hangingPunct="1">
              <a:lnSpc>
                <a:spcPts val="3030"/>
              </a:lnSpc>
              <a:spcBef>
                <a:spcPts val="4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935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protocol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that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takes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network-assisted approach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toward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congestion 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control.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935" algn="l"/>
              </a:tabLst>
              <a:defRPr/>
            </a:pPr>
            <a:r>
              <a:rPr lang="en-US" sz="2800" b="1" spc="-15" dirty="0">
                <a:solidFill>
                  <a:prstClr val="black"/>
                </a:solidFill>
                <a:latin typeface="Carlito"/>
                <a:cs typeface="Carlito"/>
              </a:rPr>
              <a:t>A</a:t>
            </a:r>
            <a:r>
              <a:rPr kumimoji="0" sz="2800" b="1" i="0" u="none" strike="noStrike" kern="1200" cap="none" spc="-1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cs typeface="Carlito"/>
              </a:rPr>
              <a:t>synchronous </a:t>
            </a:r>
            <a:r>
              <a:rPr lang="en-US" sz="2800" b="1" spc="-25" dirty="0">
                <a:solidFill>
                  <a:prstClr val="black"/>
                </a:solidFill>
                <a:latin typeface="Carlito"/>
                <a:cs typeface="Carlito"/>
              </a:rPr>
              <a:t>T</a:t>
            </a:r>
            <a:r>
              <a:rPr kumimoji="0" sz="2800" b="1" i="0" u="none" strike="noStrike" kern="1200" cap="none" spc="-25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cs typeface="Carlito"/>
              </a:rPr>
              <a:t>ransfer</a:t>
            </a:r>
            <a:r>
              <a:rPr kumimoji="0" sz="2800" b="1" i="0" u="none" strike="noStrike" kern="1200" cap="none" spc="-2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lang="en-US" sz="2800" b="1" spc="-5" dirty="0">
                <a:solidFill>
                  <a:prstClr val="black"/>
                </a:solidFill>
                <a:latin typeface="Carlito"/>
                <a:cs typeface="Carlito"/>
              </a:rPr>
              <a:t>M</a:t>
            </a:r>
            <a:r>
              <a:rPr kumimoji="0" sz="2800" b="1" i="0" u="none" strike="noStrike" kern="120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cs typeface="Carlito"/>
              </a:rPr>
              <a:t>ode </a:t>
            </a:r>
            <a:r>
              <a:rPr lang="en-US" sz="2800" b="1" spc="-15" dirty="0">
                <a:solidFill>
                  <a:prstClr val="black"/>
                </a:solidFill>
                <a:latin typeface="Carlito"/>
                <a:cs typeface="Carlito"/>
              </a:rPr>
              <a:t>A</a:t>
            </a:r>
            <a:r>
              <a:rPr kumimoji="0" sz="2800" b="1" i="0" u="none" strike="noStrike" kern="1200" cap="none" spc="-15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cs typeface="Carlito"/>
              </a:rPr>
              <a:t>vailable</a:t>
            </a:r>
            <a:r>
              <a:rPr kumimoji="0" sz="2800" b="1" i="0" u="none" strike="noStrike" kern="1200" cap="none" spc="1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cs typeface="Carlito"/>
              </a:rPr>
              <a:t> </a:t>
            </a:r>
            <a:r>
              <a:rPr lang="en-US" sz="2800" b="1" spc="-20" dirty="0">
                <a:solidFill>
                  <a:prstClr val="black"/>
                </a:solidFill>
                <a:latin typeface="Carlito"/>
                <a:cs typeface="Carlito"/>
              </a:rPr>
              <a:t>B</a:t>
            </a:r>
            <a:r>
              <a:rPr kumimoji="0" sz="2800" b="1" i="0" u="none" strike="noStrike" kern="1200" cap="none" spc="-2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cs typeface="Carlito"/>
              </a:rPr>
              <a:t>it-</a:t>
            </a:r>
            <a:r>
              <a:rPr kumimoji="0" lang="en-US" sz="2800" b="1" i="0" u="none" strike="noStrike" kern="1200" cap="none" spc="-2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cs typeface="Carlito"/>
              </a:rPr>
              <a:t>R</a:t>
            </a:r>
            <a:r>
              <a:rPr kumimoji="0" sz="2800" b="1" i="0" u="none" strike="noStrike" kern="1200" cap="none" spc="-2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cs typeface="Carlito"/>
              </a:rPr>
              <a:t>ate</a:t>
            </a:r>
            <a:endParaRPr kumimoji="0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cs typeface="Carlito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935" algn="l"/>
              </a:tabLst>
              <a:defRPr/>
            </a:pPr>
            <a:r>
              <a:rPr kumimoji="0" sz="28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ATM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ABR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congestion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control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a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rate-based</a:t>
            </a:r>
            <a:r>
              <a:rPr kumimoji="0" sz="2800" b="0" i="0" u="none" strike="noStrike" kern="1200" cap="none" spc="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approach.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375285" lvl="0" indent="-229235" algn="l" defTabSz="914400" rtl="0" eaLnBrk="1" fontAlgn="auto" latinLnBrk="0" hangingPunct="1">
              <a:lnSpc>
                <a:spcPts val="3020"/>
              </a:lnSpc>
              <a:spcBef>
                <a:spcPts val="104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1945" algn="l"/>
                <a:tab pos="32258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That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is, 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sender explicitly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computes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maximum 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rate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which it 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can send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regulates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itself</a:t>
            </a:r>
            <a:r>
              <a:rPr kumimoji="0" sz="28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accordingly.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730250" lvl="0" indent="-229235" algn="l" defTabSz="914400" rtl="0" eaLnBrk="1" fontAlgn="auto" latinLnBrk="0" hangingPunct="1">
              <a:lnSpc>
                <a:spcPts val="303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935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ABR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provides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three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mechanisms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signaling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congestion-related  information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from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switches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</a:t>
            </a:r>
            <a:r>
              <a:rPr kumimoji="0" sz="280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receiver: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281246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07238"/>
            <a:ext cx="10142855" cy="38398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916305" lvl="0" indent="-229235" algn="l" defTabSz="914400" rtl="0" eaLnBrk="1" fontAlgn="auto" latinLnBrk="0" hangingPunct="1">
              <a:lnSpc>
                <a:spcPct val="90000"/>
              </a:lnSpc>
              <a:spcBef>
                <a:spcPts val="484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935" algn="l"/>
                <a:tab pos="5729605" algn="l"/>
              </a:tabLst>
              <a:defRPr/>
            </a:pPr>
            <a:r>
              <a:rPr kumimoji="0" sz="32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EFCI </a:t>
            </a:r>
            <a:r>
              <a:rPr kumimoji="0" sz="32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bit.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Each </a:t>
            </a:r>
            <a:r>
              <a:rPr kumimoji="0" sz="3200" b="0" i="1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 </a:t>
            </a:r>
            <a:r>
              <a:rPr kumimoji="0" sz="32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cell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contains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 </a:t>
            </a:r>
            <a:r>
              <a:rPr kumimoji="0" sz="32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explicit </a:t>
            </a:r>
            <a:r>
              <a:rPr kumimoji="0" sz="32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forward  </a:t>
            </a:r>
            <a:r>
              <a:rPr kumimoji="0" sz="32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congestion indication</a:t>
            </a:r>
            <a:r>
              <a:rPr kumimoji="0" sz="32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32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(EFCI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)</a:t>
            </a:r>
            <a:r>
              <a:rPr kumimoji="0" sz="3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bit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.	A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congested</a:t>
            </a:r>
            <a:r>
              <a:rPr kumimoji="0" sz="32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  switch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can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set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EFCI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bit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a 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data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cell 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1 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signal 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congestion 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destination</a:t>
            </a:r>
            <a:r>
              <a:rPr kumimoji="0" sz="3200" b="0" i="0" u="none" strike="noStrike" kern="1200" cap="none" spc="6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host.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5080" lvl="0" indent="-229235" algn="l" defTabSz="914400" rtl="0" eaLnBrk="1" fontAlgn="auto" latinLnBrk="0" hangingPunct="1">
              <a:lnSpc>
                <a:spcPts val="3460"/>
              </a:lnSpc>
              <a:spcBef>
                <a:spcPts val="104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935" algn="l"/>
              </a:tabLst>
              <a:defRPr/>
            </a:pPr>
            <a:r>
              <a:rPr kumimoji="0" sz="32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congestion </a:t>
            </a: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indication (CI) 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bit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a 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no </a:t>
            </a: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increase </a:t>
            </a: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(NI) bit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that  can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be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set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by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congested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network</a:t>
            </a:r>
            <a:r>
              <a:rPr kumimoji="0" sz="32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switch.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472440" lvl="0" indent="-229235" algn="l" defTabSz="914400" rtl="0" eaLnBrk="1" fontAlgn="auto" latinLnBrk="0" hangingPunct="1">
              <a:lnSpc>
                <a:spcPts val="3460"/>
              </a:lnSpc>
              <a:spcBef>
                <a:spcPts val="99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935" algn="l"/>
              </a:tabLst>
              <a:defRPr/>
            </a:pPr>
            <a:r>
              <a:rPr kumimoji="0" sz="32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explicit </a:t>
            </a:r>
            <a:r>
              <a:rPr kumimoji="0" sz="32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rate </a:t>
            </a: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(ER) field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.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congested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switch 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may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lower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value contained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the ER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field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a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passing</a:t>
            </a:r>
            <a:r>
              <a:rPr kumimoji="0" sz="32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packet.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213790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427114"/>
            <a:ext cx="1327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TCP/IP 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Protocol</a:t>
            </a:r>
            <a:r>
              <a:rPr kumimoji="0" sz="1200" b="0" i="0" u="none" strike="noStrike" kern="120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Suite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05576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12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19427" y="0"/>
            <a:ext cx="9153525" cy="1381125"/>
            <a:chOff x="1519427" y="0"/>
            <a:chExt cx="9153525" cy="1381125"/>
          </a:xfrm>
        </p:grpSpPr>
        <p:sp>
          <p:nvSpPr>
            <p:cNvPr id="5" name="object 5"/>
            <p:cNvSpPr/>
            <p:nvPr/>
          </p:nvSpPr>
          <p:spPr>
            <a:xfrm>
              <a:off x="1523999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91440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9144000" y="1371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523999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0" y="1371600"/>
                  </a:moveTo>
                  <a:lnTo>
                    <a:pt x="9144000" y="1371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48027" y="350520"/>
            <a:ext cx="5439410" cy="655320"/>
          </a:xfrm>
          <a:prstGeom prst="rect">
            <a:avLst/>
          </a:prstGeom>
          <a:solidFill>
            <a:srgbClr val="944F71"/>
          </a:solidFill>
        </p:spPr>
        <p:txBody>
          <a:bodyPr vert="horz" wrap="square" lIns="0" tIns="35560" rIns="0" bIns="0" rtlCol="0">
            <a:spAutoFit/>
          </a:bodyPr>
          <a:lstStyle/>
          <a:p>
            <a:pPr marL="95885" marR="0" lvl="0" indent="0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CONGESTION</a:t>
            </a:r>
            <a:r>
              <a:rPr kumimoji="0" sz="36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6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CONTROL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5481" y="1569847"/>
            <a:ext cx="990092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just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natu"/>
                <a:ea typeface="+mn-ea"/>
                <a:cs typeface="Konatu"/>
              </a:rPr>
              <a:t>TCP uses a </a:t>
            </a:r>
            <a:r>
              <a:rPr kumimoji="0" sz="2800" b="1" i="0" u="none" strike="noStrike" kern="1200" cap="none" spc="-229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congestion </a:t>
            </a:r>
            <a:r>
              <a:rPr kumimoji="0" sz="2800" b="1" i="0" u="none" strike="noStrike" kern="1200" cap="none" spc="-3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window </a:t>
            </a:r>
            <a:r>
              <a:rPr kumimoji="0" sz="2800" b="1" i="0" u="none" strike="noStrike" kern="1200" cap="none" spc="-28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kumimoji="0" sz="2800" b="1" i="0" u="none" strike="noStrike" kern="1200" cap="none" spc="-2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800" b="1" i="0" u="none" strike="noStrike" kern="1200" cap="none" spc="-229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congestion </a:t>
            </a:r>
            <a:r>
              <a:rPr kumimoji="0" sz="2800" b="1" i="0" u="none" strike="noStrike" kern="1200" cap="none" spc="-2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policy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natu"/>
                <a:ea typeface="+mn-ea"/>
                <a:cs typeface="Konatu"/>
              </a:rPr>
              <a:t>that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natu"/>
                <a:ea typeface="+mn-ea"/>
                <a:cs typeface="Konatu"/>
              </a:rPr>
              <a:t>avoid  congestion and detect and alleviate congestion after it has 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natu"/>
                <a:ea typeface="+mn-ea"/>
                <a:cs typeface="Konatu"/>
              </a:rPr>
              <a:t>occurred.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natu"/>
              <a:ea typeface="+mn-ea"/>
              <a:cs typeface="Konatu"/>
            </a:endParaRPr>
          </a:p>
        </p:txBody>
      </p:sp>
    </p:spTree>
    <p:extLst>
      <p:ext uri="{BB962C8B-B14F-4D97-AF65-F5344CB8AC3E}">
        <p14:creationId xmlns:p14="http://schemas.microsoft.com/office/powerpoint/2010/main" val="39356452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194" y="290525"/>
            <a:ext cx="44653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10" dirty="0">
                <a:solidFill>
                  <a:srgbClr val="000000"/>
                </a:solidFill>
                <a:latin typeface="Trebuchet MS"/>
                <a:cs typeface="Trebuchet MS"/>
              </a:rPr>
              <a:t>Congestion</a:t>
            </a:r>
            <a:r>
              <a:rPr sz="4400" b="0" spc="-49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b="0" spc="-160" dirty="0">
                <a:solidFill>
                  <a:srgbClr val="000000"/>
                </a:solidFill>
                <a:latin typeface="Trebuchet MS"/>
                <a:cs typeface="Trebuchet MS"/>
              </a:rPr>
              <a:t>Window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358755" cy="224345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lvl="0" indent="-229235" algn="l" defTabSz="914400" rtl="0" eaLnBrk="1" fontAlgn="auto" latinLnBrk="0" hangingPunct="1">
              <a:lnSpc>
                <a:spcPts val="3030"/>
              </a:lnSpc>
              <a:spcBef>
                <a:spcPts val="4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935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sender window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size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determined by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available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buffer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space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 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receiver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(rwnd).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sz="4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5080" lvl="0" indent="-229235" algn="l" defTabSz="914400" rtl="0" eaLnBrk="1" fontAlgn="auto" latinLnBrk="0" hangingPunct="1">
              <a:lnSpc>
                <a:spcPts val="30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935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It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only 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receiver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that can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dictate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sender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size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the 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sender’s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window.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7720944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4697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10" dirty="0">
                <a:solidFill>
                  <a:srgbClr val="000000"/>
                </a:solidFill>
                <a:latin typeface="Trebuchet MS"/>
                <a:cs typeface="Trebuchet MS"/>
              </a:rPr>
              <a:t>Congestion</a:t>
            </a:r>
            <a:r>
              <a:rPr sz="4400" b="0" spc="-484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b="0" spc="-155" dirty="0">
                <a:solidFill>
                  <a:srgbClr val="000000"/>
                </a:solidFill>
                <a:latin typeface="Trebuchet MS"/>
                <a:cs typeface="Trebuchet MS"/>
              </a:rPr>
              <a:t>Window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7380" y="1568323"/>
            <a:ext cx="10648950" cy="22428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715" lvl="0" indent="-228600" algn="l" defTabSz="914400" rtl="0" eaLnBrk="1" fontAlgn="auto" latinLnBrk="0" hangingPunct="1">
              <a:lnSpc>
                <a:spcPts val="3020"/>
              </a:lnSpc>
              <a:spcBef>
                <a:spcPts val="48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  <a:tab pos="576580" algn="l"/>
                <a:tab pos="1195070" algn="l"/>
                <a:tab pos="2536190" algn="l"/>
                <a:tab pos="3672204" algn="l"/>
                <a:tab pos="4792345" algn="l"/>
                <a:tab pos="5412740" algn="l"/>
                <a:tab pos="6188710" algn="l"/>
                <a:tab pos="6635115" algn="l"/>
                <a:tab pos="7296150" algn="l"/>
                <a:tab pos="7745095" algn="l"/>
                <a:tab pos="8081645" algn="l"/>
                <a:tab pos="8438515" algn="l"/>
                <a:tab pos="9668510" algn="l"/>
                <a:tab pos="10151745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If	the	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or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k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	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	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l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v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er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	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as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	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	a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	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	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ed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	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y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	t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he  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sender,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it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must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tell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sender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slow</a:t>
            </a:r>
            <a:r>
              <a:rPr kumimoji="0" sz="2800" b="0" i="0" u="none" strike="noStrike" kern="120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down.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sz="4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5080" lvl="0" indent="-228600" algn="l" defTabSz="914400" rtl="0" eaLnBrk="1" fontAlgn="auto" latinLnBrk="0" hangingPunct="1">
              <a:lnSpc>
                <a:spcPts val="3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  <a:tab pos="664845" algn="l"/>
                <a:tab pos="1606550" algn="l"/>
                <a:tab pos="2726690" algn="l"/>
                <a:tab pos="3143250" algn="l"/>
                <a:tab pos="4490720" algn="l"/>
                <a:tab pos="4941570" algn="l"/>
                <a:tab pos="5571490" algn="l"/>
                <a:tab pos="6938009" algn="l"/>
                <a:tab pos="7569834" algn="l"/>
                <a:tab pos="8921115" algn="l"/>
                <a:tab pos="9288780" algn="l"/>
                <a:tab pos="9606915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	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othe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	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ds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,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	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addition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	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	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ecei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v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</a:t>
            </a:r>
            <a:r>
              <a:rPr kumimoji="0" sz="2800" b="0" i="0" u="none" strike="noStrike" kern="1200" cap="none" spc="-25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,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	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or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k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	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	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n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 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entity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that determines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size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sender’s</a:t>
            </a:r>
            <a:r>
              <a:rPr kumimoji="0" sz="2800" b="0" i="0" u="none" strike="noStrike" kern="1200" cap="none" spc="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window.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123868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4697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10" dirty="0">
                <a:solidFill>
                  <a:srgbClr val="000000"/>
                </a:solidFill>
                <a:latin typeface="Trebuchet MS"/>
                <a:cs typeface="Trebuchet MS"/>
              </a:rPr>
              <a:t>Congestion</a:t>
            </a:r>
            <a:r>
              <a:rPr sz="4400" b="0" spc="-484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b="0" spc="-155" dirty="0">
                <a:solidFill>
                  <a:srgbClr val="000000"/>
                </a:solidFill>
                <a:latin typeface="Trebuchet MS"/>
                <a:cs typeface="Trebuchet MS"/>
              </a:rPr>
              <a:t>Window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8850630" cy="30949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935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sender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has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two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pieces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</a:t>
            </a:r>
            <a:r>
              <a:rPr kumimoji="0" sz="28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information: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321945" marR="0" lvl="0" indent="-309880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321945" algn="l"/>
                <a:tab pos="32258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receiver-advertised window</a:t>
            </a:r>
            <a:r>
              <a:rPr kumimoji="0" sz="28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size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241935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congestion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window</a:t>
            </a:r>
            <a:r>
              <a:rPr kumimoji="0" sz="28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size.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935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actual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size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window is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minimum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these</a:t>
            </a:r>
            <a:r>
              <a:rPr kumimoji="0" sz="2800" b="0" i="0" u="none" strike="noStrike" kern="1200" cap="none" spc="2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two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sz="3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935" algn="l"/>
              </a:tabLst>
              <a:defRPr/>
            </a:pP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Actual 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window </a:t>
            </a:r>
            <a:r>
              <a:rPr kumimoji="0" sz="2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size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= 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minimum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(rwnd,</a:t>
            </a:r>
            <a:r>
              <a:rPr kumimoji="0" sz="2800" b="1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cwnd)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299210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0307" y="318896"/>
            <a:ext cx="38925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210" dirty="0">
                <a:solidFill>
                  <a:srgbClr val="000000"/>
                </a:solidFill>
                <a:latin typeface="Trebuchet MS"/>
                <a:cs typeface="Trebuchet MS"/>
              </a:rPr>
              <a:t>Congestion</a:t>
            </a:r>
            <a:r>
              <a:rPr sz="4400" b="0" spc="-50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b="0" spc="-280" dirty="0">
                <a:solidFill>
                  <a:srgbClr val="000000"/>
                </a:solidFill>
                <a:latin typeface="Trebuchet MS"/>
                <a:cs typeface="Trebuchet MS"/>
              </a:rPr>
              <a:t>Policy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8223" y="1339037"/>
            <a:ext cx="10296525" cy="1475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TCP’s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general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policy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for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handling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congestion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based on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three</a:t>
            </a:r>
            <a:r>
              <a:rPr kumimoji="0" sz="2800" b="0" i="0" u="none" strike="noStrike" kern="1200" cap="none" spc="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phases: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sz="3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321945" marR="0" lvl="0" indent="-30988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1945" algn="l"/>
                <a:tab pos="32258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Slow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start,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congestion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avoidance,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and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congestion</a:t>
            </a:r>
            <a:r>
              <a:rPr kumimoji="0" sz="2800" b="0" i="0" u="none" strike="noStrike" kern="1200" cap="none" spc="1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detection.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8223" y="3385184"/>
            <a:ext cx="9524365" cy="1346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lvl="0" indent="-228600" algn="l" defTabSz="914400" rtl="0" eaLnBrk="1" fontAlgn="auto" latinLnBrk="0" hangingPunct="1">
              <a:lnSpc>
                <a:spcPts val="3020"/>
              </a:lnSpc>
              <a:spcBef>
                <a:spcPts val="48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1945" algn="l"/>
                <a:tab pos="322580" algn="l"/>
                <a:tab pos="821690" algn="l"/>
                <a:tab pos="1528445" algn="l"/>
                <a:tab pos="2414270" algn="l"/>
                <a:tab pos="3301365" algn="l"/>
                <a:tab pos="4473575" algn="l"/>
                <a:tab pos="5182235" algn="l"/>
                <a:tab pos="6396990" algn="l"/>
                <a:tab pos="7423150" algn="l"/>
                <a:tab pos="8286750" algn="l"/>
                <a:tab pos="868172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	the	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slow	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start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phase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,	the	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sender	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starts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with	a	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slow  transmission, but increases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rate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rapidly to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reach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</a:t>
            </a:r>
            <a:r>
              <a:rPr kumimoji="0" sz="2800" b="0" i="0" u="none" strike="noStrike" kern="1200" cap="none" spc="2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threshold.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When 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threshold is reached,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rate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increase is</a:t>
            </a:r>
            <a:r>
              <a:rPr kumimoji="0" sz="2800" b="0" i="0" u="none" strike="noStrike" kern="120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reduced.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23372" y="3385184"/>
            <a:ext cx="1116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810895" algn="l"/>
              </a:tabLst>
              <a:defRPr/>
            </a:pP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	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8223" y="5302402"/>
            <a:ext cx="10674350" cy="1220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lvl="0" indent="-228600" algn="just" defTabSz="914400" rtl="0" eaLnBrk="1" fontAlgn="auto" latinLnBrk="0" hangingPunct="1">
              <a:lnSpc>
                <a:spcPct val="90000"/>
              </a:lnSpc>
              <a:spcBef>
                <a:spcPts val="434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Finally if ever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congestion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2D75B6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detected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sender goes back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slow 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start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or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congestion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avoidance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phase,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based on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how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congestion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detected.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53130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8790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90" dirty="0"/>
              <a:t>process-to-process</a:t>
            </a:r>
            <a:r>
              <a:rPr sz="4400" spc="-330" dirty="0"/>
              <a:t> </a:t>
            </a:r>
            <a:r>
              <a:rPr sz="4400" spc="-210" dirty="0"/>
              <a:t>communication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909175" cy="313753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24765" indent="-228600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5" dirty="0">
                <a:solidFill>
                  <a:srgbClr val="006FC0"/>
                </a:solidFill>
                <a:latin typeface="Carlito"/>
                <a:cs typeface="Carlito"/>
              </a:rPr>
              <a:t>first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duty </a:t>
            </a:r>
            <a:r>
              <a:rPr sz="2800" spc="-5" dirty="0">
                <a:latin typeface="Carlito"/>
                <a:cs typeface="Carlito"/>
              </a:rPr>
              <a:t>of a </a:t>
            </a:r>
            <a:r>
              <a:rPr sz="2800" spc="-15" dirty="0">
                <a:latin typeface="Carlito"/>
                <a:cs typeface="Carlito"/>
              </a:rPr>
              <a:t>transport-layer </a:t>
            </a:r>
            <a:r>
              <a:rPr sz="2800" spc="-20" dirty="0">
                <a:latin typeface="Carlito"/>
                <a:cs typeface="Carlito"/>
              </a:rPr>
              <a:t>protocol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to provide </a:t>
            </a:r>
            <a:r>
              <a:rPr sz="2800" spc="-10" dirty="0">
                <a:latin typeface="Carlito"/>
                <a:cs typeface="Carlito"/>
              </a:rPr>
              <a:t>process-to-  process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communication.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process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dirty="0">
                <a:latin typeface="Carlito"/>
                <a:cs typeface="Carlito"/>
              </a:rPr>
              <a:t>an </a:t>
            </a:r>
            <a:r>
              <a:rPr sz="2800" spc="-15" dirty="0">
                <a:latin typeface="Carlito"/>
                <a:cs typeface="Carlito"/>
              </a:rPr>
              <a:t>application-layer </a:t>
            </a:r>
            <a:r>
              <a:rPr sz="2800" spc="-10" dirty="0">
                <a:latin typeface="Carlito"/>
                <a:cs typeface="Carlito"/>
              </a:rPr>
              <a:t>entity (running </a:t>
            </a:r>
            <a:r>
              <a:rPr sz="2800" spc="-20" dirty="0">
                <a:latin typeface="Carlito"/>
                <a:cs typeface="Carlito"/>
              </a:rPr>
              <a:t>program) </a:t>
            </a:r>
            <a:r>
              <a:rPr sz="2800" spc="-10" dirty="0">
                <a:latin typeface="Carlito"/>
                <a:cs typeface="Carlito"/>
              </a:rPr>
              <a:t>that uses  </a:t>
            </a:r>
            <a:r>
              <a:rPr sz="2800" spc="-5" dirty="0">
                <a:latin typeface="Carlito"/>
                <a:cs typeface="Carlito"/>
              </a:rPr>
              <a:t>the services of the </a:t>
            </a:r>
            <a:r>
              <a:rPr sz="2800" spc="-10" dirty="0">
                <a:latin typeface="Carlito"/>
                <a:cs typeface="Carlito"/>
              </a:rPr>
              <a:t>transport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65" dirty="0">
                <a:latin typeface="Carlito"/>
                <a:cs typeface="Carlito"/>
              </a:rPr>
              <a:t>layer.</a:t>
            </a:r>
            <a:endParaRPr sz="2800">
              <a:latin typeface="Carlito"/>
              <a:cs typeface="Carlito"/>
            </a:endParaRPr>
          </a:p>
          <a:p>
            <a:pPr marL="241300" marR="362585" indent="-228600">
              <a:lnSpc>
                <a:spcPts val="302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process </a:t>
            </a:r>
            <a:r>
              <a:rPr sz="2800" spc="-5" dirty="0">
                <a:latin typeface="Carlito"/>
                <a:cs typeface="Carlito"/>
              </a:rPr>
              <a:t>on the </a:t>
            </a:r>
            <a:r>
              <a:rPr sz="2800" spc="-10" dirty="0">
                <a:latin typeface="Carlito"/>
                <a:cs typeface="Carlito"/>
              </a:rPr>
              <a:t>local </a:t>
            </a:r>
            <a:r>
              <a:rPr sz="2800" spc="-15" dirty="0">
                <a:latin typeface="Carlito"/>
                <a:cs typeface="Carlito"/>
              </a:rPr>
              <a:t>host, </a:t>
            </a:r>
            <a:r>
              <a:rPr sz="2800" spc="-5" dirty="0">
                <a:latin typeface="Carlito"/>
                <a:cs typeface="Carlito"/>
              </a:rPr>
              <a:t>called a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client</a:t>
            </a:r>
            <a:r>
              <a:rPr sz="2800" spc="-10" dirty="0">
                <a:latin typeface="Carlito"/>
                <a:cs typeface="Carlito"/>
              </a:rPr>
              <a:t>, needs </a:t>
            </a:r>
            <a:r>
              <a:rPr sz="2800" spc="-5" dirty="0">
                <a:latin typeface="Carlito"/>
                <a:cs typeface="Carlito"/>
              </a:rPr>
              <a:t>services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a  </a:t>
            </a:r>
            <a:r>
              <a:rPr sz="2800" spc="-10" dirty="0">
                <a:latin typeface="Carlito"/>
                <a:cs typeface="Carlito"/>
              </a:rPr>
              <a:t>process usually </a:t>
            </a:r>
            <a:r>
              <a:rPr sz="2800" spc="-5" dirty="0">
                <a:latin typeface="Carlito"/>
                <a:cs typeface="Carlito"/>
              </a:rPr>
              <a:t>on the </a:t>
            </a:r>
            <a:r>
              <a:rPr sz="2800" spc="-15" dirty="0">
                <a:latin typeface="Carlito"/>
                <a:cs typeface="Carlito"/>
              </a:rPr>
              <a:t>remote host, </a:t>
            </a:r>
            <a:r>
              <a:rPr sz="2800" spc="-5" dirty="0">
                <a:latin typeface="Carlito"/>
                <a:cs typeface="Carlito"/>
              </a:rPr>
              <a:t>called a</a:t>
            </a:r>
            <a:r>
              <a:rPr sz="2800" spc="130" dirty="0">
                <a:latin typeface="Carlito"/>
                <a:cs typeface="Carlito"/>
              </a:rPr>
              <a:t> </a:t>
            </a:r>
            <a:r>
              <a:rPr sz="2800" spc="-50" dirty="0">
                <a:solidFill>
                  <a:srgbClr val="006FC0"/>
                </a:solidFill>
                <a:latin typeface="Carlito"/>
                <a:cs typeface="Carlito"/>
              </a:rPr>
              <a:t>server.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Both </a:t>
            </a:r>
            <a:r>
              <a:rPr sz="2800" spc="-10" dirty="0">
                <a:latin typeface="Carlito"/>
                <a:cs typeface="Carlito"/>
              </a:rPr>
              <a:t>processes (client </a:t>
            </a:r>
            <a:r>
              <a:rPr sz="2800" spc="-5" dirty="0">
                <a:latin typeface="Carlito"/>
                <a:cs typeface="Carlito"/>
              </a:rPr>
              <a:t>and server)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5" dirty="0">
                <a:latin typeface="Carlito"/>
                <a:cs typeface="Carlito"/>
              </a:rPr>
              <a:t>the same</a:t>
            </a:r>
            <a:r>
              <a:rPr sz="2800" spc="2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name.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194" y="214629"/>
            <a:ext cx="63836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i="1" spc="-245" dirty="0">
                <a:solidFill>
                  <a:srgbClr val="000000"/>
                </a:solidFill>
                <a:latin typeface="Trebuchet MS"/>
                <a:cs typeface="Trebuchet MS"/>
              </a:rPr>
              <a:t>Slow </a:t>
            </a:r>
            <a:r>
              <a:rPr sz="4000" b="0" i="1" spc="-310" dirty="0">
                <a:solidFill>
                  <a:srgbClr val="000000"/>
                </a:solidFill>
                <a:latin typeface="Trebuchet MS"/>
                <a:cs typeface="Trebuchet MS"/>
              </a:rPr>
              <a:t>Start: </a:t>
            </a:r>
            <a:r>
              <a:rPr sz="4000" b="0" i="1" spc="-280" dirty="0">
                <a:solidFill>
                  <a:srgbClr val="000000"/>
                </a:solidFill>
                <a:latin typeface="Trebuchet MS"/>
                <a:cs typeface="Trebuchet MS"/>
              </a:rPr>
              <a:t>Exponential</a:t>
            </a:r>
            <a:r>
              <a:rPr sz="4000" b="0" i="1" spc="-58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000" b="0" i="1" spc="-210" dirty="0">
                <a:solidFill>
                  <a:srgbClr val="000000"/>
                </a:solidFill>
                <a:latin typeface="Trebuchet MS"/>
                <a:cs typeface="Trebuchet MS"/>
              </a:rPr>
              <a:t>Increase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1033017"/>
            <a:ext cx="10532745" cy="497014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5715" lvl="0" indent="-228600" algn="just" defTabSz="914400" rtl="0" eaLnBrk="1" fontAlgn="auto" latinLnBrk="0" hangingPunct="1">
              <a:lnSpc>
                <a:spcPct val="80000"/>
              </a:lnSpc>
              <a:spcBef>
                <a:spcPts val="76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slow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start 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algorithm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based 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idea 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size 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 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congestion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window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(cwnd)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starts with one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maximum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segment size 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(MSS).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sz="4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6985" lvl="0" indent="-228600" algn="l" defTabSz="914400" rtl="0" eaLnBrk="1" fontAlgn="auto" latinLnBrk="0" hangingPunct="1">
              <a:lnSpc>
                <a:spcPts val="26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  <a:tab pos="996950" algn="l"/>
                <a:tab pos="1914525" algn="l"/>
                <a:tab pos="2356485" algn="l"/>
                <a:tab pos="4156710" algn="l"/>
                <a:tab pos="5292090" algn="l"/>
                <a:tab pos="7054215" algn="l"/>
                <a:tab pos="9208135" algn="l"/>
                <a:tab pos="10183495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	MSS	is	dete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rm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ined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ri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ction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ablish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ent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ng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 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option of 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same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name.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sz="4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5715" lvl="0" indent="-228600" algn="l" defTabSz="914400" rtl="0" eaLnBrk="1" fontAlgn="auto" latinLnBrk="0" hangingPunct="1">
              <a:lnSpc>
                <a:spcPts val="26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  <a:tab pos="1090295" algn="l"/>
                <a:tab pos="1938655" algn="l"/>
                <a:tab pos="2533015" algn="l"/>
                <a:tab pos="3265170" algn="l"/>
                <a:tab pos="4708525" algn="l"/>
                <a:tab pos="6307455" algn="l"/>
                <a:tab pos="7118350" algn="l"/>
                <a:tab pos="8127365" algn="l"/>
                <a:tab pos="9075420" algn="l"/>
                <a:tab pos="1000379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	size	of	t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wind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incre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ses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MSS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ch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ti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one  acknowledgement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arrives.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sz="4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5080" lvl="0" indent="-228600" algn="l" defTabSz="914400" rtl="0" eaLnBrk="1" fontAlgn="auto" latinLnBrk="0" hangingPunct="1">
              <a:lnSpc>
                <a:spcPts val="26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09245" algn="l"/>
                <a:tab pos="309880" algn="l"/>
                <a:tab pos="991235" algn="l"/>
                <a:tab pos="1711960" algn="l"/>
                <a:tab pos="2765425" algn="l"/>
                <a:tab pos="4187190" algn="l"/>
                <a:tab pos="4904740" algn="l"/>
                <a:tab pos="6572250" algn="l"/>
                <a:tab pos="7609205" algn="l"/>
                <a:tab pos="8909050" algn="l"/>
                <a:tab pos="9650095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	the	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name	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implies,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	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algorithm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starts	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slowly,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but	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grows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exponentially.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3937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427114"/>
            <a:ext cx="1327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TCP/IP 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Protocol</a:t>
            </a:r>
            <a:r>
              <a:rPr kumimoji="0" sz="1200" b="0" i="0" u="none" strike="noStrike" kern="120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Suite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05576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18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3594" y="115951"/>
            <a:ext cx="1193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Figure</a:t>
            </a:r>
            <a:r>
              <a:rPr kumimoji="0" sz="1800" b="0" i="0" u="none" strike="noStrike" kern="1200" cap="none" spc="-8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15.34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91483" y="115951"/>
            <a:ext cx="2948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Slow </a:t>
            </a:r>
            <a:r>
              <a:rPr kumimoji="0" sz="1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start, </a:t>
            </a:r>
            <a:r>
              <a:rPr kumimoji="0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exponential</a:t>
            </a:r>
            <a:r>
              <a:rPr kumimoji="0" sz="18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increase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24000" y="0"/>
            <a:ext cx="8670290" cy="1053465"/>
            <a:chOff x="1524000" y="0"/>
            <a:chExt cx="8670290" cy="1053465"/>
          </a:xfrm>
        </p:grpSpPr>
        <p:sp>
          <p:nvSpPr>
            <p:cNvPr id="7" name="object 7"/>
            <p:cNvSpPr/>
            <p:nvPr/>
          </p:nvSpPr>
          <p:spPr>
            <a:xfrm>
              <a:off x="1891284" y="108204"/>
              <a:ext cx="437515" cy="474345"/>
            </a:xfrm>
            <a:custGeom>
              <a:avLst/>
              <a:gdLst/>
              <a:ahLst/>
              <a:cxnLst/>
              <a:rect l="l" t="t" r="r" b="b"/>
              <a:pathLst>
                <a:path w="437514" h="474345">
                  <a:moveTo>
                    <a:pt x="437388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437388" y="473963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273808" y="108204"/>
              <a:ext cx="327660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014727" y="530351"/>
              <a:ext cx="422275" cy="474345"/>
            </a:xfrm>
            <a:custGeom>
              <a:avLst/>
              <a:gdLst/>
              <a:ahLst/>
              <a:cxnLst/>
              <a:rect l="l" t="t" r="r" b="b"/>
              <a:pathLst>
                <a:path w="422275" h="474344">
                  <a:moveTo>
                    <a:pt x="422148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422148" y="473963"/>
                  </a:lnTo>
                  <a:lnTo>
                    <a:pt x="422148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385060" y="530351"/>
              <a:ext cx="367284" cy="4739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524000" y="480059"/>
              <a:ext cx="560832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967483" y="533400"/>
              <a:ext cx="8226552" cy="320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508504" y="1039734"/>
            <a:ext cx="5805170" cy="4618990"/>
            <a:chOff x="2508504" y="1039734"/>
            <a:chExt cx="5805170" cy="4618990"/>
          </a:xfrm>
        </p:grpSpPr>
        <p:sp>
          <p:nvSpPr>
            <p:cNvPr id="15" name="object 15"/>
            <p:cNvSpPr/>
            <p:nvPr/>
          </p:nvSpPr>
          <p:spPr>
            <a:xfrm>
              <a:off x="4995672" y="1039734"/>
              <a:ext cx="3317748" cy="46185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7931905" y="2462030"/>
              <a:ext cx="115102" cy="1141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279909" y="2040468"/>
              <a:ext cx="2695575" cy="495300"/>
            </a:xfrm>
            <a:custGeom>
              <a:avLst/>
              <a:gdLst/>
              <a:ahLst/>
              <a:cxnLst/>
              <a:rect l="l" t="t" r="r" b="b"/>
              <a:pathLst>
                <a:path w="2695575" h="495300">
                  <a:moveTo>
                    <a:pt x="4287" y="0"/>
                  </a:moveTo>
                  <a:lnTo>
                    <a:pt x="0" y="24081"/>
                  </a:lnTo>
                  <a:lnTo>
                    <a:pt x="2690918" y="494727"/>
                  </a:lnTo>
                  <a:lnTo>
                    <a:pt x="2695219" y="470653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7931905" y="2462030"/>
              <a:ext cx="115102" cy="1141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334014" y="2625846"/>
              <a:ext cx="2696845" cy="321310"/>
            </a:xfrm>
            <a:custGeom>
              <a:avLst/>
              <a:gdLst/>
              <a:ahLst/>
              <a:cxnLst/>
              <a:rect l="l" t="t" r="r" b="b"/>
              <a:pathLst>
                <a:path w="2696845" h="321310">
                  <a:moveTo>
                    <a:pt x="2694607" y="0"/>
                  </a:moveTo>
                  <a:lnTo>
                    <a:pt x="2667139" y="0"/>
                  </a:lnTo>
                  <a:lnTo>
                    <a:pt x="0" y="302682"/>
                  </a:lnTo>
                  <a:lnTo>
                    <a:pt x="2122" y="320786"/>
                  </a:lnTo>
                  <a:lnTo>
                    <a:pt x="2696395" y="15027"/>
                  </a:lnTo>
                  <a:lnTo>
                    <a:pt x="2694607" y="0"/>
                  </a:lnTo>
                  <a:close/>
                </a:path>
              </a:pathLst>
            </a:custGeom>
            <a:solidFill>
              <a:srgbClr val="EB008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279504" y="2891007"/>
              <a:ext cx="84391" cy="870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038600" y="1860669"/>
              <a:ext cx="932120" cy="42122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956304" y="2046732"/>
              <a:ext cx="1216152" cy="115976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7954742" y="3428295"/>
              <a:ext cx="115355" cy="11457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5296913" y="3004926"/>
              <a:ext cx="2701290" cy="497205"/>
            </a:xfrm>
            <a:custGeom>
              <a:avLst/>
              <a:gdLst/>
              <a:ahLst/>
              <a:cxnLst/>
              <a:rect l="l" t="t" r="r" b="b"/>
              <a:pathLst>
                <a:path w="2701290" h="497204">
                  <a:moveTo>
                    <a:pt x="4296" y="0"/>
                  </a:moveTo>
                  <a:lnTo>
                    <a:pt x="0" y="24183"/>
                  </a:lnTo>
                  <a:lnTo>
                    <a:pt x="2696838" y="496839"/>
                  </a:lnTo>
                  <a:lnTo>
                    <a:pt x="2701149" y="472662"/>
                  </a:lnTo>
                  <a:lnTo>
                    <a:pt x="42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7954742" y="3428295"/>
              <a:ext cx="115355" cy="11457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7942366" y="3563337"/>
              <a:ext cx="115355" cy="11458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284551" y="3139974"/>
              <a:ext cx="2701290" cy="497205"/>
            </a:xfrm>
            <a:custGeom>
              <a:avLst/>
              <a:gdLst/>
              <a:ahLst/>
              <a:cxnLst/>
              <a:rect l="l" t="t" r="r" b="b"/>
              <a:pathLst>
                <a:path w="2701290" h="497204">
                  <a:moveTo>
                    <a:pt x="4296" y="0"/>
                  </a:moveTo>
                  <a:lnTo>
                    <a:pt x="0" y="24176"/>
                  </a:lnTo>
                  <a:lnTo>
                    <a:pt x="2696822" y="496837"/>
                  </a:lnTo>
                  <a:lnTo>
                    <a:pt x="2701133" y="472655"/>
                  </a:lnTo>
                  <a:lnTo>
                    <a:pt x="42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7942366" y="3563337"/>
              <a:ext cx="115355" cy="11458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5321273" y="3553421"/>
              <a:ext cx="2693670" cy="326390"/>
            </a:xfrm>
            <a:custGeom>
              <a:avLst/>
              <a:gdLst/>
              <a:ahLst/>
              <a:cxnLst/>
              <a:rect l="l" t="t" r="r" b="b"/>
              <a:pathLst>
                <a:path w="2693670" h="326389">
                  <a:moveTo>
                    <a:pt x="2691241" y="0"/>
                  </a:moveTo>
                  <a:lnTo>
                    <a:pt x="0" y="307857"/>
                  </a:lnTo>
                  <a:lnTo>
                    <a:pt x="2120" y="326085"/>
                  </a:lnTo>
                  <a:lnTo>
                    <a:pt x="2693392" y="18227"/>
                  </a:lnTo>
                  <a:lnTo>
                    <a:pt x="2691241" y="0"/>
                  </a:lnTo>
                  <a:close/>
                </a:path>
              </a:pathLst>
            </a:custGeom>
            <a:solidFill>
              <a:srgbClr val="EB008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5266822" y="3823503"/>
              <a:ext cx="84296" cy="8766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5321273" y="3669633"/>
              <a:ext cx="2693670" cy="326390"/>
            </a:xfrm>
            <a:custGeom>
              <a:avLst/>
              <a:gdLst/>
              <a:ahLst/>
              <a:cxnLst/>
              <a:rect l="l" t="t" r="r" b="b"/>
              <a:pathLst>
                <a:path w="2693670" h="326389">
                  <a:moveTo>
                    <a:pt x="2691241" y="0"/>
                  </a:moveTo>
                  <a:lnTo>
                    <a:pt x="0" y="307857"/>
                  </a:lnTo>
                  <a:lnTo>
                    <a:pt x="2120" y="326085"/>
                  </a:lnTo>
                  <a:lnTo>
                    <a:pt x="2693392" y="18227"/>
                  </a:lnTo>
                  <a:lnTo>
                    <a:pt x="2691241" y="0"/>
                  </a:lnTo>
                  <a:close/>
                </a:path>
              </a:pathLst>
            </a:custGeom>
            <a:solidFill>
              <a:srgbClr val="EB008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5266822" y="3939714"/>
              <a:ext cx="84296" cy="8766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3503676" y="3131921"/>
              <a:ext cx="1682369" cy="113527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7943376" y="4519312"/>
              <a:ext cx="115345" cy="11455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5287436" y="4096071"/>
              <a:ext cx="2699385" cy="497205"/>
            </a:xfrm>
            <a:custGeom>
              <a:avLst/>
              <a:gdLst/>
              <a:ahLst/>
              <a:cxnLst/>
              <a:rect l="l" t="t" r="r" b="b"/>
              <a:pathLst>
                <a:path w="2699384" h="497204">
                  <a:moveTo>
                    <a:pt x="4293" y="0"/>
                  </a:moveTo>
                  <a:lnTo>
                    <a:pt x="0" y="24164"/>
                  </a:lnTo>
                  <a:lnTo>
                    <a:pt x="2694991" y="496692"/>
                  </a:lnTo>
                  <a:lnTo>
                    <a:pt x="2699299" y="472521"/>
                  </a:lnTo>
                  <a:lnTo>
                    <a:pt x="42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7943376" y="4519312"/>
              <a:ext cx="115345" cy="11455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931078" y="4654320"/>
              <a:ext cx="115276" cy="11455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5275083" y="4231046"/>
              <a:ext cx="2699385" cy="497205"/>
            </a:xfrm>
            <a:custGeom>
              <a:avLst/>
              <a:gdLst/>
              <a:ahLst/>
              <a:cxnLst/>
              <a:rect l="l" t="t" r="r" b="b"/>
              <a:pathLst>
                <a:path w="2699384" h="497204">
                  <a:moveTo>
                    <a:pt x="4293" y="0"/>
                  </a:moveTo>
                  <a:lnTo>
                    <a:pt x="0" y="24164"/>
                  </a:lnTo>
                  <a:lnTo>
                    <a:pt x="2694976" y="496734"/>
                  </a:lnTo>
                  <a:lnTo>
                    <a:pt x="2699284" y="472555"/>
                  </a:lnTo>
                  <a:lnTo>
                    <a:pt x="42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7931078" y="4654320"/>
              <a:ext cx="115276" cy="24343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5275083" y="4359931"/>
              <a:ext cx="2699385" cy="497205"/>
            </a:xfrm>
            <a:custGeom>
              <a:avLst/>
              <a:gdLst/>
              <a:ahLst/>
              <a:cxnLst/>
              <a:rect l="l" t="t" r="r" b="b"/>
              <a:pathLst>
                <a:path w="2699384" h="497204">
                  <a:moveTo>
                    <a:pt x="4293" y="0"/>
                  </a:moveTo>
                  <a:lnTo>
                    <a:pt x="0" y="24178"/>
                  </a:lnTo>
                  <a:lnTo>
                    <a:pt x="2694976" y="496720"/>
                  </a:lnTo>
                  <a:lnTo>
                    <a:pt x="2699284" y="472549"/>
                  </a:lnTo>
                  <a:lnTo>
                    <a:pt x="42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7931078" y="4783199"/>
              <a:ext cx="115276" cy="11455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7918709" y="4918208"/>
              <a:ext cx="115276" cy="11455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5285359" y="4494947"/>
              <a:ext cx="2677160" cy="497205"/>
            </a:xfrm>
            <a:custGeom>
              <a:avLst/>
              <a:gdLst/>
              <a:ahLst/>
              <a:cxnLst/>
              <a:rect l="l" t="t" r="r" b="b"/>
              <a:pathLst>
                <a:path w="2677159" h="497204">
                  <a:moveTo>
                    <a:pt x="4328" y="0"/>
                  </a:moveTo>
                  <a:lnTo>
                    <a:pt x="0" y="24171"/>
                  </a:lnTo>
                  <a:lnTo>
                    <a:pt x="2672331" y="496715"/>
                  </a:lnTo>
                  <a:lnTo>
                    <a:pt x="2676709" y="472549"/>
                  </a:lnTo>
                  <a:lnTo>
                    <a:pt x="43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7918709" y="4918208"/>
              <a:ext cx="115276" cy="11455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5317264" y="4646322"/>
              <a:ext cx="2696210" cy="327660"/>
            </a:xfrm>
            <a:custGeom>
              <a:avLst/>
              <a:gdLst/>
              <a:ahLst/>
              <a:cxnLst/>
              <a:rect l="l" t="t" r="r" b="b"/>
              <a:pathLst>
                <a:path w="2696209" h="327660">
                  <a:moveTo>
                    <a:pt x="2693692" y="0"/>
                  </a:moveTo>
                  <a:lnTo>
                    <a:pt x="0" y="309116"/>
                  </a:lnTo>
                  <a:lnTo>
                    <a:pt x="2125" y="327420"/>
                  </a:lnTo>
                  <a:lnTo>
                    <a:pt x="2695846" y="18241"/>
                  </a:lnTo>
                  <a:lnTo>
                    <a:pt x="2693692" y="0"/>
                  </a:lnTo>
                  <a:close/>
                </a:path>
              </a:pathLst>
            </a:custGeom>
            <a:solidFill>
              <a:srgbClr val="EB008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5262723" y="4917504"/>
              <a:ext cx="82378" cy="8803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5317264" y="4779363"/>
              <a:ext cx="2696210" cy="327660"/>
            </a:xfrm>
            <a:custGeom>
              <a:avLst/>
              <a:gdLst/>
              <a:ahLst/>
              <a:cxnLst/>
              <a:rect l="l" t="t" r="r" b="b"/>
              <a:pathLst>
                <a:path w="2696209" h="327660">
                  <a:moveTo>
                    <a:pt x="2693692" y="0"/>
                  </a:moveTo>
                  <a:lnTo>
                    <a:pt x="0" y="309151"/>
                  </a:lnTo>
                  <a:lnTo>
                    <a:pt x="2125" y="327455"/>
                  </a:lnTo>
                  <a:lnTo>
                    <a:pt x="2695846" y="18310"/>
                  </a:lnTo>
                  <a:lnTo>
                    <a:pt x="2693692" y="0"/>
                  </a:lnTo>
                  <a:close/>
                </a:path>
              </a:pathLst>
            </a:custGeom>
            <a:solidFill>
              <a:srgbClr val="EB008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5262723" y="5050580"/>
              <a:ext cx="82378" cy="8803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5317264" y="4937010"/>
              <a:ext cx="2696210" cy="327660"/>
            </a:xfrm>
            <a:custGeom>
              <a:avLst/>
              <a:gdLst/>
              <a:ahLst/>
              <a:cxnLst/>
              <a:rect l="l" t="t" r="r" b="b"/>
              <a:pathLst>
                <a:path w="2696209" h="327660">
                  <a:moveTo>
                    <a:pt x="2693692" y="0"/>
                  </a:moveTo>
                  <a:lnTo>
                    <a:pt x="0" y="309151"/>
                  </a:lnTo>
                  <a:lnTo>
                    <a:pt x="2125" y="327455"/>
                  </a:lnTo>
                  <a:lnTo>
                    <a:pt x="2695846" y="18304"/>
                  </a:lnTo>
                  <a:lnTo>
                    <a:pt x="2693692" y="0"/>
                  </a:lnTo>
                  <a:close/>
                </a:path>
              </a:pathLst>
            </a:custGeom>
            <a:solidFill>
              <a:srgbClr val="EB008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262723" y="5208227"/>
              <a:ext cx="82378" cy="8803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5317264" y="5070086"/>
              <a:ext cx="2696210" cy="327660"/>
            </a:xfrm>
            <a:custGeom>
              <a:avLst/>
              <a:gdLst/>
              <a:ahLst/>
              <a:cxnLst/>
              <a:rect l="l" t="t" r="r" b="b"/>
              <a:pathLst>
                <a:path w="2696209" h="327660">
                  <a:moveTo>
                    <a:pt x="2693692" y="0"/>
                  </a:moveTo>
                  <a:lnTo>
                    <a:pt x="0" y="309152"/>
                  </a:lnTo>
                  <a:lnTo>
                    <a:pt x="2125" y="327457"/>
                  </a:lnTo>
                  <a:lnTo>
                    <a:pt x="2695846" y="18310"/>
                  </a:lnTo>
                  <a:lnTo>
                    <a:pt x="2693692" y="0"/>
                  </a:lnTo>
                  <a:close/>
                </a:path>
              </a:pathLst>
            </a:custGeom>
            <a:solidFill>
              <a:srgbClr val="EB008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5262723" y="5341302"/>
              <a:ext cx="82378" cy="8803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2508504" y="4366259"/>
              <a:ext cx="2697480" cy="1292352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4225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4688"/>
            <a:ext cx="71831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1" dirty="0">
                <a:solidFill>
                  <a:srgbClr val="000000"/>
                </a:solidFill>
                <a:latin typeface="Times New Roman"/>
                <a:cs typeface="Times New Roman"/>
              </a:rPr>
              <a:t>Slow start, exponential</a:t>
            </a:r>
            <a:r>
              <a:rPr sz="4400" b="0" i="1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400" b="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increase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5202" y="1606453"/>
            <a:ext cx="7965576" cy="2203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2936" y="4226052"/>
            <a:ext cx="11932593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312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4352"/>
            <a:ext cx="7239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i="1" spc="-204" dirty="0">
                <a:solidFill>
                  <a:srgbClr val="000000"/>
                </a:solidFill>
                <a:latin typeface="Trebuchet MS"/>
                <a:cs typeface="Trebuchet MS"/>
              </a:rPr>
              <a:t>Congestion </a:t>
            </a:r>
            <a:r>
              <a:rPr sz="3600" b="0" i="1" spc="-245" dirty="0">
                <a:solidFill>
                  <a:srgbClr val="000000"/>
                </a:solidFill>
                <a:latin typeface="Trebuchet MS"/>
                <a:cs typeface="Trebuchet MS"/>
              </a:rPr>
              <a:t>Avoidance: </a:t>
            </a:r>
            <a:r>
              <a:rPr sz="3600" b="0" i="1" spc="-270" dirty="0">
                <a:solidFill>
                  <a:srgbClr val="000000"/>
                </a:solidFill>
                <a:latin typeface="Trebuchet MS"/>
                <a:cs typeface="Trebuchet MS"/>
              </a:rPr>
              <a:t>Additive</a:t>
            </a:r>
            <a:r>
              <a:rPr sz="3600" b="0" i="1" spc="-53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600" b="0" i="1" spc="-190" dirty="0">
                <a:solidFill>
                  <a:srgbClr val="000000"/>
                </a:solidFill>
                <a:latin typeface="Trebuchet MS"/>
                <a:cs typeface="Trebuchet MS"/>
              </a:rPr>
              <a:t>Increase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300" y="1803857"/>
            <a:ext cx="10528300" cy="365061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8255" lvl="0" indent="-228600" algn="l" defTabSz="914400" rtl="0" eaLnBrk="1" fontAlgn="auto" latinLnBrk="0" hangingPunct="1">
              <a:lnSpc>
                <a:spcPts val="3030"/>
              </a:lnSpc>
              <a:spcBef>
                <a:spcPts val="4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  <a:tab pos="640715" algn="l"/>
                <a:tab pos="1214755" algn="l"/>
                <a:tab pos="1989455" algn="l"/>
                <a:tab pos="2781935" algn="l"/>
                <a:tab pos="3376295" algn="l"/>
                <a:tab pos="4210050" algn="l"/>
                <a:tab pos="4982845" algn="l"/>
                <a:tab pos="6612255" algn="l"/>
                <a:tab pos="7207884" algn="l"/>
                <a:tab pos="7920355" algn="l"/>
                <a:tab pos="8378825" algn="l"/>
                <a:tab pos="8974455" algn="l"/>
              </a:tabLst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start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with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sl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sta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algori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z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ge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tion 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window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increases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exponentially.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sz="4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5080" lvl="0" indent="-228600" algn="l" defTabSz="914400" rtl="0" eaLnBrk="1" fontAlgn="auto" latinLnBrk="0" hangingPunct="1">
              <a:lnSpc>
                <a:spcPts val="30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  <a:tab pos="814069" algn="l"/>
                <a:tab pos="1807845" algn="l"/>
                <a:tab pos="3551554" algn="l"/>
                <a:tab pos="4662805" algn="l"/>
                <a:tab pos="5063490" algn="l"/>
                <a:tab pos="6520815" algn="l"/>
                <a:tab pos="7237095" algn="l"/>
                <a:tab pos="8130540" algn="l"/>
                <a:tab pos="9004935" algn="l"/>
                <a:tab pos="10000615" algn="l"/>
              </a:tabLst>
              <a:defRPr/>
            </a:pPr>
            <a:r>
              <a:rPr kumimoji="0" sz="2800" b="0" i="0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avoid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congestion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befo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happen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ust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sl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wn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 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exponential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growth.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23215" marR="0" lvl="0" indent="-311150" algn="l" defTabSz="914400" rtl="0" eaLnBrk="1" fontAlgn="auto" latinLnBrk="0" hangingPunct="1">
              <a:lnSpc>
                <a:spcPts val="31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23215" algn="l"/>
                <a:tab pos="323850" algn="l"/>
                <a:tab pos="1120775" algn="l"/>
                <a:tab pos="2306320" algn="l"/>
                <a:tab pos="3528695" algn="l"/>
                <a:tab pos="5068570" algn="l"/>
                <a:tab pos="6074410" algn="l"/>
                <a:tab pos="7833359" algn="l"/>
                <a:tab pos="9604375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TCP	defi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es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anot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er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algo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lled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congest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oi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</a:t>
            </a:r>
            <a:r>
              <a:rPr kumimoji="0" sz="2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e,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hi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0" lvl="0" indent="0" algn="l" defTabSz="914400" rtl="0" eaLnBrk="1" fontAlgn="auto" latinLnBrk="0" hangingPunct="1">
              <a:lnSpc>
                <a:spcPts val="31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increases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cwnd additively instead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exponentially.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64258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427114"/>
            <a:ext cx="1327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TCP/IP 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Protocol</a:t>
            </a:r>
            <a:r>
              <a:rPr kumimoji="0" sz="1200" b="0" i="0" u="none" strike="noStrike" kern="1200" cap="none" spc="-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Suite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05576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21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3594" y="115951"/>
            <a:ext cx="1193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Figure</a:t>
            </a:r>
            <a:r>
              <a:rPr kumimoji="0" sz="1800" b="0" i="0" u="none" strike="noStrike" kern="1200" cap="none" spc="-8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15.35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91483" y="115951"/>
            <a:ext cx="37357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Congestion avoidance, additive</a:t>
            </a:r>
            <a:r>
              <a:rPr kumimoji="0" sz="1800" b="0" i="1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increase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00200" y="0"/>
            <a:ext cx="8625840" cy="6242685"/>
            <a:chOff x="1600200" y="0"/>
            <a:chExt cx="8625840" cy="6242685"/>
          </a:xfrm>
        </p:grpSpPr>
        <p:sp>
          <p:nvSpPr>
            <p:cNvPr id="7" name="object 7"/>
            <p:cNvSpPr/>
            <p:nvPr/>
          </p:nvSpPr>
          <p:spPr>
            <a:xfrm>
              <a:off x="1891284" y="108204"/>
              <a:ext cx="437515" cy="474345"/>
            </a:xfrm>
            <a:custGeom>
              <a:avLst/>
              <a:gdLst/>
              <a:ahLst/>
              <a:cxnLst/>
              <a:rect l="l" t="t" r="r" b="b"/>
              <a:pathLst>
                <a:path w="437514" h="474345">
                  <a:moveTo>
                    <a:pt x="437388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437388" y="473963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273808" y="108204"/>
              <a:ext cx="327660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014727" y="530351"/>
              <a:ext cx="422275" cy="474345"/>
            </a:xfrm>
            <a:custGeom>
              <a:avLst/>
              <a:gdLst/>
              <a:ahLst/>
              <a:cxnLst/>
              <a:rect l="l" t="t" r="r" b="b"/>
              <a:pathLst>
                <a:path w="422275" h="474344">
                  <a:moveTo>
                    <a:pt x="422148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422148" y="473963"/>
                  </a:lnTo>
                  <a:lnTo>
                    <a:pt x="422148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385059" y="530351"/>
              <a:ext cx="367284" cy="4739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600200" y="457200"/>
              <a:ext cx="560832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967484" y="533400"/>
              <a:ext cx="8226552" cy="320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895600" y="990600"/>
              <a:ext cx="7330440" cy="52517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23841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8569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1" spc="-250" dirty="0">
                <a:solidFill>
                  <a:srgbClr val="000000"/>
                </a:solidFill>
                <a:latin typeface="Trebuchet MS"/>
                <a:cs typeface="Trebuchet MS"/>
              </a:rPr>
              <a:t>Congestion </a:t>
            </a:r>
            <a:r>
              <a:rPr sz="4400" b="0" i="1" spc="-290" dirty="0">
                <a:solidFill>
                  <a:srgbClr val="000000"/>
                </a:solidFill>
                <a:latin typeface="Trebuchet MS"/>
                <a:cs typeface="Trebuchet MS"/>
              </a:rPr>
              <a:t>Avoidance: </a:t>
            </a:r>
            <a:r>
              <a:rPr sz="4400" b="0" i="1" spc="-325" dirty="0">
                <a:solidFill>
                  <a:srgbClr val="000000"/>
                </a:solidFill>
                <a:latin typeface="Trebuchet MS"/>
                <a:cs typeface="Trebuchet MS"/>
              </a:rPr>
              <a:t>Additive</a:t>
            </a:r>
            <a:r>
              <a:rPr sz="4400" b="0" i="1" spc="-65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b="0" i="1" spc="-229" dirty="0">
                <a:solidFill>
                  <a:srgbClr val="000000"/>
                </a:solidFill>
                <a:latin typeface="Trebuchet MS"/>
                <a:cs typeface="Trebuchet MS"/>
              </a:rPr>
              <a:t>Increase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4374" y="1690116"/>
            <a:ext cx="11484554" cy="4122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8951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194" y="439877"/>
            <a:ext cx="735393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i="1" spc="-185" dirty="0">
                <a:solidFill>
                  <a:srgbClr val="000000"/>
                </a:solidFill>
                <a:latin typeface="Trebuchet MS"/>
                <a:cs typeface="Trebuchet MS"/>
              </a:rPr>
              <a:t>Congestion </a:t>
            </a:r>
            <a:r>
              <a:rPr sz="3200" b="0" i="1" spc="-229" dirty="0">
                <a:solidFill>
                  <a:srgbClr val="000000"/>
                </a:solidFill>
                <a:latin typeface="Trebuchet MS"/>
                <a:cs typeface="Trebuchet MS"/>
              </a:rPr>
              <a:t>Detection: </a:t>
            </a:r>
            <a:r>
              <a:rPr sz="3200" b="0" i="1" spc="-215" dirty="0">
                <a:solidFill>
                  <a:srgbClr val="000000"/>
                </a:solidFill>
                <a:latin typeface="Trebuchet MS"/>
                <a:cs typeface="Trebuchet MS"/>
              </a:rPr>
              <a:t>Multiplicative</a:t>
            </a:r>
            <a:r>
              <a:rPr sz="3200" b="0" i="1" spc="-47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200" b="0" i="1" spc="-170" dirty="0">
                <a:solidFill>
                  <a:srgbClr val="000000"/>
                </a:solidFill>
                <a:latin typeface="Trebuchet MS"/>
                <a:cs typeface="Trebuchet MS"/>
              </a:rPr>
              <a:t>Decrease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186942"/>
            <a:ext cx="10830560" cy="4555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If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congestion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occurs,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congestion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window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size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must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be</a:t>
            </a:r>
            <a:r>
              <a:rPr kumimoji="0" sz="2800" b="0" i="0" u="none" strike="noStrike" kern="1200" cap="none" spc="2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decreased.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sz="4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5080" lvl="0" indent="-228600" algn="just" defTabSz="914400" rtl="0" eaLnBrk="1" fontAlgn="auto" latinLnBrk="0" hangingPunct="1">
              <a:lnSpc>
                <a:spcPts val="302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only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way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sender can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guess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that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congestion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has occurred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 need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retransmit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</a:t>
            </a:r>
            <a:r>
              <a:rPr kumimoji="0" sz="28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segment.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sz="3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This is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 major assumption made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by</a:t>
            </a:r>
            <a:r>
              <a:rPr kumimoji="0" sz="280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TCP.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241300" marR="5080" lvl="0" indent="-228600" algn="just" defTabSz="914400" rtl="0" eaLnBrk="1" fontAlgn="auto" latinLnBrk="0" hangingPunct="1">
              <a:lnSpc>
                <a:spcPts val="3020"/>
              </a:lnSpc>
              <a:spcBef>
                <a:spcPts val="113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Retransmission is needed to recover a missing packet which is assumed to  have been dropped (i.e., lost)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router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had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 many incoming  packets, that had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drop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missing segment, i.e.,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router/network 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became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overloaded or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congested.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6988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7263" y="1646961"/>
            <a:ext cx="10536555" cy="247269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However,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retransmission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can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occur in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one of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two</a:t>
            </a:r>
            <a:r>
              <a:rPr kumimoji="0" sz="28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cases: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29565" marR="0" lvl="0" indent="-317500" algn="l" defTabSz="914400" rtl="0" eaLnBrk="1" fontAlgn="auto" latinLnBrk="0" hangingPunct="1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>
                <a:tab pos="329565" algn="l"/>
                <a:tab pos="3302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when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timer times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out</a:t>
            </a:r>
            <a:r>
              <a:rPr kumimoji="0" sz="2800" b="0" i="0" u="none" strike="noStrike" kern="1200" cap="none" spc="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when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three duplicate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ACKs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</a:t>
            </a:r>
            <a:r>
              <a:rPr kumimoji="0" sz="2800" b="0" i="0" u="none" strike="noStrike" kern="1200" cap="none" spc="-2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received.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sz="3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175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16865" algn="l"/>
                <a:tab pos="3175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both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cases,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size of the threshold is dropped to half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multiplicative</a:t>
            </a:r>
            <a:r>
              <a:rPr kumimoji="0" sz="2400" b="1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decrease).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15693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961" y="638302"/>
            <a:ext cx="10873740" cy="16046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527685" marR="5080" indent="-515620" algn="just">
              <a:lnSpc>
                <a:spcPct val="90000"/>
              </a:lnSpc>
              <a:spcBef>
                <a:spcPts val="430"/>
              </a:spcBef>
            </a:pPr>
            <a:r>
              <a:rPr sz="2800" spc="-5" dirty="0">
                <a:solidFill>
                  <a:srgbClr val="000000"/>
                </a:solidFill>
                <a:latin typeface="Carlito"/>
                <a:cs typeface="Carlito"/>
              </a:rPr>
              <a:t>1. If a </a:t>
            </a:r>
            <a:r>
              <a:rPr sz="2800" dirty="0">
                <a:solidFill>
                  <a:srgbClr val="000000"/>
                </a:solidFill>
                <a:latin typeface="Carlito"/>
                <a:cs typeface="Carlito"/>
              </a:rPr>
              <a:t>time-out </a:t>
            </a:r>
            <a:r>
              <a:rPr sz="2800" spc="-10" dirty="0">
                <a:solidFill>
                  <a:srgbClr val="000000"/>
                </a:solidFill>
                <a:latin typeface="Carlito"/>
                <a:cs typeface="Carlito"/>
              </a:rPr>
              <a:t>occurs, there </a:t>
            </a:r>
            <a:r>
              <a:rPr sz="2800" spc="-5" dirty="0">
                <a:solidFill>
                  <a:srgbClr val="000000"/>
                </a:solidFill>
                <a:latin typeface="Carlito"/>
                <a:cs typeface="Carlito"/>
              </a:rPr>
              <a:t>is a </a:t>
            </a:r>
            <a:r>
              <a:rPr sz="2800" spc="-15" dirty="0">
                <a:solidFill>
                  <a:srgbClr val="000000"/>
                </a:solidFill>
                <a:latin typeface="Carlito"/>
                <a:cs typeface="Carlito"/>
              </a:rPr>
              <a:t>stronger </a:t>
            </a:r>
            <a:r>
              <a:rPr sz="2800" spc="-5" dirty="0">
                <a:solidFill>
                  <a:srgbClr val="000000"/>
                </a:solidFill>
                <a:latin typeface="Carlito"/>
                <a:cs typeface="Carlito"/>
              </a:rPr>
              <a:t>possibility of </a:t>
            </a:r>
            <a:r>
              <a:rPr sz="2800" spc="-10" dirty="0">
                <a:solidFill>
                  <a:srgbClr val="000000"/>
                </a:solidFill>
                <a:latin typeface="Carlito"/>
                <a:cs typeface="Carlito"/>
              </a:rPr>
              <a:t>congestion; </a:t>
            </a:r>
            <a:r>
              <a:rPr sz="2800" spc="-5" dirty="0">
                <a:solidFill>
                  <a:srgbClr val="000000"/>
                </a:solidFill>
                <a:latin typeface="Carlito"/>
                <a:cs typeface="Carlito"/>
              </a:rPr>
              <a:t>a  </a:t>
            </a:r>
            <a:r>
              <a:rPr sz="2800" spc="-10" dirty="0">
                <a:solidFill>
                  <a:srgbClr val="000000"/>
                </a:solidFill>
                <a:latin typeface="Carlito"/>
                <a:cs typeface="Carlito"/>
              </a:rPr>
              <a:t>segment has </a:t>
            </a:r>
            <a:r>
              <a:rPr sz="2800" b="0" spc="-15" dirty="0">
                <a:solidFill>
                  <a:srgbClr val="000000"/>
                </a:solidFill>
                <a:latin typeface="Carlito"/>
                <a:cs typeface="Carlito"/>
              </a:rPr>
              <a:t>probably </a:t>
            </a:r>
            <a:r>
              <a:rPr sz="2800" b="0" spc="-10" dirty="0">
                <a:solidFill>
                  <a:srgbClr val="000000"/>
                </a:solidFill>
                <a:latin typeface="Carlito"/>
                <a:cs typeface="Carlito"/>
              </a:rPr>
              <a:t>been dropped </a:t>
            </a:r>
            <a:r>
              <a:rPr sz="2800" b="0" dirty="0">
                <a:solidFill>
                  <a:srgbClr val="000000"/>
                </a:solidFill>
                <a:latin typeface="Carlito"/>
                <a:cs typeface="Carlito"/>
              </a:rPr>
              <a:t>in </a:t>
            </a:r>
            <a:r>
              <a:rPr sz="2800" b="0" spc="-5" dirty="0">
                <a:solidFill>
                  <a:srgbClr val="000000"/>
                </a:solidFill>
                <a:latin typeface="Carlito"/>
                <a:cs typeface="Carlito"/>
              </a:rPr>
              <a:t>the </a:t>
            </a:r>
            <a:r>
              <a:rPr sz="2800" b="0" spc="-10" dirty="0">
                <a:solidFill>
                  <a:srgbClr val="000000"/>
                </a:solidFill>
                <a:latin typeface="Carlito"/>
                <a:cs typeface="Carlito"/>
              </a:rPr>
              <a:t>network </a:t>
            </a:r>
            <a:r>
              <a:rPr sz="2800" b="0" spc="-5" dirty="0">
                <a:solidFill>
                  <a:srgbClr val="000000"/>
                </a:solidFill>
                <a:latin typeface="Carlito"/>
                <a:cs typeface="Carlito"/>
              </a:rPr>
              <a:t>and </a:t>
            </a:r>
            <a:r>
              <a:rPr sz="2800" b="0" spc="-15" dirty="0">
                <a:solidFill>
                  <a:srgbClr val="000000"/>
                </a:solidFill>
                <a:latin typeface="Carlito"/>
                <a:cs typeface="Carlito"/>
              </a:rPr>
              <a:t>there </a:t>
            </a:r>
            <a:r>
              <a:rPr sz="2800" b="0" spc="-10" dirty="0">
                <a:solidFill>
                  <a:srgbClr val="000000"/>
                </a:solidFill>
                <a:latin typeface="Carlito"/>
                <a:cs typeface="Carlito"/>
              </a:rPr>
              <a:t>is </a:t>
            </a:r>
            <a:r>
              <a:rPr sz="2800" b="0" dirty="0">
                <a:solidFill>
                  <a:srgbClr val="000000"/>
                </a:solidFill>
                <a:latin typeface="Carlito"/>
                <a:cs typeface="Carlito"/>
              </a:rPr>
              <a:t>no  </a:t>
            </a:r>
            <a:r>
              <a:rPr sz="2800" b="0" spc="-15" dirty="0">
                <a:solidFill>
                  <a:srgbClr val="000000"/>
                </a:solidFill>
                <a:latin typeface="Carlito"/>
                <a:cs typeface="Carlito"/>
              </a:rPr>
              <a:t>news </a:t>
            </a:r>
            <a:r>
              <a:rPr sz="2800" b="0" spc="-5" dirty="0">
                <a:solidFill>
                  <a:srgbClr val="000000"/>
                </a:solidFill>
                <a:latin typeface="Carlito"/>
                <a:cs typeface="Carlito"/>
              </a:rPr>
              <a:t>about the </a:t>
            </a:r>
            <a:r>
              <a:rPr sz="2800" b="0" spc="-15" dirty="0">
                <a:solidFill>
                  <a:srgbClr val="000000"/>
                </a:solidFill>
                <a:latin typeface="Carlito"/>
                <a:cs typeface="Carlito"/>
              </a:rPr>
              <a:t>following sent </a:t>
            </a:r>
            <a:r>
              <a:rPr sz="2800" b="0" spc="-10" dirty="0">
                <a:solidFill>
                  <a:srgbClr val="000000"/>
                </a:solidFill>
                <a:latin typeface="Carlito"/>
                <a:cs typeface="Carlito"/>
              </a:rPr>
              <a:t>segments. </a:t>
            </a:r>
            <a:r>
              <a:rPr sz="2800" b="0" spc="-5" dirty="0">
                <a:solidFill>
                  <a:srgbClr val="000000"/>
                </a:solidFill>
                <a:latin typeface="Carlito"/>
                <a:cs typeface="Carlito"/>
              </a:rPr>
              <a:t>In this </a:t>
            </a:r>
            <a:r>
              <a:rPr sz="2800" b="0" spc="-10" dirty="0">
                <a:solidFill>
                  <a:srgbClr val="000000"/>
                </a:solidFill>
                <a:latin typeface="Carlito"/>
                <a:cs typeface="Carlito"/>
              </a:rPr>
              <a:t>case </a:t>
            </a:r>
            <a:r>
              <a:rPr sz="2800" b="0" spc="-25" dirty="0">
                <a:solidFill>
                  <a:srgbClr val="000000"/>
                </a:solidFill>
                <a:latin typeface="Carlito"/>
                <a:cs typeface="Carlito"/>
              </a:rPr>
              <a:t>TCP </a:t>
            </a:r>
            <a:r>
              <a:rPr sz="2800" b="0" spc="-10" dirty="0">
                <a:solidFill>
                  <a:srgbClr val="000000"/>
                </a:solidFill>
                <a:latin typeface="Carlito"/>
                <a:cs typeface="Carlito"/>
              </a:rPr>
              <a:t>reacts  </a:t>
            </a:r>
            <a:r>
              <a:rPr sz="2800" b="0" spc="-15" dirty="0">
                <a:solidFill>
                  <a:srgbClr val="000000"/>
                </a:solidFill>
                <a:latin typeface="Carlito"/>
                <a:cs typeface="Carlito"/>
              </a:rPr>
              <a:t>strongly: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961" y="3238649"/>
            <a:ext cx="10071100" cy="15601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3695" marR="0" lvl="0" indent="-341630" algn="l" defTabSz="914400" rtl="0" eaLnBrk="1" fontAlgn="auto" latinLnBrk="0" hangingPunct="1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Tx/>
              <a:buSzTx/>
              <a:buFontTx/>
              <a:buAutoNum type="alphaLcPeriod"/>
              <a:tabLst>
                <a:tab pos="35433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It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sets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value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threshold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half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of the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current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window</a:t>
            </a:r>
            <a:r>
              <a:rPr kumimoji="0" sz="2800" b="0" i="0" u="none" strike="noStrike" kern="1200" cap="none" spc="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size.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370840" marR="0" lvl="0" indent="-358140" algn="l" defTabSz="914400" rtl="0" eaLnBrk="1" fontAlgn="auto" latinLnBrk="0" hangingPunct="1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Tx/>
              <a:buAutoNum type="alphaLcPeriod"/>
              <a:tabLst>
                <a:tab pos="37084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It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reduces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cwnd back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to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one</a:t>
            </a:r>
            <a:r>
              <a:rPr kumimoji="0" sz="28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segment.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  <a:p>
            <a:pPr marL="334010" marR="0" lvl="0" indent="-321945" algn="l" defTabSz="914400" rtl="0" eaLnBrk="1" fontAlgn="auto" latinLnBrk="0" hangingPunct="1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Tx/>
              <a:buSzTx/>
              <a:buFontTx/>
              <a:buAutoNum type="alphaLcPeriod"/>
              <a:tabLst>
                <a:tab pos="334645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It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starts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the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slow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start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phase</a:t>
            </a:r>
            <a:r>
              <a:rPr kumimoji="0" sz="2800" b="0" i="0" u="none" strike="noStrike" kern="1200" cap="none" spc="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  <a:cs typeface="Carlito"/>
              </a:rPr>
              <a:t>again.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2585027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0065" algn="l"/>
                <a:tab pos="982980" algn="l"/>
                <a:tab pos="1935480" algn="l"/>
                <a:tab pos="3464560" algn="l"/>
                <a:tab pos="4552950" algn="l"/>
                <a:tab pos="5231130" algn="l"/>
                <a:tab pos="6703695" algn="l"/>
                <a:tab pos="7654290" algn="l"/>
                <a:tab pos="8099425" algn="l"/>
                <a:tab pos="8491220" algn="l"/>
              </a:tabLst>
            </a:pPr>
            <a:r>
              <a:rPr sz="2800" spc="-10" dirty="0">
                <a:solidFill>
                  <a:srgbClr val="000000"/>
                </a:solidFill>
                <a:latin typeface="Carlito"/>
                <a:cs typeface="Carlito"/>
              </a:rPr>
              <a:t>2</a:t>
            </a:r>
            <a:r>
              <a:rPr sz="2800" spc="-5" dirty="0">
                <a:solidFill>
                  <a:srgbClr val="000000"/>
                </a:solidFill>
              </a:rPr>
              <a:t>.</a:t>
            </a:r>
            <a:r>
              <a:rPr sz="2800" dirty="0">
                <a:solidFill>
                  <a:srgbClr val="000000"/>
                </a:solidFill>
              </a:rPr>
              <a:t>	</a:t>
            </a:r>
            <a:r>
              <a:rPr spc="-5" dirty="0"/>
              <a:t>I</a:t>
            </a:r>
            <a:r>
              <a:rPr dirty="0"/>
              <a:t>f	th</a:t>
            </a:r>
            <a:r>
              <a:rPr spc="-55" dirty="0"/>
              <a:t>r</a:t>
            </a:r>
            <a:r>
              <a:rPr dirty="0"/>
              <a:t>ee	d</a:t>
            </a:r>
            <a:r>
              <a:rPr spc="10" dirty="0"/>
              <a:t>u</a:t>
            </a:r>
            <a:r>
              <a:rPr dirty="0"/>
              <a:t>plic</a:t>
            </a:r>
            <a:r>
              <a:rPr spc="5" dirty="0"/>
              <a:t>a</a:t>
            </a:r>
            <a:r>
              <a:rPr spc="-15" dirty="0"/>
              <a:t>t</a:t>
            </a:r>
            <a:r>
              <a:rPr dirty="0"/>
              <a:t>e	</a:t>
            </a:r>
            <a:r>
              <a:rPr spc="-10" dirty="0"/>
              <a:t>A</a:t>
            </a:r>
            <a:r>
              <a:rPr dirty="0"/>
              <a:t>CKs	a</a:t>
            </a:r>
            <a:r>
              <a:rPr spc="-50" dirty="0"/>
              <a:t>r</a:t>
            </a:r>
            <a:r>
              <a:rPr dirty="0"/>
              <a:t>e	</a:t>
            </a:r>
            <a:r>
              <a:rPr spc="-55" dirty="0"/>
              <a:t>r</a:t>
            </a:r>
            <a:r>
              <a:rPr dirty="0"/>
              <a:t>e</a:t>
            </a:r>
            <a:r>
              <a:rPr spc="-10" dirty="0"/>
              <a:t>c</a:t>
            </a:r>
            <a:r>
              <a:rPr dirty="0"/>
              <a:t>e</a:t>
            </a:r>
            <a:r>
              <a:rPr spc="-25" dirty="0"/>
              <a:t>i</a:t>
            </a:r>
            <a:r>
              <a:rPr dirty="0"/>
              <a:t>v</a:t>
            </a:r>
            <a:r>
              <a:rPr spc="-15" dirty="0"/>
              <a:t>e</a:t>
            </a:r>
            <a:r>
              <a:rPr dirty="0"/>
              <a:t>d,	the</a:t>
            </a:r>
            <a:r>
              <a:rPr spc="-55" dirty="0"/>
              <a:t>r</a:t>
            </a:r>
            <a:r>
              <a:rPr dirty="0"/>
              <a:t>e	</a:t>
            </a:r>
            <a:r>
              <a:rPr spc="-5" dirty="0"/>
              <a:t>i</a:t>
            </a:r>
            <a:r>
              <a:rPr dirty="0"/>
              <a:t>s	a	</a:t>
            </a:r>
            <a:r>
              <a:rPr spc="-10" dirty="0"/>
              <a:t>w</a:t>
            </a:r>
            <a:r>
              <a:rPr dirty="0"/>
              <a:t>eak</a:t>
            </a:r>
            <a:r>
              <a:rPr spc="-15" dirty="0"/>
              <a:t>e</a:t>
            </a:r>
            <a:r>
              <a:rPr dirty="0"/>
              <a:t>r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marR="5080" algn="just">
              <a:lnSpc>
                <a:spcPct val="90000"/>
              </a:lnSpc>
              <a:spcBef>
                <a:spcPts val="415"/>
              </a:spcBef>
            </a:pPr>
            <a:r>
              <a:rPr b="1" spc="-5" dirty="0">
                <a:solidFill>
                  <a:srgbClr val="C00000"/>
                </a:solidFill>
                <a:latin typeface="Times New Roman"/>
                <a:cs typeface="Times New Roman"/>
              </a:rPr>
              <a:t>possibility </a:t>
            </a:r>
            <a:r>
              <a:rPr b="1" dirty="0">
                <a:solidFill>
                  <a:srgbClr val="C00000"/>
                </a:solidFill>
                <a:latin typeface="Times New Roman"/>
                <a:cs typeface="Times New Roman"/>
              </a:rPr>
              <a:t>of </a:t>
            </a:r>
            <a:r>
              <a:rPr b="1" spc="-5" dirty="0">
                <a:solidFill>
                  <a:srgbClr val="C00000"/>
                </a:solidFill>
                <a:latin typeface="Times New Roman"/>
                <a:cs typeface="Times New Roman"/>
              </a:rPr>
              <a:t>congestion; </a:t>
            </a:r>
            <a:r>
              <a:rPr b="1" dirty="0">
                <a:latin typeface="Times New Roman"/>
                <a:cs typeface="Times New Roman"/>
              </a:rPr>
              <a:t>a </a:t>
            </a:r>
            <a:r>
              <a:rPr spc="-5" dirty="0"/>
              <a:t>segment may </a:t>
            </a:r>
            <a:r>
              <a:rPr dirty="0"/>
              <a:t>have </a:t>
            </a:r>
            <a:r>
              <a:rPr spc="-5" dirty="0"/>
              <a:t>been dropped </a:t>
            </a:r>
            <a:r>
              <a:rPr spc="-10" dirty="0"/>
              <a:t>but  </a:t>
            </a:r>
            <a:r>
              <a:rPr spc="-5" dirty="0"/>
              <a:t>some </a:t>
            </a:r>
            <a:r>
              <a:rPr dirty="0"/>
              <a:t>segments </a:t>
            </a:r>
            <a:r>
              <a:rPr spc="-5" dirty="0"/>
              <a:t>after </a:t>
            </a:r>
            <a:r>
              <a:rPr dirty="0"/>
              <a:t>that </a:t>
            </a:r>
            <a:r>
              <a:rPr spc="-5" dirty="0"/>
              <a:t>have arrived safely since three duplicate  </a:t>
            </a:r>
            <a:r>
              <a:rPr dirty="0"/>
              <a:t>ACKs are </a:t>
            </a:r>
            <a:r>
              <a:rPr spc="-5" dirty="0"/>
              <a:t>received. </a:t>
            </a:r>
            <a:r>
              <a:rPr dirty="0"/>
              <a:t>This </a:t>
            </a:r>
            <a:r>
              <a:rPr spc="-5" dirty="0"/>
              <a:t>is called fast transmission </a:t>
            </a:r>
            <a:r>
              <a:rPr dirty="0"/>
              <a:t>and </a:t>
            </a:r>
            <a:r>
              <a:rPr spc="-5" dirty="0"/>
              <a:t>fast</a:t>
            </a:r>
            <a:r>
              <a:rPr spc="-10" dirty="0"/>
              <a:t> </a:t>
            </a:r>
            <a:r>
              <a:rPr spc="-20" dirty="0"/>
              <a:t>recovery.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00"/>
          </a:p>
          <a:p>
            <a:pPr marL="94615" algn="just">
              <a:lnSpc>
                <a:spcPct val="100000"/>
              </a:lnSpc>
            </a:pPr>
            <a:r>
              <a:rPr spc="-5" dirty="0"/>
              <a:t>In </a:t>
            </a:r>
            <a:r>
              <a:rPr dirty="0"/>
              <a:t>this </a:t>
            </a:r>
            <a:r>
              <a:rPr spc="-5" dirty="0"/>
              <a:t>case, </a:t>
            </a:r>
            <a:r>
              <a:rPr spc="5" dirty="0"/>
              <a:t>TCP </a:t>
            </a:r>
            <a:r>
              <a:rPr dirty="0"/>
              <a:t>has a weaker reaction </a:t>
            </a:r>
            <a:r>
              <a:rPr spc="-5" dirty="0"/>
              <a:t>as </a:t>
            </a:r>
            <a:r>
              <a:rPr dirty="0"/>
              <a:t>shown</a:t>
            </a:r>
            <a:r>
              <a:rPr spc="-254" dirty="0"/>
              <a:t> </a:t>
            </a:r>
            <a:r>
              <a:rPr dirty="0"/>
              <a:t>below: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00"/>
          </a:p>
          <a:p>
            <a:pPr marL="342900" indent="-330835">
              <a:lnSpc>
                <a:spcPct val="100000"/>
              </a:lnSpc>
              <a:buFont typeface="Times New Roman"/>
              <a:buAutoNum type="alphaLcPeriod"/>
              <a:tabLst>
                <a:tab pos="343535" algn="l"/>
              </a:tabLst>
            </a:pPr>
            <a:r>
              <a:rPr spc="-5" dirty="0"/>
              <a:t>It sets </a:t>
            </a:r>
            <a:r>
              <a:rPr dirty="0"/>
              <a:t>the value of the threshold to half of the current </a:t>
            </a:r>
            <a:r>
              <a:rPr spc="5" dirty="0"/>
              <a:t>window</a:t>
            </a:r>
            <a:r>
              <a:rPr spc="-180" dirty="0"/>
              <a:t> </a:t>
            </a:r>
            <a:r>
              <a:rPr spc="-5" dirty="0"/>
              <a:t>size.</a:t>
            </a:r>
          </a:p>
          <a:p>
            <a:pPr marL="241300" marR="6350" indent="-228600">
              <a:lnSpc>
                <a:spcPts val="2810"/>
              </a:lnSpc>
              <a:spcBef>
                <a:spcPts val="1040"/>
              </a:spcBef>
              <a:buAutoNum type="alphaLcPeriod"/>
              <a:tabLst>
                <a:tab pos="351155" algn="l"/>
              </a:tabLst>
            </a:pPr>
            <a:r>
              <a:rPr spc="-5" dirty="0"/>
              <a:t>It sets </a:t>
            </a:r>
            <a:r>
              <a:rPr dirty="0"/>
              <a:t>cwnd </a:t>
            </a:r>
            <a:r>
              <a:rPr spc="-10" dirty="0"/>
              <a:t>to </a:t>
            </a:r>
            <a:r>
              <a:rPr dirty="0"/>
              <a:t>the value of </a:t>
            </a:r>
            <a:r>
              <a:rPr spc="-5" dirty="0"/>
              <a:t>the threshold (some implementations </a:t>
            </a:r>
            <a:r>
              <a:rPr dirty="0"/>
              <a:t>add  three </a:t>
            </a:r>
            <a:r>
              <a:rPr spc="-5" dirty="0"/>
              <a:t>segment sizes to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threshold).</a:t>
            </a:r>
          </a:p>
          <a:p>
            <a:pPr marL="323215" indent="-311150">
              <a:lnSpc>
                <a:spcPct val="100000"/>
              </a:lnSpc>
              <a:spcBef>
                <a:spcPts val="640"/>
              </a:spcBef>
              <a:buAutoNum type="alphaLcPeriod"/>
              <a:tabLst>
                <a:tab pos="323850" algn="l"/>
              </a:tabLst>
            </a:pPr>
            <a:r>
              <a:rPr spc="-5" dirty="0"/>
              <a:t>It starts </a:t>
            </a:r>
            <a:r>
              <a:rPr dirty="0"/>
              <a:t>the congestion avoidance</a:t>
            </a:r>
            <a:r>
              <a:rPr spc="-80" dirty="0"/>
              <a:t> </a:t>
            </a:r>
            <a:r>
              <a:rPr dirty="0"/>
              <a:t>phase.</a:t>
            </a:r>
          </a:p>
        </p:txBody>
      </p:sp>
    </p:spTree>
    <p:extLst>
      <p:ext uri="{BB962C8B-B14F-4D97-AF65-F5344CB8AC3E}">
        <p14:creationId xmlns:p14="http://schemas.microsoft.com/office/powerpoint/2010/main" val="48697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73761"/>
            <a:ext cx="994791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-229" dirty="0"/>
              <a:t>Difference </a:t>
            </a:r>
            <a:r>
              <a:rPr sz="4000" spc="-204" dirty="0"/>
              <a:t>between </a:t>
            </a:r>
            <a:r>
              <a:rPr sz="4000" spc="-170" dirty="0"/>
              <a:t>host-to-host</a:t>
            </a:r>
            <a:r>
              <a:rPr sz="4000" spc="-440" dirty="0"/>
              <a:t> </a:t>
            </a:r>
            <a:r>
              <a:rPr sz="4000" spc="-195" dirty="0"/>
              <a:t>communication  </a:t>
            </a:r>
            <a:r>
              <a:rPr sz="4000" spc="-165" dirty="0"/>
              <a:t>and </a:t>
            </a:r>
            <a:r>
              <a:rPr sz="4000" spc="-175" dirty="0"/>
              <a:t>process-to-process</a:t>
            </a:r>
            <a:r>
              <a:rPr sz="4000" spc="-465" dirty="0"/>
              <a:t> </a:t>
            </a:r>
            <a:r>
              <a:rPr sz="4000" spc="-195" dirty="0"/>
              <a:t>communication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737106"/>
            <a:ext cx="10288905" cy="410845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41300" marR="153670" indent="-228600">
              <a:lnSpc>
                <a:spcPct val="7000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solidFill>
                  <a:srgbClr val="006FC0"/>
                </a:solidFill>
                <a:latin typeface="Carlito"/>
                <a:cs typeface="Carlito"/>
              </a:rPr>
              <a:t>network </a:t>
            </a:r>
            <a:r>
              <a:rPr sz="2600" spc="-20" dirty="0">
                <a:solidFill>
                  <a:srgbClr val="006FC0"/>
                </a:solidFill>
                <a:latin typeface="Carlito"/>
                <a:cs typeface="Carlito"/>
              </a:rPr>
              <a:t>layer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5" dirty="0">
                <a:latin typeface="Carlito"/>
                <a:cs typeface="Carlito"/>
              </a:rPr>
              <a:t>responsible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spc="-10" dirty="0">
                <a:latin typeface="Carlito"/>
                <a:cs typeface="Carlito"/>
              </a:rPr>
              <a:t>communication </a:t>
            </a:r>
            <a:r>
              <a:rPr sz="2600" spc="-15" dirty="0">
                <a:latin typeface="Carlito"/>
                <a:cs typeface="Carlito"/>
              </a:rPr>
              <a:t>at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computer level  (host-to-host</a:t>
            </a:r>
            <a:r>
              <a:rPr sz="2600" spc="-1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communication).</a:t>
            </a:r>
            <a:endParaRPr sz="2600">
              <a:latin typeface="Carlito"/>
              <a:cs typeface="Carlito"/>
            </a:endParaRPr>
          </a:p>
          <a:p>
            <a:pPr marL="241300" marR="287655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A </a:t>
            </a:r>
            <a:r>
              <a:rPr sz="2600" spc="-10" dirty="0">
                <a:latin typeface="Carlito"/>
                <a:cs typeface="Carlito"/>
              </a:rPr>
              <a:t>network-layer </a:t>
            </a:r>
            <a:r>
              <a:rPr sz="2600" spc="-15" dirty="0">
                <a:latin typeface="Carlito"/>
                <a:cs typeface="Carlito"/>
              </a:rPr>
              <a:t>protocol </a:t>
            </a:r>
            <a:r>
              <a:rPr sz="2600" spc="-10" dirty="0">
                <a:latin typeface="Carlito"/>
                <a:cs typeface="Carlito"/>
              </a:rPr>
              <a:t>can </a:t>
            </a:r>
            <a:r>
              <a:rPr sz="2600" spc="-5" dirty="0">
                <a:latin typeface="Carlito"/>
                <a:cs typeface="Carlito"/>
              </a:rPr>
              <a:t>deliver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message </a:t>
            </a:r>
            <a:r>
              <a:rPr sz="2600" spc="-5" dirty="0">
                <a:solidFill>
                  <a:srgbClr val="006FC0"/>
                </a:solidFill>
                <a:latin typeface="Carlito"/>
                <a:cs typeface="Carlito"/>
              </a:rPr>
              <a:t>only </a:t>
            </a:r>
            <a:r>
              <a:rPr sz="2600" spc="-15" dirty="0">
                <a:solidFill>
                  <a:srgbClr val="006FC0"/>
                </a:solidFill>
                <a:latin typeface="Carlito"/>
                <a:cs typeface="Carlito"/>
              </a:rPr>
              <a:t>to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destination  </a:t>
            </a:r>
            <a:r>
              <a:rPr sz="2600" spc="-35" dirty="0">
                <a:latin typeface="Carlito"/>
                <a:cs typeface="Carlito"/>
              </a:rPr>
              <a:t>computer.</a:t>
            </a:r>
            <a:endParaRPr sz="2600">
              <a:latin typeface="Carlito"/>
              <a:cs typeface="Carlito"/>
            </a:endParaRPr>
          </a:p>
          <a:p>
            <a:pPr marL="241300" marR="297180" indent="-228600">
              <a:lnSpc>
                <a:spcPct val="7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message still needs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5" dirty="0">
                <a:latin typeface="Carlito"/>
                <a:cs typeface="Carlito"/>
              </a:rPr>
              <a:t>be handed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solidFill>
                  <a:srgbClr val="006FC0"/>
                </a:solidFill>
                <a:latin typeface="Carlito"/>
                <a:cs typeface="Carlito"/>
              </a:rPr>
              <a:t>correct </a:t>
            </a:r>
            <a:r>
              <a:rPr sz="2600" spc="-5" dirty="0">
                <a:solidFill>
                  <a:srgbClr val="006FC0"/>
                </a:solidFill>
                <a:latin typeface="Carlito"/>
                <a:cs typeface="Carlito"/>
              </a:rPr>
              <a:t>process</a:t>
            </a:r>
            <a:r>
              <a:rPr sz="2600" spc="-5" dirty="0">
                <a:latin typeface="Carlito"/>
                <a:cs typeface="Carlito"/>
              </a:rPr>
              <a:t>. This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5" dirty="0">
                <a:latin typeface="Carlito"/>
                <a:cs typeface="Carlito"/>
              </a:rPr>
              <a:t>done  by </a:t>
            </a:r>
            <a:r>
              <a:rPr sz="2600" spc="-10" dirty="0">
                <a:latin typeface="Carlito"/>
                <a:cs typeface="Carlito"/>
              </a:rPr>
              <a:t>transport-layer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15" dirty="0">
                <a:latin typeface="Carlito"/>
                <a:cs typeface="Carlito"/>
              </a:rPr>
              <a:t>protocol.</a:t>
            </a:r>
            <a:endParaRPr sz="2600">
              <a:latin typeface="Carlito"/>
              <a:cs typeface="Carlito"/>
            </a:endParaRPr>
          </a:p>
          <a:p>
            <a:pPr marL="241300" marR="5080" indent="-228600">
              <a:lnSpc>
                <a:spcPct val="70000"/>
              </a:lnSpc>
              <a:spcBef>
                <a:spcPts val="1010"/>
              </a:spcBef>
              <a:buFont typeface="Arial"/>
              <a:buChar char="•"/>
              <a:tabLst>
                <a:tab pos="315595" algn="l"/>
                <a:tab pos="316865" algn="l"/>
              </a:tabLst>
            </a:pPr>
            <a:r>
              <a:rPr dirty="0"/>
              <a:t>	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10" dirty="0">
                <a:latin typeface="Carlito"/>
                <a:cs typeface="Carlito"/>
              </a:rPr>
              <a:t>transport-layer </a:t>
            </a:r>
            <a:r>
              <a:rPr sz="2600" spc="-15" dirty="0">
                <a:latin typeface="Carlito"/>
                <a:cs typeface="Carlito"/>
              </a:rPr>
              <a:t>protocol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5" dirty="0">
                <a:solidFill>
                  <a:srgbClr val="006FC0"/>
                </a:solidFill>
                <a:latin typeface="Carlito"/>
                <a:cs typeface="Carlito"/>
              </a:rPr>
              <a:t>responsible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spc="-5" dirty="0">
                <a:latin typeface="Carlito"/>
                <a:cs typeface="Carlito"/>
              </a:rPr>
              <a:t>delivery of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message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dirty="0">
                <a:latin typeface="Carlito"/>
                <a:cs typeface="Carlito"/>
              </a:rPr>
              <a:t>the  </a:t>
            </a:r>
            <a:r>
              <a:rPr sz="2600" spc="-10" dirty="0">
                <a:latin typeface="Carlito"/>
                <a:cs typeface="Carlito"/>
              </a:rPr>
              <a:t>appropriate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process.</a:t>
            </a:r>
            <a:endParaRPr sz="2600">
              <a:latin typeface="Carlito"/>
              <a:cs typeface="Carlito"/>
            </a:endParaRPr>
          </a:p>
          <a:p>
            <a:pPr marL="241300" marR="418465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destination </a:t>
            </a:r>
            <a:r>
              <a:rPr sz="2600" dirty="0">
                <a:solidFill>
                  <a:srgbClr val="006FC0"/>
                </a:solidFill>
                <a:latin typeface="Carlito"/>
                <a:cs typeface="Carlito"/>
              </a:rPr>
              <a:t>IP </a:t>
            </a:r>
            <a:r>
              <a:rPr sz="2600" spc="-5" dirty="0">
                <a:solidFill>
                  <a:srgbClr val="006FC0"/>
                </a:solidFill>
                <a:latin typeface="Carlito"/>
                <a:cs typeface="Carlito"/>
              </a:rPr>
              <a:t>address </a:t>
            </a:r>
            <a:r>
              <a:rPr sz="2600" spc="-10" dirty="0">
                <a:latin typeface="Carlito"/>
                <a:cs typeface="Carlito"/>
              </a:rPr>
              <a:t>defines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host </a:t>
            </a:r>
            <a:r>
              <a:rPr sz="2600" spc="-5" dirty="0">
                <a:latin typeface="Carlito"/>
                <a:cs typeface="Carlito"/>
              </a:rPr>
              <a:t>among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20" dirty="0">
                <a:latin typeface="Carlito"/>
                <a:cs typeface="Carlito"/>
              </a:rPr>
              <a:t>different </a:t>
            </a:r>
            <a:r>
              <a:rPr sz="2600" spc="-10" dirty="0">
                <a:latin typeface="Carlito"/>
                <a:cs typeface="Carlito"/>
              </a:rPr>
              <a:t>hosts </a:t>
            </a:r>
            <a:r>
              <a:rPr sz="2600" dirty="0">
                <a:latin typeface="Carlito"/>
                <a:cs typeface="Carlito"/>
              </a:rPr>
              <a:t>in  the</a:t>
            </a:r>
            <a:r>
              <a:rPr sz="2600" spc="-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world.</a:t>
            </a:r>
            <a:endParaRPr sz="2600">
              <a:latin typeface="Carlito"/>
              <a:cs typeface="Carlito"/>
            </a:endParaRPr>
          </a:p>
          <a:p>
            <a:pPr marL="241300" marR="734060" indent="-228600">
              <a:lnSpc>
                <a:spcPct val="70000"/>
              </a:lnSpc>
              <a:spcBef>
                <a:spcPts val="1000"/>
              </a:spcBef>
              <a:buFont typeface="Arial"/>
              <a:buChar char="•"/>
              <a:tabLst>
                <a:tab pos="315595" algn="l"/>
                <a:tab pos="316865" algn="l"/>
              </a:tabLst>
            </a:pPr>
            <a:r>
              <a:rPr dirty="0"/>
              <a:t>	</a:t>
            </a:r>
            <a:r>
              <a:rPr sz="2600" spc="-5" dirty="0">
                <a:latin typeface="Carlito"/>
                <a:cs typeface="Carlito"/>
              </a:rPr>
              <a:t>After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host </a:t>
            </a:r>
            <a:r>
              <a:rPr sz="2600" spc="-5" dirty="0">
                <a:latin typeface="Carlito"/>
                <a:cs typeface="Carlito"/>
              </a:rPr>
              <a:t>has been </a:t>
            </a:r>
            <a:r>
              <a:rPr sz="2600" spc="-10" dirty="0">
                <a:latin typeface="Carlito"/>
                <a:cs typeface="Carlito"/>
              </a:rPr>
              <a:t>selected, </a:t>
            </a:r>
            <a:r>
              <a:rPr sz="2600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600" spc="-5" dirty="0">
                <a:solidFill>
                  <a:srgbClr val="006FC0"/>
                </a:solidFill>
                <a:latin typeface="Carlito"/>
                <a:cs typeface="Carlito"/>
              </a:rPr>
              <a:t>port number </a:t>
            </a:r>
            <a:r>
              <a:rPr sz="2600" spc="-10" dirty="0">
                <a:latin typeface="Carlito"/>
                <a:cs typeface="Carlito"/>
              </a:rPr>
              <a:t>defines </a:t>
            </a:r>
            <a:r>
              <a:rPr sz="2600" spc="-5" dirty="0">
                <a:latin typeface="Carlito"/>
                <a:cs typeface="Carlito"/>
              </a:rPr>
              <a:t>one of </a:t>
            </a:r>
            <a:r>
              <a:rPr sz="2600" dirty="0">
                <a:latin typeface="Carlito"/>
                <a:cs typeface="Carlito"/>
              </a:rPr>
              <a:t>the  </a:t>
            </a:r>
            <a:r>
              <a:rPr sz="2600" spc="-5" dirty="0">
                <a:latin typeface="Carlito"/>
                <a:cs typeface="Carlito"/>
              </a:rPr>
              <a:t>processes on </a:t>
            </a:r>
            <a:r>
              <a:rPr sz="2600" dirty="0">
                <a:latin typeface="Carlito"/>
                <a:cs typeface="Carlito"/>
              </a:rPr>
              <a:t>this particular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host.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pc="-190" dirty="0"/>
              <a:t>Connectionless </a:t>
            </a:r>
            <a:r>
              <a:rPr spc="-170" dirty="0"/>
              <a:t>and</a:t>
            </a:r>
            <a:r>
              <a:rPr spc="-509" dirty="0"/>
              <a:t> </a:t>
            </a:r>
            <a:r>
              <a:rPr spc="-204" dirty="0"/>
              <a:t>Connection-Oriented  </a:t>
            </a:r>
            <a:r>
              <a:rPr spc="-200" dirty="0"/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836785" cy="134810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Connectionless service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transport </a:t>
            </a:r>
            <a:r>
              <a:rPr sz="2800" spc="-20" dirty="0">
                <a:latin typeface="Carlito"/>
                <a:cs typeface="Carlito"/>
              </a:rPr>
              <a:t>layer </a:t>
            </a:r>
            <a:r>
              <a:rPr sz="2800" spc="-5" dirty="0">
                <a:latin typeface="Carlito"/>
                <a:cs typeface="Carlito"/>
              </a:rPr>
              <a:t>means </a:t>
            </a:r>
            <a:r>
              <a:rPr sz="2800" spc="-10" dirty="0">
                <a:solidFill>
                  <a:srgbClr val="00AFEF"/>
                </a:solidFill>
                <a:latin typeface="Carlito"/>
                <a:cs typeface="Carlito"/>
              </a:rPr>
              <a:t>independency </a:t>
            </a:r>
            <a:r>
              <a:rPr sz="2800" spc="-10" dirty="0">
                <a:latin typeface="Carlito"/>
                <a:cs typeface="Carlito"/>
              </a:rPr>
              <a:t> between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packets;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Connection-oriented </a:t>
            </a:r>
            <a:r>
              <a:rPr sz="2800" spc="-5" dirty="0">
                <a:latin typeface="Carlito"/>
                <a:cs typeface="Carlito"/>
              </a:rPr>
              <a:t>means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25" dirty="0">
                <a:solidFill>
                  <a:srgbClr val="00AFEF"/>
                </a:solidFill>
                <a:latin typeface="Carlito"/>
                <a:cs typeface="Carlito"/>
              </a:rPr>
              <a:t>dependency</a:t>
            </a:r>
            <a:r>
              <a:rPr sz="2800" spc="-25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1573546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1746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Connectionless</a:t>
            </a:r>
            <a:r>
              <a:rPr spc="-360" dirty="0"/>
              <a:t> </a:t>
            </a:r>
            <a:r>
              <a:rPr spc="-220" dirty="0"/>
              <a:t>Service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42570" marR="5080" indent="-228600">
              <a:lnSpc>
                <a:spcPts val="2500"/>
              </a:lnSpc>
              <a:spcBef>
                <a:spcPts val="705"/>
              </a:spcBef>
              <a:buFont typeface="Arial"/>
              <a:buChar char="•"/>
              <a:tabLst>
                <a:tab pos="243204" algn="l"/>
              </a:tabLst>
            </a:pPr>
            <a:r>
              <a:rPr dirty="0"/>
              <a:t>In a </a:t>
            </a:r>
            <a:r>
              <a:rPr spc="-5" dirty="0"/>
              <a:t>connectionless </a:t>
            </a:r>
            <a:r>
              <a:rPr dirty="0"/>
              <a:t>service, the </a:t>
            </a:r>
            <a:r>
              <a:rPr spc="-10" dirty="0"/>
              <a:t>source process </a:t>
            </a:r>
            <a:r>
              <a:rPr spc="-5" dirty="0"/>
              <a:t>(application </a:t>
            </a:r>
            <a:r>
              <a:rPr spc="-10" dirty="0"/>
              <a:t>program) </a:t>
            </a:r>
            <a:r>
              <a:rPr spc="-5" dirty="0"/>
              <a:t>needs  </a:t>
            </a:r>
            <a:r>
              <a:rPr spc="-10" dirty="0"/>
              <a:t>to </a:t>
            </a:r>
            <a:r>
              <a:rPr spc="-5" dirty="0">
                <a:solidFill>
                  <a:srgbClr val="00AFEF"/>
                </a:solidFill>
              </a:rPr>
              <a:t>divide </a:t>
            </a:r>
            <a:r>
              <a:rPr dirty="0">
                <a:solidFill>
                  <a:srgbClr val="00AFEF"/>
                </a:solidFill>
              </a:rPr>
              <a:t>its </a:t>
            </a:r>
            <a:r>
              <a:rPr spc="-5" dirty="0">
                <a:solidFill>
                  <a:srgbClr val="00AFEF"/>
                </a:solidFill>
              </a:rPr>
              <a:t>message </a:t>
            </a:r>
            <a:r>
              <a:rPr spc="-10" dirty="0">
                <a:solidFill>
                  <a:srgbClr val="00AFEF"/>
                </a:solidFill>
              </a:rPr>
              <a:t>into </a:t>
            </a:r>
            <a:r>
              <a:rPr spc="-5" dirty="0">
                <a:solidFill>
                  <a:srgbClr val="00AFEF"/>
                </a:solidFill>
              </a:rPr>
              <a:t>chunks </a:t>
            </a:r>
            <a:r>
              <a:rPr dirty="0"/>
              <a:t>of </a:t>
            </a:r>
            <a:r>
              <a:rPr spc="-15" dirty="0"/>
              <a:t>data </a:t>
            </a:r>
            <a:r>
              <a:rPr dirty="0"/>
              <a:t>of the </a:t>
            </a:r>
            <a:r>
              <a:rPr spc="-20" dirty="0"/>
              <a:t>size </a:t>
            </a:r>
            <a:r>
              <a:rPr spc="-5" dirty="0"/>
              <a:t>acceptable by </a:t>
            </a:r>
            <a:r>
              <a:rPr dirty="0"/>
              <a:t>the  </a:t>
            </a:r>
            <a:r>
              <a:rPr spc="-5" dirty="0"/>
              <a:t>transport </a:t>
            </a:r>
            <a:r>
              <a:rPr spc="-20" dirty="0"/>
              <a:t>layer </a:t>
            </a:r>
            <a:r>
              <a:rPr dirty="0"/>
              <a:t>and </a:t>
            </a:r>
            <a:r>
              <a:rPr spc="-5" dirty="0"/>
              <a:t>deliver </a:t>
            </a:r>
            <a:r>
              <a:rPr dirty="0"/>
              <a:t>them </a:t>
            </a:r>
            <a:r>
              <a:rPr spc="-15" dirty="0"/>
              <a:t>to </a:t>
            </a:r>
            <a:r>
              <a:rPr dirty="0"/>
              <a:t>the </a:t>
            </a:r>
            <a:r>
              <a:rPr spc="-5" dirty="0"/>
              <a:t>transport </a:t>
            </a:r>
            <a:r>
              <a:rPr spc="-20" dirty="0"/>
              <a:t>layer </a:t>
            </a:r>
            <a:r>
              <a:rPr spc="-5" dirty="0"/>
              <a:t>one </a:t>
            </a:r>
            <a:r>
              <a:rPr spc="-10" dirty="0"/>
              <a:t>by</a:t>
            </a:r>
            <a:r>
              <a:rPr spc="-45" dirty="0"/>
              <a:t> </a:t>
            </a:r>
            <a:r>
              <a:rPr spc="-5" dirty="0"/>
              <a:t>one.</a:t>
            </a:r>
          </a:p>
          <a:p>
            <a:pPr marL="242570" marR="1041400" indent="-228600">
              <a:lnSpc>
                <a:spcPct val="80000"/>
              </a:lnSpc>
              <a:spcBef>
                <a:spcPts val="1010"/>
              </a:spcBef>
              <a:buFont typeface="Arial"/>
              <a:buChar char="•"/>
              <a:tabLst>
                <a:tab pos="243204" algn="l"/>
              </a:tabLst>
            </a:pPr>
            <a:r>
              <a:rPr dirty="0"/>
              <a:t>When a chunk </a:t>
            </a:r>
            <a:r>
              <a:rPr spc="-5" dirty="0"/>
              <a:t>arrives </a:t>
            </a:r>
            <a:r>
              <a:rPr spc="-10" dirty="0"/>
              <a:t>from </a:t>
            </a:r>
            <a:r>
              <a:rPr dirty="0"/>
              <a:t>the </a:t>
            </a:r>
            <a:r>
              <a:rPr spc="-5" dirty="0"/>
              <a:t>application </a:t>
            </a:r>
            <a:r>
              <a:rPr spc="-55" dirty="0"/>
              <a:t>layer, </a:t>
            </a:r>
            <a:r>
              <a:rPr dirty="0"/>
              <a:t>the </a:t>
            </a:r>
            <a:r>
              <a:rPr spc="-5" dirty="0"/>
              <a:t>transport </a:t>
            </a:r>
            <a:r>
              <a:rPr spc="-20" dirty="0"/>
              <a:t>layer  </a:t>
            </a:r>
            <a:r>
              <a:rPr spc="-5" dirty="0"/>
              <a:t>encapsulates </a:t>
            </a:r>
            <a:r>
              <a:rPr dirty="0"/>
              <a:t>it in a </a:t>
            </a:r>
            <a:r>
              <a:rPr spc="-15" dirty="0"/>
              <a:t>packet </a:t>
            </a:r>
            <a:r>
              <a:rPr dirty="0"/>
              <a:t>and </a:t>
            </a:r>
            <a:r>
              <a:rPr spc="-5" dirty="0"/>
              <a:t>sends</a:t>
            </a:r>
            <a:r>
              <a:rPr spc="-125" dirty="0"/>
              <a:t> </a:t>
            </a:r>
            <a:r>
              <a:rPr dirty="0"/>
              <a:t>it.</a:t>
            </a:r>
          </a:p>
          <a:p>
            <a:pPr marL="242570" marR="509270" indent="-228600">
              <a:lnSpc>
                <a:spcPts val="2500"/>
              </a:lnSpc>
              <a:spcBef>
                <a:spcPts val="980"/>
              </a:spcBef>
              <a:buFont typeface="Arial"/>
              <a:buChar char="•"/>
              <a:tabLst>
                <a:tab pos="317500" algn="l"/>
                <a:tab pos="318770" algn="l"/>
              </a:tabLst>
            </a:pPr>
            <a:r>
              <a:rPr dirty="0"/>
              <a:t>	</a:t>
            </a:r>
            <a:r>
              <a:rPr dirty="0">
                <a:solidFill>
                  <a:srgbClr val="00AFEF"/>
                </a:solidFill>
              </a:rPr>
              <a:t>Assume </a:t>
            </a:r>
            <a:r>
              <a:rPr spc="-5" dirty="0"/>
              <a:t>that </a:t>
            </a:r>
            <a:r>
              <a:rPr dirty="0"/>
              <a:t>a </a:t>
            </a:r>
            <a:r>
              <a:rPr spc="-5" dirty="0"/>
              <a:t>client </a:t>
            </a:r>
            <a:r>
              <a:rPr spc="-10" dirty="0"/>
              <a:t>process </a:t>
            </a:r>
            <a:r>
              <a:rPr spc="-5" dirty="0"/>
              <a:t>has three chunks </a:t>
            </a:r>
            <a:r>
              <a:rPr dirty="0"/>
              <a:t>of </a:t>
            </a:r>
            <a:r>
              <a:rPr spc="-5" dirty="0"/>
              <a:t>messages </a:t>
            </a:r>
            <a:r>
              <a:rPr spc="-10" dirty="0"/>
              <a:t>to </a:t>
            </a:r>
            <a:r>
              <a:rPr spc="-5" dirty="0"/>
              <a:t>send </a:t>
            </a:r>
            <a:r>
              <a:rPr spc="-10" dirty="0"/>
              <a:t>to</a:t>
            </a:r>
            <a:r>
              <a:rPr spc="-165" dirty="0"/>
              <a:t> </a:t>
            </a:r>
            <a:r>
              <a:rPr dirty="0"/>
              <a:t>a  server</a:t>
            </a:r>
            <a:r>
              <a:rPr spc="-25" dirty="0"/>
              <a:t> </a:t>
            </a:r>
            <a:r>
              <a:rPr spc="-10" dirty="0"/>
              <a:t>process.</a:t>
            </a:r>
          </a:p>
          <a:p>
            <a:pPr marL="242570" marR="527685" indent="-228600">
              <a:lnSpc>
                <a:spcPct val="80000"/>
              </a:lnSpc>
              <a:spcBef>
                <a:spcPts val="1015"/>
              </a:spcBef>
              <a:buFont typeface="Arial"/>
              <a:buChar char="•"/>
              <a:tabLst>
                <a:tab pos="243204" algn="l"/>
              </a:tabLst>
            </a:pPr>
            <a:r>
              <a:rPr dirty="0"/>
              <a:t>The </a:t>
            </a:r>
            <a:r>
              <a:rPr spc="-5" dirty="0"/>
              <a:t>chunks </a:t>
            </a:r>
            <a:r>
              <a:rPr spc="-10" dirty="0"/>
              <a:t>are </a:t>
            </a:r>
            <a:r>
              <a:rPr spc="-5" dirty="0"/>
              <a:t>handed </a:t>
            </a:r>
            <a:r>
              <a:rPr spc="-15" dirty="0"/>
              <a:t>over to </a:t>
            </a:r>
            <a:r>
              <a:rPr dirty="0"/>
              <a:t>the </a:t>
            </a:r>
            <a:r>
              <a:rPr spc="-5" dirty="0">
                <a:solidFill>
                  <a:srgbClr val="00AFEF"/>
                </a:solidFill>
              </a:rPr>
              <a:t>connectionless transport </a:t>
            </a:r>
            <a:r>
              <a:rPr spc="-15" dirty="0"/>
              <a:t>protocol </a:t>
            </a:r>
            <a:r>
              <a:rPr dirty="0"/>
              <a:t>in  </a:t>
            </a:r>
            <a:r>
              <a:rPr spc="-50" dirty="0"/>
              <a:t>order.</a:t>
            </a:r>
          </a:p>
          <a:p>
            <a:pPr marL="242570" marR="246379" indent="-228600">
              <a:lnSpc>
                <a:spcPct val="80000"/>
              </a:lnSpc>
              <a:spcBef>
                <a:spcPts val="1000"/>
              </a:spcBef>
              <a:buFont typeface="Arial"/>
              <a:buChar char="•"/>
              <a:tabLst>
                <a:tab pos="243204" algn="l"/>
              </a:tabLst>
            </a:pPr>
            <a:r>
              <a:rPr spc="-40" dirty="0"/>
              <a:t>However, </a:t>
            </a:r>
            <a:r>
              <a:rPr spc="-5" dirty="0"/>
              <a:t>since there </a:t>
            </a:r>
            <a:r>
              <a:rPr dirty="0"/>
              <a:t>is </a:t>
            </a:r>
            <a:r>
              <a:rPr spc="-5" dirty="0">
                <a:solidFill>
                  <a:srgbClr val="00AFEF"/>
                </a:solidFill>
              </a:rPr>
              <a:t>no dependency </a:t>
            </a:r>
            <a:r>
              <a:rPr spc="-5" dirty="0"/>
              <a:t>between </a:t>
            </a:r>
            <a:r>
              <a:rPr dirty="0"/>
              <a:t>the </a:t>
            </a:r>
            <a:r>
              <a:rPr spc="-15" dirty="0"/>
              <a:t>packets at </a:t>
            </a:r>
            <a:r>
              <a:rPr dirty="0"/>
              <a:t>the  </a:t>
            </a:r>
            <a:r>
              <a:rPr spc="-5" dirty="0"/>
              <a:t>transport </a:t>
            </a:r>
            <a:r>
              <a:rPr spc="-55" dirty="0"/>
              <a:t>layer, </a:t>
            </a:r>
            <a:r>
              <a:rPr dirty="0"/>
              <a:t>the </a:t>
            </a:r>
            <a:r>
              <a:rPr spc="-15" dirty="0"/>
              <a:t>packets </a:t>
            </a:r>
            <a:r>
              <a:rPr spc="-20" dirty="0"/>
              <a:t>may </a:t>
            </a:r>
            <a:r>
              <a:rPr spc="-5" dirty="0">
                <a:solidFill>
                  <a:srgbClr val="00AFEF"/>
                </a:solidFill>
              </a:rPr>
              <a:t>arrive out of </a:t>
            </a:r>
            <a:r>
              <a:rPr spc="-10" dirty="0">
                <a:solidFill>
                  <a:srgbClr val="00AFEF"/>
                </a:solidFill>
              </a:rPr>
              <a:t>order </a:t>
            </a:r>
            <a:r>
              <a:rPr spc="-15" dirty="0"/>
              <a:t>at </a:t>
            </a:r>
            <a:r>
              <a:rPr dirty="0"/>
              <a:t>the </a:t>
            </a:r>
            <a:r>
              <a:rPr spc="-5" dirty="0"/>
              <a:t>destination </a:t>
            </a:r>
            <a:r>
              <a:rPr dirty="0"/>
              <a:t>and  will </a:t>
            </a:r>
            <a:r>
              <a:rPr spc="-5" dirty="0"/>
              <a:t>be </a:t>
            </a:r>
            <a:r>
              <a:rPr spc="-10" dirty="0"/>
              <a:t>delivered </a:t>
            </a:r>
            <a:r>
              <a:rPr spc="-5" dirty="0"/>
              <a:t>out of </a:t>
            </a:r>
            <a:r>
              <a:rPr spc="-15" dirty="0"/>
              <a:t>order to </a:t>
            </a:r>
            <a:r>
              <a:rPr dirty="0"/>
              <a:t>the </a:t>
            </a:r>
            <a:r>
              <a:rPr spc="-5" dirty="0"/>
              <a:t>server</a:t>
            </a:r>
            <a:r>
              <a:rPr spc="-35" dirty="0"/>
              <a:t> </a:t>
            </a:r>
            <a:r>
              <a:rPr spc="-10" dirty="0"/>
              <a:t>process.</a:t>
            </a:r>
          </a:p>
        </p:txBody>
      </p:sp>
    </p:spTree>
    <p:extLst>
      <p:ext uri="{BB962C8B-B14F-4D97-AF65-F5344CB8AC3E}">
        <p14:creationId xmlns:p14="http://schemas.microsoft.com/office/powerpoint/2010/main" val="31334115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6023" y="1385366"/>
            <a:ext cx="8930073" cy="4163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09817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32308"/>
            <a:ext cx="10283825" cy="262763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80645" indent="-2286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If these </a:t>
            </a:r>
            <a:r>
              <a:rPr sz="2800" spc="-10" dirty="0">
                <a:latin typeface="Carlito"/>
                <a:cs typeface="Carlito"/>
              </a:rPr>
              <a:t>three </a:t>
            </a:r>
            <a:r>
              <a:rPr sz="2800" spc="-5" dirty="0">
                <a:latin typeface="Carlito"/>
                <a:cs typeface="Carlito"/>
              </a:rPr>
              <a:t>chunks of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5" dirty="0">
                <a:latin typeface="Carlito"/>
                <a:cs typeface="Carlito"/>
              </a:rPr>
              <a:t>belong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5" dirty="0">
                <a:solidFill>
                  <a:srgbClr val="00AFEF"/>
                </a:solidFill>
                <a:latin typeface="Carlito"/>
                <a:cs typeface="Carlito"/>
              </a:rPr>
              <a:t>same message</a:t>
            </a:r>
            <a:r>
              <a:rPr sz="2800" spc="-5" dirty="0">
                <a:latin typeface="Carlito"/>
                <a:cs typeface="Carlito"/>
              </a:rPr>
              <a:t>, the server  </a:t>
            </a:r>
            <a:r>
              <a:rPr sz="2800" spc="-10" dirty="0">
                <a:latin typeface="Carlito"/>
                <a:cs typeface="Carlito"/>
              </a:rPr>
              <a:t>process </a:t>
            </a:r>
            <a:r>
              <a:rPr sz="2800" spc="-20" dirty="0">
                <a:latin typeface="Carlito"/>
                <a:cs typeface="Carlito"/>
              </a:rPr>
              <a:t>may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15" dirty="0">
                <a:latin typeface="Carlito"/>
                <a:cs typeface="Carlito"/>
              </a:rPr>
              <a:t>received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0" dirty="0">
                <a:solidFill>
                  <a:srgbClr val="00AFEF"/>
                </a:solidFill>
                <a:latin typeface="Carlito"/>
                <a:cs typeface="Carlito"/>
              </a:rPr>
              <a:t>strange</a:t>
            </a:r>
            <a:r>
              <a:rPr sz="2800" spc="9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Carlito"/>
                <a:cs typeface="Carlito"/>
              </a:rPr>
              <a:t>message</a:t>
            </a:r>
            <a:r>
              <a:rPr sz="2800" spc="-5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 marL="241300" marR="347345" indent="-228600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Since there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5" dirty="0">
                <a:solidFill>
                  <a:srgbClr val="00AFEF"/>
                </a:solidFill>
                <a:latin typeface="Carlito"/>
                <a:cs typeface="Carlito"/>
              </a:rPr>
              <a:t>no </a:t>
            </a:r>
            <a:r>
              <a:rPr sz="2800" spc="-10" dirty="0">
                <a:solidFill>
                  <a:srgbClr val="00AFEF"/>
                </a:solidFill>
                <a:latin typeface="Carlito"/>
                <a:cs typeface="Carlito"/>
              </a:rPr>
              <a:t>numbering </a:t>
            </a:r>
            <a:r>
              <a:rPr sz="2800" spc="-5" dirty="0">
                <a:latin typeface="Carlito"/>
                <a:cs typeface="Carlito"/>
              </a:rPr>
              <a:t>on the </a:t>
            </a:r>
            <a:r>
              <a:rPr sz="2800" spc="-15" dirty="0">
                <a:latin typeface="Carlito"/>
                <a:cs typeface="Carlito"/>
              </a:rPr>
              <a:t>packets,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receiving transport  </a:t>
            </a:r>
            <a:r>
              <a:rPr sz="2800" spc="-20" dirty="0">
                <a:latin typeface="Carlito"/>
                <a:cs typeface="Carlito"/>
              </a:rPr>
              <a:t>layer </a:t>
            </a:r>
            <a:r>
              <a:rPr sz="2800" spc="-5" dirty="0">
                <a:latin typeface="Carlito"/>
                <a:cs typeface="Carlito"/>
              </a:rPr>
              <a:t>has no idea that one </a:t>
            </a:r>
            <a:r>
              <a:rPr sz="2800" dirty="0">
                <a:latin typeface="Carlito"/>
                <a:cs typeface="Carlito"/>
              </a:rPr>
              <a:t>of </a:t>
            </a:r>
            <a:r>
              <a:rPr sz="2800" spc="-5" dirty="0">
                <a:latin typeface="Carlito"/>
                <a:cs typeface="Carlito"/>
              </a:rPr>
              <a:t>the messages has been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00AFEF"/>
                </a:solidFill>
                <a:latin typeface="Carlito"/>
                <a:cs typeface="Carlito"/>
              </a:rPr>
              <a:t>lost.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no </a:t>
            </a:r>
            <a:r>
              <a:rPr sz="2800" spc="-10" dirty="0">
                <a:latin typeface="Carlito"/>
                <a:cs typeface="Carlito"/>
              </a:rPr>
              <a:t>flow </a:t>
            </a:r>
            <a:r>
              <a:rPr sz="2800" spc="-20" dirty="0">
                <a:latin typeface="Carlito"/>
                <a:cs typeface="Carlito"/>
              </a:rPr>
              <a:t>control, </a:t>
            </a:r>
            <a:r>
              <a:rPr sz="2800" spc="-15" dirty="0">
                <a:latin typeface="Carlito"/>
                <a:cs typeface="Carlito"/>
              </a:rPr>
              <a:t>error </a:t>
            </a:r>
            <a:r>
              <a:rPr sz="2800" spc="-20" dirty="0">
                <a:latin typeface="Carlito"/>
                <a:cs typeface="Carlito"/>
              </a:rPr>
              <a:t>control,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0" dirty="0">
                <a:latin typeface="Carlito"/>
                <a:cs typeface="Carlito"/>
              </a:rPr>
              <a:t>congestion </a:t>
            </a:r>
            <a:r>
              <a:rPr sz="2800" spc="-20" dirty="0">
                <a:latin typeface="Carlito"/>
                <a:cs typeface="Carlito"/>
              </a:rPr>
              <a:t>control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20" dirty="0">
                <a:latin typeface="Carlito"/>
                <a:cs typeface="Carlito"/>
              </a:rPr>
              <a:t>effectively  </a:t>
            </a:r>
            <a:r>
              <a:rPr sz="2800" spc="-10" dirty="0">
                <a:latin typeface="Carlito"/>
                <a:cs typeface="Carlito"/>
              </a:rPr>
              <a:t>implemented </a:t>
            </a:r>
            <a:r>
              <a:rPr sz="2800" spc="-5" dirty="0">
                <a:latin typeface="Carlito"/>
                <a:cs typeface="Carlito"/>
              </a:rPr>
              <a:t>in a </a:t>
            </a:r>
            <a:r>
              <a:rPr sz="2800" spc="-10" dirty="0">
                <a:latin typeface="Carlito"/>
                <a:cs typeface="Carlito"/>
              </a:rPr>
              <a:t>connectionless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service.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4022717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5004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4" dirty="0"/>
              <a:t>Connection-Oriented</a:t>
            </a:r>
            <a:r>
              <a:rPr spc="-380" dirty="0"/>
              <a:t> </a:t>
            </a:r>
            <a:r>
              <a:rPr spc="-22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281285" cy="313753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327025" indent="-228600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client </a:t>
            </a:r>
            <a:r>
              <a:rPr sz="2800" spc="-5" dirty="0">
                <a:latin typeface="Carlito"/>
                <a:cs typeface="Carlito"/>
              </a:rPr>
              <a:t>and the </a:t>
            </a:r>
            <a:r>
              <a:rPr sz="2800" spc="-10" dirty="0">
                <a:latin typeface="Carlito"/>
                <a:cs typeface="Carlito"/>
              </a:rPr>
              <a:t>server </a:t>
            </a:r>
            <a:r>
              <a:rPr sz="2800" spc="-25" dirty="0">
                <a:latin typeface="Carlito"/>
                <a:cs typeface="Carlito"/>
              </a:rPr>
              <a:t>first </a:t>
            </a:r>
            <a:r>
              <a:rPr sz="2800" spc="-10" dirty="0">
                <a:latin typeface="Carlito"/>
                <a:cs typeface="Carlito"/>
              </a:rPr>
              <a:t>need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5" dirty="0">
                <a:solidFill>
                  <a:srgbClr val="00AFEF"/>
                </a:solidFill>
                <a:latin typeface="Carlito"/>
                <a:cs typeface="Carlito"/>
              </a:rPr>
              <a:t>establish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logical connection  between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themselves.</a:t>
            </a:r>
            <a:endParaRPr sz="2800">
              <a:latin typeface="Carlito"/>
              <a:cs typeface="Carlito"/>
            </a:endParaRPr>
          </a:p>
          <a:p>
            <a:pPr marL="241300" marR="1858010" indent="-228600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solidFill>
                  <a:srgbClr val="00AFEF"/>
                </a:solidFill>
                <a:latin typeface="Carlito"/>
                <a:cs typeface="Carlito"/>
              </a:rPr>
              <a:t>data exchange </a:t>
            </a:r>
            <a:r>
              <a:rPr sz="2800" spc="-10" dirty="0">
                <a:latin typeface="Carlito"/>
                <a:cs typeface="Carlito"/>
              </a:rPr>
              <a:t>can only happen after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connection  establishment.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After </a:t>
            </a:r>
            <a:r>
              <a:rPr sz="2800" spc="-20" dirty="0">
                <a:latin typeface="Carlito"/>
                <a:cs typeface="Carlito"/>
              </a:rPr>
              <a:t>data exchange,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connection needs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5" dirty="0">
                <a:solidFill>
                  <a:srgbClr val="00AFEF"/>
                </a:solidFill>
                <a:latin typeface="Carlito"/>
                <a:cs typeface="Carlito"/>
              </a:rPr>
              <a:t>turn</a:t>
            </a:r>
            <a:r>
              <a:rPr sz="2800" spc="19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arlito"/>
                <a:cs typeface="Carlito"/>
              </a:rPr>
              <a:t>down.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0" dirty="0">
                <a:latin typeface="Carlito"/>
                <a:cs typeface="Carlito"/>
              </a:rPr>
              <a:t>We </a:t>
            </a:r>
            <a:r>
              <a:rPr sz="2800" spc="-10" dirty="0">
                <a:latin typeface="Carlito"/>
                <a:cs typeface="Carlito"/>
              </a:rPr>
              <a:t>can implement flow </a:t>
            </a:r>
            <a:r>
              <a:rPr sz="2800" spc="-20" dirty="0">
                <a:latin typeface="Carlito"/>
                <a:cs typeface="Carlito"/>
              </a:rPr>
              <a:t>control, </a:t>
            </a:r>
            <a:r>
              <a:rPr sz="2800" spc="-15" dirty="0">
                <a:latin typeface="Carlito"/>
                <a:cs typeface="Carlito"/>
              </a:rPr>
              <a:t>error </a:t>
            </a:r>
            <a:r>
              <a:rPr sz="2800" spc="-20" dirty="0">
                <a:latin typeface="Carlito"/>
                <a:cs typeface="Carlito"/>
              </a:rPr>
              <a:t>control,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congestion </a:t>
            </a:r>
            <a:r>
              <a:rPr sz="2800" spc="-20" dirty="0">
                <a:latin typeface="Carlito"/>
                <a:cs typeface="Carlito"/>
              </a:rPr>
              <a:t>control  </a:t>
            </a:r>
            <a:r>
              <a:rPr sz="2800" spc="-5" dirty="0">
                <a:latin typeface="Carlito"/>
                <a:cs typeface="Carlito"/>
              </a:rPr>
              <a:t>in a </a:t>
            </a:r>
            <a:r>
              <a:rPr sz="2800" spc="-10" dirty="0">
                <a:latin typeface="Carlito"/>
                <a:cs typeface="Carlito"/>
              </a:rPr>
              <a:t>connection </a:t>
            </a:r>
            <a:r>
              <a:rPr sz="2800" spc="-15" dirty="0">
                <a:latin typeface="Carlito"/>
                <a:cs typeface="Carlito"/>
              </a:rPr>
              <a:t>oriented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protocol.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7414662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33955" y="178284"/>
            <a:ext cx="8276608" cy="64536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80409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055484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4" dirty="0" smtClean="0"/>
              <a:t>PROTOCOLS</a:t>
            </a:r>
            <a:r>
              <a:rPr lang="en-US" spc="-254" dirty="0" smtClean="0"/>
              <a:t> FOR RELIABLE DATA TRANSFER</a:t>
            </a:r>
            <a:endParaRPr spc="-254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4024629" cy="20720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Simple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Protocol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Stop-and-Wait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Protocol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Go-Back-N </a:t>
            </a:r>
            <a:r>
              <a:rPr sz="2800" spc="-20" dirty="0">
                <a:latin typeface="Carlito"/>
                <a:cs typeface="Carlito"/>
              </a:rPr>
              <a:t>Protocol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(GBN)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Selective-Repeat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Protocol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448545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5312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Simple</a:t>
            </a:r>
            <a:r>
              <a:rPr spc="-409" dirty="0"/>
              <a:t> </a:t>
            </a:r>
            <a:r>
              <a:rPr spc="-225" dirty="0"/>
              <a:t>Protocol</a:t>
            </a:r>
          </a:p>
        </p:txBody>
      </p:sp>
      <p:sp>
        <p:nvSpPr>
          <p:cNvPr id="3" name="object 3"/>
          <p:cNvSpPr/>
          <p:nvPr/>
        </p:nvSpPr>
        <p:spPr>
          <a:xfrm>
            <a:off x="635396" y="2560087"/>
            <a:ext cx="11381824" cy="22175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1504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6013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35" dirty="0"/>
              <a:t>States </a:t>
            </a:r>
            <a:r>
              <a:rPr spc="-190" dirty="0"/>
              <a:t>of </a:t>
            </a:r>
            <a:r>
              <a:rPr spc="-215" dirty="0"/>
              <a:t>Simple</a:t>
            </a:r>
            <a:r>
              <a:rPr spc="-655" dirty="0"/>
              <a:t> </a:t>
            </a:r>
            <a:r>
              <a:rPr spc="-225" dirty="0"/>
              <a:t>Protocol</a:t>
            </a:r>
          </a:p>
        </p:txBody>
      </p:sp>
      <p:sp>
        <p:nvSpPr>
          <p:cNvPr id="3" name="object 3"/>
          <p:cNvSpPr/>
          <p:nvPr/>
        </p:nvSpPr>
        <p:spPr>
          <a:xfrm>
            <a:off x="854227" y="2417047"/>
            <a:ext cx="9095357" cy="2769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67165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61061"/>
            <a:ext cx="5265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4" dirty="0"/>
              <a:t>Stop-and-Wait</a:t>
            </a:r>
            <a:r>
              <a:rPr spc="-350" dirty="0"/>
              <a:t> </a:t>
            </a:r>
            <a:r>
              <a:rPr spc="-225" dirty="0"/>
              <a:t>Protocol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958291"/>
            <a:ext cx="10178415" cy="599459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600" dirty="0" smtClean="0">
                <a:latin typeface="Carlito"/>
                <a:cs typeface="Carlito"/>
              </a:rPr>
              <a:t>It </a:t>
            </a:r>
            <a:r>
              <a:rPr sz="2600" dirty="0" smtClean="0">
                <a:latin typeface="Carlito"/>
                <a:cs typeface="Carlito"/>
              </a:rPr>
              <a:t>is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connection-oriented </a:t>
            </a:r>
            <a:r>
              <a:rPr sz="2600" spc="-15" dirty="0">
                <a:latin typeface="Carlito"/>
                <a:cs typeface="Carlito"/>
              </a:rPr>
              <a:t>protocol, </a:t>
            </a:r>
            <a:r>
              <a:rPr sz="2600" dirty="0">
                <a:latin typeface="Carlito"/>
                <a:cs typeface="Carlito"/>
              </a:rPr>
              <a:t>which </a:t>
            </a:r>
            <a:r>
              <a:rPr sz="2600" spc="-5" dirty="0">
                <a:latin typeface="Carlito"/>
                <a:cs typeface="Carlito"/>
              </a:rPr>
              <a:t>uses both </a:t>
            </a:r>
            <a:r>
              <a:rPr sz="2600" spc="-10" dirty="0">
                <a:latin typeface="Carlito"/>
                <a:cs typeface="Carlito"/>
              </a:rPr>
              <a:t>flow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10" dirty="0">
                <a:latin typeface="Carlito"/>
                <a:cs typeface="Carlito"/>
              </a:rPr>
              <a:t>error</a:t>
            </a:r>
            <a:r>
              <a:rPr sz="2600" spc="-15" dirty="0">
                <a:latin typeface="Carlito"/>
                <a:cs typeface="Carlito"/>
              </a:rPr>
              <a:t> control.</a:t>
            </a:r>
            <a:endParaRPr sz="26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Both the </a:t>
            </a:r>
            <a:r>
              <a:rPr sz="2600" spc="-5" dirty="0">
                <a:latin typeface="Carlito"/>
                <a:cs typeface="Carlito"/>
              </a:rPr>
              <a:t>sender </a:t>
            </a:r>
            <a:r>
              <a:rPr sz="2600" dirty="0">
                <a:latin typeface="Carlito"/>
                <a:cs typeface="Carlito"/>
              </a:rPr>
              <a:t>and the </a:t>
            </a:r>
            <a:r>
              <a:rPr sz="2600" spc="-10" dirty="0">
                <a:latin typeface="Carlito"/>
                <a:cs typeface="Carlito"/>
              </a:rPr>
              <a:t>receiver </a:t>
            </a:r>
            <a:r>
              <a:rPr sz="2600" spc="-5" dirty="0">
                <a:latin typeface="Carlito"/>
                <a:cs typeface="Carlito"/>
              </a:rPr>
              <a:t>use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solidFill>
                  <a:srgbClr val="00AFEF"/>
                </a:solidFill>
                <a:latin typeface="Carlito"/>
                <a:cs typeface="Carlito"/>
              </a:rPr>
              <a:t>sliding window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spc="-20" dirty="0">
                <a:latin typeface="Carlito"/>
                <a:cs typeface="Carlito"/>
              </a:rPr>
              <a:t>size</a:t>
            </a:r>
            <a:r>
              <a:rPr sz="2600" spc="-10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1.</a:t>
            </a:r>
          </a:p>
          <a:p>
            <a:pPr marL="241300" marR="102235" indent="-228600">
              <a:lnSpc>
                <a:spcPts val="2810"/>
              </a:lnSpc>
              <a:spcBef>
                <a:spcPts val="1050"/>
              </a:spcBef>
              <a:buFont typeface="Arial"/>
              <a:buChar char="•"/>
              <a:tabLst>
                <a:tab pos="315595" algn="l"/>
                <a:tab pos="316865" algn="l"/>
              </a:tabLst>
            </a:pPr>
            <a:r>
              <a:rPr dirty="0"/>
              <a:t>	</a:t>
            </a:r>
            <a:r>
              <a:rPr sz="2600" spc="-5" dirty="0">
                <a:latin typeface="Carlito"/>
                <a:cs typeface="Carlito"/>
              </a:rPr>
              <a:t>The sender sends one </a:t>
            </a:r>
            <a:r>
              <a:rPr sz="2600" spc="-20" dirty="0">
                <a:latin typeface="Carlito"/>
                <a:cs typeface="Carlito"/>
              </a:rPr>
              <a:t>packet </a:t>
            </a:r>
            <a:r>
              <a:rPr sz="2600" spc="-15" dirty="0">
                <a:latin typeface="Carlito"/>
                <a:cs typeface="Carlito"/>
              </a:rPr>
              <a:t>at </a:t>
            </a:r>
            <a:r>
              <a:rPr sz="2600" dirty="0">
                <a:latin typeface="Carlito"/>
                <a:cs typeface="Carlito"/>
              </a:rPr>
              <a:t>a time and </a:t>
            </a:r>
            <a:r>
              <a:rPr sz="2600" spc="-5" dirty="0">
                <a:solidFill>
                  <a:srgbClr val="00AFEF"/>
                </a:solidFill>
                <a:latin typeface="Carlito"/>
                <a:cs typeface="Carlito"/>
              </a:rPr>
              <a:t>waits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dirty="0">
                <a:latin typeface="Carlito"/>
                <a:cs typeface="Carlito"/>
              </a:rPr>
              <a:t>an </a:t>
            </a:r>
            <a:r>
              <a:rPr sz="2600" spc="-5" dirty="0">
                <a:latin typeface="Carlito"/>
                <a:cs typeface="Carlito"/>
              </a:rPr>
              <a:t>acknowledgment  </a:t>
            </a:r>
            <a:r>
              <a:rPr sz="2600" spc="-20" dirty="0">
                <a:latin typeface="Carlito"/>
                <a:cs typeface="Carlito"/>
              </a:rPr>
              <a:t>before </a:t>
            </a:r>
            <a:r>
              <a:rPr sz="2600" spc="-5" dirty="0">
                <a:latin typeface="Carlito"/>
                <a:cs typeface="Carlito"/>
              </a:rPr>
              <a:t>sending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next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one.</a:t>
            </a:r>
            <a:endParaRPr sz="2600" dirty="0">
              <a:latin typeface="Carlito"/>
              <a:cs typeface="Carlito"/>
            </a:endParaRPr>
          </a:p>
          <a:p>
            <a:pPr marL="241300" marR="586740" indent="-228600">
              <a:lnSpc>
                <a:spcPts val="281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14" dirty="0">
                <a:latin typeface="Carlito"/>
                <a:cs typeface="Carlito"/>
              </a:rPr>
              <a:t>To </a:t>
            </a:r>
            <a:r>
              <a:rPr sz="2600" spc="-10" dirty="0">
                <a:latin typeface="Carlito"/>
                <a:cs typeface="Carlito"/>
              </a:rPr>
              <a:t>detect corrupted </a:t>
            </a:r>
            <a:r>
              <a:rPr sz="2600" spc="-15" dirty="0">
                <a:latin typeface="Carlito"/>
                <a:cs typeface="Carlito"/>
              </a:rPr>
              <a:t>packets, we </a:t>
            </a:r>
            <a:r>
              <a:rPr sz="2600" spc="-5" dirty="0">
                <a:latin typeface="Carlito"/>
                <a:cs typeface="Carlito"/>
              </a:rPr>
              <a:t>need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dirty="0">
                <a:latin typeface="Carlito"/>
                <a:cs typeface="Carlito"/>
              </a:rPr>
              <a:t>add a </a:t>
            </a:r>
            <a:r>
              <a:rPr sz="2600" spc="-5" dirty="0">
                <a:latin typeface="Carlito"/>
                <a:cs typeface="Carlito"/>
              </a:rPr>
              <a:t>checksum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dirty="0">
                <a:latin typeface="Carlito"/>
                <a:cs typeface="Carlito"/>
              </a:rPr>
              <a:t>each </a:t>
            </a:r>
            <a:r>
              <a:rPr sz="2600" spc="-15" dirty="0">
                <a:latin typeface="Carlito"/>
                <a:cs typeface="Carlito"/>
              </a:rPr>
              <a:t>data  packet.</a:t>
            </a:r>
            <a:endParaRPr sz="2600" dirty="0">
              <a:latin typeface="Carlito"/>
              <a:cs typeface="Carlito"/>
            </a:endParaRPr>
          </a:p>
          <a:p>
            <a:pPr marL="241300" marR="102235" indent="-228600">
              <a:lnSpc>
                <a:spcPts val="2810"/>
              </a:lnSpc>
              <a:spcBef>
                <a:spcPts val="990"/>
              </a:spcBef>
              <a:buFont typeface="Arial"/>
              <a:buChar char="•"/>
              <a:tabLst>
                <a:tab pos="315595" algn="l"/>
                <a:tab pos="316865" algn="l"/>
              </a:tabLst>
            </a:pPr>
            <a:r>
              <a:rPr dirty="0"/>
              <a:t>	</a:t>
            </a:r>
            <a:r>
              <a:rPr sz="2600" dirty="0">
                <a:latin typeface="Carlito"/>
                <a:cs typeface="Carlito"/>
              </a:rPr>
              <a:t>When a </a:t>
            </a:r>
            <a:r>
              <a:rPr sz="2600" spc="-20" dirty="0">
                <a:latin typeface="Carlito"/>
                <a:cs typeface="Carlito"/>
              </a:rPr>
              <a:t>packet </a:t>
            </a:r>
            <a:r>
              <a:rPr sz="2600" spc="-5" dirty="0">
                <a:latin typeface="Carlito"/>
                <a:cs typeface="Carlito"/>
              </a:rPr>
              <a:t>arrives </a:t>
            </a:r>
            <a:r>
              <a:rPr sz="2600" spc="-10" dirty="0">
                <a:latin typeface="Carlito"/>
                <a:cs typeface="Carlito"/>
              </a:rPr>
              <a:t>at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receiver </a:t>
            </a:r>
            <a:r>
              <a:rPr sz="2600" spc="-5" dirty="0">
                <a:latin typeface="Carlito"/>
                <a:cs typeface="Carlito"/>
              </a:rPr>
              <a:t>site, </a:t>
            </a:r>
            <a:r>
              <a:rPr sz="2600" dirty="0">
                <a:latin typeface="Carlito"/>
                <a:cs typeface="Carlito"/>
              </a:rPr>
              <a:t>it is </a:t>
            </a:r>
            <a:r>
              <a:rPr sz="2600" spc="-10" dirty="0">
                <a:latin typeface="Carlito"/>
                <a:cs typeface="Carlito"/>
              </a:rPr>
              <a:t>checked. </a:t>
            </a:r>
            <a:r>
              <a:rPr sz="2600" dirty="0">
                <a:latin typeface="Carlito"/>
                <a:cs typeface="Carlito"/>
              </a:rPr>
              <a:t>If its </a:t>
            </a:r>
            <a:r>
              <a:rPr sz="2600" spc="-5" dirty="0">
                <a:solidFill>
                  <a:srgbClr val="00AFEF"/>
                </a:solidFill>
                <a:latin typeface="Carlito"/>
                <a:cs typeface="Carlito"/>
              </a:rPr>
              <a:t>checksum </a:t>
            </a:r>
            <a:r>
              <a:rPr sz="2600" dirty="0">
                <a:latin typeface="Carlito"/>
                <a:cs typeface="Carlito"/>
              </a:rPr>
              <a:t>is  </a:t>
            </a:r>
            <a:r>
              <a:rPr sz="2600" spc="-5" dirty="0">
                <a:latin typeface="Carlito"/>
                <a:cs typeface="Carlito"/>
              </a:rPr>
              <a:t>incorrect,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5" dirty="0">
                <a:latin typeface="Carlito"/>
                <a:cs typeface="Carlito"/>
              </a:rPr>
              <a:t>packet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5" dirty="0">
                <a:latin typeface="Carlito"/>
                <a:cs typeface="Carlito"/>
              </a:rPr>
              <a:t>corrupted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silently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discarded.</a:t>
            </a:r>
            <a:endParaRPr sz="2600" dirty="0">
              <a:latin typeface="Carlito"/>
              <a:cs typeface="Carlito"/>
            </a:endParaRPr>
          </a:p>
          <a:p>
            <a:pPr marL="241300" marR="5080" indent="-228600">
              <a:lnSpc>
                <a:spcPts val="281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5" dirty="0">
                <a:latin typeface="Carlito"/>
                <a:cs typeface="Carlito"/>
              </a:rPr>
              <a:t>Every </a:t>
            </a:r>
            <a:r>
              <a:rPr sz="2600" dirty="0">
                <a:latin typeface="Carlito"/>
                <a:cs typeface="Carlito"/>
              </a:rPr>
              <a:t>time the </a:t>
            </a:r>
            <a:r>
              <a:rPr sz="2600" spc="-5" dirty="0">
                <a:latin typeface="Carlito"/>
                <a:cs typeface="Carlito"/>
              </a:rPr>
              <a:t>sender sends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15" dirty="0">
                <a:latin typeface="Carlito"/>
                <a:cs typeface="Carlito"/>
              </a:rPr>
              <a:t>packet, </a:t>
            </a:r>
            <a:r>
              <a:rPr sz="2600" dirty="0">
                <a:latin typeface="Carlito"/>
                <a:cs typeface="Carlito"/>
              </a:rPr>
              <a:t>it </a:t>
            </a:r>
            <a:r>
              <a:rPr sz="2600" spc="-10" dirty="0">
                <a:latin typeface="Carlito"/>
                <a:cs typeface="Carlito"/>
              </a:rPr>
              <a:t>starts </a:t>
            </a:r>
            <a:r>
              <a:rPr sz="2600" dirty="0">
                <a:solidFill>
                  <a:srgbClr val="00AFEF"/>
                </a:solidFill>
                <a:latin typeface="Carlito"/>
                <a:cs typeface="Carlito"/>
              </a:rPr>
              <a:t>a </a:t>
            </a:r>
            <a:r>
              <a:rPr sz="2600" spc="-45" dirty="0">
                <a:solidFill>
                  <a:srgbClr val="00AFEF"/>
                </a:solidFill>
                <a:latin typeface="Carlito"/>
                <a:cs typeface="Carlito"/>
              </a:rPr>
              <a:t>timer. </a:t>
            </a:r>
            <a:r>
              <a:rPr sz="2600" dirty="0">
                <a:latin typeface="Carlito"/>
                <a:cs typeface="Carlito"/>
              </a:rPr>
              <a:t>If the timer </a:t>
            </a:r>
            <a:r>
              <a:rPr sz="2600" spc="-10" dirty="0">
                <a:latin typeface="Carlito"/>
                <a:cs typeface="Carlito"/>
              </a:rPr>
              <a:t>expires, 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sender resends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previous</a:t>
            </a:r>
            <a:r>
              <a:rPr sz="2600" spc="-140" dirty="0">
                <a:latin typeface="Carlito"/>
                <a:cs typeface="Carlito"/>
              </a:rPr>
              <a:t> </a:t>
            </a:r>
            <a:r>
              <a:rPr sz="2600" spc="-15" dirty="0">
                <a:latin typeface="Carlito"/>
                <a:cs typeface="Carlito"/>
              </a:rPr>
              <a:t>packet.</a:t>
            </a:r>
            <a:endParaRPr sz="2600" dirty="0">
              <a:latin typeface="Carlito"/>
              <a:cs typeface="Carlito"/>
            </a:endParaRPr>
          </a:p>
          <a:p>
            <a:pPr marL="241300" marR="448309" indent="-228600">
              <a:lnSpc>
                <a:spcPts val="281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14" dirty="0">
                <a:latin typeface="Carlito"/>
                <a:cs typeface="Carlito"/>
              </a:rPr>
              <a:t>To </a:t>
            </a:r>
            <a:r>
              <a:rPr sz="2600" spc="-15" dirty="0">
                <a:solidFill>
                  <a:srgbClr val="00AFEF"/>
                </a:solidFill>
                <a:latin typeface="Carlito"/>
                <a:cs typeface="Carlito"/>
              </a:rPr>
              <a:t>prevent </a:t>
            </a:r>
            <a:r>
              <a:rPr sz="2600" spc="-10" dirty="0">
                <a:solidFill>
                  <a:srgbClr val="00AFEF"/>
                </a:solidFill>
                <a:latin typeface="Carlito"/>
                <a:cs typeface="Carlito"/>
              </a:rPr>
              <a:t>duplicate </a:t>
            </a:r>
            <a:r>
              <a:rPr sz="2600" spc="-15" dirty="0">
                <a:latin typeface="Carlito"/>
                <a:cs typeface="Carlito"/>
              </a:rPr>
              <a:t>packets,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5" dirty="0">
                <a:latin typeface="Carlito"/>
                <a:cs typeface="Carlito"/>
              </a:rPr>
              <a:t>protocol </a:t>
            </a:r>
            <a:r>
              <a:rPr sz="2600" spc="-5" dirty="0">
                <a:latin typeface="Carlito"/>
                <a:cs typeface="Carlito"/>
              </a:rPr>
              <a:t>uses sequence </a:t>
            </a:r>
            <a:r>
              <a:rPr sz="2600" spc="-10" dirty="0">
                <a:latin typeface="Carlito"/>
                <a:cs typeface="Carlito"/>
              </a:rPr>
              <a:t>numbers </a:t>
            </a:r>
            <a:r>
              <a:rPr sz="2600" dirty="0">
                <a:latin typeface="Carlito"/>
                <a:cs typeface="Carlito"/>
              </a:rPr>
              <a:t>and  acknowledgment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numbers.</a:t>
            </a:r>
            <a:endParaRPr sz="26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73181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1521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95" dirty="0"/>
              <a:t>Network </a:t>
            </a:r>
            <a:r>
              <a:rPr sz="4400" spc="-270" dirty="0"/>
              <a:t>layer </a:t>
            </a:r>
            <a:r>
              <a:rPr sz="4400" spc="-175" dirty="0"/>
              <a:t>versus </a:t>
            </a:r>
            <a:r>
              <a:rPr sz="4400" spc="-190" dirty="0"/>
              <a:t>transport</a:t>
            </a:r>
            <a:r>
              <a:rPr sz="4400" spc="-770" dirty="0"/>
              <a:t> </a:t>
            </a:r>
            <a:r>
              <a:rPr sz="4400" spc="-270" dirty="0"/>
              <a:t>layer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414271" y="2159553"/>
            <a:ext cx="8792253" cy="3650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6478" y="1884103"/>
            <a:ext cx="10681678" cy="3136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9842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02157"/>
            <a:ext cx="10333990" cy="594042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41300" marR="753745" indent="-228600">
              <a:lnSpc>
                <a:spcPts val="25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In the </a:t>
            </a:r>
            <a:r>
              <a:rPr sz="2600" spc="-15" dirty="0">
                <a:latin typeface="Carlito"/>
                <a:cs typeface="Carlito"/>
              </a:rPr>
              <a:t>Stop-and-Wait protocol,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acknowledgment number </a:t>
            </a:r>
            <a:r>
              <a:rPr sz="2600" spc="-20" dirty="0">
                <a:latin typeface="Carlito"/>
                <a:cs typeface="Carlito"/>
              </a:rPr>
              <a:t>always  </a:t>
            </a:r>
            <a:r>
              <a:rPr sz="2600" dirty="0">
                <a:latin typeface="Carlito"/>
                <a:cs typeface="Carlito"/>
              </a:rPr>
              <a:t>announces, in </a:t>
            </a:r>
            <a:r>
              <a:rPr sz="2600" spc="-5" dirty="0">
                <a:solidFill>
                  <a:srgbClr val="00AFEF"/>
                </a:solidFill>
                <a:latin typeface="Carlito"/>
                <a:cs typeface="Carlito"/>
              </a:rPr>
              <a:t>modulo-2 </a:t>
            </a:r>
            <a:r>
              <a:rPr sz="2600" dirty="0">
                <a:solidFill>
                  <a:srgbClr val="00AFEF"/>
                </a:solidFill>
                <a:latin typeface="Carlito"/>
                <a:cs typeface="Carlito"/>
              </a:rPr>
              <a:t>arithmetic</a:t>
            </a:r>
            <a:r>
              <a:rPr sz="2600" dirty="0">
                <a:latin typeface="Carlito"/>
                <a:cs typeface="Carlito"/>
              </a:rPr>
              <a:t>, the </a:t>
            </a:r>
            <a:r>
              <a:rPr sz="2600" spc="-5" dirty="0">
                <a:latin typeface="Carlito"/>
                <a:cs typeface="Carlito"/>
              </a:rPr>
              <a:t>sequence number of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17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next  </a:t>
            </a:r>
            <a:r>
              <a:rPr sz="2600" spc="-15" dirty="0">
                <a:latin typeface="Carlito"/>
                <a:cs typeface="Carlito"/>
              </a:rPr>
              <a:t>packet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expected.</a:t>
            </a:r>
            <a:endParaRPr sz="2600">
              <a:latin typeface="Carlito"/>
              <a:cs typeface="Carlito"/>
            </a:endParaRPr>
          </a:p>
          <a:p>
            <a:pPr marL="241300" marR="488315" indent="-228600">
              <a:lnSpc>
                <a:spcPts val="2500"/>
              </a:lnSpc>
              <a:spcBef>
                <a:spcPts val="98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The new </a:t>
            </a:r>
            <a:r>
              <a:rPr sz="2600" spc="-20" dirty="0">
                <a:latin typeface="Carlito"/>
                <a:cs typeface="Carlito"/>
              </a:rPr>
              <a:t>packet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dirty="0">
                <a:solidFill>
                  <a:srgbClr val="00AFEF"/>
                </a:solidFill>
                <a:latin typeface="Carlito"/>
                <a:cs typeface="Carlito"/>
              </a:rPr>
              <a:t>x + 1</a:t>
            </a:r>
            <a:r>
              <a:rPr sz="2600" dirty="0">
                <a:latin typeface="Carlito"/>
                <a:cs typeface="Carlito"/>
              </a:rPr>
              <a:t>, </a:t>
            </a:r>
            <a:r>
              <a:rPr sz="2600" spc="-5" dirty="0">
                <a:latin typeface="Carlito"/>
                <a:cs typeface="Carlito"/>
              </a:rPr>
              <a:t>not </a:t>
            </a:r>
            <a:r>
              <a:rPr sz="2600" dirty="0">
                <a:latin typeface="Carlito"/>
                <a:cs typeface="Carlito"/>
              </a:rPr>
              <a:t>x + 2. If </a:t>
            </a:r>
            <a:r>
              <a:rPr sz="2600" spc="-5" dirty="0">
                <a:latin typeface="Carlito"/>
                <a:cs typeface="Carlito"/>
              </a:rPr>
              <a:t>only </a:t>
            </a:r>
            <a:r>
              <a:rPr sz="2600" dirty="0">
                <a:solidFill>
                  <a:srgbClr val="00AFEF"/>
                </a:solidFill>
                <a:latin typeface="Carlito"/>
                <a:cs typeface="Carlito"/>
              </a:rPr>
              <a:t>x and x + 1 </a:t>
            </a:r>
            <a:r>
              <a:rPr sz="2600" spc="-10" dirty="0">
                <a:latin typeface="Carlito"/>
                <a:cs typeface="Carlito"/>
              </a:rPr>
              <a:t>are </a:t>
            </a:r>
            <a:r>
              <a:rPr sz="2600" spc="-5" dirty="0">
                <a:latin typeface="Carlito"/>
                <a:cs typeface="Carlito"/>
              </a:rPr>
              <a:t>needed let </a:t>
            </a:r>
            <a:r>
              <a:rPr sz="2600" dirty="0">
                <a:latin typeface="Carlito"/>
                <a:cs typeface="Carlito"/>
              </a:rPr>
              <a:t>x = 0  and x + 1 =</a:t>
            </a:r>
            <a:r>
              <a:rPr sz="2600" spc="-1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1.</a:t>
            </a:r>
            <a:endParaRPr sz="2600">
              <a:latin typeface="Carlito"/>
              <a:cs typeface="Carlito"/>
            </a:endParaRPr>
          </a:p>
          <a:p>
            <a:pPr marL="241300" marR="304800" indent="-228600">
              <a:lnSpc>
                <a:spcPct val="80000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This means </a:t>
            </a:r>
            <a:r>
              <a:rPr sz="2600" spc="-5" dirty="0">
                <a:latin typeface="Carlito"/>
                <a:cs typeface="Carlito"/>
              </a:rPr>
              <a:t>that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sequence </a:t>
            </a:r>
            <a:r>
              <a:rPr sz="2600" dirty="0">
                <a:solidFill>
                  <a:srgbClr val="00AFEF"/>
                </a:solidFill>
                <a:latin typeface="Carlito"/>
                <a:cs typeface="Carlito"/>
              </a:rPr>
              <a:t>is 0, 1, 0, 1, </a:t>
            </a:r>
            <a:r>
              <a:rPr sz="2600" spc="-5" dirty="0">
                <a:solidFill>
                  <a:srgbClr val="00AFEF"/>
                </a:solidFill>
                <a:latin typeface="Carlito"/>
                <a:cs typeface="Carlito"/>
              </a:rPr>
              <a:t>0</a:t>
            </a:r>
            <a:r>
              <a:rPr sz="2600" spc="-5" dirty="0">
                <a:latin typeface="Carlito"/>
                <a:cs typeface="Carlito"/>
              </a:rPr>
              <a:t>,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so on. This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20" dirty="0">
                <a:latin typeface="Carlito"/>
                <a:cs typeface="Carlito"/>
              </a:rPr>
              <a:t>referred</a:t>
            </a:r>
            <a:r>
              <a:rPr sz="2600" spc="-180" dirty="0">
                <a:latin typeface="Carlito"/>
                <a:cs typeface="Carlito"/>
              </a:rPr>
              <a:t> </a:t>
            </a:r>
            <a:r>
              <a:rPr sz="2600" spc="-15" dirty="0">
                <a:latin typeface="Carlito"/>
                <a:cs typeface="Carlito"/>
              </a:rPr>
              <a:t>to  </a:t>
            </a:r>
            <a:r>
              <a:rPr sz="2600" dirty="0">
                <a:latin typeface="Carlito"/>
                <a:cs typeface="Carlito"/>
              </a:rPr>
              <a:t>as </a:t>
            </a:r>
            <a:r>
              <a:rPr sz="2600" spc="-5" dirty="0">
                <a:latin typeface="Carlito"/>
                <a:cs typeface="Carlito"/>
              </a:rPr>
              <a:t>modulo </a:t>
            </a:r>
            <a:r>
              <a:rPr sz="2600" dirty="0">
                <a:latin typeface="Carlito"/>
                <a:cs typeface="Carlito"/>
              </a:rPr>
              <a:t>2 arithmetic.</a:t>
            </a:r>
            <a:endParaRPr sz="2600">
              <a:latin typeface="Carlito"/>
              <a:cs typeface="Carlito"/>
            </a:endParaRPr>
          </a:p>
          <a:p>
            <a:pPr marL="241300" marR="195580" indent="-228600">
              <a:lnSpc>
                <a:spcPts val="2500"/>
              </a:lnSpc>
              <a:spcBef>
                <a:spcPts val="969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Stop-and-Wait </a:t>
            </a:r>
            <a:r>
              <a:rPr sz="2600" spc="-15" dirty="0">
                <a:latin typeface="Carlito"/>
                <a:cs typeface="Carlito"/>
              </a:rPr>
              <a:t>protocol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5" dirty="0">
                <a:solidFill>
                  <a:srgbClr val="5B9BD4"/>
                </a:solidFill>
                <a:latin typeface="Carlito"/>
                <a:cs typeface="Carlito"/>
              </a:rPr>
              <a:t>very </a:t>
            </a:r>
            <a:r>
              <a:rPr sz="2600" spc="-10" dirty="0">
                <a:solidFill>
                  <a:srgbClr val="5B9BD4"/>
                </a:solidFill>
                <a:latin typeface="Carlito"/>
                <a:cs typeface="Carlito"/>
              </a:rPr>
              <a:t>inefficient </a:t>
            </a:r>
            <a:r>
              <a:rPr sz="2600" dirty="0">
                <a:latin typeface="Carlito"/>
                <a:cs typeface="Carlito"/>
              </a:rPr>
              <a:t>if </a:t>
            </a:r>
            <a:r>
              <a:rPr sz="2600" spc="-5">
                <a:latin typeface="Carlito"/>
                <a:cs typeface="Carlito"/>
              </a:rPr>
              <a:t>our </a:t>
            </a:r>
            <a:r>
              <a:rPr sz="2600" smtClean="0">
                <a:latin typeface="Carlito"/>
                <a:cs typeface="Carlito"/>
              </a:rPr>
              <a:t>channel </a:t>
            </a:r>
            <a:r>
              <a:rPr sz="2600" spc="-5" dirty="0">
                <a:latin typeface="Carlito"/>
                <a:cs typeface="Carlito"/>
              </a:rPr>
              <a:t>has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dirty="0">
                <a:solidFill>
                  <a:srgbClr val="5B9BD4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5B9BD4"/>
                </a:solidFill>
                <a:latin typeface="Carlito"/>
                <a:cs typeface="Carlito"/>
              </a:rPr>
              <a:t>large </a:t>
            </a:r>
            <a:r>
              <a:rPr sz="2600" spc="-5" dirty="0">
                <a:solidFill>
                  <a:srgbClr val="5B9BD4"/>
                </a:solidFill>
                <a:latin typeface="Carlito"/>
                <a:cs typeface="Carlito"/>
              </a:rPr>
              <a:t>bandwidth </a:t>
            </a:r>
            <a:r>
              <a:rPr sz="2600" dirty="0">
                <a:latin typeface="Carlito"/>
                <a:cs typeface="Carlito"/>
              </a:rPr>
              <a:t>and the </a:t>
            </a:r>
            <a:r>
              <a:rPr sz="2600" spc="-5" dirty="0">
                <a:solidFill>
                  <a:srgbClr val="5B9BD4"/>
                </a:solidFill>
                <a:latin typeface="Carlito"/>
                <a:cs typeface="Carlito"/>
              </a:rPr>
              <a:t>round-trip </a:t>
            </a:r>
            <a:r>
              <a:rPr sz="2600" spc="-15" dirty="0">
                <a:solidFill>
                  <a:srgbClr val="5B9BD4"/>
                </a:solidFill>
                <a:latin typeface="Carlito"/>
                <a:cs typeface="Carlito"/>
              </a:rPr>
              <a:t>delay </a:t>
            </a:r>
            <a:r>
              <a:rPr sz="2600" dirty="0">
                <a:latin typeface="Carlito"/>
                <a:cs typeface="Carlito"/>
              </a:rPr>
              <a:t>is long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.</a:t>
            </a:r>
            <a:endParaRPr sz="2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product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these </a:t>
            </a:r>
            <a:r>
              <a:rPr sz="2600" spc="-10" dirty="0">
                <a:latin typeface="Carlito"/>
                <a:cs typeface="Carlito"/>
              </a:rPr>
              <a:t>two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5" dirty="0">
                <a:latin typeface="Carlito"/>
                <a:cs typeface="Carlito"/>
              </a:rPr>
              <a:t>called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solidFill>
                  <a:srgbClr val="5B9BD4"/>
                </a:solidFill>
                <a:latin typeface="Carlito"/>
                <a:cs typeface="Carlito"/>
              </a:rPr>
              <a:t>bandwidth </a:t>
            </a:r>
            <a:r>
              <a:rPr sz="2600" spc="-15" dirty="0">
                <a:solidFill>
                  <a:srgbClr val="5B9BD4"/>
                </a:solidFill>
                <a:latin typeface="Carlito"/>
                <a:cs typeface="Carlito"/>
              </a:rPr>
              <a:t>delay</a:t>
            </a:r>
            <a:r>
              <a:rPr sz="2600" spc="-100" dirty="0">
                <a:solidFill>
                  <a:srgbClr val="5B9BD4"/>
                </a:solidFill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product.</a:t>
            </a:r>
            <a:endParaRPr sz="2600">
              <a:latin typeface="Carlito"/>
              <a:cs typeface="Carlito"/>
            </a:endParaRPr>
          </a:p>
          <a:p>
            <a:pPr marL="241300" marR="217170" indent="-228600">
              <a:lnSpc>
                <a:spcPct val="8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bandwidth-delay product </a:t>
            </a:r>
            <a:r>
              <a:rPr sz="2600" dirty="0">
                <a:latin typeface="Carlito"/>
                <a:cs typeface="Carlito"/>
              </a:rPr>
              <a:t>is a </a:t>
            </a:r>
            <a:r>
              <a:rPr sz="2600" spc="-5" dirty="0">
                <a:solidFill>
                  <a:srgbClr val="5B9BD4"/>
                </a:solidFill>
                <a:latin typeface="Carlito"/>
                <a:cs typeface="Carlito"/>
              </a:rPr>
              <a:t>measure </a:t>
            </a:r>
            <a:r>
              <a:rPr sz="2600" dirty="0">
                <a:solidFill>
                  <a:srgbClr val="5B9BD4"/>
                </a:solidFill>
                <a:latin typeface="Carlito"/>
                <a:cs typeface="Carlito"/>
              </a:rPr>
              <a:t>of the </a:t>
            </a:r>
            <a:r>
              <a:rPr sz="2600" spc="-5" dirty="0">
                <a:solidFill>
                  <a:srgbClr val="5B9BD4"/>
                </a:solidFill>
                <a:latin typeface="Carlito"/>
                <a:cs typeface="Carlito"/>
              </a:rPr>
              <a:t>number </a:t>
            </a:r>
            <a:r>
              <a:rPr sz="2600" dirty="0">
                <a:latin typeface="Carlito"/>
                <a:cs typeface="Carlito"/>
              </a:rPr>
              <a:t>of </a:t>
            </a:r>
            <a:r>
              <a:rPr sz="2600" spc="-5" dirty="0">
                <a:latin typeface="Carlito"/>
                <a:cs typeface="Carlito"/>
              </a:rPr>
              <a:t>bits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sender  can transmit through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20" dirty="0">
                <a:latin typeface="Carlito"/>
                <a:cs typeface="Carlito"/>
              </a:rPr>
              <a:t>system </a:t>
            </a:r>
            <a:r>
              <a:rPr sz="2600" dirty="0">
                <a:latin typeface="Carlito"/>
                <a:cs typeface="Carlito"/>
              </a:rPr>
              <a:t>while </a:t>
            </a:r>
            <a:r>
              <a:rPr sz="2600" spc="-5" dirty="0">
                <a:latin typeface="Carlito"/>
                <a:cs typeface="Carlito"/>
              </a:rPr>
              <a:t>waiting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dirty="0">
                <a:latin typeface="Carlito"/>
                <a:cs typeface="Carlito"/>
              </a:rPr>
              <a:t>an </a:t>
            </a:r>
            <a:r>
              <a:rPr sz="2600" spc="-5" dirty="0">
                <a:latin typeface="Carlito"/>
                <a:cs typeface="Carlito"/>
              </a:rPr>
              <a:t>acknowledgment  </a:t>
            </a:r>
            <a:r>
              <a:rPr sz="2600" spc="-10" dirty="0">
                <a:latin typeface="Carlito"/>
                <a:cs typeface="Carlito"/>
              </a:rPr>
              <a:t>from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35" dirty="0">
                <a:latin typeface="Carlito"/>
                <a:cs typeface="Carlito"/>
              </a:rPr>
              <a:t>receiver.</a:t>
            </a:r>
            <a:endParaRPr sz="2600">
              <a:latin typeface="Carlito"/>
              <a:cs typeface="Carlito"/>
            </a:endParaRPr>
          </a:p>
          <a:p>
            <a:pPr marL="241300" marR="5080" indent="-228600" algn="just">
              <a:lnSpc>
                <a:spcPct val="80000"/>
              </a:lnSpc>
              <a:spcBef>
                <a:spcPts val="99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There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5" dirty="0">
                <a:solidFill>
                  <a:srgbClr val="5B9BD4"/>
                </a:solidFill>
                <a:latin typeface="Carlito"/>
                <a:cs typeface="Carlito"/>
              </a:rPr>
              <a:t>no pipelining </a:t>
            </a:r>
            <a:r>
              <a:rPr sz="2600" dirty="0">
                <a:latin typeface="Carlito"/>
                <a:cs typeface="Carlito"/>
              </a:rPr>
              <a:t>in the </a:t>
            </a:r>
            <a:r>
              <a:rPr sz="2600" spc="-10" dirty="0">
                <a:latin typeface="Carlito"/>
                <a:cs typeface="Carlito"/>
              </a:rPr>
              <a:t>Stop-and-Wait </a:t>
            </a:r>
            <a:r>
              <a:rPr sz="2600" spc="-15" dirty="0">
                <a:latin typeface="Carlito"/>
                <a:cs typeface="Carlito"/>
              </a:rPr>
              <a:t>protocol </a:t>
            </a:r>
            <a:r>
              <a:rPr sz="2600" spc="-5" dirty="0">
                <a:latin typeface="Carlito"/>
                <a:cs typeface="Carlito"/>
              </a:rPr>
              <a:t>because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sender </a:t>
            </a:r>
            <a:r>
              <a:rPr sz="2600" spc="-10" dirty="0">
                <a:latin typeface="Carlito"/>
                <a:cs typeface="Carlito"/>
              </a:rPr>
              <a:t>must  </a:t>
            </a:r>
            <a:r>
              <a:rPr sz="2600" spc="-5" dirty="0">
                <a:latin typeface="Carlito"/>
                <a:cs typeface="Carlito"/>
              </a:rPr>
              <a:t>wait </a:t>
            </a:r>
            <a:r>
              <a:rPr sz="2600" spc="-20" dirty="0">
                <a:latin typeface="Carlito"/>
                <a:cs typeface="Carlito"/>
              </a:rPr>
              <a:t>for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15" dirty="0">
                <a:latin typeface="Carlito"/>
                <a:cs typeface="Carlito"/>
              </a:rPr>
              <a:t>packet </a:t>
            </a:r>
            <a:r>
              <a:rPr sz="2600" spc="-10" dirty="0">
                <a:latin typeface="Carlito"/>
                <a:cs typeface="Carlito"/>
              </a:rPr>
              <a:t>to reach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destination </a:t>
            </a:r>
            <a:r>
              <a:rPr sz="2600" dirty="0">
                <a:latin typeface="Carlito"/>
                <a:cs typeface="Carlito"/>
              </a:rPr>
              <a:t>and be </a:t>
            </a:r>
            <a:r>
              <a:rPr sz="2600" spc="-5" dirty="0">
                <a:latin typeface="Carlito"/>
                <a:cs typeface="Carlito"/>
              </a:rPr>
              <a:t>acknowledged </a:t>
            </a:r>
            <a:r>
              <a:rPr sz="2600" spc="-25" dirty="0">
                <a:latin typeface="Carlito"/>
                <a:cs typeface="Carlito"/>
              </a:rPr>
              <a:t>before </a:t>
            </a:r>
            <a:r>
              <a:rPr sz="2600" dirty="0">
                <a:latin typeface="Carlito"/>
                <a:cs typeface="Carlito"/>
              </a:rPr>
              <a:t>the  </a:t>
            </a:r>
            <a:r>
              <a:rPr sz="2600" spc="-10" dirty="0">
                <a:latin typeface="Carlito"/>
                <a:cs typeface="Carlito"/>
              </a:rPr>
              <a:t>next </a:t>
            </a:r>
            <a:r>
              <a:rPr sz="2600" spc="-15" dirty="0">
                <a:latin typeface="Carlito"/>
                <a:cs typeface="Carlito"/>
              </a:rPr>
              <a:t>packet </a:t>
            </a:r>
            <a:r>
              <a:rPr sz="2600" spc="-5" dirty="0">
                <a:latin typeface="Carlito"/>
                <a:cs typeface="Carlito"/>
              </a:rPr>
              <a:t>can </a:t>
            </a:r>
            <a:r>
              <a:rPr sz="2600" dirty="0">
                <a:latin typeface="Carlito"/>
                <a:cs typeface="Carlito"/>
              </a:rPr>
              <a:t>be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sent.</a:t>
            </a:r>
            <a:endParaRPr sz="26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801257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3875" y="298876"/>
            <a:ext cx="9540871" cy="6290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37776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8807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0" dirty="0"/>
              <a:t>Go-Back-N </a:t>
            </a:r>
            <a:r>
              <a:rPr spc="-225" dirty="0"/>
              <a:t>Protocol</a:t>
            </a:r>
            <a:r>
              <a:rPr spc="-490" dirty="0"/>
              <a:t> </a:t>
            </a:r>
            <a:r>
              <a:rPr spc="-190" dirty="0"/>
              <a:t>(GBN)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36530" cy="39058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741680" indent="-228600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35" dirty="0">
                <a:latin typeface="Carlito"/>
                <a:cs typeface="Carlito"/>
              </a:rPr>
              <a:t>key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Go-back-N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10" dirty="0">
                <a:latin typeface="Carlito"/>
                <a:cs typeface="Carlito"/>
              </a:rPr>
              <a:t>can send </a:t>
            </a:r>
            <a:r>
              <a:rPr sz="2800" spc="-20" dirty="0">
                <a:solidFill>
                  <a:srgbClr val="5B9BD4"/>
                </a:solidFill>
                <a:latin typeface="Carlito"/>
                <a:cs typeface="Carlito"/>
              </a:rPr>
              <a:t>several packets </a:t>
            </a:r>
            <a:r>
              <a:rPr sz="2800" spc="-30" dirty="0">
                <a:latin typeface="Carlito"/>
                <a:cs typeface="Carlito"/>
              </a:rPr>
              <a:t>before  </a:t>
            </a:r>
            <a:r>
              <a:rPr sz="2800" spc="-10" dirty="0">
                <a:latin typeface="Carlito"/>
                <a:cs typeface="Carlito"/>
              </a:rPr>
              <a:t>receiving </a:t>
            </a:r>
            <a:r>
              <a:rPr sz="2800" spc="-5" dirty="0">
                <a:latin typeface="Carlito"/>
                <a:cs typeface="Carlito"/>
              </a:rPr>
              <a:t>acknowledgments, </a:t>
            </a:r>
            <a:r>
              <a:rPr sz="2800" spc="-10" dirty="0">
                <a:latin typeface="Carlito"/>
                <a:cs typeface="Carlito"/>
              </a:rPr>
              <a:t>but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receiver </a:t>
            </a:r>
            <a:r>
              <a:rPr sz="2800" spc="-15" dirty="0">
                <a:latin typeface="Carlito"/>
                <a:cs typeface="Carlito"/>
              </a:rPr>
              <a:t>can </a:t>
            </a:r>
            <a:r>
              <a:rPr sz="2800" spc="-10" dirty="0">
                <a:solidFill>
                  <a:srgbClr val="5B9BD4"/>
                </a:solidFill>
                <a:latin typeface="Carlito"/>
                <a:cs typeface="Carlito"/>
              </a:rPr>
              <a:t>only </a:t>
            </a:r>
            <a:r>
              <a:rPr sz="2800" spc="-25" dirty="0">
                <a:solidFill>
                  <a:srgbClr val="5B9BD4"/>
                </a:solidFill>
                <a:latin typeface="Carlito"/>
                <a:cs typeface="Carlito"/>
              </a:rPr>
              <a:t>buffer </a:t>
            </a:r>
            <a:r>
              <a:rPr sz="2800" spc="-10" dirty="0">
                <a:solidFill>
                  <a:srgbClr val="5B9BD4"/>
                </a:solidFill>
                <a:latin typeface="Carlito"/>
                <a:cs typeface="Carlito"/>
              </a:rPr>
              <a:t>one 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packet.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0" dirty="0">
                <a:latin typeface="Carlito"/>
                <a:cs typeface="Carlito"/>
              </a:rPr>
              <a:t>We </a:t>
            </a:r>
            <a:r>
              <a:rPr sz="2800" spc="-25" dirty="0">
                <a:latin typeface="Carlito"/>
                <a:cs typeface="Carlito"/>
              </a:rPr>
              <a:t>keep </a:t>
            </a:r>
            <a:r>
              <a:rPr sz="2800" spc="-5" dirty="0">
                <a:solidFill>
                  <a:srgbClr val="5B9BD4"/>
                </a:solidFill>
                <a:latin typeface="Carlito"/>
                <a:cs typeface="Carlito"/>
              </a:rPr>
              <a:t>a </a:t>
            </a:r>
            <a:r>
              <a:rPr sz="2800" spc="-15" dirty="0">
                <a:solidFill>
                  <a:srgbClr val="5B9BD4"/>
                </a:solidFill>
                <a:latin typeface="Carlito"/>
                <a:cs typeface="Carlito"/>
              </a:rPr>
              <a:t>copy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5" dirty="0">
                <a:latin typeface="Carlito"/>
                <a:cs typeface="Carlito"/>
              </a:rPr>
              <a:t>sent </a:t>
            </a:r>
            <a:r>
              <a:rPr sz="2800" spc="-20" dirty="0">
                <a:latin typeface="Carlito"/>
                <a:cs typeface="Carlito"/>
              </a:rPr>
              <a:t>packets </a:t>
            </a:r>
            <a:r>
              <a:rPr sz="2800" spc="-10" dirty="0">
                <a:latin typeface="Carlito"/>
                <a:cs typeface="Carlito"/>
              </a:rPr>
              <a:t>until </a:t>
            </a:r>
            <a:r>
              <a:rPr sz="2800" spc="-5" dirty="0">
                <a:latin typeface="Carlito"/>
                <a:cs typeface="Carlito"/>
              </a:rPr>
              <a:t>the acknowledgments</a:t>
            </a:r>
            <a:r>
              <a:rPr sz="2800" spc="2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arrive.</a:t>
            </a:r>
            <a:endParaRPr sz="2800">
              <a:latin typeface="Carlito"/>
              <a:cs typeface="Carlito"/>
            </a:endParaRPr>
          </a:p>
          <a:p>
            <a:pPr marL="241300" marR="318770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rlito"/>
                <a:cs typeface="Carlito"/>
              </a:rPr>
              <a:t>several data </a:t>
            </a:r>
            <a:r>
              <a:rPr sz="2800" spc="-15" dirty="0">
                <a:latin typeface="Carlito"/>
                <a:cs typeface="Carlito"/>
              </a:rPr>
              <a:t>packets </a:t>
            </a:r>
            <a:r>
              <a:rPr sz="2800" spc="-5" dirty="0">
                <a:latin typeface="Carlito"/>
                <a:cs typeface="Carlito"/>
              </a:rPr>
              <a:t>and acknowledgments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be in the channel </a:t>
            </a:r>
            <a:r>
              <a:rPr sz="2800" spc="-15" dirty="0">
                <a:latin typeface="Carlito"/>
                <a:cs typeface="Carlito"/>
              </a:rPr>
              <a:t>at  </a:t>
            </a:r>
            <a:r>
              <a:rPr sz="2800" spc="-5" dirty="0">
                <a:latin typeface="Carlito"/>
                <a:cs typeface="Carlito"/>
              </a:rPr>
              <a:t>the same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time.</a:t>
            </a:r>
            <a:endParaRPr sz="2800">
              <a:latin typeface="Carlito"/>
              <a:cs typeface="Carlito"/>
            </a:endParaRPr>
          </a:p>
          <a:p>
            <a:pPr marL="241300" marR="64769" indent="-228600">
              <a:lnSpc>
                <a:spcPct val="90000"/>
              </a:lnSpc>
              <a:spcBef>
                <a:spcPts val="9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if the acknowledgment </a:t>
            </a:r>
            <a:r>
              <a:rPr sz="2800" spc="-10" dirty="0">
                <a:latin typeface="Carlito"/>
                <a:cs typeface="Carlito"/>
              </a:rPr>
              <a:t>number </a:t>
            </a:r>
            <a:r>
              <a:rPr sz="2800" dirty="0">
                <a:latin typeface="Carlito"/>
                <a:cs typeface="Carlito"/>
              </a:rPr>
              <a:t>(ackNo) </a:t>
            </a:r>
            <a:r>
              <a:rPr sz="2800" spc="-5" dirty="0">
                <a:latin typeface="Carlito"/>
                <a:cs typeface="Carlito"/>
              </a:rPr>
              <a:t>is 7, it means all </a:t>
            </a:r>
            <a:r>
              <a:rPr sz="2800" spc="-20" dirty="0">
                <a:latin typeface="Carlito"/>
                <a:cs typeface="Carlito"/>
              </a:rPr>
              <a:t>packets </a:t>
            </a:r>
            <a:r>
              <a:rPr sz="2800" spc="-5" dirty="0">
                <a:latin typeface="Carlito"/>
                <a:cs typeface="Carlito"/>
              </a:rPr>
              <a:t>with  </a:t>
            </a:r>
            <a:r>
              <a:rPr sz="2800" spc="-10" dirty="0">
                <a:latin typeface="Carlito"/>
                <a:cs typeface="Carlito"/>
              </a:rPr>
              <a:t>sequence number </a:t>
            </a:r>
            <a:r>
              <a:rPr sz="2800" spc="-5" dirty="0">
                <a:solidFill>
                  <a:srgbClr val="5B9BD4"/>
                </a:solidFill>
                <a:latin typeface="Carlito"/>
                <a:cs typeface="Carlito"/>
              </a:rPr>
              <a:t>up </a:t>
            </a:r>
            <a:r>
              <a:rPr sz="2800" spc="-20" dirty="0">
                <a:solidFill>
                  <a:srgbClr val="5B9BD4"/>
                </a:solidFill>
                <a:latin typeface="Carlito"/>
                <a:cs typeface="Carlito"/>
              </a:rPr>
              <a:t>to </a:t>
            </a:r>
            <a:r>
              <a:rPr sz="2800" spc="-5" dirty="0">
                <a:solidFill>
                  <a:srgbClr val="5B9BD4"/>
                </a:solidFill>
                <a:latin typeface="Carlito"/>
                <a:cs typeface="Carlito"/>
              </a:rPr>
              <a:t>6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10" dirty="0">
                <a:latin typeface="Carlito"/>
                <a:cs typeface="Carlito"/>
              </a:rPr>
              <a:t>arrived, </a:t>
            </a:r>
            <a:r>
              <a:rPr sz="2800" spc="-25" dirty="0">
                <a:latin typeface="Carlito"/>
                <a:cs typeface="Carlito"/>
              </a:rPr>
              <a:t>safe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sound, </a:t>
            </a:r>
            <a:r>
              <a:rPr sz="2800" spc="-5" dirty="0">
                <a:latin typeface="Carlito"/>
                <a:cs typeface="Carlito"/>
              </a:rPr>
              <a:t>and the  </a:t>
            </a:r>
            <a:r>
              <a:rPr sz="2800" spc="-10" dirty="0">
                <a:latin typeface="Carlito"/>
                <a:cs typeface="Carlito"/>
              </a:rPr>
              <a:t>receiver is </a:t>
            </a:r>
            <a:r>
              <a:rPr sz="2800" spc="-15" dirty="0">
                <a:solidFill>
                  <a:srgbClr val="5B9BD4"/>
                </a:solidFill>
                <a:latin typeface="Carlito"/>
                <a:cs typeface="Carlito"/>
              </a:rPr>
              <a:t>expecting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packet </a:t>
            </a:r>
            <a:r>
              <a:rPr sz="2800" spc="-5" dirty="0">
                <a:latin typeface="Carlito"/>
                <a:cs typeface="Carlito"/>
              </a:rPr>
              <a:t>with </a:t>
            </a:r>
            <a:r>
              <a:rPr sz="2800" spc="-10" dirty="0">
                <a:latin typeface="Carlito"/>
                <a:cs typeface="Carlito"/>
              </a:rPr>
              <a:t>sequence number</a:t>
            </a:r>
            <a:r>
              <a:rPr sz="2800" spc="1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7.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0587542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8929" y="1556870"/>
            <a:ext cx="10637553" cy="34664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04375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6523" y="0"/>
            <a:ext cx="8308847" cy="6851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75002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842594"/>
            <a:ext cx="10201275" cy="429069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160655" indent="-2286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This </a:t>
            </a:r>
            <a:r>
              <a:rPr sz="2800" spc="-20" dirty="0">
                <a:latin typeface="Carlito"/>
                <a:cs typeface="Carlito"/>
              </a:rPr>
              <a:t>protocol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5" dirty="0">
                <a:solidFill>
                  <a:srgbClr val="5B9BD4"/>
                </a:solidFill>
                <a:latin typeface="Carlito"/>
                <a:cs typeface="Carlito"/>
              </a:rPr>
              <a:t>inefficient </a:t>
            </a:r>
            <a:r>
              <a:rPr sz="2800" spc="-5" dirty="0">
                <a:latin typeface="Carlito"/>
                <a:cs typeface="Carlito"/>
              </a:rPr>
              <a:t>if the </a:t>
            </a:r>
            <a:r>
              <a:rPr sz="2800" spc="-10" dirty="0">
                <a:latin typeface="Carlito"/>
                <a:cs typeface="Carlito"/>
              </a:rPr>
              <a:t>underlying </a:t>
            </a:r>
            <a:r>
              <a:rPr sz="2800" spc="-15" dirty="0">
                <a:latin typeface="Carlito"/>
                <a:cs typeface="Carlito"/>
              </a:rPr>
              <a:t>network </a:t>
            </a:r>
            <a:r>
              <a:rPr sz="2800" spc="-20" dirty="0">
                <a:latin typeface="Carlito"/>
                <a:cs typeface="Carlito"/>
              </a:rPr>
              <a:t>protocol </a:t>
            </a:r>
            <a:r>
              <a:rPr sz="2800" spc="-5" dirty="0">
                <a:latin typeface="Carlito"/>
                <a:cs typeface="Carlito"/>
              </a:rPr>
              <a:t>loses a  lot of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packets.</a:t>
            </a:r>
            <a:endParaRPr sz="2800">
              <a:latin typeface="Carlito"/>
              <a:cs typeface="Carlito"/>
            </a:endParaRPr>
          </a:p>
          <a:p>
            <a:pPr marL="241300" marR="179070" indent="-228600">
              <a:lnSpc>
                <a:spcPct val="90000"/>
              </a:lnSpc>
              <a:spcBef>
                <a:spcPts val="9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5B9BD4"/>
                </a:solidFill>
                <a:latin typeface="Carlito"/>
                <a:cs typeface="Carlito"/>
              </a:rPr>
              <a:t>Each </a:t>
            </a:r>
            <a:r>
              <a:rPr sz="2800" spc="-5" dirty="0">
                <a:solidFill>
                  <a:srgbClr val="5B9BD4"/>
                </a:solidFill>
                <a:latin typeface="Carlito"/>
                <a:cs typeface="Carlito"/>
              </a:rPr>
              <a:t>time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single </a:t>
            </a:r>
            <a:r>
              <a:rPr sz="2800" spc="-20" dirty="0">
                <a:latin typeface="Carlito"/>
                <a:cs typeface="Carlito"/>
              </a:rPr>
              <a:t>packet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lost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5" dirty="0">
                <a:latin typeface="Carlito"/>
                <a:cs typeface="Carlito"/>
              </a:rPr>
              <a:t>corrupted,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sender resends </a:t>
            </a:r>
            <a:r>
              <a:rPr sz="2800" spc="-5" dirty="0">
                <a:latin typeface="Carlito"/>
                <a:cs typeface="Carlito"/>
              </a:rPr>
              <a:t>all  </a:t>
            </a:r>
            <a:r>
              <a:rPr sz="2800" spc="-10" dirty="0">
                <a:latin typeface="Carlito"/>
                <a:cs typeface="Carlito"/>
              </a:rPr>
              <a:t>outstanding </a:t>
            </a:r>
            <a:r>
              <a:rPr sz="2800" spc="-15" dirty="0">
                <a:latin typeface="Carlito"/>
                <a:cs typeface="Carlito"/>
              </a:rPr>
              <a:t>packets, </a:t>
            </a:r>
            <a:r>
              <a:rPr sz="2800" spc="-10" dirty="0">
                <a:latin typeface="Carlito"/>
                <a:cs typeface="Carlito"/>
              </a:rPr>
              <a:t>even </a:t>
            </a:r>
            <a:r>
              <a:rPr sz="2800" spc="-5" dirty="0">
                <a:latin typeface="Carlito"/>
                <a:cs typeface="Carlito"/>
              </a:rPr>
              <a:t>though some of these </a:t>
            </a:r>
            <a:r>
              <a:rPr sz="2800" spc="-15" dirty="0">
                <a:latin typeface="Carlito"/>
                <a:cs typeface="Carlito"/>
              </a:rPr>
              <a:t>packets may </a:t>
            </a:r>
            <a:r>
              <a:rPr sz="2800" spc="-25" dirty="0">
                <a:latin typeface="Carlito"/>
                <a:cs typeface="Carlito"/>
              </a:rPr>
              <a:t>have  </a:t>
            </a:r>
            <a:r>
              <a:rPr sz="2800" spc="-10" dirty="0">
                <a:latin typeface="Carlito"/>
                <a:cs typeface="Carlito"/>
              </a:rPr>
              <a:t>been received </a:t>
            </a:r>
            <a:r>
              <a:rPr sz="2800" spc="-25" dirty="0">
                <a:latin typeface="Carlito"/>
                <a:cs typeface="Carlito"/>
              </a:rPr>
              <a:t>safe </a:t>
            </a:r>
            <a:r>
              <a:rPr sz="2800" spc="-5" dirty="0">
                <a:latin typeface="Carlito"/>
                <a:cs typeface="Carlito"/>
              </a:rPr>
              <a:t>and sound </a:t>
            </a:r>
            <a:r>
              <a:rPr sz="2800" spc="-10" dirty="0">
                <a:solidFill>
                  <a:srgbClr val="5B9BD4"/>
                </a:solidFill>
                <a:latin typeface="Carlito"/>
                <a:cs typeface="Carlito"/>
              </a:rPr>
              <a:t>but out </a:t>
            </a:r>
            <a:r>
              <a:rPr sz="2800" spc="-5" dirty="0">
                <a:solidFill>
                  <a:srgbClr val="5B9BD4"/>
                </a:solidFill>
                <a:latin typeface="Carlito"/>
                <a:cs typeface="Carlito"/>
              </a:rPr>
              <a:t>of</a:t>
            </a:r>
            <a:r>
              <a:rPr sz="2800" spc="110" dirty="0">
                <a:solidFill>
                  <a:srgbClr val="5B9BD4"/>
                </a:solidFill>
                <a:latin typeface="Carlito"/>
                <a:cs typeface="Carlito"/>
              </a:rPr>
              <a:t> </a:t>
            </a:r>
            <a:r>
              <a:rPr sz="2800" spc="-55" dirty="0">
                <a:solidFill>
                  <a:srgbClr val="5B9BD4"/>
                </a:solidFill>
                <a:latin typeface="Carlito"/>
                <a:cs typeface="Carlito"/>
              </a:rPr>
              <a:t>order.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ts val="3030"/>
              </a:lnSpc>
              <a:spcBef>
                <a:spcPts val="1035"/>
              </a:spcBef>
              <a:buClr>
                <a:srgbClr val="5B9BD4"/>
              </a:buClr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5" dirty="0">
                <a:latin typeface="Carlito"/>
                <a:cs typeface="Carlito"/>
              </a:rPr>
              <a:t>If </a:t>
            </a:r>
            <a:r>
              <a:rPr sz="2800" spc="-10" dirty="0">
                <a:latin typeface="Carlito"/>
                <a:cs typeface="Carlito"/>
              </a:rPr>
              <a:t>the network </a:t>
            </a:r>
            <a:r>
              <a:rPr sz="2800" spc="-25" dirty="0">
                <a:latin typeface="Carlito"/>
                <a:cs typeface="Carlito"/>
              </a:rPr>
              <a:t>layer </a:t>
            </a:r>
            <a:r>
              <a:rPr sz="2800" spc="-5" dirty="0">
                <a:latin typeface="Carlito"/>
                <a:cs typeface="Carlito"/>
              </a:rPr>
              <a:t>is losing </a:t>
            </a:r>
            <a:r>
              <a:rPr sz="2800" spc="-15" dirty="0">
                <a:latin typeface="Carlito"/>
                <a:cs typeface="Carlito"/>
              </a:rPr>
              <a:t>many </a:t>
            </a:r>
            <a:r>
              <a:rPr sz="2800" spc="-20" dirty="0">
                <a:latin typeface="Carlito"/>
                <a:cs typeface="Carlito"/>
              </a:rPr>
              <a:t>packets </a:t>
            </a:r>
            <a:r>
              <a:rPr sz="2800" spc="-10" dirty="0">
                <a:solidFill>
                  <a:srgbClr val="5B9BD4"/>
                </a:solidFill>
                <a:latin typeface="Carlito"/>
                <a:cs typeface="Carlito"/>
              </a:rPr>
              <a:t>because </a:t>
            </a:r>
            <a:r>
              <a:rPr sz="2800" spc="-5" dirty="0">
                <a:solidFill>
                  <a:srgbClr val="5B9BD4"/>
                </a:solidFill>
                <a:latin typeface="Carlito"/>
                <a:cs typeface="Carlito"/>
              </a:rPr>
              <a:t>of </a:t>
            </a:r>
            <a:r>
              <a:rPr sz="2800" spc="-15" dirty="0">
                <a:solidFill>
                  <a:srgbClr val="5B9BD4"/>
                </a:solidFill>
                <a:latin typeface="Carlito"/>
                <a:cs typeface="Carlito"/>
              </a:rPr>
              <a:t>congestion </a:t>
            </a:r>
            <a:r>
              <a:rPr sz="2800" spc="-5" dirty="0">
                <a:latin typeface="Carlito"/>
                <a:cs typeface="Carlito"/>
              </a:rPr>
              <a:t>in  the </a:t>
            </a:r>
            <a:r>
              <a:rPr sz="2800" spc="-10" dirty="0">
                <a:latin typeface="Carlito"/>
                <a:cs typeface="Carlito"/>
              </a:rPr>
              <a:t>network,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resending </a:t>
            </a:r>
            <a:r>
              <a:rPr sz="2800" spc="-5" dirty="0">
                <a:latin typeface="Carlito"/>
                <a:cs typeface="Carlito"/>
              </a:rPr>
              <a:t>of all of these </a:t>
            </a:r>
            <a:r>
              <a:rPr sz="2800" spc="-10" dirty="0">
                <a:latin typeface="Carlito"/>
                <a:cs typeface="Carlito"/>
              </a:rPr>
              <a:t>outstanding </a:t>
            </a:r>
            <a:r>
              <a:rPr sz="2800" spc="-20" dirty="0">
                <a:latin typeface="Carlito"/>
                <a:cs typeface="Carlito"/>
              </a:rPr>
              <a:t>packets makes 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congestion </a:t>
            </a:r>
            <a:r>
              <a:rPr sz="2800" spc="-20" dirty="0">
                <a:solidFill>
                  <a:srgbClr val="5B9BD4"/>
                </a:solidFill>
                <a:latin typeface="Carlito"/>
                <a:cs typeface="Carlito"/>
              </a:rPr>
              <a:t>worse</a:t>
            </a:r>
            <a:r>
              <a:rPr sz="2800" spc="-20" dirty="0">
                <a:latin typeface="Carlito"/>
                <a:cs typeface="Carlito"/>
              </a:rPr>
              <a:t>,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eventually more </a:t>
            </a:r>
            <a:r>
              <a:rPr sz="2800" spc="-20" dirty="0">
                <a:latin typeface="Carlito"/>
                <a:cs typeface="Carlito"/>
              </a:rPr>
              <a:t>packets </a:t>
            </a:r>
            <a:r>
              <a:rPr sz="2800" spc="-15" dirty="0">
                <a:latin typeface="Carlito"/>
                <a:cs typeface="Carlito"/>
              </a:rPr>
              <a:t>are</a:t>
            </a:r>
            <a:r>
              <a:rPr sz="2800" spc="1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lost.</a:t>
            </a:r>
            <a:endParaRPr sz="2800">
              <a:latin typeface="Carlito"/>
              <a:cs typeface="Carlito"/>
            </a:endParaRPr>
          </a:p>
          <a:p>
            <a:pPr marL="241300" marR="375920" indent="-228600">
              <a:lnSpc>
                <a:spcPts val="302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This </a:t>
            </a:r>
            <a:r>
              <a:rPr sz="2800" spc="-10" dirty="0">
                <a:latin typeface="Carlito"/>
                <a:cs typeface="Carlito"/>
              </a:rPr>
              <a:t>has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15" dirty="0">
                <a:solidFill>
                  <a:srgbClr val="5B9BD4"/>
                </a:solidFill>
                <a:latin typeface="Carlito"/>
                <a:cs typeface="Carlito"/>
              </a:rPr>
              <a:t>avalanche </a:t>
            </a:r>
            <a:r>
              <a:rPr sz="2800" spc="-25" dirty="0">
                <a:solidFill>
                  <a:srgbClr val="5B9BD4"/>
                </a:solidFill>
                <a:latin typeface="Carlito"/>
                <a:cs typeface="Carlito"/>
              </a:rPr>
              <a:t>effect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20" dirty="0">
                <a:latin typeface="Carlito"/>
                <a:cs typeface="Carlito"/>
              </a:rPr>
              <a:t>may </a:t>
            </a:r>
            <a:r>
              <a:rPr sz="2800" spc="-15" dirty="0">
                <a:latin typeface="Carlito"/>
                <a:cs typeface="Carlito"/>
              </a:rPr>
              <a:t>result </a:t>
            </a: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20" dirty="0">
                <a:latin typeface="Carlito"/>
                <a:cs typeface="Carlito"/>
              </a:rPr>
              <a:t>total </a:t>
            </a:r>
            <a:r>
              <a:rPr sz="2800" spc="-10" dirty="0">
                <a:latin typeface="Carlito"/>
                <a:cs typeface="Carlito"/>
              </a:rPr>
              <a:t>collapse of 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network.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2908721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7537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0" dirty="0"/>
              <a:t>Selective-Repeat</a:t>
            </a:r>
            <a:r>
              <a:rPr spc="-320" dirty="0"/>
              <a:t> </a:t>
            </a:r>
            <a:r>
              <a:rPr spc="-225" dirty="0"/>
              <a:t>Protocol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10269220" cy="283972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0" dirty="0">
                <a:latin typeface="Carlito"/>
                <a:cs typeface="Carlito"/>
              </a:rPr>
              <a:t>resends only </a:t>
            </a:r>
            <a:r>
              <a:rPr sz="2800" spc="-10" dirty="0">
                <a:solidFill>
                  <a:srgbClr val="5B9BD4"/>
                </a:solidFill>
                <a:latin typeface="Carlito"/>
                <a:cs typeface="Carlito"/>
              </a:rPr>
              <a:t>selective </a:t>
            </a:r>
            <a:r>
              <a:rPr sz="2800" spc="-15" dirty="0">
                <a:solidFill>
                  <a:srgbClr val="5B9BD4"/>
                </a:solidFill>
                <a:latin typeface="Carlito"/>
                <a:cs typeface="Carlito"/>
              </a:rPr>
              <a:t>packets</a:t>
            </a:r>
            <a:r>
              <a:rPr sz="2800" spc="-15" dirty="0">
                <a:latin typeface="Carlito"/>
                <a:cs typeface="Carlito"/>
              </a:rPr>
              <a:t>, </a:t>
            </a:r>
            <a:r>
              <a:rPr sz="2800" spc="-5" dirty="0">
                <a:latin typeface="Carlito"/>
                <a:cs typeface="Carlito"/>
              </a:rPr>
              <a:t>those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spc="-5" dirty="0">
                <a:latin typeface="Carlito"/>
                <a:cs typeface="Carlito"/>
              </a:rPr>
              <a:t>actually</a:t>
            </a:r>
            <a:r>
              <a:rPr sz="2800" spc="13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lost.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ts val="3020"/>
              </a:lnSpc>
              <a:spcBef>
                <a:spcPts val="10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Selective-Repeat </a:t>
            </a:r>
            <a:r>
              <a:rPr sz="2800" spc="-20" dirty="0">
                <a:latin typeface="Carlito"/>
                <a:cs typeface="Carlito"/>
              </a:rPr>
              <a:t>protocol </a:t>
            </a:r>
            <a:r>
              <a:rPr sz="2800" spc="-10" dirty="0">
                <a:latin typeface="Carlito"/>
                <a:cs typeface="Carlito"/>
              </a:rPr>
              <a:t>uses </a:t>
            </a:r>
            <a:r>
              <a:rPr sz="2800" spc="-10" dirty="0">
                <a:solidFill>
                  <a:srgbClr val="5B9BD4"/>
                </a:solidFill>
                <a:latin typeface="Carlito"/>
                <a:cs typeface="Carlito"/>
              </a:rPr>
              <a:t>two </a:t>
            </a:r>
            <a:r>
              <a:rPr sz="2800" spc="-15" dirty="0">
                <a:solidFill>
                  <a:srgbClr val="5B9BD4"/>
                </a:solidFill>
                <a:latin typeface="Carlito"/>
                <a:cs typeface="Carlito"/>
              </a:rPr>
              <a:t>windows</a:t>
            </a:r>
            <a:r>
              <a:rPr sz="2800" spc="-15" dirty="0">
                <a:latin typeface="Carlito"/>
                <a:cs typeface="Carlito"/>
              </a:rPr>
              <a:t>: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send window </a:t>
            </a:r>
            <a:r>
              <a:rPr sz="2800" spc="-5" dirty="0">
                <a:latin typeface="Carlito"/>
                <a:cs typeface="Carlito"/>
              </a:rPr>
              <a:t>and  a </a:t>
            </a:r>
            <a:r>
              <a:rPr sz="2800" spc="-15" dirty="0">
                <a:latin typeface="Carlito"/>
                <a:cs typeface="Carlito"/>
              </a:rPr>
              <a:t>receive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35" dirty="0">
                <a:latin typeface="Carlito"/>
                <a:cs typeface="Carlito"/>
              </a:rPr>
              <a:t>window.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receive </a:t>
            </a:r>
            <a:r>
              <a:rPr sz="2800" spc="-10" dirty="0">
                <a:latin typeface="Carlito"/>
                <a:cs typeface="Carlito"/>
              </a:rPr>
              <a:t>window </a:t>
            </a:r>
            <a:r>
              <a:rPr sz="2800" spc="-5" dirty="0">
                <a:latin typeface="Carlito"/>
                <a:cs typeface="Carlito"/>
              </a:rPr>
              <a:t>is the </a:t>
            </a:r>
            <a:r>
              <a:rPr sz="2800" spc="-5" dirty="0">
                <a:solidFill>
                  <a:srgbClr val="5B9BD4"/>
                </a:solidFill>
                <a:latin typeface="Carlito"/>
                <a:cs typeface="Carlito"/>
              </a:rPr>
              <a:t>same </a:t>
            </a:r>
            <a:r>
              <a:rPr sz="2800" spc="-25" dirty="0">
                <a:solidFill>
                  <a:srgbClr val="5B9BD4"/>
                </a:solidFill>
                <a:latin typeface="Carlito"/>
                <a:cs typeface="Carlito"/>
              </a:rPr>
              <a:t>size </a:t>
            </a:r>
            <a:r>
              <a:rPr sz="2800" spc="-5" dirty="0">
                <a:latin typeface="Carlito"/>
                <a:cs typeface="Carlito"/>
              </a:rPr>
              <a:t>as the </a:t>
            </a:r>
            <a:r>
              <a:rPr sz="2800" spc="-10" dirty="0">
                <a:latin typeface="Carlito"/>
                <a:cs typeface="Carlito"/>
              </a:rPr>
              <a:t>send</a:t>
            </a:r>
            <a:r>
              <a:rPr sz="2800" spc="145" dirty="0">
                <a:latin typeface="Carlito"/>
                <a:cs typeface="Carlito"/>
              </a:rPr>
              <a:t> </a:t>
            </a:r>
            <a:r>
              <a:rPr sz="2800" spc="-35" dirty="0">
                <a:latin typeface="Carlito"/>
                <a:cs typeface="Carlito"/>
              </a:rPr>
              <a:t>window.</a:t>
            </a:r>
            <a:endParaRPr sz="2800">
              <a:latin typeface="Carlito"/>
              <a:cs typeface="Carlito"/>
            </a:endParaRPr>
          </a:p>
          <a:p>
            <a:pPr marL="241300" marR="802640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B9BD4"/>
                </a:solidFill>
                <a:latin typeface="Carlito"/>
                <a:cs typeface="Carlito"/>
              </a:rPr>
              <a:t>ackNo </a:t>
            </a:r>
            <a:r>
              <a:rPr sz="2800" spc="-15" dirty="0">
                <a:latin typeface="Carlito"/>
                <a:cs typeface="Carlito"/>
              </a:rPr>
              <a:t>defines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sequence number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one single </a:t>
            </a:r>
            <a:r>
              <a:rPr sz="2800" spc="-20" dirty="0">
                <a:latin typeface="Carlito"/>
                <a:cs typeface="Carlito"/>
              </a:rPr>
              <a:t>packet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is  </a:t>
            </a:r>
            <a:r>
              <a:rPr sz="2800" spc="-10" dirty="0">
                <a:latin typeface="Carlito"/>
                <a:cs typeface="Carlito"/>
              </a:rPr>
              <a:t>received </a:t>
            </a:r>
            <a:r>
              <a:rPr sz="2800" spc="-25" dirty="0">
                <a:latin typeface="Carlito"/>
                <a:cs typeface="Carlito"/>
              </a:rPr>
              <a:t>safe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sound.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0126237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7283" y="836774"/>
            <a:ext cx="11253398" cy="5184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07286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4559" y="0"/>
            <a:ext cx="71841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59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6184" y="364287"/>
            <a:ext cx="8123389" cy="6041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2257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35" dirty="0"/>
              <a:t>Bidirectional Protocols:</a:t>
            </a:r>
            <a:r>
              <a:rPr sz="4400" spc="-420" dirty="0"/>
              <a:t> </a:t>
            </a:r>
            <a:r>
              <a:rPr sz="4400" spc="-210" dirty="0"/>
              <a:t>Piggybacking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196830" cy="352234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5" dirty="0">
                <a:latin typeface="Carlito"/>
                <a:cs typeface="Carlito"/>
              </a:rPr>
              <a:t>real </a:t>
            </a:r>
            <a:r>
              <a:rPr sz="2800" spc="-20" dirty="0">
                <a:latin typeface="Carlito"/>
                <a:cs typeface="Carlito"/>
              </a:rPr>
              <a:t>life, data packets are </a:t>
            </a:r>
            <a:r>
              <a:rPr sz="2800" spc="-10" dirty="0">
                <a:latin typeface="Carlito"/>
                <a:cs typeface="Carlito"/>
              </a:rPr>
              <a:t>normally flowing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both directions</a:t>
            </a:r>
            <a:r>
              <a:rPr sz="2800" spc="-10" dirty="0">
                <a:latin typeface="Carlito"/>
                <a:cs typeface="Carlito"/>
              </a:rPr>
              <a:t>: </a:t>
            </a:r>
            <a:r>
              <a:rPr sz="2800" spc="-20" dirty="0">
                <a:latin typeface="Carlito"/>
                <a:cs typeface="Carlito"/>
              </a:rPr>
              <a:t>from  </a:t>
            </a:r>
            <a:r>
              <a:rPr sz="2800" spc="-10" dirty="0">
                <a:latin typeface="Carlito"/>
                <a:cs typeface="Carlito"/>
              </a:rPr>
              <a:t>client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server and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10" dirty="0">
                <a:latin typeface="Carlito"/>
                <a:cs typeface="Carlito"/>
              </a:rPr>
              <a:t>server </a:t>
            </a:r>
            <a:r>
              <a:rPr sz="2800" spc="-20" dirty="0">
                <a:latin typeface="Carlito"/>
                <a:cs typeface="Carlito"/>
              </a:rPr>
              <a:t>to</a:t>
            </a:r>
            <a:r>
              <a:rPr sz="2800" spc="9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client.</a:t>
            </a:r>
            <a:endParaRPr sz="2800">
              <a:latin typeface="Carlito"/>
              <a:cs typeface="Carlito"/>
            </a:endParaRPr>
          </a:p>
          <a:p>
            <a:pPr marL="241300" marR="1200150" indent="-228600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10" dirty="0">
                <a:latin typeface="Carlito"/>
                <a:cs typeface="Carlito"/>
              </a:rPr>
              <a:t>This </a:t>
            </a:r>
            <a:r>
              <a:rPr sz="2800" spc="-5" dirty="0">
                <a:latin typeface="Carlito"/>
                <a:cs typeface="Carlito"/>
              </a:rPr>
              <a:t>means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solidFill>
                  <a:srgbClr val="2D75B6"/>
                </a:solidFill>
                <a:latin typeface="Carlito"/>
                <a:cs typeface="Carlito"/>
              </a:rPr>
              <a:t>acknowledgments also </a:t>
            </a:r>
            <a:r>
              <a:rPr sz="2800" spc="-10" dirty="0">
                <a:latin typeface="Carlito"/>
                <a:cs typeface="Carlito"/>
              </a:rPr>
              <a:t>need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flow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both  directions.</a:t>
            </a:r>
            <a:endParaRPr sz="2800">
              <a:latin typeface="Carlito"/>
              <a:cs typeface="Carlito"/>
            </a:endParaRPr>
          </a:p>
          <a:p>
            <a:pPr marL="241300" marR="214629" indent="-228600">
              <a:lnSpc>
                <a:spcPts val="302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technique </a:t>
            </a:r>
            <a:r>
              <a:rPr sz="2800" spc="-5" dirty="0">
                <a:latin typeface="Carlito"/>
                <a:cs typeface="Carlito"/>
              </a:rPr>
              <a:t>called </a:t>
            </a:r>
            <a:r>
              <a:rPr sz="2800" spc="-5" dirty="0">
                <a:solidFill>
                  <a:srgbClr val="2D75B6"/>
                </a:solidFill>
                <a:latin typeface="Carlito"/>
                <a:cs typeface="Carlito"/>
              </a:rPr>
              <a:t>piggybacking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20" dirty="0">
                <a:latin typeface="Carlito"/>
                <a:cs typeface="Carlito"/>
              </a:rPr>
              <a:t>to improve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efficiency of 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bidirectional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protocols.</a:t>
            </a:r>
            <a:endParaRPr sz="2800">
              <a:latin typeface="Carlito"/>
              <a:cs typeface="Carlito"/>
            </a:endParaRPr>
          </a:p>
          <a:p>
            <a:pPr marL="241300" marR="1389380" indent="-228600">
              <a:lnSpc>
                <a:spcPts val="303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When a </a:t>
            </a:r>
            <a:r>
              <a:rPr sz="2800" spc="-20" dirty="0">
                <a:latin typeface="Carlito"/>
                <a:cs typeface="Carlito"/>
              </a:rPr>
              <a:t>packet </a:t>
            </a:r>
            <a:r>
              <a:rPr sz="2800" spc="-5" dirty="0">
                <a:latin typeface="Carlito"/>
                <a:cs typeface="Carlito"/>
              </a:rPr>
              <a:t>is carrying </a:t>
            </a:r>
            <a:r>
              <a:rPr sz="2800" spc="-20" dirty="0">
                <a:latin typeface="Carlito"/>
                <a:cs typeface="Carlito"/>
              </a:rPr>
              <a:t>data from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20" dirty="0">
                <a:latin typeface="Carlito"/>
                <a:cs typeface="Carlito"/>
              </a:rPr>
              <a:t>B, 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also </a:t>
            </a:r>
            <a:r>
              <a:rPr sz="2800" spc="-5" dirty="0">
                <a:solidFill>
                  <a:srgbClr val="2D75B6"/>
                </a:solidFill>
                <a:latin typeface="Carlito"/>
                <a:cs typeface="Carlito"/>
              </a:rPr>
              <a:t>carry </a:t>
            </a:r>
            <a:r>
              <a:rPr sz="2800" spc="-5" dirty="0">
                <a:latin typeface="Carlito"/>
                <a:cs typeface="Carlito"/>
              </a:rPr>
              <a:t> acknowledgment </a:t>
            </a:r>
            <a:r>
              <a:rPr sz="2800" spc="-10" dirty="0">
                <a:latin typeface="Carlito"/>
                <a:cs typeface="Carlito"/>
              </a:rPr>
              <a:t>feedback </a:t>
            </a:r>
            <a:r>
              <a:rPr sz="2800" spc="-5" dirty="0">
                <a:latin typeface="Carlito"/>
                <a:cs typeface="Carlito"/>
              </a:rPr>
              <a:t>about </a:t>
            </a:r>
            <a:r>
              <a:rPr sz="2800" spc="-10" dirty="0">
                <a:latin typeface="Carlito"/>
                <a:cs typeface="Carlito"/>
              </a:rPr>
              <a:t>arrived </a:t>
            </a:r>
            <a:r>
              <a:rPr sz="2800" spc="-20" dirty="0">
                <a:latin typeface="Carlito"/>
                <a:cs typeface="Carlito"/>
              </a:rPr>
              <a:t>packets from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B.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7070928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7622" y="2208016"/>
            <a:ext cx="11234377" cy="2733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20113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6898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0" dirty="0"/>
              <a:t>Internet </a:t>
            </a:r>
            <a:r>
              <a:rPr sz="4400" spc="-260" dirty="0"/>
              <a:t>Transport-Layer</a:t>
            </a:r>
            <a:r>
              <a:rPr sz="4400" spc="-465" dirty="0"/>
              <a:t> </a:t>
            </a:r>
            <a:r>
              <a:rPr sz="4400" spc="-210" dirty="0"/>
              <a:t>Protocols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9966"/>
            <a:ext cx="10241915" cy="437388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marR="766445" indent="-228600">
              <a:lnSpc>
                <a:spcPts val="269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Although the </a:t>
            </a:r>
            <a:r>
              <a:rPr sz="2800" spc="-10" dirty="0">
                <a:latin typeface="Carlito"/>
                <a:cs typeface="Carlito"/>
              </a:rPr>
              <a:t>Internet uses </a:t>
            </a:r>
            <a:r>
              <a:rPr sz="2800" spc="-20" dirty="0">
                <a:latin typeface="Carlito"/>
                <a:cs typeface="Carlito"/>
              </a:rPr>
              <a:t>several </a:t>
            </a:r>
            <a:r>
              <a:rPr sz="2800" spc="-15" dirty="0">
                <a:latin typeface="Carlito"/>
                <a:cs typeface="Carlito"/>
              </a:rPr>
              <a:t>transport-layer </a:t>
            </a:r>
            <a:r>
              <a:rPr sz="2800" spc="-20" dirty="0">
                <a:latin typeface="Carlito"/>
                <a:cs typeface="Carlito"/>
              </a:rPr>
              <a:t>protocols, </a:t>
            </a:r>
            <a:r>
              <a:rPr sz="2800" spc="-15" dirty="0">
                <a:latin typeface="Carlito"/>
                <a:cs typeface="Carlito"/>
              </a:rPr>
              <a:t>we  </a:t>
            </a:r>
            <a:r>
              <a:rPr sz="2800" spc="-5" dirty="0">
                <a:latin typeface="Carlito"/>
                <a:cs typeface="Carlito"/>
              </a:rPr>
              <a:t>discuss only </a:t>
            </a:r>
            <a:r>
              <a:rPr sz="2800" spc="-10" dirty="0">
                <a:latin typeface="Carlito"/>
                <a:cs typeface="Carlito"/>
              </a:rPr>
              <a:t>two </a:t>
            </a:r>
            <a:r>
              <a:rPr sz="2800" spc="-5" dirty="0">
                <a:latin typeface="Carlito"/>
                <a:cs typeface="Carlito"/>
              </a:rPr>
              <a:t>: UDP and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TCP</a:t>
            </a:r>
            <a:endParaRPr sz="2800">
              <a:latin typeface="Carlito"/>
              <a:cs typeface="Carlito"/>
            </a:endParaRPr>
          </a:p>
          <a:p>
            <a:pPr marL="241300" marR="31750" indent="-228600">
              <a:lnSpc>
                <a:spcPct val="80000"/>
              </a:lnSpc>
              <a:spcBef>
                <a:spcPts val="101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These </a:t>
            </a:r>
            <a:r>
              <a:rPr sz="2800" spc="-20" dirty="0">
                <a:latin typeface="Carlito"/>
                <a:cs typeface="Carlito"/>
              </a:rPr>
              <a:t>protocols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spc="-15" dirty="0">
                <a:solidFill>
                  <a:srgbClr val="2D75B6"/>
                </a:solidFill>
                <a:latin typeface="Carlito"/>
                <a:cs typeface="Carlito"/>
              </a:rPr>
              <a:t>located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between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application </a:t>
            </a:r>
            <a:r>
              <a:rPr sz="2800" spc="-25" dirty="0">
                <a:latin typeface="Carlito"/>
                <a:cs typeface="Carlito"/>
              </a:rPr>
              <a:t>layer </a:t>
            </a:r>
            <a:r>
              <a:rPr sz="2800" spc="-5" dirty="0">
                <a:latin typeface="Carlito"/>
                <a:cs typeface="Carlito"/>
              </a:rPr>
              <a:t>and the  </a:t>
            </a:r>
            <a:r>
              <a:rPr sz="2800" spc="-10" dirty="0">
                <a:latin typeface="Carlito"/>
                <a:cs typeface="Carlito"/>
              </a:rPr>
              <a:t>network </a:t>
            </a:r>
            <a:r>
              <a:rPr sz="2800" spc="-20" dirty="0">
                <a:latin typeface="Carlito"/>
                <a:cs typeface="Carlito"/>
              </a:rPr>
              <a:t>layer </a:t>
            </a:r>
            <a:r>
              <a:rPr sz="2800" spc="-5" dirty="0">
                <a:latin typeface="Carlito"/>
                <a:cs typeface="Carlito"/>
              </a:rPr>
              <a:t>and serve as the </a:t>
            </a:r>
            <a:r>
              <a:rPr sz="2800" spc="-10" dirty="0">
                <a:latin typeface="Carlito"/>
                <a:cs typeface="Carlito"/>
              </a:rPr>
              <a:t>intermediary between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application  </a:t>
            </a:r>
            <a:r>
              <a:rPr sz="2800" spc="-20" dirty="0">
                <a:latin typeface="Carlito"/>
                <a:cs typeface="Carlito"/>
              </a:rPr>
              <a:t>programs </a:t>
            </a:r>
            <a:r>
              <a:rPr sz="2800" spc="-5" dirty="0">
                <a:latin typeface="Carlito"/>
                <a:cs typeface="Carlito"/>
              </a:rPr>
              <a:t>and the </a:t>
            </a:r>
            <a:r>
              <a:rPr sz="2800" spc="-10" dirty="0">
                <a:latin typeface="Carlito"/>
                <a:cs typeface="Carlito"/>
              </a:rPr>
              <a:t>network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operations.</a:t>
            </a:r>
            <a:endParaRPr sz="2800">
              <a:latin typeface="Carlito"/>
              <a:cs typeface="Carlito"/>
            </a:endParaRPr>
          </a:p>
          <a:p>
            <a:pPr marL="241300" marR="21590" indent="-228600" algn="just">
              <a:lnSpc>
                <a:spcPct val="8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UDP is an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unreliable </a:t>
            </a:r>
            <a:r>
              <a:rPr sz="2800" spc="-10" dirty="0">
                <a:latin typeface="Carlito"/>
                <a:cs typeface="Carlito"/>
              </a:rPr>
              <a:t>connectionless </a:t>
            </a:r>
            <a:r>
              <a:rPr sz="2800" spc="-15" dirty="0">
                <a:latin typeface="Carlito"/>
                <a:cs typeface="Carlito"/>
              </a:rPr>
              <a:t>transport-layer </a:t>
            </a:r>
            <a:r>
              <a:rPr sz="2800" spc="-20" dirty="0">
                <a:latin typeface="Carlito"/>
                <a:cs typeface="Carlito"/>
              </a:rPr>
              <a:t>protocol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30" dirty="0">
                <a:latin typeface="Carlito"/>
                <a:cs typeface="Carlito"/>
              </a:rPr>
              <a:t>for  </a:t>
            </a:r>
            <a:r>
              <a:rPr sz="2800" spc="-5" dirty="0">
                <a:latin typeface="Carlito"/>
                <a:cs typeface="Carlito"/>
              </a:rPr>
              <a:t>its </a:t>
            </a:r>
            <a:r>
              <a:rPr sz="2800" spc="-10" dirty="0">
                <a:latin typeface="Carlito"/>
                <a:cs typeface="Carlito"/>
              </a:rPr>
              <a:t>simplicity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efficiency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applications where </a:t>
            </a:r>
            <a:r>
              <a:rPr sz="2800" spc="-15" dirty="0">
                <a:solidFill>
                  <a:srgbClr val="2D75B6"/>
                </a:solidFill>
                <a:latin typeface="Carlito"/>
                <a:cs typeface="Carlito"/>
              </a:rPr>
              <a:t>error </a:t>
            </a:r>
            <a:r>
              <a:rPr sz="2800" spc="-20" dirty="0">
                <a:solidFill>
                  <a:srgbClr val="2D75B6"/>
                </a:solidFill>
                <a:latin typeface="Carlito"/>
                <a:cs typeface="Carlito"/>
              </a:rPr>
              <a:t>control </a:t>
            </a:r>
            <a:r>
              <a:rPr sz="2800" spc="-10" dirty="0">
                <a:latin typeface="Carlito"/>
                <a:cs typeface="Carlito"/>
              </a:rPr>
              <a:t>can be  </a:t>
            </a:r>
            <a:r>
              <a:rPr sz="2800" spc="-15" dirty="0">
                <a:latin typeface="Carlito"/>
                <a:cs typeface="Carlito"/>
              </a:rPr>
              <a:t>provided by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application-layer</a:t>
            </a:r>
            <a:r>
              <a:rPr sz="2800" spc="8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process.</a:t>
            </a:r>
            <a:endParaRPr sz="2800">
              <a:latin typeface="Carlito"/>
              <a:cs typeface="Carlito"/>
            </a:endParaRPr>
          </a:p>
          <a:p>
            <a:pPr marL="241300" marR="5080" indent="-228600" algn="just">
              <a:lnSpc>
                <a:spcPct val="8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rlito"/>
                <a:cs typeface="Carlito"/>
              </a:rPr>
              <a:t>TCP </a:t>
            </a:r>
            <a:r>
              <a:rPr sz="2800" spc="-5" dirty="0">
                <a:latin typeface="Carlito"/>
                <a:cs typeface="Carlito"/>
              </a:rPr>
              <a:t>is a </a:t>
            </a:r>
            <a:r>
              <a:rPr sz="2800" spc="-10" dirty="0">
                <a:latin typeface="Carlito"/>
                <a:cs typeface="Carlito"/>
              </a:rPr>
              <a:t>reliable connection-oriented </a:t>
            </a:r>
            <a:r>
              <a:rPr sz="2800" spc="-20" dirty="0">
                <a:latin typeface="Carlito"/>
                <a:cs typeface="Carlito"/>
              </a:rPr>
              <a:t>protocol </a:t>
            </a:r>
            <a:r>
              <a:rPr sz="2800" spc="-10" dirty="0">
                <a:latin typeface="Carlito"/>
                <a:cs typeface="Carlito"/>
              </a:rPr>
              <a:t>that can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20" dirty="0">
                <a:latin typeface="Carlito"/>
                <a:cs typeface="Carlito"/>
              </a:rPr>
              <a:t>any  </a:t>
            </a:r>
            <a:r>
              <a:rPr sz="2800" spc="-10" dirty="0">
                <a:latin typeface="Carlito"/>
                <a:cs typeface="Carlito"/>
              </a:rPr>
              <a:t>application where </a:t>
            </a:r>
            <a:r>
              <a:rPr sz="2800" spc="-10" dirty="0">
                <a:solidFill>
                  <a:srgbClr val="2D75B6"/>
                </a:solidFill>
                <a:latin typeface="Carlito"/>
                <a:cs typeface="Carlito"/>
              </a:rPr>
              <a:t>reliability </a:t>
            </a:r>
            <a:r>
              <a:rPr sz="2800" spc="-5" dirty="0">
                <a:solidFill>
                  <a:srgbClr val="2D75B6"/>
                </a:solidFill>
                <a:latin typeface="Carlito"/>
                <a:cs typeface="Carlito"/>
              </a:rPr>
              <a:t>is</a:t>
            </a:r>
            <a:r>
              <a:rPr sz="2800" spc="2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2D75B6"/>
                </a:solidFill>
                <a:latin typeface="Carlito"/>
                <a:cs typeface="Carlito"/>
              </a:rPr>
              <a:t>important</a:t>
            </a:r>
            <a:r>
              <a:rPr sz="2800" spc="-15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 marL="241300" indent="-228600" algn="just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Both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responsible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20" dirty="0">
                <a:latin typeface="Carlito"/>
                <a:cs typeface="Carlito"/>
              </a:rPr>
              <a:t>create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process-to-process</a:t>
            </a:r>
            <a:r>
              <a:rPr sz="2800" spc="1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communication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88183093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5107" y="572658"/>
            <a:ext cx="9406437" cy="5178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61064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7512" y="1959896"/>
            <a:ext cx="11384705" cy="3551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37866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53967" y="62"/>
              <a:ext cx="8633333" cy="68531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55491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6857999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78319" y="2251201"/>
              <a:ext cx="4350384" cy="3948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78319" y="2251201"/>
              <a:ext cx="4350385" cy="394970"/>
            </a:xfrm>
            <a:custGeom>
              <a:avLst/>
              <a:gdLst/>
              <a:ahLst/>
              <a:cxnLst/>
              <a:rect l="l" t="t" r="r" b="b"/>
              <a:pathLst>
                <a:path w="4350384" h="394969">
                  <a:moveTo>
                    <a:pt x="2681731" y="60198"/>
                  </a:moveTo>
                  <a:lnTo>
                    <a:pt x="2641647" y="69262"/>
                  </a:lnTo>
                  <a:lnTo>
                    <a:pt x="2612135" y="96520"/>
                  </a:lnTo>
                  <a:lnTo>
                    <a:pt x="2593959" y="139176"/>
                  </a:lnTo>
                  <a:lnTo>
                    <a:pt x="2587879" y="194310"/>
                  </a:lnTo>
                  <a:lnTo>
                    <a:pt x="2589305" y="225933"/>
                  </a:lnTo>
                  <a:lnTo>
                    <a:pt x="2600684" y="277749"/>
                  </a:lnTo>
                  <a:lnTo>
                    <a:pt x="2623232" y="314037"/>
                  </a:lnTo>
                  <a:lnTo>
                    <a:pt x="2676525" y="334772"/>
                  </a:lnTo>
                  <a:lnTo>
                    <a:pt x="2700381" y="332513"/>
                  </a:lnTo>
                  <a:lnTo>
                    <a:pt x="2739139" y="314519"/>
                  </a:lnTo>
                  <a:lnTo>
                    <a:pt x="2765663" y="278802"/>
                  </a:lnTo>
                  <a:lnTo>
                    <a:pt x="2778998" y="226554"/>
                  </a:lnTo>
                  <a:lnTo>
                    <a:pt x="2780664" y="194310"/>
                  </a:lnTo>
                  <a:lnTo>
                    <a:pt x="2774475" y="135636"/>
                  </a:lnTo>
                  <a:lnTo>
                    <a:pt x="2755915" y="93725"/>
                  </a:lnTo>
                  <a:lnTo>
                    <a:pt x="2724997" y="68579"/>
                  </a:lnTo>
                  <a:lnTo>
                    <a:pt x="2681731" y="60198"/>
                  </a:lnTo>
                  <a:close/>
                </a:path>
                <a:path w="4350384" h="394969">
                  <a:moveTo>
                    <a:pt x="490220" y="60198"/>
                  </a:moveTo>
                  <a:lnTo>
                    <a:pt x="450135" y="69262"/>
                  </a:lnTo>
                  <a:lnTo>
                    <a:pt x="420624" y="96520"/>
                  </a:lnTo>
                  <a:lnTo>
                    <a:pt x="402447" y="139176"/>
                  </a:lnTo>
                  <a:lnTo>
                    <a:pt x="396366" y="194310"/>
                  </a:lnTo>
                  <a:lnTo>
                    <a:pt x="397793" y="225933"/>
                  </a:lnTo>
                  <a:lnTo>
                    <a:pt x="409172" y="277749"/>
                  </a:lnTo>
                  <a:lnTo>
                    <a:pt x="431720" y="314037"/>
                  </a:lnTo>
                  <a:lnTo>
                    <a:pt x="485012" y="334772"/>
                  </a:lnTo>
                  <a:lnTo>
                    <a:pt x="508869" y="332513"/>
                  </a:lnTo>
                  <a:lnTo>
                    <a:pt x="547627" y="314519"/>
                  </a:lnTo>
                  <a:lnTo>
                    <a:pt x="574151" y="278802"/>
                  </a:lnTo>
                  <a:lnTo>
                    <a:pt x="587486" y="226554"/>
                  </a:lnTo>
                  <a:lnTo>
                    <a:pt x="589152" y="194310"/>
                  </a:lnTo>
                  <a:lnTo>
                    <a:pt x="582963" y="135636"/>
                  </a:lnTo>
                  <a:lnTo>
                    <a:pt x="564403" y="93725"/>
                  </a:lnTo>
                  <a:lnTo>
                    <a:pt x="533485" y="68579"/>
                  </a:lnTo>
                  <a:lnTo>
                    <a:pt x="490220" y="60198"/>
                  </a:lnTo>
                  <a:close/>
                </a:path>
                <a:path w="4350384" h="394969">
                  <a:moveTo>
                    <a:pt x="3561460" y="6858"/>
                  </a:moveTo>
                  <a:lnTo>
                    <a:pt x="3805047" y="6858"/>
                  </a:lnTo>
                  <a:lnTo>
                    <a:pt x="3805047" y="66928"/>
                  </a:lnTo>
                  <a:lnTo>
                    <a:pt x="3629279" y="66928"/>
                  </a:lnTo>
                  <a:lnTo>
                    <a:pt x="3629279" y="156337"/>
                  </a:lnTo>
                  <a:lnTo>
                    <a:pt x="3755262" y="156337"/>
                  </a:lnTo>
                  <a:lnTo>
                    <a:pt x="3755262" y="213868"/>
                  </a:lnTo>
                  <a:lnTo>
                    <a:pt x="3629279" y="213868"/>
                  </a:lnTo>
                  <a:lnTo>
                    <a:pt x="3629279" y="328168"/>
                  </a:lnTo>
                  <a:lnTo>
                    <a:pt x="3802126" y="328168"/>
                  </a:lnTo>
                  <a:lnTo>
                    <a:pt x="3802126" y="388365"/>
                  </a:lnTo>
                  <a:lnTo>
                    <a:pt x="3561460" y="388365"/>
                  </a:lnTo>
                  <a:lnTo>
                    <a:pt x="3561460" y="6858"/>
                  </a:lnTo>
                  <a:close/>
                </a:path>
                <a:path w="4350384" h="394969">
                  <a:moveTo>
                    <a:pt x="3267329" y="6858"/>
                  </a:moveTo>
                  <a:lnTo>
                    <a:pt x="3335147" y="6858"/>
                  </a:lnTo>
                  <a:lnTo>
                    <a:pt x="3335147" y="328168"/>
                  </a:lnTo>
                  <a:lnTo>
                    <a:pt x="3507485" y="328168"/>
                  </a:lnTo>
                  <a:lnTo>
                    <a:pt x="3507485" y="388365"/>
                  </a:lnTo>
                  <a:lnTo>
                    <a:pt x="3267329" y="388365"/>
                  </a:lnTo>
                  <a:lnTo>
                    <a:pt x="3267329" y="6858"/>
                  </a:lnTo>
                  <a:close/>
                </a:path>
                <a:path w="4350384" h="394969">
                  <a:moveTo>
                    <a:pt x="2910712" y="6858"/>
                  </a:moveTo>
                  <a:lnTo>
                    <a:pt x="2943352" y="6858"/>
                  </a:lnTo>
                  <a:lnTo>
                    <a:pt x="3123564" y="236982"/>
                  </a:lnTo>
                  <a:lnTo>
                    <a:pt x="3123564" y="6858"/>
                  </a:lnTo>
                  <a:lnTo>
                    <a:pt x="3188588" y="6858"/>
                  </a:lnTo>
                  <a:lnTo>
                    <a:pt x="3188588" y="393573"/>
                  </a:lnTo>
                  <a:lnTo>
                    <a:pt x="3161029" y="393573"/>
                  </a:lnTo>
                  <a:lnTo>
                    <a:pt x="2975863" y="152146"/>
                  </a:lnTo>
                  <a:lnTo>
                    <a:pt x="2975863" y="388620"/>
                  </a:lnTo>
                  <a:lnTo>
                    <a:pt x="2910712" y="388620"/>
                  </a:lnTo>
                  <a:lnTo>
                    <a:pt x="2910712" y="6858"/>
                  </a:lnTo>
                  <a:close/>
                </a:path>
                <a:path w="4350384" h="394969">
                  <a:moveTo>
                    <a:pt x="2389378" y="6858"/>
                  </a:moveTo>
                  <a:lnTo>
                    <a:pt x="2457069" y="6858"/>
                  </a:lnTo>
                  <a:lnTo>
                    <a:pt x="2457069" y="388365"/>
                  </a:lnTo>
                  <a:lnTo>
                    <a:pt x="2389378" y="388365"/>
                  </a:lnTo>
                  <a:lnTo>
                    <a:pt x="2389378" y="6858"/>
                  </a:lnTo>
                  <a:close/>
                </a:path>
                <a:path w="4350384" h="394969">
                  <a:moveTo>
                    <a:pt x="2028062" y="6858"/>
                  </a:moveTo>
                  <a:lnTo>
                    <a:pt x="2343911" y="6858"/>
                  </a:lnTo>
                  <a:lnTo>
                    <a:pt x="2343911" y="66928"/>
                  </a:lnTo>
                  <a:lnTo>
                    <a:pt x="2217165" y="66928"/>
                  </a:lnTo>
                  <a:lnTo>
                    <a:pt x="2217165" y="388365"/>
                  </a:lnTo>
                  <a:lnTo>
                    <a:pt x="2149348" y="388365"/>
                  </a:lnTo>
                  <a:lnTo>
                    <a:pt x="2149348" y="66928"/>
                  </a:lnTo>
                  <a:lnTo>
                    <a:pt x="2028062" y="66928"/>
                  </a:lnTo>
                  <a:lnTo>
                    <a:pt x="2028062" y="6858"/>
                  </a:lnTo>
                  <a:close/>
                </a:path>
                <a:path w="4350384" h="394969">
                  <a:moveTo>
                    <a:pt x="1432432" y="6858"/>
                  </a:moveTo>
                  <a:lnTo>
                    <a:pt x="1676019" y="6858"/>
                  </a:lnTo>
                  <a:lnTo>
                    <a:pt x="1676019" y="66928"/>
                  </a:lnTo>
                  <a:lnTo>
                    <a:pt x="1500251" y="66928"/>
                  </a:lnTo>
                  <a:lnTo>
                    <a:pt x="1500251" y="156337"/>
                  </a:lnTo>
                  <a:lnTo>
                    <a:pt x="1626234" y="156337"/>
                  </a:lnTo>
                  <a:lnTo>
                    <a:pt x="1626234" y="213868"/>
                  </a:lnTo>
                  <a:lnTo>
                    <a:pt x="1500251" y="213868"/>
                  </a:lnTo>
                  <a:lnTo>
                    <a:pt x="1500251" y="328168"/>
                  </a:lnTo>
                  <a:lnTo>
                    <a:pt x="1673098" y="328168"/>
                  </a:lnTo>
                  <a:lnTo>
                    <a:pt x="1673098" y="388365"/>
                  </a:lnTo>
                  <a:lnTo>
                    <a:pt x="1432432" y="388365"/>
                  </a:lnTo>
                  <a:lnTo>
                    <a:pt x="1432432" y="6858"/>
                  </a:lnTo>
                  <a:close/>
                </a:path>
                <a:path w="4350384" h="394969">
                  <a:moveTo>
                    <a:pt x="1075816" y="6858"/>
                  </a:moveTo>
                  <a:lnTo>
                    <a:pt x="1108455" y="6858"/>
                  </a:lnTo>
                  <a:lnTo>
                    <a:pt x="1288669" y="236982"/>
                  </a:lnTo>
                  <a:lnTo>
                    <a:pt x="1288669" y="6858"/>
                  </a:lnTo>
                  <a:lnTo>
                    <a:pt x="1353693" y="6858"/>
                  </a:lnTo>
                  <a:lnTo>
                    <a:pt x="1353693" y="393573"/>
                  </a:lnTo>
                  <a:lnTo>
                    <a:pt x="1326133" y="393573"/>
                  </a:lnTo>
                  <a:lnTo>
                    <a:pt x="1140968" y="152146"/>
                  </a:lnTo>
                  <a:lnTo>
                    <a:pt x="1140968" y="388620"/>
                  </a:lnTo>
                  <a:lnTo>
                    <a:pt x="1075816" y="388620"/>
                  </a:lnTo>
                  <a:lnTo>
                    <a:pt x="1075816" y="6858"/>
                  </a:lnTo>
                  <a:close/>
                </a:path>
                <a:path w="4350384" h="394969">
                  <a:moveTo>
                    <a:pt x="719201" y="6858"/>
                  </a:moveTo>
                  <a:lnTo>
                    <a:pt x="751839" y="6858"/>
                  </a:lnTo>
                  <a:lnTo>
                    <a:pt x="932052" y="236982"/>
                  </a:lnTo>
                  <a:lnTo>
                    <a:pt x="932052" y="6858"/>
                  </a:lnTo>
                  <a:lnTo>
                    <a:pt x="997076" y="6858"/>
                  </a:lnTo>
                  <a:lnTo>
                    <a:pt x="997076" y="393573"/>
                  </a:lnTo>
                  <a:lnTo>
                    <a:pt x="969518" y="393573"/>
                  </a:lnTo>
                  <a:lnTo>
                    <a:pt x="784351" y="152146"/>
                  </a:lnTo>
                  <a:lnTo>
                    <a:pt x="784351" y="388620"/>
                  </a:lnTo>
                  <a:lnTo>
                    <a:pt x="719201" y="388620"/>
                  </a:lnTo>
                  <a:lnTo>
                    <a:pt x="719201" y="6858"/>
                  </a:lnTo>
                  <a:close/>
                </a:path>
                <a:path w="4350384" h="394969">
                  <a:moveTo>
                    <a:pt x="4235704" y="253"/>
                  </a:moveTo>
                  <a:lnTo>
                    <a:pt x="4266636" y="1801"/>
                  </a:lnTo>
                  <a:lnTo>
                    <a:pt x="4293139" y="6445"/>
                  </a:lnTo>
                  <a:lnTo>
                    <a:pt x="4315213" y="14184"/>
                  </a:lnTo>
                  <a:lnTo>
                    <a:pt x="4332858" y="25019"/>
                  </a:lnTo>
                  <a:lnTo>
                    <a:pt x="4312284" y="83438"/>
                  </a:lnTo>
                  <a:lnTo>
                    <a:pt x="4294233" y="72270"/>
                  </a:lnTo>
                  <a:lnTo>
                    <a:pt x="4275693" y="64293"/>
                  </a:lnTo>
                  <a:lnTo>
                    <a:pt x="4256653" y="59507"/>
                  </a:lnTo>
                  <a:lnTo>
                    <a:pt x="4237101" y="57912"/>
                  </a:lnTo>
                  <a:lnTo>
                    <a:pt x="4226032" y="58675"/>
                  </a:lnTo>
                  <a:lnTo>
                    <a:pt x="4191063" y="84439"/>
                  </a:lnTo>
                  <a:lnTo>
                    <a:pt x="4187825" y="102362"/>
                  </a:lnTo>
                  <a:lnTo>
                    <a:pt x="4192371" y="118985"/>
                  </a:lnTo>
                  <a:lnTo>
                    <a:pt x="4206001" y="135905"/>
                  </a:lnTo>
                  <a:lnTo>
                    <a:pt x="4228705" y="153136"/>
                  </a:lnTo>
                  <a:lnTo>
                    <a:pt x="4260469" y="170687"/>
                  </a:lnTo>
                  <a:lnTo>
                    <a:pt x="4278280" y="179851"/>
                  </a:lnTo>
                  <a:lnTo>
                    <a:pt x="4293425" y="188658"/>
                  </a:lnTo>
                  <a:lnTo>
                    <a:pt x="4323689" y="213322"/>
                  </a:lnTo>
                  <a:lnTo>
                    <a:pt x="4345402" y="252595"/>
                  </a:lnTo>
                  <a:lnTo>
                    <a:pt x="4350384" y="288671"/>
                  </a:lnTo>
                  <a:lnTo>
                    <a:pt x="4348099" y="310792"/>
                  </a:lnTo>
                  <a:lnTo>
                    <a:pt x="4329811" y="348892"/>
                  </a:lnTo>
                  <a:lnTo>
                    <a:pt x="4293953" y="378019"/>
                  </a:lnTo>
                  <a:lnTo>
                    <a:pt x="4244907" y="392981"/>
                  </a:lnTo>
                  <a:lnTo>
                    <a:pt x="4215764" y="394843"/>
                  </a:lnTo>
                  <a:lnTo>
                    <a:pt x="4189666" y="393126"/>
                  </a:lnTo>
                  <a:lnTo>
                    <a:pt x="4164901" y="387969"/>
                  </a:lnTo>
                  <a:lnTo>
                    <a:pt x="4141470" y="379358"/>
                  </a:lnTo>
                  <a:lnTo>
                    <a:pt x="4119372" y="367284"/>
                  </a:lnTo>
                  <a:lnTo>
                    <a:pt x="4144390" y="306577"/>
                  </a:lnTo>
                  <a:lnTo>
                    <a:pt x="4164322" y="318912"/>
                  </a:lnTo>
                  <a:lnTo>
                    <a:pt x="4184110" y="327723"/>
                  </a:lnTo>
                  <a:lnTo>
                    <a:pt x="4203755" y="333009"/>
                  </a:lnTo>
                  <a:lnTo>
                    <a:pt x="4223258" y="334772"/>
                  </a:lnTo>
                  <a:lnTo>
                    <a:pt x="4249354" y="332154"/>
                  </a:lnTo>
                  <a:lnTo>
                    <a:pt x="4268009" y="324310"/>
                  </a:lnTo>
                  <a:lnTo>
                    <a:pt x="4279211" y="311251"/>
                  </a:lnTo>
                  <a:lnTo>
                    <a:pt x="4282948" y="292988"/>
                  </a:lnTo>
                  <a:lnTo>
                    <a:pt x="4282066" y="283370"/>
                  </a:lnTo>
                  <a:lnTo>
                    <a:pt x="4259945" y="246655"/>
                  </a:lnTo>
                  <a:lnTo>
                    <a:pt x="4210938" y="216026"/>
                  </a:lnTo>
                  <a:lnTo>
                    <a:pt x="4190744" y="205549"/>
                  </a:lnTo>
                  <a:lnTo>
                    <a:pt x="4174156" y="196024"/>
                  </a:lnTo>
                  <a:lnTo>
                    <a:pt x="4138310" y="164338"/>
                  </a:lnTo>
                  <a:lnTo>
                    <a:pt x="4122165" y="125571"/>
                  </a:lnTo>
                  <a:lnTo>
                    <a:pt x="4120133" y="102870"/>
                  </a:lnTo>
                  <a:lnTo>
                    <a:pt x="4122158" y="81702"/>
                  </a:lnTo>
                  <a:lnTo>
                    <a:pt x="4138350" y="44987"/>
                  </a:lnTo>
                  <a:lnTo>
                    <a:pt x="4169874" y="16702"/>
                  </a:lnTo>
                  <a:lnTo>
                    <a:pt x="4211490" y="2085"/>
                  </a:lnTo>
                  <a:lnTo>
                    <a:pt x="4235704" y="253"/>
                  </a:lnTo>
                  <a:close/>
                </a:path>
                <a:path w="4350384" h="394969">
                  <a:moveTo>
                    <a:pt x="3962907" y="253"/>
                  </a:moveTo>
                  <a:lnTo>
                    <a:pt x="3993840" y="1801"/>
                  </a:lnTo>
                  <a:lnTo>
                    <a:pt x="4020343" y="6445"/>
                  </a:lnTo>
                  <a:lnTo>
                    <a:pt x="4042417" y="14184"/>
                  </a:lnTo>
                  <a:lnTo>
                    <a:pt x="4060062" y="25019"/>
                  </a:lnTo>
                  <a:lnTo>
                    <a:pt x="4039488" y="83438"/>
                  </a:lnTo>
                  <a:lnTo>
                    <a:pt x="4021437" y="72270"/>
                  </a:lnTo>
                  <a:lnTo>
                    <a:pt x="4002897" y="64293"/>
                  </a:lnTo>
                  <a:lnTo>
                    <a:pt x="3983857" y="59507"/>
                  </a:lnTo>
                  <a:lnTo>
                    <a:pt x="3964304" y="57912"/>
                  </a:lnTo>
                  <a:lnTo>
                    <a:pt x="3953236" y="58675"/>
                  </a:lnTo>
                  <a:lnTo>
                    <a:pt x="3918267" y="84439"/>
                  </a:lnTo>
                  <a:lnTo>
                    <a:pt x="3915029" y="102362"/>
                  </a:lnTo>
                  <a:lnTo>
                    <a:pt x="3919575" y="118985"/>
                  </a:lnTo>
                  <a:lnTo>
                    <a:pt x="3933205" y="135905"/>
                  </a:lnTo>
                  <a:lnTo>
                    <a:pt x="3955909" y="153136"/>
                  </a:lnTo>
                  <a:lnTo>
                    <a:pt x="3987673" y="170687"/>
                  </a:lnTo>
                  <a:lnTo>
                    <a:pt x="4005484" y="179851"/>
                  </a:lnTo>
                  <a:lnTo>
                    <a:pt x="4020629" y="188658"/>
                  </a:lnTo>
                  <a:lnTo>
                    <a:pt x="4050893" y="213322"/>
                  </a:lnTo>
                  <a:lnTo>
                    <a:pt x="4072606" y="252595"/>
                  </a:lnTo>
                  <a:lnTo>
                    <a:pt x="4077588" y="288671"/>
                  </a:lnTo>
                  <a:lnTo>
                    <a:pt x="4075303" y="310792"/>
                  </a:lnTo>
                  <a:lnTo>
                    <a:pt x="4057015" y="348892"/>
                  </a:lnTo>
                  <a:lnTo>
                    <a:pt x="4021157" y="378019"/>
                  </a:lnTo>
                  <a:lnTo>
                    <a:pt x="3972111" y="392981"/>
                  </a:lnTo>
                  <a:lnTo>
                    <a:pt x="3942969" y="394843"/>
                  </a:lnTo>
                  <a:lnTo>
                    <a:pt x="3916870" y="393126"/>
                  </a:lnTo>
                  <a:lnTo>
                    <a:pt x="3892105" y="387969"/>
                  </a:lnTo>
                  <a:lnTo>
                    <a:pt x="3868673" y="379358"/>
                  </a:lnTo>
                  <a:lnTo>
                    <a:pt x="3846576" y="367284"/>
                  </a:lnTo>
                  <a:lnTo>
                    <a:pt x="3871595" y="306577"/>
                  </a:lnTo>
                  <a:lnTo>
                    <a:pt x="3891526" y="318912"/>
                  </a:lnTo>
                  <a:lnTo>
                    <a:pt x="3911314" y="327723"/>
                  </a:lnTo>
                  <a:lnTo>
                    <a:pt x="3930959" y="333009"/>
                  </a:lnTo>
                  <a:lnTo>
                    <a:pt x="3950461" y="334772"/>
                  </a:lnTo>
                  <a:lnTo>
                    <a:pt x="3976558" y="332154"/>
                  </a:lnTo>
                  <a:lnTo>
                    <a:pt x="3995213" y="324310"/>
                  </a:lnTo>
                  <a:lnTo>
                    <a:pt x="4006415" y="311251"/>
                  </a:lnTo>
                  <a:lnTo>
                    <a:pt x="4010152" y="292988"/>
                  </a:lnTo>
                  <a:lnTo>
                    <a:pt x="4009270" y="283370"/>
                  </a:lnTo>
                  <a:lnTo>
                    <a:pt x="3987149" y="246655"/>
                  </a:lnTo>
                  <a:lnTo>
                    <a:pt x="3938143" y="216026"/>
                  </a:lnTo>
                  <a:lnTo>
                    <a:pt x="3917948" y="205549"/>
                  </a:lnTo>
                  <a:lnTo>
                    <a:pt x="3901360" y="196024"/>
                  </a:lnTo>
                  <a:lnTo>
                    <a:pt x="3865514" y="164338"/>
                  </a:lnTo>
                  <a:lnTo>
                    <a:pt x="3849369" y="125571"/>
                  </a:lnTo>
                  <a:lnTo>
                    <a:pt x="3847337" y="102870"/>
                  </a:lnTo>
                  <a:lnTo>
                    <a:pt x="3849362" y="81702"/>
                  </a:lnTo>
                  <a:lnTo>
                    <a:pt x="3865554" y="44987"/>
                  </a:lnTo>
                  <a:lnTo>
                    <a:pt x="3897078" y="16702"/>
                  </a:lnTo>
                  <a:lnTo>
                    <a:pt x="3938694" y="2085"/>
                  </a:lnTo>
                  <a:lnTo>
                    <a:pt x="3962907" y="253"/>
                  </a:lnTo>
                  <a:close/>
                </a:path>
                <a:path w="4350384" h="394969">
                  <a:moveTo>
                    <a:pt x="1892300" y="253"/>
                  </a:moveTo>
                  <a:lnTo>
                    <a:pt x="1923442" y="1942"/>
                  </a:lnTo>
                  <a:lnTo>
                    <a:pt x="1951323" y="7000"/>
                  </a:lnTo>
                  <a:lnTo>
                    <a:pt x="1975917" y="15416"/>
                  </a:lnTo>
                  <a:lnTo>
                    <a:pt x="1997202" y="27177"/>
                  </a:lnTo>
                  <a:lnTo>
                    <a:pt x="1969388" y="83058"/>
                  </a:lnTo>
                  <a:lnTo>
                    <a:pt x="1956337" y="73203"/>
                  </a:lnTo>
                  <a:lnTo>
                    <a:pt x="1939845" y="66135"/>
                  </a:lnTo>
                  <a:lnTo>
                    <a:pt x="1919900" y="61876"/>
                  </a:lnTo>
                  <a:lnTo>
                    <a:pt x="1896490" y="60451"/>
                  </a:lnTo>
                  <a:lnTo>
                    <a:pt x="1873676" y="62952"/>
                  </a:lnTo>
                  <a:lnTo>
                    <a:pt x="1834572" y="82954"/>
                  </a:lnTo>
                  <a:lnTo>
                    <a:pt x="1804924" y="121773"/>
                  </a:lnTo>
                  <a:lnTo>
                    <a:pt x="1789684" y="172358"/>
                  </a:lnTo>
                  <a:lnTo>
                    <a:pt x="1787778" y="201675"/>
                  </a:lnTo>
                  <a:lnTo>
                    <a:pt x="1789560" y="230679"/>
                  </a:lnTo>
                  <a:lnTo>
                    <a:pt x="1803745" y="279257"/>
                  </a:lnTo>
                  <a:lnTo>
                    <a:pt x="1831387" y="314519"/>
                  </a:lnTo>
                  <a:lnTo>
                    <a:pt x="1869106" y="332513"/>
                  </a:lnTo>
                  <a:lnTo>
                    <a:pt x="1891537" y="334772"/>
                  </a:lnTo>
                  <a:lnTo>
                    <a:pt x="1917019" y="332347"/>
                  </a:lnTo>
                  <a:lnTo>
                    <a:pt x="1939559" y="325088"/>
                  </a:lnTo>
                  <a:lnTo>
                    <a:pt x="1959171" y="313019"/>
                  </a:lnTo>
                  <a:lnTo>
                    <a:pt x="1975865" y="296163"/>
                  </a:lnTo>
                  <a:lnTo>
                    <a:pt x="2007361" y="350900"/>
                  </a:lnTo>
                  <a:lnTo>
                    <a:pt x="1984267" y="370143"/>
                  </a:lnTo>
                  <a:lnTo>
                    <a:pt x="1956339" y="383873"/>
                  </a:lnTo>
                  <a:lnTo>
                    <a:pt x="1923601" y="392102"/>
                  </a:lnTo>
                  <a:lnTo>
                    <a:pt x="1886077" y="394843"/>
                  </a:lnTo>
                  <a:lnTo>
                    <a:pt x="1848308" y="391556"/>
                  </a:lnTo>
                  <a:lnTo>
                    <a:pt x="1786153" y="365267"/>
                  </a:lnTo>
                  <a:lnTo>
                    <a:pt x="1742408" y="313572"/>
                  </a:lnTo>
                  <a:lnTo>
                    <a:pt x="1720310" y="241806"/>
                  </a:lnTo>
                  <a:lnTo>
                    <a:pt x="1717548" y="198755"/>
                  </a:lnTo>
                  <a:lnTo>
                    <a:pt x="1720617" y="158180"/>
                  </a:lnTo>
                  <a:lnTo>
                    <a:pt x="1729819" y="121046"/>
                  </a:lnTo>
                  <a:lnTo>
                    <a:pt x="1766570" y="57150"/>
                  </a:lnTo>
                  <a:lnTo>
                    <a:pt x="1822577" y="14509"/>
                  </a:lnTo>
                  <a:lnTo>
                    <a:pt x="1855724" y="3821"/>
                  </a:lnTo>
                  <a:lnTo>
                    <a:pt x="1892300" y="253"/>
                  </a:lnTo>
                  <a:close/>
                </a:path>
                <a:path w="4350384" h="394969">
                  <a:moveTo>
                    <a:pt x="174751" y="253"/>
                  </a:moveTo>
                  <a:lnTo>
                    <a:pt x="205894" y="1942"/>
                  </a:lnTo>
                  <a:lnTo>
                    <a:pt x="233775" y="7000"/>
                  </a:lnTo>
                  <a:lnTo>
                    <a:pt x="258369" y="15416"/>
                  </a:lnTo>
                  <a:lnTo>
                    <a:pt x="279653" y="27177"/>
                  </a:lnTo>
                  <a:lnTo>
                    <a:pt x="251840" y="83058"/>
                  </a:lnTo>
                  <a:lnTo>
                    <a:pt x="238789" y="73203"/>
                  </a:lnTo>
                  <a:lnTo>
                    <a:pt x="222297" y="66135"/>
                  </a:lnTo>
                  <a:lnTo>
                    <a:pt x="202352" y="61876"/>
                  </a:lnTo>
                  <a:lnTo>
                    <a:pt x="178943" y="60451"/>
                  </a:lnTo>
                  <a:lnTo>
                    <a:pt x="156128" y="62952"/>
                  </a:lnTo>
                  <a:lnTo>
                    <a:pt x="117024" y="82954"/>
                  </a:lnTo>
                  <a:lnTo>
                    <a:pt x="87375" y="121773"/>
                  </a:lnTo>
                  <a:lnTo>
                    <a:pt x="72136" y="172358"/>
                  </a:lnTo>
                  <a:lnTo>
                    <a:pt x="70230" y="201675"/>
                  </a:lnTo>
                  <a:lnTo>
                    <a:pt x="72012" y="230679"/>
                  </a:lnTo>
                  <a:lnTo>
                    <a:pt x="86197" y="279257"/>
                  </a:lnTo>
                  <a:lnTo>
                    <a:pt x="113839" y="314519"/>
                  </a:lnTo>
                  <a:lnTo>
                    <a:pt x="151558" y="332513"/>
                  </a:lnTo>
                  <a:lnTo>
                    <a:pt x="173989" y="334772"/>
                  </a:lnTo>
                  <a:lnTo>
                    <a:pt x="199471" y="332347"/>
                  </a:lnTo>
                  <a:lnTo>
                    <a:pt x="222011" y="325088"/>
                  </a:lnTo>
                  <a:lnTo>
                    <a:pt x="241623" y="313019"/>
                  </a:lnTo>
                  <a:lnTo>
                    <a:pt x="258318" y="296163"/>
                  </a:lnTo>
                  <a:lnTo>
                    <a:pt x="289813" y="350900"/>
                  </a:lnTo>
                  <a:lnTo>
                    <a:pt x="266719" y="370143"/>
                  </a:lnTo>
                  <a:lnTo>
                    <a:pt x="238791" y="383873"/>
                  </a:lnTo>
                  <a:lnTo>
                    <a:pt x="206053" y="392102"/>
                  </a:lnTo>
                  <a:lnTo>
                    <a:pt x="168528" y="394843"/>
                  </a:lnTo>
                  <a:lnTo>
                    <a:pt x="130760" y="391556"/>
                  </a:lnTo>
                  <a:lnTo>
                    <a:pt x="68605" y="365267"/>
                  </a:lnTo>
                  <a:lnTo>
                    <a:pt x="24860" y="313572"/>
                  </a:lnTo>
                  <a:lnTo>
                    <a:pt x="2762" y="241806"/>
                  </a:lnTo>
                  <a:lnTo>
                    <a:pt x="0" y="198755"/>
                  </a:lnTo>
                  <a:lnTo>
                    <a:pt x="3069" y="158180"/>
                  </a:lnTo>
                  <a:lnTo>
                    <a:pt x="12271" y="121046"/>
                  </a:lnTo>
                  <a:lnTo>
                    <a:pt x="49022" y="57150"/>
                  </a:lnTo>
                  <a:lnTo>
                    <a:pt x="105028" y="14509"/>
                  </a:lnTo>
                  <a:lnTo>
                    <a:pt x="138175" y="3821"/>
                  </a:lnTo>
                  <a:lnTo>
                    <a:pt x="174751" y="253"/>
                  </a:lnTo>
                  <a:close/>
                </a:path>
                <a:path w="4350384" h="394969">
                  <a:moveTo>
                    <a:pt x="2681731" y="0"/>
                  </a:moveTo>
                  <a:lnTo>
                    <a:pt x="2720451" y="3190"/>
                  </a:lnTo>
                  <a:lnTo>
                    <a:pt x="2783316" y="28717"/>
                  </a:lnTo>
                  <a:lnTo>
                    <a:pt x="2826537" y="79152"/>
                  </a:lnTo>
                  <a:lnTo>
                    <a:pt x="2848306" y="150780"/>
                  </a:lnTo>
                  <a:lnTo>
                    <a:pt x="2851023" y="194310"/>
                  </a:lnTo>
                  <a:lnTo>
                    <a:pt x="2848169" y="238031"/>
                  </a:lnTo>
                  <a:lnTo>
                    <a:pt x="2839624" y="277002"/>
                  </a:lnTo>
                  <a:lnTo>
                    <a:pt x="2805556" y="340740"/>
                  </a:lnTo>
                  <a:lnTo>
                    <a:pt x="2750565" y="381317"/>
                  </a:lnTo>
                  <a:lnTo>
                    <a:pt x="2676525" y="394843"/>
                  </a:lnTo>
                  <a:lnTo>
                    <a:pt x="2640304" y="391487"/>
                  </a:lnTo>
                  <a:lnTo>
                    <a:pt x="2581388" y="364678"/>
                  </a:lnTo>
                  <a:lnTo>
                    <a:pt x="2540686" y="311931"/>
                  </a:lnTo>
                  <a:lnTo>
                    <a:pt x="2520199" y="238486"/>
                  </a:lnTo>
                  <a:lnTo>
                    <a:pt x="2517648" y="194310"/>
                  </a:lnTo>
                  <a:lnTo>
                    <a:pt x="2520434" y="155114"/>
                  </a:lnTo>
                  <a:lnTo>
                    <a:pt x="2542722" y="86153"/>
                  </a:lnTo>
                  <a:lnTo>
                    <a:pt x="2586470" y="31718"/>
                  </a:lnTo>
                  <a:lnTo>
                    <a:pt x="2646199" y="3524"/>
                  </a:lnTo>
                  <a:lnTo>
                    <a:pt x="2681731" y="0"/>
                  </a:lnTo>
                  <a:close/>
                </a:path>
                <a:path w="4350384" h="394969">
                  <a:moveTo>
                    <a:pt x="490220" y="0"/>
                  </a:moveTo>
                  <a:lnTo>
                    <a:pt x="528939" y="3190"/>
                  </a:lnTo>
                  <a:lnTo>
                    <a:pt x="591804" y="28717"/>
                  </a:lnTo>
                  <a:lnTo>
                    <a:pt x="635025" y="79152"/>
                  </a:lnTo>
                  <a:lnTo>
                    <a:pt x="656794" y="150780"/>
                  </a:lnTo>
                  <a:lnTo>
                    <a:pt x="659510" y="194310"/>
                  </a:lnTo>
                  <a:lnTo>
                    <a:pt x="656657" y="238031"/>
                  </a:lnTo>
                  <a:lnTo>
                    <a:pt x="648112" y="277002"/>
                  </a:lnTo>
                  <a:lnTo>
                    <a:pt x="614045" y="340740"/>
                  </a:lnTo>
                  <a:lnTo>
                    <a:pt x="559053" y="381317"/>
                  </a:lnTo>
                  <a:lnTo>
                    <a:pt x="485012" y="394843"/>
                  </a:lnTo>
                  <a:lnTo>
                    <a:pt x="448792" y="391487"/>
                  </a:lnTo>
                  <a:lnTo>
                    <a:pt x="389876" y="364678"/>
                  </a:lnTo>
                  <a:lnTo>
                    <a:pt x="349174" y="311931"/>
                  </a:lnTo>
                  <a:lnTo>
                    <a:pt x="328687" y="238486"/>
                  </a:lnTo>
                  <a:lnTo>
                    <a:pt x="326135" y="194310"/>
                  </a:lnTo>
                  <a:lnTo>
                    <a:pt x="328922" y="155114"/>
                  </a:lnTo>
                  <a:lnTo>
                    <a:pt x="351210" y="86153"/>
                  </a:lnTo>
                  <a:lnTo>
                    <a:pt x="394958" y="31718"/>
                  </a:lnTo>
                  <a:lnTo>
                    <a:pt x="454687" y="3524"/>
                  </a:lnTo>
                  <a:lnTo>
                    <a:pt x="490220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04431" y="2891282"/>
              <a:ext cx="4225036" cy="40144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922509" y="3197732"/>
              <a:ext cx="95504" cy="958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73923" y="3009519"/>
              <a:ext cx="92075" cy="140970"/>
            </a:xfrm>
            <a:custGeom>
              <a:avLst/>
              <a:gdLst/>
              <a:ahLst/>
              <a:cxnLst/>
              <a:rect l="l" t="t" r="r" b="b"/>
              <a:pathLst>
                <a:path w="92075" h="140969">
                  <a:moveTo>
                    <a:pt x="45720" y="0"/>
                  </a:moveTo>
                  <a:lnTo>
                    <a:pt x="0" y="140969"/>
                  </a:lnTo>
                  <a:lnTo>
                    <a:pt x="91567" y="140969"/>
                  </a:lnTo>
                  <a:lnTo>
                    <a:pt x="45720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22509" y="2986785"/>
              <a:ext cx="95504" cy="9575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043157" y="2954782"/>
              <a:ext cx="117856" cy="12699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01146" y="2955670"/>
              <a:ext cx="144780" cy="264160"/>
            </a:xfrm>
            <a:custGeom>
              <a:avLst/>
              <a:gdLst/>
              <a:ahLst/>
              <a:cxnLst/>
              <a:rect l="l" t="t" r="r" b="b"/>
              <a:pathLst>
                <a:path w="144779" h="264160">
                  <a:moveTo>
                    <a:pt x="30987" y="0"/>
                  </a:moveTo>
                  <a:lnTo>
                    <a:pt x="24913" y="117"/>
                  </a:lnTo>
                  <a:lnTo>
                    <a:pt x="17732" y="460"/>
                  </a:lnTo>
                  <a:lnTo>
                    <a:pt x="9431" y="1017"/>
                  </a:lnTo>
                  <a:lnTo>
                    <a:pt x="0" y="1777"/>
                  </a:lnTo>
                  <a:lnTo>
                    <a:pt x="0" y="262254"/>
                  </a:lnTo>
                  <a:lnTo>
                    <a:pt x="8356" y="262921"/>
                  </a:lnTo>
                  <a:lnTo>
                    <a:pt x="17033" y="263398"/>
                  </a:lnTo>
                  <a:lnTo>
                    <a:pt x="26021" y="263683"/>
                  </a:lnTo>
                  <a:lnTo>
                    <a:pt x="35305" y="263778"/>
                  </a:lnTo>
                  <a:lnTo>
                    <a:pt x="59618" y="261465"/>
                  </a:lnTo>
                  <a:lnTo>
                    <a:pt x="99814" y="242883"/>
                  </a:lnTo>
                  <a:lnTo>
                    <a:pt x="128438" y="206063"/>
                  </a:lnTo>
                  <a:lnTo>
                    <a:pt x="142968" y="154005"/>
                  </a:lnTo>
                  <a:lnTo>
                    <a:pt x="144779" y="122427"/>
                  </a:lnTo>
                  <a:lnTo>
                    <a:pt x="137662" y="68847"/>
                  </a:lnTo>
                  <a:lnTo>
                    <a:pt x="116316" y="30591"/>
                  </a:lnTo>
                  <a:lnTo>
                    <a:pt x="80754" y="7645"/>
                  </a:lnTo>
                  <a:lnTo>
                    <a:pt x="30987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25154" y="2954782"/>
              <a:ext cx="117856" cy="12699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415018" y="2954527"/>
              <a:ext cx="112268" cy="11087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33818" y="2954527"/>
              <a:ext cx="112268" cy="11087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04431" y="2891282"/>
              <a:ext cx="4225290" cy="394970"/>
            </a:xfrm>
            <a:custGeom>
              <a:avLst/>
              <a:gdLst/>
              <a:ahLst/>
              <a:cxnLst/>
              <a:rect l="l" t="t" r="r" b="b"/>
              <a:pathLst>
                <a:path w="4225290" h="394970">
                  <a:moveTo>
                    <a:pt x="2112137" y="60197"/>
                  </a:moveTo>
                  <a:lnTo>
                    <a:pt x="2072052" y="69262"/>
                  </a:lnTo>
                  <a:lnTo>
                    <a:pt x="2042541" y="96519"/>
                  </a:lnTo>
                  <a:lnTo>
                    <a:pt x="2024364" y="139176"/>
                  </a:lnTo>
                  <a:lnTo>
                    <a:pt x="2018284" y="194309"/>
                  </a:lnTo>
                  <a:lnTo>
                    <a:pt x="2019710" y="225932"/>
                  </a:lnTo>
                  <a:lnTo>
                    <a:pt x="2031089" y="277748"/>
                  </a:lnTo>
                  <a:lnTo>
                    <a:pt x="2053637" y="314037"/>
                  </a:lnTo>
                  <a:lnTo>
                    <a:pt x="2106929" y="334771"/>
                  </a:lnTo>
                  <a:lnTo>
                    <a:pt x="2130786" y="332513"/>
                  </a:lnTo>
                  <a:lnTo>
                    <a:pt x="2169544" y="314519"/>
                  </a:lnTo>
                  <a:lnTo>
                    <a:pt x="2196068" y="278802"/>
                  </a:lnTo>
                  <a:lnTo>
                    <a:pt x="2209403" y="226554"/>
                  </a:lnTo>
                  <a:lnTo>
                    <a:pt x="2211070" y="194309"/>
                  </a:lnTo>
                  <a:lnTo>
                    <a:pt x="2204880" y="135635"/>
                  </a:lnTo>
                  <a:lnTo>
                    <a:pt x="2186320" y="93725"/>
                  </a:lnTo>
                  <a:lnTo>
                    <a:pt x="2155402" y="68579"/>
                  </a:lnTo>
                  <a:lnTo>
                    <a:pt x="2112137" y="60197"/>
                  </a:lnTo>
                  <a:close/>
                </a:path>
                <a:path w="4225290" h="394970">
                  <a:moveTo>
                    <a:pt x="3267710" y="6857"/>
                  </a:moveTo>
                  <a:lnTo>
                    <a:pt x="3335528" y="6857"/>
                  </a:lnTo>
                  <a:lnTo>
                    <a:pt x="3335528" y="265429"/>
                  </a:lnTo>
                  <a:lnTo>
                    <a:pt x="3336694" y="280070"/>
                  </a:lnTo>
                  <a:lnTo>
                    <a:pt x="3354197" y="315467"/>
                  </a:lnTo>
                  <a:lnTo>
                    <a:pt x="3390255" y="333559"/>
                  </a:lnTo>
                  <a:lnTo>
                    <a:pt x="3405759" y="334771"/>
                  </a:lnTo>
                  <a:lnTo>
                    <a:pt x="3423118" y="333583"/>
                  </a:lnTo>
                  <a:lnTo>
                    <a:pt x="3462909" y="315848"/>
                  </a:lnTo>
                  <a:lnTo>
                    <a:pt x="3482089" y="279683"/>
                  </a:lnTo>
                  <a:lnTo>
                    <a:pt x="3483355" y="264159"/>
                  </a:lnTo>
                  <a:lnTo>
                    <a:pt x="3483355" y="6857"/>
                  </a:lnTo>
                  <a:lnTo>
                    <a:pt x="3551174" y="6857"/>
                  </a:lnTo>
                  <a:lnTo>
                    <a:pt x="3551174" y="269366"/>
                  </a:lnTo>
                  <a:lnTo>
                    <a:pt x="3548699" y="297203"/>
                  </a:lnTo>
                  <a:lnTo>
                    <a:pt x="3528939" y="343304"/>
                  </a:lnTo>
                  <a:lnTo>
                    <a:pt x="3490295" y="376144"/>
                  </a:lnTo>
                  <a:lnTo>
                    <a:pt x="3437578" y="392769"/>
                  </a:lnTo>
                  <a:lnTo>
                    <a:pt x="3406267" y="394842"/>
                  </a:lnTo>
                  <a:lnTo>
                    <a:pt x="3375001" y="392816"/>
                  </a:lnTo>
                  <a:lnTo>
                    <a:pt x="3323756" y="376572"/>
                  </a:lnTo>
                  <a:lnTo>
                    <a:pt x="3288016" y="344283"/>
                  </a:lnTo>
                  <a:lnTo>
                    <a:pt x="3269970" y="297662"/>
                  </a:lnTo>
                  <a:lnTo>
                    <a:pt x="3267710" y="269113"/>
                  </a:lnTo>
                  <a:lnTo>
                    <a:pt x="3267710" y="6857"/>
                  </a:lnTo>
                  <a:close/>
                </a:path>
                <a:path w="4225290" h="394970">
                  <a:moveTo>
                    <a:pt x="2612136" y="6857"/>
                  </a:moveTo>
                  <a:lnTo>
                    <a:pt x="2927985" y="6857"/>
                  </a:lnTo>
                  <a:lnTo>
                    <a:pt x="2927985" y="66928"/>
                  </a:lnTo>
                  <a:lnTo>
                    <a:pt x="2801239" y="66928"/>
                  </a:lnTo>
                  <a:lnTo>
                    <a:pt x="2801239" y="388365"/>
                  </a:lnTo>
                  <a:lnTo>
                    <a:pt x="2733421" y="388365"/>
                  </a:lnTo>
                  <a:lnTo>
                    <a:pt x="2733421" y="66928"/>
                  </a:lnTo>
                  <a:lnTo>
                    <a:pt x="2612136" y="66928"/>
                  </a:lnTo>
                  <a:lnTo>
                    <a:pt x="2612136" y="6857"/>
                  </a:lnTo>
                  <a:close/>
                </a:path>
                <a:path w="4225290" h="394970">
                  <a:moveTo>
                    <a:pt x="1024382" y="6857"/>
                  </a:moveTo>
                  <a:lnTo>
                    <a:pt x="1057021" y="6857"/>
                  </a:lnTo>
                  <a:lnTo>
                    <a:pt x="1237234" y="236981"/>
                  </a:lnTo>
                  <a:lnTo>
                    <a:pt x="1237234" y="6857"/>
                  </a:lnTo>
                  <a:lnTo>
                    <a:pt x="1302258" y="6857"/>
                  </a:lnTo>
                  <a:lnTo>
                    <a:pt x="1302258" y="393572"/>
                  </a:lnTo>
                  <a:lnTo>
                    <a:pt x="1274699" y="393572"/>
                  </a:lnTo>
                  <a:lnTo>
                    <a:pt x="1089533" y="152145"/>
                  </a:lnTo>
                  <a:lnTo>
                    <a:pt x="1089533" y="388619"/>
                  </a:lnTo>
                  <a:lnTo>
                    <a:pt x="1024382" y="388619"/>
                  </a:lnTo>
                  <a:lnTo>
                    <a:pt x="1024382" y="6857"/>
                  </a:lnTo>
                  <a:close/>
                </a:path>
                <a:path w="4225290" h="394970">
                  <a:moveTo>
                    <a:pt x="0" y="6857"/>
                  </a:moveTo>
                  <a:lnTo>
                    <a:pt x="315849" y="6857"/>
                  </a:lnTo>
                  <a:lnTo>
                    <a:pt x="315849" y="66928"/>
                  </a:lnTo>
                  <a:lnTo>
                    <a:pt x="189102" y="66928"/>
                  </a:lnTo>
                  <a:lnTo>
                    <a:pt x="189102" y="388365"/>
                  </a:lnTo>
                  <a:lnTo>
                    <a:pt x="121285" y="388365"/>
                  </a:lnTo>
                  <a:lnTo>
                    <a:pt x="121285" y="66928"/>
                  </a:lnTo>
                  <a:lnTo>
                    <a:pt x="0" y="66928"/>
                  </a:lnTo>
                  <a:lnTo>
                    <a:pt x="0" y="6857"/>
                  </a:lnTo>
                  <a:close/>
                </a:path>
                <a:path w="4225290" h="394970">
                  <a:moveTo>
                    <a:pt x="4051046" y="4190"/>
                  </a:moveTo>
                  <a:lnTo>
                    <a:pt x="4093170" y="5929"/>
                  </a:lnTo>
                  <a:lnTo>
                    <a:pt x="4159273" y="19835"/>
                  </a:lnTo>
                  <a:lnTo>
                    <a:pt x="4201515" y="47767"/>
                  </a:lnTo>
                  <a:lnTo>
                    <a:pt x="4222418" y="91011"/>
                  </a:lnTo>
                  <a:lnTo>
                    <a:pt x="4225036" y="118490"/>
                  </a:lnTo>
                  <a:lnTo>
                    <a:pt x="4218848" y="165749"/>
                  </a:lnTo>
                  <a:lnTo>
                    <a:pt x="4200286" y="202516"/>
                  </a:lnTo>
                  <a:lnTo>
                    <a:pt x="4169349" y="228785"/>
                  </a:lnTo>
                  <a:lnTo>
                    <a:pt x="4126036" y="244552"/>
                  </a:lnTo>
                  <a:lnTo>
                    <a:pt x="4070350" y="249808"/>
                  </a:lnTo>
                  <a:lnTo>
                    <a:pt x="4064083" y="249691"/>
                  </a:lnTo>
                  <a:lnTo>
                    <a:pt x="4056887" y="249348"/>
                  </a:lnTo>
                  <a:lnTo>
                    <a:pt x="4048740" y="248791"/>
                  </a:lnTo>
                  <a:lnTo>
                    <a:pt x="4039616" y="248030"/>
                  </a:lnTo>
                  <a:lnTo>
                    <a:pt x="4039616" y="388365"/>
                  </a:lnTo>
                  <a:lnTo>
                    <a:pt x="3971798" y="388365"/>
                  </a:lnTo>
                  <a:lnTo>
                    <a:pt x="3971798" y="7112"/>
                  </a:lnTo>
                  <a:lnTo>
                    <a:pt x="4002182" y="5851"/>
                  </a:lnTo>
                  <a:lnTo>
                    <a:pt x="4025519" y="4937"/>
                  </a:lnTo>
                  <a:lnTo>
                    <a:pt x="4041806" y="4379"/>
                  </a:lnTo>
                  <a:lnTo>
                    <a:pt x="4051046" y="4190"/>
                  </a:lnTo>
                  <a:close/>
                </a:path>
                <a:path w="4225290" h="394970">
                  <a:moveTo>
                    <a:pt x="3730752" y="4190"/>
                  </a:moveTo>
                  <a:lnTo>
                    <a:pt x="3770304" y="7240"/>
                  </a:lnTo>
                  <a:lnTo>
                    <a:pt x="3836408" y="31676"/>
                  </a:lnTo>
                  <a:lnTo>
                    <a:pt x="3884295" y="79470"/>
                  </a:lnTo>
                  <a:lnTo>
                    <a:pt x="3908679" y="144240"/>
                  </a:lnTo>
                  <a:lnTo>
                    <a:pt x="3911727" y="182625"/>
                  </a:lnTo>
                  <a:lnTo>
                    <a:pt x="3907683" y="237210"/>
                  </a:lnTo>
                  <a:lnTo>
                    <a:pt x="3895553" y="283396"/>
                  </a:lnTo>
                  <a:lnTo>
                    <a:pt x="3875337" y="321185"/>
                  </a:lnTo>
                  <a:lnTo>
                    <a:pt x="3847034" y="350577"/>
                  </a:lnTo>
                  <a:lnTo>
                    <a:pt x="3810645" y="371570"/>
                  </a:lnTo>
                  <a:lnTo>
                    <a:pt x="3766169" y="384167"/>
                  </a:lnTo>
                  <a:lnTo>
                    <a:pt x="3713607" y="388365"/>
                  </a:lnTo>
                  <a:lnTo>
                    <a:pt x="3628898" y="388365"/>
                  </a:lnTo>
                  <a:lnTo>
                    <a:pt x="3628898" y="7112"/>
                  </a:lnTo>
                  <a:lnTo>
                    <a:pt x="3665636" y="5851"/>
                  </a:lnTo>
                  <a:lnTo>
                    <a:pt x="3694874" y="4937"/>
                  </a:lnTo>
                  <a:lnTo>
                    <a:pt x="3716587" y="4379"/>
                  </a:lnTo>
                  <a:lnTo>
                    <a:pt x="3730752" y="4190"/>
                  </a:lnTo>
                  <a:close/>
                </a:path>
                <a:path w="4225290" h="394970">
                  <a:moveTo>
                    <a:pt x="1733042" y="4190"/>
                  </a:moveTo>
                  <a:lnTo>
                    <a:pt x="1775166" y="5929"/>
                  </a:lnTo>
                  <a:lnTo>
                    <a:pt x="1841269" y="19835"/>
                  </a:lnTo>
                  <a:lnTo>
                    <a:pt x="1883511" y="47767"/>
                  </a:lnTo>
                  <a:lnTo>
                    <a:pt x="1904414" y="91011"/>
                  </a:lnTo>
                  <a:lnTo>
                    <a:pt x="1907032" y="118490"/>
                  </a:lnTo>
                  <a:lnTo>
                    <a:pt x="1900844" y="165749"/>
                  </a:lnTo>
                  <a:lnTo>
                    <a:pt x="1882282" y="202516"/>
                  </a:lnTo>
                  <a:lnTo>
                    <a:pt x="1851345" y="228785"/>
                  </a:lnTo>
                  <a:lnTo>
                    <a:pt x="1808032" y="244552"/>
                  </a:lnTo>
                  <a:lnTo>
                    <a:pt x="1752346" y="249808"/>
                  </a:lnTo>
                  <a:lnTo>
                    <a:pt x="1746079" y="249691"/>
                  </a:lnTo>
                  <a:lnTo>
                    <a:pt x="1738883" y="249348"/>
                  </a:lnTo>
                  <a:lnTo>
                    <a:pt x="1730736" y="248791"/>
                  </a:lnTo>
                  <a:lnTo>
                    <a:pt x="1721612" y="248030"/>
                  </a:lnTo>
                  <a:lnTo>
                    <a:pt x="1721612" y="388365"/>
                  </a:lnTo>
                  <a:lnTo>
                    <a:pt x="1653794" y="388365"/>
                  </a:lnTo>
                  <a:lnTo>
                    <a:pt x="1653794" y="7112"/>
                  </a:lnTo>
                  <a:lnTo>
                    <a:pt x="1684178" y="5851"/>
                  </a:lnTo>
                  <a:lnTo>
                    <a:pt x="1707514" y="4937"/>
                  </a:lnTo>
                  <a:lnTo>
                    <a:pt x="1723802" y="4379"/>
                  </a:lnTo>
                  <a:lnTo>
                    <a:pt x="1733042" y="4190"/>
                  </a:lnTo>
                  <a:close/>
                </a:path>
                <a:path w="4225290" h="394970">
                  <a:moveTo>
                    <a:pt x="2446909" y="2920"/>
                  </a:moveTo>
                  <a:lnTo>
                    <a:pt x="2499228" y="7417"/>
                  </a:lnTo>
                  <a:lnTo>
                    <a:pt x="2539911" y="20912"/>
                  </a:lnTo>
                  <a:lnTo>
                    <a:pt x="2586389" y="74918"/>
                  </a:lnTo>
                  <a:lnTo>
                    <a:pt x="2592197" y="115442"/>
                  </a:lnTo>
                  <a:lnTo>
                    <a:pt x="2590954" y="132016"/>
                  </a:lnTo>
                  <a:lnTo>
                    <a:pt x="2572130" y="177164"/>
                  </a:lnTo>
                  <a:lnTo>
                    <a:pt x="2536180" y="209669"/>
                  </a:lnTo>
                  <a:lnTo>
                    <a:pt x="2521585" y="216407"/>
                  </a:lnTo>
                  <a:lnTo>
                    <a:pt x="2634361" y="388365"/>
                  </a:lnTo>
                  <a:lnTo>
                    <a:pt x="2556255" y="388365"/>
                  </a:lnTo>
                  <a:lnTo>
                    <a:pt x="2454402" y="230758"/>
                  </a:lnTo>
                  <a:lnTo>
                    <a:pt x="2445998" y="230570"/>
                  </a:lnTo>
                  <a:lnTo>
                    <a:pt x="2436034" y="230203"/>
                  </a:lnTo>
                  <a:lnTo>
                    <a:pt x="2424523" y="229669"/>
                  </a:lnTo>
                  <a:lnTo>
                    <a:pt x="2411476" y="228980"/>
                  </a:lnTo>
                  <a:lnTo>
                    <a:pt x="2411476" y="388365"/>
                  </a:lnTo>
                  <a:lnTo>
                    <a:pt x="2341118" y="388365"/>
                  </a:lnTo>
                  <a:lnTo>
                    <a:pt x="2341118" y="6857"/>
                  </a:lnTo>
                  <a:lnTo>
                    <a:pt x="2346021" y="6719"/>
                  </a:lnTo>
                  <a:lnTo>
                    <a:pt x="2355008" y="6318"/>
                  </a:lnTo>
                  <a:lnTo>
                    <a:pt x="2368067" y="5679"/>
                  </a:lnTo>
                  <a:lnTo>
                    <a:pt x="2385187" y="4825"/>
                  </a:lnTo>
                  <a:lnTo>
                    <a:pt x="2403403" y="3992"/>
                  </a:lnTo>
                  <a:lnTo>
                    <a:pt x="2419762" y="3397"/>
                  </a:lnTo>
                  <a:lnTo>
                    <a:pt x="2434264" y="3040"/>
                  </a:lnTo>
                  <a:lnTo>
                    <a:pt x="2446909" y="2920"/>
                  </a:lnTo>
                  <a:close/>
                </a:path>
                <a:path w="4225290" h="394970">
                  <a:moveTo>
                    <a:pt x="800480" y="1650"/>
                  </a:moveTo>
                  <a:lnTo>
                    <a:pt x="830072" y="1650"/>
                  </a:lnTo>
                  <a:lnTo>
                    <a:pt x="983488" y="388365"/>
                  </a:lnTo>
                  <a:lnTo>
                    <a:pt x="908812" y="388365"/>
                  </a:lnTo>
                  <a:lnTo>
                    <a:pt x="880872" y="311022"/>
                  </a:lnTo>
                  <a:lnTo>
                    <a:pt x="750189" y="311022"/>
                  </a:lnTo>
                  <a:lnTo>
                    <a:pt x="723646" y="388365"/>
                  </a:lnTo>
                  <a:lnTo>
                    <a:pt x="653161" y="388365"/>
                  </a:lnTo>
                  <a:lnTo>
                    <a:pt x="648335" y="388365"/>
                  </a:lnTo>
                  <a:lnTo>
                    <a:pt x="575055" y="388365"/>
                  </a:lnTo>
                  <a:lnTo>
                    <a:pt x="473201" y="230758"/>
                  </a:lnTo>
                  <a:lnTo>
                    <a:pt x="464798" y="230570"/>
                  </a:lnTo>
                  <a:lnTo>
                    <a:pt x="454834" y="230203"/>
                  </a:lnTo>
                  <a:lnTo>
                    <a:pt x="443323" y="229669"/>
                  </a:lnTo>
                  <a:lnTo>
                    <a:pt x="430275" y="228980"/>
                  </a:lnTo>
                  <a:lnTo>
                    <a:pt x="430275" y="388365"/>
                  </a:lnTo>
                  <a:lnTo>
                    <a:pt x="359918" y="388365"/>
                  </a:lnTo>
                  <a:lnTo>
                    <a:pt x="359918" y="6857"/>
                  </a:lnTo>
                  <a:lnTo>
                    <a:pt x="364821" y="6719"/>
                  </a:lnTo>
                  <a:lnTo>
                    <a:pt x="373808" y="6318"/>
                  </a:lnTo>
                  <a:lnTo>
                    <a:pt x="386867" y="5679"/>
                  </a:lnTo>
                  <a:lnTo>
                    <a:pt x="403987" y="4825"/>
                  </a:lnTo>
                  <a:lnTo>
                    <a:pt x="422203" y="3992"/>
                  </a:lnTo>
                  <a:lnTo>
                    <a:pt x="438562" y="3397"/>
                  </a:lnTo>
                  <a:lnTo>
                    <a:pt x="453064" y="3040"/>
                  </a:lnTo>
                  <a:lnTo>
                    <a:pt x="465709" y="2920"/>
                  </a:lnTo>
                  <a:lnTo>
                    <a:pt x="518028" y="7417"/>
                  </a:lnTo>
                  <a:lnTo>
                    <a:pt x="558711" y="20912"/>
                  </a:lnTo>
                  <a:lnTo>
                    <a:pt x="587763" y="43410"/>
                  </a:lnTo>
                  <a:lnTo>
                    <a:pt x="605189" y="74918"/>
                  </a:lnTo>
                  <a:lnTo>
                    <a:pt x="610997" y="115442"/>
                  </a:lnTo>
                  <a:lnTo>
                    <a:pt x="609754" y="132016"/>
                  </a:lnTo>
                  <a:lnTo>
                    <a:pt x="590930" y="177164"/>
                  </a:lnTo>
                  <a:lnTo>
                    <a:pt x="554980" y="209669"/>
                  </a:lnTo>
                  <a:lnTo>
                    <a:pt x="540385" y="216407"/>
                  </a:lnTo>
                  <a:lnTo>
                    <a:pt x="650113" y="383666"/>
                  </a:lnTo>
                  <a:lnTo>
                    <a:pt x="800480" y="1650"/>
                  </a:lnTo>
                  <a:close/>
                </a:path>
                <a:path w="4225290" h="394970">
                  <a:moveTo>
                    <a:pt x="1479169" y="253"/>
                  </a:moveTo>
                  <a:lnTo>
                    <a:pt x="1510101" y="1801"/>
                  </a:lnTo>
                  <a:lnTo>
                    <a:pt x="1536604" y="6445"/>
                  </a:lnTo>
                  <a:lnTo>
                    <a:pt x="1558678" y="14184"/>
                  </a:lnTo>
                  <a:lnTo>
                    <a:pt x="1576324" y="25018"/>
                  </a:lnTo>
                  <a:lnTo>
                    <a:pt x="1555750" y="83438"/>
                  </a:lnTo>
                  <a:lnTo>
                    <a:pt x="1537698" y="72270"/>
                  </a:lnTo>
                  <a:lnTo>
                    <a:pt x="1519158" y="64293"/>
                  </a:lnTo>
                  <a:lnTo>
                    <a:pt x="1500118" y="59507"/>
                  </a:lnTo>
                  <a:lnTo>
                    <a:pt x="1480566" y="57912"/>
                  </a:lnTo>
                  <a:lnTo>
                    <a:pt x="1469497" y="58675"/>
                  </a:lnTo>
                  <a:lnTo>
                    <a:pt x="1434528" y="84439"/>
                  </a:lnTo>
                  <a:lnTo>
                    <a:pt x="1431290" y="102362"/>
                  </a:lnTo>
                  <a:lnTo>
                    <a:pt x="1435836" y="118985"/>
                  </a:lnTo>
                  <a:lnTo>
                    <a:pt x="1449466" y="135905"/>
                  </a:lnTo>
                  <a:lnTo>
                    <a:pt x="1472170" y="153136"/>
                  </a:lnTo>
                  <a:lnTo>
                    <a:pt x="1503934" y="170687"/>
                  </a:lnTo>
                  <a:lnTo>
                    <a:pt x="1521745" y="179851"/>
                  </a:lnTo>
                  <a:lnTo>
                    <a:pt x="1536890" y="188658"/>
                  </a:lnTo>
                  <a:lnTo>
                    <a:pt x="1567154" y="213322"/>
                  </a:lnTo>
                  <a:lnTo>
                    <a:pt x="1588867" y="252595"/>
                  </a:lnTo>
                  <a:lnTo>
                    <a:pt x="1593850" y="288670"/>
                  </a:lnTo>
                  <a:lnTo>
                    <a:pt x="1591564" y="310792"/>
                  </a:lnTo>
                  <a:lnTo>
                    <a:pt x="1573276" y="348892"/>
                  </a:lnTo>
                  <a:lnTo>
                    <a:pt x="1537418" y="378019"/>
                  </a:lnTo>
                  <a:lnTo>
                    <a:pt x="1488372" y="392981"/>
                  </a:lnTo>
                  <a:lnTo>
                    <a:pt x="1459229" y="394842"/>
                  </a:lnTo>
                  <a:lnTo>
                    <a:pt x="1433131" y="393126"/>
                  </a:lnTo>
                  <a:lnTo>
                    <a:pt x="1408366" y="387969"/>
                  </a:lnTo>
                  <a:lnTo>
                    <a:pt x="1384935" y="379358"/>
                  </a:lnTo>
                  <a:lnTo>
                    <a:pt x="1362837" y="367283"/>
                  </a:lnTo>
                  <a:lnTo>
                    <a:pt x="1387855" y="306577"/>
                  </a:lnTo>
                  <a:lnTo>
                    <a:pt x="1407787" y="318912"/>
                  </a:lnTo>
                  <a:lnTo>
                    <a:pt x="1427575" y="327723"/>
                  </a:lnTo>
                  <a:lnTo>
                    <a:pt x="1447220" y="333009"/>
                  </a:lnTo>
                  <a:lnTo>
                    <a:pt x="1466723" y="334771"/>
                  </a:lnTo>
                  <a:lnTo>
                    <a:pt x="1492819" y="332154"/>
                  </a:lnTo>
                  <a:lnTo>
                    <a:pt x="1511474" y="324310"/>
                  </a:lnTo>
                  <a:lnTo>
                    <a:pt x="1522676" y="311251"/>
                  </a:lnTo>
                  <a:lnTo>
                    <a:pt x="1526413" y="292988"/>
                  </a:lnTo>
                  <a:lnTo>
                    <a:pt x="1525531" y="283370"/>
                  </a:lnTo>
                  <a:lnTo>
                    <a:pt x="1503410" y="246655"/>
                  </a:lnTo>
                  <a:lnTo>
                    <a:pt x="1454403" y="216026"/>
                  </a:lnTo>
                  <a:lnTo>
                    <a:pt x="1434209" y="205549"/>
                  </a:lnTo>
                  <a:lnTo>
                    <a:pt x="1417621" y="196024"/>
                  </a:lnTo>
                  <a:lnTo>
                    <a:pt x="1381775" y="164337"/>
                  </a:lnTo>
                  <a:lnTo>
                    <a:pt x="1365630" y="125571"/>
                  </a:lnTo>
                  <a:lnTo>
                    <a:pt x="1363599" y="102869"/>
                  </a:lnTo>
                  <a:lnTo>
                    <a:pt x="1365623" y="81702"/>
                  </a:lnTo>
                  <a:lnTo>
                    <a:pt x="1381815" y="44987"/>
                  </a:lnTo>
                  <a:lnTo>
                    <a:pt x="1413339" y="16702"/>
                  </a:lnTo>
                  <a:lnTo>
                    <a:pt x="1454955" y="2085"/>
                  </a:lnTo>
                  <a:lnTo>
                    <a:pt x="1479169" y="253"/>
                  </a:lnTo>
                  <a:close/>
                </a:path>
                <a:path w="4225290" h="394970">
                  <a:moveTo>
                    <a:pt x="2112137" y="0"/>
                  </a:moveTo>
                  <a:lnTo>
                    <a:pt x="2150856" y="3190"/>
                  </a:lnTo>
                  <a:lnTo>
                    <a:pt x="2213721" y="28717"/>
                  </a:lnTo>
                  <a:lnTo>
                    <a:pt x="2256942" y="79152"/>
                  </a:lnTo>
                  <a:lnTo>
                    <a:pt x="2278711" y="150780"/>
                  </a:lnTo>
                  <a:lnTo>
                    <a:pt x="2281428" y="194309"/>
                  </a:lnTo>
                  <a:lnTo>
                    <a:pt x="2278574" y="238031"/>
                  </a:lnTo>
                  <a:lnTo>
                    <a:pt x="2270029" y="277002"/>
                  </a:lnTo>
                  <a:lnTo>
                    <a:pt x="2235962" y="340740"/>
                  </a:lnTo>
                  <a:lnTo>
                    <a:pt x="2180971" y="381317"/>
                  </a:lnTo>
                  <a:lnTo>
                    <a:pt x="2106929" y="394842"/>
                  </a:lnTo>
                  <a:lnTo>
                    <a:pt x="2070709" y="391487"/>
                  </a:lnTo>
                  <a:lnTo>
                    <a:pt x="2011793" y="364678"/>
                  </a:lnTo>
                  <a:lnTo>
                    <a:pt x="1971091" y="311931"/>
                  </a:lnTo>
                  <a:lnTo>
                    <a:pt x="1950604" y="238486"/>
                  </a:lnTo>
                  <a:lnTo>
                    <a:pt x="1948052" y="194309"/>
                  </a:lnTo>
                  <a:lnTo>
                    <a:pt x="1950839" y="155114"/>
                  </a:lnTo>
                  <a:lnTo>
                    <a:pt x="1973127" y="86153"/>
                  </a:lnTo>
                  <a:lnTo>
                    <a:pt x="2016875" y="31718"/>
                  </a:lnTo>
                  <a:lnTo>
                    <a:pt x="2076604" y="3524"/>
                  </a:lnTo>
                  <a:lnTo>
                    <a:pt x="2112137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589450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2922" y="500506"/>
            <a:ext cx="7087234" cy="326390"/>
            <a:chOff x="2042922" y="500506"/>
            <a:chExt cx="7087234" cy="326390"/>
          </a:xfrm>
        </p:grpSpPr>
        <p:sp>
          <p:nvSpPr>
            <p:cNvPr id="3" name="object 3"/>
            <p:cNvSpPr/>
            <p:nvPr/>
          </p:nvSpPr>
          <p:spPr>
            <a:xfrm>
              <a:off x="2043811" y="501395"/>
              <a:ext cx="7084948" cy="3244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070342" y="748918"/>
              <a:ext cx="77470" cy="778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32093" y="596900"/>
              <a:ext cx="74295" cy="114300"/>
            </a:xfrm>
            <a:custGeom>
              <a:avLst/>
              <a:gdLst/>
              <a:ahLst/>
              <a:cxnLst/>
              <a:rect l="l" t="t" r="r" b="b"/>
              <a:pathLst>
                <a:path w="74295" h="114300">
                  <a:moveTo>
                    <a:pt x="37084" y="0"/>
                  </a:moveTo>
                  <a:lnTo>
                    <a:pt x="0" y="114046"/>
                  </a:lnTo>
                  <a:lnTo>
                    <a:pt x="74168" y="114046"/>
                  </a:lnTo>
                  <a:lnTo>
                    <a:pt x="37084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70342" y="578357"/>
              <a:ext cx="77470" cy="778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78011" y="552450"/>
              <a:ext cx="95631" cy="1031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00642" y="552450"/>
              <a:ext cx="118872" cy="2151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00443" y="552450"/>
              <a:ext cx="95631" cy="1031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58735" y="552322"/>
              <a:ext cx="91186" cy="899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40726" y="549147"/>
              <a:ext cx="157607" cy="22364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57011" y="552322"/>
              <a:ext cx="91186" cy="899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35754" y="549147"/>
              <a:ext cx="157606" cy="22364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63343" y="549147"/>
              <a:ext cx="157606" cy="22364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43811" y="501395"/>
              <a:ext cx="7085330" cy="319405"/>
            </a:xfrm>
            <a:custGeom>
              <a:avLst/>
              <a:gdLst/>
              <a:ahLst/>
              <a:cxnLst/>
              <a:rect l="l" t="t" r="r" b="b"/>
              <a:pathLst>
                <a:path w="7085330" h="319405">
                  <a:moveTo>
                    <a:pt x="6310375" y="5461"/>
                  </a:moveTo>
                  <a:lnTo>
                    <a:pt x="6365113" y="5461"/>
                  </a:lnTo>
                  <a:lnTo>
                    <a:pt x="6365113" y="214502"/>
                  </a:lnTo>
                  <a:lnTo>
                    <a:pt x="6366063" y="226387"/>
                  </a:lnTo>
                  <a:lnTo>
                    <a:pt x="6388540" y="261830"/>
                  </a:lnTo>
                  <a:lnTo>
                    <a:pt x="6422009" y="270509"/>
                  </a:lnTo>
                  <a:lnTo>
                    <a:pt x="6435982" y="269557"/>
                  </a:lnTo>
                  <a:lnTo>
                    <a:pt x="6475424" y="246937"/>
                  </a:lnTo>
                  <a:lnTo>
                    <a:pt x="6484746" y="213487"/>
                  </a:lnTo>
                  <a:lnTo>
                    <a:pt x="6484746" y="5461"/>
                  </a:lnTo>
                  <a:lnTo>
                    <a:pt x="6539484" y="5461"/>
                  </a:lnTo>
                  <a:lnTo>
                    <a:pt x="6539484" y="217677"/>
                  </a:lnTo>
                  <a:lnTo>
                    <a:pt x="6537485" y="240202"/>
                  </a:lnTo>
                  <a:lnTo>
                    <a:pt x="6521535" y="277489"/>
                  </a:lnTo>
                  <a:lnTo>
                    <a:pt x="6490291" y="304041"/>
                  </a:lnTo>
                  <a:lnTo>
                    <a:pt x="6447706" y="317480"/>
                  </a:lnTo>
                  <a:lnTo>
                    <a:pt x="6422390" y="319150"/>
                  </a:lnTo>
                  <a:lnTo>
                    <a:pt x="6397055" y="317507"/>
                  </a:lnTo>
                  <a:lnTo>
                    <a:pt x="6355578" y="304363"/>
                  </a:lnTo>
                  <a:lnTo>
                    <a:pt x="6326717" y="278290"/>
                  </a:lnTo>
                  <a:lnTo>
                    <a:pt x="6312187" y="240623"/>
                  </a:lnTo>
                  <a:lnTo>
                    <a:pt x="6310375" y="217550"/>
                  </a:lnTo>
                  <a:lnTo>
                    <a:pt x="6310375" y="5461"/>
                  </a:lnTo>
                  <a:close/>
                </a:path>
                <a:path w="7085330" h="319405">
                  <a:moveTo>
                    <a:pt x="5778499" y="5461"/>
                  </a:moveTo>
                  <a:lnTo>
                    <a:pt x="6034023" y="5461"/>
                  </a:lnTo>
                  <a:lnTo>
                    <a:pt x="6034023" y="54101"/>
                  </a:lnTo>
                  <a:lnTo>
                    <a:pt x="5931408" y="54101"/>
                  </a:lnTo>
                  <a:lnTo>
                    <a:pt x="5931408" y="313943"/>
                  </a:lnTo>
                  <a:lnTo>
                    <a:pt x="5876670" y="313943"/>
                  </a:lnTo>
                  <a:lnTo>
                    <a:pt x="5876670" y="54101"/>
                  </a:lnTo>
                  <a:lnTo>
                    <a:pt x="5778499" y="54101"/>
                  </a:lnTo>
                  <a:lnTo>
                    <a:pt x="5778499" y="5461"/>
                  </a:lnTo>
                  <a:close/>
                </a:path>
                <a:path w="7085330" h="319405">
                  <a:moveTo>
                    <a:pt x="4493768" y="5461"/>
                  </a:moveTo>
                  <a:lnTo>
                    <a:pt x="4520057" y="5461"/>
                  </a:lnTo>
                  <a:lnTo>
                    <a:pt x="4665725" y="191642"/>
                  </a:lnTo>
                  <a:lnTo>
                    <a:pt x="4665725" y="5461"/>
                  </a:lnTo>
                  <a:lnTo>
                    <a:pt x="4718431" y="5461"/>
                  </a:lnTo>
                  <a:lnTo>
                    <a:pt x="4718431" y="318134"/>
                  </a:lnTo>
                  <a:lnTo>
                    <a:pt x="4696079" y="318134"/>
                  </a:lnTo>
                  <a:lnTo>
                    <a:pt x="4546345" y="122936"/>
                  </a:lnTo>
                  <a:lnTo>
                    <a:pt x="4546345" y="314198"/>
                  </a:lnTo>
                  <a:lnTo>
                    <a:pt x="4493768" y="314198"/>
                  </a:lnTo>
                  <a:lnTo>
                    <a:pt x="4493768" y="5461"/>
                  </a:lnTo>
                  <a:close/>
                </a:path>
                <a:path w="7085330" h="319405">
                  <a:moveTo>
                    <a:pt x="3666236" y="5461"/>
                  </a:moveTo>
                  <a:lnTo>
                    <a:pt x="3921760" y="5461"/>
                  </a:lnTo>
                  <a:lnTo>
                    <a:pt x="3921760" y="54101"/>
                  </a:lnTo>
                  <a:lnTo>
                    <a:pt x="3819143" y="54101"/>
                  </a:lnTo>
                  <a:lnTo>
                    <a:pt x="3819143" y="313943"/>
                  </a:lnTo>
                  <a:lnTo>
                    <a:pt x="3764406" y="313943"/>
                  </a:lnTo>
                  <a:lnTo>
                    <a:pt x="3764406" y="54101"/>
                  </a:lnTo>
                  <a:lnTo>
                    <a:pt x="3666236" y="54101"/>
                  </a:lnTo>
                  <a:lnTo>
                    <a:pt x="3666236" y="5461"/>
                  </a:lnTo>
                  <a:close/>
                </a:path>
                <a:path w="7085330" h="319405">
                  <a:moveTo>
                    <a:pt x="2879852" y="5461"/>
                  </a:moveTo>
                  <a:lnTo>
                    <a:pt x="3076702" y="5461"/>
                  </a:lnTo>
                  <a:lnTo>
                    <a:pt x="3076702" y="54101"/>
                  </a:lnTo>
                  <a:lnTo>
                    <a:pt x="2934589" y="54101"/>
                  </a:lnTo>
                  <a:lnTo>
                    <a:pt x="2934589" y="126364"/>
                  </a:lnTo>
                  <a:lnTo>
                    <a:pt x="3036442" y="126364"/>
                  </a:lnTo>
                  <a:lnTo>
                    <a:pt x="3036442" y="172846"/>
                  </a:lnTo>
                  <a:lnTo>
                    <a:pt x="2934589" y="172846"/>
                  </a:lnTo>
                  <a:lnTo>
                    <a:pt x="2934589" y="265302"/>
                  </a:lnTo>
                  <a:lnTo>
                    <a:pt x="3074416" y="265302"/>
                  </a:lnTo>
                  <a:lnTo>
                    <a:pt x="3074416" y="313943"/>
                  </a:lnTo>
                  <a:lnTo>
                    <a:pt x="2879852" y="313943"/>
                  </a:lnTo>
                  <a:lnTo>
                    <a:pt x="2879852" y="5461"/>
                  </a:lnTo>
                  <a:close/>
                </a:path>
                <a:path w="7085330" h="319405">
                  <a:moveTo>
                    <a:pt x="2642108" y="5461"/>
                  </a:moveTo>
                  <a:lnTo>
                    <a:pt x="2696844" y="5461"/>
                  </a:lnTo>
                  <a:lnTo>
                    <a:pt x="2696844" y="265302"/>
                  </a:lnTo>
                  <a:lnTo>
                    <a:pt x="2836291" y="265302"/>
                  </a:lnTo>
                  <a:lnTo>
                    <a:pt x="2836291" y="313943"/>
                  </a:lnTo>
                  <a:lnTo>
                    <a:pt x="2642108" y="313943"/>
                  </a:lnTo>
                  <a:lnTo>
                    <a:pt x="2642108" y="5461"/>
                  </a:lnTo>
                  <a:close/>
                </a:path>
                <a:path w="7085330" h="319405">
                  <a:moveTo>
                    <a:pt x="2354072" y="5461"/>
                  </a:moveTo>
                  <a:lnTo>
                    <a:pt x="2380361" y="5461"/>
                  </a:lnTo>
                  <a:lnTo>
                    <a:pt x="2526029" y="191642"/>
                  </a:lnTo>
                  <a:lnTo>
                    <a:pt x="2526029" y="5461"/>
                  </a:lnTo>
                  <a:lnTo>
                    <a:pt x="2578735" y="5461"/>
                  </a:lnTo>
                  <a:lnTo>
                    <a:pt x="2578735" y="318134"/>
                  </a:lnTo>
                  <a:lnTo>
                    <a:pt x="2556383" y="318134"/>
                  </a:lnTo>
                  <a:lnTo>
                    <a:pt x="2406650" y="122936"/>
                  </a:lnTo>
                  <a:lnTo>
                    <a:pt x="2406650" y="314198"/>
                  </a:lnTo>
                  <a:lnTo>
                    <a:pt x="2354072" y="314198"/>
                  </a:lnTo>
                  <a:lnTo>
                    <a:pt x="2354072" y="5461"/>
                  </a:lnTo>
                  <a:close/>
                </a:path>
                <a:path w="7085330" h="319405">
                  <a:moveTo>
                    <a:pt x="1931415" y="5461"/>
                  </a:moveTo>
                  <a:lnTo>
                    <a:pt x="1986152" y="5461"/>
                  </a:lnTo>
                  <a:lnTo>
                    <a:pt x="1986152" y="313943"/>
                  </a:lnTo>
                  <a:lnTo>
                    <a:pt x="1931415" y="313943"/>
                  </a:lnTo>
                  <a:lnTo>
                    <a:pt x="1931415" y="5461"/>
                  </a:lnTo>
                  <a:close/>
                </a:path>
                <a:path w="7085330" h="319405">
                  <a:moveTo>
                    <a:pt x="1639315" y="5461"/>
                  </a:moveTo>
                  <a:lnTo>
                    <a:pt x="1894839" y="5461"/>
                  </a:lnTo>
                  <a:lnTo>
                    <a:pt x="1894839" y="54101"/>
                  </a:lnTo>
                  <a:lnTo>
                    <a:pt x="1792224" y="54101"/>
                  </a:lnTo>
                  <a:lnTo>
                    <a:pt x="1792224" y="313943"/>
                  </a:lnTo>
                  <a:lnTo>
                    <a:pt x="1737487" y="313943"/>
                  </a:lnTo>
                  <a:lnTo>
                    <a:pt x="1737487" y="54101"/>
                  </a:lnTo>
                  <a:lnTo>
                    <a:pt x="1639315" y="54101"/>
                  </a:lnTo>
                  <a:lnTo>
                    <a:pt x="1639315" y="5461"/>
                  </a:lnTo>
                  <a:close/>
                </a:path>
                <a:path w="7085330" h="319405">
                  <a:moveTo>
                    <a:pt x="1157732" y="5461"/>
                  </a:moveTo>
                  <a:lnTo>
                    <a:pt x="1354581" y="5461"/>
                  </a:lnTo>
                  <a:lnTo>
                    <a:pt x="1354581" y="54101"/>
                  </a:lnTo>
                  <a:lnTo>
                    <a:pt x="1212468" y="54101"/>
                  </a:lnTo>
                  <a:lnTo>
                    <a:pt x="1212468" y="126364"/>
                  </a:lnTo>
                  <a:lnTo>
                    <a:pt x="1314323" y="126364"/>
                  </a:lnTo>
                  <a:lnTo>
                    <a:pt x="1314323" y="172846"/>
                  </a:lnTo>
                  <a:lnTo>
                    <a:pt x="1212468" y="172846"/>
                  </a:lnTo>
                  <a:lnTo>
                    <a:pt x="1212468" y="265302"/>
                  </a:lnTo>
                  <a:lnTo>
                    <a:pt x="1352296" y="265302"/>
                  </a:lnTo>
                  <a:lnTo>
                    <a:pt x="1352296" y="313943"/>
                  </a:lnTo>
                  <a:lnTo>
                    <a:pt x="1157732" y="313943"/>
                  </a:lnTo>
                  <a:lnTo>
                    <a:pt x="1157732" y="5461"/>
                  </a:lnTo>
                  <a:close/>
                </a:path>
                <a:path w="7085330" h="319405">
                  <a:moveTo>
                    <a:pt x="869695" y="5461"/>
                  </a:moveTo>
                  <a:lnTo>
                    <a:pt x="895984" y="5461"/>
                  </a:lnTo>
                  <a:lnTo>
                    <a:pt x="1041653" y="191642"/>
                  </a:lnTo>
                  <a:lnTo>
                    <a:pt x="1041653" y="5461"/>
                  </a:lnTo>
                  <a:lnTo>
                    <a:pt x="1094358" y="5461"/>
                  </a:lnTo>
                  <a:lnTo>
                    <a:pt x="1094358" y="318134"/>
                  </a:lnTo>
                  <a:lnTo>
                    <a:pt x="1072007" y="318134"/>
                  </a:lnTo>
                  <a:lnTo>
                    <a:pt x="922274" y="122936"/>
                  </a:lnTo>
                  <a:lnTo>
                    <a:pt x="922274" y="314198"/>
                  </a:lnTo>
                  <a:lnTo>
                    <a:pt x="869695" y="314198"/>
                  </a:lnTo>
                  <a:lnTo>
                    <a:pt x="869695" y="5461"/>
                  </a:lnTo>
                  <a:close/>
                </a:path>
                <a:path w="7085330" h="319405">
                  <a:moveTo>
                    <a:pt x="581659" y="5461"/>
                  </a:moveTo>
                  <a:lnTo>
                    <a:pt x="607949" y="5461"/>
                  </a:lnTo>
                  <a:lnTo>
                    <a:pt x="753618" y="191642"/>
                  </a:lnTo>
                  <a:lnTo>
                    <a:pt x="753618" y="5461"/>
                  </a:lnTo>
                  <a:lnTo>
                    <a:pt x="806322" y="5461"/>
                  </a:lnTo>
                  <a:lnTo>
                    <a:pt x="806322" y="318134"/>
                  </a:lnTo>
                  <a:lnTo>
                    <a:pt x="783970" y="318134"/>
                  </a:lnTo>
                  <a:lnTo>
                    <a:pt x="634238" y="122936"/>
                  </a:lnTo>
                  <a:lnTo>
                    <a:pt x="634238" y="314198"/>
                  </a:lnTo>
                  <a:lnTo>
                    <a:pt x="581659" y="314198"/>
                  </a:lnTo>
                  <a:lnTo>
                    <a:pt x="581659" y="5461"/>
                  </a:lnTo>
                  <a:close/>
                </a:path>
                <a:path w="7085330" h="319405">
                  <a:moveTo>
                    <a:pt x="6944359" y="3301"/>
                  </a:moveTo>
                  <a:lnTo>
                    <a:pt x="7007574" y="8921"/>
                  </a:lnTo>
                  <a:lnTo>
                    <a:pt x="7051167" y="25780"/>
                  </a:lnTo>
                  <a:lnTo>
                    <a:pt x="7076535" y="54435"/>
                  </a:lnTo>
                  <a:lnTo>
                    <a:pt x="7084948" y="95757"/>
                  </a:lnTo>
                  <a:lnTo>
                    <a:pt x="7077138" y="142190"/>
                  </a:lnTo>
                  <a:lnTo>
                    <a:pt x="7053706" y="175371"/>
                  </a:lnTo>
                  <a:lnTo>
                    <a:pt x="7014654" y="195288"/>
                  </a:lnTo>
                  <a:lnTo>
                    <a:pt x="6959981" y="201929"/>
                  </a:lnTo>
                  <a:lnTo>
                    <a:pt x="6953758" y="201929"/>
                  </a:lnTo>
                  <a:lnTo>
                    <a:pt x="6945503" y="201421"/>
                  </a:lnTo>
                  <a:lnTo>
                    <a:pt x="6935088" y="200405"/>
                  </a:lnTo>
                  <a:lnTo>
                    <a:pt x="6935088" y="313943"/>
                  </a:lnTo>
                  <a:lnTo>
                    <a:pt x="6880352" y="313943"/>
                  </a:lnTo>
                  <a:lnTo>
                    <a:pt x="6880352" y="5587"/>
                  </a:lnTo>
                  <a:lnTo>
                    <a:pt x="6904855" y="4587"/>
                  </a:lnTo>
                  <a:lnTo>
                    <a:pt x="6923690" y="3873"/>
                  </a:lnTo>
                  <a:lnTo>
                    <a:pt x="6936859" y="3444"/>
                  </a:lnTo>
                  <a:lnTo>
                    <a:pt x="6944359" y="3301"/>
                  </a:lnTo>
                  <a:close/>
                </a:path>
                <a:path w="7085330" h="319405">
                  <a:moveTo>
                    <a:pt x="6685280" y="3301"/>
                  </a:moveTo>
                  <a:lnTo>
                    <a:pt x="6745700" y="13192"/>
                  </a:lnTo>
                  <a:lnTo>
                    <a:pt x="6792213" y="42799"/>
                  </a:lnTo>
                  <a:lnTo>
                    <a:pt x="6821820" y="88709"/>
                  </a:lnTo>
                  <a:lnTo>
                    <a:pt x="6831711" y="147574"/>
                  </a:lnTo>
                  <a:lnTo>
                    <a:pt x="6827256" y="198394"/>
                  </a:lnTo>
                  <a:lnTo>
                    <a:pt x="6813893" y="239982"/>
                  </a:lnTo>
                  <a:lnTo>
                    <a:pt x="6791626" y="272335"/>
                  </a:lnTo>
                  <a:lnTo>
                    <a:pt x="6760459" y="295449"/>
                  </a:lnTo>
                  <a:lnTo>
                    <a:pt x="6720394" y="309319"/>
                  </a:lnTo>
                  <a:lnTo>
                    <a:pt x="6671436" y="313943"/>
                  </a:lnTo>
                  <a:lnTo>
                    <a:pt x="6602984" y="313943"/>
                  </a:lnTo>
                  <a:lnTo>
                    <a:pt x="6602984" y="5587"/>
                  </a:lnTo>
                  <a:lnTo>
                    <a:pt x="6632702" y="4587"/>
                  </a:lnTo>
                  <a:lnTo>
                    <a:pt x="6656324" y="3873"/>
                  </a:lnTo>
                  <a:lnTo>
                    <a:pt x="6673850" y="3444"/>
                  </a:lnTo>
                  <a:lnTo>
                    <a:pt x="6685280" y="3301"/>
                  </a:lnTo>
                  <a:close/>
                </a:path>
                <a:path w="7085330" h="319405">
                  <a:moveTo>
                    <a:pt x="5066792" y="3301"/>
                  </a:moveTo>
                  <a:lnTo>
                    <a:pt x="5130006" y="8921"/>
                  </a:lnTo>
                  <a:lnTo>
                    <a:pt x="5173598" y="25780"/>
                  </a:lnTo>
                  <a:lnTo>
                    <a:pt x="5198967" y="54435"/>
                  </a:lnTo>
                  <a:lnTo>
                    <a:pt x="5207381" y="95757"/>
                  </a:lnTo>
                  <a:lnTo>
                    <a:pt x="5199570" y="142190"/>
                  </a:lnTo>
                  <a:lnTo>
                    <a:pt x="5176139" y="175371"/>
                  </a:lnTo>
                  <a:lnTo>
                    <a:pt x="5137086" y="195288"/>
                  </a:lnTo>
                  <a:lnTo>
                    <a:pt x="5082413" y="201929"/>
                  </a:lnTo>
                  <a:lnTo>
                    <a:pt x="5076190" y="201929"/>
                  </a:lnTo>
                  <a:lnTo>
                    <a:pt x="5067935" y="201421"/>
                  </a:lnTo>
                  <a:lnTo>
                    <a:pt x="5057520" y="200405"/>
                  </a:lnTo>
                  <a:lnTo>
                    <a:pt x="5057520" y="313943"/>
                  </a:lnTo>
                  <a:lnTo>
                    <a:pt x="5002784" y="313943"/>
                  </a:lnTo>
                  <a:lnTo>
                    <a:pt x="5002784" y="5587"/>
                  </a:lnTo>
                  <a:lnTo>
                    <a:pt x="5027287" y="4587"/>
                  </a:lnTo>
                  <a:lnTo>
                    <a:pt x="5046122" y="3873"/>
                  </a:lnTo>
                  <a:lnTo>
                    <a:pt x="5059291" y="3444"/>
                  </a:lnTo>
                  <a:lnTo>
                    <a:pt x="5066792" y="3301"/>
                  </a:lnTo>
                  <a:close/>
                </a:path>
                <a:path w="7085330" h="319405">
                  <a:moveTo>
                    <a:pt x="5644515" y="2286"/>
                  </a:moveTo>
                  <a:lnTo>
                    <a:pt x="5695928" y="7975"/>
                  </a:lnTo>
                  <a:lnTo>
                    <a:pt x="5732637" y="25034"/>
                  </a:lnTo>
                  <a:lnTo>
                    <a:pt x="5754653" y="53453"/>
                  </a:lnTo>
                  <a:lnTo>
                    <a:pt x="5761990" y="93217"/>
                  </a:lnTo>
                  <a:lnTo>
                    <a:pt x="5760987" y="106624"/>
                  </a:lnTo>
                  <a:lnTo>
                    <a:pt x="5745861" y="143128"/>
                  </a:lnTo>
                  <a:lnTo>
                    <a:pt x="5716732" y="169507"/>
                  </a:lnTo>
                  <a:lnTo>
                    <a:pt x="5704967" y="175005"/>
                  </a:lnTo>
                  <a:lnTo>
                    <a:pt x="5796153" y="313943"/>
                  </a:lnTo>
                  <a:lnTo>
                    <a:pt x="5732907" y="313943"/>
                  </a:lnTo>
                  <a:lnTo>
                    <a:pt x="5650611" y="186562"/>
                  </a:lnTo>
                  <a:lnTo>
                    <a:pt x="5643798" y="186396"/>
                  </a:lnTo>
                  <a:lnTo>
                    <a:pt x="5635736" y="186086"/>
                  </a:lnTo>
                  <a:lnTo>
                    <a:pt x="5626411" y="185634"/>
                  </a:lnTo>
                  <a:lnTo>
                    <a:pt x="5615813" y="185038"/>
                  </a:lnTo>
                  <a:lnTo>
                    <a:pt x="5615813" y="313943"/>
                  </a:lnTo>
                  <a:lnTo>
                    <a:pt x="5559044" y="313943"/>
                  </a:lnTo>
                  <a:lnTo>
                    <a:pt x="5559044" y="5461"/>
                  </a:lnTo>
                  <a:lnTo>
                    <a:pt x="5562975" y="5363"/>
                  </a:lnTo>
                  <a:lnTo>
                    <a:pt x="5570204" y="5064"/>
                  </a:lnTo>
                  <a:lnTo>
                    <a:pt x="5580743" y="4550"/>
                  </a:lnTo>
                  <a:lnTo>
                    <a:pt x="5594604" y="3809"/>
                  </a:lnTo>
                  <a:lnTo>
                    <a:pt x="5609296" y="3143"/>
                  </a:lnTo>
                  <a:lnTo>
                    <a:pt x="5622512" y="2666"/>
                  </a:lnTo>
                  <a:lnTo>
                    <a:pt x="5634251" y="2381"/>
                  </a:lnTo>
                  <a:lnTo>
                    <a:pt x="5644515" y="2286"/>
                  </a:lnTo>
                  <a:close/>
                </a:path>
                <a:path w="7085330" h="319405">
                  <a:moveTo>
                    <a:pt x="4313428" y="1269"/>
                  </a:moveTo>
                  <a:lnTo>
                    <a:pt x="4337431" y="1269"/>
                  </a:lnTo>
                  <a:lnTo>
                    <a:pt x="4461383" y="313943"/>
                  </a:lnTo>
                  <a:lnTo>
                    <a:pt x="4400931" y="313943"/>
                  </a:lnTo>
                  <a:lnTo>
                    <a:pt x="4378452" y="251459"/>
                  </a:lnTo>
                  <a:lnTo>
                    <a:pt x="4272788" y="251459"/>
                  </a:lnTo>
                  <a:lnTo>
                    <a:pt x="4251325" y="313943"/>
                  </a:lnTo>
                  <a:lnTo>
                    <a:pt x="4194429" y="313943"/>
                  </a:lnTo>
                  <a:lnTo>
                    <a:pt x="4190365" y="313943"/>
                  </a:lnTo>
                  <a:lnTo>
                    <a:pt x="4131183" y="313943"/>
                  </a:lnTo>
                  <a:lnTo>
                    <a:pt x="4048887" y="186562"/>
                  </a:lnTo>
                  <a:lnTo>
                    <a:pt x="4042074" y="186396"/>
                  </a:lnTo>
                  <a:lnTo>
                    <a:pt x="4034012" y="186086"/>
                  </a:lnTo>
                  <a:lnTo>
                    <a:pt x="4024687" y="185634"/>
                  </a:lnTo>
                  <a:lnTo>
                    <a:pt x="4014089" y="185038"/>
                  </a:lnTo>
                  <a:lnTo>
                    <a:pt x="4014089" y="313943"/>
                  </a:lnTo>
                  <a:lnTo>
                    <a:pt x="3957319" y="313943"/>
                  </a:lnTo>
                  <a:lnTo>
                    <a:pt x="3957319" y="5461"/>
                  </a:lnTo>
                  <a:lnTo>
                    <a:pt x="3961251" y="5363"/>
                  </a:lnTo>
                  <a:lnTo>
                    <a:pt x="3968480" y="5064"/>
                  </a:lnTo>
                  <a:lnTo>
                    <a:pt x="3979019" y="4550"/>
                  </a:lnTo>
                  <a:lnTo>
                    <a:pt x="3992879" y="3809"/>
                  </a:lnTo>
                  <a:lnTo>
                    <a:pt x="4007572" y="3143"/>
                  </a:lnTo>
                  <a:lnTo>
                    <a:pt x="4020788" y="2666"/>
                  </a:lnTo>
                  <a:lnTo>
                    <a:pt x="4032527" y="2381"/>
                  </a:lnTo>
                  <a:lnTo>
                    <a:pt x="4042791" y="2286"/>
                  </a:lnTo>
                  <a:lnTo>
                    <a:pt x="4094204" y="7975"/>
                  </a:lnTo>
                  <a:lnTo>
                    <a:pt x="4130913" y="25034"/>
                  </a:lnTo>
                  <a:lnTo>
                    <a:pt x="4152929" y="53453"/>
                  </a:lnTo>
                  <a:lnTo>
                    <a:pt x="4160266" y="93217"/>
                  </a:lnTo>
                  <a:lnTo>
                    <a:pt x="4159263" y="106624"/>
                  </a:lnTo>
                  <a:lnTo>
                    <a:pt x="4144137" y="143128"/>
                  </a:lnTo>
                  <a:lnTo>
                    <a:pt x="4115008" y="169507"/>
                  </a:lnTo>
                  <a:lnTo>
                    <a:pt x="4103242" y="175005"/>
                  </a:lnTo>
                  <a:lnTo>
                    <a:pt x="4191889" y="310133"/>
                  </a:lnTo>
                  <a:lnTo>
                    <a:pt x="4313428" y="1269"/>
                  </a:lnTo>
                  <a:close/>
                </a:path>
                <a:path w="7085330" h="319405">
                  <a:moveTo>
                    <a:pt x="4861179" y="126"/>
                  </a:moveTo>
                  <a:lnTo>
                    <a:pt x="4886158" y="1387"/>
                  </a:lnTo>
                  <a:lnTo>
                    <a:pt x="4907565" y="5159"/>
                  </a:lnTo>
                  <a:lnTo>
                    <a:pt x="4925401" y="11431"/>
                  </a:lnTo>
                  <a:lnTo>
                    <a:pt x="4939665" y="20192"/>
                  </a:lnTo>
                  <a:lnTo>
                    <a:pt x="4923028" y="67309"/>
                  </a:lnTo>
                  <a:lnTo>
                    <a:pt x="4908432" y="58308"/>
                  </a:lnTo>
                  <a:lnTo>
                    <a:pt x="4893421" y="51879"/>
                  </a:lnTo>
                  <a:lnTo>
                    <a:pt x="4878004" y="48021"/>
                  </a:lnTo>
                  <a:lnTo>
                    <a:pt x="4862195" y="46736"/>
                  </a:lnTo>
                  <a:lnTo>
                    <a:pt x="4853289" y="47357"/>
                  </a:lnTo>
                  <a:lnTo>
                    <a:pt x="4823088" y="75057"/>
                  </a:lnTo>
                  <a:lnTo>
                    <a:pt x="4822444" y="82676"/>
                  </a:lnTo>
                  <a:lnTo>
                    <a:pt x="4826111" y="96113"/>
                  </a:lnTo>
                  <a:lnTo>
                    <a:pt x="4837112" y="109775"/>
                  </a:lnTo>
                  <a:lnTo>
                    <a:pt x="4855448" y="123699"/>
                  </a:lnTo>
                  <a:lnTo>
                    <a:pt x="4881118" y="137921"/>
                  </a:lnTo>
                  <a:lnTo>
                    <a:pt x="4895550" y="145321"/>
                  </a:lnTo>
                  <a:lnTo>
                    <a:pt x="4907803" y="152447"/>
                  </a:lnTo>
                  <a:lnTo>
                    <a:pt x="4937902" y="179546"/>
                  </a:lnTo>
                  <a:lnTo>
                    <a:pt x="4953329" y="223081"/>
                  </a:lnTo>
                  <a:lnTo>
                    <a:pt x="4953762" y="233299"/>
                  </a:lnTo>
                  <a:lnTo>
                    <a:pt x="4951924" y="251229"/>
                  </a:lnTo>
                  <a:lnTo>
                    <a:pt x="4924170" y="295020"/>
                  </a:lnTo>
                  <a:lnTo>
                    <a:pt x="4889595" y="313134"/>
                  </a:lnTo>
                  <a:lnTo>
                    <a:pt x="4844922" y="319150"/>
                  </a:lnTo>
                  <a:lnTo>
                    <a:pt x="4823900" y="317767"/>
                  </a:lnTo>
                  <a:lnTo>
                    <a:pt x="4803901" y="313610"/>
                  </a:lnTo>
                  <a:lnTo>
                    <a:pt x="4784951" y="306667"/>
                  </a:lnTo>
                  <a:lnTo>
                    <a:pt x="4767071" y="296925"/>
                  </a:lnTo>
                  <a:lnTo>
                    <a:pt x="4787265" y="247776"/>
                  </a:lnTo>
                  <a:lnTo>
                    <a:pt x="4803405" y="257758"/>
                  </a:lnTo>
                  <a:lnTo>
                    <a:pt x="4819427" y="264858"/>
                  </a:lnTo>
                  <a:lnTo>
                    <a:pt x="4835306" y="269101"/>
                  </a:lnTo>
                  <a:lnTo>
                    <a:pt x="4851019" y="270509"/>
                  </a:lnTo>
                  <a:lnTo>
                    <a:pt x="4872114" y="268412"/>
                  </a:lnTo>
                  <a:lnTo>
                    <a:pt x="4887198" y="262112"/>
                  </a:lnTo>
                  <a:lnTo>
                    <a:pt x="4896256" y="251596"/>
                  </a:lnTo>
                  <a:lnTo>
                    <a:pt x="4899279" y="236854"/>
                  </a:lnTo>
                  <a:lnTo>
                    <a:pt x="4898564" y="229044"/>
                  </a:lnTo>
                  <a:lnTo>
                    <a:pt x="4870529" y="191595"/>
                  </a:lnTo>
                  <a:lnTo>
                    <a:pt x="4824773" y="166149"/>
                  </a:lnTo>
                  <a:lnTo>
                    <a:pt x="4811363" y="158448"/>
                  </a:lnTo>
                  <a:lnTo>
                    <a:pt x="4782343" y="132810"/>
                  </a:lnTo>
                  <a:lnTo>
                    <a:pt x="4768113" y="92517"/>
                  </a:lnTo>
                  <a:lnTo>
                    <a:pt x="4767707" y="83184"/>
                  </a:lnTo>
                  <a:lnTo>
                    <a:pt x="4769330" y="66039"/>
                  </a:lnTo>
                  <a:lnTo>
                    <a:pt x="4793869" y="23749"/>
                  </a:lnTo>
                  <a:lnTo>
                    <a:pt x="4841553" y="1603"/>
                  </a:lnTo>
                  <a:lnTo>
                    <a:pt x="4861179" y="126"/>
                  </a:lnTo>
                  <a:close/>
                </a:path>
                <a:path w="7085330" h="319405">
                  <a:moveTo>
                    <a:pt x="3425571" y="126"/>
                  </a:moveTo>
                  <a:lnTo>
                    <a:pt x="3450550" y="1387"/>
                  </a:lnTo>
                  <a:lnTo>
                    <a:pt x="3471957" y="5159"/>
                  </a:lnTo>
                  <a:lnTo>
                    <a:pt x="3489793" y="11431"/>
                  </a:lnTo>
                  <a:lnTo>
                    <a:pt x="3504056" y="20192"/>
                  </a:lnTo>
                  <a:lnTo>
                    <a:pt x="3487419" y="67309"/>
                  </a:lnTo>
                  <a:lnTo>
                    <a:pt x="3472824" y="58308"/>
                  </a:lnTo>
                  <a:lnTo>
                    <a:pt x="3457813" y="51879"/>
                  </a:lnTo>
                  <a:lnTo>
                    <a:pt x="3442396" y="48021"/>
                  </a:lnTo>
                  <a:lnTo>
                    <a:pt x="3426587" y="46736"/>
                  </a:lnTo>
                  <a:lnTo>
                    <a:pt x="3417681" y="47357"/>
                  </a:lnTo>
                  <a:lnTo>
                    <a:pt x="3387480" y="75057"/>
                  </a:lnTo>
                  <a:lnTo>
                    <a:pt x="3386836" y="82676"/>
                  </a:lnTo>
                  <a:lnTo>
                    <a:pt x="3390503" y="96113"/>
                  </a:lnTo>
                  <a:lnTo>
                    <a:pt x="3401504" y="109775"/>
                  </a:lnTo>
                  <a:lnTo>
                    <a:pt x="3419840" y="123699"/>
                  </a:lnTo>
                  <a:lnTo>
                    <a:pt x="3445510" y="137921"/>
                  </a:lnTo>
                  <a:lnTo>
                    <a:pt x="3459942" y="145321"/>
                  </a:lnTo>
                  <a:lnTo>
                    <a:pt x="3472195" y="152447"/>
                  </a:lnTo>
                  <a:lnTo>
                    <a:pt x="3502294" y="179546"/>
                  </a:lnTo>
                  <a:lnTo>
                    <a:pt x="3517721" y="223081"/>
                  </a:lnTo>
                  <a:lnTo>
                    <a:pt x="3518154" y="233299"/>
                  </a:lnTo>
                  <a:lnTo>
                    <a:pt x="3516318" y="251229"/>
                  </a:lnTo>
                  <a:lnTo>
                    <a:pt x="3488690" y="295020"/>
                  </a:lnTo>
                  <a:lnTo>
                    <a:pt x="3454003" y="313134"/>
                  </a:lnTo>
                  <a:lnTo>
                    <a:pt x="3409315" y="319150"/>
                  </a:lnTo>
                  <a:lnTo>
                    <a:pt x="3388292" y="317767"/>
                  </a:lnTo>
                  <a:lnTo>
                    <a:pt x="3368294" y="313610"/>
                  </a:lnTo>
                  <a:lnTo>
                    <a:pt x="3349343" y="306667"/>
                  </a:lnTo>
                  <a:lnTo>
                    <a:pt x="3331464" y="296925"/>
                  </a:lnTo>
                  <a:lnTo>
                    <a:pt x="3351656" y="247776"/>
                  </a:lnTo>
                  <a:lnTo>
                    <a:pt x="3367797" y="257758"/>
                  </a:lnTo>
                  <a:lnTo>
                    <a:pt x="3383819" y="264858"/>
                  </a:lnTo>
                  <a:lnTo>
                    <a:pt x="3399698" y="269101"/>
                  </a:lnTo>
                  <a:lnTo>
                    <a:pt x="3415411" y="270509"/>
                  </a:lnTo>
                  <a:lnTo>
                    <a:pt x="3436506" y="268412"/>
                  </a:lnTo>
                  <a:lnTo>
                    <a:pt x="3451590" y="262112"/>
                  </a:lnTo>
                  <a:lnTo>
                    <a:pt x="3460648" y="251596"/>
                  </a:lnTo>
                  <a:lnTo>
                    <a:pt x="3463671" y="236854"/>
                  </a:lnTo>
                  <a:lnTo>
                    <a:pt x="3462956" y="229044"/>
                  </a:lnTo>
                  <a:lnTo>
                    <a:pt x="3434921" y="191595"/>
                  </a:lnTo>
                  <a:lnTo>
                    <a:pt x="3389165" y="166149"/>
                  </a:lnTo>
                  <a:lnTo>
                    <a:pt x="3375755" y="158448"/>
                  </a:lnTo>
                  <a:lnTo>
                    <a:pt x="3346735" y="132810"/>
                  </a:lnTo>
                  <a:lnTo>
                    <a:pt x="3332505" y="92517"/>
                  </a:lnTo>
                  <a:lnTo>
                    <a:pt x="3332099" y="83184"/>
                  </a:lnTo>
                  <a:lnTo>
                    <a:pt x="3333722" y="66039"/>
                  </a:lnTo>
                  <a:lnTo>
                    <a:pt x="3358261" y="23749"/>
                  </a:lnTo>
                  <a:lnTo>
                    <a:pt x="3405945" y="1603"/>
                  </a:lnTo>
                  <a:lnTo>
                    <a:pt x="3425571" y="126"/>
                  </a:lnTo>
                  <a:close/>
                </a:path>
                <a:path w="7085330" h="319405">
                  <a:moveTo>
                    <a:pt x="3204591" y="126"/>
                  </a:moveTo>
                  <a:lnTo>
                    <a:pt x="3229570" y="1387"/>
                  </a:lnTo>
                  <a:lnTo>
                    <a:pt x="3250977" y="5159"/>
                  </a:lnTo>
                  <a:lnTo>
                    <a:pt x="3268813" y="11431"/>
                  </a:lnTo>
                  <a:lnTo>
                    <a:pt x="3283077" y="20192"/>
                  </a:lnTo>
                  <a:lnTo>
                    <a:pt x="3266440" y="67309"/>
                  </a:lnTo>
                  <a:lnTo>
                    <a:pt x="3251844" y="58308"/>
                  </a:lnTo>
                  <a:lnTo>
                    <a:pt x="3236833" y="51879"/>
                  </a:lnTo>
                  <a:lnTo>
                    <a:pt x="3221416" y="48021"/>
                  </a:lnTo>
                  <a:lnTo>
                    <a:pt x="3205606" y="46736"/>
                  </a:lnTo>
                  <a:lnTo>
                    <a:pt x="3196701" y="47357"/>
                  </a:lnTo>
                  <a:lnTo>
                    <a:pt x="3166500" y="75057"/>
                  </a:lnTo>
                  <a:lnTo>
                    <a:pt x="3165855" y="82676"/>
                  </a:lnTo>
                  <a:lnTo>
                    <a:pt x="3169523" y="96113"/>
                  </a:lnTo>
                  <a:lnTo>
                    <a:pt x="3180524" y="109775"/>
                  </a:lnTo>
                  <a:lnTo>
                    <a:pt x="3198860" y="123699"/>
                  </a:lnTo>
                  <a:lnTo>
                    <a:pt x="3224529" y="137921"/>
                  </a:lnTo>
                  <a:lnTo>
                    <a:pt x="3238962" y="145321"/>
                  </a:lnTo>
                  <a:lnTo>
                    <a:pt x="3251215" y="152447"/>
                  </a:lnTo>
                  <a:lnTo>
                    <a:pt x="3281314" y="179546"/>
                  </a:lnTo>
                  <a:lnTo>
                    <a:pt x="3296741" y="223081"/>
                  </a:lnTo>
                  <a:lnTo>
                    <a:pt x="3297174" y="233299"/>
                  </a:lnTo>
                  <a:lnTo>
                    <a:pt x="3295336" y="251229"/>
                  </a:lnTo>
                  <a:lnTo>
                    <a:pt x="3267583" y="295020"/>
                  </a:lnTo>
                  <a:lnTo>
                    <a:pt x="3233007" y="313134"/>
                  </a:lnTo>
                  <a:lnTo>
                    <a:pt x="3188335" y="319150"/>
                  </a:lnTo>
                  <a:lnTo>
                    <a:pt x="3167312" y="317767"/>
                  </a:lnTo>
                  <a:lnTo>
                    <a:pt x="3147314" y="313610"/>
                  </a:lnTo>
                  <a:lnTo>
                    <a:pt x="3128363" y="306667"/>
                  </a:lnTo>
                  <a:lnTo>
                    <a:pt x="3110484" y="296925"/>
                  </a:lnTo>
                  <a:lnTo>
                    <a:pt x="3130677" y="247776"/>
                  </a:lnTo>
                  <a:lnTo>
                    <a:pt x="3146817" y="257758"/>
                  </a:lnTo>
                  <a:lnTo>
                    <a:pt x="3162839" y="264858"/>
                  </a:lnTo>
                  <a:lnTo>
                    <a:pt x="3178718" y="269101"/>
                  </a:lnTo>
                  <a:lnTo>
                    <a:pt x="3194430" y="270509"/>
                  </a:lnTo>
                  <a:lnTo>
                    <a:pt x="3215526" y="268412"/>
                  </a:lnTo>
                  <a:lnTo>
                    <a:pt x="3230610" y="262112"/>
                  </a:lnTo>
                  <a:lnTo>
                    <a:pt x="3239668" y="251596"/>
                  </a:lnTo>
                  <a:lnTo>
                    <a:pt x="3242691" y="236854"/>
                  </a:lnTo>
                  <a:lnTo>
                    <a:pt x="3241976" y="229044"/>
                  </a:lnTo>
                  <a:lnTo>
                    <a:pt x="3213941" y="191595"/>
                  </a:lnTo>
                  <a:lnTo>
                    <a:pt x="3168185" y="166149"/>
                  </a:lnTo>
                  <a:lnTo>
                    <a:pt x="3154775" y="158448"/>
                  </a:lnTo>
                  <a:lnTo>
                    <a:pt x="3125755" y="132810"/>
                  </a:lnTo>
                  <a:lnTo>
                    <a:pt x="3111525" y="92517"/>
                  </a:lnTo>
                  <a:lnTo>
                    <a:pt x="3111118" y="83184"/>
                  </a:lnTo>
                  <a:lnTo>
                    <a:pt x="3112742" y="66039"/>
                  </a:lnTo>
                  <a:lnTo>
                    <a:pt x="3137280" y="23749"/>
                  </a:lnTo>
                  <a:lnTo>
                    <a:pt x="3184965" y="1603"/>
                  </a:lnTo>
                  <a:lnTo>
                    <a:pt x="3204591" y="126"/>
                  </a:lnTo>
                  <a:close/>
                </a:path>
                <a:path w="7085330" h="319405">
                  <a:moveTo>
                    <a:pt x="1529588" y="126"/>
                  </a:moveTo>
                  <a:lnTo>
                    <a:pt x="1554829" y="1484"/>
                  </a:lnTo>
                  <a:lnTo>
                    <a:pt x="1577403" y="5556"/>
                  </a:lnTo>
                  <a:lnTo>
                    <a:pt x="1597310" y="12342"/>
                  </a:lnTo>
                  <a:lnTo>
                    <a:pt x="1614551" y="21843"/>
                  </a:lnTo>
                  <a:lnTo>
                    <a:pt x="1591944" y="67182"/>
                  </a:lnTo>
                  <a:lnTo>
                    <a:pt x="1581398" y="59108"/>
                  </a:lnTo>
                  <a:lnTo>
                    <a:pt x="1568053" y="53355"/>
                  </a:lnTo>
                  <a:lnTo>
                    <a:pt x="1551922" y="49912"/>
                  </a:lnTo>
                  <a:lnTo>
                    <a:pt x="1533016" y="48767"/>
                  </a:lnTo>
                  <a:lnTo>
                    <a:pt x="1514633" y="50792"/>
                  </a:lnTo>
                  <a:lnTo>
                    <a:pt x="1469771" y="81152"/>
                  </a:lnTo>
                  <a:lnTo>
                    <a:pt x="1451308" y="117760"/>
                  </a:lnTo>
                  <a:lnTo>
                    <a:pt x="1445133" y="162940"/>
                  </a:lnTo>
                  <a:lnTo>
                    <a:pt x="1446561" y="186422"/>
                  </a:lnTo>
                  <a:lnTo>
                    <a:pt x="1457991" y="225716"/>
                  </a:lnTo>
                  <a:lnTo>
                    <a:pt x="1494663" y="263270"/>
                  </a:lnTo>
                  <a:lnTo>
                    <a:pt x="1528952" y="270509"/>
                  </a:lnTo>
                  <a:lnTo>
                    <a:pt x="1549576" y="268577"/>
                  </a:lnTo>
                  <a:lnTo>
                    <a:pt x="1567830" y="262763"/>
                  </a:lnTo>
                  <a:lnTo>
                    <a:pt x="1583727" y="253043"/>
                  </a:lnTo>
                  <a:lnTo>
                    <a:pt x="1597278" y="239394"/>
                  </a:lnTo>
                  <a:lnTo>
                    <a:pt x="1622678" y="283590"/>
                  </a:lnTo>
                  <a:lnTo>
                    <a:pt x="1603984" y="299166"/>
                  </a:lnTo>
                  <a:lnTo>
                    <a:pt x="1581419" y="310276"/>
                  </a:lnTo>
                  <a:lnTo>
                    <a:pt x="1554974" y="316934"/>
                  </a:lnTo>
                  <a:lnTo>
                    <a:pt x="1524635" y="319150"/>
                  </a:lnTo>
                  <a:lnTo>
                    <a:pt x="1494061" y="316503"/>
                  </a:lnTo>
                  <a:lnTo>
                    <a:pt x="1443821" y="295255"/>
                  </a:lnTo>
                  <a:lnTo>
                    <a:pt x="1408509" y="253434"/>
                  </a:lnTo>
                  <a:lnTo>
                    <a:pt x="1390602" y="195470"/>
                  </a:lnTo>
                  <a:lnTo>
                    <a:pt x="1388364" y="160654"/>
                  </a:lnTo>
                  <a:lnTo>
                    <a:pt x="1390840" y="127845"/>
                  </a:lnTo>
                  <a:lnTo>
                    <a:pt x="1410652" y="70608"/>
                  </a:lnTo>
                  <a:lnTo>
                    <a:pt x="1449256" y="26058"/>
                  </a:lnTo>
                  <a:lnTo>
                    <a:pt x="1500032" y="3008"/>
                  </a:lnTo>
                  <a:lnTo>
                    <a:pt x="1529588" y="126"/>
                  </a:lnTo>
                  <a:close/>
                </a:path>
                <a:path w="7085330" h="319405">
                  <a:moveTo>
                    <a:pt x="141224" y="126"/>
                  </a:moveTo>
                  <a:lnTo>
                    <a:pt x="166465" y="1484"/>
                  </a:lnTo>
                  <a:lnTo>
                    <a:pt x="189039" y="5556"/>
                  </a:lnTo>
                  <a:lnTo>
                    <a:pt x="208946" y="12342"/>
                  </a:lnTo>
                  <a:lnTo>
                    <a:pt x="226187" y="21843"/>
                  </a:lnTo>
                  <a:lnTo>
                    <a:pt x="203581" y="67182"/>
                  </a:lnTo>
                  <a:lnTo>
                    <a:pt x="193034" y="59108"/>
                  </a:lnTo>
                  <a:lnTo>
                    <a:pt x="179689" y="53355"/>
                  </a:lnTo>
                  <a:lnTo>
                    <a:pt x="163558" y="49912"/>
                  </a:lnTo>
                  <a:lnTo>
                    <a:pt x="144652" y="48767"/>
                  </a:lnTo>
                  <a:lnTo>
                    <a:pt x="126269" y="50792"/>
                  </a:lnTo>
                  <a:lnTo>
                    <a:pt x="81406" y="81152"/>
                  </a:lnTo>
                  <a:lnTo>
                    <a:pt x="62944" y="117760"/>
                  </a:lnTo>
                  <a:lnTo>
                    <a:pt x="56768" y="162940"/>
                  </a:lnTo>
                  <a:lnTo>
                    <a:pt x="58197" y="186422"/>
                  </a:lnTo>
                  <a:lnTo>
                    <a:pt x="69627" y="225716"/>
                  </a:lnTo>
                  <a:lnTo>
                    <a:pt x="106299" y="263270"/>
                  </a:lnTo>
                  <a:lnTo>
                    <a:pt x="140588" y="270509"/>
                  </a:lnTo>
                  <a:lnTo>
                    <a:pt x="161212" y="268577"/>
                  </a:lnTo>
                  <a:lnTo>
                    <a:pt x="179466" y="262763"/>
                  </a:lnTo>
                  <a:lnTo>
                    <a:pt x="195363" y="253043"/>
                  </a:lnTo>
                  <a:lnTo>
                    <a:pt x="208914" y="239394"/>
                  </a:lnTo>
                  <a:lnTo>
                    <a:pt x="234314" y="283590"/>
                  </a:lnTo>
                  <a:lnTo>
                    <a:pt x="215620" y="299166"/>
                  </a:lnTo>
                  <a:lnTo>
                    <a:pt x="193055" y="310276"/>
                  </a:lnTo>
                  <a:lnTo>
                    <a:pt x="166610" y="316934"/>
                  </a:lnTo>
                  <a:lnTo>
                    <a:pt x="136270" y="319150"/>
                  </a:lnTo>
                  <a:lnTo>
                    <a:pt x="105697" y="316503"/>
                  </a:lnTo>
                  <a:lnTo>
                    <a:pt x="55457" y="295255"/>
                  </a:lnTo>
                  <a:lnTo>
                    <a:pt x="20145" y="253434"/>
                  </a:lnTo>
                  <a:lnTo>
                    <a:pt x="2238" y="195470"/>
                  </a:lnTo>
                  <a:lnTo>
                    <a:pt x="0" y="160654"/>
                  </a:lnTo>
                  <a:lnTo>
                    <a:pt x="2476" y="127845"/>
                  </a:lnTo>
                  <a:lnTo>
                    <a:pt x="22288" y="70608"/>
                  </a:lnTo>
                  <a:lnTo>
                    <a:pt x="60892" y="26058"/>
                  </a:lnTo>
                  <a:lnTo>
                    <a:pt x="111668" y="3008"/>
                  </a:lnTo>
                  <a:lnTo>
                    <a:pt x="141224" y="126"/>
                  </a:lnTo>
                  <a:close/>
                </a:path>
                <a:path w="7085330" h="319405">
                  <a:moveTo>
                    <a:pt x="5373623" y="0"/>
                  </a:moveTo>
                  <a:lnTo>
                    <a:pt x="5432393" y="10302"/>
                  </a:lnTo>
                  <a:lnTo>
                    <a:pt x="5475350" y="41275"/>
                  </a:lnTo>
                  <a:lnTo>
                    <a:pt x="5501751" y="90804"/>
                  </a:lnTo>
                  <a:lnTo>
                    <a:pt x="5510530" y="157099"/>
                  </a:lnTo>
                  <a:lnTo>
                    <a:pt x="5508242" y="192434"/>
                  </a:lnTo>
                  <a:lnTo>
                    <a:pt x="5489902" y="251628"/>
                  </a:lnTo>
                  <a:lnTo>
                    <a:pt x="5453514" y="294558"/>
                  </a:lnTo>
                  <a:lnTo>
                    <a:pt x="5401317" y="316414"/>
                  </a:lnTo>
                  <a:lnTo>
                    <a:pt x="5369433" y="319150"/>
                  </a:lnTo>
                  <a:lnTo>
                    <a:pt x="5340191" y="316456"/>
                  </a:lnTo>
                  <a:lnTo>
                    <a:pt x="5292566" y="294826"/>
                  </a:lnTo>
                  <a:lnTo>
                    <a:pt x="5259681" y="252128"/>
                  </a:lnTo>
                  <a:lnTo>
                    <a:pt x="5243107" y="192744"/>
                  </a:lnTo>
                  <a:lnTo>
                    <a:pt x="5241036" y="157099"/>
                  </a:lnTo>
                  <a:lnTo>
                    <a:pt x="5243278" y="125406"/>
                  </a:lnTo>
                  <a:lnTo>
                    <a:pt x="5261288" y="69641"/>
                  </a:lnTo>
                  <a:lnTo>
                    <a:pt x="5296703" y="25610"/>
                  </a:lnTo>
                  <a:lnTo>
                    <a:pt x="5344951" y="2837"/>
                  </a:lnTo>
                  <a:lnTo>
                    <a:pt x="5373623" y="0"/>
                  </a:lnTo>
                  <a:close/>
                </a:path>
                <a:path w="7085330" h="319405">
                  <a:moveTo>
                    <a:pt x="2168652" y="0"/>
                  </a:moveTo>
                  <a:lnTo>
                    <a:pt x="2227421" y="10302"/>
                  </a:lnTo>
                  <a:lnTo>
                    <a:pt x="2270379" y="41275"/>
                  </a:lnTo>
                  <a:lnTo>
                    <a:pt x="2296779" y="90804"/>
                  </a:lnTo>
                  <a:lnTo>
                    <a:pt x="2305558" y="157099"/>
                  </a:lnTo>
                  <a:lnTo>
                    <a:pt x="2303270" y="192434"/>
                  </a:lnTo>
                  <a:lnTo>
                    <a:pt x="2284930" y="251628"/>
                  </a:lnTo>
                  <a:lnTo>
                    <a:pt x="2248542" y="294558"/>
                  </a:lnTo>
                  <a:lnTo>
                    <a:pt x="2196345" y="316414"/>
                  </a:lnTo>
                  <a:lnTo>
                    <a:pt x="2164461" y="319150"/>
                  </a:lnTo>
                  <a:lnTo>
                    <a:pt x="2135219" y="316456"/>
                  </a:lnTo>
                  <a:lnTo>
                    <a:pt x="2087594" y="294826"/>
                  </a:lnTo>
                  <a:lnTo>
                    <a:pt x="2054709" y="252128"/>
                  </a:lnTo>
                  <a:lnTo>
                    <a:pt x="2038135" y="192744"/>
                  </a:lnTo>
                  <a:lnTo>
                    <a:pt x="2036064" y="157099"/>
                  </a:lnTo>
                  <a:lnTo>
                    <a:pt x="2038306" y="125406"/>
                  </a:lnTo>
                  <a:lnTo>
                    <a:pt x="2056316" y="69641"/>
                  </a:lnTo>
                  <a:lnTo>
                    <a:pt x="2091731" y="25610"/>
                  </a:lnTo>
                  <a:lnTo>
                    <a:pt x="2139979" y="2837"/>
                  </a:lnTo>
                  <a:lnTo>
                    <a:pt x="2168652" y="0"/>
                  </a:lnTo>
                  <a:close/>
                </a:path>
                <a:path w="7085330" h="319405">
                  <a:moveTo>
                    <a:pt x="396239" y="0"/>
                  </a:moveTo>
                  <a:lnTo>
                    <a:pt x="455009" y="10302"/>
                  </a:lnTo>
                  <a:lnTo>
                    <a:pt x="497966" y="41275"/>
                  </a:lnTo>
                  <a:lnTo>
                    <a:pt x="524367" y="90804"/>
                  </a:lnTo>
                  <a:lnTo>
                    <a:pt x="533145" y="157099"/>
                  </a:lnTo>
                  <a:lnTo>
                    <a:pt x="530858" y="192434"/>
                  </a:lnTo>
                  <a:lnTo>
                    <a:pt x="512518" y="251628"/>
                  </a:lnTo>
                  <a:lnTo>
                    <a:pt x="476130" y="294558"/>
                  </a:lnTo>
                  <a:lnTo>
                    <a:pt x="423933" y="316414"/>
                  </a:lnTo>
                  <a:lnTo>
                    <a:pt x="392049" y="319150"/>
                  </a:lnTo>
                  <a:lnTo>
                    <a:pt x="362807" y="316456"/>
                  </a:lnTo>
                  <a:lnTo>
                    <a:pt x="315182" y="294826"/>
                  </a:lnTo>
                  <a:lnTo>
                    <a:pt x="282297" y="252128"/>
                  </a:lnTo>
                  <a:lnTo>
                    <a:pt x="265723" y="192744"/>
                  </a:lnTo>
                  <a:lnTo>
                    <a:pt x="263651" y="157099"/>
                  </a:lnTo>
                  <a:lnTo>
                    <a:pt x="265894" y="125406"/>
                  </a:lnTo>
                  <a:lnTo>
                    <a:pt x="283904" y="69641"/>
                  </a:lnTo>
                  <a:lnTo>
                    <a:pt x="319319" y="25610"/>
                  </a:lnTo>
                  <a:lnTo>
                    <a:pt x="367567" y="2837"/>
                  </a:lnTo>
                  <a:lnTo>
                    <a:pt x="396239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060194" y="1318006"/>
            <a:ext cx="7385050" cy="1581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B03E9A"/>
              </a:buClr>
              <a:buSzPct val="71739"/>
              <a:buFont typeface="Arial"/>
              <a:buChar char=""/>
              <a:tabLst>
                <a:tab pos="287020" algn="l"/>
              </a:tabLst>
            </a:pPr>
            <a:r>
              <a:rPr sz="2300" dirty="0">
                <a:latin typeface="Times New Roman"/>
                <a:cs typeface="Times New Roman"/>
              </a:rPr>
              <a:t>UDP does just about </a:t>
            </a:r>
            <a:r>
              <a:rPr sz="2300" spc="-5" dirty="0">
                <a:latin typeface="Times New Roman"/>
                <a:cs typeface="Times New Roman"/>
              </a:rPr>
              <a:t>as little as </a:t>
            </a:r>
            <a:r>
              <a:rPr sz="2300" dirty="0">
                <a:latin typeface="Times New Roman"/>
                <a:cs typeface="Times New Roman"/>
              </a:rPr>
              <a:t>a transport protocol </a:t>
            </a:r>
            <a:r>
              <a:rPr sz="2300" spc="-5" dirty="0">
                <a:latin typeface="Times New Roman"/>
                <a:cs typeface="Times New Roman"/>
              </a:rPr>
              <a:t>can</a:t>
            </a:r>
            <a:r>
              <a:rPr sz="2300" spc="-1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do.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B03E9A"/>
              </a:buClr>
              <a:buFont typeface="Arial"/>
              <a:buChar char=""/>
            </a:pPr>
            <a:endParaRPr sz="34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buClr>
                <a:srgbClr val="B03E9A"/>
              </a:buClr>
              <a:buSzPct val="71739"/>
              <a:buFont typeface="Arial"/>
              <a:buChar char=""/>
              <a:tabLst>
                <a:tab pos="342900" algn="l"/>
                <a:tab pos="343535" algn="l"/>
                <a:tab pos="1162685" algn="l"/>
                <a:tab pos="1867535" algn="l"/>
                <a:tab pos="2360930" algn="l"/>
                <a:tab pos="5839460" algn="l"/>
                <a:tab pos="6948805" algn="l"/>
              </a:tabLst>
            </a:pPr>
            <a:r>
              <a:rPr dirty="0"/>
              <a:t>	</a:t>
            </a: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5" dirty="0">
                <a:latin typeface="Times New Roman"/>
                <a:cs typeface="Times New Roman"/>
              </a:rPr>
              <a:t>s</a:t>
            </a:r>
            <a:r>
              <a:rPr sz="2300" dirty="0">
                <a:latin typeface="Times New Roman"/>
                <a:cs typeface="Times New Roman"/>
              </a:rPr>
              <a:t>ide	from	the	</a:t>
            </a:r>
            <a:r>
              <a:rPr sz="2300" spc="-20" dirty="0">
                <a:solidFill>
                  <a:srgbClr val="892D4E"/>
                </a:solidFill>
                <a:latin typeface="Times New Roman"/>
                <a:cs typeface="Times New Roman"/>
              </a:rPr>
              <a:t>m</a:t>
            </a:r>
            <a:r>
              <a:rPr sz="2300" dirty="0">
                <a:solidFill>
                  <a:srgbClr val="892D4E"/>
                </a:solidFill>
                <a:latin typeface="Times New Roman"/>
                <a:cs typeface="Times New Roman"/>
              </a:rPr>
              <a:t>ul</a:t>
            </a:r>
            <a:r>
              <a:rPr sz="2300" spc="-10" dirty="0">
                <a:solidFill>
                  <a:srgbClr val="892D4E"/>
                </a:solidFill>
                <a:latin typeface="Times New Roman"/>
                <a:cs typeface="Times New Roman"/>
              </a:rPr>
              <a:t>t</a:t>
            </a:r>
            <a:r>
              <a:rPr sz="2300" dirty="0">
                <a:solidFill>
                  <a:srgbClr val="892D4E"/>
                </a:solidFill>
                <a:latin typeface="Times New Roman"/>
                <a:cs typeface="Times New Roman"/>
              </a:rPr>
              <a:t>iplexing</a:t>
            </a:r>
            <a:r>
              <a:rPr sz="2300" spc="-10" dirty="0">
                <a:solidFill>
                  <a:srgbClr val="892D4E"/>
                </a:solidFill>
                <a:latin typeface="Times New Roman"/>
                <a:cs typeface="Times New Roman"/>
              </a:rPr>
              <a:t>/</a:t>
            </a:r>
            <a:r>
              <a:rPr sz="2300" dirty="0">
                <a:solidFill>
                  <a:srgbClr val="892D4E"/>
                </a:solidFill>
                <a:latin typeface="Times New Roman"/>
                <a:cs typeface="Times New Roman"/>
              </a:rPr>
              <a:t>de</a:t>
            </a:r>
            <a:r>
              <a:rPr sz="2300" spc="-20" dirty="0">
                <a:solidFill>
                  <a:srgbClr val="892D4E"/>
                </a:solidFill>
                <a:latin typeface="Times New Roman"/>
                <a:cs typeface="Times New Roman"/>
              </a:rPr>
              <a:t>m</a:t>
            </a:r>
            <a:r>
              <a:rPr sz="2300" dirty="0">
                <a:solidFill>
                  <a:srgbClr val="892D4E"/>
                </a:solidFill>
                <a:latin typeface="Times New Roman"/>
                <a:cs typeface="Times New Roman"/>
              </a:rPr>
              <a:t>ultipl</a:t>
            </a:r>
            <a:r>
              <a:rPr sz="2300" spc="-10" dirty="0">
                <a:solidFill>
                  <a:srgbClr val="892D4E"/>
                </a:solidFill>
                <a:latin typeface="Times New Roman"/>
                <a:cs typeface="Times New Roman"/>
              </a:rPr>
              <a:t>e</a:t>
            </a:r>
            <a:r>
              <a:rPr sz="2300" dirty="0">
                <a:solidFill>
                  <a:srgbClr val="892D4E"/>
                </a:solidFill>
                <a:latin typeface="Times New Roman"/>
                <a:cs typeface="Times New Roman"/>
              </a:rPr>
              <a:t>xing	</a:t>
            </a:r>
            <a:r>
              <a:rPr sz="2300" dirty="0">
                <a:latin typeface="Times New Roman"/>
                <a:cs typeface="Times New Roman"/>
              </a:rPr>
              <a:t>fu</a:t>
            </a:r>
            <a:r>
              <a:rPr sz="2300" spc="-15" dirty="0">
                <a:latin typeface="Times New Roman"/>
                <a:cs typeface="Times New Roman"/>
              </a:rPr>
              <a:t>n</a:t>
            </a:r>
            <a:r>
              <a:rPr sz="2300" dirty="0">
                <a:latin typeface="Times New Roman"/>
                <a:cs typeface="Times New Roman"/>
              </a:rPr>
              <a:t>c</a:t>
            </a:r>
            <a:r>
              <a:rPr sz="2300" spc="-10" dirty="0">
                <a:latin typeface="Times New Roman"/>
                <a:cs typeface="Times New Roman"/>
              </a:rPr>
              <a:t>t</a:t>
            </a:r>
            <a:r>
              <a:rPr sz="2300" dirty="0">
                <a:latin typeface="Times New Roman"/>
                <a:cs typeface="Times New Roman"/>
              </a:rPr>
              <a:t>ion	and  </a:t>
            </a:r>
            <a:r>
              <a:rPr sz="2300" spc="-5" dirty="0">
                <a:latin typeface="Times New Roman"/>
                <a:cs typeface="Times New Roman"/>
              </a:rPr>
              <a:t>some light </a:t>
            </a:r>
            <a:r>
              <a:rPr sz="2300" dirty="0">
                <a:solidFill>
                  <a:srgbClr val="892D4E"/>
                </a:solidFill>
                <a:latin typeface="Times New Roman"/>
                <a:cs typeface="Times New Roman"/>
              </a:rPr>
              <a:t>error checking</a:t>
            </a:r>
            <a:r>
              <a:rPr sz="2300" dirty="0">
                <a:latin typeface="Times New Roman"/>
                <a:cs typeface="Times New Roman"/>
              </a:rPr>
              <a:t>, </a:t>
            </a:r>
            <a:r>
              <a:rPr sz="2300" spc="-5" dirty="0">
                <a:latin typeface="Times New Roman"/>
                <a:cs typeface="Times New Roman"/>
              </a:rPr>
              <a:t>it </a:t>
            </a:r>
            <a:r>
              <a:rPr sz="2300" dirty="0">
                <a:latin typeface="Times New Roman"/>
                <a:cs typeface="Times New Roman"/>
              </a:rPr>
              <a:t>adds nothing </a:t>
            </a:r>
            <a:r>
              <a:rPr sz="2300" spc="-5" dirty="0">
                <a:latin typeface="Times New Roman"/>
                <a:cs typeface="Times New Roman"/>
              </a:rPr>
              <a:t>to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-85" dirty="0">
                <a:latin typeface="Times New Roman"/>
                <a:cs typeface="Times New Roman"/>
              </a:rPr>
              <a:t>IP.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60194" y="3802760"/>
            <a:ext cx="7388225" cy="1779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0"/>
              </a:spcBef>
            </a:pPr>
            <a:r>
              <a:rPr sz="1650" spc="345" dirty="0">
                <a:solidFill>
                  <a:srgbClr val="B03E9A"/>
                </a:solidFill>
                <a:latin typeface="Arial"/>
                <a:cs typeface="Arial"/>
              </a:rPr>
              <a:t> </a:t>
            </a:r>
            <a:r>
              <a:rPr sz="2300" dirty="0">
                <a:latin typeface="Times New Roman"/>
                <a:cs typeface="Times New Roman"/>
              </a:rPr>
              <a:t>UDP </a:t>
            </a:r>
            <a:r>
              <a:rPr sz="2300" spc="-5" dirty="0">
                <a:latin typeface="Times New Roman"/>
                <a:cs typeface="Times New Roman"/>
              </a:rPr>
              <a:t>takes </a:t>
            </a:r>
            <a:r>
              <a:rPr sz="2300" dirty="0">
                <a:latin typeface="Times New Roman"/>
                <a:cs typeface="Times New Roman"/>
              </a:rPr>
              <a:t>messages from the application process, </a:t>
            </a:r>
            <a:r>
              <a:rPr sz="2300" spc="-65" dirty="0">
                <a:latin typeface="Times New Roman"/>
                <a:cs typeface="Times New Roman"/>
              </a:rPr>
              <a:t>attaches  </a:t>
            </a:r>
            <a:r>
              <a:rPr sz="2300" dirty="0">
                <a:latin typeface="Times New Roman"/>
                <a:cs typeface="Times New Roman"/>
              </a:rPr>
              <a:t>source and </a:t>
            </a:r>
            <a:r>
              <a:rPr sz="2300" spc="-5" dirty="0">
                <a:latin typeface="Times New Roman"/>
                <a:cs typeface="Times New Roman"/>
              </a:rPr>
              <a:t>destination </a:t>
            </a:r>
            <a:r>
              <a:rPr sz="2300" dirty="0">
                <a:latin typeface="Times New Roman"/>
                <a:cs typeface="Times New Roman"/>
              </a:rPr>
              <a:t>port </a:t>
            </a:r>
            <a:r>
              <a:rPr sz="2300" spc="-5" dirty="0">
                <a:latin typeface="Times New Roman"/>
                <a:cs typeface="Times New Roman"/>
              </a:rPr>
              <a:t>number </a:t>
            </a:r>
            <a:r>
              <a:rPr sz="2300" dirty="0">
                <a:latin typeface="Times New Roman"/>
                <a:cs typeface="Times New Roman"/>
              </a:rPr>
              <a:t>fields for </a:t>
            </a:r>
            <a:r>
              <a:rPr sz="2300" spc="-5" dirty="0">
                <a:latin typeface="Times New Roman"/>
                <a:cs typeface="Times New Roman"/>
              </a:rPr>
              <a:t>the  multiplexing/demultiplexing </a:t>
            </a:r>
            <a:r>
              <a:rPr sz="2300" dirty="0">
                <a:latin typeface="Times New Roman"/>
                <a:cs typeface="Times New Roman"/>
              </a:rPr>
              <a:t>service, adds two </a:t>
            </a:r>
            <a:r>
              <a:rPr sz="2300" spc="-5" dirty="0">
                <a:latin typeface="Times New Roman"/>
                <a:cs typeface="Times New Roman"/>
              </a:rPr>
              <a:t>other small  fields, </a:t>
            </a:r>
            <a:r>
              <a:rPr sz="2300" dirty="0">
                <a:latin typeface="Times New Roman"/>
                <a:cs typeface="Times New Roman"/>
              </a:rPr>
              <a:t>and passes the resulting segment </a:t>
            </a:r>
            <a:r>
              <a:rPr sz="2300" spc="-5" dirty="0">
                <a:latin typeface="Times New Roman"/>
                <a:cs typeface="Times New Roman"/>
              </a:rPr>
              <a:t>to </a:t>
            </a:r>
            <a:r>
              <a:rPr sz="2300" dirty="0">
                <a:latin typeface="Times New Roman"/>
                <a:cs typeface="Times New Roman"/>
              </a:rPr>
              <a:t>the network  </a:t>
            </a:r>
            <a:r>
              <a:rPr sz="2300" spc="-25" dirty="0">
                <a:latin typeface="Times New Roman"/>
                <a:cs typeface="Times New Roman"/>
              </a:rPr>
              <a:t>layer.</a:t>
            </a:r>
            <a:endParaRPr sz="23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79171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2922" y="348106"/>
            <a:ext cx="7087234" cy="326390"/>
            <a:chOff x="2042922" y="348106"/>
            <a:chExt cx="7087234" cy="326390"/>
          </a:xfrm>
        </p:grpSpPr>
        <p:sp>
          <p:nvSpPr>
            <p:cNvPr id="3" name="object 3"/>
            <p:cNvSpPr/>
            <p:nvPr/>
          </p:nvSpPr>
          <p:spPr>
            <a:xfrm>
              <a:off x="2043811" y="348995"/>
              <a:ext cx="7084948" cy="3244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070342" y="596518"/>
              <a:ext cx="77470" cy="778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32093" y="444500"/>
              <a:ext cx="74295" cy="114300"/>
            </a:xfrm>
            <a:custGeom>
              <a:avLst/>
              <a:gdLst/>
              <a:ahLst/>
              <a:cxnLst/>
              <a:rect l="l" t="t" r="r" b="b"/>
              <a:pathLst>
                <a:path w="74295" h="114300">
                  <a:moveTo>
                    <a:pt x="37084" y="0"/>
                  </a:moveTo>
                  <a:lnTo>
                    <a:pt x="0" y="114046"/>
                  </a:lnTo>
                  <a:lnTo>
                    <a:pt x="74168" y="114046"/>
                  </a:lnTo>
                  <a:lnTo>
                    <a:pt x="37084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70342" y="425957"/>
              <a:ext cx="77470" cy="778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78011" y="400050"/>
              <a:ext cx="95631" cy="1031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00642" y="400050"/>
              <a:ext cx="118872" cy="2151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00443" y="400050"/>
              <a:ext cx="95631" cy="1031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58735" y="399922"/>
              <a:ext cx="91186" cy="899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40726" y="396747"/>
              <a:ext cx="157607" cy="22364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57011" y="399922"/>
              <a:ext cx="91186" cy="899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35754" y="396747"/>
              <a:ext cx="157606" cy="22364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63343" y="396747"/>
              <a:ext cx="157606" cy="22364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43811" y="348995"/>
              <a:ext cx="7085330" cy="319405"/>
            </a:xfrm>
            <a:custGeom>
              <a:avLst/>
              <a:gdLst/>
              <a:ahLst/>
              <a:cxnLst/>
              <a:rect l="l" t="t" r="r" b="b"/>
              <a:pathLst>
                <a:path w="7085330" h="319405">
                  <a:moveTo>
                    <a:pt x="6310375" y="5460"/>
                  </a:moveTo>
                  <a:lnTo>
                    <a:pt x="6365113" y="5460"/>
                  </a:lnTo>
                  <a:lnTo>
                    <a:pt x="6365113" y="214502"/>
                  </a:lnTo>
                  <a:lnTo>
                    <a:pt x="6366063" y="226387"/>
                  </a:lnTo>
                  <a:lnTo>
                    <a:pt x="6388540" y="261830"/>
                  </a:lnTo>
                  <a:lnTo>
                    <a:pt x="6422009" y="270509"/>
                  </a:lnTo>
                  <a:lnTo>
                    <a:pt x="6435982" y="269557"/>
                  </a:lnTo>
                  <a:lnTo>
                    <a:pt x="6475424" y="246937"/>
                  </a:lnTo>
                  <a:lnTo>
                    <a:pt x="6484746" y="213487"/>
                  </a:lnTo>
                  <a:lnTo>
                    <a:pt x="6484746" y="5460"/>
                  </a:lnTo>
                  <a:lnTo>
                    <a:pt x="6539484" y="5460"/>
                  </a:lnTo>
                  <a:lnTo>
                    <a:pt x="6539484" y="217677"/>
                  </a:lnTo>
                  <a:lnTo>
                    <a:pt x="6537485" y="240202"/>
                  </a:lnTo>
                  <a:lnTo>
                    <a:pt x="6521535" y="277489"/>
                  </a:lnTo>
                  <a:lnTo>
                    <a:pt x="6490291" y="304041"/>
                  </a:lnTo>
                  <a:lnTo>
                    <a:pt x="6447706" y="317480"/>
                  </a:lnTo>
                  <a:lnTo>
                    <a:pt x="6422390" y="319150"/>
                  </a:lnTo>
                  <a:lnTo>
                    <a:pt x="6397055" y="317507"/>
                  </a:lnTo>
                  <a:lnTo>
                    <a:pt x="6355578" y="304363"/>
                  </a:lnTo>
                  <a:lnTo>
                    <a:pt x="6326717" y="278290"/>
                  </a:lnTo>
                  <a:lnTo>
                    <a:pt x="6312187" y="240623"/>
                  </a:lnTo>
                  <a:lnTo>
                    <a:pt x="6310375" y="217550"/>
                  </a:lnTo>
                  <a:lnTo>
                    <a:pt x="6310375" y="5460"/>
                  </a:lnTo>
                  <a:close/>
                </a:path>
                <a:path w="7085330" h="319405">
                  <a:moveTo>
                    <a:pt x="5778499" y="5460"/>
                  </a:moveTo>
                  <a:lnTo>
                    <a:pt x="6034023" y="5460"/>
                  </a:lnTo>
                  <a:lnTo>
                    <a:pt x="6034023" y="54101"/>
                  </a:lnTo>
                  <a:lnTo>
                    <a:pt x="5931408" y="54101"/>
                  </a:lnTo>
                  <a:lnTo>
                    <a:pt x="5931408" y="313943"/>
                  </a:lnTo>
                  <a:lnTo>
                    <a:pt x="5876670" y="313943"/>
                  </a:lnTo>
                  <a:lnTo>
                    <a:pt x="5876670" y="54101"/>
                  </a:lnTo>
                  <a:lnTo>
                    <a:pt x="5778499" y="54101"/>
                  </a:lnTo>
                  <a:lnTo>
                    <a:pt x="5778499" y="5460"/>
                  </a:lnTo>
                  <a:close/>
                </a:path>
                <a:path w="7085330" h="319405">
                  <a:moveTo>
                    <a:pt x="4493768" y="5460"/>
                  </a:moveTo>
                  <a:lnTo>
                    <a:pt x="4520057" y="5460"/>
                  </a:lnTo>
                  <a:lnTo>
                    <a:pt x="4665725" y="191642"/>
                  </a:lnTo>
                  <a:lnTo>
                    <a:pt x="4665725" y="5460"/>
                  </a:lnTo>
                  <a:lnTo>
                    <a:pt x="4718431" y="5460"/>
                  </a:lnTo>
                  <a:lnTo>
                    <a:pt x="4718431" y="318134"/>
                  </a:lnTo>
                  <a:lnTo>
                    <a:pt x="4696079" y="318134"/>
                  </a:lnTo>
                  <a:lnTo>
                    <a:pt x="4546345" y="122936"/>
                  </a:lnTo>
                  <a:lnTo>
                    <a:pt x="4546345" y="314198"/>
                  </a:lnTo>
                  <a:lnTo>
                    <a:pt x="4493768" y="314198"/>
                  </a:lnTo>
                  <a:lnTo>
                    <a:pt x="4493768" y="5460"/>
                  </a:lnTo>
                  <a:close/>
                </a:path>
                <a:path w="7085330" h="319405">
                  <a:moveTo>
                    <a:pt x="3666236" y="5460"/>
                  </a:moveTo>
                  <a:lnTo>
                    <a:pt x="3921760" y="5460"/>
                  </a:lnTo>
                  <a:lnTo>
                    <a:pt x="3921760" y="54101"/>
                  </a:lnTo>
                  <a:lnTo>
                    <a:pt x="3819143" y="54101"/>
                  </a:lnTo>
                  <a:lnTo>
                    <a:pt x="3819143" y="313943"/>
                  </a:lnTo>
                  <a:lnTo>
                    <a:pt x="3764406" y="313943"/>
                  </a:lnTo>
                  <a:lnTo>
                    <a:pt x="3764406" y="54101"/>
                  </a:lnTo>
                  <a:lnTo>
                    <a:pt x="3666236" y="54101"/>
                  </a:lnTo>
                  <a:lnTo>
                    <a:pt x="3666236" y="5460"/>
                  </a:lnTo>
                  <a:close/>
                </a:path>
                <a:path w="7085330" h="319405">
                  <a:moveTo>
                    <a:pt x="2879852" y="5460"/>
                  </a:moveTo>
                  <a:lnTo>
                    <a:pt x="3076702" y="5460"/>
                  </a:lnTo>
                  <a:lnTo>
                    <a:pt x="3076702" y="54101"/>
                  </a:lnTo>
                  <a:lnTo>
                    <a:pt x="2934589" y="54101"/>
                  </a:lnTo>
                  <a:lnTo>
                    <a:pt x="2934589" y="126364"/>
                  </a:lnTo>
                  <a:lnTo>
                    <a:pt x="3036442" y="126364"/>
                  </a:lnTo>
                  <a:lnTo>
                    <a:pt x="3036442" y="172846"/>
                  </a:lnTo>
                  <a:lnTo>
                    <a:pt x="2934589" y="172846"/>
                  </a:lnTo>
                  <a:lnTo>
                    <a:pt x="2934589" y="265302"/>
                  </a:lnTo>
                  <a:lnTo>
                    <a:pt x="3074416" y="265302"/>
                  </a:lnTo>
                  <a:lnTo>
                    <a:pt x="3074416" y="313943"/>
                  </a:lnTo>
                  <a:lnTo>
                    <a:pt x="2879852" y="313943"/>
                  </a:lnTo>
                  <a:lnTo>
                    <a:pt x="2879852" y="5460"/>
                  </a:lnTo>
                  <a:close/>
                </a:path>
                <a:path w="7085330" h="319405">
                  <a:moveTo>
                    <a:pt x="2642108" y="5460"/>
                  </a:moveTo>
                  <a:lnTo>
                    <a:pt x="2696844" y="5460"/>
                  </a:lnTo>
                  <a:lnTo>
                    <a:pt x="2696844" y="265302"/>
                  </a:lnTo>
                  <a:lnTo>
                    <a:pt x="2836291" y="265302"/>
                  </a:lnTo>
                  <a:lnTo>
                    <a:pt x="2836291" y="313943"/>
                  </a:lnTo>
                  <a:lnTo>
                    <a:pt x="2642108" y="313943"/>
                  </a:lnTo>
                  <a:lnTo>
                    <a:pt x="2642108" y="5460"/>
                  </a:lnTo>
                  <a:close/>
                </a:path>
                <a:path w="7085330" h="319405">
                  <a:moveTo>
                    <a:pt x="2354072" y="5460"/>
                  </a:moveTo>
                  <a:lnTo>
                    <a:pt x="2380361" y="5460"/>
                  </a:lnTo>
                  <a:lnTo>
                    <a:pt x="2526029" y="191642"/>
                  </a:lnTo>
                  <a:lnTo>
                    <a:pt x="2526029" y="5460"/>
                  </a:lnTo>
                  <a:lnTo>
                    <a:pt x="2578735" y="5460"/>
                  </a:lnTo>
                  <a:lnTo>
                    <a:pt x="2578735" y="318134"/>
                  </a:lnTo>
                  <a:lnTo>
                    <a:pt x="2556383" y="318134"/>
                  </a:lnTo>
                  <a:lnTo>
                    <a:pt x="2406650" y="122936"/>
                  </a:lnTo>
                  <a:lnTo>
                    <a:pt x="2406650" y="314198"/>
                  </a:lnTo>
                  <a:lnTo>
                    <a:pt x="2354072" y="314198"/>
                  </a:lnTo>
                  <a:lnTo>
                    <a:pt x="2354072" y="5460"/>
                  </a:lnTo>
                  <a:close/>
                </a:path>
                <a:path w="7085330" h="319405">
                  <a:moveTo>
                    <a:pt x="1931415" y="5460"/>
                  </a:moveTo>
                  <a:lnTo>
                    <a:pt x="1986152" y="5460"/>
                  </a:lnTo>
                  <a:lnTo>
                    <a:pt x="1986152" y="313943"/>
                  </a:lnTo>
                  <a:lnTo>
                    <a:pt x="1931415" y="313943"/>
                  </a:lnTo>
                  <a:lnTo>
                    <a:pt x="1931415" y="5460"/>
                  </a:lnTo>
                  <a:close/>
                </a:path>
                <a:path w="7085330" h="319405">
                  <a:moveTo>
                    <a:pt x="1639315" y="5460"/>
                  </a:moveTo>
                  <a:lnTo>
                    <a:pt x="1894839" y="5460"/>
                  </a:lnTo>
                  <a:lnTo>
                    <a:pt x="1894839" y="54101"/>
                  </a:lnTo>
                  <a:lnTo>
                    <a:pt x="1792224" y="54101"/>
                  </a:lnTo>
                  <a:lnTo>
                    <a:pt x="1792224" y="313943"/>
                  </a:lnTo>
                  <a:lnTo>
                    <a:pt x="1737487" y="313943"/>
                  </a:lnTo>
                  <a:lnTo>
                    <a:pt x="1737487" y="54101"/>
                  </a:lnTo>
                  <a:lnTo>
                    <a:pt x="1639315" y="54101"/>
                  </a:lnTo>
                  <a:lnTo>
                    <a:pt x="1639315" y="5460"/>
                  </a:lnTo>
                  <a:close/>
                </a:path>
                <a:path w="7085330" h="319405">
                  <a:moveTo>
                    <a:pt x="1157732" y="5460"/>
                  </a:moveTo>
                  <a:lnTo>
                    <a:pt x="1354581" y="5460"/>
                  </a:lnTo>
                  <a:lnTo>
                    <a:pt x="1354581" y="54101"/>
                  </a:lnTo>
                  <a:lnTo>
                    <a:pt x="1212468" y="54101"/>
                  </a:lnTo>
                  <a:lnTo>
                    <a:pt x="1212468" y="126364"/>
                  </a:lnTo>
                  <a:lnTo>
                    <a:pt x="1314323" y="126364"/>
                  </a:lnTo>
                  <a:lnTo>
                    <a:pt x="1314323" y="172846"/>
                  </a:lnTo>
                  <a:lnTo>
                    <a:pt x="1212468" y="172846"/>
                  </a:lnTo>
                  <a:lnTo>
                    <a:pt x="1212468" y="265302"/>
                  </a:lnTo>
                  <a:lnTo>
                    <a:pt x="1352296" y="265302"/>
                  </a:lnTo>
                  <a:lnTo>
                    <a:pt x="1352296" y="313943"/>
                  </a:lnTo>
                  <a:lnTo>
                    <a:pt x="1157732" y="313943"/>
                  </a:lnTo>
                  <a:lnTo>
                    <a:pt x="1157732" y="5460"/>
                  </a:lnTo>
                  <a:close/>
                </a:path>
                <a:path w="7085330" h="319405">
                  <a:moveTo>
                    <a:pt x="869695" y="5460"/>
                  </a:moveTo>
                  <a:lnTo>
                    <a:pt x="895984" y="5460"/>
                  </a:lnTo>
                  <a:lnTo>
                    <a:pt x="1041653" y="191642"/>
                  </a:lnTo>
                  <a:lnTo>
                    <a:pt x="1041653" y="5460"/>
                  </a:lnTo>
                  <a:lnTo>
                    <a:pt x="1094358" y="5460"/>
                  </a:lnTo>
                  <a:lnTo>
                    <a:pt x="1094358" y="318134"/>
                  </a:lnTo>
                  <a:lnTo>
                    <a:pt x="1072007" y="318134"/>
                  </a:lnTo>
                  <a:lnTo>
                    <a:pt x="922274" y="122936"/>
                  </a:lnTo>
                  <a:lnTo>
                    <a:pt x="922274" y="314198"/>
                  </a:lnTo>
                  <a:lnTo>
                    <a:pt x="869695" y="314198"/>
                  </a:lnTo>
                  <a:lnTo>
                    <a:pt x="869695" y="5460"/>
                  </a:lnTo>
                  <a:close/>
                </a:path>
                <a:path w="7085330" h="319405">
                  <a:moveTo>
                    <a:pt x="581659" y="5460"/>
                  </a:moveTo>
                  <a:lnTo>
                    <a:pt x="607949" y="5460"/>
                  </a:lnTo>
                  <a:lnTo>
                    <a:pt x="753618" y="191642"/>
                  </a:lnTo>
                  <a:lnTo>
                    <a:pt x="753618" y="5460"/>
                  </a:lnTo>
                  <a:lnTo>
                    <a:pt x="806322" y="5460"/>
                  </a:lnTo>
                  <a:lnTo>
                    <a:pt x="806322" y="318134"/>
                  </a:lnTo>
                  <a:lnTo>
                    <a:pt x="783970" y="318134"/>
                  </a:lnTo>
                  <a:lnTo>
                    <a:pt x="634238" y="122936"/>
                  </a:lnTo>
                  <a:lnTo>
                    <a:pt x="634238" y="314198"/>
                  </a:lnTo>
                  <a:lnTo>
                    <a:pt x="581659" y="314198"/>
                  </a:lnTo>
                  <a:lnTo>
                    <a:pt x="581659" y="5460"/>
                  </a:lnTo>
                  <a:close/>
                </a:path>
                <a:path w="7085330" h="319405">
                  <a:moveTo>
                    <a:pt x="6944359" y="3301"/>
                  </a:moveTo>
                  <a:lnTo>
                    <a:pt x="7007574" y="8921"/>
                  </a:lnTo>
                  <a:lnTo>
                    <a:pt x="7051167" y="25780"/>
                  </a:lnTo>
                  <a:lnTo>
                    <a:pt x="7076535" y="54435"/>
                  </a:lnTo>
                  <a:lnTo>
                    <a:pt x="7084948" y="95757"/>
                  </a:lnTo>
                  <a:lnTo>
                    <a:pt x="7077138" y="142190"/>
                  </a:lnTo>
                  <a:lnTo>
                    <a:pt x="7053706" y="175371"/>
                  </a:lnTo>
                  <a:lnTo>
                    <a:pt x="7014654" y="195288"/>
                  </a:lnTo>
                  <a:lnTo>
                    <a:pt x="6959981" y="201929"/>
                  </a:lnTo>
                  <a:lnTo>
                    <a:pt x="6953758" y="201929"/>
                  </a:lnTo>
                  <a:lnTo>
                    <a:pt x="6945503" y="201421"/>
                  </a:lnTo>
                  <a:lnTo>
                    <a:pt x="6935088" y="200405"/>
                  </a:lnTo>
                  <a:lnTo>
                    <a:pt x="6935088" y="313943"/>
                  </a:lnTo>
                  <a:lnTo>
                    <a:pt x="6880352" y="313943"/>
                  </a:lnTo>
                  <a:lnTo>
                    <a:pt x="6880352" y="5587"/>
                  </a:lnTo>
                  <a:lnTo>
                    <a:pt x="6904855" y="4587"/>
                  </a:lnTo>
                  <a:lnTo>
                    <a:pt x="6923690" y="3873"/>
                  </a:lnTo>
                  <a:lnTo>
                    <a:pt x="6936859" y="3444"/>
                  </a:lnTo>
                  <a:lnTo>
                    <a:pt x="6944359" y="3301"/>
                  </a:lnTo>
                  <a:close/>
                </a:path>
                <a:path w="7085330" h="319405">
                  <a:moveTo>
                    <a:pt x="6685280" y="3301"/>
                  </a:moveTo>
                  <a:lnTo>
                    <a:pt x="6745700" y="13192"/>
                  </a:lnTo>
                  <a:lnTo>
                    <a:pt x="6792213" y="42799"/>
                  </a:lnTo>
                  <a:lnTo>
                    <a:pt x="6821820" y="88709"/>
                  </a:lnTo>
                  <a:lnTo>
                    <a:pt x="6831711" y="147574"/>
                  </a:lnTo>
                  <a:lnTo>
                    <a:pt x="6827256" y="198394"/>
                  </a:lnTo>
                  <a:lnTo>
                    <a:pt x="6813893" y="239982"/>
                  </a:lnTo>
                  <a:lnTo>
                    <a:pt x="6791626" y="272335"/>
                  </a:lnTo>
                  <a:lnTo>
                    <a:pt x="6760459" y="295449"/>
                  </a:lnTo>
                  <a:lnTo>
                    <a:pt x="6720394" y="309319"/>
                  </a:lnTo>
                  <a:lnTo>
                    <a:pt x="6671436" y="313943"/>
                  </a:lnTo>
                  <a:lnTo>
                    <a:pt x="6602984" y="313943"/>
                  </a:lnTo>
                  <a:lnTo>
                    <a:pt x="6602984" y="5587"/>
                  </a:lnTo>
                  <a:lnTo>
                    <a:pt x="6632702" y="4587"/>
                  </a:lnTo>
                  <a:lnTo>
                    <a:pt x="6656324" y="3873"/>
                  </a:lnTo>
                  <a:lnTo>
                    <a:pt x="6673850" y="3444"/>
                  </a:lnTo>
                  <a:lnTo>
                    <a:pt x="6685280" y="3301"/>
                  </a:lnTo>
                  <a:close/>
                </a:path>
                <a:path w="7085330" h="319405">
                  <a:moveTo>
                    <a:pt x="5066792" y="3301"/>
                  </a:moveTo>
                  <a:lnTo>
                    <a:pt x="5130006" y="8921"/>
                  </a:lnTo>
                  <a:lnTo>
                    <a:pt x="5173598" y="25780"/>
                  </a:lnTo>
                  <a:lnTo>
                    <a:pt x="5198967" y="54435"/>
                  </a:lnTo>
                  <a:lnTo>
                    <a:pt x="5207381" y="95757"/>
                  </a:lnTo>
                  <a:lnTo>
                    <a:pt x="5199570" y="142190"/>
                  </a:lnTo>
                  <a:lnTo>
                    <a:pt x="5176139" y="175371"/>
                  </a:lnTo>
                  <a:lnTo>
                    <a:pt x="5137086" y="195288"/>
                  </a:lnTo>
                  <a:lnTo>
                    <a:pt x="5082413" y="201929"/>
                  </a:lnTo>
                  <a:lnTo>
                    <a:pt x="5076190" y="201929"/>
                  </a:lnTo>
                  <a:lnTo>
                    <a:pt x="5067935" y="201421"/>
                  </a:lnTo>
                  <a:lnTo>
                    <a:pt x="5057520" y="200405"/>
                  </a:lnTo>
                  <a:lnTo>
                    <a:pt x="5057520" y="313943"/>
                  </a:lnTo>
                  <a:lnTo>
                    <a:pt x="5002784" y="313943"/>
                  </a:lnTo>
                  <a:lnTo>
                    <a:pt x="5002784" y="5587"/>
                  </a:lnTo>
                  <a:lnTo>
                    <a:pt x="5027287" y="4587"/>
                  </a:lnTo>
                  <a:lnTo>
                    <a:pt x="5046122" y="3873"/>
                  </a:lnTo>
                  <a:lnTo>
                    <a:pt x="5059291" y="3444"/>
                  </a:lnTo>
                  <a:lnTo>
                    <a:pt x="5066792" y="3301"/>
                  </a:lnTo>
                  <a:close/>
                </a:path>
                <a:path w="7085330" h="319405">
                  <a:moveTo>
                    <a:pt x="5644515" y="2285"/>
                  </a:moveTo>
                  <a:lnTo>
                    <a:pt x="5695928" y="7975"/>
                  </a:lnTo>
                  <a:lnTo>
                    <a:pt x="5732637" y="25034"/>
                  </a:lnTo>
                  <a:lnTo>
                    <a:pt x="5754653" y="53453"/>
                  </a:lnTo>
                  <a:lnTo>
                    <a:pt x="5761990" y="93217"/>
                  </a:lnTo>
                  <a:lnTo>
                    <a:pt x="5760987" y="106624"/>
                  </a:lnTo>
                  <a:lnTo>
                    <a:pt x="5745861" y="143128"/>
                  </a:lnTo>
                  <a:lnTo>
                    <a:pt x="5716732" y="169507"/>
                  </a:lnTo>
                  <a:lnTo>
                    <a:pt x="5704967" y="175005"/>
                  </a:lnTo>
                  <a:lnTo>
                    <a:pt x="5796153" y="313943"/>
                  </a:lnTo>
                  <a:lnTo>
                    <a:pt x="5732907" y="313943"/>
                  </a:lnTo>
                  <a:lnTo>
                    <a:pt x="5650611" y="186562"/>
                  </a:lnTo>
                  <a:lnTo>
                    <a:pt x="5643798" y="186396"/>
                  </a:lnTo>
                  <a:lnTo>
                    <a:pt x="5635736" y="186086"/>
                  </a:lnTo>
                  <a:lnTo>
                    <a:pt x="5626411" y="185634"/>
                  </a:lnTo>
                  <a:lnTo>
                    <a:pt x="5615813" y="185038"/>
                  </a:lnTo>
                  <a:lnTo>
                    <a:pt x="5615813" y="313943"/>
                  </a:lnTo>
                  <a:lnTo>
                    <a:pt x="5559044" y="313943"/>
                  </a:lnTo>
                  <a:lnTo>
                    <a:pt x="5559044" y="5460"/>
                  </a:lnTo>
                  <a:lnTo>
                    <a:pt x="5562975" y="5363"/>
                  </a:lnTo>
                  <a:lnTo>
                    <a:pt x="5570204" y="5064"/>
                  </a:lnTo>
                  <a:lnTo>
                    <a:pt x="5580743" y="4550"/>
                  </a:lnTo>
                  <a:lnTo>
                    <a:pt x="5594604" y="3809"/>
                  </a:lnTo>
                  <a:lnTo>
                    <a:pt x="5609296" y="3143"/>
                  </a:lnTo>
                  <a:lnTo>
                    <a:pt x="5622512" y="2666"/>
                  </a:lnTo>
                  <a:lnTo>
                    <a:pt x="5634251" y="2381"/>
                  </a:lnTo>
                  <a:lnTo>
                    <a:pt x="5644515" y="2285"/>
                  </a:lnTo>
                  <a:close/>
                </a:path>
                <a:path w="7085330" h="319405">
                  <a:moveTo>
                    <a:pt x="4313428" y="1270"/>
                  </a:moveTo>
                  <a:lnTo>
                    <a:pt x="4337431" y="1270"/>
                  </a:lnTo>
                  <a:lnTo>
                    <a:pt x="4461383" y="313943"/>
                  </a:lnTo>
                  <a:lnTo>
                    <a:pt x="4400931" y="313943"/>
                  </a:lnTo>
                  <a:lnTo>
                    <a:pt x="4378452" y="251459"/>
                  </a:lnTo>
                  <a:lnTo>
                    <a:pt x="4272788" y="251459"/>
                  </a:lnTo>
                  <a:lnTo>
                    <a:pt x="4251325" y="313943"/>
                  </a:lnTo>
                  <a:lnTo>
                    <a:pt x="4194429" y="313943"/>
                  </a:lnTo>
                  <a:lnTo>
                    <a:pt x="4190365" y="313943"/>
                  </a:lnTo>
                  <a:lnTo>
                    <a:pt x="4131183" y="313943"/>
                  </a:lnTo>
                  <a:lnTo>
                    <a:pt x="4048887" y="186562"/>
                  </a:lnTo>
                  <a:lnTo>
                    <a:pt x="4042074" y="186396"/>
                  </a:lnTo>
                  <a:lnTo>
                    <a:pt x="4034012" y="186086"/>
                  </a:lnTo>
                  <a:lnTo>
                    <a:pt x="4024687" y="185634"/>
                  </a:lnTo>
                  <a:lnTo>
                    <a:pt x="4014089" y="185038"/>
                  </a:lnTo>
                  <a:lnTo>
                    <a:pt x="4014089" y="313943"/>
                  </a:lnTo>
                  <a:lnTo>
                    <a:pt x="3957319" y="313943"/>
                  </a:lnTo>
                  <a:lnTo>
                    <a:pt x="3957319" y="5460"/>
                  </a:lnTo>
                  <a:lnTo>
                    <a:pt x="3961251" y="5363"/>
                  </a:lnTo>
                  <a:lnTo>
                    <a:pt x="3968480" y="5064"/>
                  </a:lnTo>
                  <a:lnTo>
                    <a:pt x="3979019" y="4550"/>
                  </a:lnTo>
                  <a:lnTo>
                    <a:pt x="3992879" y="3809"/>
                  </a:lnTo>
                  <a:lnTo>
                    <a:pt x="4007572" y="3143"/>
                  </a:lnTo>
                  <a:lnTo>
                    <a:pt x="4020788" y="2666"/>
                  </a:lnTo>
                  <a:lnTo>
                    <a:pt x="4032527" y="2381"/>
                  </a:lnTo>
                  <a:lnTo>
                    <a:pt x="4042791" y="2285"/>
                  </a:lnTo>
                  <a:lnTo>
                    <a:pt x="4094204" y="7975"/>
                  </a:lnTo>
                  <a:lnTo>
                    <a:pt x="4130913" y="25034"/>
                  </a:lnTo>
                  <a:lnTo>
                    <a:pt x="4152929" y="53453"/>
                  </a:lnTo>
                  <a:lnTo>
                    <a:pt x="4160266" y="93217"/>
                  </a:lnTo>
                  <a:lnTo>
                    <a:pt x="4159263" y="106624"/>
                  </a:lnTo>
                  <a:lnTo>
                    <a:pt x="4144137" y="143128"/>
                  </a:lnTo>
                  <a:lnTo>
                    <a:pt x="4115008" y="169507"/>
                  </a:lnTo>
                  <a:lnTo>
                    <a:pt x="4103242" y="175005"/>
                  </a:lnTo>
                  <a:lnTo>
                    <a:pt x="4191889" y="310133"/>
                  </a:lnTo>
                  <a:lnTo>
                    <a:pt x="4313428" y="1270"/>
                  </a:lnTo>
                  <a:close/>
                </a:path>
                <a:path w="7085330" h="319405">
                  <a:moveTo>
                    <a:pt x="4861179" y="126"/>
                  </a:moveTo>
                  <a:lnTo>
                    <a:pt x="4886158" y="1387"/>
                  </a:lnTo>
                  <a:lnTo>
                    <a:pt x="4907565" y="5159"/>
                  </a:lnTo>
                  <a:lnTo>
                    <a:pt x="4925401" y="11431"/>
                  </a:lnTo>
                  <a:lnTo>
                    <a:pt x="4939665" y="20192"/>
                  </a:lnTo>
                  <a:lnTo>
                    <a:pt x="4923028" y="67309"/>
                  </a:lnTo>
                  <a:lnTo>
                    <a:pt x="4908432" y="58308"/>
                  </a:lnTo>
                  <a:lnTo>
                    <a:pt x="4893421" y="51879"/>
                  </a:lnTo>
                  <a:lnTo>
                    <a:pt x="4878004" y="48021"/>
                  </a:lnTo>
                  <a:lnTo>
                    <a:pt x="4862195" y="46736"/>
                  </a:lnTo>
                  <a:lnTo>
                    <a:pt x="4853289" y="47357"/>
                  </a:lnTo>
                  <a:lnTo>
                    <a:pt x="4823088" y="75057"/>
                  </a:lnTo>
                  <a:lnTo>
                    <a:pt x="4822444" y="82676"/>
                  </a:lnTo>
                  <a:lnTo>
                    <a:pt x="4826111" y="96113"/>
                  </a:lnTo>
                  <a:lnTo>
                    <a:pt x="4837112" y="109775"/>
                  </a:lnTo>
                  <a:lnTo>
                    <a:pt x="4855448" y="123699"/>
                  </a:lnTo>
                  <a:lnTo>
                    <a:pt x="4881118" y="137921"/>
                  </a:lnTo>
                  <a:lnTo>
                    <a:pt x="4895550" y="145321"/>
                  </a:lnTo>
                  <a:lnTo>
                    <a:pt x="4907803" y="152447"/>
                  </a:lnTo>
                  <a:lnTo>
                    <a:pt x="4937902" y="179546"/>
                  </a:lnTo>
                  <a:lnTo>
                    <a:pt x="4953329" y="223081"/>
                  </a:lnTo>
                  <a:lnTo>
                    <a:pt x="4953762" y="233299"/>
                  </a:lnTo>
                  <a:lnTo>
                    <a:pt x="4951924" y="251229"/>
                  </a:lnTo>
                  <a:lnTo>
                    <a:pt x="4924170" y="295020"/>
                  </a:lnTo>
                  <a:lnTo>
                    <a:pt x="4889595" y="313134"/>
                  </a:lnTo>
                  <a:lnTo>
                    <a:pt x="4844922" y="319150"/>
                  </a:lnTo>
                  <a:lnTo>
                    <a:pt x="4823900" y="317767"/>
                  </a:lnTo>
                  <a:lnTo>
                    <a:pt x="4803901" y="313610"/>
                  </a:lnTo>
                  <a:lnTo>
                    <a:pt x="4784951" y="306667"/>
                  </a:lnTo>
                  <a:lnTo>
                    <a:pt x="4767071" y="296925"/>
                  </a:lnTo>
                  <a:lnTo>
                    <a:pt x="4787265" y="247776"/>
                  </a:lnTo>
                  <a:lnTo>
                    <a:pt x="4803405" y="257758"/>
                  </a:lnTo>
                  <a:lnTo>
                    <a:pt x="4819427" y="264858"/>
                  </a:lnTo>
                  <a:lnTo>
                    <a:pt x="4835306" y="269101"/>
                  </a:lnTo>
                  <a:lnTo>
                    <a:pt x="4851019" y="270509"/>
                  </a:lnTo>
                  <a:lnTo>
                    <a:pt x="4872114" y="268412"/>
                  </a:lnTo>
                  <a:lnTo>
                    <a:pt x="4887198" y="262112"/>
                  </a:lnTo>
                  <a:lnTo>
                    <a:pt x="4896256" y="251596"/>
                  </a:lnTo>
                  <a:lnTo>
                    <a:pt x="4899279" y="236854"/>
                  </a:lnTo>
                  <a:lnTo>
                    <a:pt x="4898564" y="229044"/>
                  </a:lnTo>
                  <a:lnTo>
                    <a:pt x="4870529" y="191595"/>
                  </a:lnTo>
                  <a:lnTo>
                    <a:pt x="4824773" y="166149"/>
                  </a:lnTo>
                  <a:lnTo>
                    <a:pt x="4811363" y="158448"/>
                  </a:lnTo>
                  <a:lnTo>
                    <a:pt x="4782343" y="132810"/>
                  </a:lnTo>
                  <a:lnTo>
                    <a:pt x="4768113" y="92517"/>
                  </a:lnTo>
                  <a:lnTo>
                    <a:pt x="4767707" y="83184"/>
                  </a:lnTo>
                  <a:lnTo>
                    <a:pt x="4769330" y="66039"/>
                  </a:lnTo>
                  <a:lnTo>
                    <a:pt x="4793869" y="23749"/>
                  </a:lnTo>
                  <a:lnTo>
                    <a:pt x="4841553" y="1603"/>
                  </a:lnTo>
                  <a:lnTo>
                    <a:pt x="4861179" y="126"/>
                  </a:lnTo>
                  <a:close/>
                </a:path>
                <a:path w="7085330" h="319405">
                  <a:moveTo>
                    <a:pt x="3425571" y="126"/>
                  </a:moveTo>
                  <a:lnTo>
                    <a:pt x="3450550" y="1387"/>
                  </a:lnTo>
                  <a:lnTo>
                    <a:pt x="3471957" y="5159"/>
                  </a:lnTo>
                  <a:lnTo>
                    <a:pt x="3489793" y="11431"/>
                  </a:lnTo>
                  <a:lnTo>
                    <a:pt x="3504056" y="20192"/>
                  </a:lnTo>
                  <a:lnTo>
                    <a:pt x="3487419" y="67309"/>
                  </a:lnTo>
                  <a:lnTo>
                    <a:pt x="3472824" y="58308"/>
                  </a:lnTo>
                  <a:lnTo>
                    <a:pt x="3457813" y="51879"/>
                  </a:lnTo>
                  <a:lnTo>
                    <a:pt x="3442396" y="48021"/>
                  </a:lnTo>
                  <a:lnTo>
                    <a:pt x="3426587" y="46736"/>
                  </a:lnTo>
                  <a:lnTo>
                    <a:pt x="3417681" y="47357"/>
                  </a:lnTo>
                  <a:lnTo>
                    <a:pt x="3387480" y="75057"/>
                  </a:lnTo>
                  <a:lnTo>
                    <a:pt x="3386836" y="82676"/>
                  </a:lnTo>
                  <a:lnTo>
                    <a:pt x="3390503" y="96113"/>
                  </a:lnTo>
                  <a:lnTo>
                    <a:pt x="3401504" y="109775"/>
                  </a:lnTo>
                  <a:lnTo>
                    <a:pt x="3419840" y="123699"/>
                  </a:lnTo>
                  <a:lnTo>
                    <a:pt x="3445510" y="137921"/>
                  </a:lnTo>
                  <a:lnTo>
                    <a:pt x="3459942" y="145321"/>
                  </a:lnTo>
                  <a:lnTo>
                    <a:pt x="3472195" y="152447"/>
                  </a:lnTo>
                  <a:lnTo>
                    <a:pt x="3502294" y="179546"/>
                  </a:lnTo>
                  <a:lnTo>
                    <a:pt x="3517721" y="223081"/>
                  </a:lnTo>
                  <a:lnTo>
                    <a:pt x="3518154" y="233299"/>
                  </a:lnTo>
                  <a:lnTo>
                    <a:pt x="3516318" y="251229"/>
                  </a:lnTo>
                  <a:lnTo>
                    <a:pt x="3488690" y="295020"/>
                  </a:lnTo>
                  <a:lnTo>
                    <a:pt x="3454003" y="313134"/>
                  </a:lnTo>
                  <a:lnTo>
                    <a:pt x="3409315" y="319150"/>
                  </a:lnTo>
                  <a:lnTo>
                    <a:pt x="3388292" y="317767"/>
                  </a:lnTo>
                  <a:lnTo>
                    <a:pt x="3368294" y="313610"/>
                  </a:lnTo>
                  <a:lnTo>
                    <a:pt x="3349343" y="306667"/>
                  </a:lnTo>
                  <a:lnTo>
                    <a:pt x="3331464" y="296925"/>
                  </a:lnTo>
                  <a:lnTo>
                    <a:pt x="3351656" y="247776"/>
                  </a:lnTo>
                  <a:lnTo>
                    <a:pt x="3367797" y="257758"/>
                  </a:lnTo>
                  <a:lnTo>
                    <a:pt x="3383819" y="264858"/>
                  </a:lnTo>
                  <a:lnTo>
                    <a:pt x="3399698" y="269101"/>
                  </a:lnTo>
                  <a:lnTo>
                    <a:pt x="3415411" y="270509"/>
                  </a:lnTo>
                  <a:lnTo>
                    <a:pt x="3436506" y="268412"/>
                  </a:lnTo>
                  <a:lnTo>
                    <a:pt x="3451590" y="262112"/>
                  </a:lnTo>
                  <a:lnTo>
                    <a:pt x="3460648" y="251596"/>
                  </a:lnTo>
                  <a:lnTo>
                    <a:pt x="3463671" y="236854"/>
                  </a:lnTo>
                  <a:lnTo>
                    <a:pt x="3462956" y="229044"/>
                  </a:lnTo>
                  <a:lnTo>
                    <a:pt x="3434921" y="191595"/>
                  </a:lnTo>
                  <a:lnTo>
                    <a:pt x="3389165" y="166149"/>
                  </a:lnTo>
                  <a:lnTo>
                    <a:pt x="3375755" y="158448"/>
                  </a:lnTo>
                  <a:lnTo>
                    <a:pt x="3346735" y="132810"/>
                  </a:lnTo>
                  <a:lnTo>
                    <a:pt x="3332505" y="92517"/>
                  </a:lnTo>
                  <a:lnTo>
                    <a:pt x="3332099" y="83184"/>
                  </a:lnTo>
                  <a:lnTo>
                    <a:pt x="3333722" y="66039"/>
                  </a:lnTo>
                  <a:lnTo>
                    <a:pt x="3358261" y="23749"/>
                  </a:lnTo>
                  <a:lnTo>
                    <a:pt x="3405945" y="1603"/>
                  </a:lnTo>
                  <a:lnTo>
                    <a:pt x="3425571" y="126"/>
                  </a:lnTo>
                  <a:close/>
                </a:path>
                <a:path w="7085330" h="319405">
                  <a:moveTo>
                    <a:pt x="3204591" y="126"/>
                  </a:moveTo>
                  <a:lnTo>
                    <a:pt x="3229570" y="1387"/>
                  </a:lnTo>
                  <a:lnTo>
                    <a:pt x="3250977" y="5159"/>
                  </a:lnTo>
                  <a:lnTo>
                    <a:pt x="3268813" y="11431"/>
                  </a:lnTo>
                  <a:lnTo>
                    <a:pt x="3283077" y="20192"/>
                  </a:lnTo>
                  <a:lnTo>
                    <a:pt x="3266440" y="67309"/>
                  </a:lnTo>
                  <a:lnTo>
                    <a:pt x="3251844" y="58308"/>
                  </a:lnTo>
                  <a:lnTo>
                    <a:pt x="3236833" y="51879"/>
                  </a:lnTo>
                  <a:lnTo>
                    <a:pt x="3221416" y="48021"/>
                  </a:lnTo>
                  <a:lnTo>
                    <a:pt x="3205606" y="46736"/>
                  </a:lnTo>
                  <a:lnTo>
                    <a:pt x="3196701" y="47357"/>
                  </a:lnTo>
                  <a:lnTo>
                    <a:pt x="3166500" y="75057"/>
                  </a:lnTo>
                  <a:lnTo>
                    <a:pt x="3165855" y="82676"/>
                  </a:lnTo>
                  <a:lnTo>
                    <a:pt x="3169523" y="96113"/>
                  </a:lnTo>
                  <a:lnTo>
                    <a:pt x="3180524" y="109775"/>
                  </a:lnTo>
                  <a:lnTo>
                    <a:pt x="3198860" y="123699"/>
                  </a:lnTo>
                  <a:lnTo>
                    <a:pt x="3224529" y="137921"/>
                  </a:lnTo>
                  <a:lnTo>
                    <a:pt x="3238962" y="145321"/>
                  </a:lnTo>
                  <a:lnTo>
                    <a:pt x="3251215" y="152447"/>
                  </a:lnTo>
                  <a:lnTo>
                    <a:pt x="3281314" y="179546"/>
                  </a:lnTo>
                  <a:lnTo>
                    <a:pt x="3296741" y="223081"/>
                  </a:lnTo>
                  <a:lnTo>
                    <a:pt x="3297174" y="233299"/>
                  </a:lnTo>
                  <a:lnTo>
                    <a:pt x="3295336" y="251229"/>
                  </a:lnTo>
                  <a:lnTo>
                    <a:pt x="3267583" y="295020"/>
                  </a:lnTo>
                  <a:lnTo>
                    <a:pt x="3233007" y="313134"/>
                  </a:lnTo>
                  <a:lnTo>
                    <a:pt x="3188335" y="319150"/>
                  </a:lnTo>
                  <a:lnTo>
                    <a:pt x="3167312" y="317767"/>
                  </a:lnTo>
                  <a:lnTo>
                    <a:pt x="3147314" y="313610"/>
                  </a:lnTo>
                  <a:lnTo>
                    <a:pt x="3128363" y="306667"/>
                  </a:lnTo>
                  <a:lnTo>
                    <a:pt x="3110484" y="296925"/>
                  </a:lnTo>
                  <a:lnTo>
                    <a:pt x="3130677" y="247776"/>
                  </a:lnTo>
                  <a:lnTo>
                    <a:pt x="3146817" y="257758"/>
                  </a:lnTo>
                  <a:lnTo>
                    <a:pt x="3162839" y="264858"/>
                  </a:lnTo>
                  <a:lnTo>
                    <a:pt x="3178718" y="269101"/>
                  </a:lnTo>
                  <a:lnTo>
                    <a:pt x="3194430" y="270509"/>
                  </a:lnTo>
                  <a:lnTo>
                    <a:pt x="3215526" y="268412"/>
                  </a:lnTo>
                  <a:lnTo>
                    <a:pt x="3230610" y="262112"/>
                  </a:lnTo>
                  <a:lnTo>
                    <a:pt x="3239668" y="251596"/>
                  </a:lnTo>
                  <a:lnTo>
                    <a:pt x="3242691" y="236854"/>
                  </a:lnTo>
                  <a:lnTo>
                    <a:pt x="3241976" y="229044"/>
                  </a:lnTo>
                  <a:lnTo>
                    <a:pt x="3213941" y="191595"/>
                  </a:lnTo>
                  <a:lnTo>
                    <a:pt x="3168185" y="166149"/>
                  </a:lnTo>
                  <a:lnTo>
                    <a:pt x="3154775" y="158448"/>
                  </a:lnTo>
                  <a:lnTo>
                    <a:pt x="3125755" y="132810"/>
                  </a:lnTo>
                  <a:lnTo>
                    <a:pt x="3111525" y="92517"/>
                  </a:lnTo>
                  <a:lnTo>
                    <a:pt x="3111118" y="83184"/>
                  </a:lnTo>
                  <a:lnTo>
                    <a:pt x="3112742" y="66039"/>
                  </a:lnTo>
                  <a:lnTo>
                    <a:pt x="3137280" y="23749"/>
                  </a:lnTo>
                  <a:lnTo>
                    <a:pt x="3184965" y="1603"/>
                  </a:lnTo>
                  <a:lnTo>
                    <a:pt x="3204591" y="126"/>
                  </a:lnTo>
                  <a:close/>
                </a:path>
                <a:path w="7085330" h="319405">
                  <a:moveTo>
                    <a:pt x="1529588" y="126"/>
                  </a:moveTo>
                  <a:lnTo>
                    <a:pt x="1554829" y="1484"/>
                  </a:lnTo>
                  <a:lnTo>
                    <a:pt x="1577403" y="5556"/>
                  </a:lnTo>
                  <a:lnTo>
                    <a:pt x="1597310" y="12342"/>
                  </a:lnTo>
                  <a:lnTo>
                    <a:pt x="1614551" y="21843"/>
                  </a:lnTo>
                  <a:lnTo>
                    <a:pt x="1591944" y="67182"/>
                  </a:lnTo>
                  <a:lnTo>
                    <a:pt x="1581398" y="59108"/>
                  </a:lnTo>
                  <a:lnTo>
                    <a:pt x="1568053" y="53355"/>
                  </a:lnTo>
                  <a:lnTo>
                    <a:pt x="1551922" y="49912"/>
                  </a:lnTo>
                  <a:lnTo>
                    <a:pt x="1533016" y="48767"/>
                  </a:lnTo>
                  <a:lnTo>
                    <a:pt x="1514633" y="50792"/>
                  </a:lnTo>
                  <a:lnTo>
                    <a:pt x="1469771" y="81152"/>
                  </a:lnTo>
                  <a:lnTo>
                    <a:pt x="1451308" y="117760"/>
                  </a:lnTo>
                  <a:lnTo>
                    <a:pt x="1445133" y="162940"/>
                  </a:lnTo>
                  <a:lnTo>
                    <a:pt x="1446561" y="186422"/>
                  </a:lnTo>
                  <a:lnTo>
                    <a:pt x="1457991" y="225716"/>
                  </a:lnTo>
                  <a:lnTo>
                    <a:pt x="1494663" y="263270"/>
                  </a:lnTo>
                  <a:lnTo>
                    <a:pt x="1528952" y="270509"/>
                  </a:lnTo>
                  <a:lnTo>
                    <a:pt x="1549576" y="268577"/>
                  </a:lnTo>
                  <a:lnTo>
                    <a:pt x="1567830" y="262763"/>
                  </a:lnTo>
                  <a:lnTo>
                    <a:pt x="1583727" y="253043"/>
                  </a:lnTo>
                  <a:lnTo>
                    <a:pt x="1597278" y="239394"/>
                  </a:lnTo>
                  <a:lnTo>
                    <a:pt x="1622678" y="283590"/>
                  </a:lnTo>
                  <a:lnTo>
                    <a:pt x="1603984" y="299166"/>
                  </a:lnTo>
                  <a:lnTo>
                    <a:pt x="1581419" y="310276"/>
                  </a:lnTo>
                  <a:lnTo>
                    <a:pt x="1554974" y="316934"/>
                  </a:lnTo>
                  <a:lnTo>
                    <a:pt x="1524635" y="319150"/>
                  </a:lnTo>
                  <a:lnTo>
                    <a:pt x="1494061" y="316503"/>
                  </a:lnTo>
                  <a:lnTo>
                    <a:pt x="1443821" y="295255"/>
                  </a:lnTo>
                  <a:lnTo>
                    <a:pt x="1408509" y="253434"/>
                  </a:lnTo>
                  <a:lnTo>
                    <a:pt x="1390602" y="195470"/>
                  </a:lnTo>
                  <a:lnTo>
                    <a:pt x="1388364" y="160654"/>
                  </a:lnTo>
                  <a:lnTo>
                    <a:pt x="1390840" y="127845"/>
                  </a:lnTo>
                  <a:lnTo>
                    <a:pt x="1410652" y="70608"/>
                  </a:lnTo>
                  <a:lnTo>
                    <a:pt x="1449256" y="26058"/>
                  </a:lnTo>
                  <a:lnTo>
                    <a:pt x="1500032" y="3008"/>
                  </a:lnTo>
                  <a:lnTo>
                    <a:pt x="1529588" y="126"/>
                  </a:lnTo>
                  <a:close/>
                </a:path>
                <a:path w="7085330" h="319405">
                  <a:moveTo>
                    <a:pt x="141224" y="126"/>
                  </a:moveTo>
                  <a:lnTo>
                    <a:pt x="166465" y="1484"/>
                  </a:lnTo>
                  <a:lnTo>
                    <a:pt x="189039" y="5556"/>
                  </a:lnTo>
                  <a:lnTo>
                    <a:pt x="208946" y="12342"/>
                  </a:lnTo>
                  <a:lnTo>
                    <a:pt x="226187" y="21843"/>
                  </a:lnTo>
                  <a:lnTo>
                    <a:pt x="203581" y="67182"/>
                  </a:lnTo>
                  <a:lnTo>
                    <a:pt x="193034" y="59108"/>
                  </a:lnTo>
                  <a:lnTo>
                    <a:pt x="179689" y="53355"/>
                  </a:lnTo>
                  <a:lnTo>
                    <a:pt x="163558" y="49912"/>
                  </a:lnTo>
                  <a:lnTo>
                    <a:pt x="144652" y="48767"/>
                  </a:lnTo>
                  <a:lnTo>
                    <a:pt x="126269" y="50792"/>
                  </a:lnTo>
                  <a:lnTo>
                    <a:pt x="81406" y="81152"/>
                  </a:lnTo>
                  <a:lnTo>
                    <a:pt x="62944" y="117760"/>
                  </a:lnTo>
                  <a:lnTo>
                    <a:pt x="56768" y="162940"/>
                  </a:lnTo>
                  <a:lnTo>
                    <a:pt x="58197" y="186422"/>
                  </a:lnTo>
                  <a:lnTo>
                    <a:pt x="69627" y="225716"/>
                  </a:lnTo>
                  <a:lnTo>
                    <a:pt x="106299" y="263270"/>
                  </a:lnTo>
                  <a:lnTo>
                    <a:pt x="140588" y="270509"/>
                  </a:lnTo>
                  <a:lnTo>
                    <a:pt x="161212" y="268577"/>
                  </a:lnTo>
                  <a:lnTo>
                    <a:pt x="179466" y="262763"/>
                  </a:lnTo>
                  <a:lnTo>
                    <a:pt x="195363" y="253043"/>
                  </a:lnTo>
                  <a:lnTo>
                    <a:pt x="208914" y="239394"/>
                  </a:lnTo>
                  <a:lnTo>
                    <a:pt x="234314" y="283590"/>
                  </a:lnTo>
                  <a:lnTo>
                    <a:pt x="215620" y="299166"/>
                  </a:lnTo>
                  <a:lnTo>
                    <a:pt x="193055" y="310276"/>
                  </a:lnTo>
                  <a:lnTo>
                    <a:pt x="166610" y="316934"/>
                  </a:lnTo>
                  <a:lnTo>
                    <a:pt x="136270" y="319150"/>
                  </a:lnTo>
                  <a:lnTo>
                    <a:pt x="105697" y="316503"/>
                  </a:lnTo>
                  <a:lnTo>
                    <a:pt x="55457" y="295255"/>
                  </a:lnTo>
                  <a:lnTo>
                    <a:pt x="20145" y="253434"/>
                  </a:lnTo>
                  <a:lnTo>
                    <a:pt x="2238" y="195470"/>
                  </a:lnTo>
                  <a:lnTo>
                    <a:pt x="0" y="160654"/>
                  </a:lnTo>
                  <a:lnTo>
                    <a:pt x="2476" y="127845"/>
                  </a:lnTo>
                  <a:lnTo>
                    <a:pt x="22288" y="70608"/>
                  </a:lnTo>
                  <a:lnTo>
                    <a:pt x="60892" y="26058"/>
                  </a:lnTo>
                  <a:lnTo>
                    <a:pt x="111668" y="3008"/>
                  </a:lnTo>
                  <a:lnTo>
                    <a:pt x="141224" y="126"/>
                  </a:lnTo>
                  <a:close/>
                </a:path>
                <a:path w="7085330" h="319405">
                  <a:moveTo>
                    <a:pt x="5373623" y="0"/>
                  </a:moveTo>
                  <a:lnTo>
                    <a:pt x="5432393" y="10302"/>
                  </a:lnTo>
                  <a:lnTo>
                    <a:pt x="5475350" y="41275"/>
                  </a:lnTo>
                  <a:lnTo>
                    <a:pt x="5501751" y="90804"/>
                  </a:lnTo>
                  <a:lnTo>
                    <a:pt x="5510530" y="157099"/>
                  </a:lnTo>
                  <a:lnTo>
                    <a:pt x="5508242" y="192434"/>
                  </a:lnTo>
                  <a:lnTo>
                    <a:pt x="5489902" y="251628"/>
                  </a:lnTo>
                  <a:lnTo>
                    <a:pt x="5453514" y="294558"/>
                  </a:lnTo>
                  <a:lnTo>
                    <a:pt x="5401317" y="316414"/>
                  </a:lnTo>
                  <a:lnTo>
                    <a:pt x="5369433" y="319150"/>
                  </a:lnTo>
                  <a:lnTo>
                    <a:pt x="5340191" y="316456"/>
                  </a:lnTo>
                  <a:lnTo>
                    <a:pt x="5292566" y="294826"/>
                  </a:lnTo>
                  <a:lnTo>
                    <a:pt x="5259681" y="252128"/>
                  </a:lnTo>
                  <a:lnTo>
                    <a:pt x="5243107" y="192744"/>
                  </a:lnTo>
                  <a:lnTo>
                    <a:pt x="5241036" y="157099"/>
                  </a:lnTo>
                  <a:lnTo>
                    <a:pt x="5243278" y="125406"/>
                  </a:lnTo>
                  <a:lnTo>
                    <a:pt x="5261288" y="69641"/>
                  </a:lnTo>
                  <a:lnTo>
                    <a:pt x="5296703" y="25610"/>
                  </a:lnTo>
                  <a:lnTo>
                    <a:pt x="5344951" y="2837"/>
                  </a:lnTo>
                  <a:lnTo>
                    <a:pt x="5373623" y="0"/>
                  </a:lnTo>
                  <a:close/>
                </a:path>
                <a:path w="7085330" h="319405">
                  <a:moveTo>
                    <a:pt x="2168652" y="0"/>
                  </a:moveTo>
                  <a:lnTo>
                    <a:pt x="2227421" y="10302"/>
                  </a:lnTo>
                  <a:lnTo>
                    <a:pt x="2270379" y="41275"/>
                  </a:lnTo>
                  <a:lnTo>
                    <a:pt x="2296779" y="90804"/>
                  </a:lnTo>
                  <a:lnTo>
                    <a:pt x="2305558" y="157099"/>
                  </a:lnTo>
                  <a:lnTo>
                    <a:pt x="2303270" y="192434"/>
                  </a:lnTo>
                  <a:lnTo>
                    <a:pt x="2284930" y="251628"/>
                  </a:lnTo>
                  <a:lnTo>
                    <a:pt x="2248542" y="294558"/>
                  </a:lnTo>
                  <a:lnTo>
                    <a:pt x="2196345" y="316414"/>
                  </a:lnTo>
                  <a:lnTo>
                    <a:pt x="2164461" y="319150"/>
                  </a:lnTo>
                  <a:lnTo>
                    <a:pt x="2135219" y="316456"/>
                  </a:lnTo>
                  <a:lnTo>
                    <a:pt x="2087594" y="294826"/>
                  </a:lnTo>
                  <a:lnTo>
                    <a:pt x="2054709" y="252128"/>
                  </a:lnTo>
                  <a:lnTo>
                    <a:pt x="2038135" y="192744"/>
                  </a:lnTo>
                  <a:lnTo>
                    <a:pt x="2036064" y="157099"/>
                  </a:lnTo>
                  <a:lnTo>
                    <a:pt x="2038306" y="125406"/>
                  </a:lnTo>
                  <a:lnTo>
                    <a:pt x="2056316" y="69641"/>
                  </a:lnTo>
                  <a:lnTo>
                    <a:pt x="2091731" y="25610"/>
                  </a:lnTo>
                  <a:lnTo>
                    <a:pt x="2139979" y="2837"/>
                  </a:lnTo>
                  <a:lnTo>
                    <a:pt x="2168652" y="0"/>
                  </a:lnTo>
                  <a:close/>
                </a:path>
                <a:path w="7085330" h="319405">
                  <a:moveTo>
                    <a:pt x="396239" y="0"/>
                  </a:moveTo>
                  <a:lnTo>
                    <a:pt x="455009" y="10302"/>
                  </a:lnTo>
                  <a:lnTo>
                    <a:pt x="497966" y="41275"/>
                  </a:lnTo>
                  <a:lnTo>
                    <a:pt x="524367" y="90804"/>
                  </a:lnTo>
                  <a:lnTo>
                    <a:pt x="533145" y="157099"/>
                  </a:lnTo>
                  <a:lnTo>
                    <a:pt x="530858" y="192434"/>
                  </a:lnTo>
                  <a:lnTo>
                    <a:pt x="512518" y="251628"/>
                  </a:lnTo>
                  <a:lnTo>
                    <a:pt x="476130" y="294558"/>
                  </a:lnTo>
                  <a:lnTo>
                    <a:pt x="423933" y="316414"/>
                  </a:lnTo>
                  <a:lnTo>
                    <a:pt x="392049" y="319150"/>
                  </a:lnTo>
                  <a:lnTo>
                    <a:pt x="362807" y="316456"/>
                  </a:lnTo>
                  <a:lnTo>
                    <a:pt x="315182" y="294826"/>
                  </a:lnTo>
                  <a:lnTo>
                    <a:pt x="282297" y="252128"/>
                  </a:lnTo>
                  <a:lnTo>
                    <a:pt x="265723" y="192744"/>
                  </a:lnTo>
                  <a:lnTo>
                    <a:pt x="263651" y="157099"/>
                  </a:lnTo>
                  <a:lnTo>
                    <a:pt x="265894" y="125406"/>
                  </a:lnTo>
                  <a:lnTo>
                    <a:pt x="283904" y="69641"/>
                  </a:lnTo>
                  <a:lnTo>
                    <a:pt x="319319" y="25610"/>
                  </a:lnTo>
                  <a:lnTo>
                    <a:pt x="367567" y="2837"/>
                  </a:lnTo>
                  <a:lnTo>
                    <a:pt x="396239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060194" y="1281429"/>
            <a:ext cx="7463155" cy="10502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6385" marR="5080" indent="-274320" algn="just">
              <a:lnSpc>
                <a:spcPct val="90100"/>
              </a:lnSpc>
              <a:spcBef>
                <a:spcPts val="385"/>
              </a:spcBef>
            </a:pPr>
            <a:r>
              <a:rPr sz="1750" spc="330" dirty="0">
                <a:solidFill>
                  <a:srgbClr val="B03E9A"/>
                </a:solidFill>
                <a:latin typeface="Arial"/>
                <a:cs typeface="Arial"/>
              </a:rPr>
              <a:t>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network </a:t>
            </a:r>
            <a:r>
              <a:rPr dirty="0">
                <a:latin typeface="Times New Roman"/>
                <a:cs typeface="Times New Roman"/>
              </a:rPr>
              <a:t>layer </a:t>
            </a:r>
            <a:r>
              <a:rPr spc="-5" dirty="0">
                <a:latin typeface="Times New Roman"/>
                <a:cs typeface="Times New Roman"/>
              </a:rPr>
              <a:t>encapsulates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40" dirty="0">
                <a:latin typeface="Times New Roman"/>
                <a:cs typeface="Times New Roman"/>
              </a:rPr>
              <a:t>transport-layer  </a:t>
            </a:r>
            <a:r>
              <a:rPr spc="-5" dirty="0">
                <a:latin typeface="Times New Roman"/>
                <a:cs typeface="Times New Roman"/>
              </a:rPr>
              <a:t>segment into </a:t>
            </a:r>
            <a:r>
              <a:rPr dirty="0">
                <a:latin typeface="Times New Roman"/>
                <a:cs typeface="Times New Roman"/>
              </a:rPr>
              <a:t>an IP </a:t>
            </a:r>
            <a:r>
              <a:rPr spc="-5" dirty="0">
                <a:latin typeface="Times New Roman"/>
                <a:cs typeface="Times New Roman"/>
              </a:rPr>
              <a:t>datagram </a:t>
            </a:r>
            <a:r>
              <a:rPr dirty="0">
                <a:latin typeface="Times New Roman"/>
                <a:cs typeface="Times New Roman"/>
              </a:rPr>
              <a:t>and then </a:t>
            </a:r>
            <a:r>
              <a:rPr spc="-5" dirty="0">
                <a:latin typeface="Times New Roman"/>
                <a:cs typeface="Times New Roman"/>
              </a:rPr>
              <a:t>makes </a:t>
            </a:r>
            <a:r>
              <a:rPr dirty="0">
                <a:latin typeface="Times New Roman"/>
                <a:cs typeface="Times New Roman"/>
              </a:rPr>
              <a:t>a </a:t>
            </a:r>
            <a:r>
              <a:rPr spc="-10" dirty="0">
                <a:latin typeface="Times New Roman"/>
                <a:cs typeface="Times New Roman"/>
              </a:rPr>
              <a:t>best-effort  </a:t>
            </a:r>
            <a:r>
              <a:rPr spc="-5" dirty="0">
                <a:latin typeface="Times New Roman"/>
                <a:cs typeface="Times New Roman"/>
              </a:rPr>
              <a:t>attempt </a:t>
            </a:r>
            <a:r>
              <a:rPr dirty="0">
                <a:latin typeface="Times New Roman"/>
                <a:cs typeface="Times New Roman"/>
              </a:rPr>
              <a:t>to deliver the </a:t>
            </a:r>
            <a:r>
              <a:rPr spc="-5" dirty="0">
                <a:latin typeface="Times New Roman"/>
                <a:cs typeface="Times New Roman"/>
              </a:rPr>
              <a:t>segment </a:t>
            </a:r>
            <a:r>
              <a:rPr dirty="0">
                <a:latin typeface="Times New Roman"/>
                <a:cs typeface="Times New Roman"/>
              </a:rPr>
              <a:t>to the receiving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host.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60194" y="3156584"/>
            <a:ext cx="7464425" cy="32543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385" marR="5080" indent="-274320" algn="just">
              <a:lnSpc>
                <a:spcPts val="2590"/>
              </a:lnSpc>
              <a:spcBef>
                <a:spcPts val="425"/>
              </a:spcBef>
              <a:buClr>
                <a:srgbClr val="B03E9A"/>
              </a:buClr>
              <a:buSzPct val="72916"/>
              <a:buFont typeface="Arial"/>
              <a:buChar char="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If the </a:t>
            </a:r>
            <a:r>
              <a:rPr sz="2400" spc="-5" dirty="0">
                <a:latin typeface="Times New Roman"/>
                <a:cs typeface="Times New Roman"/>
              </a:rPr>
              <a:t>segment </a:t>
            </a:r>
            <a:r>
              <a:rPr sz="2400" dirty="0">
                <a:latin typeface="Times New Roman"/>
                <a:cs typeface="Times New Roman"/>
              </a:rPr>
              <a:t>arrives </a:t>
            </a:r>
            <a:r>
              <a:rPr sz="2400" spc="-5" dirty="0">
                <a:latin typeface="Times New Roman"/>
                <a:cs typeface="Times New Roman"/>
              </a:rPr>
              <a:t>at the receiving </a:t>
            </a:r>
            <a:r>
              <a:rPr sz="2400" dirty="0">
                <a:latin typeface="Times New Roman"/>
                <a:cs typeface="Times New Roman"/>
              </a:rPr>
              <a:t>host, </a:t>
            </a:r>
            <a:r>
              <a:rPr sz="2400" spc="-5" dirty="0">
                <a:latin typeface="Times New Roman"/>
                <a:cs typeface="Times New Roman"/>
              </a:rPr>
              <a:t>UDP </a:t>
            </a:r>
            <a:r>
              <a:rPr sz="2400" dirty="0">
                <a:latin typeface="Times New Roman"/>
                <a:cs typeface="Times New Roman"/>
              </a:rPr>
              <a:t>uses </a:t>
            </a:r>
            <a:r>
              <a:rPr sz="2400" spc="-165" dirty="0">
                <a:latin typeface="Times New Roman"/>
                <a:cs typeface="Times New Roman"/>
              </a:rPr>
              <a:t>the </a:t>
            </a:r>
            <a:r>
              <a:rPr sz="2400" spc="-165" dirty="0">
                <a:solidFill>
                  <a:srgbClr val="892D4E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92D4E"/>
                </a:solidFill>
                <a:latin typeface="Times New Roman"/>
                <a:cs typeface="Times New Roman"/>
              </a:rPr>
              <a:t>destination </a:t>
            </a:r>
            <a:r>
              <a:rPr sz="2400" dirty="0">
                <a:solidFill>
                  <a:srgbClr val="892D4E"/>
                </a:solidFill>
                <a:latin typeface="Times New Roman"/>
                <a:cs typeface="Times New Roman"/>
              </a:rPr>
              <a:t>port </a:t>
            </a:r>
            <a:r>
              <a:rPr sz="2400" spc="-5" dirty="0">
                <a:solidFill>
                  <a:srgbClr val="892D4E"/>
                </a:solidFill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deliver the </a:t>
            </a:r>
            <a:r>
              <a:rPr sz="2400" spc="-20" dirty="0">
                <a:latin typeface="Times New Roman"/>
                <a:cs typeface="Times New Roman"/>
              </a:rPr>
              <a:t>segment’s </a:t>
            </a:r>
            <a:r>
              <a:rPr sz="2400" dirty="0">
                <a:latin typeface="Times New Roman"/>
                <a:cs typeface="Times New Roman"/>
              </a:rPr>
              <a:t>data </a:t>
            </a:r>
            <a:r>
              <a:rPr sz="2400" spc="5" dirty="0">
                <a:latin typeface="Times New Roman"/>
                <a:cs typeface="Times New Roman"/>
              </a:rPr>
              <a:t>to  </a:t>
            </a:r>
            <a:r>
              <a:rPr sz="2400" dirty="0">
                <a:latin typeface="Times New Roman"/>
                <a:cs typeface="Times New Roman"/>
              </a:rPr>
              <a:t>the correct </a:t>
            </a:r>
            <a:r>
              <a:rPr sz="2400" spc="-5" dirty="0">
                <a:latin typeface="Times New Roman"/>
                <a:cs typeface="Times New Roman"/>
              </a:rPr>
              <a:t>application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B03E9A"/>
              </a:buClr>
              <a:buFont typeface="Arial"/>
              <a:buChar char=""/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B03E9A"/>
              </a:buClr>
              <a:buFont typeface="Arial"/>
              <a:buChar char=""/>
            </a:pPr>
            <a:endParaRPr sz="3400">
              <a:latin typeface="Times New Roman"/>
              <a:cs typeface="Times New Roman"/>
            </a:endParaRPr>
          </a:p>
          <a:p>
            <a:pPr marL="286385" marR="6350" indent="-274320" algn="just">
              <a:lnSpc>
                <a:spcPct val="90000"/>
              </a:lnSpc>
              <a:buClr>
                <a:srgbClr val="B03E9A"/>
              </a:buClr>
              <a:buSzPct val="72916"/>
              <a:buFont typeface="Arial"/>
              <a:buChar char="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Note </a:t>
            </a:r>
            <a:r>
              <a:rPr sz="2400" spc="-5" dirty="0">
                <a:latin typeface="Times New Roman"/>
                <a:cs typeface="Times New Roman"/>
              </a:rPr>
              <a:t>that </a:t>
            </a:r>
            <a:r>
              <a:rPr sz="2400" dirty="0">
                <a:latin typeface="Times New Roman"/>
                <a:cs typeface="Times New Roman"/>
              </a:rPr>
              <a:t>with </a:t>
            </a:r>
            <a:r>
              <a:rPr sz="2400" spc="-5" dirty="0">
                <a:latin typeface="Times New Roman"/>
                <a:cs typeface="Times New Roman"/>
              </a:rPr>
              <a:t>UDP </a:t>
            </a:r>
            <a:r>
              <a:rPr sz="2400" dirty="0">
                <a:latin typeface="Times New Roman"/>
                <a:cs typeface="Times New Roman"/>
              </a:rPr>
              <a:t>there is </a:t>
            </a:r>
            <a:r>
              <a:rPr sz="2400" dirty="0">
                <a:solidFill>
                  <a:srgbClr val="892D4E"/>
                </a:solidFill>
                <a:latin typeface="Times New Roman"/>
                <a:cs typeface="Times New Roman"/>
              </a:rPr>
              <a:t>no </a:t>
            </a:r>
            <a:r>
              <a:rPr sz="2400" spc="-5" dirty="0">
                <a:solidFill>
                  <a:srgbClr val="892D4E"/>
                </a:solidFill>
                <a:latin typeface="Times New Roman"/>
                <a:cs typeface="Times New Roman"/>
              </a:rPr>
              <a:t>handshaking </a:t>
            </a:r>
            <a:r>
              <a:rPr sz="2400" spc="-80" dirty="0">
                <a:latin typeface="Times New Roman"/>
                <a:cs typeface="Times New Roman"/>
              </a:rPr>
              <a:t>between  </a:t>
            </a:r>
            <a:r>
              <a:rPr sz="2400" dirty="0">
                <a:latin typeface="Times New Roman"/>
                <a:cs typeface="Times New Roman"/>
              </a:rPr>
              <a:t>sending and </a:t>
            </a:r>
            <a:r>
              <a:rPr sz="2400" spc="-5" dirty="0">
                <a:latin typeface="Times New Roman"/>
                <a:cs typeface="Times New Roman"/>
              </a:rPr>
              <a:t>receiving transport-layer </a:t>
            </a:r>
            <a:r>
              <a:rPr sz="2400" spc="-10" dirty="0">
                <a:latin typeface="Times New Roman"/>
                <a:cs typeface="Times New Roman"/>
              </a:rPr>
              <a:t>entities </a:t>
            </a:r>
            <a:r>
              <a:rPr sz="2400" spc="-5" dirty="0">
                <a:latin typeface="Times New Roman"/>
                <a:cs typeface="Times New Roman"/>
              </a:rPr>
              <a:t>before  </a:t>
            </a:r>
            <a:r>
              <a:rPr sz="2400" dirty="0">
                <a:latin typeface="Times New Roman"/>
                <a:cs typeface="Times New Roman"/>
              </a:rPr>
              <a:t>sending a </a:t>
            </a:r>
            <a:r>
              <a:rPr sz="2400" spc="-5" dirty="0">
                <a:latin typeface="Times New Roman"/>
                <a:cs typeface="Times New Roman"/>
              </a:rPr>
              <a:t>segment.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this </a:t>
            </a:r>
            <a:r>
              <a:rPr sz="2400" dirty="0">
                <a:latin typeface="Times New Roman"/>
                <a:cs typeface="Times New Roman"/>
              </a:rPr>
              <a:t>reason,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UDP is said to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be 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connectionless.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77427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2922" y="500506"/>
            <a:ext cx="7087234" cy="326390"/>
            <a:chOff x="2042922" y="500506"/>
            <a:chExt cx="7087234" cy="326390"/>
          </a:xfrm>
        </p:grpSpPr>
        <p:sp>
          <p:nvSpPr>
            <p:cNvPr id="3" name="object 3"/>
            <p:cNvSpPr/>
            <p:nvPr/>
          </p:nvSpPr>
          <p:spPr>
            <a:xfrm>
              <a:off x="2043811" y="501395"/>
              <a:ext cx="7084948" cy="3244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070342" y="748918"/>
              <a:ext cx="77470" cy="778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32093" y="596900"/>
              <a:ext cx="74295" cy="114300"/>
            </a:xfrm>
            <a:custGeom>
              <a:avLst/>
              <a:gdLst/>
              <a:ahLst/>
              <a:cxnLst/>
              <a:rect l="l" t="t" r="r" b="b"/>
              <a:pathLst>
                <a:path w="74295" h="114300">
                  <a:moveTo>
                    <a:pt x="37084" y="0"/>
                  </a:moveTo>
                  <a:lnTo>
                    <a:pt x="0" y="114046"/>
                  </a:lnTo>
                  <a:lnTo>
                    <a:pt x="74168" y="114046"/>
                  </a:lnTo>
                  <a:lnTo>
                    <a:pt x="37084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70342" y="578357"/>
              <a:ext cx="77470" cy="778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78011" y="552450"/>
              <a:ext cx="95631" cy="1031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00642" y="552450"/>
              <a:ext cx="118872" cy="2151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00443" y="552450"/>
              <a:ext cx="95631" cy="1031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58735" y="552322"/>
              <a:ext cx="91186" cy="899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40726" y="549147"/>
              <a:ext cx="157607" cy="22364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57011" y="552322"/>
              <a:ext cx="91186" cy="899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35754" y="549147"/>
              <a:ext cx="157606" cy="22364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63343" y="549147"/>
              <a:ext cx="157606" cy="22364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43811" y="501395"/>
              <a:ext cx="7085330" cy="319405"/>
            </a:xfrm>
            <a:custGeom>
              <a:avLst/>
              <a:gdLst/>
              <a:ahLst/>
              <a:cxnLst/>
              <a:rect l="l" t="t" r="r" b="b"/>
              <a:pathLst>
                <a:path w="7085330" h="319405">
                  <a:moveTo>
                    <a:pt x="6310375" y="5461"/>
                  </a:moveTo>
                  <a:lnTo>
                    <a:pt x="6365113" y="5461"/>
                  </a:lnTo>
                  <a:lnTo>
                    <a:pt x="6365113" y="214502"/>
                  </a:lnTo>
                  <a:lnTo>
                    <a:pt x="6366063" y="226387"/>
                  </a:lnTo>
                  <a:lnTo>
                    <a:pt x="6388540" y="261830"/>
                  </a:lnTo>
                  <a:lnTo>
                    <a:pt x="6422009" y="270509"/>
                  </a:lnTo>
                  <a:lnTo>
                    <a:pt x="6435982" y="269557"/>
                  </a:lnTo>
                  <a:lnTo>
                    <a:pt x="6475424" y="246937"/>
                  </a:lnTo>
                  <a:lnTo>
                    <a:pt x="6484746" y="213487"/>
                  </a:lnTo>
                  <a:lnTo>
                    <a:pt x="6484746" y="5461"/>
                  </a:lnTo>
                  <a:lnTo>
                    <a:pt x="6539484" y="5461"/>
                  </a:lnTo>
                  <a:lnTo>
                    <a:pt x="6539484" y="217677"/>
                  </a:lnTo>
                  <a:lnTo>
                    <a:pt x="6537485" y="240202"/>
                  </a:lnTo>
                  <a:lnTo>
                    <a:pt x="6521535" y="277489"/>
                  </a:lnTo>
                  <a:lnTo>
                    <a:pt x="6490291" y="304041"/>
                  </a:lnTo>
                  <a:lnTo>
                    <a:pt x="6447706" y="317480"/>
                  </a:lnTo>
                  <a:lnTo>
                    <a:pt x="6422390" y="319150"/>
                  </a:lnTo>
                  <a:lnTo>
                    <a:pt x="6397055" y="317507"/>
                  </a:lnTo>
                  <a:lnTo>
                    <a:pt x="6355578" y="304363"/>
                  </a:lnTo>
                  <a:lnTo>
                    <a:pt x="6326717" y="278290"/>
                  </a:lnTo>
                  <a:lnTo>
                    <a:pt x="6312187" y="240623"/>
                  </a:lnTo>
                  <a:lnTo>
                    <a:pt x="6310375" y="217550"/>
                  </a:lnTo>
                  <a:lnTo>
                    <a:pt x="6310375" y="5461"/>
                  </a:lnTo>
                  <a:close/>
                </a:path>
                <a:path w="7085330" h="319405">
                  <a:moveTo>
                    <a:pt x="5778499" y="5461"/>
                  </a:moveTo>
                  <a:lnTo>
                    <a:pt x="6034023" y="5461"/>
                  </a:lnTo>
                  <a:lnTo>
                    <a:pt x="6034023" y="54101"/>
                  </a:lnTo>
                  <a:lnTo>
                    <a:pt x="5931408" y="54101"/>
                  </a:lnTo>
                  <a:lnTo>
                    <a:pt x="5931408" y="313943"/>
                  </a:lnTo>
                  <a:lnTo>
                    <a:pt x="5876670" y="313943"/>
                  </a:lnTo>
                  <a:lnTo>
                    <a:pt x="5876670" y="54101"/>
                  </a:lnTo>
                  <a:lnTo>
                    <a:pt x="5778499" y="54101"/>
                  </a:lnTo>
                  <a:lnTo>
                    <a:pt x="5778499" y="5461"/>
                  </a:lnTo>
                  <a:close/>
                </a:path>
                <a:path w="7085330" h="319405">
                  <a:moveTo>
                    <a:pt x="4493768" y="5461"/>
                  </a:moveTo>
                  <a:lnTo>
                    <a:pt x="4520057" y="5461"/>
                  </a:lnTo>
                  <a:lnTo>
                    <a:pt x="4665725" y="191642"/>
                  </a:lnTo>
                  <a:lnTo>
                    <a:pt x="4665725" y="5461"/>
                  </a:lnTo>
                  <a:lnTo>
                    <a:pt x="4718431" y="5461"/>
                  </a:lnTo>
                  <a:lnTo>
                    <a:pt x="4718431" y="318134"/>
                  </a:lnTo>
                  <a:lnTo>
                    <a:pt x="4696079" y="318134"/>
                  </a:lnTo>
                  <a:lnTo>
                    <a:pt x="4546345" y="122936"/>
                  </a:lnTo>
                  <a:lnTo>
                    <a:pt x="4546345" y="314198"/>
                  </a:lnTo>
                  <a:lnTo>
                    <a:pt x="4493768" y="314198"/>
                  </a:lnTo>
                  <a:lnTo>
                    <a:pt x="4493768" y="5461"/>
                  </a:lnTo>
                  <a:close/>
                </a:path>
                <a:path w="7085330" h="319405">
                  <a:moveTo>
                    <a:pt x="3666236" y="5461"/>
                  </a:moveTo>
                  <a:lnTo>
                    <a:pt x="3921760" y="5461"/>
                  </a:lnTo>
                  <a:lnTo>
                    <a:pt x="3921760" y="54101"/>
                  </a:lnTo>
                  <a:lnTo>
                    <a:pt x="3819143" y="54101"/>
                  </a:lnTo>
                  <a:lnTo>
                    <a:pt x="3819143" y="313943"/>
                  </a:lnTo>
                  <a:lnTo>
                    <a:pt x="3764406" y="313943"/>
                  </a:lnTo>
                  <a:lnTo>
                    <a:pt x="3764406" y="54101"/>
                  </a:lnTo>
                  <a:lnTo>
                    <a:pt x="3666236" y="54101"/>
                  </a:lnTo>
                  <a:lnTo>
                    <a:pt x="3666236" y="5461"/>
                  </a:lnTo>
                  <a:close/>
                </a:path>
                <a:path w="7085330" h="319405">
                  <a:moveTo>
                    <a:pt x="2879852" y="5461"/>
                  </a:moveTo>
                  <a:lnTo>
                    <a:pt x="3076702" y="5461"/>
                  </a:lnTo>
                  <a:lnTo>
                    <a:pt x="3076702" y="54101"/>
                  </a:lnTo>
                  <a:lnTo>
                    <a:pt x="2934589" y="54101"/>
                  </a:lnTo>
                  <a:lnTo>
                    <a:pt x="2934589" y="126364"/>
                  </a:lnTo>
                  <a:lnTo>
                    <a:pt x="3036442" y="126364"/>
                  </a:lnTo>
                  <a:lnTo>
                    <a:pt x="3036442" y="172846"/>
                  </a:lnTo>
                  <a:lnTo>
                    <a:pt x="2934589" y="172846"/>
                  </a:lnTo>
                  <a:lnTo>
                    <a:pt x="2934589" y="265302"/>
                  </a:lnTo>
                  <a:lnTo>
                    <a:pt x="3074416" y="265302"/>
                  </a:lnTo>
                  <a:lnTo>
                    <a:pt x="3074416" y="313943"/>
                  </a:lnTo>
                  <a:lnTo>
                    <a:pt x="2879852" y="313943"/>
                  </a:lnTo>
                  <a:lnTo>
                    <a:pt x="2879852" y="5461"/>
                  </a:lnTo>
                  <a:close/>
                </a:path>
                <a:path w="7085330" h="319405">
                  <a:moveTo>
                    <a:pt x="2642108" y="5461"/>
                  </a:moveTo>
                  <a:lnTo>
                    <a:pt x="2696844" y="5461"/>
                  </a:lnTo>
                  <a:lnTo>
                    <a:pt x="2696844" y="265302"/>
                  </a:lnTo>
                  <a:lnTo>
                    <a:pt x="2836291" y="265302"/>
                  </a:lnTo>
                  <a:lnTo>
                    <a:pt x="2836291" y="313943"/>
                  </a:lnTo>
                  <a:lnTo>
                    <a:pt x="2642108" y="313943"/>
                  </a:lnTo>
                  <a:lnTo>
                    <a:pt x="2642108" y="5461"/>
                  </a:lnTo>
                  <a:close/>
                </a:path>
                <a:path w="7085330" h="319405">
                  <a:moveTo>
                    <a:pt x="2354072" y="5461"/>
                  </a:moveTo>
                  <a:lnTo>
                    <a:pt x="2380361" y="5461"/>
                  </a:lnTo>
                  <a:lnTo>
                    <a:pt x="2526029" y="191642"/>
                  </a:lnTo>
                  <a:lnTo>
                    <a:pt x="2526029" y="5461"/>
                  </a:lnTo>
                  <a:lnTo>
                    <a:pt x="2578735" y="5461"/>
                  </a:lnTo>
                  <a:lnTo>
                    <a:pt x="2578735" y="318134"/>
                  </a:lnTo>
                  <a:lnTo>
                    <a:pt x="2556383" y="318134"/>
                  </a:lnTo>
                  <a:lnTo>
                    <a:pt x="2406650" y="122936"/>
                  </a:lnTo>
                  <a:lnTo>
                    <a:pt x="2406650" y="314198"/>
                  </a:lnTo>
                  <a:lnTo>
                    <a:pt x="2354072" y="314198"/>
                  </a:lnTo>
                  <a:lnTo>
                    <a:pt x="2354072" y="5461"/>
                  </a:lnTo>
                  <a:close/>
                </a:path>
                <a:path w="7085330" h="319405">
                  <a:moveTo>
                    <a:pt x="1931415" y="5461"/>
                  </a:moveTo>
                  <a:lnTo>
                    <a:pt x="1986152" y="5461"/>
                  </a:lnTo>
                  <a:lnTo>
                    <a:pt x="1986152" y="313943"/>
                  </a:lnTo>
                  <a:lnTo>
                    <a:pt x="1931415" y="313943"/>
                  </a:lnTo>
                  <a:lnTo>
                    <a:pt x="1931415" y="5461"/>
                  </a:lnTo>
                  <a:close/>
                </a:path>
                <a:path w="7085330" h="319405">
                  <a:moveTo>
                    <a:pt x="1639315" y="5461"/>
                  </a:moveTo>
                  <a:lnTo>
                    <a:pt x="1894839" y="5461"/>
                  </a:lnTo>
                  <a:lnTo>
                    <a:pt x="1894839" y="54101"/>
                  </a:lnTo>
                  <a:lnTo>
                    <a:pt x="1792224" y="54101"/>
                  </a:lnTo>
                  <a:lnTo>
                    <a:pt x="1792224" y="313943"/>
                  </a:lnTo>
                  <a:lnTo>
                    <a:pt x="1737487" y="313943"/>
                  </a:lnTo>
                  <a:lnTo>
                    <a:pt x="1737487" y="54101"/>
                  </a:lnTo>
                  <a:lnTo>
                    <a:pt x="1639315" y="54101"/>
                  </a:lnTo>
                  <a:lnTo>
                    <a:pt x="1639315" y="5461"/>
                  </a:lnTo>
                  <a:close/>
                </a:path>
                <a:path w="7085330" h="319405">
                  <a:moveTo>
                    <a:pt x="1157732" y="5461"/>
                  </a:moveTo>
                  <a:lnTo>
                    <a:pt x="1354581" y="5461"/>
                  </a:lnTo>
                  <a:lnTo>
                    <a:pt x="1354581" y="54101"/>
                  </a:lnTo>
                  <a:lnTo>
                    <a:pt x="1212468" y="54101"/>
                  </a:lnTo>
                  <a:lnTo>
                    <a:pt x="1212468" y="126364"/>
                  </a:lnTo>
                  <a:lnTo>
                    <a:pt x="1314323" y="126364"/>
                  </a:lnTo>
                  <a:lnTo>
                    <a:pt x="1314323" y="172846"/>
                  </a:lnTo>
                  <a:lnTo>
                    <a:pt x="1212468" y="172846"/>
                  </a:lnTo>
                  <a:lnTo>
                    <a:pt x="1212468" y="265302"/>
                  </a:lnTo>
                  <a:lnTo>
                    <a:pt x="1352296" y="265302"/>
                  </a:lnTo>
                  <a:lnTo>
                    <a:pt x="1352296" y="313943"/>
                  </a:lnTo>
                  <a:lnTo>
                    <a:pt x="1157732" y="313943"/>
                  </a:lnTo>
                  <a:lnTo>
                    <a:pt x="1157732" y="5461"/>
                  </a:lnTo>
                  <a:close/>
                </a:path>
                <a:path w="7085330" h="319405">
                  <a:moveTo>
                    <a:pt x="869695" y="5461"/>
                  </a:moveTo>
                  <a:lnTo>
                    <a:pt x="895984" y="5461"/>
                  </a:lnTo>
                  <a:lnTo>
                    <a:pt x="1041653" y="191642"/>
                  </a:lnTo>
                  <a:lnTo>
                    <a:pt x="1041653" y="5461"/>
                  </a:lnTo>
                  <a:lnTo>
                    <a:pt x="1094358" y="5461"/>
                  </a:lnTo>
                  <a:lnTo>
                    <a:pt x="1094358" y="318134"/>
                  </a:lnTo>
                  <a:lnTo>
                    <a:pt x="1072007" y="318134"/>
                  </a:lnTo>
                  <a:lnTo>
                    <a:pt x="922274" y="122936"/>
                  </a:lnTo>
                  <a:lnTo>
                    <a:pt x="922274" y="314198"/>
                  </a:lnTo>
                  <a:lnTo>
                    <a:pt x="869695" y="314198"/>
                  </a:lnTo>
                  <a:lnTo>
                    <a:pt x="869695" y="5461"/>
                  </a:lnTo>
                  <a:close/>
                </a:path>
                <a:path w="7085330" h="319405">
                  <a:moveTo>
                    <a:pt x="581659" y="5461"/>
                  </a:moveTo>
                  <a:lnTo>
                    <a:pt x="607949" y="5461"/>
                  </a:lnTo>
                  <a:lnTo>
                    <a:pt x="753618" y="191642"/>
                  </a:lnTo>
                  <a:lnTo>
                    <a:pt x="753618" y="5461"/>
                  </a:lnTo>
                  <a:lnTo>
                    <a:pt x="806322" y="5461"/>
                  </a:lnTo>
                  <a:lnTo>
                    <a:pt x="806322" y="318134"/>
                  </a:lnTo>
                  <a:lnTo>
                    <a:pt x="783970" y="318134"/>
                  </a:lnTo>
                  <a:lnTo>
                    <a:pt x="634238" y="122936"/>
                  </a:lnTo>
                  <a:lnTo>
                    <a:pt x="634238" y="314198"/>
                  </a:lnTo>
                  <a:lnTo>
                    <a:pt x="581659" y="314198"/>
                  </a:lnTo>
                  <a:lnTo>
                    <a:pt x="581659" y="5461"/>
                  </a:lnTo>
                  <a:close/>
                </a:path>
                <a:path w="7085330" h="319405">
                  <a:moveTo>
                    <a:pt x="6944359" y="3301"/>
                  </a:moveTo>
                  <a:lnTo>
                    <a:pt x="7007574" y="8921"/>
                  </a:lnTo>
                  <a:lnTo>
                    <a:pt x="7051167" y="25780"/>
                  </a:lnTo>
                  <a:lnTo>
                    <a:pt x="7076535" y="54435"/>
                  </a:lnTo>
                  <a:lnTo>
                    <a:pt x="7084948" y="95757"/>
                  </a:lnTo>
                  <a:lnTo>
                    <a:pt x="7077138" y="142190"/>
                  </a:lnTo>
                  <a:lnTo>
                    <a:pt x="7053706" y="175371"/>
                  </a:lnTo>
                  <a:lnTo>
                    <a:pt x="7014654" y="195288"/>
                  </a:lnTo>
                  <a:lnTo>
                    <a:pt x="6959981" y="201929"/>
                  </a:lnTo>
                  <a:lnTo>
                    <a:pt x="6953758" y="201929"/>
                  </a:lnTo>
                  <a:lnTo>
                    <a:pt x="6945503" y="201421"/>
                  </a:lnTo>
                  <a:lnTo>
                    <a:pt x="6935088" y="200405"/>
                  </a:lnTo>
                  <a:lnTo>
                    <a:pt x="6935088" y="313943"/>
                  </a:lnTo>
                  <a:lnTo>
                    <a:pt x="6880352" y="313943"/>
                  </a:lnTo>
                  <a:lnTo>
                    <a:pt x="6880352" y="5587"/>
                  </a:lnTo>
                  <a:lnTo>
                    <a:pt x="6904855" y="4587"/>
                  </a:lnTo>
                  <a:lnTo>
                    <a:pt x="6923690" y="3873"/>
                  </a:lnTo>
                  <a:lnTo>
                    <a:pt x="6936859" y="3444"/>
                  </a:lnTo>
                  <a:lnTo>
                    <a:pt x="6944359" y="3301"/>
                  </a:lnTo>
                  <a:close/>
                </a:path>
                <a:path w="7085330" h="319405">
                  <a:moveTo>
                    <a:pt x="6685280" y="3301"/>
                  </a:moveTo>
                  <a:lnTo>
                    <a:pt x="6745700" y="13192"/>
                  </a:lnTo>
                  <a:lnTo>
                    <a:pt x="6792213" y="42799"/>
                  </a:lnTo>
                  <a:lnTo>
                    <a:pt x="6821820" y="88709"/>
                  </a:lnTo>
                  <a:lnTo>
                    <a:pt x="6831711" y="147574"/>
                  </a:lnTo>
                  <a:lnTo>
                    <a:pt x="6827256" y="198394"/>
                  </a:lnTo>
                  <a:lnTo>
                    <a:pt x="6813893" y="239982"/>
                  </a:lnTo>
                  <a:lnTo>
                    <a:pt x="6791626" y="272335"/>
                  </a:lnTo>
                  <a:lnTo>
                    <a:pt x="6760459" y="295449"/>
                  </a:lnTo>
                  <a:lnTo>
                    <a:pt x="6720394" y="309319"/>
                  </a:lnTo>
                  <a:lnTo>
                    <a:pt x="6671436" y="313943"/>
                  </a:lnTo>
                  <a:lnTo>
                    <a:pt x="6602984" y="313943"/>
                  </a:lnTo>
                  <a:lnTo>
                    <a:pt x="6602984" y="5587"/>
                  </a:lnTo>
                  <a:lnTo>
                    <a:pt x="6632702" y="4587"/>
                  </a:lnTo>
                  <a:lnTo>
                    <a:pt x="6656324" y="3873"/>
                  </a:lnTo>
                  <a:lnTo>
                    <a:pt x="6673850" y="3444"/>
                  </a:lnTo>
                  <a:lnTo>
                    <a:pt x="6685280" y="3301"/>
                  </a:lnTo>
                  <a:close/>
                </a:path>
                <a:path w="7085330" h="319405">
                  <a:moveTo>
                    <a:pt x="5066792" y="3301"/>
                  </a:moveTo>
                  <a:lnTo>
                    <a:pt x="5130006" y="8921"/>
                  </a:lnTo>
                  <a:lnTo>
                    <a:pt x="5173598" y="25780"/>
                  </a:lnTo>
                  <a:lnTo>
                    <a:pt x="5198967" y="54435"/>
                  </a:lnTo>
                  <a:lnTo>
                    <a:pt x="5207381" y="95757"/>
                  </a:lnTo>
                  <a:lnTo>
                    <a:pt x="5199570" y="142190"/>
                  </a:lnTo>
                  <a:lnTo>
                    <a:pt x="5176139" y="175371"/>
                  </a:lnTo>
                  <a:lnTo>
                    <a:pt x="5137086" y="195288"/>
                  </a:lnTo>
                  <a:lnTo>
                    <a:pt x="5082413" y="201929"/>
                  </a:lnTo>
                  <a:lnTo>
                    <a:pt x="5076190" y="201929"/>
                  </a:lnTo>
                  <a:lnTo>
                    <a:pt x="5067935" y="201421"/>
                  </a:lnTo>
                  <a:lnTo>
                    <a:pt x="5057520" y="200405"/>
                  </a:lnTo>
                  <a:lnTo>
                    <a:pt x="5057520" y="313943"/>
                  </a:lnTo>
                  <a:lnTo>
                    <a:pt x="5002784" y="313943"/>
                  </a:lnTo>
                  <a:lnTo>
                    <a:pt x="5002784" y="5587"/>
                  </a:lnTo>
                  <a:lnTo>
                    <a:pt x="5027287" y="4587"/>
                  </a:lnTo>
                  <a:lnTo>
                    <a:pt x="5046122" y="3873"/>
                  </a:lnTo>
                  <a:lnTo>
                    <a:pt x="5059291" y="3444"/>
                  </a:lnTo>
                  <a:lnTo>
                    <a:pt x="5066792" y="3301"/>
                  </a:lnTo>
                  <a:close/>
                </a:path>
                <a:path w="7085330" h="319405">
                  <a:moveTo>
                    <a:pt x="5644515" y="2286"/>
                  </a:moveTo>
                  <a:lnTo>
                    <a:pt x="5695928" y="7975"/>
                  </a:lnTo>
                  <a:lnTo>
                    <a:pt x="5732637" y="25034"/>
                  </a:lnTo>
                  <a:lnTo>
                    <a:pt x="5754653" y="53453"/>
                  </a:lnTo>
                  <a:lnTo>
                    <a:pt x="5761990" y="93217"/>
                  </a:lnTo>
                  <a:lnTo>
                    <a:pt x="5760987" y="106624"/>
                  </a:lnTo>
                  <a:lnTo>
                    <a:pt x="5745861" y="143128"/>
                  </a:lnTo>
                  <a:lnTo>
                    <a:pt x="5716732" y="169507"/>
                  </a:lnTo>
                  <a:lnTo>
                    <a:pt x="5704967" y="175005"/>
                  </a:lnTo>
                  <a:lnTo>
                    <a:pt x="5796153" y="313943"/>
                  </a:lnTo>
                  <a:lnTo>
                    <a:pt x="5732907" y="313943"/>
                  </a:lnTo>
                  <a:lnTo>
                    <a:pt x="5650611" y="186562"/>
                  </a:lnTo>
                  <a:lnTo>
                    <a:pt x="5643798" y="186396"/>
                  </a:lnTo>
                  <a:lnTo>
                    <a:pt x="5635736" y="186086"/>
                  </a:lnTo>
                  <a:lnTo>
                    <a:pt x="5626411" y="185634"/>
                  </a:lnTo>
                  <a:lnTo>
                    <a:pt x="5615813" y="185038"/>
                  </a:lnTo>
                  <a:lnTo>
                    <a:pt x="5615813" y="313943"/>
                  </a:lnTo>
                  <a:lnTo>
                    <a:pt x="5559044" y="313943"/>
                  </a:lnTo>
                  <a:lnTo>
                    <a:pt x="5559044" y="5461"/>
                  </a:lnTo>
                  <a:lnTo>
                    <a:pt x="5562975" y="5363"/>
                  </a:lnTo>
                  <a:lnTo>
                    <a:pt x="5570204" y="5064"/>
                  </a:lnTo>
                  <a:lnTo>
                    <a:pt x="5580743" y="4550"/>
                  </a:lnTo>
                  <a:lnTo>
                    <a:pt x="5594604" y="3809"/>
                  </a:lnTo>
                  <a:lnTo>
                    <a:pt x="5609296" y="3143"/>
                  </a:lnTo>
                  <a:lnTo>
                    <a:pt x="5622512" y="2666"/>
                  </a:lnTo>
                  <a:lnTo>
                    <a:pt x="5634251" y="2381"/>
                  </a:lnTo>
                  <a:lnTo>
                    <a:pt x="5644515" y="2286"/>
                  </a:lnTo>
                  <a:close/>
                </a:path>
                <a:path w="7085330" h="319405">
                  <a:moveTo>
                    <a:pt x="4313428" y="1269"/>
                  </a:moveTo>
                  <a:lnTo>
                    <a:pt x="4337431" y="1269"/>
                  </a:lnTo>
                  <a:lnTo>
                    <a:pt x="4461383" y="313943"/>
                  </a:lnTo>
                  <a:lnTo>
                    <a:pt x="4400931" y="313943"/>
                  </a:lnTo>
                  <a:lnTo>
                    <a:pt x="4378452" y="251459"/>
                  </a:lnTo>
                  <a:lnTo>
                    <a:pt x="4272788" y="251459"/>
                  </a:lnTo>
                  <a:lnTo>
                    <a:pt x="4251325" y="313943"/>
                  </a:lnTo>
                  <a:lnTo>
                    <a:pt x="4194429" y="313943"/>
                  </a:lnTo>
                  <a:lnTo>
                    <a:pt x="4190365" y="313943"/>
                  </a:lnTo>
                  <a:lnTo>
                    <a:pt x="4131183" y="313943"/>
                  </a:lnTo>
                  <a:lnTo>
                    <a:pt x="4048887" y="186562"/>
                  </a:lnTo>
                  <a:lnTo>
                    <a:pt x="4042074" y="186396"/>
                  </a:lnTo>
                  <a:lnTo>
                    <a:pt x="4034012" y="186086"/>
                  </a:lnTo>
                  <a:lnTo>
                    <a:pt x="4024687" y="185634"/>
                  </a:lnTo>
                  <a:lnTo>
                    <a:pt x="4014089" y="185038"/>
                  </a:lnTo>
                  <a:lnTo>
                    <a:pt x="4014089" y="313943"/>
                  </a:lnTo>
                  <a:lnTo>
                    <a:pt x="3957319" y="313943"/>
                  </a:lnTo>
                  <a:lnTo>
                    <a:pt x="3957319" y="5461"/>
                  </a:lnTo>
                  <a:lnTo>
                    <a:pt x="3961251" y="5363"/>
                  </a:lnTo>
                  <a:lnTo>
                    <a:pt x="3968480" y="5064"/>
                  </a:lnTo>
                  <a:lnTo>
                    <a:pt x="3979019" y="4550"/>
                  </a:lnTo>
                  <a:lnTo>
                    <a:pt x="3992879" y="3809"/>
                  </a:lnTo>
                  <a:lnTo>
                    <a:pt x="4007572" y="3143"/>
                  </a:lnTo>
                  <a:lnTo>
                    <a:pt x="4020788" y="2666"/>
                  </a:lnTo>
                  <a:lnTo>
                    <a:pt x="4032527" y="2381"/>
                  </a:lnTo>
                  <a:lnTo>
                    <a:pt x="4042791" y="2286"/>
                  </a:lnTo>
                  <a:lnTo>
                    <a:pt x="4094204" y="7975"/>
                  </a:lnTo>
                  <a:lnTo>
                    <a:pt x="4130913" y="25034"/>
                  </a:lnTo>
                  <a:lnTo>
                    <a:pt x="4152929" y="53453"/>
                  </a:lnTo>
                  <a:lnTo>
                    <a:pt x="4160266" y="93217"/>
                  </a:lnTo>
                  <a:lnTo>
                    <a:pt x="4159263" y="106624"/>
                  </a:lnTo>
                  <a:lnTo>
                    <a:pt x="4144137" y="143128"/>
                  </a:lnTo>
                  <a:lnTo>
                    <a:pt x="4115008" y="169507"/>
                  </a:lnTo>
                  <a:lnTo>
                    <a:pt x="4103242" y="175005"/>
                  </a:lnTo>
                  <a:lnTo>
                    <a:pt x="4191889" y="310133"/>
                  </a:lnTo>
                  <a:lnTo>
                    <a:pt x="4313428" y="1269"/>
                  </a:lnTo>
                  <a:close/>
                </a:path>
                <a:path w="7085330" h="319405">
                  <a:moveTo>
                    <a:pt x="4861179" y="126"/>
                  </a:moveTo>
                  <a:lnTo>
                    <a:pt x="4886158" y="1387"/>
                  </a:lnTo>
                  <a:lnTo>
                    <a:pt x="4907565" y="5159"/>
                  </a:lnTo>
                  <a:lnTo>
                    <a:pt x="4925401" y="11431"/>
                  </a:lnTo>
                  <a:lnTo>
                    <a:pt x="4939665" y="20192"/>
                  </a:lnTo>
                  <a:lnTo>
                    <a:pt x="4923028" y="67309"/>
                  </a:lnTo>
                  <a:lnTo>
                    <a:pt x="4908432" y="58308"/>
                  </a:lnTo>
                  <a:lnTo>
                    <a:pt x="4893421" y="51879"/>
                  </a:lnTo>
                  <a:lnTo>
                    <a:pt x="4878004" y="48021"/>
                  </a:lnTo>
                  <a:lnTo>
                    <a:pt x="4862195" y="46736"/>
                  </a:lnTo>
                  <a:lnTo>
                    <a:pt x="4853289" y="47357"/>
                  </a:lnTo>
                  <a:lnTo>
                    <a:pt x="4823088" y="75057"/>
                  </a:lnTo>
                  <a:lnTo>
                    <a:pt x="4822444" y="82676"/>
                  </a:lnTo>
                  <a:lnTo>
                    <a:pt x="4826111" y="96113"/>
                  </a:lnTo>
                  <a:lnTo>
                    <a:pt x="4837112" y="109775"/>
                  </a:lnTo>
                  <a:lnTo>
                    <a:pt x="4855448" y="123699"/>
                  </a:lnTo>
                  <a:lnTo>
                    <a:pt x="4881118" y="137921"/>
                  </a:lnTo>
                  <a:lnTo>
                    <a:pt x="4895550" y="145321"/>
                  </a:lnTo>
                  <a:lnTo>
                    <a:pt x="4907803" y="152447"/>
                  </a:lnTo>
                  <a:lnTo>
                    <a:pt x="4937902" y="179546"/>
                  </a:lnTo>
                  <a:lnTo>
                    <a:pt x="4953329" y="223081"/>
                  </a:lnTo>
                  <a:lnTo>
                    <a:pt x="4953762" y="233299"/>
                  </a:lnTo>
                  <a:lnTo>
                    <a:pt x="4951924" y="251229"/>
                  </a:lnTo>
                  <a:lnTo>
                    <a:pt x="4924170" y="295020"/>
                  </a:lnTo>
                  <a:lnTo>
                    <a:pt x="4889595" y="313134"/>
                  </a:lnTo>
                  <a:lnTo>
                    <a:pt x="4844922" y="319150"/>
                  </a:lnTo>
                  <a:lnTo>
                    <a:pt x="4823900" y="317767"/>
                  </a:lnTo>
                  <a:lnTo>
                    <a:pt x="4803901" y="313610"/>
                  </a:lnTo>
                  <a:lnTo>
                    <a:pt x="4784951" y="306667"/>
                  </a:lnTo>
                  <a:lnTo>
                    <a:pt x="4767071" y="296925"/>
                  </a:lnTo>
                  <a:lnTo>
                    <a:pt x="4787265" y="247776"/>
                  </a:lnTo>
                  <a:lnTo>
                    <a:pt x="4803405" y="257758"/>
                  </a:lnTo>
                  <a:lnTo>
                    <a:pt x="4819427" y="264858"/>
                  </a:lnTo>
                  <a:lnTo>
                    <a:pt x="4835306" y="269101"/>
                  </a:lnTo>
                  <a:lnTo>
                    <a:pt x="4851019" y="270509"/>
                  </a:lnTo>
                  <a:lnTo>
                    <a:pt x="4872114" y="268412"/>
                  </a:lnTo>
                  <a:lnTo>
                    <a:pt x="4887198" y="262112"/>
                  </a:lnTo>
                  <a:lnTo>
                    <a:pt x="4896256" y="251596"/>
                  </a:lnTo>
                  <a:lnTo>
                    <a:pt x="4899279" y="236854"/>
                  </a:lnTo>
                  <a:lnTo>
                    <a:pt x="4898564" y="229044"/>
                  </a:lnTo>
                  <a:lnTo>
                    <a:pt x="4870529" y="191595"/>
                  </a:lnTo>
                  <a:lnTo>
                    <a:pt x="4824773" y="166149"/>
                  </a:lnTo>
                  <a:lnTo>
                    <a:pt x="4811363" y="158448"/>
                  </a:lnTo>
                  <a:lnTo>
                    <a:pt x="4782343" y="132810"/>
                  </a:lnTo>
                  <a:lnTo>
                    <a:pt x="4768113" y="92517"/>
                  </a:lnTo>
                  <a:lnTo>
                    <a:pt x="4767707" y="83184"/>
                  </a:lnTo>
                  <a:lnTo>
                    <a:pt x="4769330" y="66039"/>
                  </a:lnTo>
                  <a:lnTo>
                    <a:pt x="4793869" y="23749"/>
                  </a:lnTo>
                  <a:lnTo>
                    <a:pt x="4841553" y="1603"/>
                  </a:lnTo>
                  <a:lnTo>
                    <a:pt x="4861179" y="126"/>
                  </a:lnTo>
                  <a:close/>
                </a:path>
                <a:path w="7085330" h="319405">
                  <a:moveTo>
                    <a:pt x="3425571" y="126"/>
                  </a:moveTo>
                  <a:lnTo>
                    <a:pt x="3450550" y="1387"/>
                  </a:lnTo>
                  <a:lnTo>
                    <a:pt x="3471957" y="5159"/>
                  </a:lnTo>
                  <a:lnTo>
                    <a:pt x="3489793" y="11431"/>
                  </a:lnTo>
                  <a:lnTo>
                    <a:pt x="3504056" y="20192"/>
                  </a:lnTo>
                  <a:lnTo>
                    <a:pt x="3487419" y="67309"/>
                  </a:lnTo>
                  <a:lnTo>
                    <a:pt x="3472824" y="58308"/>
                  </a:lnTo>
                  <a:lnTo>
                    <a:pt x="3457813" y="51879"/>
                  </a:lnTo>
                  <a:lnTo>
                    <a:pt x="3442396" y="48021"/>
                  </a:lnTo>
                  <a:lnTo>
                    <a:pt x="3426587" y="46736"/>
                  </a:lnTo>
                  <a:lnTo>
                    <a:pt x="3417681" y="47357"/>
                  </a:lnTo>
                  <a:lnTo>
                    <a:pt x="3387480" y="75057"/>
                  </a:lnTo>
                  <a:lnTo>
                    <a:pt x="3386836" y="82676"/>
                  </a:lnTo>
                  <a:lnTo>
                    <a:pt x="3390503" y="96113"/>
                  </a:lnTo>
                  <a:lnTo>
                    <a:pt x="3401504" y="109775"/>
                  </a:lnTo>
                  <a:lnTo>
                    <a:pt x="3419840" y="123699"/>
                  </a:lnTo>
                  <a:lnTo>
                    <a:pt x="3445510" y="137921"/>
                  </a:lnTo>
                  <a:lnTo>
                    <a:pt x="3459942" y="145321"/>
                  </a:lnTo>
                  <a:lnTo>
                    <a:pt x="3472195" y="152447"/>
                  </a:lnTo>
                  <a:lnTo>
                    <a:pt x="3502294" y="179546"/>
                  </a:lnTo>
                  <a:lnTo>
                    <a:pt x="3517721" y="223081"/>
                  </a:lnTo>
                  <a:lnTo>
                    <a:pt x="3518154" y="233299"/>
                  </a:lnTo>
                  <a:lnTo>
                    <a:pt x="3516318" y="251229"/>
                  </a:lnTo>
                  <a:lnTo>
                    <a:pt x="3488690" y="295020"/>
                  </a:lnTo>
                  <a:lnTo>
                    <a:pt x="3454003" y="313134"/>
                  </a:lnTo>
                  <a:lnTo>
                    <a:pt x="3409315" y="319150"/>
                  </a:lnTo>
                  <a:lnTo>
                    <a:pt x="3388292" y="317767"/>
                  </a:lnTo>
                  <a:lnTo>
                    <a:pt x="3368294" y="313610"/>
                  </a:lnTo>
                  <a:lnTo>
                    <a:pt x="3349343" y="306667"/>
                  </a:lnTo>
                  <a:lnTo>
                    <a:pt x="3331464" y="296925"/>
                  </a:lnTo>
                  <a:lnTo>
                    <a:pt x="3351656" y="247776"/>
                  </a:lnTo>
                  <a:lnTo>
                    <a:pt x="3367797" y="257758"/>
                  </a:lnTo>
                  <a:lnTo>
                    <a:pt x="3383819" y="264858"/>
                  </a:lnTo>
                  <a:lnTo>
                    <a:pt x="3399698" y="269101"/>
                  </a:lnTo>
                  <a:lnTo>
                    <a:pt x="3415411" y="270509"/>
                  </a:lnTo>
                  <a:lnTo>
                    <a:pt x="3436506" y="268412"/>
                  </a:lnTo>
                  <a:lnTo>
                    <a:pt x="3451590" y="262112"/>
                  </a:lnTo>
                  <a:lnTo>
                    <a:pt x="3460648" y="251596"/>
                  </a:lnTo>
                  <a:lnTo>
                    <a:pt x="3463671" y="236854"/>
                  </a:lnTo>
                  <a:lnTo>
                    <a:pt x="3462956" y="229044"/>
                  </a:lnTo>
                  <a:lnTo>
                    <a:pt x="3434921" y="191595"/>
                  </a:lnTo>
                  <a:lnTo>
                    <a:pt x="3389165" y="166149"/>
                  </a:lnTo>
                  <a:lnTo>
                    <a:pt x="3375755" y="158448"/>
                  </a:lnTo>
                  <a:lnTo>
                    <a:pt x="3346735" y="132810"/>
                  </a:lnTo>
                  <a:lnTo>
                    <a:pt x="3332505" y="92517"/>
                  </a:lnTo>
                  <a:lnTo>
                    <a:pt x="3332099" y="83184"/>
                  </a:lnTo>
                  <a:lnTo>
                    <a:pt x="3333722" y="66039"/>
                  </a:lnTo>
                  <a:lnTo>
                    <a:pt x="3358261" y="23749"/>
                  </a:lnTo>
                  <a:lnTo>
                    <a:pt x="3405945" y="1603"/>
                  </a:lnTo>
                  <a:lnTo>
                    <a:pt x="3425571" y="126"/>
                  </a:lnTo>
                  <a:close/>
                </a:path>
                <a:path w="7085330" h="319405">
                  <a:moveTo>
                    <a:pt x="3204591" y="126"/>
                  </a:moveTo>
                  <a:lnTo>
                    <a:pt x="3229570" y="1387"/>
                  </a:lnTo>
                  <a:lnTo>
                    <a:pt x="3250977" y="5159"/>
                  </a:lnTo>
                  <a:lnTo>
                    <a:pt x="3268813" y="11431"/>
                  </a:lnTo>
                  <a:lnTo>
                    <a:pt x="3283077" y="20192"/>
                  </a:lnTo>
                  <a:lnTo>
                    <a:pt x="3266440" y="67309"/>
                  </a:lnTo>
                  <a:lnTo>
                    <a:pt x="3251844" y="58308"/>
                  </a:lnTo>
                  <a:lnTo>
                    <a:pt x="3236833" y="51879"/>
                  </a:lnTo>
                  <a:lnTo>
                    <a:pt x="3221416" y="48021"/>
                  </a:lnTo>
                  <a:lnTo>
                    <a:pt x="3205606" y="46736"/>
                  </a:lnTo>
                  <a:lnTo>
                    <a:pt x="3196701" y="47357"/>
                  </a:lnTo>
                  <a:lnTo>
                    <a:pt x="3166500" y="75057"/>
                  </a:lnTo>
                  <a:lnTo>
                    <a:pt x="3165855" y="82676"/>
                  </a:lnTo>
                  <a:lnTo>
                    <a:pt x="3169523" y="96113"/>
                  </a:lnTo>
                  <a:lnTo>
                    <a:pt x="3180524" y="109775"/>
                  </a:lnTo>
                  <a:lnTo>
                    <a:pt x="3198860" y="123699"/>
                  </a:lnTo>
                  <a:lnTo>
                    <a:pt x="3224529" y="137921"/>
                  </a:lnTo>
                  <a:lnTo>
                    <a:pt x="3238962" y="145321"/>
                  </a:lnTo>
                  <a:lnTo>
                    <a:pt x="3251215" y="152447"/>
                  </a:lnTo>
                  <a:lnTo>
                    <a:pt x="3281314" y="179546"/>
                  </a:lnTo>
                  <a:lnTo>
                    <a:pt x="3296741" y="223081"/>
                  </a:lnTo>
                  <a:lnTo>
                    <a:pt x="3297174" y="233299"/>
                  </a:lnTo>
                  <a:lnTo>
                    <a:pt x="3295336" y="251229"/>
                  </a:lnTo>
                  <a:lnTo>
                    <a:pt x="3267583" y="295020"/>
                  </a:lnTo>
                  <a:lnTo>
                    <a:pt x="3233007" y="313134"/>
                  </a:lnTo>
                  <a:lnTo>
                    <a:pt x="3188335" y="319150"/>
                  </a:lnTo>
                  <a:lnTo>
                    <a:pt x="3167312" y="317767"/>
                  </a:lnTo>
                  <a:lnTo>
                    <a:pt x="3147314" y="313610"/>
                  </a:lnTo>
                  <a:lnTo>
                    <a:pt x="3128363" y="306667"/>
                  </a:lnTo>
                  <a:lnTo>
                    <a:pt x="3110484" y="296925"/>
                  </a:lnTo>
                  <a:lnTo>
                    <a:pt x="3130677" y="247776"/>
                  </a:lnTo>
                  <a:lnTo>
                    <a:pt x="3146817" y="257758"/>
                  </a:lnTo>
                  <a:lnTo>
                    <a:pt x="3162839" y="264858"/>
                  </a:lnTo>
                  <a:lnTo>
                    <a:pt x="3178718" y="269101"/>
                  </a:lnTo>
                  <a:lnTo>
                    <a:pt x="3194430" y="270509"/>
                  </a:lnTo>
                  <a:lnTo>
                    <a:pt x="3215526" y="268412"/>
                  </a:lnTo>
                  <a:lnTo>
                    <a:pt x="3230610" y="262112"/>
                  </a:lnTo>
                  <a:lnTo>
                    <a:pt x="3239668" y="251596"/>
                  </a:lnTo>
                  <a:lnTo>
                    <a:pt x="3242691" y="236854"/>
                  </a:lnTo>
                  <a:lnTo>
                    <a:pt x="3241976" y="229044"/>
                  </a:lnTo>
                  <a:lnTo>
                    <a:pt x="3213941" y="191595"/>
                  </a:lnTo>
                  <a:lnTo>
                    <a:pt x="3168185" y="166149"/>
                  </a:lnTo>
                  <a:lnTo>
                    <a:pt x="3154775" y="158448"/>
                  </a:lnTo>
                  <a:lnTo>
                    <a:pt x="3125755" y="132810"/>
                  </a:lnTo>
                  <a:lnTo>
                    <a:pt x="3111525" y="92517"/>
                  </a:lnTo>
                  <a:lnTo>
                    <a:pt x="3111118" y="83184"/>
                  </a:lnTo>
                  <a:lnTo>
                    <a:pt x="3112742" y="66039"/>
                  </a:lnTo>
                  <a:lnTo>
                    <a:pt x="3137280" y="23749"/>
                  </a:lnTo>
                  <a:lnTo>
                    <a:pt x="3184965" y="1603"/>
                  </a:lnTo>
                  <a:lnTo>
                    <a:pt x="3204591" y="126"/>
                  </a:lnTo>
                  <a:close/>
                </a:path>
                <a:path w="7085330" h="319405">
                  <a:moveTo>
                    <a:pt x="1529588" y="126"/>
                  </a:moveTo>
                  <a:lnTo>
                    <a:pt x="1554829" y="1484"/>
                  </a:lnTo>
                  <a:lnTo>
                    <a:pt x="1577403" y="5556"/>
                  </a:lnTo>
                  <a:lnTo>
                    <a:pt x="1597310" y="12342"/>
                  </a:lnTo>
                  <a:lnTo>
                    <a:pt x="1614551" y="21843"/>
                  </a:lnTo>
                  <a:lnTo>
                    <a:pt x="1591944" y="67182"/>
                  </a:lnTo>
                  <a:lnTo>
                    <a:pt x="1581398" y="59108"/>
                  </a:lnTo>
                  <a:lnTo>
                    <a:pt x="1568053" y="53355"/>
                  </a:lnTo>
                  <a:lnTo>
                    <a:pt x="1551922" y="49912"/>
                  </a:lnTo>
                  <a:lnTo>
                    <a:pt x="1533016" y="48767"/>
                  </a:lnTo>
                  <a:lnTo>
                    <a:pt x="1514633" y="50792"/>
                  </a:lnTo>
                  <a:lnTo>
                    <a:pt x="1469771" y="81152"/>
                  </a:lnTo>
                  <a:lnTo>
                    <a:pt x="1451308" y="117760"/>
                  </a:lnTo>
                  <a:lnTo>
                    <a:pt x="1445133" y="162940"/>
                  </a:lnTo>
                  <a:lnTo>
                    <a:pt x="1446561" y="186422"/>
                  </a:lnTo>
                  <a:lnTo>
                    <a:pt x="1457991" y="225716"/>
                  </a:lnTo>
                  <a:lnTo>
                    <a:pt x="1494663" y="263270"/>
                  </a:lnTo>
                  <a:lnTo>
                    <a:pt x="1528952" y="270509"/>
                  </a:lnTo>
                  <a:lnTo>
                    <a:pt x="1549576" y="268577"/>
                  </a:lnTo>
                  <a:lnTo>
                    <a:pt x="1567830" y="262763"/>
                  </a:lnTo>
                  <a:lnTo>
                    <a:pt x="1583727" y="253043"/>
                  </a:lnTo>
                  <a:lnTo>
                    <a:pt x="1597278" y="239394"/>
                  </a:lnTo>
                  <a:lnTo>
                    <a:pt x="1622678" y="283590"/>
                  </a:lnTo>
                  <a:lnTo>
                    <a:pt x="1603984" y="299166"/>
                  </a:lnTo>
                  <a:lnTo>
                    <a:pt x="1581419" y="310276"/>
                  </a:lnTo>
                  <a:lnTo>
                    <a:pt x="1554974" y="316934"/>
                  </a:lnTo>
                  <a:lnTo>
                    <a:pt x="1524635" y="319150"/>
                  </a:lnTo>
                  <a:lnTo>
                    <a:pt x="1494061" y="316503"/>
                  </a:lnTo>
                  <a:lnTo>
                    <a:pt x="1443821" y="295255"/>
                  </a:lnTo>
                  <a:lnTo>
                    <a:pt x="1408509" y="253434"/>
                  </a:lnTo>
                  <a:lnTo>
                    <a:pt x="1390602" y="195470"/>
                  </a:lnTo>
                  <a:lnTo>
                    <a:pt x="1388364" y="160654"/>
                  </a:lnTo>
                  <a:lnTo>
                    <a:pt x="1390840" y="127845"/>
                  </a:lnTo>
                  <a:lnTo>
                    <a:pt x="1410652" y="70608"/>
                  </a:lnTo>
                  <a:lnTo>
                    <a:pt x="1449256" y="26058"/>
                  </a:lnTo>
                  <a:lnTo>
                    <a:pt x="1500032" y="3008"/>
                  </a:lnTo>
                  <a:lnTo>
                    <a:pt x="1529588" y="126"/>
                  </a:lnTo>
                  <a:close/>
                </a:path>
                <a:path w="7085330" h="319405">
                  <a:moveTo>
                    <a:pt x="141224" y="126"/>
                  </a:moveTo>
                  <a:lnTo>
                    <a:pt x="166465" y="1484"/>
                  </a:lnTo>
                  <a:lnTo>
                    <a:pt x="189039" y="5556"/>
                  </a:lnTo>
                  <a:lnTo>
                    <a:pt x="208946" y="12342"/>
                  </a:lnTo>
                  <a:lnTo>
                    <a:pt x="226187" y="21843"/>
                  </a:lnTo>
                  <a:lnTo>
                    <a:pt x="203581" y="67182"/>
                  </a:lnTo>
                  <a:lnTo>
                    <a:pt x="193034" y="59108"/>
                  </a:lnTo>
                  <a:lnTo>
                    <a:pt x="179689" y="53355"/>
                  </a:lnTo>
                  <a:lnTo>
                    <a:pt x="163558" y="49912"/>
                  </a:lnTo>
                  <a:lnTo>
                    <a:pt x="144652" y="48767"/>
                  </a:lnTo>
                  <a:lnTo>
                    <a:pt x="126269" y="50792"/>
                  </a:lnTo>
                  <a:lnTo>
                    <a:pt x="81406" y="81152"/>
                  </a:lnTo>
                  <a:lnTo>
                    <a:pt x="62944" y="117760"/>
                  </a:lnTo>
                  <a:lnTo>
                    <a:pt x="56768" y="162940"/>
                  </a:lnTo>
                  <a:lnTo>
                    <a:pt x="58197" y="186422"/>
                  </a:lnTo>
                  <a:lnTo>
                    <a:pt x="69627" y="225716"/>
                  </a:lnTo>
                  <a:lnTo>
                    <a:pt x="106299" y="263270"/>
                  </a:lnTo>
                  <a:lnTo>
                    <a:pt x="140588" y="270509"/>
                  </a:lnTo>
                  <a:lnTo>
                    <a:pt x="161212" y="268577"/>
                  </a:lnTo>
                  <a:lnTo>
                    <a:pt x="179466" y="262763"/>
                  </a:lnTo>
                  <a:lnTo>
                    <a:pt x="195363" y="253043"/>
                  </a:lnTo>
                  <a:lnTo>
                    <a:pt x="208914" y="239394"/>
                  </a:lnTo>
                  <a:lnTo>
                    <a:pt x="234314" y="283590"/>
                  </a:lnTo>
                  <a:lnTo>
                    <a:pt x="215620" y="299166"/>
                  </a:lnTo>
                  <a:lnTo>
                    <a:pt x="193055" y="310276"/>
                  </a:lnTo>
                  <a:lnTo>
                    <a:pt x="166610" y="316934"/>
                  </a:lnTo>
                  <a:lnTo>
                    <a:pt x="136270" y="319150"/>
                  </a:lnTo>
                  <a:lnTo>
                    <a:pt x="105697" y="316503"/>
                  </a:lnTo>
                  <a:lnTo>
                    <a:pt x="55457" y="295255"/>
                  </a:lnTo>
                  <a:lnTo>
                    <a:pt x="20145" y="253434"/>
                  </a:lnTo>
                  <a:lnTo>
                    <a:pt x="2238" y="195470"/>
                  </a:lnTo>
                  <a:lnTo>
                    <a:pt x="0" y="160654"/>
                  </a:lnTo>
                  <a:lnTo>
                    <a:pt x="2476" y="127845"/>
                  </a:lnTo>
                  <a:lnTo>
                    <a:pt x="22288" y="70608"/>
                  </a:lnTo>
                  <a:lnTo>
                    <a:pt x="60892" y="26058"/>
                  </a:lnTo>
                  <a:lnTo>
                    <a:pt x="111668" y="3008"/>
                  </a:lnTo>
                  <a:lnTo>
                    <a:pt x="141224" y="126"/>
                  </a:lnTo>
                  <a:close/>
                </a:path>
                <a:path w="7085330" h="319405">
                  <a:moveTo>
                    <a:pt x="5373623" y="0"/>
                  </a:moveTo>
                  <a:lnTo>
                    <a:pt x="5432393" y="10302"/>
                  </a:lnTo>
                  <a:lnTo>
                    <a:pt x="5475350" y="41275"/>
                  </a:lnTo>
                  <a:lnTo>
                    <a:pt x="5501751" y="90804"/>
                  </a:lnTo>
                  <a:lnTo>
                    <a:pt x="5510530" y="157099"/>
                  </a:lnTo>
                  <a:lnTo>
                    <a:pt x="5508242" y="192434"/>
                  </a:lnTo>
                  <a:lnTo>
                    <a:pt x="5489902" y="251628"/>
                  </a:lnTo>
                  <a:lnTo>
                    <a:pt x="5453514" y="294558"/>
                  </a:lnTo>
                  <a:lnTo>
                    <a:pt x="5401317" y="316414"/>
                  </a:lnTo>
                  <a:lnTo>
                    <a:pt x="5369433" y="319150"/>
                  </a:lnTo>
                  <a:lnTo>
                    <a:pt x="5340191" y="316456"/>
                  </a:lnTo>
                  <a:lnTo>
                    <a:pt x="5292566" y="294826"/>
                  </a:lnTo>
                  <a:lnTo>
                    <a:pt x="5259681" y="252128"/>
                  </a:lnTo>
                  <a:lnTo>
                    <a:pt x="5243107" y="192744"/>
                  </a:lnTo>
                  <a:lnTo>
                    <a:pt x="5241036" y="157099"/>
                  </a:lnTo>
                  <a:lnTo>
                    <a:pt x="5243278" y="125406"/>
                  </a:lnTo>
                  <a:lnTo>
                    <a:pt x="5261288" y="69641"/>
                  </a:lnTo>
                  <a:lnTo>
                    <a:pt x="5296703" y="25610"/>
                  </a:lnTo>
                  <a:lnTo>
                    <a:pt x="5344951" y="2837"/>
                  </a:lnTo>
                  <a:lnTo>
                    <a:pt x="5373623" y="0"/>
                  </a:lnTo>
                  <a:close/>
                </a:path>
                <a:path w="7085330" h="319405">
                  <a:moveTo>
                    <a:pt x="2168652" y="0"/>
                  </a:moveTo>
                  <a:lnTo>
                    <a:pt x="2227421" y="10302"/>
                  </a:lnTo>
                  <a:lnTo>
                    <a:pt x="2270379" y="41275"/>
                  </a:lnTo>
                  <a:lnTo>
                    <a:pt x="2296779" y="90804"/>
                  </a:lnTo>
                  <a:lnTo>
                    <a:pt x="2305558" y="157099"/>
                  </a:lnTo>
                  <a:lnTo>
                    <a:pt x="2303270" y="192434"/>
                  </a:lnTo>
                  <a:lnTo>
                    <a:pt x="2284930" y="251628"/>
                  </a:lnTo>
                  <a:lnTo>
                    <a:pt x="2248542" y="294558"/>
                  </a:lnTo>
                  <a:lnTo>
                    <a:pt x="2196345" y="316414"/>
                  </a:lnTo>
                  <a:lnTo>
                    <a:pt x="2164461" y="319150"/>
                  </a:lnTo>
                  <a:lnTo>
                    <a:pt x="2135219" y="316456"/>
                  </a:lnTo>
                  <a:lnTo>
                    <a:pt x="2087594" y="294826"/>
                  </a:lnTo>
                  <a:lnTo>
                    <a:pt x="2054709" y="252128"/>
                  </a:lnTo>
                  <a:lnTo>
                    <a:pt x="2038135" y="192744"/>
                  </a:lnTo>
                  <a:lnTo>
                    <a:pt x="2036064" y="157099"/>
                  </a:lnTo>
                  <a:lnTo>
                    <a:pt x="2038306" y="125406"/>
                  </a:lnTo>
                  <a:lnTo>
                    <a:pt x="2056316" y="69641"/>
                  </a:lnTo>
                  <a:lnTo>
                    <a:pt x="2091731" y="25610"/>
                  </a:lnTo>
                  <a:lnTo>
                    <a:pt x="2139979" y="2837"/>
                  </a:lnTo>
                  <a:lnTo>
                    <a:pt x="2168652" y="0"/>
                  </a:lnTo>
                  <a:close/>
                </a:path>
                <a:path w="7085330" h="319405">
                  <a:moveTo>
                    <a:pt x="396239" y="0"/>
                  </a:moveTo>
                  <a:lnTo>
                    <a:pt x="455009" y="10302"/>
                  </a:lnTo>
                  <a:lnTo>
                    <a:pt x="497966" y="41275"/>
                  </a:lnTo>
                  <a:lnTo>
                    <a:pt x="524367" y="90804"/>
                  </a:lnTo>
                  <a:lnTo>
                    <a:pt x="533145" y="157099"/>
                  </a:lnTo>
                  <a:lnTo>
                    <a:pt x="530858" y="192434"/>
                  </a:lnTo>
                  <a:lnTo>
                    <a:pt x="512518" y="251628"/>
                  </a:lnTo>
                  <a:lnTo>
                    <a:pt x="476130" y="294558"/>
                  </a:lnTo>
                  <a:lnTo>
                    <a:pt x="423933" y="316414"/>
                  </a:lnTo>
                  <a:lnTo>
                    <a:pt x="392049" y="319150"/>
                  </a:lnTo>
                  <a:lnTo>
                    <a:pt x="362807" y="316456"/>
                  </a:lnTo>
                  <a:lnTo>
                    <a:pt x="315182" y="294826"/>
                  </a:lnTo>
                  <a:lnTo>
                    <a:pt x="282297" y="252128"/>
                  </a:lnTo>
                  <a:lnTo>
                    <a:pt x="265723" y="192744"/>
                  </a:lnTo>
                  <a:lnTo>
                    <a:pt x="263651" y="157099"/>
                  </a:lnTo>
                  <a:lnTo>
                    <a:pt x="265894" y="125406"/>
                  </a:lnTo>
                  <a:lnTo>
                    <a:pt x="283904" y="69641"/>
                  </a:lnTo>
                  <a:lnTo>
                    <a:pt x="319319" y="25610"/>
                  </a:lnTo>
                  <a:lnTo>
                    <a:pt x="367567" y="2837"/>
                  </a:lnTo>
                  <a:lnTo>
                    <a:pt x="396239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060194" y="1241805"/>
            <a:ext cx="72326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tabLst>
                <a:tab pos="917575" algn="l"/>
                <a:tab pos="2581910" algn="l"/>
                <a:tab pos="3147695" algn="l"/>
                <a:tab pos="4036060" algn="l"/>
                <a:tab pos="4955540" algn="l"/>
                <a:tab pos="5504180" algn="l"/>
                <a:tab pos="6297930" algn="l"/>
                <a:tab pos="6847205" algn="l"/>
              </a:tabLst>
            </a:pPr>
            <a:r>
              <a:rPr spc="-5" dirty="0">
                <a:latin typeface="Times New Roman"/>
                <a:cs typeface="Times New Roman"/>
              </a:rPr>
              <a:t>Many	appl</a:t>
            </a:r>
            <a:r>
              <a:rPr spc="-15" dirty="0">
                <a:latin typeface="Times New Roman"/>
                <a:cs typeface="Times New Roman"/>
              </a:rPr>
              <a:t>i</a:t>
            </a:r>
            <a:r>
              <a:rPr spc="-5" dirty="0">
                <a:latin typeface="Times New Roman"/>
                <a:cs typeface="Times New Roman"/>
              </a:rPr>
              <a:t>c</a:t>
            </a:r>
            <a:r>
              <a:rPr spc="-15" dirty="0">
                <a:latin typeface="Times New Roman"/>
                <a:cs typeface="Times New Roman"/>
              </a:rPr>
              <a:t>a</a:t>
            </a:r>
            <a:r>
              <a:rPr spc="-5" dirty="0">
                <a:latin typeface="Times New Roman"/>
                <a:cs typeface="Times New Roman"/>
              </a:rPr>
              <a:t>tions	are	better	su</a:t>
            </a:r>
            <a:r>
              <a:rPr spc="-10" dirty="0">
                <a:latin typeface="Times New Roman"/>
                <a:cs typeface="Times New Roman"/>
              </a:rPr>
              <a:t>i</a:t>
            </a:r>
            <a:r>
              <a:rPr spc="-5" dirty="0">
                <a:latin typeface="Times New Roman"/>
                <a:cs typeface="Times New Roman"/>
              </a:rPr>
              <a:t>ted	for	</a:t>
            </a:r>
            <a:r>
              <a:rPr dirty="0">
                <a:latin typeface="Times New Roman"/>
                <a:cs typeface="Times New Roman"/>
              </a:rPr>
              <a:t>UD</a:t>
            </a:r>
            <a:r>
              <a:rPr spc="-5" dirty="0">
                <a:latin typeface="Times New Roman"/>
                <a:cs typeface="Times New Roman"/>
              </a:rPr>
              <a:t>P</a:t>
            </a:r>
            <a:r>
              <a:rPr dirty="0">
                <a:latin typeface="Times New Roman"/>
                <a:cs typeface="Times New Roman"/>
              </a:rPr>
              <a:t>	for	the  </a:t>
            </a:r>
            <a:r>
              <a:rPr spc="-5" dirty="0">
                <a:latin typeface="Times New Roman"/>
                <a:cs typeface="Times New Roman"/>
              </a:rPr>
              <a:t>following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reasons: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060194" y="2493391"/>
            <a:ext cx="7235825" cy="37452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 algn="just">
              <a:lnSpc>
                <a:spcPct val="100000"/>
              </a:lnSpc>
              <a:spcBef>
                <a:spcPts val="95"/>
              </a:spcBef>
              <a:buClr>
                <a:srgbClr val="B03E9A"/>
              </a:buClr>
              <a:buSzPct val="72727"/>
              <a:buAutoNum type="arabicPeriod"/>
              <a:tabLst>
                <a:tab pos="528320" algn="l"/>
              </a:tabLst>
            </a:pPr>
            <a:r>
              <a:rPr sz="2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application-level control over what data is sent, and</a:t>
            </a:r>
            <a:r>
              <a:rPr sz="2200" b="1" i="1" spc="1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when.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3500">
              <a:latin typeface="Times New Roman"/>
              <a:cs typeface="Times New Roman"/>
            </a:endParaRPr>
          </a:p>
          <a:p>
            <a:pPr marL="527685" marR="5080" indent="-515620" algn="just">
              <a:lnSpc>
                <a:spcPct val="100200"/>
              </a:lnSpc>
              <a:spcBef>
                <a:spcPts val="5"/>
              </a:spcBef>
              <a:buClr>
                <a:srgbClr val="B03E9A"/>
              </a:buClr>
              <a:buSzPct val="72916"/>
              <a:buAutoNum type="arabicPeriod"/>
              <a:tabLst>
                <a:tab pos="528320" algn="l"/>
              </a:tabLst>
            </a:pPr>
            <a:r>
              <a:rPr sz="24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No connection </a:t>
            </a:r>
            <a:r>
              <a:rPr sz="21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establishment</a:t>
            </a:r>
            <a:r>
              <a:rPr sz="2100" i="1" spc="-5" dirty="0">
                <a:latin typeface="Times New Roman"/>
                <a:cs typeface="Times New Roman"/>
              </a:rPr>
              <a:t>-</a:t>
            </a:r>
            <a:r>
              <a:rPr sz="2100" spc="-5" dirty="0">
                <a:latin typeface="Times New Roman"/>
                <a:cs typeface="Times New Roman"/>
              </a:rPr>
              <a:t>UDP </a:t>
            </a:r>
            <a:r>
              <a:rPr sz="2100" dirty="0">
                <a:latin typeface="Times New Roman"/>
                <a:cs typeface="Times New Roman"/>
              </a:rPr>
              <a:t>does not </a:t>
            </a:r>
            <a:r>
              <a:rPr sz="2100" spc="-5" dirty="0">
                <a:latin typeface="Times New Roman"/>
                <a:cs typeface="Times New Roman"/>
              </a:rPr>
              <a:t>introduce </a:t>
            </a:r>
            <a:r>
              <a:rPr sz="2100" dirty="0">
                <a:latin typeface="Times New Roman"/>
                <a:cs typeface="Times New Roman"/>
              </a:rPr>
              <a:t>any  delay to establish a connection. This </a:t>
            </a:r>
            <a:r>
              <a:rPr sz="2100" spc="-5" dirty="0">
                <a:latin typeface="Times New Roman"/>
                <a:cs typeface="Times New Roman"/>
              </a:rPr>
              <a:t>is </a:t>
            </a:r>
            <a:r>
              <a:rPr sz="2100" dirty="0">
                <a:latin typeface="Times New Roman"/>
                <a:cs typeface="Times New Roman"/>
              </a:rPr>
              <a:t>probably the </a:t>
            </a:r>
            <a:r>
              <a:rPr sz="2100" dirty="0">
                <a:solidFill>
                  <a:srgbClr val="892D4E"/>
                </a:solidFill>
                <a:latin typeface="Times New Roman"/>
                <a:cs typeface="Times New Roman"/>
              </a:rPr>
              <a:t>principal  reason </a:t>
            </a:r>
            <a:r>
              <a:rPr sz="2100" dirty="0">
                <a:latin typeface="Times New Roman"/>
                <a:cs typeface="Times New Roman"/>
              </a:rPr>
              <a:t>why </a:t>
            </a:r>
            <a:r>
              <a:rPr sz="2100" spc="-5" dirty="0">
                <a:latin typeface="Times New Roman"/>
                <a:cs typeface="Times New Roman"/>
              </a:rPr>
              <a:t>DNS </a:t>
            </a:r>
            <a:r>
              <a:rPr sz="2100" dirty="0">
                <a:latin typeface="Times New Roman"/>
                <a:cs typeface="Times New Roman"/>
              </a:rPr>
              <a:t>runs over </a:t>
            </a:r>
            <a:r>
              <a:rPr sz="2100" spc="-5" dirty="0">
                <a:latin typeface="Times New Roman"/>
                <a:cs typeface="Times New Roman"/>
              </a:rPr>
              <a:t>UDP </a:t>
            </a:r>
            <a:r>
              <a:rPr sz="2100" dirty="0">
                <a:latin typeface="Times New Roman"/>
                <a:cs typeface="Times New Roman"/>
              </a:rPr>
              <a:t>rather than</a:t>
            </a:r>
            <a:r>
              <a:rPr sz="2100" spc="-145" dirty="0">
                <a:latin typeface="Times New Roman"/>
                <a:cs typeface="Times New Roman"/>
              </a:rPr>
              <a:t> </a:t>
            </a:r>
            <a:r>
              <a:rPr sz="2100" spc="-60" dirty="0">
                <a:latin typeface="Times New Roman"/>
                <a:cs typeface="Times New Roman"/>
              </a:rPr>
              <a:t>TCP.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3200">
              <a:latin typeface="Times New Roman"/>
              <a:cs typeface="Times New Roman"/>
            </a:endParaRPr>
          </a:p>
          <a:p>
            <a:pPr marL="527685" indent="-515620" algn="just">
              <a:lnSpc>
                <a:spcPct val="100000"/>
              </a:lnSpc>
              <a:buClr>
                <a:srgbClr val="B03E9A"/>
              </a:buClr>
              <a:buSzPct val="72727"/>
              <a:buAutoNum type="arabicPeriod"/>
              <a:tabLst>
                <a:tab pos="528320" algn="l"/>
              </a:tabLst>
            </a:pPr>
            <a:r>
              <a:rPr sz="2200" b="1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No </a:t>
            </a:r>
            <a:r>
              <a:rPr sz="2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connection</a:t>
            </a:r>
            <a:r>
              <a:rPr sz="2200" b="1" i="1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state</a:t>
            </a:r>
            <a:r>
              <a:rPr sz="2200" i="1" spc="-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2727"/>
              <a:buAutoNum type="arabicPeriod"/>
              <a:tabLst>
                <a:tab pos="528320" algn="l"/>
              </a:tabLst>
            </a:pPr>
            <a:r>
              <a:rPr sz="2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Small packet header overhead</a:t>
            </a:r>
            <a:r>
              <a:rPr sz="2200" b="1" i="1" spc="-5" dirty="0">
                <a:solidFill>
                  <a:srgbClr val="C00000"/>
                </a:solidFill>
                <a:latin typeface="Trebuchet MS"/>
                <a:cs typeface="Trebuchet MS"/>
              </a:rPr>
              <a:t>. </a:t>
            </a:r>
            <a:r>
              <a:rPr sz="2100" i="1" spc="-5" dirty="0">
                <a:latin typeface="Times New Roman"/>
                <a:cs typeface="Times New Roman"/>
              </a:rPr>
              <a:t>The </a:t>
            </a:r>
            <a:r>
              <a:rPr sz="2100" i="1" spc="-10" dirty="0">
                <a:latin typeface="Times New Roman"/>
                <a:cs typeface="Times New Roman"/>
              </a:rPr>
              <a:t>TCP </a:t>
            </a:r>
            <a:r>
              <a:rPr sz="2100" i="1" spc="-5" dirty="0">
                <a:latin typeface="Times New Roman"/>
                <a:cs typeface="Times New Roman"/>
              </a:rPr>
              <a:t>segment </a:t>
            </a:r>
            <a:r>
              <a:rPr sz="2100" i="1" dirty="0">
                <a:latin typeface="Times New Roman"/>
                <a:cs typeface="Times New Roman"/>
              </a:rPr>
              <a:t>has </a:t>
            </a:r>
            <a:r>
              <a:rPr sz="2100" i="1" spc="-10" dirty="0">
                <a:latin typeface="Times New Roman"/>
                <a:cs typeface="Times New Roman"/>
              </a:rPr>
              <a:t>20  </a:t>
            </a:r>
            <a:r>
              <a:rPr sz="2100" i="1" dirty="0">
                <a:latin typeface="Times New Roman"/>
                <a:cs typeface="Times New Roman"/>
              </a:rPr>
              <a:t>bytes of </a:t>
            </a:r>
            <a:r>
              <a:rPr sz="2100" i="1" spc="-5" dirty="0">
                <a:latin typeface="Times New Roman"/>
                <a:cs typeface="Times New Roman"/>
              </a:rPr>
              <a:t>header </a:t>
            </a:r>
            <a:r>
              <a:rPr sz="2100" i="1" spc="-10" dirty="0">
                <a:latin typeface="Times New Roman"/>
                <a:cs typeface="Times New Roman"/>
              </a:rPr>
              <a:t>overhead </a:t>
            </a:r>
            <a:r>
              <a:rPr sz="2100" i="1" dirty="0">
                <a:latin typeface="Times New Roman"/>
                <a:cs typeface="Times New Roman"/>
              </a:rPr>
              <a:t>in every </a:t>
            </a:r>
            <a:r>
              <a:rPr sz="2100" i="1" spc="-5" dirty="0">
                <a:latin typeface="Times New Roman"/>
                <a:cs typeface="Times New Roman"/>
              </a:rPr>
              <a:t>segment, </a:t>
            </a:r>
            <a:r>
              <a:rPr sz="2100" i="1" spc="-15" dirty="0">
                <a:latin typeface="Times New Roman"/>
                <a:cs typeface="Times New Roman"/>
              </a:rPr>
              <a:t>whereas </a:t>
            </a:r>
            <a:r>
              <a:rPr sz="2100" i="1" spc="-10" dirty="0">
                <a:latin typeface="Times New Roman"/>
                <a:cs typeface="Times New Roman"/>
              </a:rPr>
              <a:t>UDP </a:t>
            </a:r>
            <a:r>
              <a:rPr sz="2100" i="1" dirty="0">
                <a:latin typeface="Times New Roman"/>
                <a:cs typeface="Times New Roman"/>
              </a:rPr>
              <a:t>has  only </a:t>
            </a:r>
            <a:r>
              <a:rPr sz="2100" i="1" dirty="0">
                <a:solidFill>
                  <a:srgbClr val="892D4E"/>
                </a:solidFill>
                <a:latin typeface="Times New Roman"/>
                <a:cs typeface="Times New Roman"/>
              </a:rPr>
              <a:t>8 bytes of</a:t>
            </a:r>
            <a:r>
              <a:rPr sz="2100" i="1" spc="-20" dirty="0">
                <a:solidFill>
                  <a:srgbClr val="892D4E"/>
                </a:solidFill>
                <a:latin typeface="Times New Roman"/>
                <a:cs typeface="Times New Roman"/>
              </a:rPr>
              <a:t> </a:t>
            </a:r>
            <a:r>
              <a:rPr sz="2100" i="1" spc="-5" dirty="0">
                <a:solidFill>
                  <a:srgbClr val="892D4E"/>
                </a:solidFill>
                <a:latin typeface="Times New Roman"/>
                <a:cs typeface="Times New Roman"/>
              </a:rPr>
              <a:t>overhead.</a:t>
            </a:r>
            <a:endParaRPr sz="21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029331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2922" y="271906"/>
            <a:ext cx="7087234" cy="326390"/>
            <a:chOff x="2042922" y="271906"/>
            <a:chExt cx="7087234" cy="326390"/>
          </a:xfrm>
        </p:grpSpPr>
        <p:sp>
          <p:nvSpPr>
            <p:cNvPr id="3" name="object 3"/>
            <p:cNvSpPr/>
            <p:nvPr/>
          </p:nvSpPr>
          <p:spPr>
            <a:xfrm>
              <a:off x="2043811" y="272795"/>
              <a:ext cx="7084948" cy="3244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070342" y="520318"/>
              <a:ext cx="77470" cy="778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32093" y="368300"/>
              <a:ext cx="74295" cy="114300"/>
            </a:xfrm>
            <a:custGeom>
              <a:avLst/>
              <a:gdLst/>
              <a:ahLst/>
              <a:cxnLst/>
              <a:rect l="l" t="t" r="r" b="b"/>
              <a:pathLst>
                <a:path w="74295" h="114300">
                  <a:moveTo>
                    <a:pt x="37084" y="0"/>
                  </a:moveTo>
                  <a:lnTo>
                    <a:pt x="0" y="114046"/>
                  </a:lnTo>
                  <a:lnTo>
                    <a:pt x="74168" y="114046"/>
                  </a:lnTo>
                  <a:lnTo>
                    <a:pt x="37084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70342" y="349757"/>
              <a:ext cx="77470" cy="778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78011" y="323850"/>
              <a:ext cx="95631" cy="1031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00642" y="323850"/>
              <a:ext cx="118872" cy="2151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00443" y="323850"/>
              <a:ext cx="95631" cy="1031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58735" y="323722"/>
              <a:ext cx="91186" cy="899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57011" y="323722"/>
              <a:ext cx="91186" cy="899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40726" y="320547"/>
              <a:ext cx="157607" cy="22364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35754" y="320547"/>
              <a:ext cx="157606" cy="22364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63343" y="320547"/>
              <a:ext cx="157606" cy="22364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43811" y="272795"/>
              <a:ext cx="7085330" cy="319405"/>
            </a:xfrm>
            <a:custGeom>
              <a:avLst/>
              <a:gdLst/>
              <a:ahLst/>
              <a:cxnLst/>
              <a:rect l="l" t="t" r="r" b="b"/>
              <a:pathLst>
                <a:path w="7085330" h="319405">
                  <a:moveTo>
                    <a:pt x="6310375" y="5460"/>
                  </a:moveTo>
                  <a:lnTo>
                    <a:pt x="6365113" y="5460"/>
                  </a:lnTo>
                  <a:lnTo>
                    <a:pt x="6365113" y="214502"/>
                  </a:lnTo>
                  <a:lnTo>
                    <a:pt x="6366063" y="226387"/>
                  </a:lnTo>
                  <a:lnTo>
                    <a:pt x="6388540" y="261830"/>
                  </a:lnTo>
                  <a:lnTo>
                    <a:pt x="6422009" y="270509"/>
                  </a:lnTo>
                  <a:lnTo>
                    <a:pt x="6435982" y="269557"/>
                  </a:lnTo>
                  <a:lnTo>
                    <a:pt x="6475424" y="246937"/>
                  </a:lnTo>
                  <a:lnTo>
                    <a:pt x="6484746" y="213487"/>
                  </a:lnTo>
                  <a:lnTo>
                    <a:pt x="6484746" y="5460"/>
                  </a:lnTo>
                  <a:lnTo>
                    <a:pt x="6539484" y="5460"/>
                  </a:lnTo>
                  <a:lnTo>
                    <a:pt x="6539484" y="217677"/>
                  </a:lnTo>
                  <a:lnTo>
                    <a:pt x="6537485" y="240202"/>
                  </a:lnTo>
                  <a:lnTo>
                    <a:pt x="6521535" y="277489"/>
                  </a:lnTo>
                  <a:lnTo>
                    <a:pt x="6490291" y="304041"/>
                  </a:lnTo>
                  <a:lnTo>
                    <a:pt x="6447706" y="317480"/>
                  </a:lnTo>
                  <a:lnTo>
                    <a:pt x="6422390" y="319150"/>
                  </a:lnTo>
                  <a:lnTo>
                    <a:pt x="6397055" y="317507"/>
                  </a:lnTo>
                  <a:lnTo>
                    <a:pt x="6355578" y="304363"/>
                  </a:lnTo>
                  <a:lnTo>
                    <a:pt x="6326717" y="278290"/>
                  </a:lnTo>
                  <a:lnTo>
                    <a:pt x="6312187" y="240623"/>
                  </a:lnTo>
                  <a:lnTo>
                    <a:pt x="6310375" y="217550"/>
                  </a:lnTo>
                  <a:lnTo>
                    <a:pt x="6310375" y="5460"/>
                  </a:lnTo>
                  <a:close/>
                </a:path>
                <a:path w="7085330" h="319405">
                  <a:moveTo>
                    <a:pt x="5778499" y="5460"/>
                  </a:moveTo>
                  <a:lnTo>
                    <a:pt x="6034023" y="5460"/>
                  </a:lnTo>
                  <a:lnTo>
                    <a:pt x="6034023" y="54101"/>
                  </a:lnTo>
                  <a:lnTo>
                    <a:pt x="5931408" y="54101"/>
                  </a:lnTo>
                  <a:lnTo>
                    <a:pt x="5931408" y="313943"/>
                  </a:lnTo>
                  <a:lnTo>
                    <a:pt x="5876670" y="313943"/>
                  </a:lnTo>
                  <a:lnTo>
                    <a:pt x="5876670" y="54101"/>
                  </a:lnTo>
                  <a:lnTo>
                    <a:pt x="5778499" y="54101"/>
                  </a:lnTo>
                  <a:lnTo>
                    <a:pt x="5778499" y="5460"/>
                  </a:lnTo>
                  <a:close/>
                </a:path>
                <a:path w="7085330" h="319405">
                  <a:moveTo>
                    <a:pt x="4493768" y="5460"/>
                  </a:moveTo>
                  <a:lnTo>
                    <a:pt x="4520057" y="5460"/>
                  </a:lnTo>
                  <a:lnTo>
                    <a:pt x="4665725" y="191642"/>
                  </a:lnTo>
                  <a:lnTo>
                    <a:pt x="4665725" y="5460"/>
                  </a:lnTo>
                  <a:lnTo>
                    <a:pt x="4718431" y="5460"/>
                  </a:lnTo>
                  <a:lnTo>
                    <a:pt x="4718431" y="318134"/>
                  </a:lnTo>
                  <a:lnTo>
                    <a:pt x="4696079" y="318134"/>
                  </a:lnTo>
                  <a:lnTo>
                    <a:pt x="4546345" y="122936"/>
                  </a:lnTo>
                  <a:lnTo>
                    <a:pt x="4546345" y="314198"/>
                  </a:lnTo>
                  <a:lnTo>
                    <a:pt x="4493768" y="314198"/>
                  </a:lnTo>
                  <a:lnTo>
                    <a:pt x="4493768" y="5460"/>
                  </a:lnTo>
                  <a:close/>
                </a:path>
                <a:path w="7085330" h="319405">
                  <a:moveTo>
                    <a:pt x="3666236" y="5460"/>
                  </a:moveTo>
                  <a:lnTo>
                    <a:pt x="3921760" y="5460"/>
                  </a:lnTo>
                  <a:lnTo>
                    <a:pt x="3921760" y="54101"/>
                  </a:lnTo>
                  <a:lnTo>
                    <a:pt x="3819143" y="54101"/>
                  </a:lnTo>
                  <a:lnTo>
                    <a:pt x="3819143" y="313943"/>
                  </a:lnTo>
                  <a:lnTo>
                    <a:pt x="3764406" y="313943"/>
                  </a:lnTo>
                  <a:lnTo>
                    <a:pt x="3764406" y="54101"/>
                  </a:lnTo>
                  <a:lnTo>
                    <a:pt x="3666236" y="54101"/>
                  </a:lnTo>
                  <a:lnTo>
                    <a:pt x="3666236" y="5460"/>
                  </a:lnTo>
                  <a:close/>
                </a:path>
                <a:path w="7085330" h="319405">
                  <a:moveTo>
                    <a:pt x="2879852" y="5460"/>
                  </a:moveTo>
                  <a:lnTo>
                    <a:pt x="3076702" y="5460"/>
                  </a:lnTo>
                  <a:lnTo>
                    <a:pt x="3076702" y="54101"/>
                  </a:lnTo>
                  <a:lnTo>
                    <a:pt x="2934589" y="54101"/>
                  </a:lnTo>
                  <a:lnTo>
                    <a:pt x="2934589" y="126364"/>
                  </a:lnTo>
                  <a:lnTo>
                    <a:pt x="3036442" y="126364"/>
                  </a:lnTo>
                  <a:lnTo>
                    <a:pt x="3036442" y="172846"/>
                  </a:lnTo>
                  <a:lnTo>
                    <a:pt x="2934589" y="172846"/>
                  </a:lnTo>
                  <a:lnTo>
                    <a:pt x="2934589" y="265302"/>
                  </a:lnTo>
                  <a:lnTo>
                    <a:pt x="3074416" y="265302"/>
                  </a:lnTo>
                  <a:lnTo>
                    <a:pt x="3074416" y="313943"/>
                  </a:lnTo>
                  <a:lnTo>
                    <a:pt x="2879852" y="313943"/>
                  </a:lnTo>
                  <a:lnTo>
                    <a:pt x="2879852" y="5460"/>
                  </a:lnTo>
                  <a:close/>
                </a:path>
                <a:path w="7085330" h="319405">
                  <a:moveTo>
                    <a:pt x="2642108" y="5460"/>
                  </a:moveTo>
                  <a:lnTo>
                    <a:pt x="2696844" y="5460"/>
                  </a:lnTo>
                  <a:lnTo>
                    <a:pt x="2696844" y="265302"/>
                  </a:lnTo>
                  <a:lnTo>
                    <a:pt x="2836291" y="265302"/>
                  </a:lnTo>
                  <a:lnTo>
                    <a:pt x="2836291" y="313943"/>
                  </a:lnTo>
                  <a:lnTo>
                    <a:pt x="2642108" y="313943"/>
                  </a:lnTo>
                  <a:lnTo>
                    <a:pt x="2642108" y="5460"/>
                  </a:lnTo>
                  <a:close/>
                </a:path>
                <a:path w="7085330" h="319405">
                  <a:moveTo>
                    <a:pt x="2354072" y="5460"/>
                  </a:moveTo>
                  <a:lnTo>
                    <a:pt x="2380361" y="5460"/>
                  </a:lnTo>
                  <a:lnTo>
                    <a:pt x="2526029" y="191642"/>
                  </a:lnTo>
                  <a:lnTo>
                    <a:pt x="2526029" y="5460"/>
                  </a:lnTo>
                  <a:lnTo>
                    <a:pt x="2578735" y="5460"/>
                  </a:lnTo>
                  <a:lnTo>
                    <a:pt x="2578735" y="318134"/>
                  </a:lnTo>
                  <a:lnTo>
                    <a:pt x="2556383" y="318134"/>
                  </a:lnTo>
                  <a:lnTo>
                    <a:pt x="2406650" y="122936"/>
                  </a:lnTo>
                  <a:lnTo>
                    <a:pt x="2406650" y="314198"/>
                  </a:lnTo>
                  <a:lnTo>
                    <a:pt x="2354072" y="314198"/>
                  </a:lnTo>
                  <a:lnTo>
                    <a:pt x="2354072" y="5460"/>
                  </a:lnTo>
                  <a:close/>
                </a:path>
                <a:path w="7085330" h="319405">
                  <a:moveTo>
                    <a:pt x="1931415" y="5460"/>
                  </a:moveTo>
                  <a:lnTo>
                    <a:pt x="1986152" y="5460"/>
                  </a:lnTo>
                  <a:lnTo>
                    <a:pt x="1986152" y="313943"/>
                  </a:lnTo>
                  <a:lnTo>
                    <a:pt x="1931415" y="313943"/>
                  </a:lnTo>
                  <a:lnTo>
                    <a:pt x="1931415" y="5460"/>
                  </a:lnTo>
                  <a:close/>
                </a:path>
                <a:path w="7085330" h="319405">
                  <a:moveTo>
                    <a:pt x="1639315" y="5460"/>
                  </a:moveTo>
                  <a:lnTo>
                    <a:pt x="1894839" y="5460"/>
                  </a:lnTo>
                  <a:lnTo>
                    <a:pt x="1894839" y="54101"/>
                  </a:lnTo>
                  <a:lnTo>
                    <a:pt x="1792224" y="54101"/>
                  </a:lnTo>
                  <a:lnTo>
                    <a:pt x="1792224" y="313943"/>
                  </a:lnTo>
                  <a:lnTo>
                    <a:pt x="1737487" y="313943"/>
                  </a:lnTo>
                  <a:lnTo>
                    <a:pt x="1737487" y="54101"/>
                  </a:lnTo>
                  <a:lnTo>
                    <a:pt x="1639315" y="54101"/>
                  </a:lnTo>
                  <a:lnTo>
                    <a:pt x="1639315" y="5460"/>
                  </a:lnTo>
                  <a:close/>
                </a:path>
                <a:path w="7085330" h="319405">
                  <a:moveTo>
                    <a:pt x="1157732" y="5460"/>
                  </a:moveTo>
                  <a:lnTo>
                    <a:pt x="1354581" y="5460"/>
                  </a:lnTo>
                  <a:lnTo>
                    <a:pt x="1354581" y="54101"/>
                  </a:lnTo>
                  <a:lnTo>
                    <a:pt x="1212468" y="54101"/>
                  </a:lnTo>
                  <a:lnTo>
                    <a:pt x="1212468" y="126364"/>
                  </a:lnTo>
                  <a:lnTo>
                    <a:pt x="1314323" y="126364"/>
                  </a:lnTo>
                  <a:lnTo>
                    <a:pt x="1314323" y="172846"/>
                  </a:lnTo>
                  <a:lnTo>
                    <a:pt x="1212468" y="172846"/>
                  </a:lnTo>
                  <a:lnTo>
                    <a:pt x="1212468" y="265302"/>
                  </a:lnTo>
                  <a:lnTo>
                    <a:pt x="1352296" y="265302"/>
                  </a:lnTo>
                  <a:lnTo>
                    <a:pt x="1352296" y="313943"/>
                  </a:lnTo>
                  <a:lnTo>
                    <a:pt x="1157732" y="313943"/>
                  </a:lnTo>
                  <a:lnTo>
                    <a:pt x="1157732" y="5460"/>
                  </a:lnTo>
                  <a:close/>
                </a:path>
                <a:path w="7085330" h="319405">
                  <a:moveTo>
                    <a:pt x="869695" y="5460"/>
                  </a:moveTo>
                  <a:lnTo>
                    <a:pt x="895984" y="5460"/>
                  </a:lnTo>
                  <a:lnTo>
                    <a:pt x="1041653" y="191642"/>
                  </a:lnTo>
                  <a:lnTo>
                    <a:pt x="1041653" y="5460"/>
                  </a:lnTo>
                  <a:lnTo>
                    <a:pt x="1094358" y="5460"/>
                  </a:lnTo>
                  <a:lnTo>
                    <a:pt x="1094358" y="318134"/>
                  </a:lnTo>
                  <a:lnTo>
                    <a:pt x="1072007" y="318134"/>
                  </a:lnTo>
                  <a:lnTo>
                    <a:pt x="922274" y="122936"/>
                  </a:lnTo>
                  <a:lnTo>
                    <a:pt x="922274" y="314198"/>
                  </a:lnTo>
                  <a:lnTo>
                    <a:pt x="869695" y="314198"/>
                  </a:lnTo>
                  <a:lnTo>
                    <a:pt x="869695" y="5460"/>
                  </a:lnTo>
                  <a:close/>
                </a:path>
                <a:path w="7085330" h="319405">
                  <a:moveTo>
                    <a:pt x="581659" y="5460"/>
                  </a:moveTo>
                  <a:lnTo>
                    <a:pt x="607949" y="5460"/>
                  </a:lnTo>
                  <a:lnTo>
                    <a:pt x="753618" y="191642"/>
                  </a:lnTo>
                  <a:lnTo>
                    <a:pt x="753618" y="5460"/>
                  </a:lnTo>
                  <a:lnTo>
                    <a:pt x="806322" y="5460"/>
                  </a:lnTo>
                  <a:lnTo>
                    <a:pt x="806322" y="318134"/>
                  </a:lnTo>
                  <a:lnTo>
                    <a:pt x="783970" y="318134"/>
                  </a:lnTo>
                  <a:lnTo>
                    <a:pt x="634238" y="122936"/>
                  </a:lnTo>
                  <a:lnTo>
                    <a:pt x="634238" y="314198"/>
                  </a:lnTo>
                  <a:lnTo>
                    <a:pt x="581659" y="314198"/>
                  </a:lnTo>
                  <a:lnTo>
                    <a:pt x="581659" y="5460"/>
                  </a:lnTo>
                  <a:close/>
                </a:path>
                <a:path w="7085330" h="319405">
                  <a:moveTo>
                    <a:pt x="6944359" y="3301"/>
                  </a:moveTo>
                  <a:lnTo>
                    <a:pt x="7007574" y="8921"/>
                  </a:lnTo>
                  <a:lnTo>
                    <a:pt x="7051167" y="25780"/>
                  </a:lnTo>
                  <a:lnTo>
                    <a:pt x="7076535" y="54435"/>
                  </a:lnTo>
                  <a:lnTo>
                    <a:pt x="7084948" y="95757"/>
                  </a:lnTo>
                  <a:lnTo>
                    <a:pt x="7077138" y="142190"/>
                  </a:lnTo>
                  <a:lnTo>
                    <a:pt x="7053706" y="175371"/>
                  </a:lnTo>
                  <a:lnTo>
                    <a:pt x="7014654" y="195288"/>
                  </a:lnTo>
                  <a:lnTo>
                    <a:pt x="6959981" y="201929"/>
                  </a:lnTo>
                  <a:lnTo>
                    <a:pt x="6953758" y="201929"/>
                  </a:lnTo>
                  <a:lnTo>
                    <a:pt x="6945503" y="201421"/>
                  </a:lnTo>
                  <a:lnTo>
                    <a:pt x="6935088" y="200405"/>
                  </a:lnTo>
                  <a:lnTo>
                    <a:pt x="6935088" y="313943"/>
                  </a:lnTo>
                  <a:lnTo>
                    <a:pt x="6880352" y="313943"/>
                  </a:lnTo>
                  <a:lnTo>
                    <a:pt x="6880352" y="5587"/>
                  </a:lnTo>
                  <a:lnTo>
                    <a:pt x="6904855" y="4587"/>
                  </a:lnTo>
                  <a:lnTo>
                    <a:pt x="6923690" y="3873"/>
                  </a:lnTo>
                  <a:lnTo>
                    <a:pt x="6936859" y="3444"/>
                  </a:lnTo>
                  <a:lnTo>
                    <a:pt x="6944359" y="3301"/>
                  </a:lnTo>
                  <a:close/>
                </a:path>
                <a:path w="7085330" h="319405">
                  <a:moveTo>
                    <a:pt x="6685280" y="3301"/>
                  </a:moveTo>
                  <a:lnTo>
                    <a:pt x="6745700" y="13192"/>
                  </a:lnTo>
                  <a:lnTo>
                    <a:pt x="6792213" y="42799"/>
                  </a:lnTo>
                  <a:lnTo>
                    <a:pt x="6821820" y="88709"/>
                  </a:lnTo>
                  <a:lnTo>
                    <a:pt x="6831711" y="147574"/>
                  </a:lnTo>
                  <a:lnTo>
                    <a:pt x="6827256" y="198394"/>
                  </a:lnTo>
                  <a:lnTo>
                    <a:pt x="6813893" y="239982"/>
                  </a:lnTo>
                  <a:lnTo>
                    <a:pt x="6791626" y="272335"/>
                  </a:lnTo>
                  <a:lnTo>
                    <a:pt x="6760459" y="295449"/>
                  </a:lnTo>
                  <a:lnTo>
                    <a:pt x="6720394" y="309319"/>
                  </a:lnTo>
                  <a:lnTo>
                    <a:pt x="6671436" y="313943"/>
                  </a:lnTo>
                  <a:lnTo>
                    <a:pt x="6602984" y="313943"/>
                  </a:lnTo>
                  <a:lnTo>
                    <a:pt x="6602984" y="5587"/>
                  </a:lnTo>
                  <a:lnTo>
                    <a:pt x="6632702" y="4587"/>
                  </a:lnTo>
                  <a:lnTo>
                    <a:pt x="6656324" y="3873"/>
                  </a:lnTo>
                  <a:lnTo>
                    <a:pt x="6673850" y="3444"/>
                  </a:lnTo>
                  <a:lnTo>
                    <a:pt x="6685280" y="3301"/>
                  </a:lnTo>
                  <a:close/>
                </a:path>
                <a:path w="7085330" h="319405">
                  <a:moveTo>
                    <a:pt x="5066792" y="3301"/>
                  </a:moveTo>
                  <a:lnTo>
                    <a:pt x="5130006" y="8921"/>
                  </a:lnTo>
                  <a:lnTo>
                    <a:pt x="5173598" y="25780"/>
                  </a:lnTo>
                  <a:lnTo>
                    <a:pt x="5198967" y="54435"/>
                  </a:lnTo>
                  <a:lnTo>
                    <a:pt x="5207381" y="95757"/>
                  </a:lnTo>
                  <a:lnTo>
                    <a:pt x="5199570" y="142190"/>
                  </a:lnTo>
                  <a:lnTo>
                    <a:pt x="5176139" y="175371"/>
                  </a:lnTo>
                  <a:lnTo>
                    <a:pt x="5137086" y="195288"/>
                  </a:lnTo>
                  <a:lnTo>
                    <a:pt x="5082413" y="201929"/>
                  </a:lnTo>
                  <a:lnTo>
                    <a:pt x="5076190" y="201929"/>
                  </a:lnTo>
                  <a:lnTo>
                    <a:pt x="5067935" y="201421"/>
                  </a:lnTo>
                  <a:lnTo>
                    <a:pt x="5057520" y="200405"/>
                  </a:lnTo>
                  <a:lnTo>
                    <a:pt x="5057520" y="313943"/>
                  </a:lnTo>
                  <a:lnTo>
                    <a:pt x="5002784" y="313943"/>
                  </a:lnTo>
                  <a:lnTo>
                    <a:pt x="5002784" y="5587"/>
                  </a:lnTo>
                  <a:lnTo>
                    <a:pt x="5027287" y="4587"/>
                  </a:lnTo>
                  <a:lnTo>
                    <a:pt x="5046122" y="3873"/>
                  </a:lnTo>
                  <a:lnTo>
                    <a:pt x="5059291" y="3444"/>
                  </a:lnTo>
                  <a:lnTo>
                    <a:pt x="5066792" y="3301"/>
                  </a:lnTo>
                  <a:close/>
                </a:path>
                <a:path w="7085330" h="319405">
                  <a:moveTo>
                    <a:pt x="5644515" y="2285"/>
                  </a:moveTo>
                  <a:lnTo>
                    <a:pt x="5695928" y="7975"/>
                  </a:lnTo>
                  <a:lnTo>
                    <a:pt x="5732637" y="25034"/>
                  </a:lnTo>
                  <a:lnTo>
                    <a:pt x="5754653" y="53453"/>
                  </a:lnTo>
                  <a:lnTo>
                    <a:pt x="5761990" y="93217"/>
                  </a:lnTo>
                  <a:lnTo>
                    <a:pt x="5760987" y="106624"/>
                  </a:lnTo>
                  <a:lnTo>
                    <a:pt x="5745861" y="143128"/>
                  </a:lnTo>
                  <a:lnTo>
                    <a:pt x="5716732" y="169507"/>
                  </a:lnTo>
                  <a:lnTo>
                    <a:pt x="5704967" y="175005"/>
                  </a:lnTo>
                  <a:lnTo>
                    <a:pt x="5796153" y="313943"/>
                  </a:lnTo>
                  <a:lnTo>
                    <a:pt x="5732907" y="313943"/>
                  </a:lnTo>
                  <a:lnTo>
                    <a:pt x="5650611" y="186562"/>
                  </a:lnTo>
                  <a:lnTo>
                    <a:pt x="5643798" y="186396"/>
                  </a:lnTo>
                  <a:lnTo>
                    <a:pt x="5635736" y="186086"/>
                  </a:lnTo>
                  <a:lnTo>
                    <a:pt x="5626411" y="185634"/>
                  </a:lnTo>
                  <a:lnTo>
                    <a:pt x="5615813" y="185038"/>
                  </a:lnTo>
                  <a:lnTo>
                    <a:pt x="5615813" y="313943"/>
                  </a:lnTo>
                  <a:lnTo>
                    <a:pt x="5559044" y="313943"/>
                  </a:lnTo>
                  <a:lnTo>
                    <a:pt x="5559044" y="5460"/>
                  </a:lnTo>
                  <a:lnTo>
                    <a:pt x="5562975" y="5363"/>
                  </a:lnTo>
                  <a:lnTo>
                    <a:pt x="5570204" y="5064"/>
                  </a:lnTo>
                  <a:lnTo>
                    <a:pt x="5580743" y="4550"/>
                  </a:lnTo>
                  <a:lnTo>
                    <a:pt x="5594604" y="3809"/>
                  </a:lnTo>
                  <a:lnTo>
                    <a:pt x="5609296" y="3143"/>
                  </a:lnTo>
                  <a:lnTo>
                    <a:pt x="5622512" y="2666"/>
                  </a:lnTo>
                  <a:lnTo>
                    <a:pt x="5634251" y="2381"/>
                  </a:lnTo>
                  <a:lnTo>
                    <a:pt x="5644515" y="2285"/>
                  </a:lnTo>
                  <a:close/>
                </a:path>
                <a:path w="7085330" h="319405">
                  <a:moveTo>
                    <a:pt x="4313428" y="1270"/>
                  </a:moveTo>
                  <a:lnTo>
                    <a:pt x="4337431" y="1270"/>
                  </a:lnTo>
                  <a:lnTo>
                    <a:pt x="4461383" y="313943"/>
                  </a:lnTo>
                  <a:lnTo>
                    <a:pt x="4400931" y="313943"/>
                  </a:lnTo>
                  <a:lnTo>
                    <a:pt x="4378452" y="251459"/>
                  </a:lnTo>
                  <a:lnTo>
                    <a:pt x="4272788" y="251459"/>
                  </a:lnTo>
                  <a:lnTo>
                    <a:pt x="4251325" y="313943"/>
                  </a:lnTo>
                  <a:lnTo>
                    <a:pt x="4194429" y="313943"/>
                  </a:lnTo>
                  <a:lnTo>
                    <a:pt x="4190365" y="313943"/>
                  </a:lnTo>
                  <a:lnTo>
                    <a:pt x="4131183" y="313943"/>
                  </a:lnTo>
                  <a:lnTo>
                    <a:pt x="4048887" y="186562"/>
                  </a:lnTo>
                  <a:lnTo>
                    <a:pt x="4042074" y="186396"/>
                  </a:lnTo>
                  <a:lnTo>
                    <a:pt x="4034012" y="186086"/>
                  </a:lnTo>
                  <a:lnTo>
                    <a:pt x="4024687" y="185634"/>
                  </a:lnTo>
                  <a:lnTo>
                    <a:pt x="4014089" y="185038"/>
                  </a:lnTo>
                  <a:lnTo>
                    <a:pt x="4014089" y="313943"/>
                  </a:lnTo>
                  <a:lnTo>
                    <a:pt x="3957319" y="313943"/>
                  </a:lnTo>
                  <a:lnTo>
                    <a:pt x="3957319" y="5460"/>
                  </a:lnTo>
                  <a:lnTo>
                    <a:pt x="3961251" y="5363"/>
                  </a:lnTo>
                  <a:lnTo>
                    <a:pt x="3968480" y="5064"/>
                  </a:lnTo>
                  <a:lnTo>
                    <a:pt x="3979019" y="4550"/>
                  </a:lnTo>
                  <a:lnTo>
                    <a:pt x="3992879" y="3809"/>
                  </a:lnTo>
                  <a:lnTo>
                    <a:pt x="4007572" y="3143"/>
                  </a:lnTo>
                  <a:lnTo>
                    <a:pt x="4020788" y="2666"/>
                  </a:lnTo>
                  <a:lnTo>
                    <a:pt x="4032527" y="2381"/>
                  </a:lnTo>
                  <a:lnTo>
                    <a:pt x="4042791" y="2285"/>
                  </a:lnTo>
                  <a:lnTo>
                    <a:pt x="4094204" y="7975"/>
                  </a:lnTo>
                  <a:lnTo>
                    <a:pt x="4130913" y="25034"/>
                  </a:lnTo>
                  <a:lnTo>
                    <a:pt x="4152929" y="53453"/>
                  </a:lnTo>
                  <a:lnTo>
                    <a:pt x="4160266" y="93217"/>
                  </a:lnTo>
                  <a:lnTo>
                    <a:pt x="4159263" y="106624"/>
                  </a:lnTo>
                  <a:lnTo>
                    <a:pt x="4144137" y="143128"/>
                  </a:lnTo>
                  <a:lnTo>
                    <a:pt x="4115008" y="169507"/>
                  </a:lnTo>
                  <a:lnTo>
                    <a:pt x="4103242" y="175005"/>
                  </a:lnTo>
                  <a:lnTo>
                    <a:pt x="4191889" y="310133"/>
                  </a:lnTo>
                  <a:lnTo>
                    <a:pt x="4313428" y="1270"/>
                  </a:lnTo>
                  <a:close/>
                </a:path>
                <a:path w="7085330" h="319405">
                  <a:moveTo>
                    <a:pt x="4861179" y="126"/>
                  </a:moveTo>
                  <a:lnTo>
                    <a:pt x="4886158" y="1387"/>
                  </a:lnTo>
                  <a:lnTo>
                    <a:pt x="4907565" y="5159"/>
                  </a:lnTo>
                  <a:lnTo>
                    <a:pt x="4925401" y="11431"/>
                  </a:lnTo>
                  <a:lnTo>
                    <a:pt x="4939665" y="20193"/>
                  </a:lnTo>
                  <a:lnTo>
                    <a:pt x="4923028" y="67309"/>
                  </a:lnTo>
                  <a:lnTo>
                    <a:pt x="4908432" y="58308"/>
                  </a:lnTo>
                  <a:lnTo>
                    <a:pt x="4893421" y="51879"/>
                  </a:lnTo>
                  <a:lnTo>
                    <a:pt x="4878004" y="48021"/>
                  </a:lnTo>
                  <a:lnTo>
                    <a:pt x="4862195" y="46735"/>
                  </a:lnTo>
                  <a:lnTo>
                    <a:pt x="4853289" y="47357"/>
                  </a:lnTo>
                  <a:lnTo>
                    <a:pt x="4823088" y="75056"/>
                  </a:lnTo>
                  <a:lnTo>
                    <a:pt x="4822444" y="82676"/>
                  </a:lnTo>
                  <a:lnTo>
                    <a:pt x="4826111" y="96113"/>
                  </a:lnTo>
                  <a:lnTo>
                    <a:pt x="4837112" y="109775"/>
                  </a:lnTo>
                  <a:lnTo>
                    <a:pt x="4855448" y="123699"/>
                  </a:lnTo>
                  <a:lnTo>
                    <a:pt x="4881118" y="137921"/>
                  </a:lnTo>
                  <a:lnTo>
                    <a:pt x="4895550" y="145321"/>
                  </a:lnTo>
                  <a:lnTo>
                    <a:pt x="4907803" y="152447"/>
                  </a:lnTo>
                  <a:lnTo>
                    <a:pt x="4937902" y="179546"/>
                  </a:lnTo>
                  <a:lnTo>
                    <a:pt x="4953329" y="223081"/>
                  </a:lnTo>
                  <a:lnTo>
                    <a:pt x="4953762" y="233299"/>
                  </a:lnTo>
                  <a:lnTo>
                    <a:pt x="4951924" y="251229"/>
                  </a:lnTo>
                  <a:lnTo>
                    <a:pt x="4924170" y="295020"/>
                  </a:lnTo>
                  <a:lnTo>
                    <a:pt x="4889595" y="313134"/>
                  </a:lnTo>
                  <a:lnTo>
                    <a:pt x="4844922" y="319150"/>
                  </a:lnTo>
                  <a:lnTo>
                    <a:pt x="4823900" y="317767"/>
                  </a:lnTo>
                  <a:lnTo>
                    <a:pt x="4803901" y="313610"/>
                  </a:lnTo>
                  <a:lnTo>
                    <a:pt x="4784951" y="306667"/>
                  </a:lnTo>
                  <a:lnTo>
                    <a:pt x="4767071" y="296925"/>
                  </a:lnTo>
                  <a:lnTo>
                    <a:pt x="4787265" y="247776"/>
                  </a:lnTo>
                  <a:lnTo>
                    <a:pt x="4803405" y="257758"/>
                  </a:lnTo>
                  <a:lnTo>
                    <a:pt x="4819427" y="264858"/>
                  </a:lnTo>
                  <a:lnTo>
                    <a:pt x="4835306" y="269101"/>
                  </a:lnTo>
                  <a:lnTo>
                    <a:pt x="4851019" y="270509"/>
                  </a:lnTo>
                  <a:lnTo>
                    <a:pt x="4872114" y="268412"/>
                  </a:lnTo>
                  <a:lnTo>
                    <a:pt x="4887198" y="262112"/>
                  </a:lnTo>
                  <a:lnTo>
                    <a:pt x="4896256" y="251596"/>
                  </a:lnTo>
                  <a:lnTo>
                    <a:pt x="4899279" y="236854"/>
                  </a:lnTo>
                  <a:lnTo>
                    <a:pt x="4898564" y="229044"/>
                  </a:lnTo>
                  <a:lnTo>
                    <a:pt x="4870529" y="191595"/>
                  </a:lnTo>
                  <a:lnTo>
                    <a:pt x="4824773" y="166149"/>
                  </a:lnTo>
                  <a:lnTo>
                    <a:pt x="4811363" y="158448"/>
                  </a:lnTo>
                  <a:lnTo>
                    <a:pt x="4782343" y="132810"/>
                  </a:lnTo>
                  <a:lnTo>
                    <a:pt x="4768113" y="92517"/>
                  </a:lnTo>
                  <a:lnTo>
                    <a:pt x="4767707" y="83184"/>
                  </a:lnTo>
                  <a:lnTo>
                    <a:pt x="4769330" y="66039"/>
                  </a:lnTo>
                  <a:lnTo>
                    <a:pt x="4793869" y="23749"/>
                  </a:lnTo>
                  <a:lnTo>
                    <a:pt x="4841553" y="1603"/>
                  </a:lnTo>
                  <a:lnTo>
                    <a:pt x="4861179" y="126"/>
                  </a:lnTo>
                  <a:close/>
                </a:path>
                <a:path w="7085330" h="319405">
                  <a:moveTo>
                    <a:pt x="3425571" y="126"/>
                  </a:moveTo>
                  <a:lnTo>
                    <a:pt x="3450550" y="1387"/>
                  </a:lnTo>
                  <a:lnTo>
                    <a:pt x="3471957" y="5159"/>
                  </a:lnTo>
                  <a:lnTo>
                    <a:pt x="3489793" y="11431"/>
                  </a:lnTo>
                  <a:lnTo>
                    <a:pt x="3504056" y="20193"/>
                  </a:lnTo>
                  <a:lnTo>
                    <a:pt x="3487419" y="67309"/>
                  </a:lnTo>
                  <a:lnTo>
                    <a:pt x="3472824" y="58308"/>
                  </a:lnTo>
                  <a:lnTo>
                    <a:pt x="3457813" y="51879"/>
                  </a:lnTo>
                  <a:lnTo>
                    <a:pt x="3442396" y="48021"/>
                  </a:lnTo>
                  <a:lnTo>
                    <a:pt x="3426587" y="46735"/>
                  </a:lnTo>
                  <a:lnTo>
                    <a:pt x="3417681" y="47357"/>
                  </a:lnTo>
                  <a:lnTo>
                    <a:pt x="3387480" y="75056"/>
                  </a:lnTo>
                  <a:lnTo>
                    <a:pt x="3386836" y="82676"/>
                  </a:lnTo>
                  <a:lnTo>
                    <a:pt x="3390503" y="96113"/>
                  </a:lnTo>
                  <a:lnTo>
                    <a:pt x="3401504" y="109775"/>
                  </a:lnTo>
                  <a:lnTo>
                    <a:pt x="3419840" y="123699"/>
                  </a:lnTo>
                  <a:lnTo>
                    <a:pt x="3445510" y="137921"/>
                  </a:lnTo>
                  <a:lnTo>
                    <a:pt x="3459942" y="145321"/>
                  </a:lnTo>
                  <a:lnTo>
                    <a:pt x="3472195" y="152447"/>
                  </a:lnTo>
                  <a:lnTo>
                    <a:pt x="3502294" y="179546"/>
                  </a:lnTo>
                  <a:lnTo>
                    <a:pt x="3517721" y="223081"/>
                  </a:lnTo>
                  <a:lnTo>
                    <a:pt x="3518154" y="233299"/>
                  </a:lnTo>
                  <a:lnTo>
                    <a:pt x="3516318" y="251229"/>
                  </a:lnTo>
                  <a:lnTo>
                    <a:pt x="3488690" y="295020"/>
                  </a:lnTo>
                  <a:lnTo>
                    <a:pt x="3454003" y="313134"/>
                  </a:lnTo>
                  <a:lnTo>
                    <a:pt x="3409315" y="319150"/>
                  </a:lnTo>
                  <a:lnTo>
                    <a:pt x="3388292" y="317767"/>
                  </a:lnTo>
                  <a:lnTo>
                    <a:pt x="3368294" y="313610"/>
                  </a:lnTo>
                  <a:lnTo>
                    <a:pt x="3349343" y="306667"/>
                  </a:lnTo>
                  <a:lnTo>
                    <a:pt x="3331464" y="296925"/>
                  </a:lnTo>
                  <a:lnTo>
                    <a:pt x="3351656" y="247776"/>
                  </a:lnTo>
                  <a:lnTo>
                    <a:pt x="3367797" y="257758"/>
                  </a:lnTo>
                  <a:lnTo>
                    <a:pt x="3383819" y="264858"/>
                  </a:lnTo>
                  <a:lnTo>
                    <a:pt x="3399698" y="269101"/>
                  </a:lnTo>
                  <a:lnTo>
                    <a:pt x="3415411" y="270509"/>
                  </a:lnTo>
                  <a:lnTo>
                    <a:pt x="3436506" y="268412"/>
                  </a:lnTo>
                  <a:lnTo>
                    <a:pt x="3451590" y="262112"/>
                  </a:lnTo>
                  <a:lnTo>
                    <a:pt x="3460648" y="251596"/>
                  </a:lnTo>
                  <a:lnTo>
                    <a:pt x="3463671" y="236854"/>
                  </a:lnTo>
                  <a:lnTo>
                    <a:pt x="3462956" y="229044"/>
                  </a:lnTo>
                  <a:lnTo>
                    <a:pt x="3434921" y="191595"/>
                  </a:lnTo>
                  <a:lnTo>
                    <a:pt x="3389165" y="166149"/>
                  </a:lnTo>
                  <a:lnTo>
                    <a:pt x="3375755" y="158448"/>
                  </a:lnTo>
                  <a:lnTo>
                    <a:pt x="3346735" y="132810"/>
                  </a:lnTo>
                  <a:lnTo>
                    <a:pt x="3332505" y="92517"/>
                  </a:lnTo>
                  <a:lnTo>
                    <a:pt x="3332099" y="83184"/>
                  </a:lnTo>
                  <a:lnTo>
                    <a:pt x="3333722" y="66039"/>
                  </a:lnTo>
                  <a:lnTo>
                    <a:pt x="3358261" y="23749"/>
                  </a:lnTo>
                  <a:lnTo>
                    <a:pt x="3405945" y="1603"/>
                  </a:lnTo>
                  <a:lnTo>
                    <a:pt x="3425571" y="126"/>
                  </a:lnTo>
                  <a:close/>
                </a:path>
                <a:path w="7085330" h="319405">
                  <a:moveTo>
                    <a:pt x="3204591" y="126"/>
                  </a:moveTo>
                  <a:lnTo>
                    <a:pt x="3229570" y="1387"/>
                  </a:lnTo>
                  <a:lnTo>
                    <a:pt x="3250977" y="5159"/>
                  </a:lnTo>
                  <a:lnTo>
                    <a:pt x="3268813" y="11431"/>
                  </a:lnTo>
                  <a:lnTo>
                    <a:pt x="3283077" y="20193"/>
                  </a:lnTo>
                  <a:lnTo>
                    <a:pt x="3266440" y="67309"/>
                  </a:lnTo>
                  <a:lnTo>
                    <a:pt x="3251844" y="58308"/>
                  </a:lnTo>
                  <a:lnTo>
                    <a:pt x="3236833" y="51879"/>
                  </a:lnTo>
                  <a:lnTo>
                    <a:pt x="3221416" y="48021"/>
                  </a:lnTo>
                  <a:lnTo>
                    <a:pt x="3205606" y="46735"/>
                  </a:lnTo>
                  <a:lnTo>
                    <a:pt x="3196701" y="47357"/>
                  </a:lnTo>
                  <a:lnTo>
                    <a:pt x="3166500" y="75056"/>
                  </a:lnTo>
                  <a:lnTo>
                    <a:pt x="3165855" y="82676"/>
                  </a:lnTo>
                  <a:lnTo>
                    <a:pt x="3169523" y="96113"/>
                  </a:lnTo>
                  <a:lnTo>
                    <a:pt x="3180524" y="109775"/>
                  </a:lnTo>
                  <a:lnTo>
                    <a:pt x="3198860" y="123699"/>
                  </a:lnTo>
                  <a:lnTo>
                    <a:pt x="3224529" y="137921"/>
                  </a:lnTo>
                  <a:lnTo>
                    <a:pt x="3238962" y="145321"/>
                  </a:lnTo>
                  <a:lnTo>
                    <a:pt x="3251215" y="152447"/>
                  </a:lnTo>
                  <a:lnTo>
                    <a:pt x="3281314" y="179546"/>
                  </a:lnTo>
                  <a:lnTo>
                    <a:pt x="3296741" y="223081"/>
                  </a:lnTo>
                  <a:lnTo>
                    <a:pt x="3297174" y="233299"/>
                  </a:lnTo>
                  <a:lnTo>
                    <a:pt x="3295336" y="251229"/>
                  </a:lnTo>
                  <a:lnTo>
                    <a:pt x="3267583" y="295020"/>
                  </a:lnTo>
                  <a:lnTo>
                    <a:pt x="3233007" y="313134"/>
                  </a:lnTo>
                  <a:lnTo>
                    <a:pt x="3188335" y="319150"/>
                  </a:lnTo>
                  <a:lnTo>
                    <a:pt x="3167312" y="317767"/>
                  </a:lnTo>
                  <a:lnTo>
                    <a:pt x="3147314" y="313610"/>
                  </a:lnTo>
                  <a:lnTo>
                    <a:pt x="3128363" y="306667"/>
                  </a:lnTo>
                  <a:lnTo>
                    <a:pt x="3110484" y="296925"/>
                  </a:lnTo>
                  <a:lnTo>
                    <a:pt x="3130677" y="247776"/>
                  </a:lnTo>
                  <a:lnTo>
                    <a:pt x="3146817" y="257758"/>
                  </a:lnTo>
                  <a:lnTo>
                    <a:pt x="3162839" y="264858"/>
                  </a:lnTo>
                  <a:lnTo>
                    <a:pt x="3178718" y="269101"/>
                  </a:lnTo>
                  <a:lnTo>
                    <a:pt x="3194430" y="270509"/>
                  </a:lnTo>
                  <a:lnTo>
                    <a:pt x="3215526" y="268412"/>
                  </a:lnTo>
                  <a:lnTo>
                    <a:pt x="3230610" y="262112"/>
                  </a:lnTo>
                  <a:lnTo>
                    <a:pt x="3239668" y="251596"/>
                  </a:lnTo>
                  <a:lnTo>
                    <a:pt x="3242691" y="236854"/>
                  </a:lnTo>
                  <a:lnTo>
                    <a:pt x="3241976" y="229044"/>
                  </a:lnTo>
                  <a:lnTo>
                    <a:pt x="3213941" y="191595"/>
                  </a:lnTo>
                  <a:lnTo>
                    <a:pt x="3168185" y="166149"/>
                  </a:lnTo>
                  <a:lnTo>
                    <a:pt x="3154775" y="158448"/>
                  </a:lnTo>
                  <a:lnTo>
                    <a:pt x="3125755" y="132810"/>
                  </a:lnTo>
                  <a:lnTo>
                    <a:pt x="3111525" y="92517"/>
                  </a:lnTo>
                  <a:lnTo>
                    <a:pt x="3111118" y="83184"/>
                  </a:lnTo>
                  <a:lnTo>
                    <a:pt x="3112742" y="66039"/>
                  </a:lnTo>
                  <a:lnTo>
                    <a:pt x="3137280" y="23749"/>
                  </a:lnTo>
                  <a:lnTo>
                    <a:pt x="3184965" y="1603"/>
                  </a:lnTo>
                  <a:lnTo>
                    <a:pt x="3204591" y="126"/>
                  </a:lnTo>
                  <a:close/>
                </a:path>
                <a:path w="7085330" h="319405">
                  <a:moveTo>
                    <a:pt x="1529588" y="126"/>
                  </a:moveTo>
                  <a:lnTo>
                    <a:pt x="1554829" y="1484"/>
                  </a:lnTo>
                  <a:lnTo>
                    <a:pt x="1577403" y="5556"/>
                  </a:lnTo>
                  <a:lnTo>
                    <a:pt x="1597310" y="12342"/>
                  </a:lnTo>
                  <a:lnTo>
                    <a:pt x="1614551" y="21844"/>
                  </a:lnTo>
                  <a:lnTo>
                    <a:pt x="1591944" y="67182"/>
                  </a:lnTo>
                  <a:lnTo>
                    <a:pt x="1581398" y="59108"/>
                  </a:lnTo>
                  <a:lnTo>
                    <a:pt x="1568053" y="53355"/>
                  </a:lnTo>
                  <a:lnTo>
                    <a:pt x="1551922" y="49912"/>
                  </a:lnTo>
                  <a:lnTo>
                    <a:pt x="1533016" y="48768"/>
                  </a:lnTo>
                  <a:lnTo>
                    <a:pt x="1514633" y="50792"/>
                  </a:lnTo>
                  <a:lnTo>
                    <a:pt x="1469771" y="81152"/>
                  </a:lnTo>
                  <a:lnTo>
                    <a:pt x="1451308" y="117760"/>
                  </a:lnTo>
                  <a:lnTo>
                    <a:pt x="1445133" y="162940"/>
                  </a:lnTo>
                  <a:lnTo>
                    <a:pt x="1446561" y="186422"/>
                  </a:lnTo>
                  <a:lnTo>
                    <a:pt x="1457991" y="225716"/>
                  </a:lnTo>
                  <a:lnTo>
                    <a:pt x="1494663" y="263270"/>
                  </a:lnTo>
                  <a:lnTo>
                    <a:pt x="1528952" y="270509"/>
                  </a:lnTo>
                  <a:lnTo>
                    <a:pt x="1549576" y="268577"/>
                  </a:lnTo>
                  <a:lnTo>
                    <a:pt x="1567830" y="262763"/>
                  </a:lnTo>
                  <a:lnTo>
                    <a:pt x="1583727" y="253043"/>
                  </a:lnTo>
                  <a:lnTo>
                    <a:pt x="1597278" y="239394"/>
                  </a:lnTo>
                  <a:lnTo>
                    <a:pt x="1622678" y="283590"/>
                  </a:lnTo>
                  <a:lnTo>
                    <a:pt x="1603984" y="299166"/>
                  </a:lnTo>
                  <a:lnTo>
                    <a:pt x="1581419" y="310276"/>
                  </a:lnTo>
                  <a:lnTo>
                    <a:pt x="1554974" y="316934"/>
                  </a:lnTo>
                  <a:lnTo>
                    <a:pt x="1524635" y="319150"/>
                  </a:lnTo>
                  <a:lnTo>
                    <a:pt x="1494061" y="316503"/>
                  </a:lnTo>
                  <a:lnTo>
                    <a:pt x="1443821" y="295255"/>
                  </a:lnTo>
                  <a:lnTo>
                    <a:pt x="1408509" y="253434"/>
                  </a:lnTo>
                  <a:lnTo>
                    <a:pt x="1390602" y="195470"/>
                  </a:lnTo>
                  <a:lnTo>
                    <a:pt x="1388364" y="160654"/>
                  </a:lnTo>
                  <a:lnTo>
                    <a:pt x="1390840" y="127845"/>
                  </a:lnTo>
                  <a:lnTo>
                    <a:pt x="1410652" y="70608"/>
                  </a:lnTo>
                  <a:lnTo>
                    <a:pt x="1449256" y="26058"/>
                  </a:lnTo>
                  <a:lnTo>
                    <a:pt x="1500032" y="3008"/>
                  </a:lnTo>
                  <a:lnTo>
                    <a:pt x="1529588" y="126"/>
                  </a:lnTo>
                  <a:close/>
                </a:path>
                <a:path w="7085330" h="319405">
                  <a:moveTo>
                    <a:pt x="141224" y="126"/>
                  </a:moveTo>
                  <a:lnTo>
                    <a:pt x="166465" y="1484"/>
                  </a:lnTo>
                  <a:lnTo>
                    <a:pt x="189039" y="5556"/>
                  </a:lnTo>
                  <a:lnTo>
                    <a:pt x="208946" y="12342"/>
                  </a:lnTo>
                  <a:lnTo>
                    <a:pt x="226187" y="21844"/>
                  </a:lnTo>
                  <a:lnTo>
                    <a:pt x="203581" y="67182"/>
                  </a:lnTo>
                  <a:lnTo>
                    <a:pt x="193034" y="59108"/>
                  </a:lnTo>
                  <a:lnTo>
                    <a:pt x="179689" y="53355"/>
                  </a:lnTo>
                  <a:lnTo>
                    <a:pt x="163558" y="49912"/>
                  </a:lnTo>
                  <a:lnTo>
                    <a:pt x="144652" y="48768"/>
                  </a:lnTo>
                  <a:lnTo>
                    <a:pt x="126269" y="50792"/>
                  </a:lnTo>
                  <a:lnTo>
                    <a:pt x="81406" y="81152"/>
                  </a:lnTo>
                  <a:lnTo>
                    <a:pt x="62944" y="117760"/>
                  </a:lnTo>
                  <a:lnTo>
                    <a:pt x="56768" y="162940"/>
                  </a:lnTo>
                  <a:lnTo>
                    <a:pt x="58197" y="186422"/>
                  </a:lnTo>
                  <a:lnTo>
                    <a:pt x="69627" y="225716"/>
                  </a:lnTo>
                  <a:lnTo>
                    <a:pt x="106299" y="263270"/>
                  </a:lnTo>
                  <a:lnTo>
                    <a:pt x="140588" y="270509"/>
                  </a:lnTo>
                  <a:lnTo>
                    <a:pt x="161212" y="268577"/>
                  </a:lnTo>
                  <a:lnTo>
                    <a:pt x="179466" y="262763"/>
                  </a:lnTo>
                  <a:lnTo>
                    <a:pt x="195363" y="253043"/>
                  </a:lnTo>
                  <a:lnTo>
                    <a:pt x="208914" y="239394"/>
                  </a:lnTo>
                  <a:lnTo>
                    <a:pt x="234314" y="283590"/>
                  </a:lnTo>
                  <a:lnTo>
                    <a:pt x="215620" y="299166"/>
                  </a:lnTo>
                  <a:lnTo>
                    <a:pt x="193055" y="310276"/>
                  </a:lnTo>
                  <a:lnTo>
                    <a:pt x="166610" y="316934"/>
                  </a:lnTo>
                  <a:lnTo>
                    <a:pt x="136270" y="319150"/>
                  </a:lnTo>
                  <a:lnTo>
                    <a:pt x="105697" y="316503"/>
                  </a:lnTo>
                  <a:lnTo>
                    <a:pt x="55457" y="295255"/>
                  </a:lnTo>
                  <a:lnTo>
                    <a:pt x="20145" y="253434"/>
                  </a:lnTo>
                  <a:lnTo>
                    <a:pt x="2238" y="195470"/>
                  </a:lnTo>
                  <a:lnTo>
                    <a:pt x="0" y="160654"/>
                  </a:lnTo>
                  <a:lnTo>
                    <a:pt x="2476" y="127845"/>
                  </a:lnTo>
                  <a:lnTo>
                    <a:pt x="22288" y="70608"/>
                  </a:lnTo>
                  <a:lnTo>
                    <a:pt x="60892" y="26058"/>
                  </a:lnTo>
                  <a:lnTo>
                    <a:pt x="111668" y="3008"/>
                  </a:lnTo>
                  <a:lnTo>
                    <a:pt x="141224" y="126"/>
                  </a:lnTo>
                  <a:close/>
                </a:path>
                <a:path w="7085330" h="319405">
                  <a:moveTo>
                    <a:pt x="5373623" y="0"/>
                  </a:moveTo>
                  <a:lnTo>
                    <a:pt x="5432393" y="10302"/>
                  </a:lnTo>
                  <a:lnTo>
                    <a:pt x="5475350" y="41275"/>
                  </a:lnTo>
                  <a:lnTo>
                    <a:pt x="5501751" y="90804"/>
                  </a:lnTo>
                  <a:lnTo>
                    <a:pt x="5510530" y="157099"/>
                  </a:lnTo>
                  <a:lnTo>
                    <a:pt x="5508242" y="192434"/>
                  </a:lnTo>
                  <a:lnTo>
                    <a:pt x="5489902" y="251628"/>
                  </a:lnTo>
                  <a:lnTo>
                    <a:pt x="5453514" y="294558"/>
                  </a:lnTo>
                  <a:lnTo>
                    <a:pt x="5401317" y="316414"/>
                  </a:lnTo>
                  <a:lnTo>
                    <a:pt x="5369433" y="319150"/>
                  </a:lnTo>
                  <a:lnTo>
                    <a:pt x="5340191" y="316456"/>
                  </a:lnTo>
                  <a:lnTo>
                    <a:pt x="5292566" y="294826"/>
                  </a:lnTo>
                  <a:lnTo>
                    <a:pt x="5259681" y="252128"/>
                  </a:lnTo>
                  <a:lnTo>
                    <a:pt x="5243107" y="192744"/>
                  </a:lnTo>
                  <a:lnTo>
                    <a:pt x="5241036" y="157099"/>
                  </a:lnTo>
                  <a:lnTo>
                    <a:pt x="5243278" y="125406"/>
                  </a:lnTo>
                  <a:lnTo>
                    <a:pt x="5261288" y="69641"/>
                  </a:lnTo>
                  <a:lnTo>
                    <a:pt x="5296703" y="25610"/>
                  </a:lnTo>
                  <a:lnTo>
                    <a:pt x="5344951" y="2837"/>
                  </a:lnTo>
                  <a:lnTo>
                    <a:pt x="5373623" y="0"/>
                  </a:lnTo>
                  <a:close/>
                </a:path>
                <a:path w="7085330" h="319405">
                  <a:moveTo>
                    <a:pt x="2168652" y="0"/>
                  </a:moveTo>
                  <a:lnTo>
                    <a:pt x="2227421" y="10302"/>
                  </a:lnTo>
                  <a:lnTo>
                    <a:pt x="2270379" y="41275"/>
                  </a:lnTo>
                  <a:lnTo>
                    <a:pt x="2296779" y="90804"/>
                  </a:lnTo>
                  <a:lnTo>
                    <a:pt x="2305558" y="157099"/>
                  </a:lnTo>
                  <a:lnTo>
                    <a:pt x="2303270" y="192434"/>
                  </a:lnTo>
                  <a:lnTo>
                    <a:pt x="2284930" y="251628"/>
                  </a:lnTo>
                  <a:lnTo>
                    <a:pt x="2248542" y="294558"/>
                  </a:lnTo>
                  <a:lnTo>
                    <a:pt x="2196345" y="316414"/>
                  </a:lnTo>
                  <a:lnTo>
                    <a:pt x="2164461" y="319150"/>
                  </a:lnTo>
                  <a:lnTo>
                    <a:pt x="2135219" y="316456"/>
                  </a:lnTo>
                  <a:lnTo>
                    <a:pt x="2087594" y="294826"/>
                  </a:lnTo>
                  <a:lnTo>
                    <a:pt x="2054709" y="252128"/>
                  </a:lnTo>
                  <a:lnTo>
                    <a:pt x="2038135" y="192744"/>
                  </a:lnTo>
                  <a:lnTo>
                    <a:pt x="2036064" y="157099"/>
                  </a:lnTo>
                  <a:lnTo>
                    <a:pt x="2038306" y="125406"/>
                  </a:lnTo>
                  <a:lnTo>
                    <a:pt x="2056316" y="69641"/>
                  </a:lnTo>
                  <a:lnTo>
                    <a:pt x="2091731" y="25610"/>
                  </a:lnTo>
                  <a:lnTo>
                    <a:pt x="2139979" y="2837"/>
                  </a:lnTo>
                  <a:lnTo>
                    <a:pt x="2168652" y="0"/>
                  </a:lnTo>
                  <a:close/>
                </a:path>
                <a:path w="7085330" h="319405">
                  <a:moveTo>
                    <a:pt x="396239" y="0"/>
                  </a:moveTo>
                  <a:lnTo>
                    <a:pt x="455009" y="10302"/>
                  </a:lnTo>
                  <a:lnTo>
                    <a:pt x="497966" y="41275"/>
                  </a:lnTo>
                  <a:lnTo>
                    <a:pt x="524367" y="90804"/>
                  </a:lnTo>
                  <a:lnTo>
                    <a:pt x="533145" y="157099"/>
                  </a:lnTo>
                  <a:lnTo>
                    <a:pt x="530858" y="192434"/>
                  </a:lnTo>
                  <a:lnTo>
                    <a:pt x="512518" y="251628"/>
                  </a:lnTo>
                  <a:lnTo>
                    <a:pt x="476130" y="294558"/>
                  </a:lnTo>
                  <a:lnTo>
                    <a:pt x="423933" y="316414"/>
                  </a:lnTo>
                  <a:lnTo>
                    <a:pt x="392049" y="319150"/>
                  </a:lnTo>
                  <a:lnTo>
                    <a:pt x="362807" y="316456"/>
                  </a:lnTo>
                  <a:lnTo>
                    <a:pt x="315182" y="294826"/>
                  </a:lnTo>
                  <a:lnTo>
                    <a:pt x="282297" y="252128"/>
                  </a:lnTo>
                  <a:lnTo>
                    <a:pt x="265723" y="192744"/>
                  </a:lnTo>
                  <a:lnTo>
                    <a:pt x="263651" y="157099"/>
                  </a:lnTo>
                  <a:lnTo>
                    <a:pt x="265894" y="125406"/>
                  </a:lnTo>
                  <a:lnTo>
                    <a:pt x="283904" y="69641"/>
                  </a:lnTo>
                  <a:lnTo>
                    <a:pt x="319319" y="25610"/>
                  </a:lnTo>
                  <a:lnTo>
                    <a:pt x="367567" y="2837"/>
                  </a:lnTo>
                  <a:lnTo>
                    <a:pt x="396239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060194" y="796798"/>
            <a:ext cx="7101205" cy="5529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rebuchet MS"/>
                <a:cs typeface="Trebuchet MS"/>
              </a:rPr>
              <a:t>Explanation</a:t>
            </a:r>
            <a:endParaRPr sz="22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60"/>
              </a:spcBef>
            </a:pPr>
            <a:r>
              <a:rPr sz="2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application-level control over what data is sent, and</a:t>
            </a:r>
            <a:r>
              <a:rPr sz="2200" b="1" i="1" spc="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when</a:t>
            </a:r>
            <a:endParaRPr sz="2200">
              <a:latin typeface="Times New Roman"/>
              <a:cs typeface="Times New Roman"/>
            </a:endParaRPr>
          </a:p>
          <a:p>
            <a:pPr marL="286385" marR="26034" indent="-274320" algn="just">
              <a:lnSpc>
                <a:spcPct val="80100"/>
              </a:lnSpc>
              <a:spcBef>
                <a:spcPts val="595"/>
              </a:spcBef>
              <a:buClr>
                <a:srgbClr val="B03E9A"/>
              </a:buClr>
              <a:buSzPct val="72727"/>
              <a:buFont typeface="Arial"/>
              <a:buChar char="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an application process </a:t>
            </a:r>
            <a:r>
              <a:rPr sz="2200" spc="-10" dirty="0">
                <a:latin typeface="Times New Roman"/>
                <a:cs typeface="Times New Roman"/>
              </a:rPr>
              <a:t>passes </a:t>
            </a:r>
            <a:r>
              <a:rPr sz="2200" spc="-5" dirty="0">
                <a:latin typeface="Times New Roman"/>
                <a:cs typeface="Times New Roman"/>
              </a:rPr>
              <a:t>data to </a:t>
            </a:r>
            <a:r>
              <a:rPr sz="2200" spc="-65" dirty="0">
                <a:latin typeface="Times New Roman"/>
                <a:cs typeface="Times New Roman"/>
              </a:rPr>
              <a:t>UDP, </a:t>
            </a:r>
            <a:r>
              <a:rPr sz="2200" spc="-5" dirty="0">
                <a:latin typeface="Times New Roman"/>
                <a:cs typeface="Times New Roman"/>
              </a:rPr>
              <a:t>UDP </a:t>
            </a:r>
            <a:r>
              <a:rPr sz="2200" spc="-125" dirty="0">
                <a:latin typeface="Times New Roman"/>
                <a:cs typeface="Times New Roman"/>
              </a:rPr>
              <a:t>will  </a:t>
            </a:r>
            <a:r>
              <a:rPr sz="2200" spc="-5" dirty="0">
                <a:latin typeface="Times New Roman"/>
                <a:cs typeface="Times New Roman"/>
              </a:rPr>
              <a:t>package the data inside a </a:t>
            </a:r>
            <a:r>
              <a:rPr sz="2200" spc="-10" dirty="0">
                <a:latin typeface="Times New Roman"/>
                <a:cs typeface="Times New Roman"/>
              </a:rPr>
              <a:t>UDP </a:t>
            </a:r>
            <a:r>
              <a:rPr sz="2200" dirty="0">
                <a:latin typeface="Times New Roman"/>
                <a:cs typeface="Times New Roman"/>
              </a:rPr>
              <a:t>segment </a:t>
            </a:r>
            <a:r>
              <a:rPr sz="2200" spc="-5" dirty="0">
                <a:latin typeface="Times New Roman"/>
                <a:cs typeface="Times New Roman"/>
              </a:rPr>
              <a:t>and immediately  pass the segment to the network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layer.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B03E9A"/>
              </a:buClr>
              <a:buFont typeface="Arial"/>
              <a:buChar char=""/>
            </a:pPr>
            <a:endParaRPr sz="2400">
              <a:latin typeface="Times New Roman"/>
              <a:cs typeface="Times New Roman"/>
            </a:endParaRPr>
          </a:p>
          <a:p>
            <a:pPr marL="287020" indent="-274320" algn="just">
              <a:lnSpc>
                <a:spcPts val="2375"/>
              </a:lnSpc>
              <a:buClr>
                <a:srgbClr val="B03E9A"/>
              </a:buClr>
              <a:buSzPct val="72727"/>
              <a:buFont typeface="Arial"/>
              <a:buChar char=""/>
              <a:tabLst>
                <a:tab pos="287020" algn="l"/>
              </a:tabLst>
            </a:pPr>
            <a:r>
              <a:rPr sz="2200" spc="-65" dirty="0">
                <a:latin typeface="Times New Roman"/>
                <a:cs typeface="Times New Roman"/>
              </a:rPr>
              <a:t>TCP,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1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other hand, has a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congestion-control</a:t>
            </a:r>
            <a:endParaRPr sz="2200">
              <a:latin typeface="Times New Roman"/>
              <a:cs typeface="Times New Roman"/>
            </a:endParaRPr>
          </a:p>
          <a:p>
            <a:pPr marL="286385">
              <a:lnSpc>
                <a:spcPts val="2375"/>
              </a:lnSpc>
            </a:pPr>
            <a:r>
              <a:rPr sz="2200" spc="-5" dirty="0">
                <a:latin typeface="Times New Roman"/>
                <a:cs typeface="Times New Roman"/>
              </a:rPr>
              <a:t>mechanism that </a:t>
            </a:r>
            <a:r>
              <a:rPr sz="2200" dirty="0">
                <a:latin typeface="Times New Roman"/>
                <a:cs typeface="Times New Roman"/>
              </a:rPr>
              <a:t>throttles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transport-layer </a:t>
            </a:r>
            <a:r>
              <a:rPr sz="2200" spc="-5" dirty="0">
                <a:latin typeface="Times New Roman"/>
                <a:cs typeface="Times New Roman"/>
              </a:rPr>
              <a:t>TCP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sender.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Times New Roman"/>
              <a:cs typeface="Times New Roman"/>
            </a:endParaRPr>
          </a:p>
          <a:p>
            <a:pPr marL="286385" marR="25400" indent="-274320" algn="just">
              <a:lnSpc>
                <a:spcPct val="80000"/>
              </a:lnSpc>
              <a:spcBef>
                <a:spcPts val="5"/>
              </a:spcBef>
              <a:buClr>
                <a:srgbClr val="B03E9A"/>
              </a:buClr>
              <a:buSzPct val="72727"/>
              <a:buFont typeface="Arial"/>
              <a:buChar char="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TCP will also continue to </a:t>
            </a:r>
            <a:r>
              <a:rPr sz="2200" spc="-10" dirty="0">
                <a:latin typeface="Times New Roman"/>
                <a:cs typeface="Times New Roman"/>
              </a:rPr>
              <a:t>resend </a:t>
            </a:r>
            <a:r>
              <a:rPr sz="2200" spc="-5" dirty="0">
                <a:latin typeface="Times New Roman"/>
                <a:cs typeface="Times New Roman"/>
              </a:rPr>
              <a:t>a segment until </a:t>
            </a:r>
            <a:r>
              <a:rPr sz="2200" spc="-10" dirty="0">
                <a:latin typeface="Times New Roman"/>
                <a:cs typeface="Times New Roman"/>
              </a:rPr>
              <a:t>the </a:t>
            </a:r>
            <a:r>
              <a:rPr sz="2200" spc="-70" dirty="0">
                <a:latin typeface="Times New Roman"/>
                <a:cs typeface="Times New Roman"/>
              </a:rPr>
              <a:t>receipt 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segment has been acknowledged </a:t>
            </a:r>
            <a:r>
              <a:rPr sz="2200" spc="-1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the destination, </a:t>
            </a:r>
            <a:r>
              <a:rPr sz="2200" spc="-5" dirty="0">
                <a:solidFill>
                  <a:srgbClr val="892D4E"/>
                </a:solidFill>
                <a:latin typeface="Times New Roman"/>
                <a:cs typeface="Times New Roman"/>
              </a:rPr>
              <a:t> regardless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how </a:t>
            </a:r>
            <a:r>
              <a:rPr sz="2200" dirty="0">
                <a:latin typeface="Times New Roman"/>
                <a:cs typeface="Times New Roman"/>
              </a:rPr>
              <a:t>long </a:t>
            </a:r>
            <a:r>
              <a:rPr sz="2200" spc="-5" dirty="0">
                <a:latin typeface="Times New Roman"/>
                <a:cs typeface="Times New Roman"/>
              </a:rPr>
              <a:t>reliable delivery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takes.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B03E9A"/>
              </a:buClr>
              <a:buFont typeface="Arial"/>
              <a:buChar char=""/>
            </a:pPr>
            <a:endParaRPr sz="285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80000"/>
              </a:lnSpc>
              <a:buClr>
                <a:srgbClr val="B03E9A"/>
              </a:buClr>
              <a:buSzPct val="72727"/>
              <a:buFont typeface="Arial"/>
              <a:buChar char="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Since </a:t>
            </a:r>
            <a:r>
              <a:rPr sz="2200" dirty="0">
                <a:solidFill>
                  <a:srgbClr val="892D4E"/>
                </a:solidFill>
                <a:latin typeface="Times New Roman"/>
                <a:cs typeface="Times New Roman"/>
              </a:rPr>
              <a:t>real-time </a:t>
            </a:r>
            <a:r>
              <a:rPr sz="2200" spc="-5" dirty="0">
                <a:solidFill>
                  <a:srgbClr val="892D4E"/>
                </a:solidFill>
                <a:latin typeface="Times New Roman"/>
                <a:cs typeface="Times New Roman"/>
              </a:rPr>
              <a:t>applications </a:t>
            </a:r>
            <a:r>
              <a:rPr sz="2200" spc="-5" dirty="0">
                <a:latin typeface="Times New Roman"/>
                <a:cs typeface="Times New Roman"/>
              </a:rPr>
              <a:t>often require a </a:t>
            </a:r>
            <a:r>
              <a:rPr sz="2200" spc="-50" dirty="0">
                <a:latin typeface="Times New Roman"/>
                <a:cs typeface="Times New Roman"/>
              </a:rPr>
              <a:t>minimum  </a:t>
            </a:r>
            <a:r>
              <a:rPr sz="2200" spc="-5" dirty="0">
                <a:latin typeface="Times New Roman"/>
                <a:cs typeface="Times New Roman"/>
              </a:rPr>
              <a:t>sending rate, </a:t>
            </a:r>
            <a:r>
              <a:rPr sz="2200" dirty="0">
                <a:latin typeface="Times New Roman"/>
                <a:cs typeface="Times New Roman"/>
              </a:rPr>
              <a:t>do not </a:t>
            </a:r>
            <a:r>
              <a:rPr sz="2200" spc="-5" dirty="0">
                <a:latin typeface="Times New Roman"/>
                <a:cs typeface="Times New Roman"/>
              </a:rPr>
              <a:t>want to overly delay segment  transmission, and </a:t>
            </a:r>
            <a:r>
              <a:rPr sz="2200" spc="-10" dirty="0">
                <a:latin typeface="Times New Roman"/>
                <a:cs typeface="Times New Roman"/>
              </a:rPr>
              <a:t>can </a:t>
            </a:r>
            <a:r>
              <a:rPr sz="2200" spc="-5" dirty="0">
                <a:latin typeface="Times New Roman"/>
                <a:cs typeface="Times New Roman"/>
              </a:rPr>
              <a:t>tolerate some </a:t>
            </a:r>
            <a:r>
              <a:rPr sz="2200" dirty="0">
                <a:latin typeface="Times New Roman"/>
                <a:cs typeface="Times New Roman"/>
              </a:rPr>
              <a:t>data </a:t>
            </a:r>
            <a:r>
              <a:rPr sz="2200" spc="-5" dirty="0">
                <a:latin typeface="Times New Roman"/>
                <a:cs typeface="Times New Roman"/>
              </a:rPr>
              <a:t>loss, </a:t>
            </a:r>
            <a:r>
              <a:rPr sz="2200" spc="-25" dirty="0">
                <a:latin typeface="Times New Roman"/>
                <a:cs typeface="Times New Roman"/>
              </a:rPr>
              <a:t>TCP’s </a:t>
            </a:r>
            <a:r>
              <a:rPr sz="2200" spc="-5" dirty="0">
                <a:latin typeface="Times New Roman"/>
                <a:cs typeface="Times New Roman"/>
              </a:rPr>
              <a:t>service  model is not particularly well matched to these applications’  needs.</a:t>
            </a:r>
            <a:endParaRPr sz="2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534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8839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95" dirty="0"/>
              <a:t>Addressing: </a:t>
            </a:r>
            <a:r>
              <a:rPr sz="4400" spc="-225" dirty="0"/>
              <a:t>Port</a:t>
            </a:r>
            <a:r>
              <a:rPr sz="4400" spc="-540" dirty="0"/>
              <a:t> </a:t>
            </a:r>
            <a:r>
              <a:rPr sz="4400" spc="-150" dirty="0"/>
              <a:t>Numbers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662760"/>
            <a:ext cx="10213975" cy="475234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00" marR="246379" indent="-228600">
              <a:lnSpc>
                <a:spcPts val="281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rlito"/>
                <a:cs typeface="Carlito"/>
              </a:rPr>
              <a:t>For </a:t>
            </a:r>
            <a:r>
              <a:rPr sz="2600" spc="-5" dirty="0">
                <a:latin typeface="Carlito"/>
                <a:cs typeface="Carlito"/>
              </a:rPr>
              <a:t>communication, </a:t>
            </a:r>
            <a:r>
              <a:rPr sz="2600" spc="-15" dirty="0">
                <a:latin typeface="Carlito"/>
                <a:cs typeface="Carlito"/>
              </a:rPr>
              <a:t>we </a:t>
            </a:r>
            <a:r>
              <a:rPr sz="2600" spc="-5" dirty="0">
                <a:latin typeface="Carlito"/>
                <a:cs typeface="Carlito"/>
              </a:rPr>
              <a:t>must define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solidFill>
                  <a:srgbClr val="006FC0"/>
                </a:solidFill>
                <a:latin typeface="Carlito"/>
                <a:cs typeface="Carlito"/>
              </a:rPr>
              <a:t>local </a:t>
            </a:r>
            <a:r>
              <a:rPr sz="2600" spc="-10" dirty="0">
                <a:solidFill>
                  <a:srgbClr val="006FC0"/>
                </a:solidFill>
                <a:latin typeface="Carlito"/>
                <a:cs typeface="Carlito"/>
              </a:rPr>
              <a:t>host, </a:t>
            </a:r>
            <a:r>
              <a:rPr sz="2600" spc="-5" dirty="0">
                <a:solidFill>
                  <a:srgbClr val="006FC0"/>
                </a:solidFill>
                <a:latin typeface="Carlito"/>
                <a:cs typeface="Carlito"/>
              </a:rPr>
              <a:t>local </a:t>
            </a:r>
            <a:r>
              <a:rPr sz="2600" spc="-10" dirty="0">
                <a:solidFill>
                  <a:srgbClr val="006FC0"/>
                </a:solidFill>
                <a:latin typeface="Carlito"/>
                <a:cs typeface="Carlito"/>
              </a:rPr>
              <a:t>process, </a:t>
            </a:r>
            <a:r>
              <a:rPr sz="2600" spc="-15" dirty="0">
                <a:solidFill>
                  <a:srgbClr val="006FC0"/>
                </a:solidFill>
                <a:latin typeface="Carlito"/>
                <a:cs typeface="Carlito"/>
              </a:rPr>
              <a:t>remote  </a:t>
            </a:r>
            <a:r>
              <a:rPr sz="2600" spc="-5" dirty="0">
                <a:solidFill>
                  <a:srgbClr val="006FC0"/>
                </a:solidFill>
                <a:latin typeface="Carlito"/>
                <a:cs typeface="Carlito"/>
              </a:rPr>
              <a:t>host, </a:t>
            </a:r>
            <a:r>
              <a:rPr sz="2600" dirty="0">
                <a:solidFill>
                  <a:srgbClr val="006FC0"/>
                </a:solidFill>
                <a:latin typeface="Carlito"/>
                <a:cs typeface="Carlito"/>
              </a:rPr>
              <a:t>and </a:t>
            </a:r>
            <a:r>
              <a:rPr sz="2600" spc="-10" dirty="0">
                <a:solidFill>
                  <a:srgbClr val="006FC0"/>
                </a:solidFill>
                <a:latin typeface="Carlito"/>
                <a:cs typeface="Carlito"/>
              </a:rPr>
              <a:t>remote</a:t>
            </a:r>
            <a:r>
              <a:rPr sz="2600" spc="-4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rlito"/>
                <a:cs typeface="Carlito"/>
              </a:rPr>
              <a:t>process.</a:t>
            </a:r>
            <a:endParaRPr sz="2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local </a:t>
            </a:r>
            <a:r>
              <a:rPr sz="2600" spc="-10" dirty="0">
                <a:latin typeface="Carlito"/>
                <a:cs typeface="Carlito"/>
              </a:rPr>
              <a:t>host </a:t>
            </a:r>
            <a:r>
              <a:rPr sz="2600" dirty="0">
                <a:latin typeface="Carlito"/>
                <a:cs typeface="Carlito"/>
              </a:rPr>
              <a:t>and the </a:t>
            </a:r>
            <a:r>
              <a:rPr sz="2600" spc="-10" dirty="0">
                <a:latin typeface="Carlito"/>
                <a:cs typeface="Carlito"/>
              </a:rPr>
              <a:t>remote host are defined </a:t>
            </a:r>
            <a:r>
              <a:rPr sz="2600" spc="-5" dirty="0">
                <a:latin typeface="Carlito"/>
                <a:cs typeface="Carlito"/>
              </a:rPr>
              <a:t>using </a:t>
            </a:r>
            <a:r>
              <a:rPr sz="2600" dirty="0">
                <a:solidFill>
                  <a:srgbClr val="006FC0"/>
                </a:solidFill>
                <a:latin typeface="Carlito"/>
                <a:cs typeface="Carlito"/>
              </a:rPr>
              <a:t>IP </a:t>
            </a:r>
            <a:r>
              <a:rPr sz="2600" spc="-5" dirty="0">
                <a:solidFill>
                  <a:srgbClr val="006FC0"/>
                </a:solidFill>
                <a:latin typeface="Carlito"/>
                <a:cs typeface="Carlito"/>
              </a:rPr>
              <a:t>addresses</a:t>
            </a:r>
            <a:r>
              <a:rPr sz="2600" spc="-114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06FC0"/>
                </a:solidFill>
                <a:latin typeface="Carlito"/>
                <a:cs typeface="Carlito"/>
              </a:rPr>
              <a:t>.</a:t>
            </a:r>
            <a:endParaRPr sz="2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10" dirty="0">
                <a:solidFill>
                  <a:srgbClr val="006FC0"/>
                </a:solidFill>
                <a:latin typeface="Carlito"/>
                <a:cs typeface="Carlito"/>
              </a:rPr>
              <a:t>To </a:t>
            </a:r>
            <a:r>
              <a:rPr sz="2600" spc="-10" dirty="0">
                <a:solidFill>
                  <a:srgbClr val="006FC0"/>
                </a:solidFill>
                <a:latin typeface="Carlito"/>
                <a:cs typeface="Carlito"/>
              </a:rPr>
              <a:t>define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processes, </a:t>
            </a:r>
            <a:r>
              <a:rPr sz="2600" spc="-15" dirty="0">
                <a:latin typeface="Carlito"/>
                <a:cs typeface="Carlito"/>
              </a:rPr>
              <a:t>we </a:t>
            </a:r>
            <a:r>
              <a:rPr sz="2600" spc="-5" dirty="0">
                <a:latin typeface="Carlito"/>
                <a:cs typeface="Carlito"/>
              </a:rPr>
              <a:t>need second identifiers, called port</a:t>
            </a:r>
            <a:r>
              <a:rPr sz="2600" spc="2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numbers.</a:t>
            </a:r>
            <a:endParaRPr sz="2600">
              <a:latin typeface="Carlito"/>
              <a:cs typeface="Carlito"/>
            </a:endParaRPr>
          </a:p>
          <a:p>
            <a:pPr marL="241300" marR="76835" indent="-228600">
              <a:lnSpc>
                <a:spcPts val="281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In the </a:t>
            </a:r>
            <a:r>
              <a:rPr sz="2600" spc="-35" dirty="0">
                <a:latin typeface="Carlito"/>
                <a:cs typeface="Carlito"/>
              </a:rPr>
              <a:t>TCP/IP </a:t>
            </a:r>
            <a:r>
              <a:rPr sz="2600" spc="-15" dirty="0">
                <a:latin typeface="Carlito"/>
                <a:cs typeface="Carlito"/>
              </a:rPr>
              <a:t>protocol </a:t>
            </a:r>
            <a:r>
              <a:rPr sz="2600" spc="-10" dirty="0">
                <a:latin typeface="Carlito"/>
                <a:cs typeface="Carlito"/>
              </a:rPr>
              <a:t>suite,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port </a:t>
            </a:r>
            <a:r>
              <a:rPr sz="2600" spc="-10" dirty="0">
                <a:latin typeface="Carlito"/>
                <a:cs typeface="Carlito"/>
              </a:rPr>
              <a:t>numbers are </a:t>
            </a:r>
            <a:r>
              <a:rPr sz="2600" spc="-15" dirty="0">
                <a:solidFill>
                  <a:srgbClr val="006FC0"/>
                </a:solidFill>
                <a:latin typeface="Carlito"/>
                <a:cs typeface="Carlito"/>
              </a:rPr>
              <a:t>integers </a:t>
            </a:r>
            <a:r>
              <a:rPr sz="2600" spc="-5" dirty="0">
                <a:latin typeface="Carlito"/>
                <a:cs typeface="Carlito"/>
              </a:rPr>
              <a:t>between </a:t>
            </a:r>
            <a:r>
              <a:rPr sz="2600" dirty="0">
                <a:latin typeface="Carlito"/>
                <a:cs typeface="Carlito"/>
              </a:rPr>
              <a:t>0 and  65,535 </a:t>
            </a:r>
            <a:r>
              <a:rPr sz="2600" spc="-5" dirty="0">
                <a:latin typeface="Carlito"/>
                <a:cs typeface="Carlito"/>
              </a:rPr>
              <a:t>(16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bits).</a:t>
            </a:r>
            <a:endParaRPr sz="2600">
              <a:latin typeface="Carlito"/>
              <a:cs typeface="Carlito"/>
            </a:endParaRPr>
          </a:p>
          <a:p>
            <a:pPr marL="241300" marR="5080" indent="-228600">
              <a:lnSpc>
                <a:spcPts val="281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The client </a:t>
            </a:r>
            <a:r>
              <a:rPr sz="2600" spc="-15" dirty="0">
                <a:latin typeface="Carlito"/>
                <a:cs typeface="Carlito"/>
              </a:rPr>
              <a:t>program </a:t>
            </a:r>
            <a:r>
              <a:rPr sz="2600" spc="-10" dirty="0">
                <a:latin typeface="Carlito"/>
                <a:cs typeface="Carlito"/>
              </a:rPr>
              <a:t>defines </a:t>
            </a:r>
            <a:r>
              <a:rPr sz="2600" dirty="0">
                <a:latin typeface="Carlito"/>
                <a:cs typeface="Carlito"/>
              </a:rPr>
              <a:t>itself with a </a:t>
            </a:r>
            <a:r>
              <a:rPr sz="2600" spc="-5" dirty="0">
                <a:latin typeface="Carlito"/>
                <a:cs typeface="Carlito"/>
              </a:rPr>
              <a:t>port </a:t>
            </a:r>
            <a:r>
              <a:rPr sz="2600" spc="-35" dirty="0">
                <a:latin typeface="Carlito"/>
                <a:cs typeface="Carlito"/>
              </a:rPr>
              <a:t>number, </a:t>
            </a:r>
            <a:r>
              <a:rPr sz="2600" spc="-5" dirty="0">
                <a:latin typeface="Carlito"/>
                <a:cs typeface="Carlito"/>
              </a:rPr>
              <a:t>called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solidFill>
                  <a:srgbClr val="006FC0"/>
                </a:solidFill>
                <a:latin typeface="Carlito"/>
                <a:cs typeface="Carlito"/>
              </a:rPr>
              <a:t>ephemeral  port</a:t>
            </a:r>
            <a:r>
              <a:rPr sz="2600" spc="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600" spc="-40" dirty="0">
                <a:solidFill>
                  <a:srgbClr val="006FC0"/>
                </a:solidFill>
                <a:latin typeface="Carlito"/>
                <a:cs typeface="Carlito"/>
              </a:rPr>
              <a:t>number.</a:t>
            </a:r>
            <a:endParaRPr sz="2600">
              <a:latin typeface="Carlito"/>
              <a:cs typeface="Carlito"/>
            </a:endParaRPr>
          </a:p>
          <a:p>
            <a:pPr marL="241300" marR="374015" indent="-228600">
              <a:lnSpc>
                <a:spcPts val="281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The </a:t>
            </a:r>
            <a:r>
              <a:rPr sz="2600" spc="-20" dirty="0">
                <a:latin typeface="Carlito"/>
                <a:cs typeface="Carlito"/>
              </a:rPr>
              <a:t>word </a:t>
            </a:r>
            <a:r>
              <a:rPr sz="2600" spc="-5" dirty="0">
                <a:latin typeface="Carlito"/>
                <a:cs typeface="Carlito"/>
              </a:rPr>
              <a:t>ephemeral </a:t>
            </a:r>
            <a:r>
              <a:rPr sz="2600" dirty="0">
                <a:solidFill>
                  <a:srgbClr val="006FC0"/>
                </a:solidFill>
                <a:latin typeface="Carlito"/>
                <a:cs typeface="Carlito"/>
              </a:rPr>
              <a:t>means </a:t>
            </a:r>
            <a:r>
              <a:rPr sz="2600" spc="-5" dirty="0">
                <a:solidFill>
                  <a:srgbClr val="006FC0"/>
                </a:solidFill>
                <a:latin typeface="Carlito"/>
                <a:cs typeface="Carlito"/>
              </a:rPr>
              <a:t>short-lived </a:t>
            </a:r>
            <a:r>
              <a:rPr sz="2600" dirty="0">
                <a:latin typeface="Carlito"/>
                <a:cs typeface="Carlito"/>
              </a:rPr>
              <a:t>and is </a:t>
            </a:r>
            <a:r>
              <a:rPr sz="2600" spc="-5" dirty="0">
                <a:latin typeface="Carlito"/>
                <a:cs typeface="Carlito"/>
              </a:rPr>
              <a:t>used because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5" dirty="0">
                <a:latin typeface="Carlito"/>
                <a:cs typeface="Carlito"/>
              </a:rPr>
              <a:t>life </a:t>
            </a:r>
            <a:r>
              <a:rPr sz="2600" spc="-5" dirty="0">
                <a:latin typeface="Carlito"/>
                <a:cs typeface="Carlito"/>
              </a:rPr>
              <a:t>of</a:t>
            </a:r>
            <a:r>
              <a:rPr sz="2600" spc="-1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  </a:t>
            </a:r>
            <a:r>
              <a:rPr sz="2600" spc="-5" dirty="0">
                <a:latin typeface="Carlito"/>
                <a:cs typeface="Carlito"/>
              </a:rPr>
              <a:t>client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5" dirty="0">
                <a:latin typeface="Carlito"/>
                <a:cs typeface="Carlito"/>
              </a:rPr>
              <a:t>normally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short.</a:t>
            </a:r>
            <a:endParaRPr sz="2600">
              <a:latin typeface="Carlito"/>
              <a:cs typeface="Carlito"/>
            </a:endParaRPr>
          </a:p>
          <a:p>
            <a:pPr marL="316230" indent="-30416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15595" algn="l"/>
                <a:tab pos="316865" algn="l"/>
              </a:tabLst>
            </a:pPr>
            <a:r>
              <a:rPr sz="2600" dirty="0">
                <a:latin typeface="Carlito"/>
                <a:cs typeface="Carlito"/>
              </a:rPr>
              <a:t>An </a:t>
            </a:r>
            <a:r>
              <a:rPr sz="2600" spc="-5" dirty="0">
                <a:latin typeface="Carlito"/>
                <a:cs typeface="Carlito"/>
              </a:rPr>
              <a:t>ephemeral port number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5" dirty="0">
                <a:latin typeface="Carlito"/>
                <a:cs typeface="Carlito"/>
              </a:rPr>
              <a:t>recommended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dirty="0">
                <a:latin typeface="Carlito"/>
                <a:cs typeface="Carlito"/>
              </a:rPr>
              <a:t>be </a:t>
            </a:r>
            <a:r>
              <a:rPr sz="2600" spc="-15" dirty="0">
                <a:solidFill>
                  <a:srgbClr val="006FC0"/>
                </a:solidFill>
                <a:latin typeface="Carlito"/>
                <a:cs typeface="Carlito"/>
              </a:rPr>
              <a:t>greater </a:t>
            </a:r>
            <a:r>
              <a:rPr sz="2600" dirty="0">
                <a:solidFill>
                  <a:srgbClr val="006FC0"/>
                </a:solidFill>
                <a:latin typeface="Carlito"/>
                <a:cs typeface="Carlito"/>
              </a:rPr>
              <a:t>than</a:t>
            </a:r>
            <a:r>
              <a:rPr sz="2600" spc="-12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1,023.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2922" y="576706"/>
            <a:ext cx="7087234" cy="326390"/>
            <a:chOff x="2042922" y="576706"/>
            <a:chExt cx="7087234" cy="326390"/>
          </a:xfrm>
        </p:grpSpPr>
        <p:sp>
          <p:nvSpPr>
            <p:cNvPr id="3" name="object 3"/>
            <p:cNvSpPr/>
            <p:nvPr/>
          </p:nvSpPr>
          <p:spPr>
            <a:xfrm>
              <a:off x="2043811" y="577595"/>
              <a:ext cx="7084948" cy="3244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070342" y="825118"/>
              <a:ext cx="77470" cy="778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32093" y="673100"/>
              <a:ext cx="74295" cy="114300"/>
            </a:xfrm>
            <a:custGeom>
              <a:avLst/>
              <a:gdLst/>
              <a:ahLst/>
              <a:cxnLst/>
              <a:rect l="l" t="t" r="r" b="b"/>
              <a:pathLst>
                <a:path w="74295" h="114300">
                  <a:moveTo>
                    <a:pt x="37084" y="0"/>
                  </a:moveTo>
                  <a:lnTo>
                    <a:pt x="0" y="114046"/>
                  </a:lnTo>
                  <a:lnTo>
                    <a:pt x="74168" y="114046"/>
                  </a:lnTo>
                  <a:lnTo>
                    <a:pt x="37084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70342" y="654557"/>
              <a:ext cx="77470" cy="778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78011" y="628650"/>
              <a:ext cx="95631" cy="1031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00642" y="628650"/>
              <a:ext cx="118872" cy="2151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00443" y="628650"/>
              <a:ext cx="95631" cy="1031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58735" y="628522"/>
              <a:ext cx="91186" cy="899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40726" y="625347"/>
              <a:ext cx="157607" cy="22364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57011" y="628522"/>
              <a:ext cx="91186" cy="899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35754" y="625347"/>
              <a:ext cx="157606" cy="22364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63343" y="625347"/>
              <a:ext cx="157606" cy="22364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43811" y="577595"/>
              <a:ext cx="7085330" cy="319405"/>
            </a:xfrm>
            <a:custGeom>
              <a:avLst/>
              <a:gdLst/>
              <a:ahLst/>
              <a:cxnLst/>
              <a:rect l="l" t="t" r="r" b="b"/>
              <a:pathLst>
                <a:path w="7085330" h="319405">
                  <a:moveTo>
                    <a:pt x="6310375" y="5461"/>
                  </a:moveTo>
                  <a:lnTo>
                    <a:pt x="6365113" y="5461"/>
                  </a:lnTo>
                  <a:lnTo>
                    <a:pt x="6365113" y="214502"/>
                  </a:lnTo>
                  <a:lnTo>
                    <a:pt x="6366063" y="226387"/>
                  </a:lnTo>
                  <a:lnTo>
                    <a:pt x="6388540" y="261830"/>
                  </a:lnTo>
                  <a:lnTo>
                    <a:pt x="6422009" y="270509"/>
                  </a:lnTo>
                  <a:lnTo>
                    <a:pt x="6435982" y="269557"/>
                  </a:lnTo>
                  <a:lnTo>
                    <a:pt x="6475424" y="246937"/>
                  </a:lnTo>
                  <a:lnTo>
                    <a:pt x="6484746" y="213487"/>
                  </a:lnTo>
                  <a:lnTo>
                    <a:pt x="6484746" y="5461"/>
                  </a:lnTo>
                  <a:lnTo>
                    <a:pt x="6539484" y="5461"/>
                  </a:lnTo>
                  <a:lnTo>
                    <a:pt x="6539484" y="217677"/>
                  </a:lnTo>
                  <a:lnTo>
                    <a:pt x="6537485" y="240202"/>
                  </a:lnTo>
                  <a:lnTo>
                    <a:pt x="6521535" y="277489"/>
                  </a:lnTo>
                  <a:lnTo>
                    <a:pt x="6490291" y="304041"/>
                  </a:lnTo>
                  <a:lnTo>
                    <a:pt x="6447706" y="317480"/>
                  </a:lnTo>
                  <a:lnTo>
                    <a:pt x="6422390" y="319150"/>
                  </a:lnTo>
                  <a:lnTo>
                    <a:pt x="6397055" y="317507"/>
                  </a:lnTo>
                  <a:lnTo>
                    <a:pt x="6355578" y="304363"/>
                  </a:lnTo>
                  <a:lnTo>
                    <a:pt x="6326717" y="278290"/>
                  </a:lnTo>
                  <a:lnTo>
                    <a:pt x="6312187" y="240623"/>
                  </a:lnTo>
                  <a:lnTo>
                    <a:pt x="6310375" y="217550"/>
                  </a:lnTo>
                  <a:lnTo>
                    <a:pt x="6310375" y="5461"/>
                  </a:lnTo>
                  <a:close/>
                </a:path>
                <a:path w="7085330" h="319405">
                  <a:moveTo>
                    <a:pt x="5778499" y="5461"/>
                  </a:moveTo>
                  <a:lnTo>
                    <a:pt x="6034023" y="5461"/>
                  </a:lnTo>
                  <a:lnTo>
                    <a:pt x="6034023" y="54101"/>
                  </a:lnTo>
                  <a:lnTo>
                    <a:pt x="5931408" y="54101"/>
                  </a:lnTo>
                  <a:lnTo>
                    <a:pt x="5931408" y="313943"/>
                  </a:lnTo>
                  <a:lnTo>
                    <a:pt x="5876670" y="313943"/>
                  </a:lnTo>
                  <a:lnTo>
                    <a:pt x="5876670" y="54101"/>
                  </a:lnTo>
                  <a:lnTo>
                    <a:pt x="5778499" y="54101"/>
                  </a:lnTo>
                  <a:lnTo>
                    <a:pt x="5778499" y="5461"/>
                  </a:lnTo>
                  <a:close/>
                </a:path>
                <a:path w="7085330" h="319405">
                  <a:moveTo>
                    <a:pt x="4493768" y="5461"/>
                  </a:moveTo>
                  <a:lnTo>
                    <a:pt x="4520057" y="5461"/>
                  </a:lnTo>
                  <a:lnTo>
                    <a:pt x="4665725" y="191642"/>
                  </a:lnTo>
                  <a:lnTo>
                    <a:pt x="4665725" y="5461"/>
                  </a:lnTo>
                  <a:lnTo>
                    <a:pt x="4718431" y="5461"/>
                  </a:lnTo>
                  <a:lnTo>
                    <a:pt x="4718431" y="318134"/>
                  </a:lnTo>
                  <a:lnTo>
                    <a:pt x="4696079" y="318134"/>
                  </a:lnTo>
                  <a:lnTo>
                    <a:pt x="4546345" y="122936"/>
                  </a:lnTo>
                  <a:lnTo>
                    <a:pt x="4546345" y="314198"/>
                  </a:lnTo>
                  <a:lnTo>
                    <a:pt x="4493768" y="314198"/>
                  </a:lnTo>
                  <a:lnTo>
                    <a:pt x="4493768" y="5461"/>
                  </a:lnTo>
                  <a:close/>
                </a:path>
                <a:path w="7085330" h="319405">
                  <a:moveTo>
                    <a:pt x="3666236" y="5461"/>
                  </a:moveTo>
                  <a:lnTo>
                    <a:pt x="3921760" y="5461"/>
                  </a:lnTo>
                  <a:lnTo>
                    <a:pt x="3921760" y="54101"/>
                  </a:lnTo>
                  <a:lnTo>
                    <a:pt x="3819143" y="54101"/>
                  </a:lnTo>
                  <a:lnTo>
                    <a:pt x="3819143" y="313943"/>
                  </a:lnTo>
                  <a:lnTo>
                    <a:pt x="3764406" y="313943"/>
                  </a:lnTo>
                  <a:lnTo>
                    <a:pt x="3764406" y="54101"/>
                  </a:lnTo>
                  <a:lnTo>
                    <a:pt x="3666236" y="54101"/>
                  </a:lnTo>
                  <a:lnTo>
                    <a:pt x="3666236" y="5461"/>
                  </a:lnTo>
                  <a:close/>
                </a:path>
                <a:path w="7085330" h="319405">
                  <a:moveTo>
                    <a:pt x="2879852" y="5461"/>
                  </a:moveTo>
                  <a:lnTo>
                    <a:pt x="3076702" y="5461"/>
                  </a:lnTo>
                  <a:lnTo>
                    <a:pt x="3076702" y="54101"/>
                  </a:lnTo>
                  <a:lnTo>
                    <a:pt x="2934589" y="54101"/>
                  </a:lnTo>
                  <a:lnTo>
                    <a:pt x="2934589" y="126364"/>
                  </a:lnTo>
                  <a:lnTo>
                    <a:pt x="3036442" y="126364"/>
                  </a:lnTo>
                  <a:lnTo>
                    <a:pt x="3036442" y="172846"/>
                  </a:lnTo>
                  <a:lnTo>
                    <a:pt x="2934589" y="172846"/>
                  </a:lnTo>
                  <a:lnTo>
                    <a:pt x="2934589" y="265302"/>
                  </a:lnTo>
                  <a:lnTo>
                    <a:pt x="3074416" y="265302"/>
                  </a:lnTo>
                  <a:lnTo>
                    <a:pt x="3074416" y="313943"/>
                  </a:lnTo>
                  <a:lnTo>
                    <a:pt x="2879852" y="313943"/>
                  </a:lnTo>
                  <a:lnTo>
                    <a:pt x="2879852" y="5461"/>
                  </a:lnTo>
                  <a:close/>
                </a:path>
                <a:path w="7085330" h="319405">
                  <a:moveTo>
                    <a:pt x="2642108" y="5461"/>
                  </a:moveTo>
                  <a:lnTo>
                    <a:pt x="2696844" y="5461"/>
                  </a:lnTo>
                  <a:lnTo>
                    <a:pt x="2696844" y="265302"/>
                  </a:lnTo>
                  <a:lnTo>
                    <a:pt x="2836291" y="265302"/>
                  </a:lnTo>
                  <a:lnTo>
                    <a:pt x="2836291" y="313943"/>
                  </a:lnTo>
                  <a:lnTo>
                    <a:pt x="2642108" y="313943"/>
                  </a:lnTo>
                  <a:lnTo>
                    <a:pt x="2642108" y="5461"/>
                  </a:lnTo>
                  <a:close/>
                </a:path>
                <a:path w="7085330" h="319405">
                  <a:moveTo>
                    <a:pt x="2354072" y="5461"/>
                  </a:moveTo>
                  <a:lnTo>
                    <a:pt x="2380361" y="5461"/>
                  </a:lnTo>
                  <a:lnTo>
                    <a:pt x="2526029" y="191642"/>
                  </a:lnTo>
                  <a:lnTo>
                    <a:pt x="2526029" y="5461"/>
                  </a:lnTo>
                  <a:lnTo>
                    <a:pt x="2578735" y="5461"/>
                  </a:lnTo>
                  <a:lnTo>
                    <a:pt x="2578735" y="318134"/>
                  </a:lnTo>
                  <a:lnTo>
                    <a:pt x="2556383" y="318134"/>
                  </a:lnTo>
                  <a:lnTo>
                    <a:pt x="2406650" y="122936"/>
                  </a:lnTo>
                  <a:lnTo>
                    <a:pt x="2406650" y="314198"/>
                  </a:lnTo>
                  <a:lnTo>
                    <a:pt x="2354072" y="314198"/>
                  </a:lnTo>
                  <a:lnTo>
                    <a:pt x="2354072" y="5461"/>
                  </a:lnTo>
                  <a:close/>
                </a:path>
                <a:path w="7085330" h="319405">
                  <a:moveTo>
                    <a:pt x="1931415" y="5461"/>
                  </a:moveTo>
                  <a:lnTo>
                    <a:pt x="1986152" y="5461"/>
                  </a:lnTo>
                  <a:lnTo>
                    <a:pt x="1986152" y="313943"/>
                  </a:lnTo>
                  <a:lnTo>
                    <a:pt x="1931415" y="313943"/>
                  </a:lnTo>
                  <a:lnTo>
                    <a:pt x="1931415" y="5461"/>
                  </a:lnTo>
                  <a:close/>
                </a:path>
                <a:path w="7085330" h="319405">
                  <a:moveTo>
                    <a:pt x="1639315" y="5461"/>
                  </a:moveTo>
                  <a:lnTo>
                    <a:pt x="1894839" y="5461"/>
                  </a:lnTo>
                  <a:lnTo>
                    <a:pt x="1894839" y="54101"/>
                  </a:lnTo>
                  <a:lnTo>
                    <a:pt x="1792224" y="54101"/>
                  </a:lnTo>
                  <a:lnTo>
                    <a:pt x="1792224" y="313943"/>
                  </a:lnTo>
                  <a:lnTo>
                    <a:pt x="1737487" y="313943"/>
                  </a:lnTo>
                  <a:lnTo>
                    <a:pt x="1737487" y="54101"/>
                  </a:lnTo>
                  <a:lnTo>
                    <a:pt x="1639315" y="54101"/>
                  </a:lnTo>
                  <a:lnTo>
                    <a:pt x="1639315" y="5461"/>
                  </a:lnTo>
                  <a:close/>
                </a:path>
                <a:path w="7085330" h="319405">
                  <a:moveTo>
                    <a:pt x="1157732" y="5461"/>
                  </a:moveTo>
                  <a:lnTo>
                    <a:pt x="1354581" y="5461"/>
                  </a:lnTo>
                  <a:lnTo>
                    <a:pt x="1354581" y="54101"/>
                  </a:lnTo>
                  <a:lnTo>
                    <a:pt x="1212468" y="54101"/>
                  </a:lnTo>
                  <a:lnTo>
                    <a:pt x="1212468" y="126364"/>
                  </a:lnTo>
                  <a:lnTo>
                    <a:pt x="1314323" y="126364"/>
                  </a:lnTo>
                  <a:lnTo>
                    <a:pt x="1314323" y="172846"/>
                  </a:lnTo>
                  <a:lnTo>
                    <a:pt x="1212468" y="172846"/>
                  </a:lnTo>
                  <a:lnTo>
                    <a:pt x="1212468" y="265302"/>
                  </a:lnTo>
                  <a:lnTo>
                    <a:pt x="1352296" y="265302"/>
                  </a:lnTo>
                  <a:lnTo>
                    <a:pt x="1352296" y="313943"/>
                  </a:lnTo>
                  <a:lnTo>
                    <a:pt x="1157732" y="313943"/>
                  </a:lnTo>
                  <a:lnTo>
                    <a:pt x="1157732" y="5461"/>
                  </a:lnTo>
                  <a:close/>
                </a:path>
                <a:path w="7085330" h="319405">
                  <a:moveTo>
                    <a:pt x="869695" y="5461"/>
                  </a:moveTo>
                  <a:lnTo>
                    <a:pt x="895984" y="5461"/>
                  </a:lnTo>
                  <a:lnTo>
                    <a:pt x="1041653" y="191642"/>
                  </a:lnTo>
                  <a:lnTo>
                    <a:pt x="1041653" y="5461"/>
                  </a:lnTo>
                  <a:lnTo>
                    <a:pt x="1094358" y="5461"/>
                  </a:lnTo>
                  <a:lnTo>
                    <a:pt x="1094358" y="318134"/>
                  </a:lnTo>
                  <a:lnTo>
                    <a:pt x="1072007" y="318134"/>
                  </a:lnTo>
                  <a:lnTo>
                    <a:pt x="922274" y="122936"/>
                  </a:lnTo>
                  <a:lnTo>
                    <a:pt x="922274" y="314198"/>
                  </a:lnTo>
                  <a:lnTo>
                    <a:pt x="869695" y="314198"/>
                  </a:lnTo>
                  <a:lnTo>
                    <a:pt x="869695" y="5461"/>
                  </a:lnTo>
                  <a:close/>
                </a:path>
                <a:path w="7085330" h="319405">
                  <a:moveTo>
                    <a:pt x="581659" y="5461"/>
                  </a:moveTo>
                  <a:lnTo>
                    <a:pt x="607949" y="5461"/>
                  </a:lnTo>
                  <a:lnTo>
                    <a:pt x="753618" y="191642"/>
                  </a:lnTo>
                  <a:lnTo>
                    <a:pt x="753618" y="5461"/>
                  </a:lnTo>
                  <a:lnTo>
                    <a:pt x="806322" y="5461"/>
                  </a:lnTo>
                  <a:lnTo>
                    <a:pt x="806322" y="318134"/>
                  </a:lnTo>
                  <a:lnTo>
                    <a:pt x="783970" y="318134"/>
                  </a:lnTo>
                  <a:lnTo>
                    <a:pt x="634238" y="122936"/>
                  </a:lnTo>
                  <a:lnTo>
                    <a:pt x="634238" y="314198"/>
                  </a:lnTo>
                  <a:lnTo>
                    <a:pt x="581659" y="314198"/>
                  </a:lnTo>
                  <a:lnTo>
                    <a:pt x="581659" y="5461"/>
                  </a:lnTo>
                  <a:close/>
                </a:path>
                <a:path w="7085330" h="319405">
                  <a:moveTo>
                    <a:pt x="6944359" y="3301"/>
                  </a:moveTo>
                  <a:lnTo>
                    <a:pt x="7007574" y="8921"/>
                  </a:lnTo>
                  <a:lnTo>
                    <a:pt x="7051167" y="25780"/>
                  </a:lnTo>
                  <a:lnTo>
                    <a:pt x="7076535" y="54435"/>
                  </a:lnTo>
                  <a:lnTo>
                    <a:pt x="7084948" y="95757"/>
                  </a:lnTo>
                  <a:lnTo>
                    <a:pt x="7077138" y="142190"/>
                  </a:lnTo>
                  <a:lnTo>
                    <a:pt x="7053706" y="175371"/>
                  </a:lnTo>
                  <a:lnTo>
                    <a:pt x="7014654" y="195288"/>
                  </a:lnTo>
                  <a:lnTo>
                    <a:pt x="6959981" y="201929"/>
                  </a:lnTo>
                  <a:lnTo>
                    <a:pt x="6953758" y="201929"/>
                  </a:lnTo>
                  <a:lnTo>
                    <a:pt x="6945503" y="201421"/>
                  </a:lnTo>
                  <a:lnTo>
                    <a:pt x="6935088" y="200405"/>
                  </a:lnTo>
                  <a:lnTo>
                    <a:pt x="6935088" y="313943"/>
                  </a:lnTo>
                  <a:lnTo>
                    <a:pt x="6880352" y="313943"/>
                  </a:lnTo>
                  <a:lnTo>
                    <a:pt x="6880352" y="5587"/>
                  </a:lnTo>
                  <a:lnTo>
                    <a:pt x="6904855" y="4587"/>
                  </a:lnTo>
                  <a:lnTo>
                    <a:pt x="6923690" y="3873"/>
                  </a:lnTo>
                  <a:lnTo>
                    <a:pt x="6936859" y="3444"/>
                  </a:lnTo>
                  <a:lnTo>
                    <a:pt x="6944359" y="3301"/>
                  </a:lnTo>
                  <a:close/>
                </a:path>
                <a:path w="7085330" h="319405">
                  <a:moveTo>
                    <a:pt x="6685280" y="3301"/>
                  </a:moveTo>
                  <a:lnTo>
                    <a:pt x="6745700" y="13192"/>
                  </a:lnTo>
                  <a:lnTo>
                    <a:pt x="6792213" y="42799"/>
                  </a:lnTo>
                  <a:lnTo>
                    <a:pt x="6821820" y="88709"/>
                  </a:lnTo>
                  <a:lnTo>
                    <a:pt x="6831711" y="147574"/>
                  </a:lnTo>
                  <a:lnTo>
                    <a:pt x="6827256" y="198394"/>
                  </a:lnTo>
                  <a:lnTo>
                    <a:pt x="6813893" y="239982"/>
                  </a:lnTo>
                  <a:lnTo>
                    <a:pt x="6791626" y="272335"/>
                  </a:lnTo>
                  <a:lnTo>
                    <a:pt x="6760459" y="295449"/>
                  </a:lnTo>
                  <a:lnTo>
                    <a:pt x="6720394" y="309319"/>
                  </a:lnTo>
                  <a:lnTo>
                    <a:pt x="6671436" y="313943"/>
                  </a:lnTo>
                  <a:lnTo>
                    <a:pt x="6602984" y="313943"/>
                  </a:lnTo>
                  <a:lnTo>
                    <a:pt x="6602984" y="5587"/>
                  </a:lnTo>
                  <a:lnTo>
                    <a:pt x="6632702" y="4587"/>
                  </a:lnTo>
                  <a:lnTo>
                    <a:pt x="6656324" y="3873"/>
                  </a:lnTo>
                  <a:lnTo>
                    <a:pt x="6673850" y="3444"/>
                  </a:lnTo>
                  <a:lnTo>
                    <a:pt x="6685280" y="3301"/>
                  </a:lnTo>
                  <a:close/>
                </a:path>
                <a:path w="7085330" h="319405">
                  <a:moveTo>
                    <a:pt x="5066792" y="3301"/>
                  </a:moveTo>
                  <a:lnTo>
                    <a:pt x="5130006" y="8921"/>
                  </a:lnTo>
                  <a:lnTo>
                    <a:pt x="5173598" y="25780"/>
                  </a:lnTo>
                  <a:lnTo>
                    <a:pt x="5198967" y="54435"/>
                  </a:lnTo>
                  <a:lnTo>
                    <a:pt x="5207381" y="95757"/>
                  </a:lnTo>
                  <a:lnTo>
                    <a:pt x="5199570" y="142190"/>
                  </a:lnTo>
                  <a:lnTo>
                    <a:pt x="5176139" y="175371"/>
                  </a:lnTo>
                  <a:lnTo>
                    <a:pt x="5137086" y="195288"/>
                  </a:lnTo>
                  <a:lnTo>
                    <a:pt x="5082413" y="201929"/>
                  </a:lnTo>
                  <a:lnTo>
                    <a:pt x="5076190" y="201929"/>
                  </a:lnTo>
                  <a:lnTo>
                    <a:pt x="5067935" y="201421"/>
                  </a:lnTo>
                  <a:lnTo>
                    <a:pt x="5057520" y="200405"/>
                  </a:lnTo>
                  <a:lnTo>
                    <a:pt x="5057520" y="313943"/>
                  </a:lnTo>
                  <a:lnTo>
                    <a:pt x="5002784" y="313943"/>
                  </a:lnTo>
                  <a:lnTo>
                    <a:pt x="5002784" y="5587"/>
                  </a:lnTo>
                  <a:lnTo>
                    <a:pt x="5027287" y="4587"/>
                  </a:lnTo>
                  <a:lnTo>
                    <a:pt x="5046122" y="3873"/>
                  </a:lnTo>
                  <a:lnTo>
                    <a:pt x="5059291" y="3444"/>
                  </a:lnTo>
                  <a:lnTo>
                    <a:pt x="5066792" y="3301"/>
                  </a:lnTo>
                  <a:close/>
                </a:path>
                <a:path w="7085330" h="319405">
                  <a:moveTo>
                    <a:pt x="5644515" y="2286"/>
                  </a:moveTo>
                  <a:lnTo>
                    <a:pt x="5695928" y="7975"/>
                  </a:lnTo>
                  <a:lnTo>
                    <a:pt x="5732637" y="25034"/>
                  </a:lnTo>
                  <a:lnTo>
                    <a:pt x="5754653" y="53453"/>
                  </a:lnTo>
                  <a:lnTo>
                    <a:pt x="5761990" y="93217"/>
                  </a:lnTo>
                  <a:lnTo>
                    <a:pt x="5760987" y="106624"/>
                  </a:lnTo>
                  <a:lnTo>
                    <a:pt x="5745861" y="143128"/>
                  </a:lnTo>
                  <a:lnTo>
                    <a:pt x="5716732" y="169507"/>
                  </a:lnTo>
                  <a:lnTo>
                    <a:pt x="5704967" y="175005"/>
                  </a:lnTo>
                  <a:lnTo>
                    <a:pt x="5796153" y="313943"/>
                  </a:lnTo>
                  <a:lnTo>
                    <a:pt x="5732907" y="313943"/>
                  </a:lnTo>
                  <a:lnTo>
                    <a:pt x="5650611" y="186562"/>
                  </a:lnTo>
                  <a:lnTo>
                    <a:pt x="5643798" y="186396"/>
                  </a:lnTo>
                  <a:lnTo>
                    <a:pt x="5635736" y="186086"/>
                  </a:lnTo>
                  <a:lnTo>
                    <a:pt x="5626411" y="185634"/>
                  </a:lnTo>
                  <a:lnTo>
                    <a:pt x="5615813" y="185038"/>
                  </a:lnTo>
                  <a:lnTo>
                    <a:pt x="5615813" y="313943"/>
                  </a:lnTo>
                  <a:lnTo>
                    <a:pt x="5559044" y="313943"/>
                  </a:lnTo>
                  <a:lnTo>
                    <a:pt x="5559044" y="5461"/>
                  </a:lnTo>
                  <a:lnTo>
                    <a:pt x="5562975" y="5363"/>
                  </a:lnTo>
                  <a:lnTo>
                    <a:pt x="5570204" y="5064"/>
                  </a:lnTo>
                  <a:lnTo>
                    <a:pt x="5580743" y="4550"/>
                  </a:lnTo>
                  <a:lnTo>
                    <a:pt x="5594604" y="3809"/>
                  </a:lnTo>
                  <a:lnTo>
                    <a:pt x="5609296" y="3143"/>
                  </a:lnTo>
                  <a:lnTo>
                    <a:pt x="5622512" y="2666"/>
                  </a:lnTo>
                  <a:lnTo>
                    <a:pt x="5634251" y="2381"/>
                  </a:lnTo>
                  <a:lnTo>
                    <a:pt x="5644515" y="2286"/>
                  </a:lnTo>
                  <a:close/>
                </a:path>
                <a:path w="7085330" h="319405">
                  <a:moveTo>
                    <a:pt x="4313428" y="1269"/>
                  </a:moveTo>
                  <a:lnTo>
                    <a:pt x="4337431" y="1269"/>
                  </a:lnTo>
                  <a:lnTo>
                    <a:pt x="4461383" y="313943"/>
                  </a:lnTo>
                  <a:lnTo>
                    <a:pt x="4400931" y="313943"/>
                  </a:lnTo>
                  <a:lnTo>
                    <a:pt x="4378452" y="251459"/>
                  </a:lnTo>
                  <a:lnTo>
                    <a:pt x="4272788" y="251459"/>
                  </a:lnTo>
                  <a:lnTo>
                    <a:pt x="4251325" y="313943"/>
                  </a:lnTo>
                  <a:lnTo>
                    <a:pt x="4194429" y="313943"/>
                  </a:lnTo>
                  <a:lnTo>
                    <a:pt x="4190365" y="313943"/>
                  </a:lnTo>
                  <a:lnTo>
                    <a:pt x="4131183" y="313943"/>
                  </a:lnTo>
                  <a:lnTo>
                    <a:pt x="4048887" y="186562"/>
                  </a:lnTo>
                  <a:lnTo>
                    <a:pt x="4042074" y="186396"/>
                  </a:lnTo>
                  <a:lnTo>
                    <a:pt x="4034012" y="186086"/>
                  </a:lnTo>
                  <a:lnTo>
                    <a:pt x="4024687" y="185634"/>
                  </a:lnTo>
                  <a:lnTo>
                    <a:pt x="4014089" y="185038"/>
                  </a:lnTo>
                  <a:lnTo>
                    <a:pt x="4014089" y="313943"/>
                  </a:lnTo>
                  <a:lnTo>
                    <a:pt x="3957319" y="313943"/>
                  </a:lnTo>
                  <a:lnTo>
                    <a:pt x="3957319" y="5461"/>
                  </a:lnTo>
                  <a:lnTo>
                    <a:pt x="3961251" y="5363"/>
                  </a:lnTo>
                  <a:lnTo>
                    <a:pt x="3968480" y="5064"/>
                  </a:lnTo>
                  <a:lnTo>
                    <a:pt x="3979019" y="4550"/>
                  </a:lnTo>
                  <a:lnTo>
                    <a:pt x="3992879" y="3809"/>
                  </a:lnTo>
                  <a:lnTo>
                    <a:pt x="4007572" y="3143"/>
                  </a:lnTo>
                  <a:lnTo>
                    <a:pt x="4020788" y="2666"/>
                  </a:lnTo>
                  <a:lnTo>
                    <a:pt x="4032527" y="2381"/>
                  </a:lnTo>
                  <a:lnTo>
                    <a:pt x="4042791" y="2286"/>
                  </a:lnTo>
                  <a:lnTo>
                    <a:pt x="4094204" y="7975"/>
                  </a:lnTo>
                  <a:lnTo>
                    <a:pt x="4130913" y="25034"/>
                  </a:lnTo>
                  <a:lnTo>
                    <a:pt x="4152929" y="53453"/>
                  </a:lnTo>
                  <a:lnTo>
                    <a:pt x="4160266" y="93217"/>
                  </a:lnTo>
                  <a:lnTo>
                    <a:pt x="4159263" y="106624"/>
                  </a:lnTo>
                  <a:lnTo>
                    <a:pt x="4144137" y="143128"/>
                  </a:lnTo>
                  <a:lnTo>
                    <a:pt x="4115008" y="169507"/>
                  </a:lnTo>
                  <a:lnTo>
                    <a:pt x="4103242" y="175005"/>
                  </a:lnTo>
                  <a:lnTo>
                    <a:pt x="4191889" y="310133"/>
                  </a:lnTo>
                  <a:lnTo>
                    <a:pt x="4313428" y="1269"/>
                  </a:lnTo>
                  <a:close/>
                </a:path>
                <a:path w="7085330" h="319405">
                  <a:moveTo>
                    <a:pt x="4861179" y="126"/>
                  </a:moveTo>
                  <a:lnTo>
                    <a:pt x="4886158" y="1387"/>
                  </a:lnTo>
                  <a:lnTo>
                    <a:pt x="4907565" y="5159"/>
                  </a:lnTo>
                  <a:lnTo>
                    <a:pt x="4925401" y="11431"/>
                  </a:lnTo>
                  <a:lnTo>
                    <a:pt x="4939665" y="20192"/>
                  </a:lnTo>
                  <a:lnTo>
                    <a:pt x="4923028" y="67309"/>
                  </a:lnTo>
                  <a:lnTo>
                    <a:pt x="4908432" y="58308"/>
                  </a:lnTo>
                  <a:lnTo>
                    <a:pt x="4893421" y="51879"/>
                  </a:lnTo>
                  <a:lnTo>
                    <a:pt x="4878004" y="48021"/>
                  </a:lnTo>
                  <a:lnTo>
                    <a:pt x="4862195" y="46736"/>
                  </a:lnTo>
                  <a:lnTo>
                    <a:pt x="4853289" y="47357"/>
                  </a:lnTo>
                  <a:lnTo>
                    <a:pt x="4823088" y="75057"/>
                  </a:lnTo>
                  <a:lnTo>
                    <a:pt x="4822444" y="82676"/>
                  </a:lnTo>
                  <a:lnTo>
                    <a:pt x="4826111" y="96113"/>
                  </a:lnTo>
                  <a:lnTo>
                    <a:pt x="4837112" y="109775"/>
                  </a:lnTo>
                  <a:lnTo>
                    <a:pt x="4855448" y="123699"/>
                  </a:lnTo>
                  <a:lnTo>
                    <a:pt x="4881118" y="137921"/>
                  </a:lnTo>
                  <a:lnTo>
                    <a:pt x="4895550" y="145321"/>
                  </a:lnTo>
                  <a:lnTo>
                    <a:pt x="4907803" y="152447"/>
                  </a:lnTo>
                  <a:lnTo>
                    <a:pt x="4937902" y="179546"/>
                  </a:lnTo>
                  <a:lnTo>
                    <a:pt x="4953329" y="223081"/>
                  </a:lnTo>
                  <a:lnTo>
                    <a:pt x="4953762" y="233299"/>
                  </a:lnTo>
                  <a:lnTo>
                    <a:pt x="4951924" y="251229"/>
                  </a:lnTo>
                  <a:lnTo>
                    <a:pt x="4924170" y="295020"/>
                  </a:lnTo>
                  <a:lnTo>
                    <a:pt x="4889595" y="313134"/>
                  </a:lnTo>
                  <a:lnTo>
                    <a:pt x="4844922" y="319150"/>
                  </a:lnTo>
                  <a:lnTo>
                    <a:pt x="4823900" y="317767"/>
                  </a:lnTo>
                  <a:lnTo>
                    <a:pt x="4803901" y="313610"/>
                  </a:lnTo>
                  <a:lnTo>
                    <a:pt x="4784951" y="306667"/>
                  </a:lnTo>
                  <a:lnTo>
                    <a:pt x="4767071" y="296925"/>
                  </a:lnTo>
                  <a:lnTo>
                    <a:pt x="4787265" y="247776"/>
                  </a:lnTo>
                  <a:lnTo>
                    <a:pt x="4803405" y="257758"/>
                  </a:lnTo>
                  <a:lnTo>
                    <a:pt x="4819427" y="264858"/>
                  </a:lnTo>
                  <a:lnTo>
                    <a:pt x="4835306" y="269101"/>
                  </a:lnTo>
                  <a:lnTo>
                    <a:pt x="4851019" y="270509"/>
                  </a:lnTo>
                  <a:lnTo>
                    <a:pt x="4872114" y="268412"/>
                  </a:lnTo>
                  <a:lnTo>
                    <a:pt x="4887198" y="262112"/>
                  </a:lnTo>
                  <a:lnTo>
                    <a:pt x="4896256" y="251596"/>
                  </a:lnTo>
                  <a:lnTo>
                    <a:pt x="4899279" y="236854"/>
                  </a:lnTo>
                  <a:lnTo>
                    <a:pt x="4898564" y="229044"/>
                  </a:lnTo>
                  <a:lnTo>
                    <a:pt x="4870529" y="191595"/>
                  </a:lnTo>
                  <a:lnTo>
                    <a:pt x="4824773" y="166149"/>
                  </a:lnTo>
                  <a:lnTo>
                    <a:pt x="4811363" y="158448"/>
                  </a:lnTo>
                  <a:lnTo>
                    <a:pt x="4782343" y="132810"/>
                  </a:lnTo>
                  <a:lnTo>
                    <a:pt x="4768113" y="92517"/>
                  </a:lnTo>
                  <a:lnTo>
                    <a:pt x="4767707" y="83184"/>
                  </a:lnTo>
                  <a:lnTo>
                    <a:pt x="4769330" y="66039"/>
                  </a:lnTo>
                  <a:lnTo>
                    <a:pt x="4793869" y="23749"/>
                  </a:lnTo>
                  <a:lnTo>
                    <a:pt x="4841553" y="1603"/>
                  </a:lnTo>
                  <a:lnTo>
                    <a:pt x="4861179" y="126"/>
                  </a:lnTo>
                  <a:close/>
                </a:path>
                <a:path w="7085330" h="319405">
                  <a:moveTo>
                    <a:pt x="3425571" y="126"/>
                  </a:moveTo>
                  <a:lnTo>
                    <a:pt x="3450550" y="1387"/>
                  </a:lnTo>
                  <a:lnTo>
                    <a:pt x="3471957" y="5159"/>
                  </a:lnTo>
                  <a:lnTo>
                    <a:pt x="3489793" y="11431"/>
                  </a:lnTo>
                  <a:lnTo>
                    <a:pt x="3504056" y="20192"/>
                  </a:lnTo>
                  <a:lnTo>
                    <a:pt x="3487419" y="67309"/>
                  </a:lnTo>
                  <a:lnTo>
                    <a:pt x="3472824" y="58308"/>
                  </a:lnTo>
                  <a:lnTo>
                    <a:pt x="3457813" y="51879"/>
                  </a:lnTo>
                  <a:lnTo>
                    <a:pt x="3442396" y="48021"/>
                  </a:lnTo>
                  <a:lnTo>
                    <a:pt x="3426587" y="46736"/>
                  </a:lnTo>
                  <a:lnTo>
                    <a:pt x="3417681" y="47357"/>
                  </a:lnTo>
                  <a:lnTo>
                    <a:pt x="3387480" y="75057"/>
                  </a:lnTo>
                  <a:lnTo>
                    <a:pt x="3386836" y="82676"/>
                  </a:lnTo>
                  <a:lnTo>
                    <a:pt x="3390503" y="96113"/>
                  </a:lnTo>
                  <a:lnTo>
                    <a:pt x="3401504" y="109775"/>
                  </a:lnTo>
                  <a:lnTo>
                    <a:pt x="3419840" y="123699"/>
                  </a:lnTo>
                  <a:lnTo>
                    <a:pt x="3445510" y="137921"/>
                  </a:lnTo>
                  <a:lnTo>
                    <a:pt x="3459942" y="145321"/>
                  </a:lnTo>
                  <a:lnTo>
                    <a:pt x="3472195" y="152447"/>
                  </a:lnTo>
                  <a:lnTo>
                    <a:pt x="3502294" y="179546"/>
                  </a:lnTo>
                  <a:lnTo>
                    <a:pt x="3517721" y="223081"/>
                  </a:lnTo>
                  <a:lnTo>
                    <a:pt x="3518154" y="233299"/>
                  </a:lnTo>
                  <a:lnTo>
                    <a:pt x="3516318" y="251229"/>
                  </a:lnTo>
                  <a:lnTo>
                    <a:pt x="3488690" y="295020"/>
                  </a:lnTo>
                  <a:lnTo>
                    <a:pt x="3454003" y="313134"/>
                  </a:lnTo>
                  <a:lnTo>
                    <a:pt x="3409315" y="319150"/>
                  </a:lnTo>
                  <a:lnTo>
                    <a:pt x="3388292" y="317767"/>
                  </a:lnTo>
                  <a:lnTo>
                    <a:pt x="3368294" y="313610"/>
                  </a:lnTo>
                  <a:lnTo>
                    <a:pt x="3349343" y="306667"/>
                  </a:lnTo>
                  <a:lnTo>
                    <a:pt x="3331464" y="296925"/>
                  </a:lnTo>
                  <a:lnTo>
                    <a:pt x="3351656" y="247776"/>
                  </a:lnTo>
                  <a:lnTo>
                    <a:pt x="3367797" y="257758"/>
                  </a:lnTo>
                  <a:lnTo>
                    <a:pt x="3383819" y="264858"/>
                  </a:lnTo>
                  <a:lnTo>
                    <a:pt x="3399698" y="269101"/>
                  </a:lnTo>
                  <a:lnTo>
                    <a:pt x="3415411" y="270509"/>
                  </a:lnTo>
                  <a:lnTo>
                    <a:pt x="3436506" y="268412"/>
                  </a:lnTo>
                  <a:lnTo>
                    <a:pt x="3451590" y="262112"/>
                  </a:lnTo>
                  <a:lnTo>
                    <a:pt x="3460648" y="251596"/>
                  </a:lnTo>
                  <a:lnTo>
                    <a:pt x="3463671" y="236854"/>
                  </a:lnTo>
                  <a:lnTo>
                    <a:pt x="3462956" y="229044"/>
                  </a:lnTo>
                  <a:lnTo>
                    <a:pt x="3434921" y="191595"/>
                  </a:lnTo>
                  <a:lnTo>
                    <a:pt x="3389165" y="166149"/>
                  </a:lnTo>
                  <a:lnTo>
                    <a:pt x="3375755" y="158448"/>
                  </a:lnTo>
                  <a:lnTo>
                    <a:pt x="3346735" y="132810"/>
                  </a:lnTo>
                  <a:lnTo>
                    <a:pt x="3332505" y="92517"/>
                  </a:lnTo>
                  <a:lnTo>
                    <a:pt x="3332099" y="83184"/>
                  </a:lnTo>
                  <a:lnTo>
                    <a:pt x="3333722" y="66039"/>
                  </a:lnTo>
                  <a:lnTo>
                    <a:pt x="3358261" y="23749"/>
                  </a:lnTo>
                  <a:lnTo>
                    <a:pt x="3405945" y="1603"/>
                  </a:lnTo>
                  <a:lnTo>
                    <a:pt x="3425571" y="126"/>
                  </a:lnTo>
                  <a:close/>
                </a:path>
                <a:path w="7085330" h="319405">
                  <a:moveTo>
                    <a:pt x="3204591" y="126"/>
                  </a:moveTo>
                  <a:lnTo>
                    <a:pt x="3229570" y="1387"/>
                  </a:lnTo>
                  <a:lnTo>
                    <a:pt x="3250977" y="5159"/>
                  </a:lnTo>
                  <a:lnTo>
                    <a:pt x="3268813" y="11431"/>
                  </a:lnTo>
                  <a:lnTo>
                    <a:pt x="3283077" y="20192"/>
                  </a:lnTo>
                  <a:lnTo>
                    <a:pt x="3266440" y="67309"/>
                  </a:lnTo>
                  <a:lnTo>
                    <a:pt x="3251844" y="58308"/>
                  </a:lnTo>
                  <a:lnTo>
                    <a:pt x="3236833" y="51879"/>
                  </a:lnTo>
                  <a:lnTo>
                    <a:pt x="3221416" y="48021"/>
                  </a:lnTo>
                  <a:lnTo>
                    <a:pt x="3205606" y="46736"/>
                  </a:lnTo>
                  <a:lnTo>
                    <a:pt x="3196701" y="47357"/>
                  </a:lnTo>
                  <a:lnTo>
                    <a:pt x="3166500" y="75057"/>
                  </a:lnTo>
                  <a:lnTo>
                    <a:pt x="3165855" y="82676"/>
                  </a:lnTo>
                  <a:lnTo>
                    <a:pt x="3169523" y="96113"/>
                  </a:lnTo>
                  <a:lnTo>
                    <a:pt x="3180524" y="109775"/>
                  </a:lnTo>
                  <a:lnTo>
                    <a:pt x="3198860" y="123699"/>
                  </a:lnTo>
                  <a:lnTo>
                    <a:pt x="3224529" y="137921"/>
                  </a:lnTo>
                  <a:lnTo>
                    <a:pt x="3238962" y="145321"/>
                  </a:lnTo>
                  <a:lnTo>
                    <a:pt x="3251215" y="152447"/>
                  </a:lnTo>
                  <a:lnTo>
                    <a:pt x="3281314" y="179546"/>
                  </a:lnTo>
                  <a:lnTo>
                    <a:pt x="3296741" y="223081"/>
                  </a:lnTo>
                  <a:lnTo>
                    <a:pt x="3297174" y="233299"/>
                  </a:lnTo>
                  <a:lnTo>
                    <a:pt x="3295336" y="251229"/>
                  </a:lnTo>
                  <a:lnTo>
                    <a:pt x="3267583" y="295020"/>
                  </a:lnTo>
                  <a:lnTo>
                    <a:pt x="3233007" y="313134"/>
                  </a:lnTo>
                  <a:lnTo>
                    <a:pt x="3188335" y="319150"/>
                  </a:lnTo>
                  <a:lnTo>
                    <a:pt x="3167312" y="317767"/>
                  </a:lnTo>
                  <a:lnTo>
                    <a:pt x="3147314" y="313610"/>
                  </a:lnTo>
                  <a:lnTo>
                    <a:pt x="3128363" y="306667"/>
                  </a:lnTo>
                  <a:lnTo>
                    <a:pt x="3110484" y="296925"/>
                  </a:lnTo>
                  <a:lnTo>
                    <a:pt x="3130677" y="247776"/>
                  </a:lnTo>
                  <a:lnTo>
                    <a:pt x="3146817" y="257758"/>
                  </a:lnTo>
                  <a:lnTo>
                    <a:pt x="3162839" y="264858"/>
                  </a:lnTo>
                  <a:lnTo>
                    <a:pt x="3178718" y="269101"/>
                  </a:lnTo>
                  <a:lnTo>
                    <a:pt x="3194430" y="270509"/>
                  </a:lnTo>
                  <a:lnTo>
                    <a:pt x="3215526" y="268412"/>
                  </a:lnTo>
                  <a:lnTo>
                    <a:pt x="3230610" y="262112"/>
                  </a:lnTo>
                  <a:lnTo>
                    <a:pt x="3239668" y="251596"/>
                  </a:lnTo>
                  <a:lnTo>
                    <a:pt x="3242691" y="236854"/>
                  </a:lnTo>
                  <a:lnTo>
                    <a:pt x="3241976" y="229044"/>
                  </a:lnTo>
                  <a:lnTo>
                    <a:pt x="3213941" y="191595"/>
                  </a:lnTo>
                  <a:lnTo>
                    <a:pt x="3168185" y="166149"/>
                  </a:lnTo>
                  <a:lnTo>
                    <a:pt x="3154775" y="158448"/>
                  </a:lnTo>
                  <a:lnTo>
                    <a:pt x="3125755" y="132810"/>
                  </a:lnTo>
                  <a:lnTo>
                    <a:pt x="3111525" y="92517"/>
                  </a:lnTo>
                  <a:lnTo>
                    <a:pt x="3111118" y="83184"/>
                  </a:lnTo>
                  <a:lnTo>
                    <a:pt x="3112742" y="66039"/>
                  </a:lnTo>
                  <a:lnTo>
                    <a:pt x="3137280" y="23749"/>
                  </a:lnTo>
                  <a:lnTo>
                    <a:pt x="3184965" y="1603"/>
                  </a:lnTo>
                  <a:lnTo>
                    <a:pt x="3204591" y="126"/>
                  </a:lnTo>
                  <a:close/>
                </a:path>
                <a:path w="7085330" h="319405">
                  <a:moveTo>
                    <a:pt x="1529588" y="126"/>
                  </a:moveTo>
                  <a:lnTo>
                    <a:pt x="1554829" y="1484"/>
                  </a:lnTo>
                  <a:lnTo>
                    <a:pt x="1577403" y="5556"/>
                  </a:lnTo>
                  <a:lnTo>
                    <a:pt x="1597310" y="12342"/>
                  </a:lnTo>
                  <a:lnTo>
                    <a:pt x="1614551" y="21843"/>
                  </a:lnTo>
                  <a:lnTo>
                    <a:pt x="1591944" y="67182"/>
                  </a:lnTo>
                  <a:lnTo>
                    <a:pt x="1581398" y="59108"/>
                  </a:lnTo>
                  <a:lnTo>
                    <a:pt x="1568053" y="53355"/>
                  </a:lnTo>
                  <a:lnTo>
                    <a:pt x="1551922" y="49912"/>
                  </a:lnTo>
                  <a:lnTo>
                    <a:pt x="1533016" y="48767"/>
                  </a:lnTo>
                  <a:lnTo>
                    <a:pt x="1514633" y="50792"/>
                  </a:lnTo>
                  <a:lnTo>
                    <a:pt x="1469771" y="81152"/>
                  </a:lnTo>
                  <a:lnTo>
                    <a:pt x="1451308" y="117760"/>
                  </a:lnTo>
                  <a:lnTo>
                    <a:pt x="1445133" y="162940"/>
                  </a:lnTo>
                  <a:lnTo>
                    <a:pt x="1446561" y="186422"/>
                  </a:lnTo>
                  <a:lnTo>
                    <a:pt x="1457991" y="225716"/>
                  </a:lnTo>
                  <a:lnTo>
                    <a:pt x="1494663" y="263270"/>
                  </a:lnTo>
                  <a:lnTo>
                    <a:pt x="1528952" y="270509"/>
                  </a:lnTo>
                  <a:lnTo>
                    <a:pt x="1549576" y="268577"/>
                  </a:lnTo>
                  <a:lnTo>
                    <a:pt x="1567830" y="262763"/>
                  </a:lnTo>
                  <a:lnTo>
                    <a:pt x="1583727" y="253043"/>
                  </a:lnTo>
                  <a:lnTo>
                    <a:pt x="1597278" y="239394"/>
                  </a:lnTo>
                  <a:lnTo>
                    <a:pt x="1622678" y="283590"/>
                  </a:lnTo>
                  <a:lnTo>
                    <a:pt x="1603984" y="299166"/>
                  </a:lnTo>
                  <a:lnTo>
                    <a:pt x="1581419" y="310276"/>
                  </a:lnTo>
                  <a:lnTo>
                    <a:pt x="1554974" y="316934"/>
                  </a:lnTo>
                  <a:lnTo>
                    <a:pt x="1524635" y="319150"/>
                  </a:lnTo>
                  <a:lnTo>
                    <a:pt x="1494061" y="316503"/>
                  </a:lnTo>
                  <a:lnTo>
                    <a:pt x="1443821" y="295255"/>
                  </a:lnTo>
                  <a:lnTo>
                    <a:pt x="1408509" y="253434"/>
                  </a:lnTo>
                  <a:lnTo>
                    <a:pt x="1390602" y="195470"/>
                  </a:lnTo>
                  <a:lnTo>
                    <a:pt x="1388364" y="160654"/>
                  </a:lnTo>
                  <a:lnTo>
                    <a:pt x="1390840" y="127845"/>
                  </a:lnTo>
                  <a:lnTo>
                    <a:pt x="1410652" y="70608"/>
                  </a:lnTo>
                  <a:lnTo>
                    <a:pt x="1449256" y="26058"/>
                  </a:lnTo>
                  <a:lnTo>
                    <a:pt x="1500032" y="3008"/>
                  </a:lnTo>
                  <a:lnTo>
                    <a:pt x="1529588" y="126"/>
                  </a:lnTo>
                  <a:close/>
                </a:path>
                <a:path w="7085330" h="319405">
                  <a:moveTo>
                    <a:pt x="141224" y="126"/>
                  </a:moveTo>
                  <a:lnTo>
                    <a:pt x="166465" y="1484"/>
                  </a:lnTo>
                  <a:lnTo>
                    <a:pt x="189039" y="5556"/>
                  </a:lnTo>
                  <a:lnTo>
                    <a:pt x="208946" y="12342"/>
                  </a:lnTo>
                  <a:lnTo>
                    <a:pt x="226187" y="21843"/>
                  </a:lnTo>
                  <a:lnTo>
                    <a:pt x="203581" y="67182"/>
                  </a:lnTo>
                  <a:lnTo>
                    <a:pt x="193034" y="59108"/>
                  </a:lnTo>
                  <a:lnTo>
                    <a:pt x="179689" y="53355"/>
                  </a:lnTo>
                  <a:lnTo>
                    <a:pt x="163558" y="49912"/>
                  </a:lnTo>
                  <a:lnTo>
                    <a:pt x="144652" y="48767"/>
                  </a:lnTo>
                  <a:lnTo>
                    <a:pt x="126269" y="50792"/>
                  </a:lnTo>
                  <a:lnTo>
                    <a:pt x="81406" y="81152"/>
                  </a:lnTo>
                  <a:lnTo>
                    <a:pt x="62944" y="117760"/>
                  </a:lnTo>
                  <a:lnTo>
                    <a:pt x="56768" y="162940"/>
                  </a:lnTo>
                  <a:lnTo>
                    <a:pt x="58197" y="186422"/>
                  </a:lnTo>
                  <a:lnTo>
                    <a:pt x="69627" y="225716"/>
                  </a:lnTo>
                  <a:lnTo>
                    <a:pt x="106299" y="263270"/>
                  </a:lnTo>
                  <a:lnTo>
                    <a:pt x="140588" y="270509"/>
                  </a:lnTo>
                  <a:lnTo>
                    <a:pt x="161212" y="268577"/>
                  </a:lnTo>
                  <a:lnTo>
                    <a:pt x="179466" y="262763"/>
                  </a:lnTo>
                  <a:lnTo>
                    <a:pt x="195363" y="253043"/>
                  </a:lnTo>
                  <a:lnTo>
                    <a:pt x="208914" y="239394"/>
                  </a:lnTo>
                  <a:lnTo>
                    <a:pt x="234314" y="283590"/>
                  </a:lnTo>
                  <a:lnTo>
                    <a:pt x="215620" y="299166"/>
                  </a:lnTo>
                  <a:lnTo>
                    <a:pt x="193055" y="310276"/>
                  </a:lnTo>
                  <a:lnTo>
                    <a:pt x="166610" y="316934"/>
                  </a:lnTo>
                  <a:lnTo>
                    <a:pt x="136270" y="319150"/>
                  </a:lnTo>
                  <a:lnTo>
                    <a:pt x="105697" y="316503"/>
                  </a:lnTo>
                  <a:lnTo>
                    <a:pt x="55457" y="295255"/>
                  </a:lnTo>
                  <a:lnTo>
                    <a:pt x="20145" y="253434"/>
                  </a:lnTo>
                  <a:lnTo>
                    <a:pt x="2238" y="195470"/>
                  </a:lnTo>
                  <a:lnTo>
                    <a:pt x="0" y="160654"/>
                  </a:lnTo>
                  <a:lnTo>
                    <a:pt x="2476" y="127845"/>
                  </a:lnTo>
                  <a:lnTo>
                    <a:pt x="22288" y="70608"/>
                  </a:lnTo>
                  <a:lnTo>
                    <a:pt x="60892" y="26058"/>
                  </a:lnTo>
                  <a:lnTo>
                    <a:pt x="111668" y="3008"/>
                  </a:lnTo>
                  <a:lnTo>
                    <a:pt x="141224" y="126"/>
                  </a:lnTo>
                  <a:close/>
                </a:path>
                <a:path w="7085330" h="319405">
                  <a:moveTo>
                    <a:pt x="5373623" y="0"/>
                  </a:moveTo>
                  <a:lnTo>
                    <a:pt x="5432393" y="10302"/>
                  </a:lnTo>
                  <a:lnTo>
                    <a:pt x="5475350" y="41275"/>
                  </a:lnTo>
                  <a:lnTo>
                    <a:pt x="5501751" y="90804"/>
                  </a:lnTo>
                  <a:lnTo>
                    <a:pt x="5510530" y="157099"/>
                  </a:lnTo>
                  <a:lnTo>
                    <a:pt x="5508242" y="192434"/>
                  </a:lnTo>
                  <a:lnTo>
                    <a:pt x="5489902" y="251628"/>
                  </a:lnTo>
                  <a:lnTo>
                    <a:pt x="5453514" y="294558"/>
                  </a:lnTo>
                  <a:lnTo>
                    <a:pt x="5401317" y="316414"/>
                  </a:lnTo>
                  <a:lnTo>
                    <a:pt x="5369433" y="319150"/>
                  </a:lnTo>
                  <a:lnTo>
                    <a:pt x="5340191" y="316456"/>
                  </a:lnTo>
                  <a:lnTo>
                    <a:pt x="5292566" y="294826"/>
                  </a:lnTo>
                  <a:lnTo>
                    <a:pt x="5259681" y="252128"/>
                  </a:lnTo>
                  <a:lnTo>
                    <a:pt x="5243107" y="192744"/>
                  </a:lnTo>
                  <a:lnTo>
                    <a:pt x="5241036" y="157099"/>
                  </a:lnTo>
                  <a:lnTo>
                    <a:pt x="5243278" y="125406"/>
                  </a:lnTo>
                  <a:lnTo>
                    <a:pt x="5261288" y="69641"/>
                  </a:lnTo>
                  <a:lnTo>
                    <a:pt x="5296703" y="25610"/>
                  </a:lnTo>
                  <a:lnTo>
                    <a:pt x="5344951" y="2837"/>
                  </a:lnTo>
                  <a:lnTo>
                    <a:pt x="5373623" y="0"/>
                  </a:lnTo>
                  <a:close/>
                </a:path>
                <a:path w="7085330" h="319405">
                  <a:moveTo>
                    <a:pt x="2168652" y="0"/>
                  </a:moveTo>
                  <a:lnTo>
                    <a:pt x="2227421" y="10302"/>
                  </a:lnTo>
                  <a:lnTo>
                    <a:pt x="2270379" y="41275"/>
                  </a:lnTo>
                  <a:lnTo>
                    <a:pt x="2296779" y="90804"/>
                  </a:lnTo>
                  <a:lnTo>
                    <a:pt x="2305558" y="157099"/>
                  </a:lnTo>
                  <a:lnTo>
                    <a:pt x="2303270" y="192434"/>
                  </a:lnTo>
                  <a:lnTo>
                    <a:pt x="2284930" y="251628"/>
                  </a:lnTo>
                  <a:lnTo>
                    <a:pt x="2248542" y="294558"/>
                  </a:lnTo>
                  <a:lnTo>
                    <a:pt x="2196345" y="316414"/>
                  </a:lnTo>
                  <a:lnTo>
                    <a:pt x="2164461" y="319150"/>
                  </a:lnTo>
                  <a:lnTo>
                    <a:pt x="2135219" y="316456"/>
                  </a:lnTo>
                  <a:lnTo>
                    <a:pt x="2087594" y="294826"/>
                  </a:lnTo>
                  <a:lnTo>
                    <a:pt x="2054709" y="252128"/>
                  </a:lnTo>
                  <a:lnTo>
                    <a:pt x="2038135" y="192744"/>
                  </a:lnTo>
                  <a:lnTo>
                    <a:pt x="2036064" y="157099"/>
                  </a:lnTo>
                  <a:lnTo>
                    <a:pt x="2038306" y="125406"/>
                  </a:lnTo>
                  <a:lnTo>
                    <a:pt x="2056316" y="69641"/>
                  </a:lnTo>
                  <a:lnTo>
                    <a:pt x="2091731" y="25610"/>
                  </a:lnTo>
                  <a:lnTo>
                    <a:pt x="2139979" y="2837"/>
                  </a:lnTo>
                  <a:lnTo>
                    <a:pt x="2168652" y="0"/>
                  </a:lnTo>
                  <a:close/>
                </a:path>
                <a:path w="7085330" h="319405">
                  <a:moveTo>
                    <a:pt x="396239" y="0"/>
                  </a:moveTo>
                  <a:lnTo>
                    <a:pt x="455009" y="10302"/>
                  </a:lnTo>
                  <a:lnTo>
                    <a:pt x="497966" y="41275"/>
                  </a:lnTo>
                  <a:lnTo>
                    <a:pt x="524367" y="90804"/>
                  </a:lnTo>
                  <a:lnTo>
                    <a:pt x="533145" y="157099"/>
                  </a:lnTo>
                  <a:lnTo>
                    <a:pt x="530858" y="192434"/>
                  </a:lnTo>
                  <a:lnTo>
                    <a:pt x="512518" y="251628"/>
                  </a:lnTo>
                  <a:lnTo>
                    <a:pt x="476130" y="294558"/>
                  </a:lnTo>
                  <a:lnTo>
                    <a:pt x="423933" y="316414"/>
                  </a:lnTo>
                  <a:lnTo>
                    <a:pt x="392049" y="319150"/>
                  </a:lnTo>
                  <a:lnTo>
                    <a:pt x="362807" y="316456"/>
                  </a:lnTo>
                  <a:lnTo>
                    <a:pt x="315182" y="294826"/>
                  </a:lnTo>
                  <a:lnTo>
                    <a:pt x="282297" y="252128"/>
                  </a:lnTo>
                  <a:lnTo>
                    <a:pt x="265723" y="192744"/>
                  </a:lnTo>
                  <a:lnTo>
                    <a:pt x="263651" y="157099"/>
                  </a:lnTo>
                  <a:lnTo>
                    <a:pt x="265894" y="125406"/>
                  </a:lnTo>
                  <a:lnTo>
                    <a:pt x="283904" y="69641"/>
                  </a:lnTo>
                  <a:lnTo>
                    <a:pt x="319319" y="25610"/>
                  </a:lnTo>
                  <a:lnTo>
                    <a:pt x="367567" y="2837"/>
                  </a:lnTo>
                  <a:lnTo>
                    <a:pt x="396239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060194" y="1566377"/>
            <a:ext cx="2720975" cy="85280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pc="-5" dirty="0"/>
              <a:t>Explanation</a:t>
            </a: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600" b="1" i="1" dirty="0">
                <a:solidFill>
                  <a:srgbClr val="C00000"/>
                </a:solidFill>
                <a:latin typeface="Times New Roman"/>
                <a:cs typeface="Times New Roman"/>
              </a:rPr>
              <a:t>No connection</a:t>
            </a:r>
            <a:r>
              <a:rPr sz="2600" b="1" i="1" spc="-1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state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60194" y="2435479"/>
            <a:ext cx="7311390" cy="376110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86385" marR="5080" indent="-274320" algn="just">
              <a:lnSpc>
                <a:spcPct val="90000"/>
              </a:lnSpc>
              <a:spcBef>
                <a:spcPts val="380"/>
              </a:spcBef>
              <a:buClr>
                <a:srgbClr val="B03E9A"/>
              </a:buClr>
              <a:buSzPct val="71739"/>
              <a:buFont typeface="Arial"/>
              <a:buChar char=""/>
              <a:tabLst>
                <a:tab pos="287020" algn="l"/>
              </a:tabLst>
            </a:pPr>
            <a:r>
              <a:rPr sz="2300" i="1" dirty="0">
                <a:latin typeface="Times New Roman"/>
                <a:cs typeface="Times New Roman"/>
              </a:rPr>
              <a:t>TCP </a:t>
            </a:r>
            <a:r>
              <a:rPr sz="2300" i="1" spc="-5" dirty="0">
                <a:latin typeface="Times New Roman"/>
                <a:cs typeface="Times New Roman"/>
              </a:rPr>
              <a:t>maintains </a:t>
            </a:r>
            <a:r>
              <a:rPr sz="2300" i="1" dirty="0">
                <a:latin typeface="Times New Roman"/>
                <a:cs typeface="Times New Roman"/>
              </a:rPr>
              <a:t>connection state </a:t>
            </a:r>
            <a:r>
              <a:rPr sz="2300" i="1" spc="-5" dirty="0">
                <a:latin typeface="Times New Roman"/>
                <a:cs typeface="Times New Roman"/>
              </a:rPr>
              <a:t>in </a:t>
            </a:r>
            <a:r>
              <a:rPr sz="2300" i="1" dirty="0">
                <a:latin typeface="Times New Roman"/>
                <a:cs typeface="Times New Roman"/>
              </a:rPr>
              <a:t>the end systems. </a:t>
            </a:r>
            <a:r>
              <a:rPr sz="2300" i="1" spc="-130" dirty="0">
                <a:latin typeface="Times New Roman"/>
                <a:cs typeface="Times New Roman"/>
              </a:rPr>
              <a:t>This  </a:t>
            </a:r>
            <a:r>
              <a:rPr sz="2300" spc="-5" dirty="0">
                <a:latin typeface="Times New Roman"/>
                <a:cs typeface="Times New Roman"/>
              </a:rPr>
              <a:t>connection state </a:t>
            </a:r>
            <a:r>
              <a:rPr sz="2300" dirty="0">
                <a:solidFill>
                  <a:srgbClr val="892D4E"/>
                </a:solidFill>
                <a:latin typeface="Times New Roman"/>
                <a:cs typeface="Times New Roman"/>
              </a:rPr>
              <a:t>includes </a:t>
            </a:r>
            <a:r>
              <a:rPr sz="2300" dirty="0">
                <a:latin typeface="Times New Roman"/>
                <a:cs typeface="Times New Roman"/>
              </a:rPr>
              <a:t>receive and send </a:t>
            </a:r>
            <a:r>
              <a:rPr sz="2300" spc="-5" dirty="0">
                <a:latin typeface="Times New Roman"/>
                <a:cs typeface="Times New Roman"/>
              </a:rPr>
              <a:t>buffers,  </a:t>
            </a:r>
            <a:r>
              <a:rPr sz="2300" dirty="0">
                <a:latin typeface="Times New Roman"/>
                <a:cs typeface="Times New Roman"/>
              </a:rPr>
              <a:t>congestion-control </a:t>
            </a:r>
            <a:r>
              <a:rPr sz="2300" spc="-5" dirty="0">
                <a:latin typeface="Times New Roman"/>
                <a:cs typeface="Times New Roman"/>
              </a:rPr>
              <a:t>parameters, </a:t>
            </a:r>
            <a:r>
              <a:rPr sz="2300" dirty="0">
                <a:latin typeface="Times New Roman"/>
                <a:cs typeface="Times New Roman"/>
              </a:rPr>
              <a:t>and sequence and  </a:t>
            </a:r>
            <a:r>
              <a:rPr sz="2300" spc="-5" dirty="0">
                <a:latin typeface="Times New Roman"/>
                <a:cs typeface="Times New Roman"/>
              </a:rPr>
              <a:t>acknowledgment number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parameters.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B03E9A"/>
              </a:buClr>
              <a:buFont typeface="Arial"/>
              <a:buChar char=""/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B03E9A"/>
              </a:buClr>
              <a:buFont typeface="Arial"/>
              <a:buChar char=""/>
            </a:pPr>
            <a:endParaRPr sz="335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90000"/>
              </a:lnSpc>
              <a:spcBef>
                <a:spcPts val="5"/>
              </a:spcBef>
              <a:buClr>
                <a:srgbClr val="B03E9A"/>
              </a:buClr>
              <a:buSzPct val="71739"/>
              <a:buFont typeface="Arial"/>
              <a:buChar char=""/>
              <a:tabLst>
                <a:tab pos="287020" algn="l"/>
              </a:tabLst>
            </a:pPr>
            <a:r>
              <a:rPr sz="2300" spc="-65" dirty="0">
                <a:latin typeface="Times New Roman"/>
                <a:cs typeface="Times New Roman"/>
              </a:rPr>
              <a:t>UDP, </a:t>
            </a:r>
            <a:r>
              <a:rPr sz="2300" dirty="0">
                <a:latin typeface="Times New Roman"/>
                <a:cs typeface="Times New Roman"/>
              </a:rPr>
              <a:t>on the </a:t>
            </a:r>
            <a:r>
              <a:rPr sz="2300" spc="-5" dirty="0">
                <a:latin typeface="Times New Roman"/>
                <a:cs typeface="Times New Roman"/>
              </a:rPr>
              <a:t>other </a:t>
            </a:r>
            <a:r>
              <a:rPr sz="2300" dirty="0">
                <a:latin typeface="Times New Roman"/>
                <a:cs typeface="Times New Roman"/>
              </a:rPr>
              <a:t>hand, </a:t>
            </a:r>
            <a:r>
              <a:rPr sz="2300" dirty="0">
                <a:solidFill>
                  <a:srgbClr val="892D4E"/>
                </a:solidFill>
                <a:latin typeface="Times New Roman"/>
                <a:cs typeface="Times New Roman"/>
              </a:rPr>
              <a:t>does not </a:t>
            </a:r>
            <a:r>
              <a:rPr sz="2300" spc="-5" dirty="0">
                <a:solidFill>
                  <a:srgbClr val="892D4E"/>
                </a:solidFill>
                <a:latin typeface="Times New Roman"/>
                <a:cs typeface="Times New Roman"/>
              </a:rPr>
              <a:t>maintain </a:t>
            </a:r>
            <a:r>
              <a:rPr sz="2300" dirty="0">
                <a:latin typeface="Times New Roman"/>
                <a:cs typeface="Times New Roman"/>
              </a:rPr>
              <a:t>connection </a:t>
            </a:r>
            <a:r>
              <a:rPr sz="2300" spc="-100" dirty="0">
                <a:latin typeface="Times New Roman"/>
                <a:cs typeface="Times New Roman"/>
              </a:rPr>
              <a:t>state  </a:t>
            </a:r>
            <a:r>
              <a:rPr sz="2300" dirty="0">
                <a:latin typeface="Times New Roman"/>
                <a:cs typeface="Times New Roman"/>
              </a:rPr>
              <a:t>and does </a:t>
            </a:r>
            <a:r>
              <a:rPr sz="2300" dirty="0">
                <a:solidFill>
                  <a:srgbClr val="892D4E"/>
                </a:solidFill>
                <a:latin typeface="Times New Roman"/>
                <a:cs typeface="Times New Roman"/>
              </a:rPr>
              <a:t>not </a:t>
            </a:r>
            <a:r>
              <a:rPr sz="2300" spc="-5" dirty="0">
                <a:solidFill>
                  <a:srgbClr val="892D4E"/>
                </a:solidFill>
                <a:latin typeface="Times New Roman"/>
                <a:cs typeface="Times New Roman"/>
              </a:rPr>
              <a:t>track </a:t>
            </a:r>
            <a:r>
              <a:rPr sz="2300" dirty="0">
                <a:latin typeface="Times New Roman"/>
                <a:cs typeface="Times New Roman"/>
              </a:rPr>
              <a:t>any of </a:t>
            </a:r>
            <a:r>
              <a:rPr sz="2300" spc="-5" dirty="0">
                <a:latin typeface="Times New Roman"/>
                <a:cs typeface="Times New Roman"/>
              </a:rPr>
              <a:t>these </a:t>
            </a:r>
            <a:r>
              <a:rPr sz="2300" dirty="0">
                <a:latin typeface="Times New Roman"/>
                <a:cs typeface="Times New Roman"/>
              </a:rPr>
              <a:t>parameters. </a:t>
            </a:r>
            <a:r>
              <a:rPr sz="2300" dirty="0">
                <a:solidFill>
                  <a:srgbClr val="892D4E"/>
                </a:solidFill>
                <a:latin typeface="Times New Roman"/>
                <a:cs typeface="Times New Roman"/>
              </a:rPr>
              <a:t>For </a:t>
            </a:r>
            <a:r>
              <a:rPr sz="2300" spc="-5" dirty="0">
                <a:solidFill>
                  <a:srgbClr val="892D4E"/>
                </a:solidFill>
                <a:latin typeface="Times New Roman"/>
                <a:cs typeface="Times New Roman"/>
              </a:rPr>
              <a:t>this </a:t>
            </a:r>
            <a:r>
              <a:rPr sz="2300" dirty="0">
                <a:solidFill>
                  <a:srgbClr val="892D4E"/>
                </a:solidFill>
                <a:latin typeface="Times New Roman"/>
                <a:cs typeface="Times New Roman"/>
              </a:rPr>
              <a:t>reason</a:t>
            </a:r>
            <a:r>
              <a:rPr sz="2300" dirty="0">
                <a:latin typeface="Times New Roman"/>
                <a:cs typeface="Times New Roman"/>
              </a:rPr>
              <a:t>,  a server devoted to a </a:t>
            </a:r>
            <a:r>
              <a:rPr sz="2300" spc="-5" dirty="0">
                <a:latin typeface="Times New Roman"/>
                <a:cs typeface="Times New Roman"/>
              </a:rPr>
              <a:t>particular application can </a:t>
            </a:r>
            <a:r>
              <a:rPr sz="2300" dirty="0">
                <a:latin typeface="Times New Roman"/>
                <a:cs typeface="Times New Roman"/>
              </a:rPr>
              <a:t>typically </a:t>
            </a:r>
            <a:r>
              <a:rPr sz="2300" dirty="0">
                <a:solidFill>
                  <a:srgbClr val="892D4E"/>
                </a:solidFill>
                <a:latin typeface="Times New Roman"/>
                <a:cs typeface="Times New Roman"/>
              </a:rPr>
              <a:t> support </a:t>
            </a:r>
            <a:r>
              <a:rPr sz="2300" spc="-5" dirty="0">
                <a:solidFill>
                  <a:srgbClr val="892D4E"/>
                </a:solidFill>
                <a:latin typeface="Times New Roman"/>
                <a:cs typeface="Times New Roman"/>
              </a:rPr>
              <a:t>many more </a:t>
            </a:r>
            <a:r>
              <a:rPr sz="2300" spc="-5" dirty="0">
                <a:latin typeface="Times New Roman"/>
                <a:cs typeface="Times New Roman"/>
              </a:rPr>
              <a:t>active clients </a:t>
            </a:r>
            <a:r>
              <a:rPr sz="2300" dirty="0">
                <a:latin typeface="Times New Roman"/>
                <a:cs typeface="Times New Roman"/>
              </a:rPr>
              <a:t>when the </a:t>
            </a:r>
            <a:r>
              <a:rPr sz="2300" spc="-5" dirty="0">
                <a:latin typeface="Times New Roman"/>
                <a:cs typeface="Times New Roman"/>
              </a:rPr>
              <a:t>application runs  </a:t>
            </a:r>
            <a:r>
              <a:rPr sz="2300" dirty="0">
                <a:latin typeface="Times New Roman"/>
                <a:cs typeface="Times New Roman"/>
              </a:rPr>
              <a:t>over UDP rather </a:t>
            </a:r>
            <a:r>
              <a:rPr sz="2300" spc="-5" dirty="0">
                <a:latin typeface="Times New Roman"/>
                <a:cs typeface="Times New Roman"/>
              </a:rPr>
              <a:t>than</a:t>
            </a:r>
            <a:r>
              <a:rPr sz="2300" spc="-175" dirty="0">
                <a:latin typeface="Times New Roman"/>
                <a:cs typeface="Times New Roman"/>
              </a:rPr>
              <a:t> </a:t>
            </a:r>
            <a:r>
              <a:rPr sz="2300" spc="-65" dirty="0">
                <a:latin typeface="Times New Roman"/>
                <a:cs typeface="Times New Roman"/>
              </a:rPr>
              <a:t>TCP.</a:t>
            </a:r>
            <a:endParaRPr sz="23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83014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3777" y="818388"/>
            <a:ext cx="6178423" cy="212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07183" y="1183894"/>
            <a:ext cx="7015226" cy="2131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4894" y="1891496"/>
            <a:ext cx="7848305" cy="26043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01213" y="4708407"/>
            <a:ext cx="7861986" cy="10837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29359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57654" y="424433"/>
            <a:ext cx="5270500" cy="321310"/>
            <a:chOff x="2057654" y="424433"/>
            <a:chExt cx="5270500" cy="321310"/>
          </a:xfrm>
        </p:grpSpPr>
        <p:sp>
          <p:nvSpPr>
            <p:cNvPr id="3" name="object 3"/>
            <p:cNvSpPr/>
            <p:nvPr/>
          </p:nvSpPr>
          <p:spPr>
            <a:xfrm>
              <a:off x="2058543" y="425322"/>
              <a:ext cx="5268722" cy="3190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82367" y="476249"/>
              <a:ext cx="95630" cy="103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04999" y="476249"/>
              <a:ext cx="118871" cy="2151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22643" y="476122"/>
              <a:ext cx="91186" cy="899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46470" y="476122"/>
              <a:ext cx="91185" cy="899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58543" y="425322"/>
              <a:ext cx="5269230" cy="319405"/>
            </a:xfrm>
            <a:custGeom>
              <a:avLst/>
              <a:gdLst/>
              <a:ahLst/>
              <a:cxnLst/>
              <a:rect l="l" t="t" r="r" b="b"/>
              <a:pathLst>
                <a:path w="5269230" h="319405">
                  <a:moveTo>
                    <a:pt x="5071872" y="5334"/>
                  </a:moveTo>
                  <a:lnTo>
                    <a:pt x="5268722" y="5334"/>
                  </a:lnTo>
                  <a:lnTo>
                    <a:pt x="5268722" y="53975"/>
                  </a:lnTo>
                  <a:lnTo>
                    <a:pt x="5126608" y="53975"/>
                  </a:lnTo>
                  <a:lnTo>
                    <a:pt x="5126608" y="126237"/>
                  </a:lnTo>
                  <a:lnTo>
                    <a:pt x="5228462" y="126237"/>
                  </a:lnTo>
                  <a:lnTo>
                    <a:pt x="5228462" y="172719"/>
                  </a:lnTo>
                  <a:lnTo>
                    <a:pt x="5126608" y="172719"/>
                  </a:lnTo>
                  <a:lnTo>
                    <a:pt x="5126608" y="265175"/>
                  </a:lnTo>
                  <a:lnTo>
                    <a:pt x="5266435" y="265175"/>
                  </a:lnTo>
                  <a:lnTo>
                    <a:pt x="5266435" y="313816"/>
                  </a:lnTo>
                  <a:lnTo>
                    <a:pt x="5071872" y="313816"/>
                  </a:lnTo>
                  <a:lnTo>
                    <a:pt x="5071872" y="5334"/>
                  </a:lnTo>
                  <a:close/>
                </a:path>
                <a:path w="5269230" h="319405">
                  <a:moveTo>
                    <a:pt x="4515611" y="5334"/>
                  </a:moveTo>
                  <a:lnTo>
                    <a:pt x="4570349" y="5334"/>
                  </a:lnTo>
                  <a:lnTo>
                    <a:pt x="4570349" y="214375"/>
                  </a:lnTo>
                  <a:lnTo>
                    <a:pt x="4571299" y="226260"/>
                  </a:lnTo>
                  <a:lnTo>
                    <a:pt x="4593776" y="261703"/>
                  </a:lnTo>
                  <a:lnTo>
                    <a:pt x="4627245" y="270382"/>
                  </a:lnTo>
                  <a:lnTo>
                    <a:pt x="4641218" y="269430"/>
                  </a:lnTo>
                  <a:lnTo>
                    <a:pt x="4680660" y="246810"/>
                  </a:lnTo>
                  <a:lnTo>
                    <a:pt x="4689983" y="213360"/>
                  </a:lnTo>
                  <a:lnTo>
                    <a:pt x="4689983" y="5334"/>
                  </a:lnTo>
                  <a:lnTo>
                    <a:pt x="4744720" y="5334"/>
                  </a:lnTo>
                  <a:lnTo>
                    <a:pt x="4744720" y="217550"/>
                  </a:lnTo>
                  <a:lnTo>
                    <a:pt x="4742721" y="240075"/>
                  </a:lnTo>
                  <a:lnTo>
                    <a:pt x="4726771" y="277362"/>
                  </a:lnTo>
                  <a:lnTo>
                    <a:pt x="4695527" y="303914"/>
                  </a:lnTo>
                  <a:lnTo>
                    <a:pt x="4652942" y="317353"/>
                  </a:lnTo>
                  <a:lnTo>
                    <a:pt x="4627626" y="319024"/>
                  </a:lnTo>
                  <a:lnTo>
                    <a:pt x="4602291" y="317380"/>
                  </a:lnTo>
                  <a:lnTo>
                    <a:pt x="4560814" y="304236"/>
                  </a:lnTo>
                  <a:lnTo>
                    <a:pt x="4531953" y="278163"/>
                  </a:lnTo>
                  <a:lnTo>
                    <a:pt x="4517423" y="240496"/>
                  </a:lnTo>
                  <a:lnTo>
                    <a:pt x="4515611" y="217424"/>
                  </a:lnTo>
                  <a:lnTo>
                    <a:pt x="4515611" y="5334"/>
                  </a:lnTo>
                  <a:close/>
                </a:path>
                <a:path w="5269230" h="319405">
                  <a:moveTo>
                    <a:pt x="4224528" y="5334"/>
                  </a:moveTo>
                  <a:lnTo>
                    <a:pt x="4480052" y="5334"/>
                  </a:lnTo>
                  <a:lnTo>
                    <a:pt x="4480052" y="53975"/>
                  </a:lnTo>
                  <a:lnTo>
                    <a:pt x="4377435" y="53975"/>
                  </a:lnTo>
                  <a:lnTo>
                    <a:pt x="4377435" y="313816"/>
                  </a:lnTo>
                  <a:lnTo>
                    <a:pt x="4322699" y="313816"/>
                  </a:lnTo>
                  <a:lnTo>
                    <a:pt x="4322699" y="53975"/>
                  </a:lnTo>
                  <a:lnTo>
                    <a:pt x="4224528" y="53975"/>
                  </a:lnTo>
                  <a:lnTo>
                    <a:pt x="4224528" y="5334"/>
                  </a:lnTo>
                  <a:close/>
                </a:path>
                <a:path w="5269230" h="319405">
                  <a:moveTo>
                    <a:pt x="3695700" y="5334"/>
                  </a:moveTo>
                  <a:lnTo>
                    <a:pt x="3750436" y="5334"/>
                  </a:lnTo>
                  <a:lnTo>
                    <a:pt x="3750436" y="214375"/>
                  </a:lnTo>
                  <a:lnTo>
                    <a:pt x="3751387" y="226260"/>
                  </a:lnTo>
                  <a:lnTo>
                    <a:pt x="3773864" y="261703"/>
                  </a:lnTo>
                  <a:lnTo>
                    <a:pt x="3807332" y="270382"/>
                  </a:lnTo>
                  <a:lnTo>
                    <a:pt x="3821306" y="269430"/>
                  </a:lnTo>
                  <a:lnTo>
                    <a:pt x="3860748" y="246810"/>
                  </a:lnTo>
                  <a:lnTo>
                    <a:pt x="3870071" y="213360"/>
                  </a:lnTo>
                  <a:lnTo>
                    <a:pt x="3870071" y="5334"/>
                  </a:lnTo>
                  <a:lnTo>
                    <a:pt x="3924807" y="5334"/>
                  </a:lnTo>
                  <a:lnTo>
                    <a:pt x="3924807" y="217550"/>
                  </a:lnTo>
                  <a:lnTo>
                    <a:pt x="3922809" y="240075"/>
                  </a:lnTo>
                  <a:lnTo>
                    <a:pt x="3906859" y="277362"/>
                  </a:lnTo>
                  <a:lnTo>
                    <a:pt x="3875615" y="303914"/>
                  </a:lnTo>
                  <a:lnTo>
                    <a:pt x="3833030" y="317353"/>
                  </a:lnTo>
                  <a:lnTo>
                    <a:pt x="3807714" y="319024"/>
                  </a:lnTo>
                  <a:lnTo>
                    <a:pt x="3782379" y="317380"/>
                  </a:lnTo>
                  <a:lnTo>
                    <a:pt x="3740902" y="304236"/>
                  </a:lnTo>
                  <a:lnTo>
                    <a:pt x="3712041" y="278163"/>
                  </a:lnTo>
                  <a:lnTo>
                    <a:pt x="3697511" y="240496"/>
                  </a:lnTo>
                  <a:lnTo>
                    <a:pt x="3695700" y="217424"/>
                  </a:lnTo>
                  <a:lnTo>
                    <a:pt x="3695700" y="5334"/>
                  </a:lnTo>
                  <a:close/>
                </a:path>
                <a:path w="5269230" h="319405">
                  <a:moveTo>
                    <a:pt x="3140964" y="5334"/>
                  </a:moveTo>
                  <a:lnTo>
                    <a:pt x="3396487" y="5334"/>
                  </a:lnTo>
                  <a:lnTo>
                    <a:pt x="3396487" y="53975"/>
                  </a:lnTo>
                  <a:lnTo>
                    <a:pt x="3293872" y="53975"/>
                  </a:lnTo>
                  <a:lnTo>
                    <a:pt x="3293872" y="313816"/>
                  </a:lnTo>
                  <a:lnTo>
                    <a:pt x="3239135" y="313816"/>
                  </a:lnTo>
                  <a:lnTo>
                    <a:pt x="3239135" y="53975"/>
                  </a:lnTo>
                  <a:lnTo>
                    <a:pt x="3140964" y="53975"/>
                  </a:lnTo>
                  <a:lnTo>
                    <a:pt x="3140964" y="5334"/>
                  </a:lnTo>
                  <a:close/>
                </a:path>
                <a:path w="5269230" h="319405">
                  <a:moveTo>
                    <a:pt x="2529840" y="5334"/>
                  </a:moveTo>
                  <a:lnTo>
                    <a:pt x="2785364" y="5334"/>
                  </a:lnTo>
                  <a:lnTo>
                    <a:pt x="2785364" y="53975"/>
                  </a:lnTo>
                  <a:lnTo>
                    <a:pt x="2682747" y="53975"/>
                  </a:lnTo>
                  <a:lnTo>
                    <a:pt x="2682747" y="313816"/>
                  </a:lnTo>
                  <a:lnTo>
                    <a:pt x="2628010" y="313816"/>
                  </a:lnTo>
                  <a:lnTo>
                    <a:pt x="2628010" y="53975"/>
                  </a:lnTo>
                  <a:lnTo>
                    <a:pt x="2529840" y="53975"/>
                  </a:lnTo>
                  <a:lnTo>
                    <a:pt x="2529840" y="5334"/>
                  </a:lnTo>
                  <a:close/>
                </a:path>
                <a:path w="5269230" h="319405">
                  <a:moveTo>
                    <a:pt x="2269235" y="5334"/>
                  </a:moveTo>
                  <a:lnTo>
                    <a:pt x="2295524" y="5334"/>
                  </a:lnTo>
                  <a:lnTo>
                    <a:pt x="2441194" y="191515"/>
                  </a:lnTo>
                  <a:lnTo>
                    <a:pt x="2441194" y="5334"/>
                  </a:lnTo>
                  <a:lnTo>
                    <a:pt x="2493898" y="5334"/>
                  </a:lnTo>
                  <a:lnTo>
                    <a:pt x="2493898" y="318007"/>
                  </a:lnTo>
                  <a:lnTo>
                    <a:pt x="2471547" y="318007"/>
                  </a:lnTo>
                  <a:lnTo>
                    <a:pt x="2321814" y="122809"/>
                  </a:lnTo>
                  <a:lnTo>
                    <a:pt x="2321814" y="314071"/>
                  </a:lnTo>
                  <a:lnTo>
                    <a:pt x="2269235" y="314071"/>
                  </a:lnTo>
                  <a:lnTo>
                    <a:pt x="2269235" y="5334"/>
                  </a:lnTo>
                  <a:close/>
                </a:path>
                <a:path w="5269230" h="319405">
                  <a:moveTo>
                    <a:pt x="2023871" y="5334"/>
                  </a:moveTo>
                  <a:lnTo>
                    <a:pt x="2220722" y="5334"/>
                  </a:lnTo>
                  <a:lnTo>
                    <a:pt x="2220722" y="53975"/>
                  </a:lnTo>
                  <a:lnTo>
                    <a:pt x="2078608" y="53975"/>
                  </a:lnTo>
                  <a:lnTo>
                    <a:pt x="2078608" y="126237"/>
                  </a:lnTo>
                  <a:lnTo>
                    <a:pt x="2180462" y="126237"/>
                  </a:lnTo>
                  <a:lnTo>
                    <a:pt x="2180462" y="172719"/>
                  </a:lnTo>
                  <a:lnTo>
                    <a:pt x="2078608" y="172719"/>
                  </a:lnTo>
                  <a:lnTo>
                    <a:pt x="2078608" y="265175"/>
                  </a:lnTo>
                  <a:lnTo>
                    <a:pt x="2218435" y="265175"/>
                  </a:lnTo>
                  <a:lnTo>
                    <a:pt x="2218435" y="313816"/>
                  </a:lnTo>
                  <a:lnTo>
                    <a:pt x="2023871" y="313816"/>
                  </a:lnTo>
                  <a:lnTo>
                    <a:pt x="2023871" y="5334"/>
                  </a:lnTo>
                  <a:close/>
                </a:path>
                <a:path w="5269230" h="319405">
                  <a:moveTo>
                    <a:pt x="1736979" y="5334"/>
                  </a:moveTo>
                  <a:lnTo>
                    <a:pt x="1766061" y="5334"/>
                  </a:lnTo>
                  <a:lnTo>
                    <a:pt x="1832864" y="213105"/>
                  </a:lnTo>
                  <a:lnTo>
                    <a:pt x="1898142" y="5334"/>
                  </a:lnTo>
                  <a:lnTo>
                    <a:pt x="1926970" y="5334"/>
                  </a:lnTo>
                  <a:lnTo>
                    <a:pt x="1989962" y="314071"/>
                  </a:lnTo>
                  <a:lnTo>
                    <a:pt x="1936877" y="314071"/>
                  </a:lnTo>
                  <a:lnTo>
                    <a:pt x="1904872" y="147700"/>
                  </a:lnTo>
                  <a:lnTo>
                    <a:pt x="1842770" y="318007"/>
                  </a:lnTo>
                  <a:lnTo>
                    <a:pt x="1823211" y="318007"/>
                  </a:lnTo>
                  <a:lnTo>
                    <a:pt x="1760982" y="147700"/>
                  </a:lnTo>
                  <a:lnTo>
                    <a:pt x="1727708" y="314071"/>
                  </a:lnTo>
                  <a:lnTo>
                    <a:pt x="1674876" y="314071"/>
                  </a:lnTo>
                  <a:lnTo>
                    <a:pt x="1736979" y="5334"/>
                  </a:lnTo>
                  <a:close/>
                </a:path>
                <a:path w="5269230" h="319405">
                  <a:moveTo>
                    <a:pt x="1167383" y="5334"/>
                  </a:moveTo>
                  <a:lnTo>
                    <a:pt x="1364233" y="5334"/>
                  </a:lnTo>
                  <a:lnTo>
                    <a:pt x="1364233" y="53975"/>
                  </a:lnTo>
                  <a:lnTo>
                    <a:pt x="1222120" y="53975"/>
                  </a:lnTo>
                  <a:lnTo>
                    <a:pt x="1222120" y="126237"/>
                  </a:lnTo>
                  <a:lnTo>
                    <a:pt x="1323974" y="126237"/>
                  </a:lnTo>
                  <a:lnTo>
                    <a:pt x="1323974" y="172719"/>
                  </a:lnTo>
                  <a:lnTo>
                    <a:pt x="1222120" y="172719"/>
                  </a:lnTo>
                  <a:lnTo>
                    <a:pt x="1222120" y="265175"/>
                  </a:lnTo>
                  <a:lnTo>
                    <a:pt x="1361947" y="265175"/>
                  </a:lnTo>
                  <a:lnTo>
                    <a:pt x="1361947" y="313816"/>
                  </a:lnTo>
                  <a:lnTo>
                    <a:pt x="1167383" y="313816"/>
                  </a:lnTo>
                  <a:lnTo>
                    <a:pt x="1167383" y="5334"/>
                  </a:lnTo>
                  <a:close/>
                </a:path>
                <a:path w="5269230" h="319405">
                  <a:moveTo>
                    <a:pt x="0" y="5334"/>
                  </a:moveTo>
                  <a:lnTo>
                    <a:pt x="54737" y="5334"/>
                  </a:lnTo>
                  <a:lnTo>
                    <a:pt x="54737" y="214375"/>
                  </a:lnTo>
                  <a:lnTo>
                    <a:pt x="55687" y="226260"/>
                  </a:lnTo>
                  <a:lnTo>
                    <a:pt x="78164" y="261703"/>
                  </a:lnTo>
                  <a:lnTo>
                    <a:pt x="111632" y="270382"/>
                  </a:lnTo>
                  <a:lnTo>
                    <a:pt x="125606" y="269430"/>
                  </a:lnTo>
                  <a:lnTo>
                    <a:pt x="165048" y="246810"/>
                  </a:lnTo>
                  <a:lnTo>
                    <a:pt x="174370" y="213360"/>
                  </a:lnTo>
                  <a:lnTo>
                    <a:pt x="174370" y="5334"/>
                  </a:lnTo>
                  <a:lnTo>
                    <a:pt x="229107" y="5334"/>
                  </a:lnTo>
                  <a:lnTo>
                    <a:pt x="229107" y="217550"/>
                  </a:lnTo>
                  <a:lnTo>
                    <a:pt x="227109" y="240075"/>
                  </a:lnTo>
                  <a:lnTo>
                    <a:pt x="211159" y="277362"/>
                  </a:lnTo>
                  <a:lnTo>
                    <a:pt x="179915" y="303914"/>
                  </a:lnTo>
                  <a:lnTo>
                    <a:pt x="137330" y="317353"/>
                  </a:lnTo>
                  <a:lnTo>
                    <a:pt x="112013" y="319024"/>
                  </a:lnTo>
                  <a:lnTo>
                    <a:pt x="86679" y="317380"/>
                  </a:lnTo>
                  <a:lnTo>
                    <a:pt x="45202" y="304236"/>
                  </a:lnTo>
                  <a:lnTo>
                    <a:pt x="16341" y="278163"/>
                  </a:lnTo>
                  <a:lnTo>
                    <a:pt x="1811" y="240496"/>
                  </a:lnTo>
                  <a:lnTo>
                    <a:pt x="0" y="217424"/>
                  </a:lnTo>
                  <a:lnTo>
                    <a:pt x="0" y="5334"/>
                  </a:lnTo>
                  <a:close/>
                </a:path>
                <a:path w="5269230" h="319405">
                  <a:moveTo>
                    <a:pt x="633983" y="3175"/>
                  </a:moveTo>
                  <a:lnTo>
                    <a:pt x="697198" y="8794"/>
                  </a:lnTo>
                  <a:lnTo>
                    <a:pt x="740790" y="25653"/>
                  </a:lnTo>
                  <a:lnTo>
                    <a:pt x="766222" y="54308"/>
                  </a:lnTo>
                  <a:lnTo>
                    <a:pt x="774700" y="95630"/>
                  </a:lnTo>
                  <a:lnTo>
                    <a:pt x="766869" y="142063"/>
                  </a:lnTo>
                  <a:lnTo>
                    <a:pt x="743394" y="175244"/>
                  </a:lnTo>
                  <a:lnTo>
                    <a:pt x="704298" y="195161"/>
                  </a:lnTo>
                  <a:lnTo>
                    <a:pt x="649605" y="201802"/>
                  </a:lnTo>
                  <a:lnTo>
                    <a:pt x="643382" y="201802"/>
                  </a:lnTo>
                  <a:lnTo>
                    <a:pt x="635126" y="201294"/>
                  </a:lnTo>
                  <a:lnTo>
                    <a:pt x="624713" y="200278"/>
                  </a:lnTo>
                  <a:lnTo>
                    <a:pt x="624713" y="313816"/>
                  </a:lnTo>
                  <a:lnTo>
                    <a:pt x="569976" y="313816"/>
                  </a:lnTo>
                  <a:lnTo>
                    <a:pt x="569976" y="5461"/>
                  </a:lnTo>
                  <a:lnTo>
                    <a:pt x="594479" y="4460"/>
                  </a:lnTo>
                  <a:lnTo>
                    <a:pt x="613314" y="3746"/>
                  </a:lnTo>
                  <a:lnTo>
                    <a:pt x="626483" y="3317"/>
                  </a:lnTo>
                  <a:lnTo>
                    <a:pt x="633983" y="3175"/>
                  </a:lnTo>
                  <a:close/>
                </a:path>
                <a:path w="5269230" h="319405">
                  <a:moveTo>
                    <a:pt x="374904" y="3175"/>
                  </a:moveTo>
                  <a:lnTo>
                    <a:pt x="435324" y="13065"/>
                  </a:lnTo>
                  <a:lnTo>
                    <a:pt x="481838" y="42672"/>
                  </a:lnTo>
                  <a:lnTo>
                    <a:pt x="511444" y="88582"/>
                  </a:lnTo>
                  <a:lnTo>
                    <a:pt x="521334" y="147447"/>
                  </a:lnTo>
                  <a:lnTo>
                    <a:pt x="516880" y="198267"/>
                  </a:lnTo>
                  <a:lnTo>
                    <a:pt x="503517" y="239855"/>
                  </a:lnTo>
                  <a:lnTo>
                    <a:pt x="481250" y="272208"/>
                  </a:lnTo>
                  <a:lnTo>
                    <a:pt x="450083" y="295322"/>
                  </a:lnTo>
                  <a:lnTo>
                    <a:pt x="410018" y="309192"/>
                  </a:lnTo>
                  <a:lnTo>
                    <a:pt x="361061" y="313816"/>
                  </a:lnTo>
                  <a:lnTo>
                    <a:pt x="292607" y="313816"/>
                  </a:lnTo>
                  <a:lnTo>
                    <a:pt x="292607" y="5461"/>
                  </a:lnTo>
                  <a:lnTo>
                    <a:pt x="322325" y="4460"/>
                  </a:lnTo>
                  <a:lnTo>
                    <a:pt x="345948" y="3746"/>
                  </a:lnTo>
                  <a:lnTo>
                    <a:pt x="363474" y="3317"/>
                  </a:lnTo>
                  <a:lnTo>
                    <a:pt x="374904" y="3175"/>
                  </a:lnTo>
                  <a:close/>
                </a:path>
                <a:path w="5269230" h="319405">
                  <a:moveTo>
                    <a:pt x="4893690" y="2159"/>
                  </a:moveTo>
                  <a:lnTo>
                    <a:pt x="4945104" y="7848"/>
                  </a:lnTo>
                  <a:lnTo>
                    <a:pt x="4981813" y="24907"/>
                  </a:lnTo>
                  <a:lnTo>
                    <a:pt x="5003829" y="53326"/>
                  </a:lnTo>
                  <a:lnTo>
                    <a:pt x="5011165" y="93090"/>
                  </a:lnTo>
                  <a:lnTo>
                    <a:pt x="5010163" y="106497"/>
                  </a:lnTo>
                  <a:lnTo>
                    <a:pt x="4995036" y="143001"/>
                  </a:lnTo>
                  <a:lnTo>
                    <a:pt x="4965908" y="169380"/>
                  </a:lnTo>
                  <a:lnTo>
                    <a:pt x="4954142" y="174878"/>
                  </a:lnTo>
                  <a:lnTo>
                    <a:pt x="5045329" y="313816"/>
                  </a:lnTo>
                  <a:lnTo>
                    <a:pt x="4982083" y="313816"/>
                  </a:lnTo>
                  <a:lnTo>
                    <a:pt x="4899786" y="186436"/>
                  </a:lnTo>
                  <a:lnTo>
                    <a:pt x="4892974" y="186269"/>
                  </a:lnTo>
                  <a:lnTo>
                    <a:pt x="4884912" y="185959"/>
                  </a:lnTo>
                  <a:lnTo>
                    <a:pt x="4875587" y="185507"/>
                  </a:lnTo>
                  <a:lnTo>
                    <a:pt x="4864988" y="184912"/>
                  </a:lnTo>
                  <a:lnTo>
                    <a:pt x="4864988" y="313816"/>
                  </a:lnTo>
                  <a:lnTo>
                    <a:pt x="4808220" y="313816"/>
                  </a:lnTo>
                  <a:lnTo>
                    <a:pt x="4808220" y="5334"/>
                  </a:lnTo>
                  <a:lnTo>
                    <a:pt x="4812151" y="5236"/>
                  </a:lnTo>
                  <a:lnTo>
                    <a:pt x="4819380" y="4937"/>
                  </a:lnTo>
                  <a:lnTo>
                    <a:pt x="4829919" y="4423"/>
                  </a:lnTo>
                  <a:lnTo>
                    <a:pt x="4843780" y="3682"/>
                  </a:lnTo>
                  <a:lnTo>
                    <a:pt x="4858472" y="3016"/>
                  </a:lnTo>
                  <a:lnTo>
                    <a:pt x="4871688" y="2539"/>
                  </a:lnTo>
                  <a:lnTo>
                    <a:pt x="4883427" y="2254"/>
                  </a:lnTo>
                  <a:lnTo>
                    <a:pt x="4893690" y="2159"/>
                  </a:lnTo>
                  <a:close/>
                </a:path>
                <a:path w="5269230" h="319405">
                  <a:moveTo>
                    <a:pt x="3517519" y="2159"/>
                  </a:moveTo>
                  <a:lnTo>
                    <a:pt x="3568932" y="7848"/>
                  </a:lnTo>
                  <a:lnTo>
                    <a:pt x="3605641" y="24907"/>
                  </a:lnTo>
                  <a:lnTo>
                    <a:pt x="3627657" y="53326"/>
                  </a:lnTo>
                  <a:lnTo>
                    <a:pt x="3634994" y="93090"/>
                  </a:lnTo>
                  <a:lnTo>
                    <a:pt x="3633991" y="106497"/>
                  </a:lnTo>
                  <a:lnTo>
                    <a:pt x="3618865" y="143001"/>
                  </a:lnTo>
                  <a:lnTo>
                    <a:pt x="3589736" y="169380"/>
                  </a:lnTo>
                  <a:lnTo>
                    <a:pt x="3577971" y="174878"/>
                  </a:lnTo>
                  <a:lnTo>
                    <a:pt x="3669156" y="313816"/>
                  </a:lnTo>
                  <a:lnTo>
                    <a:pt x="3605910" y="313816"/>
                  </a:lnTo>
                  <a:lnTo>
                    <a:pt x="3523615" y="186436"/>
                  </a:lnTo>
                  <a:lnTo>
                    <a:pt x="3516802" y="186269"/>
                  </a:lnTo>
                  <a:lnTo>
                    <a:pt x="3508740" y="185959"/>
                  </a:lnTo>
                  <a:lnTo>
                    <a:pt x="3499415" y="185507"/>
                  </a:lnTo>
                  <a:lnTo>
                    <a:pt x="3488817" y="184912"/>
                  </a:lnTo>
                  <a:lnTo>
                    <a:pt x="3488817" y="313816"/>
                  </a:lnTo>
                  <a:lnTo>
                    <a:pt x="3432048" y="313816"/>
                  </a:lnTo>
                  <a:lnTo>
                    <a:pt x="3432048" y="5334"/>
                  </a:lnTo>
                  <a:lnTo>
                    <a:pt x="3435979" y="5236"/>
                  </a:lnTo>
                  <a:lnTo>
                    <a:pt x="3443208" y="4937"/>
                  </a:lnTo>
                  <a:lnTo>
                    <a:pt x="3453747" y="4423"/>
                  </a:lnTo>
                  <a:lnTo>
                    <a:pt x="3467607" y="3682"/>
                  </a:lnTo>
                  <a:lnTo>
                    <a:pt x="3482300" y="3016"/>
                  </a:lnTo>
                  <a:lnTo>
                    <a:pt x="3495516" y="2539"/>
                  </a:lnTo>
                  <a:lnTo>
                    <a:pt x="3507255" y="2254"/>
                  </a:lnTo>
                  <a:lnTo>
                    <a:pt x="3517519" y="2159"/>
                  </a:lnTo>
                  <a:close/>
                </a:path>
                <a:path w="5269230" h="319405">
                  <a:moveTo>
                    <a:pt x="4114800" y="0"/>
                  </a:moveTo>
                  <a:lnTo>
                    <a:pt x="4140041" y="1357"/>
                  </a:lnTo>
                  <a:lnTo>
                    <a:pt x="4162615" y="5429"/>
                  </a:lnTo>
                  <a:lnTo>
                    <a:pt x="4182522" y="12215"/>
                  </a:lnTo>
                  <a:lnTo>
                    <a:pt x="4199762" y="21716"/>
                  </a:lnTo>
                  <a:lnTo>
                    <a:pt x="4177156" y="67055"/>
                  </a:lnTo>
                  <a:lnTo>
                    <a:pt x="4166610" y="58981"/>
                  </a:lnTo>
                  <a:lnTo>
                    <a:pt x="4153265" y="53228"/>
                  </a:lnTo>
                  <a:lnTo>
                    <a:pt x="4137134" y="49785"/>
                  </a:lnTo>
                  <a:lnTo>
                    <a:pt x="4118229" y="48640"/>
                  </a:lnTo>
                  <a:lnTo>
                    <a:pt x="4099845" y="50665"/>
                  </a:lnTo>
                  <a:lnTo>
                    <a:pt x="4054982" y="81025"/>
                  </a:lnTo>
                  <a:lnTo>
                    <a:pt x="4036520" y="117633"/>
                  </a:lnTo>
                  <a:lnTo>
                    <a:pt x="4030345" y="162813"/>
                  </a:lnTo>
                  <a:lnTo>
                    <a:pt x="4031773" y="186295"/>
                  </a:lnTo>
                  <a:lnTo>
                    <a:pt x="4043203" y="225589"/>
                  </a:lnTo>
                  <a:lnTo>
                    <a:pt x="4079875" y="263143"/>
                  </a:lnTo>
                  <a:lnTo>
                    <a:pt x="4114165" y="270382"/>
                  </a:lnTo>
                  <a:lnTo>
                    <a:pt x="4134788" y="268450"/>
                  </a:lnTo>
                  <a:lnTo>
                    <a:pt x="4153042" y="262636"/>
                  </a:lnTo>
                  <a:lnTo>
                    <a:pt x="4168939" y="252916"/>
                  </a:lnTo>
                  <a:lnTo>
                    <a:pt x="4182491" y="239267"/>
                  </a:lnTo>
                  <a:lnTo>
                    <a:pt x="4207891" y="283463"/>
                  </a:lnTo>
                  <a:lnTo>
                    <a:pt x="4189196" y="299039"/>
                  </a:lnTo>
                  <a:lnTo>
                    <a:pt x="4166631" y="310149"/>
                  </a:lnTo>
                  <a:lnTo>
                    <a:pt x="4140186" y="316807"/>
                  </a:lnTo>
                  <a:lnTo>
                    <a:pt x="4109847" y="319024"/>
                  </a:lnTo>
                  <a:lnTo>
                    <a:pt x="4079273" y="316376"/>
                  </a:lnTo>
                  <a:lnTo>
                    <a:pt x="4029033" y="295128"/>
                  </a:lnTo>
                  <a:lnTo>
                    <a:pt x="3993721" y="253307"/>
                  </a:lnTo>
                  <a:lnTo>
                    <a:pt x="3975814" y="195343"/>
                  </a:lnTo>
                  <a:lnTo>
                    <a:pt x="3973576" y="160527"/>
                  </a:lnTo>
                  <a:lnTo>
                    <a:pt x="3976052" y="127718"/>
                  </a:lnTo>
                  <a:lnTo>
                    <a:pt x="3995864" y="70481"/>
                  </a:lnTo>
                  <a:lnTo>
                    <a:pt x="4034468" y="25931"/>
                  </a:lnTo>
                  <a:lnTo>
                    <a:pt x="4085244" y="2881"/>
                  </a:lnTo>
                  <a:lnTo>
                    <a:pt x="4114800" y="0"/>
                  </a:lnTo>
                  <a:close/>
                </a:path>
                <a:path w="5269230" h="319405">
                  <a:moveTo>
                    <a:pt x="3026791" y="0"/>
                  </a:moveTo>
                  <a:lnTo>
                    <a:pt x="3051770" y="1260"/>
                  </a:lnTo>
                  <a:lnTo>
                    <a:pt x="3073177" y="5032"/>
                  </a:lnTo>
                  <a:lnTo>
                    <a:pt x="3091013" y="11304"/>
                  </a:lnTo>
                  <a:lnTo>
                    <a:pt x="3105277" y="20065"/>
                  </a:lnTo>
                  <a:lnTo>
                    <a:pt x="3088640" y="67182"/>
                  </a:lnTo>
                  <a:lnTo>
                    <a:pt x="3074044" y="58181"/>
                  </a:lnTo>
                  <a:lnTo>
                    <a:pt x="3059033" y="51752"/>
                  </a:lnTo>
                  <a:lnTo>
                    <a:pt x="3043616" y="47894"/>
                  </a:lnTo>
                  <a:lnTo>
                    <a:pt x="3027807" y="46609"/>
                  </a:lnTo>
                  <a:lnTo>
                    <a:pt x="3018901" y="47230"/>
                  </a:lnTo>
                  <a:lnTo>
                    <a:pt x="2988700" y="74930"/>
                  </a:lnTo>
                  <a:lnTo>
                    <a:pt x="2988056" y="82550"/>
                  </a:lnTo>
                  <a:lnTo>
                    <a:pt x="2991723" y="95986"/>
                  </a:lnTo>
                  <a:lnTo>
                    <a:pt x="3002724" y="109648"/>
                  </a:lnTo>
                  <a:lnTo>
                    <a:pt x="3021060" y="123572"/>
                  </a:lnTo>
                  <a:lnTo>
                    <a:pt x="3046730" y="137794"/>
                  </a:lnTo>
                  <a:lnTo>
                    <a:pt x="3061162" y="145194"/>
                  </a:lnTo>
                  <a:lnTo>
                    <a:pt x="3073415" y="152320"/>
                  </a:lnTo>
                  <a:lnTo>
                    <a:pt x="3103514" y="179419"/>
                  </a:lnTo>
                  <a:lnTo>
                    <a:pt x="3118941" y="222954"/>
                  </a:lnTo>
                  <a:lnTo>
                    <a:pt x="3119373" y="233172"/>
                  </a:lnTo>
                  <a:lnTo>
                    <a:pt x="3117538" y="251102"/>
                  </a:lnTo>
                  <a:lnTo>
                    <a:pt x="3089910" y="294893"/>
                  </a:lnTo>
                  <a:lnTo>
                    <a:pt x="3055223" y="313007"/>
                  </a:lnTo>
                  <a:lnTo>
                    <a:pt x="3010535" y="319024"/>
                  </a:lnTo>
                  <a:lnTo>
                    <a:pt x="2989512" y="317640"/>
                  </a:lnTo>
                  <a:lnTo>
                    <a:pt x="2969514" y="313483"/>
                  </a:lnTo>
                  <a:lnTo>
                    <a:pt x="2950563" y="306540"/>
                  </a:lnTo>
                  <a:lnTo>
                    <a:pt x="2932684" y="296799"/>
                  </a:lnTo>
                  <a:lnTo>
                    <a:pt x="2952877" y="247650"/>
                  </a:lnTo>
                  <a:lnTo>
                    <a:pt x="2969017" y="257631"/>
                  </a:lnTo>
                  <a:lnTo>
                    <a:pt x="2985039" y="264731"/>
                  </a:lnTo>
                  <a:lnTo>
                    <a:pt x="3000918" y="268974"/>
                  </a:lnTo>
                  <a:lnTo>
                    <a:pt x="3016631" y="270382"/>
                  </a:lnTo>
                  <a:lnTo>
                    <a:pt x="3037726" y="268285"/>
                  </a:lnTo>
                  <a:lnTo>
                    <a:pt x="3052810" y="261985"/>
                  </a:lnTo>
                  <a:lnTo>
                    <a:pt x="3061868" y="251469"/>
                  </a:lnTo>
                  <a:lnTo>
                    <a:pt x="3064891" y="236727"/>
                  </a:lnTo>
                  <a:lnTo>
                    <a:pt x="3064176" y="228917"/>
                  </a:lnTo>
                  <a:lnTo>
                    <a:pt x="3036141" y="191468"/>
                  </a:lnTo>
                  <a:lnTo>
                    <a:pt x="2990385" y="166022"/>
                  </a:lnTo>
                  <a:lnTo>
                    <a:pt x="2976975" y="158321"/>
                  </a:lnTo>
                  <a:lnTo>
                    <a:pt x="2947955" y="132683"/>
                  </a:lnTo>
                  <a:lnTo>
                    <a:pt x="2933725" y="92390"/>
                  </a:lnTo>
                  <a:lnTo>
                    <a:pt x="2933319" y="83057"/>
                  </a:lnTo>
                  <a:lnTo>
                    <a:pt x="2934942" y="65912"/>
                  </a:lnTo>
                  <a:lnTo>
                    <a:pt x="2959481" y="23622"/>
                  </a:lnTo>
                  <a:lnTo>
                    <a:pt x="3007165" y="1476"/>
                  </a:lnTo>
                  <a:lnTo>
                    <a:pt x="3026791" y="0"/>
                  </a:lnTo>
                  <a:close/>
                </a:path>
                <a:path w="5269230" h="319405">
                  <a:moveTo>
                    <a:pt x="1554226" y="0"/>
                  </a:moveTo>
                  <a:lnTo>
                    <a:pt x="1578631" y="1903"/>
                  </a:lnTo>
                  <a:lnTo>
                    <a:pt x="1601168" y="7604"/>
                  </a:lnTo>
                  <a:lnTo>
                    <a:pt x="1621823" y="17091"/>
                  </a:lnTo>
                  <a:lnTo>
                    <a:pt x="1640585" y="30352"/>
                  </a:lnTo>
                  <a:lnTo>
                    <a:pt x="1617598" y="74422"/>
                  </a:lnTo>
                  <a:lnTo>
                    <a:pt x="1612096" y="70062"/>
                  </a:lnTo>
                  <a:lnTo>
                    <a:pt x="1605295" y="65738"/>
                  </a:lnTo>
                  <a:lnTo>
                    <a:pt x="1568926" y="50799"/>
                  </a:lnTo>
                  <a:lnTo>
                    <a:pt x="1552956" y="48640"/>
                  </a:lnTo>
                  <a:lnTo>
                    <a:pt x="1531403" y="50569"/>
                  </a:lnTo>
                  <a:lnTo>
                    <a:pt x="1495538" y="66000"/>
                  </a:lnTo>
                  <a:lnTo>
                    <a:pt x="1469626" y="96242"/>
                  </a:lnTo>
                  <a:lnTo>
                    <a:pt x="1456430" y="137580"/>
                  </a:lnTo>
                  <a:lnTo>
                    <a:pt x="1454784" y="162178"/>
                  </a:lnTo>
                  <a:lnTo>
                    <a:pt x="1456402" y="185590"/>
                  </a:lnTo>
                  <a:lnTo>
                    <a:pt x="1469304" y="224936"/>
                  </a:lnTo>
                  <a:lnTo>
                    <a:pt x="1494666" y="253827"/>
                  </a:lnTo>
                  <a:lnTo>
                    <a:pt x="1529822" y="268547"/>
                  </a:lnTo>
                  <a:lnTo>
                    <a:pt x="1550923" y="270382"/>
                  </a:lnTo>
                  <a:lnTo>
                    <a:pt x="1564874" y="269382"/>
                  </a:lnTo>
                  <a:lnTo>
                    <a:pt x="1599057" y="193801"/>
                  </a:lnTo>
                  <a:lnTo>
                    <a:pt x="1556384" y="193801"/>
                  </a:lnTo>
                  <a:lnTo>
                    <a:pt x="1556384" y="147065"/>
                  </a:lnTo>
                  <a:lnTo>
                    <a:pt x="1653794" y="147065"/>
                  </a:lnTo>
                  <a:lnTo>
                    <a:pt x="1653794" y="285114"/>
                  </a:lnTo>
                  <a:lnTo>
                    <a:pt x="1618110" y="305206"/>
                  </a:lnTo>
                  <a:lnTo>
                    <a:pt x="1572609" y="316817"/>
                  </a:lnTo>
                  <a:lnTo>
                    <a:pt x="1542033" y="319024"/>
                  </a:lnTo>
                  <a:lnTo>
                    <a:pt x="1510601" y="316309"/>
                  </a:lnTo>
                  <a:lnTo>
                    <a:pt x="1458023" y="294592"/>
                  </a:lnTo>
                  <a:lnTo>
                    <a:pt x="1419875" y="252112"/>
                  </a:lnTo>
                  <a:lnTo>
                    <a:pt x="1400444" y="194633"/>
                  </a:lnTo>
                  <a:lnTo>
                    <a:pt x="1398016" y="160654"/>
                  </a:lnTo>
                  <a:lnTo>
                    <a:pt x="1400659" y="126678"/>
                  </a:lnTo>
                  <a:lnTo>
                    <a:pt x="1421804" y="68679"/>
                  </a:lnTo>
                  <a:lnTo>
                    <a:pt x="1463286" y="25128"/>
                  </a:lnTo>
                  <a:lnTo>
                    <a:pt x="1520245" y="2788"/>
                  </a:lnTo>
                  <a:lnTo>
                    <a:pt x="1554226" y="0"/>
                  </a:lnTo>
                  <a:close/>
                </a:path>
                <a:path w="5269230" h="319405">
                  <a:moveTo>
                    <a:pt x="1025779" y="0"/>
                  </a:moveTo>
                  <a:lnTo>
                    <a:pt x="1050758" y="1260"/>
                  </a:lnTo>
                  <a:lnTo>
                    <a:pt x="1072165" y="5032"/>
                  </a:lnTo>
                  <a:lnTo>
                    <a:pt x="1090001" y="11304"/>
                  </a:lnTo>
                  <a:lnTo>
                    <a:pt x="1104264" y="20065"/>
                  </a:lnTo>
                  <a:lnTo>
                    <a:pt x="1087627" y="67182"/>
                  </a:lnTo>
                  <a:lnTo>
                    <a:pt x="1073032" y="58181"/>
                  </a:lnTo>
                  <a:lnTo>
                    <a:pt x="1058021" y="51752"/>
                  </a:lnTo>
                  <a:lnTo>
                    <a:pt x="1042604" y="47894"/>
                  </a:lnTo>
                  <a:lnTo>
                    <a:pt x="1026794" y="46609"/>
                  </a:lnTo>
                  <a:lnTo>
                    <a:pt x="1017889" y="47230"/>
                  </a:lnTo>
                  <a:lnTo>
                    <a:pt x="987688" y="74930"/>
                  </a:lnTo>
                  <a:lnTo>
                    <a:pt x="987044" y="82550"/>
                  </a:lnTo>
                  <a:lnTo>
                    <a:pt x="990711" y="95986"/>
                  </a:lnTo>
                  <a:lnTo>
                    <a:pt x="1001712" y="109648"/>
                  </a:lnTo>
                  <a:lnTo>
                    <a:pt x="1020048" y="123572"/>
                  </a:lnTo>
                  <a:lnTo>
                    <a:pt x="1045718" y="137794"/>
                  </a:lnTo>
                  <a:lnTo>
                    <a:pt x="1060150" y="145194"/>
                  </a:lnTo>
                  <a:lnTo>
                    <a:pt x="1072403" y="152320"/>
                  </a:lnTo>
                  <a:lnTo>
                    <a:pt x="1102502" y="179419"/>
                  </a:lnTo>
                  <a:lnTo>
                    <a:pt x="1117929" y="222954"/>
                  </a:lnTo>
                  <a:lnTo>
                    <a:pt x="1118362" y="233172"/>
                  </a:lnTo>
                  <a:lnTo>
                    <a:pt x="1116526" y="251102"/>
                  </a:lnTo>
                  <a:lnTo>
                    <a:pt x="1088898" y="294893"/>
                  </a:lnTo>
                  <a:lnTo>
                    <a:pt x="1054211" y="313007"/>
                  </a:lnTo>
                  <a:lnTo>
                    <a:pt x="1009523" y="319024"/>
                  </a:lnTo>
                  <a:lnTo>
                    <a:pt x="988500" y="317640"/>
                  </a:lnTo>
                  <a:lnTo>
                    <a:pt x="968501" y="313483"/>
                  </a:lnTo>
                  <a:lnTo>
                    <a:pt x="949551" y="306540"/>
                  </a:lnTo>
                  <a:lnTo>
                    <a:pt x="931671" y="296799"/>
                  </a:lnTo>
                  <a:lnTo>
                    <a:pt x="951864" y="247650"/>
                  </a:lnTo>
                  <a:lnTo>
                    <a:pt x="968005" y="257631"/>
                  </a:lnTo>
                  <a:lnTo>
                    <a:pt x="984027" y="264731"/>
                  </a:lnTo>
                  <a:lnTo>
                    <a:pt x="999906" y="268974"/>
                  </a:lnTo>
                  <a:lnTo>
                    <a:pt x="1015619" y="270382"/>
                  </a:lnTo>
                  <a:lnTo>
                    <a:pt x="1036714" y="268285"/>
                  </a:lnTo>
                  <a:lnTo>
                    <a:pt x="1051798" y="261985"/>
                  </a:lnTo>
                  <a:lnTo>
                    <a:pt x="1060856" y="251469"/>
                  </a:lnTo>
                  <a:lnTo>
                    <a:pt x="1063879" y="236727"/>
                  </a:lnTo>
                  <a:lnTo>
                    <a:pt x="1063164" y="228917"/>
                  </a:lnTo>
                  <a:lnTo>
                    <a:pt x="1035129" y="191468"/>
                  </a:lnTo>
                  <a:lnTo>
                    <a:pt x="989373" y="166022"/>
                  </a:lnTo>
                  <a:lnTo>
                    <a:pt x="975963" y="158321"/>
                  </a:lnTo>
                  <a:lnTo>
                    <a:pt x="946943" y="132683"/>
                  </a:lnTo>
                  <a:lnTo>
                    <a:pt x="932713" y="92390"/>
                  </a:lnTo>
                  <a:lnTo>
                    <a:pt x="932307" y="83057"/>
                  </a:lnTo>
                  <a:lnTo>
                    <a:pt x="933930" y="65912"/>
                  </a:lnTo>
                  <a:lnTo>
                    <a:pt x="958469" y="23622"/>
                  </a:lnTo>
                  <a:lnTo>
                    <a:pt x="1006153" y="1476"/>
                  </a:lnTo>
                  <a:lnTo>
                    <a:pt x="1025779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175003" y="1815015"/>
            <a:ext cx="7968996" cy="32938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895007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61464" y="450723"/>
            <a:ext cx="5893435" cy="359410"/>
            <a:chOff x="2061464" y="450723"/>
            <a:chExt cx="5893435" cy="359410"/>
          </a:xfrm>
        </p:grpSpPr>
        <p:sp>
          <p:nvSpPr>
            <p:cNvPr id="3" name="object 3"/>
            <p:cNvSpPr/>
            <p:nvPr/>
          </p:nvSpPr>
          <p:spPr>
            <a:xfrm>
              <a:off x="2062353" y="451612"/>
              <a:ext cx="5891276" cy="3573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61361" y="508762"/>
              <a:ext cx="106933" cy="1153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50465" y="508762"/>
              <a:ext cx="132841" cy="2407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00239" y="508635"/>
              <a:ext cx="101854" cy="1005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57951" y="508635"/>
              <a:ext cx="101853" cy="1005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62353" y="451612"/>
              <a:ext cx="5891530" cy="357505"/>
            </a:xfrm>
            <a:custGeom>
              <a:avLst/>
              <a:gdLst/>
              <a:ahLst/>
              <a:cxnLst/>
              <a:rect l="l" t="t" r="r" b="b"/>
              <a:pathLst>
                <a:path w="5891530" h="357505">
                  <a:moveTo>
                    <a:pt x="5670804" y="5968"/>
                  </a:moveTo>
                  <a:lnTo>
                    <a:pt x="5891276" y="5968"/>
                  </a:lnTo>
                  <a:lnTo>
                    <a:pt x="5891276" y="60451"/>
                  </a:lnTo>
                  <a:lnTo>
                    <a:pt x="5732145" y="60451"/>
                  </a:lnTo>
                  <a:lnTo>
                    <a:pt x="5732145" y="141350"/>
                  </a:lnTo>
                  <a:lnTo>
                    <a:pt x="5846318" y="141350"/>
                  </a:lnTo>
                  <a:lnTo>
                    <a:pt x="5846318" y="193548"/>
                  </a:lnTo>
                  <a:lnTo>
                    <a:pt x="5732145" y="193548"/>
                  </a:lnTo>
                  <a:lnTo>
                    <a:pt x="5732145" y="297052"/>
                  </a:lnTo>
                  <a:lnTo>
                    <a:pt x="5888736" y="297052"/>
                  </a:lnTo>
                  <a:lnTo>
                    <a:pt x="5888736" y="351536"/>
                  </a:lnTo>
                  <a:lnTo>
                    <a:pt x="5670804" y="351536"/>
                  </a:lnTo>
                  <a:lnTo>
                    <a:pt x="5670804" y="5968"/>
                  </a:lnTo>
                  <a:close/>
                </a:path>
                <a:path w="5891530" h="357505">
                  <a:moveTo>
                    <a:pt x="5047488" y="5968"/>
                  </a:moveTo>
                  <a:lnTo>
                    <a:pt x="5108829" y="5968"/>
                  </a:lnTo>
                  <a:lnTo>
                    <a:pt x="5108829" y="240157"/>
                  </a:lnTo>
                  <a:lnTo>
                    <a:pt x="5109878" y="253420"/>
                  </a:lnTo>
                  <a:lnTo>
                    <a:pt x="5135004" y="293143"/>
                  </a:lnTo>
                  <a:lnTo>
                    <a:pt x="5172456" y="302895"/>
                  </a:lnTo>
                  <a:lnTo>
                    <a:pt x="5188196" y="301825"/>
                  </a:lnTo>
                  <a:lnTo>
                    <a:pt x="5224272" y="285876"/>
                  </a:lnTo>
                  <a:lnTo>
                    <a:pt x="5242814" y="239013"/>
                  </a:lnTo>
                  <a:lnTo>
                    <a:pt x="5242814" y="5968"/>
                  </a:lnTo>
                  <a:lnTo>
                    <a:pt x="5304028" y="5968"/>
                  </a:lnTo>
                  <a:lnTo>
                    <a:pt x="5304028" y="243712"/>
                  </a:lnTo>
                  <a:lnTo>
                    <a:pt x="5301809" y="268932"/>
                  </a:lnTo>
                  <a:lnTo>
                    <a:pt x="5283989" y="310703"/>
                  </a:lnTo>
                  <a:lnTo>
                    <a:pt x="5248955" y="340447"/>
                  </a:lnTo>
                  <a:lnTo>
                    <a:pt x="5201279" y="355496"/>
                  </a:lnTo>
                  <a:lnTo>
                    <a:pt x="5172964" y="357377"/>
                  </a:lnTo>
                  <a:lnTo>
                    <a:pt x="5144581" y="355542"/>
                  </a:lnTo>
                  <a:lnTo>
                    <a:pt x="5098151" y="340822"/>
                  </a:lnTo>
                  <a:lnTo>
                    <a:pt x="5065811" y="311574"/>
                  </a:lnTo>
                  <a:lnTo>
                    <a:pt x="5049516" y="269370"/>
                  </a:lnTo>
                  <a:lnTo>
                    <a:pt x="5047488" y="243459"/>
                  </a:lnTo>
                  <a:lnTo>
                    <a:pt x="5047488" y="5968"/>
                  </a:lnTo>
                  <a:close/>
                </a:path>
                <a:path w="5891530" h="357505">
                  <a:moveTo>
                    <a:pt x="4721098" y="5968"/>
                  </a:moveTo>
                  <a:lnTo>
                    <a:pt x="5007229" y="5968"/>
                  </a:lnTo>
                  <a:lnTo>
                    <a:pt x="5007229" y="60451"/>
                  </a:lnTo>
                  <a:lnTo>
                    <a:pt x="4892421" y="60451"/>
                  </a:lnTo>
                  <a:lnTo>
                    <a:pt x="4892421" y="351536"/>
                  </a:lnTo>
                  <a:lnTo>
                    <a:pt x="4831080" y="351536"/>
                  </a:lnTo>
                  <a:lnTo>
                    <a:pt x="4831080" y="60451"/>
                  </a:lnTo>
                  <a:lnTo>
                    <a:pt x="4721098" y="60451"/>
                  </a:lnTo>
                  <a:lnTo>
                    <a:pt x="4721098" y="5968"/>
                  </a:lnTo>
                  <a:close/>
                </a:path>
                <a:path w="5891530" h="357505">
                  <a:moveTo>
                    <a:pt x="4128516" y="5968"/>
                  </a:moveTo>
                  <a:lnTo>
                    <a:pt x="4189857" y="5968"/>
                  </a:lnTo>
                  <a:lnTo>
                    <a:pt x="4189857" y="240157"/>
                  </a:lnTo>
                  <a:lnTo>
                    <a:pt x="4190906" y="253420"/>
                  </a:lnTo>
                  <a:lnTo>
                    <a:pt x="4216032" y="293143"/>
                  </a:lnTo>
                  <a:lnTo>
                    <a:pt x="4253484" y="302895"/>
                  </a:lnTo>
                  <a:lnTo>
                    <a:pt x="4269224" y="301825"/>
                  </a:lnTo>
                  <a:lnTo>
                    <a:pt x="4305300" y="285876"/>
                  </a:lnTo>
                  <a:lnTo>
                    <a:pt x="4323842" y="239013"/>
                  </a:lnTo>
                  <a:lnTo>
                    <a:pt x="4323842" y="5968"/>
                  </a:lnTo>
                  <a:lnTo>
                    <a:pt x="4385056" y="5968"/>
                  </a:lnTo>
                  <a:lnTo>
                    <a:pt x="4385056" y="243712"/>
                  </a:lnTo>
                  <a:lnTo>
                    <a:pt x="4382837" y="268932"/>
                  </a:lnTo>
                  <a:lnTo>
                    <a:pt x="4365017" y="310703"/>
                  </a:lnTo>
                  <a:lnTo>
                    <a:pt x="4329983" y="340447"/>
                  </a:lnTo>
                  <a:lnTo>
                    <a:pt x="4282307" y="355496"/>
                  </a:lnTo>
                  <a:lnTo>
                    <a:pt x="4253992" y="357377"/>
                  </a:lnTo>
                  <a:lnTo>
                    <a:pt x="4225609" y="355542"/>
                  </a:lnTo>
                  <a:lnTo>
                    <a:pt x="4179179" y="340822"/>
                  </a:lnTo>
                  <a:lnTo>
                    <a:pt x="4146839" y="311574"/>
                  </a:lnTo>
                  <a:lnTo>
                    <a:pt x="4130544" y="269370"/>
                  </a:lnTo>
                  <a:lnTo>
                    <a:pt x="4128516" y="243459"/>
                  </a:lnTo>
                  <a:lnTo>
                    <a:pt x="4128516" y="5968"/>
                  </a:lnTo>
                  <a:close/>
                </a:path>
                <a:path w="5891530" h="357505">
                  <a:moveTo>
                    <a:pt x="3506470" y="5968"/>
                  </a:moveTo>
                  <a:lnTo>
                    <a:pt x="3792601" y="5968"/>
                  </a:lnTo>
                  <a:lnTo>
                    <a:pt x="3792601" y="60451"/>
                  </a:lnTo>
                  <a:lnTo>
                    <a:pt x="3677793" y="60451"/>
                  </a:lnTo>
                  <a:lnTo>
                    <a:pt x="3677793" y="351536"/>
                  </a:lnTo>
                  <a:lnTo>
                    <a:pt x="3616452" y="351536"/>
                  </a:lnTo>
                  <a:lnTo>
                    <a:pt x="3616452" y="60451"/>
                  </a:lnTo>
                  <a:lnTo>
                    <a:pt x="3506470" y="60451"/>
                  </a:lnTo>
                  <a:lnTo>
                    <a:pt x="3506470" y="5968"/>
                  </a:lnTo>
                  <a:close/>
                </a:path>
                <a:path w="5891530" h="357505">
                  <a:moveTo>
                    <a:pt x="2828290" y="5968"/>
                  </a:moveTo>
                  <a:lnTo>
                    <a:pt x="3114421" y="5968"/>
                  </a:lnTo>
                  <a:lnTo>
                    <a:pt x="3114421" y="60451"/>
                  </a:lnTo>
                  <a:lnTo>
                    <a:pt x="2999613" y="60451"/>
                  </a:lnTo>
                  <a:lnTo>
                    <a:pt x="2999613" y="351536"/>
                  </a:lnTo>
                  <a:lnTo>
                    <a:pt x="2938272" y="351536"/>
                  </a:lnTo>
                  <a:lnTo>
                    <a:pt x="2938272" y="60451"/>
                  </a:lnTo>
                  <a:lnTo>
                    <a:pt x="2828290" y="60451"/>
                  </a:lnTo>
                  <a:lnTo>
                    <a:pt x="2828290" y="5968"/>
                  </a:lnTo>
                  <a:close/>
                </a:path>
                <a:path w="5891530" h="357505">
                  <a:moveTo>
                    <a:pt x="2535936" y="5968"/>
                  </a:moveTo>
                  <a:lnTo>
                    <a:pt x="2565400" y="5968"/>
                  </a:lnTo>
                  <a:lnTo>
                    <a:pt x="2728595" y="214502"/>
                  </a:lnTo>
                  <a:lnTo>
                    <a:pt x="2728595" y="5968"/>
                  </a:lnTo>
                  <a:lnTo>
                    <a:pt x="2787523" y="5968"/>
                  </a:lnTo>
                  <a:lnTo>
                    <a:pt x="2787523" y="356235"/>
                  </a:lnTo>
                  <a:lnTo>
                    <a:pt x="2762631" y="356235"/>
                  </a:lnTo>
                  <a:lnTo>
                    <a:pt x="2594864" y="137540"/>
                  </a:lnTo>
                  <a:lnTo>
                    <a:pt x="2594864" y="351789"/>
                  </a:lnTo>
                  <a:lnTo>
                    <a:pt x="2535936" y="351789"/>
                  </a:lnTo>
                  <a:lnTo>
                    <a:pt x="2535936" y="5968"/>
                  </a:lnTo>
                  <a:close/>
                </a:path>
                <a:path w="5891530" h="357505">
                  <a:moveTo>
                    <a:pt x="2261616" y="5968"/>
                  </a:moveTo>
                  <a:lnTo>
                    <a:pt x="2482088" y="5968"/>
                  </a:lnTo>
                  <a:lnTo>
                    <a:pt x="2482088" y="60451"/>
                  </a:lnTo>
                  <a:lnTo>
                    <a:pt x="2322957" y="60451"/>
                  </a:lnTo>
                  <a:lnTo>
                    <a:pt x="2322957" y="141350"/>
                  </a:lnTo>
                  <a:lnTo>
                    <a:pt x="2437130" y="141350"/>
                  </a:lnTo>
                  <a:lnTo>
                    <a:pt x="2437130" y="193548"/>
                  </a:lnTo>
                  <a:lnTo>
                    <a:pt x="2322957" y="193548"/>
                  </a:lnTo>
                  <a:lnTo>
                    <a:pt x="2322957" y="297052"/>
                  </a:lnTo>
                  <a:lnTo>
                    <a:pt x="2479548" y="297052"/>
                  </a:lnTo>
                  <a:lnTo>
                    <a:pt x="2479548" y="351536"/>
                  </a:lnTo>
                  <a:lnTo>
                    <a:pt x="2261616" y="351536"/>
                  </a:lnTo>
                  <a:lnTo>
                    <a:pt x="2261616" y="5968"/>
                  </a:lnTo>
                  <a:close/>
                </a:path>
                <a:path w="5891530" h="357505">
                  <a:moveTo>
                    <a:pt x="1940814" y="5968"/>
                  </a:moveTo>
                  <a:lnTo>
                    <a:pt x="1973326" y="5968"/>
                  </a:lnTo>
                  <a:lnTo>
                    <a:pt x="2048129" y="238760"/>
                  </a:lnTo>
                  <a:lnTo>
                    <a:pt x="2121281" y="5968"/>
                  </a:lnTo>
                  <a:lnTo>
                    <a:pt x="2153539" y="5968"/>
                  </a:lnTo>
                  <a:lnTo>
                    <a:pt x="2224151" y="351789"/>
                  </a:lnTo>
                  <a:lnTo>
                    <a:pt x="2164715" y="351789"/>
                  </a:lnTo>
                  <a:lnTo>
                    <a:pt x="2128774" y="165353"/>
                  </a:lnTo>
                  <a:lnTo>
                    <a:pt x="2059305" y="356235"/>
                  </a:lnTo>
                  <a:lnTo>
                    <a:pt x="2037334" y="356235"/>
                  </a:lnTo>
                  <a:lnTo>
                    <a:pt x="1967738" y="165353"/>
                  </a:lnTo>
                  <a:lnTo>
                    <a:pt x="1930400" y="351789"/>
                  </a:lnTo>
                  <a:lnTo>
                    <a:pt x="1871218" y="351789"/>
                  </a:lnTo>
                  <a:lnTo>
                    <a:pt x="1940814" y="5968"/>
                  </a:lnTo>
                  <a:close/>
                </a:path>
                <a:path w="5891530" h="357505">
                  <a:moveTo>
                    <a:pt x="1303020" y="5968"/>
                  </a:moveTo>
                  <a:lnTo>
                    <a:pt x="1523492" y="5968"/>
                  </a:lnTo>
                  <a:lnTo>
                    <a:pt x="1523492" y="60451"/>
                  </a:lnTo>
                  <a:lnTo>
                    <a:pt x="1364361" y="60451"/>
                  </a:lnTo>
                  <a:lnTo>
                    <a:pt x="1364361" y="141350"/>
                  </a:lnTo>
                  <a:lnTo>
                    <a:pt x="1478534" y="141350"/>
                  </a:lnTo>
                  <a:lnTo>
                    <a:pt x="1478534" y="193548"/>
                  </a:lnTo>
                  <a:lnTo>
                    <a:pt x="1364361" y="193548"/>
                  </a:lnTo>
                  <a:lnTo>
                    <a:pt x="1364361" y="297052"/>
                  </a:lnTo>
                  <a:lnTo>
                    <a:pt x="1520952" y="297052"/>
                  </a:lnTo>
                  <a:lnTo>
                    <a:pt x="1520952" y="351536"/>
                  </a:lnTo>
                  <a:lnTo>
                    <a:pt x="1303020" y="351536"/>
                  </a:lnTo>
                  <a:lnTo>
                    <a:pt x="1303020" y="5968"/>
                  </a:lnTo>
                  <a:close/>
                </a:path>
                <a:path w="5891530" h="357505">
                  <a:moveTo>
                    <a:pt x="0" y="5968"/>
                  </a:moveTo>
                  <a:lnTo>
                    <a:pt x="61341" y="5968"/>
                  </a:lnTo>
                  <a:lnTo>
                    <a:pt x="61341" y="240157"/>
                  </a:lnTo>
                  <a:lnTo>
                    <a:pt x="62390" y="253420"/>
                  </a:lnTo>
                  <a:lnTo>
                    <a:pt x="87516" y="293143"/>
                  </a:lnTo>
                  <a:lnTo>
                    <a:pt x="124968" y="302895"/>
                  </a:lnTo>
                  <a:lnTo>
                    <a:pt x="140708" y="301825"/>
                  </a:lnTo>
                  <a:lnTo>
                    <a:pt x="176784" y="285876"/>
                  </a:lnTo>
                  <a:lnTo>
                    <a:pt x="195326" y="239013"/>
                  </a:lnTo>
                  <a:lnTo>
                    <a:pt x="195326" y="5968"/>
                  </a:lnTo>
                  <a:lnTo>
                    <a:pt x="256540" y="5968"/>
                  </a:lnTo>
                  <a:lnTo>
                    <a:pt x="256540" y="243712"/>
                  </a:lnTo>
                  <a:lnTo>
                    <a:pt x="254321" y="268932"/>
                  </a:lnTo>
                  <a:lnTo>
                    <a:pt x="236501" y="310703"/>
                  </a:lnTo>
                  <a:lnTo>
                    <a:pt x="201467" y="340447"/>
                  </a:lnTo>
                  <a:lnTo>
                    <a:pt x="153791" y="355496"/>
                  </a:lnTo>
                  <a:lnTo>
                    <a:pt x="125476" y="357377"/>
                  </a:lnTo>
                  <a:lnTo>
                    <a:pt x="97093" y="355542"/>
                  </a:lnTo>
                  <a:lnTo>
                    <a:pt x="50663" y="340822"/>
                  </a:lnTo>
                  <a:lnTo>
                    <a:pt x="18323" y="311574"/>
                  </a:lnTo>
                  <a:lnTo>
                    <a:pt x="2028" y="269370"/>
                  </a:lnTo>
                  <a:lnTo>
                    <a:pt x="0" y="243459"/>
                  </a:lnTo>
                  <a:lnTo>
                    <a:pt x="0" y="5968"/>
                  </a:lnTo>
                  <a:close/>
                </a:path>
                <a:path w="5891530" h="357505">
                  <a:moveTo>
                    <a:pt x="710184" y="3555"/>
                  </a:moveTo>
                  <a:lnTo>
                    <a:pt x="748381" y="5127"/>
                  </a:lnTo>
                  <a:lnTo>
                    <a:pt x="808249" y="17700"/>
                  </a:lnTo>
                  <a:lnTo>
                    <a:pt x="846520" y="43037"/>
                  </a:lnTo>
                  <a:lnTo>
                    <a:pt x="865431" y="82280"/>
                  </a:lnTo>
                  <a:lnTo>
                    <a:pt x="867791" y="107187"/>
                  </a:lnTo>
                  <a:lnTo>
                    <a:pt x="862183" y="149981"/>
                  </a:lnTo>
                  <a:lnTo>
                    <a:pt x="845365" y="183266"/>
                  </a:lnTo>
                  <a:lnTo>
                    <a:pt x="817343" y="207040"/>
                  </a:lnTo>
                  <a:lnTo>
                    <a:pt x="778122" y="221305"/>
                  </a:lnTo>
                  <a:lnTo>
                    <a:pt x="727710" y="226060"/>
                  </a:lnTo>
                  <a:lnTo>
                    <a:pt x="722042" y="225962"/>
                  </a:lnTo>
                  <a:lnTo>
                    <a:pt x="715518" y="225663"/>
                  </a:lnTo>
                  <a:lnTo>
                    <a:pt x="708136" y="225149"/>
                  </a:lnTo>
                  <a:lnTo>
                    <a:pt x="699897" y="224409"/>
                  </a:lnTo>
                  <a:lnTo>
                    <a:pt x="699897" y="351536"/>
                  </a:lnTo>
                  <a:lnTo>
                    <a:pt x="638556" y="351536"/>
                  </a:lnTo>
                  <a:lnTo>
                    <a:pt x="638556" y="6223"/>
                  </a:lnTo>
                  <a:lnTo>
                    <a:pt x="666035" y="5056"/>
                  </a:lnTo>
                  <a:lnTo>
                    <a:pt x="687133" y="4222"/>
                  </a:lnTo>
                  <a:lnTo>
                    <a:pt x="701849" y="3722"/>
                  </a:lnTo>
                  <a:lnTo>
                    <a:pt x="710184" y="3555"/>
                  </a:lnTo>
                  <a:close/>
                </a:path>
                <a:path w="5891530" h="357505">
                  <a:moveTo>
                    <a:pt x="419862" y="3555"/>
                  </a:moveTo>
                  <a:lnTo>
                    <a:pt x="487505" y="14620"/>
                  </a:lnTo>
                  <a:lnTo>
                    <a:pt x="539623" y="47878"/>
                  </a:lnTo>
                  <a:lnTo>
                    <a:pt x="572770" y="99313"/>
                  </a:lnTo>
                  <a:lnTo>
                    <a:pt x="583819" y="165226"/>
                  </a:lnTo>
                  <a:lnTo>
                    <a:pt x="578833" y="222154"/>
                  </a:lnTo>
                  <a:lnTo>
                    <a:pt x="563875" y="268732"/>
                  </a:lnTo>
                  <a:lnTo>
                    <a:pt x="538940" y="304958"/>
                  </a:lnTo>
                  <a:lnTo>
                    <a:pt x="504025" y="330835"/>
                  </a:lnTo>
                  <a:lnTo>
                    <a:pt x="459126" y="346360"/>
                  </a:lnTo>
                  <a:lnTo>
                    <a:pt x="404241" y="351536"/>
                  </a:lnTo>
                  <a:lnTo>
                    <a:pt x="327660" y="351536"/>
                  </a:lnTo>
                  <a:lnTo>
                    <a:pt x="327660" y="6223"/>
                  </a:lnTo>
                  <a:lnTo>
                    <a:pt x="360926" y="5056"/>
                  </a:lnTo>
                  <a:lnTo>
                    <a:pt x="387381" y="4222"/>
                  </a:lnTo>
                  <a:lnTo>
                    <a:pt x="407027" y="3722"/>
                  </a:lnTo>
                  <a:lnTo>
                    <a:pt x="419862" y="3555"/>
                  </a:lnTo>
                  <a:close/>
                </a:path>
                <a:path w="5891530" h="357505">
                  <a:moveTo>
                    <a:pt x="5470906" y="2412"/>
                  </a:moveTo>
                  <a:lnTo>
                    <a:pt x="5528486" y="8772"/>
                  </a:lnTo>
                  <a:lnTo>
                    <a:pt x="5569600" y="27860"/>
                  </a:lnTo>
                  <a:lnTo>
                    <a:pt x="5594260" y="59688"/>
                  </a:lnTo>
                  <a:lnTo>
                    <a:pt x="5602478" y="104266"/>
                  </a:lnTo>
                  <a:lnTo>
                    <a:pt x="5601336" y="119268"/>
                  </a:lnTo>
                  <a:lnTo>
                    <a:pt x="5584317" y="160274"/>
                  </a:lnTo>
                  <a:lnTo>
                    <a:pt x="5551812" y="189741"/>
                  </a:lnTo>
                  <a:lnTo>
                    <a:pt x="5538597" y="195834"/>
                  </a:lnTo>
                  <a:lnTo>
                    <a:pt x="5640705" y="351536"/>
                  </a:lnTo>
                  <a:lnTo>
                    <a:pt x="5569966" y="351536"/>
                  </a:lnTo>
                  <a:lnTo>
                    <a:pt x="5477764" y="208787"/>
                  </a:lnTo>
                  <a:lnTo>
                    <a:pt x="5470100" y="208619"/>
                  </a:lnTo>
                  <a:lnTo>
                    <a:pt x="5461031" y="208295"/>
                  </a:lnTo>
                  <a:lnTo>
                    <a:pt x="5450582" y="207805"/>
                  </a:lnTo>
                  <a:lnTo>
                    <a:pt x="5438775" y="207137"/>
                  </a:lnTo>
                  <a:lnTo>
                    <a:pt x="5438775" y="351536"/>
                  </a:lnTo>
                  <a:lnTo>
                    <a:pt x="5375148" y="351536"/>
                  </a:lnTo>
                  <a:lnTo>
                    <a:pt x="5375148" y="5968"/>
                  </a:lnTo>
                  <a:lnTo>
                    <a:pt x="5379557" y="5851"/>
                  </a:lnTo>
                  <a:lnTo>
                    <a:pt x="5387657" y="5508"/>
                  </a:lnTo>
                  <a:lnTo>
                    <a:pt x="5399472" y="4951"/>
                  </a:lnTo>
                  <a:lnTo>
                    <a:pt x="5415026" y="4190"/>
                  </a:lnTo>
                  <a:lnTo>
                    <a:pt x="5431508" y="3430"/>
                  </a:lnTo>
                  <a:lnTo>
                    <a:pt x="5446299" y="2873"/>
                  </a:lnTo>
                  <a:lnTo>
                    <a:pt x="5459424" y="2530"/>
                  </a:lnTo>
                  <a:lnTo>
                    <a:pt x="5470906" y="2412"/>
                  </a:lnTo>
                  <a:close/>
                </a:path>
                <a:path w="5891530" h="357505">
                  <a:moveTo>
                    <a:pt x="3928618" y="2412"/>
                  </a:moveTo>
                  <a:lnTo>
                    <a:pt x="3986198" y="8772"/>
                  </a:lnTo>
                  <a:lnTo>
                    <a:pt x="4027312" y="27860"/>
                  </a:lnTo>
                  <a:lnTo>
                    <a:pt x="4051972" y="59688"/>
                  </a:lnTo>
                  <a:lnTo>
                    <a:pt x="4060190" y="104266"/>
                  </a:lnTo>
                  <a:lnTo>
                    <a:pt x="4059048" y="119268"/>
                  </a:lnTo>
                  <a:lnTo>
                    <a:pt x="4042029" y="160274"/>
                  </a:lnTo>
                  <a:lnTo>
                    <a:pt x="4009524" y="189741"/>
                  </a:lnTo>
                  <a:lnTo>
                    <a:pt x="3996309" y="195834"/>
                  </a:lnTo>
                  <a:lnTo>
                    <a:pt x="4098417" y="351536"/>
                  </a:lnTo>
                  <a:lnTo>
                    <a:pt x="4027678" y="351536"/>
                  </a:lnTo>
                  <a:lnTo>
                    <a:pt x="3935476" y="208787"/>
                  </a:lnTo>
                  <a:lnTo>
                    <a:pt x="3927812" y="208619"/>
                  </a:lnTo>
                  <a:lnTo>
                    <a:pt x="3918743" y="208295"/>
                  </a:lnTo>
                  <a:lnTo>
                    <a:pt x="3908294" y="207805"/>
                  </a:lnTo>
                  <a:lnTo>
                    <a:pt x="3896487" y="207137"/>
                  </a:lnTo>
                  <a:lnTo>
                    <a:pt x="3896487" y="351536"/>
                  </a:lnTo>
                  <a:lnTo>
                    <a:pt x="3832860" y="351536"/>
                  </a:lnTo>
                  <a:lnTo>
                    <a:pt x="3832860" y="5968"/>
                  </a:lnTo>
                  <a:lnTo>
                    <a:pt x="3837269" y="5851"/>
                  </a:lnTo>
                  <a:lnTo>
                    <a:pt x="3845369" y="5508"/>
                  </a:lnTo>
                  <a:lnTo>
                    <a:pt x="3857184" y="4951"/>
                  </a:lnTo>
                  <a:lnTo>
                    <a:pt x="3872738" y="4190"/>
                  </a:lnTo>
                  <a:lnTo>
                    <a:pt x="3889220" y="3430"/>
                  </a:lnTo>
                  <a:lnTo>
                    <a:pt x="3904011" y="2873"/>
                  </a:lnTo>
                  <a:lnTo>
                    <a:pt x="3917136" y="2530"/>
                  </a:lnTo>
                  <a:lnTo>
                    <a:pt x="3928618" y="2412"/>
                  </a:lnTo>
                  <a:close/>
                </a:path>
                <a:path w="5891530" h="357505">
                  <a:moveTo>
                    <a:pt x="4597908" y="0"/>
                  </a:moveTo>
                  <a:lnTo>
                    <a:pt x="4626127" y="1524"/>
                  </a:lnTo>
                  <a:lnTo>
                    <a:pt x="4651359" y="6096"/>
                  </a:lnTo>
                  <a:lnTo>
                    <a:pt x="4673613" y="13716"/>
                  </a:lnTo>
                  <a:lnTo>
                    <a:pt x="4692904" y="24384"/>
                  </a:lnTo>
                  <a:lnTo>
                    <a:pt x="4667758" y="75057"/>
                  </a:lnTo>
                  <a:lnTo>
                    <a:pt x="4655921" y="66075"/>
                  </a:lnTo>
                  <a:lnTo>
                    <a:pt x="4640976" y="59689"/>
                  </a:lnTo>
                  <a:lnTo>
                    <a:pt x="4622913" y="55876"/>
                  </a:lnTo>
                  <a:lnTo>
                    <a:pt x="4601718" y="54610"/>
                  </a:lnTo>
                  <a:lnTo>
                    <a:pt x="4581072" y="56872"/>
                  </a:lnTo>
                  <a:lnTo>
                    <a:pt x="4545639" y="74969"/>
                  </a:lnTo>
                  <a:lnTo>
                    <a:pt x="4518830" y="110095"/>
                  </a:lnTo>
                  <a:lnTo>
                    <a:pt x="4505027" y="155866"/>
                  </a:lnTo>
                  <a:lnTo>
                    <a:pt x="4503293" y="182372"/>
                  </a:lnTo>
                  <a:lnTo>
                    <a:pt x="4504890" y="208661"/>
                  </a:lnTo>
                  <a:lnTo>
                    <a:pt x="4517705" y="252666"/>
                  </a:lnTo>
                  <a:lnTo>
                    <a:pt x="4542782" y="284624"/>
                  </a:lnTo>
                  <a:lnTo>
                    <a:pt x="4597146" y="302895"/>
                  </a:lnTo>
                  <a:lnTo>
                    <a:pt x="4620271" y="300724"/>
                  </a:lnTo>
                  <a:lnTo>
                    <a:pt x="4640707" y="294195"/>
                  </a:lnTo>
                  <a:lnTo>
                    <a:pt x="4658475" y="283285"/>
                  </a:lnTo>
                  <a:lnTo>
                    <a:pt x="4673600" y="267970"/>
                  </a:lnTo>
                  <a:lnTo>
                    <a:pt x="4702175" y="317626"/>
                  </a:lnTo>
                  <a:lnTo>
                    <a:pt x="4681221" y="335035"/>
                  </a:lnTo>
                  <a:lnTo>
                    <a:pt x="4655899" y="347456"/>
                  </a:lnTo>
                  <a:lnTo>
                    <a:pt x="4626219" y="354899"/>
                  </a:lnTo>
                  <a:lnTo>
                    <a:pt x="4592193" y="357377"/>
                  </a:lnTo>
                  <a:lnTo>
                    <a:pt x="4558020" y="354401"/>
                  </a:lnTo>
                  <a:lnTo>
                    <a:pt x="4501770" y="330588"/>
                  </a:lnTo>
                  <a:lnTo>
                    <a:pt x="4462168" y="283773"/>
                  </a:lnTo>
                  <a:lnTo>
                    <a:pt x="4442166" y="218813"/>
                  </a:lnTo>
                  <a:lnTo>
                    <a:pt x="4439666" y="179832"/>
                  </a:lnTo>
                  <a:lnTo>
                    <a:pt x="4442432" y="143037"/>
                  </a:lnTo>
                  <a:lnTo>
                    <a:pt x="4464633" y="78926"/>
                  </a:lnTo>
                  <a:lnTo>
                    <a:pt x="4507878" y="29039"/>
                  </a:lnTo>
                  <a:lnTo>
                    <a:pt x="4564786" y="3234"/>
                  </a:lnTo>
                  <a:lnTo>
                    <a:pt x="4597908" y="0"/>
                  </a:lnTo>
                  <a:close/>
                </a:path>
                <a:path w="5891530" h="357505">
                  <a:moveTo>
                    <a:pt x="3379216" y="0"/>
                  </a:moveTo>
                  <a:lnTo>
                    <a:pt x="3407148" y="1404"/>
                  </a:lnTo>
                  <a:lnTo>
                    <a:pt x="3431127" y="5619"/>
                  </a:lnTo>
                  <a:lnTo>
                    <a:pt x="3451153" y="12644"/>
                  </a:lnTo>
                  <a:lnTo>
                    <a:pt x="3467227" y="22478"/>
                  </a:lnTo>
                  <a:lnTo>
                    <a:pt x="3448558" y="75311"/>
                  </a:lnTo>
                  <a:lnTo>
                    <a:pt x="3432151" y="65216"/>
                  </a:lnTo>
                  <a:lnTo>
                    <a:pt x="3415315" y="57991"/>
                  </a:lnTo>
                  <a:lnTo>
                    <a:pt x="3398051" y="53647"/>
                  </a:lnTo>
                  <a:lnTo>
                    <a:pt x="3380359" y="52197"/>
                  </a:lnTo>
                  <a:lnTo>
                    <a:pt x="3370361" y="52889"/>
                  </a:lnTo>
                  <a:lnTo>
                    <a:pt x="3338718" y="76263"/>
                  </a:lnTo>
                  <a:lnTo>
                    <a:pt x="3335782" y="92583"/>
                  </a:lnTo>
                  <a:lnTo>
                    <a:pt x="3339899" y="107584"/>
                  </a:lnTo>
                  <a:lnTo>
                    <a:pt x="3352244" y="122872"/>
                  </a:lnTo>
                  <a:lnTo>
                    <a:pt x="3372804" y="138445"/>
                  </a:lnTo>
                  <a:lnTo>
                    <a:pt x="3401568" y="154304"/>
                  </a:lnTo>
                  <a:lnTo>
                    <a:pt x="3417708" y="162615"/>
                  </a:lnTo>
                  <a:lnTo>
                    <a:pt x="3431444" y="170592"/>
                  </a:lnTo>
                  <a:lnTo>
                    <a:pt x="3465147" y="201041"/>
                  </a:lnTo>
                  <a:lnTo>
                    <a:pt x="3480974" y="238934"/>
                  </a:lnTo>
                  <a:lnTo>
                    <a:pt x="3482975" y="261238"/>
                  </a:lnTo>
                  <a:lnTo>
                    <a:pt x="3480903" y="281267"/>
                  </a:lnTo>
                  <a:lnTo>
                    <a:pt x="3464329" y="315799"/>
                  </a:lnTo>
                  <a:lnTo>
                    <a:pt x="3431849" y="342161"/>
                  </a:lnTo>
                  <a:lnTo>
                    <a:pt x="3387463" y="355687"/>
                  </a:lnTo>
                  <a:lnTo>
                    <a:pt x="3361055" y="357377"/>
                  </a:lnTo>
                  <a:lnTo>
                    <a:pt x="3337456" y="355828"/>
                  </a:lnTo>
                  <a:lnTo>
                    <a:pt x="3315049" y="351170"/>
                  </a:lnTo>
                  <a:lnTo>
                    <a:pt x="3293832" y="343394"/>
                  </a:lnTo>
                  <a:lnTo>
                    <a:pt x="3273806" y="332486"/>
                  </a:lnTo>
                  <a:lnTo>
                    <a:pt x="3296412" y="277495"/>
                  </a:lnTo>
                  <a:lnTo>
                    <a:pt x="3314513" y="288643"/>
                  </a:lnTo>
                  <a:lnTo>
                    <a:pt x="3332448" y="296576"/>
                  </a:lnTo>
                  <a:lnTo>
                    <a:pt x="3350240" y="301319"/>
                  </a:lnTo>
                  <a:lnTo>
                    <a:pt x="3367913" y="302895"/>
                  </a:lnTo>
                  <a:lnTo>
                    <a:pt x="3391509" y="300537"/>
                  </a:lnTo>
                  <a:lnTo>
                    <a:pt x="3408378" y="293465"/>
                  </a:lnTo>
                  <a:lnTo>
                    <a:pt x="3418508" y="281678"/>
                  </a:lnTo>
                  <a:lnTo>
                    <a:pt x="3421888" y="265175"/>
                  </a:lnTo>
                  <a:lnTo>
                    <a:pt x="3421100" y="256434"/>
                  </a:lnTo>
                  <a:lnTo>
                    <a:pt x="3401115" y="223206"/>
                  </a:lnTo>
                  <a:lnTo>
                    <a:pt x="3356610" y="195452"/>
                  </a:lnTo>
                  <a:lnTo>
                    <a:pt x="3338397" y="185975"/>
                  </a:lnTo>
                  <a:lnTo>
                    <a:pt x="3323399" y="177355"/>
                  </a:lnTo>
                  <a:lnTo>
                    <a:pt x="3290919" y="148637"/>
                  </a:lnTo>
                  <a:lnTo>
                    <a:pt x="3274915" y="103489"/>
                  </a:lnTo>
                  <a:lnTo>
                    <a:pt x="3274441" y="92963"/>
                  </a:lnTo>
                  <a:lnTo>
                    <a:pt x="3276274" y="73796"/>
                  </a:lnTo>
                  <a:lnTo>
                    <a:pt x="3303778" y="26415"/>
                  </a:lnTo>
                  <a:lnTo>
                    <a:pt x="3337353" y="6635"/>
                  </a:lnTo>
                  <a:lnTo>
                    <a:pt x="3357231" y="1662"/>
                  </a:lnTo>
                  <a:lnTo>
                    <a:pt x="3379216" y="0"/>
                  </a:lnTo>
                  <a:close/>
                </a:path>
                <a:path w="5891530" h="357505">
                  <a:moveTo>
                    <a:pt x="1735836" y="0"/>
                  </a:moveTo>
                  <a:lnTo>
                    <a:pt x="1763170" y="2139"/>
                  </a:lnTo>
                  <a:lnTo>
                    <a:pt x="1788398" y="8540"/>
                  </a:lnTo>
                  <a:lnTo>
                    <a:pt x="1811506" y="19180"/>
                  </a:lnTo>
                  <a:lnTo>
                    <a:pt x="1832483" y="34036"/>
                  </a:lnTo>
                  <a:lnTo>
                    <a:pt x="1806829" y="83312"/>
                  </a:lnTo>
                  <a:lnTo>
                    <a:pt x="1800661" y="78476"/>
                  </a:lnTo>
                  <a:lnTo>
                    <a:pt x="1793017" y="73675"/>
                  </a:lnTo>
                  <a:lnTo>
                    <a:pt x="1752250" y="56991"/>
                  </a:lnTo>
                  <a:lnTo>
                    <a:pt x="1734439" y="54610"/>
                  </a:lnTo>
                  <a:lnTo>
                    <a:pt x="1710267" y="56757"/>
                  </a:lnTo>
                  <a:lnTo>
                    <a:pt x="1670020" y="74005"/>
                  </a:lnTo>
                  <a:lnTo>
                    <a:pt x="1641012" y="107870"/>
                  </a:lnTo>
                  <a:lnTo>
                    <a:pt x="1626292" y="154162"/>
                  </a:lnTo>
                  <a:lnTo>
                    <a:pt x="1624457" y="181737"/>
                  </a:lnTo>
                  <a:lnTo>
                    <a:pt x="1626266" y="207902"/>
                  </a:lnTo>
                  <a:lnTo>
                    <a:pt x="1640744" y="251995"/>
                  </a:lnTo>
                  <a:lnTo>
                    <a:pt x="1669125" y="284356"/>
                  </a:lnTo>
                  <a:lnTo>
                    <a:pt x="1708455" y="300843"/>
                  </a:lnTo>
                  <a:lnTo>
                    <a:pt x="1732026" y="302895"/>
                  </a:lnTo>
                  <a:lnTo>
                    <a:pt x="1747692" y="301775"/>
                  </a:lnTo>
                  <a:lnTo>
                    <a:pt x="1786001" y="284988"/>
                  </a:lnTo>
                  <a:lnTo>
                    <a:pt x="1786001" y="217042"/>
                  </a:lnTo>
                  <a:lnTo>
                    <a:pt x="1738122" y="217042"/>
                  </a:lnTo>
                  <a:lnTo>
                    <a:pt x="1738122" y="164718"/>
                  </a:lnTo>
                  <a:lnTo>
                    <a:pt x="1847342" y="164718"/>
                  </a:lnTo>
                  <a:lnTo>
                    <a:pt x="1847342" y="319404"/>
                  </a:lnTo>
                  <a:lnTo>
                    <a:pt x="1807408" y="341872"/>
                  </a:lnTo>
                  <a:lnTo>
                    <a:pt x="1756441" y="354885"/>
                  </a:lnTo>
                  <a:lnTo>
                    <a:pt x="1722120" y="357377"/>
                  </a:lnTo>
                  <a:lnTo>
                    <a:pt x="1686899" y="354349"/>
                  </a:lnTo>
                  <a:lnTo>
                    <a:pt x="1627983" y="330053"/>
                  </a:lnTo>
                  <a:lnTo>
                    <a:pt x="1585261" y="282402"/>
                  </a:lnTo>
                  <a:lnTo>
                    <a:pt x="1563544" y="218064"/>
                  </a:lnTo>
                  <a:lnTo>
                    <a:pt x="1560830" y="180086"/>
                  </a:lnTo>
                  <a:lnTo>
                    <a:pt x="1563784" y="141960"/>
                  </a:lnTo>
                  <a:lnTo>
                    <a:pt x="1587458" y="76948"/>
                  </a:lnTo>
                  <a:lnTo>
                    <a:pt x="1633966" y="28182"/>
                  </a:lnTo>
                  <a:lnTo>
                    <a:pt x="1697783" y="3139"/>
                  </a:lnTo>
                  <a:lnTo>
                    <a:pt x="1735836" y="0"/>
                  </a:lnTo>
                  <a:close/>
                </a:path>
                <a:path w="5891530" h="357505">
                  <a:moveTo>
                    <a:pt x="1145032" y="0"/>
                  </a:moveTo>
                  <a:lnTo>
                    <a:pt x="1172964" y="1404"/>
                  </a:lnTo>
                  <a:lnTo>
                    <a:pt x="1196943" y="5619"/>
                  </a:lnTo>
                  <a:lnTo>
                    <a:pt x="1216969" y="12644"/>
                  </a:lnTo>
                  <a:lnTo>
                    <a:pt x="1233043" y="22478"/>
                  </a:lnTo>
                  <a:lnTo>
                    <a:pt x="1214374" y="75311"/>
                  </a:lnTo>
                  <a:lnTo>
                    <a:pt x="1197967" y="65216"/>
                  </a:lnTo>
                  <a:lnTo>
                    <a:pt x="1181131" y="57991"/>
                  </a:lnTo>
                  <a:lnTo>
                    <a:pt x="1163867" y="53647"/>
                  </a:lnTo>
                  <a:lnTo>
                    <a:pt x="1146175" y="52197"/>
                  </a:lnTo>
                  <a:lnTo>
                    <a:pt x="1136177" y="52889"/>
                  </a:lnTo>
                  <a:lnTo>
                    <a:pt x="1104534" y="76263"/>
                  </a:lnTo>
                  <a:lnTo>
                    <a:pt x="1101598" y="92583"/>
                  </a:lnTo>
                  <a:lnTo>
                    <a:pt x="1105715" y="107584"/>
                  </a:lnTo>
                  <a:lnTo>
                    <a:pt x="1118060" y="122872"/>
                  </a:lnTo>
                  <a:lnTo>
                    <a:pt x="1138620" y="138445"/>
                  </a:lnTo>
                  <a:lnTo>
                    <a:pt x="1167384" y="154304"/>
                  </a:lnTo>
                  <a:lnTo>
                    <a:pt x="1183524" y="162615"/>
                  </a:lnTo>
                  <a:lnTo>
                    <a:pt x="1197260" y="170592"/>
                  </a:lnTo>
                  <a:lnTo>
                    <a:pt x="1230963" y="201041"/>
                  </a:lnTo>
                  <a:lnTo>
                    <a:pt x="1246790" y="238934"/>
                  </a:lnTo>
                  <a:lnTo>
                    <a:pt x="1248791" y="261238"/>
                  </a:lnTo>
                  <a:lnTo>
                    <a:pt x="1246719" y="281267"/>
                  </a:lnTo>
                  <a:lnTo>
                    <a:pt x="1230145" y="315799"/>
                  </a:lnTo>
                  <a:lnTo>
                    <a:pt x="1197665" y="342161"/>
                  </a:lnTo>
                  <a:lnTo>
                    <a:pt x="1153279" y="355687"/>
                  </a:lnTo>
                  <a:lnTo>
                    <a:pt x="1126871" y="357377"/>
                  </a:lnTo>
                  <a:lnTo>
                    <a:pt x="1103272" y="355828"/>
                  </a:lnTo>
                  <a:lnTo>
                    <a:pt x="1080865" y="351170"/>
                  </a:lnTo>
                  <a:lnTo>
                    <a:pt x="1059648" y="343394"/>
                  </a:lnTo>
                  <a:lnTo>
                    <a:pt x="1039622" y="332486"/>
                  </a:lnTo>
                  <a:lnTo>
                    <a:pt x="1062228" y="277495"/>
                  </a:lnTo>
                  <a:lnTo>
                    <a:pt x="1080329" y="288643"/>
                  </a:lnTo>
                  <a:lnTo>
                    <a:pt x="1098264" y="296576"/>
                  </a:lnTo>
                  <a:lnTo>
                    <a:pt x="1116056" y="301319"/>
                  </a:lnTo>
                  <a:lnTo>
                    <a:pt x="1133729" y="302895"/>
                  </a:lnTo>
                  <a:lnTo>
                    <a:pt x="1157325" y="300537"/>
                  </a:lnTo>
                  <a:lnTo>
                    <a:pt x="1174194" y="293465"/>
                  </a:lnTo>
                  <a:lnTo>
                    <a:pt x="1184324" y="281678"/>
                  </a:lnTo>
                  <a:lnTo>
                    <a:pt x="1187704" y="265175"/>
                  </a:lnTo>
                  <a:lnTo>
                    <a:pt x="1186916" y="256434"/>
                  </a:lnTo>
                  <a:lnTo>
                    <a:pt x="1166931" y="223206"/>
                  </a:lnTo>
                  <a:lnTo>
                    <a:pt x="1122426" y="195452"/>
                  </a:lnTo>
                  <a:lnTo>
                    <a:pt x="1104213" y="185975"/>
                  </a:lnTo>
                  <a:lnTo>
                    <a:pt x="1089215" y="177355"/>
                  </a:lnTo>
                  <a:lnTo>
                    <a:pt x="1056735" y="148637"/>
                  </a:lnTo>
                  <a:lnTo>
                    <a:pt x="1040731" y="103489"/>
                  </a:lnTo>
                  <a:lnTo>
                    <a:pt x="1040257" y="92963"/>
                  </a:lnTo>
                  <a:lnTo>
                    <a:pt x="1042090" y="73796"/>
                  </a:lnTo>
                  <a:lnTo>
                    <a:pt x="1069594" y="26415"/>
                  </a:lnTo>
                  <a:lnTo>
                    <a:pt x="1103169" y="6635"/>
                  </a:lnTo>
                  <a:lnTo>
                    <a:pt x="1123047" y="1662"/>
                  </a:lnTo>
                  <a:lnTo>
                    <a:pt x="1145032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907794" y="1394206"/>
            <a:ext cx="7625715" cy="5391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3970" indent="-274320" algn="just">
              <a:lnSpc>
                <a:spcPct val="100000"/>
              </a:lnSpc>
              <a:spcBef>
                <a:spcPts val="105"/>
              </a:spcBef>
              <a:buClr>
                <a:srgbClr val="B03E9A"/>
              </a:buClr>
              <a:buSzPct val="71739"/>
              <a:buFont typeface="Arial"/>
              <a:buChar char=""/>
              <a:tabLst>
                <a:tab pos="287020" algn="l"/>
              </a:tabLst>
            </a:pPr>
            <a:r>
              <a:rPr sz="2300" dirty="0">
                <a:latin typeface="Times New Roman"/>
                <a:cs typeface="Times New Roman"/>
              </a:rPr>
              <a:t>The UDP header has only </a:t>
            </a:r>
            <a:r>
              <a:rPr sz="2300" spc="-5" dirty="0">
                <a:solidFill>
                  <a:srgbClr val="892D4E"/>
                </a:solidFill>
                <a:latin typeface="Times New Roman"/>
                <a:cs typeface="Times New Roman"/>
              </a:rPr>
              <a:t>four fields</a:t>
            </a:r>
            <a:r>
              <a:rPr sz="2300" spc="-5" dirty="0">
                <a:latin typeface="Times New Roman"/>
                <a:cs typeface="Times New Roman"/>
              </a:rPr>
              <a:t>, each </a:t>
            </a:r>
            <a:r>
              <a:rPr sz="2300" dirty="0">
                <a:latin typeface="Times New Roman"/>
                <a:cs typeface="Times New Roman"/>
              </a:rPr>
              <a:t>consisting of </a:t>
            </a:r>
            <a:r>
              <a:rPr sz="2300" spc="-175" dirty="0">
                <a:latin typeface="Times New Roman"/>
                <a:cs typeface="Times New Roman"/>
              </a:rPr>
              <a:t>two  </a:t>
            </a:r>
            <a:r>
              <a:rPr sz="2300" dirty="0">
                <a:latin typeface="Times New Roman"/>
                <a:cs typeface="Times New Roman"/>
              </a:rPr>
              <a:t>bytes.</a:t>
            </a:r>
            <a:endParaRPr sz="2300">
              <a:latin typeface="Times New Roman"/>
              <a:cs typeface="Times New Roman"/>
            </a:endParaRPr>
          </a:p>
          <a:p>
            <a:pPr marL="286385" marR="14604" indent="-274320" algn="just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1739"/>
              <a:buFont typeface="Arial"/>
              <a:buChar char=""/>
              <a:tabLst>
                <a:tab pos="287020" algn="l"/>
              </a:tabLst>
            </a:pPr>
            <a:r>
              <a:rPr sz="2300" dirty="0">
                <a:latin typeface="Times New Roman"/>
                <a:cs typeface="Times New Roman"/>
              </a:rPr>
              <a:t>The </a:t>
            </a:r>
            <a:r>
              <a:rPr sz="2300" dirty="0">
                <a:solidFill>
                  <a:srgbClr val="892D4E"/>
                </a:solidFill>
                <a:latin typeface="Times New Roman"/>
                <a:cs typeface="Times New Roman"/>
              </a:rPr>
              <a:t>port </a:t>
            </a:r>
            <a:r>
              <a:rPr sz="2300" spc="-5" dirty="0">
                <a:solidFill>
                  <a:srgbClr val="892D4E"/>
                </a:solidFill>
                <a:latin typeface="Times New Roman"/>
                <a:cs typeface="Times New Roman"/>
              </a:rPr>
              <a:t>numbers </a:t>
            </a:r>
            <a:r>
              <a:rPr sz="2300" spc="-5" dirty="0">
                <a:latin typeface="Times New Roman"/>
                <a:cs typeface="Times New Roman"/>
              </a:rPr>
              <a:t>allow </a:t>
            </a:r>
            <a:r>
              <a:rPr sz="2300" dirty="0">
                <a:latin typeface="Times New Roman"/>
                <a:cs typeface="Times New Roman"/>
              </a:rPr>
              <a:t>the </a:t>
            </a:r>
            <a:r>
              <a:rPr sz="2300" spc="-5" dirty="0">
                <a:latin typeface="Times New Roman"/>
                <a:cs typeface="Times New Roman"/>
              </a:rPr>
              <a:t>destination </a:t>
            </a:r>
            <a:r>
              <a:rPr sz="2300" dirty="0">
                <a:latin typeface="Times New Roman"/>
                <a:cs typeface="Times New Roman"/>
              </a:rPr>
              <a:t>host </a:t>
            </a:r>
            <a:r>
              <a:rPr sz="2300" spc="-5" dirty="0">
                <a:latin typeface="Times New Roman"/>
                <a:cs typeface="Times New Roman"/>
              </a:rPr>
              <a:t>to </a:t>
            </a:r>
            <a:r>
              <a:rPr sz="2300" dirty="0">
                <a:latin typeface="Times New Roman"/>
                <a:cs typeface="Times New Roman"/>
              </a:rPr>
              <a:t>pass </a:t>
            </a:r>
            <a:r>
              <a:rPr sz="2300" spc="-160" dirty="0">
                <a:latin typeface="Times New Roman"/>
                <a:cs typeface="Times New Roman"/>
              </a:rPr>
              <a:t>the  </a:t>
            </a:r>
            <a:r>
              <a:rPr sz="2300" spc="-5" dirty="0">
                <a:latin typeface="Times New Roman"/>
                <a:cs typeface="Times New Roman"/>
              </a:rPr>
              <a:t>application data to </a:t>
            </a:r>
            <a:r>
              <a:rPr sz="2300" dirty="0">
                <a:latin typeface="Times New Roman"/>
                <a:cs typeface="Times New Roman"/>
              </a:rPr>
              <a:t>the correct process running on the  </a:t>
            </a:r>
            <a:r>
              <a:rPr sz="2300" spc="-5" dirty="0">
                <a:latin typeface="Times New Roman"/>
                <a:cs typeface="Times New Roman"/>
              </a:rPr>
              <a:t>destination </a:t>
            </a:r>
            <a:r>
              <a:rPr sz="2300" dirty="0">
                <a:latin typeface="Times New Roman"/>
                <a:cs typeface="Times New Roman"/>
              </a:rPr>
              <a:t>end system </a:t>
            </a:r>
            <a:r>
              <a:rPr sz="2300" spc="-5" dirty="0">
                <a:latin typeface="Times New Roman"/>
                <a:cs typeface="Times New Roman"/>
              </a:rPr>
              <a:t>(that </a:t>
            </a:r>
            <a:r>
              <a:rPr sz="2300" dirty="0">
                <a:latin typeface="Times New Roman"/>
                <a:cs typeface="Times New Roman"/>
              </a:rPr>
              <a:t>is, to perform the </a:t>
            </a:r>
            <a:r>
              <a:rPr sz="2300" spc="-5" dirty="0">
                <a:latin typeface="Times New Roman"/>
                <a:cs typeface="Times New Roman"/>
              </a:rPr>
              <a:t>demultiplexing  </a:t>
            </a:r>
            <a:r>
              <a:rPr sz="2300" dirty="0">
                <a:latin typeface="Times New Roman"/>
                <a:cs typeface="Times New Roman"/>
              </a:rPr>
              <a:t>function).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B03E9A"/>
              </a:buClr>
              <a:buFont typeface="Arial"/>
              <a:buChar char=""/>
            </a:pPr>
            <a:endParaRPr sz="340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5"/>
              </a:spcBef>
              <a:buClr>
                <a:srgbClr val="B03E9A"/>
              </a:buClr>
              <a:buSzPct val="71739"/>
              <a:buFont typeface="Arial"/>
              <a:buChar char=""/>
              <a:tabLst>
                <a:tab pos="287020" algn="l"/>
              </a:tabLst>
            </a:pPr>
            <a:r>
              <a:rPr sz="2300" dirty="0">
                <a:latin typeface="Times New Roman"/>
                <a:cs typeface="Times New Roman"/>
              </a:rPr>
              <a:t>The </a:t>
            </a:r>
            <a:r>
              <a:rPr sz="2300" dirty="0">
                <a:solidFill>
                  <a:srgbClr val="892D4E"/>
                </a:solidFill>
                <a:latin typeface="Times New Roman"/>
                <a:cs typeface="Times New Roman"/>
              </a:rPr>
              <a:t>length </a:t>
            </a:r>
            <a:r>
              <a:rPr sz="2300" spc="-5" dirty="0">
                <a:latin typeface="Times New Roman"/>
                <a:cs typeface="Times New Roman"/>
              </a:rPr>
              <a:t>field </a:t>
            </a:r>
            <a:r>
              <a:rPr sz="2300" dirty="0">
                <a:latin typeface="Times New Roman"/>
                <a:cs typeface="Times New Roman"/>
              </a:rPr>
              <a:t>specifies the </a:t>
            </a:r>
            <a:r>
              <a:rPr sz="2300" spc="-5" dirty="0">
                <a:latin typeface="Times New Roman"/>
                <a:cs typeface="Times New Roman"/>
              </a:rPr>
              <a:t>number </a:t>
            </a:r>
            <a:r>
              <a:rPr sz="2300" spc="-10" dirty="0">
                <a:latin typeface="Times New Roman"/>
                <a:cs typeface="Times New Roman"/>
              </a:rPr>
              <a:t>of </a:t>
            </a:r>
            <a:r>
              <a:rPr sz="2300" spc="-5" dirty="0">
                <a:latin typeface="Times New Roman"/>
                <a:cs typeface="Times New Roman"/>
              </a:rPr>
              <a:t>bytes </a:t>
            </a:r>
            <a:r>
              <a:rPr sz="2300" spc="-10" dirty="0">
                <a:latin typeface="Times New Roman"/>
                <a:cs typeface="Times New Roman"/>
              </a:rPr>
              <a:t>in </a:t>
            </a:r>
            <a:r>
              <a:rPr sz="2300" dirty="0">
                <a:latin typeface="Times New Roman"/>
                <a:cs typeface="Times New Roman"/>
              </a:rPr>
              <a:t>the </a:t>
            </a:r>
            <a:r>
              <a:rPr sz="2300" spc="-170" dirty="0">
                <a:latin typeface="Times New Roman"/>
                <a:cs typeface="Times New Roman"/>
              </a:rPr>
              <a:t>UDP  </a:t>
            </a:r>
            <a:r>
              <a:rPr sz="2300" spc="-5" dirty="0">
                <a:latin typeface="Times New Roman"/>
                <a:cs typeface="Times New Roman"/>
              </a:rPr>
              <a:t>segment </a:t>
            </a:r>
            <a:r>
              <a:rPr sz="2300" dirty="0">
                <a:latin typeface="Times New Roman"/>
                <a:cs typeface="Times New Roman"/>
              </a:rPr>
              <a:t>(header plus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data).</a:t>
            </a:r>
            <a:endParaRPr sz="2300">
              <a:latin typeface="Times New Roman"/>
              <a:cs typeface="Times New Roman"/>
            </a:endParaRPr>
          </a:p>
          <a:p>
            <a:pPr marL="286385" marR="15240" indent="-274320" algn="just">
              <a:lnSpc>
                <a:spcPct val="100000"/>
              </a:lnSpc>
              <a:spcBef>
                <a:spcPts val="600"/>
              </a:spcBef>
              <a:buClr>
                <a:srgbClr val="B03E9A"/>
              </a:buClr>
              <a:buSzPct val="71739"/>
              <a:buFont typeface="Arial"/>
              <a:buChar char=""/>
              <a:tabLst>
                <a:tab pos="287020" algn="l"/>
              </a:tabLst>
            </a:pPr>
            <a:r>
              <a:rPr sz="2300" dirty="0">
                <a:latin typeface="Times New Roman"/>
                <a:cs typeface="Times New Roman"/>
              </a:rPr>
              <a:t>An </a:t>
            </a:r>
            <a:r>
              <a:rPr sz="2300" spc="-5" dirty="0">
                <a:latin typeface="Times New Roman"/>
                <a:cs typeface="Times New Roman"/>
              </a:rPr>
              <a:t>explicit </a:t>
            </a:r>
            <a:r>
              <a:rPr sz="2300" dirty="0">
                <a:latin typeface="Times New Roman"/>
                <a:cs typeface="Times New Roman"/>
              </a:rPr>
              <a:t>length </a:t>
            </a:r>
            <a:r>
              <a:rPr sz="2300" spc="-5" dirty="0">
                <a:latin typeface="Times New Roman"/>
                <a:cs typeface="Times New Roman"/>
              </a:rPr>
              <a:t>value is </a:t>
            </a:r>
            <a:r>
              <a:rPr sz="2300" dirty="0">
                <a:latin typeface="Times New Roman"/>
                <a:cs typeface="Times New Roman"/>
              </a:rPr>
              <a:t>needed since the size of the </a:t>
            </a:r>
            <a:r>
              <a:rPr sz="2300" spc="-125" dirty="0">
                <a:latin typeface="Times New Roman"/>
                <a:cs typeface="Times New Roman"/>
              </a:rPr>
              <a:t>data  </a:t>
            </a:r>
            <a:r>
              <a:rPr sz="2300" spc="-5" dirty="0">
                <a:latin typeface="Times New Roman"/>
                <a:cs typeface="Times New Roman"/>
              </a:rPr>
              <a:t>field may </a:t>
            </a:r>
            <a:r>
              <a:rPr sz="2300" spc="-10" dirty="0">
                <a:latin typeface="Times New Roman"/>
                <a:cs typeface="Times New Roman"/>
              </a:rPr>
              <a:t>differ </a:t>
            </a:r>
            <a:r>
              <a:rPr sz="2300" dirty="0">
                <a:latin typeface="Times New Roman"/>
                <a:cs typeface="Times New Roman"/>
              </a:rPr>
              <a:t>from one UDP </a:t>
            </a:r>
            <a:r>
              <a:rPr sz="2300" spc="-5" dirty="0">
                <a:latin typeface="Times New Roman"/>
                <a:cs typeface="Times New Roman"/>
              </a:rPr>
              <a:t>segment to </a:t>
            </a:r>
            <a:r>
              <a:rPr sz="2300" dirty="0">
                <a:latin typeface="Times New Roman"/>
                <a:cs typeface="Times New Roman"/>
              </a:rPr>
              <a:t>the</a:t>
            </a:r>
            <a:r>
              <a:rPr sz="2300" spc="-9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next.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B03E9A"/>
              </a:buClr>
              <a:buFont typeface="Arial"/>
              <a:buChar char=""/>
            </a:pPr>
            <a:endParaRPr sz="3400">
              <a:latin typeface="Times New Roman"/>
              <a:cs typeface="Times New Roman"/>
            </a:endParaRPr>
          </a:p>
          <a:p>
            <a:pPr marL="286385" marR="12700" indent="-274320" algn="just">
              <a:lnSpc>
                <a:spcPct val="100000"/>
              </a:lnSpc>
              <a:spcBef>
                <a:spcPts val="5"/>
              </a:spcBef>
              <a:buClr>
                <a:srgbClr val="B03E9A"/>
              </a:buClr>
              <a:buSzPct val="71739"/>
              <a:buFont typeface="Arial"/>
              <a:buChar char=""/>
              <a:tabLst>
                <a:tab pos="355600" algn="l"/>
              </a:tabLst>
            </a:pPr>
            <a:r>
              <a:rPr dirty="0"/>
              <a:t>	</a:t>
            </a:r>
            <a:r>
              <a:rPr sz="2300" dirty="0">
                <a:latin typeface="Times New Roman"/>
                <a:cs typeface="Times New Roman"/>
              </a:rPr>
              <a:t>The checksum </a:t>
            </a:r>
            <a:r>
              <a:rPr sz="2300" spc="-5" dirty="0">
                <a:latin typeface="Times New Roman"/>
                <a:cs typeface="Times New Roman"/>
              </a:rPr>
              <a:t>is </a:t>
            </a:r>
            <a:r>
              <a:rPr sz="2300" dirty="0">
                <a:latin typeface="Times New Roman"/>
                <a:cs typeface="Times New Roman"/>
              </a:rPr>
              <a:t>used </a:t>
            </a:r>
            <a:r>
              <a:rPr sz="2300" spc="-10" dirty="0">
                <a:latin typeface="Times New Roman"/>
                <a:cs typeface="Times New Roman"/>
              </a:rPr>
              <a:t>by </a:t>
            </a:r>
            <a:r>
              <a:rPr sz="2300" dirty="0">
                <a:latin typeface="Times New Roman"/>
                <a:cs typeface="Times New Roman"/>
              </a:rPr>
              <a:t>the </a:t>
            </a:r>
            <a:r>
              <a:rPr sz="2300" spc="-5" dirty="0">
                <a:solidFill>
                  <a:srgbClr val="892D4E"/>
                </a:solidFill>
                <a:latin typeface="Times New Roman"/>
                <a:cs typeface="Times New Roman"/>
              </a:rPr>
              <a:t>receiving </a:t>
            </a:r>
            <a:r>
              <a:rPr sz="2300" dirty="0">
                <a:solidFill>
                  <a:srgbClr val="892D4E"/>
                </a:solidFill>
                <a:latin typeface="Times New Roman"/>
                <a:cs typeface="Times New Roman"/>
              </a:rPr>
              <a:t>host </a:t>
            </a:r>
            <a:r>
              <a:rPr sz="2300" spc="-5" dirty="0">
                <a:latin typeface="Times New Roman"/>
                <a:cs typeface="Times New Roman"/>
              </a:rPr>
              <a:t>to check </a:t>
            </a:r>
            <a:r>
              <a:rPr sz="2300" spc="-70" dirty="0">
                <a:latin typeface="Times New Roman"/>
                <a:cs typeface="Times New Roman"/>
              </a:rPr>
              <a:t>whether  </a:t>
            </a:r>
            <a:r>
              <a:rPr sz="2300" dirty="0">
                <a:latin typeface="Times New Roman"/>
                <a:cs typeface="Times New Roman"/>
              </a:rPr>
              <a:t>errors have been introduced </a:t>
            </a:r>
            <a:r>
              <a:rPr sz="2300" spc="-5" dirty="0">
                <a:latin typeface="Times New Roman"/>
                <a:cs typeface="Times New Roman"/>
              </a:rPr>
              <a:t>into </a:t>
            </a:r>
            <a:r>
              <a:rPr sz="2300" dirty="0">
                <a:latin typeface="Times New Roman"/>
                <a:cs typeface="Times New Roman"/>
              </a:rPr>
              <a:t>the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segment.</a:t>
            </a:r>
            <a:endParaRPr sz="23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63132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61464" y="526923"/>
            <a:ext cx="3449954" cy="359410"/>
            <a:chOff x="2061464" y="526923"/>
            <a:chExt cx="3449954" cy="359410"/>
          </a:xfrm>
        </p:grpSpPr>
        <p:sp>
          <p:nvSpPr>
            <p:cNvPr id="3" name="object 3"/>
            <p:cNvSpPr/>
            <p:nvPr/>
          </p:nvSpPr>
          <p:spPr>
            <a:xfrm>
              <a:off x="2062353" y="527812"/>
              <a:ext cx="3447923" cy="3573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61361" y="584962"/>
              <a:ext cx="106933" cy="1153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50465" y="584962"/>
              <a:ext cx="132841" cy="2407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62353" y="527812"/>
              <a:ext cx="3448050" cy="357505"/>
            </a:xfrm>
            <a:custGeom>
              <a:avLst/>
              <a:gdLst/>
              <a:ahLst/>
              <a:cxnLst/>
              <a:rect l="l" t="t" r="r" b="b"/>
              <a:pathLst>
                <a:path w="3448050" h="357505">
                  <a:moveTo>
                    <a:pt x="3164586" y="5968"/>
                  </a:moveTo>
                  <a:lnTo>
                    <a:pt x="3197098" y="5968"/>
                  </a:lnTo>
                  <a:lnTo>
                    <a:pt x="3271901" y="238760"/>
                  </a:lnTo>
                  <a:lnTo>
                    <a:pt x="3345053" y="5968"/>
                  </a:lnTo>
                  <a:lnTo>
                    <a:pt x="3377311" y="5968"/>
                  </a:lnTo>
                  <a:lnTo>
                    <a:pt x="3447923" y="351789"/>
                  </a:lnTo>
                  <a:lnTo>
                    <a:pt x="3388487" y="351789"/>
                  </a:lnTo>
                  <a:lnTo>
                    <a:pt x="3352546" y="165353"/>
                  </a:lnTo>
                  <a:lnTo>
                    <a:pt x="3283077" y="356235"/>
                  </a:lnTo>
                  <a:lnTo>
                    <a:pt x="3261106" y="356235"/>
                  </a:lnTo>
                  <a:lnTo>
                    <a:pt x="3191510" y="165353"/>
                  </a:lnTo>
                  <a:lnTo>
                    <a:pt x="3154172" y="351789"/>
                  </a:lnTo>
                  <a:lnTo>
                    <a:pt x="3094990" y="351789"/>
                  </a:lnTo>
                  <a:lnTo>
                    <a:pt x="3164586" y="5968"/>
                  </a:lnTo>
                  <a:close/>
                </a:path>
                <a:path w="3448050" h="357505">
                  <a:moveTo>
                    <a:pt x="2798064" y="5968"/>
                  </a:moveTo>
                  <a:lnTo>
                    <a:pt x="2859405" y="5968"/>
                  </a:lnTo>
                  <a:lnTo>
                    <a:pt x="2859405" y="240157"/>
                  </a:lnTo>
                  <a:lnTo>
                    <a:pt x="2860454" y="253420"/>
                  </a:lnTo>
                  <a:lnTo>
                    <a:pt x="2885580" y="293143"/>
                  </a:lnTo>
                  <a:lnTo>
                    <a:pt x="2923032" y="302895"/>
                  </a:lnTo>
                  <a:lnTo>
                    <a:pt x="2938772" y="301825"/>
                  </a:lnTo>
                  <a:lnTo>
                    <a:pt x="2974848" y="285876"/>
                  </a:lnTo>
                  <a:lnTo>
                    <a:pt x="2993390" y="239013"/>
                  </a:lnTo>
                  <a:lnTo>
                    <a:pt x="2993390" y="5968"/>
                  </a:lnTo>
                  <a:lnTo>
                    <a:pt x="3054604" y="5968"/>
                  </a:lnTo>
                  <a:lnTo>
                    <a:pt x="3054604" y="243712"/>
                  </a:lnTo>
                  <a:lnTo>
                    <a:pt x="3052385" y="268932"/>
                  </a:lnTo>
                  <a:lnTo>
                    <a:pt x="3034565" y="310703"/>
                  </a:lnTo>
                  <a:lnTo>
                    <a:pt x="2999531" y="340447"/>
                  </a:lnTo>
                  <a:lnTo>
                    <a:pt x="2951855" y="355496"/>
                  </a:lnTo>
                  <a:lnTo>
                    <a:pt x="2923540" y="357377"/>
                  </a:lnTo>
                  <a:lnTo>
                    <a:pt x="2895157" y="355542"/>
                  </a:lnTo>
                  <a:lnTo>
                    <a:pt x="2848727" y="340822"/>
                  </a:lnTo>
                  <a:lnTo>
                    <a:pt x="2816387" y="311574"/>
                  </a:lnTo>
                  <a:lnTo>
                    <a:pt x="2800092" y="269370"/>
                  </a:lnTo>
                  <a:lnTo>
                    <a:pt x="2798064" y="243459"/>
                  </a:lnTo>
                  <a:lnTo>
                    <a:pt x="2798064" y="5968"/>
                  </a:lnTo>
                  <a:close/>
                </a:path>
                <a:path w="3448050" h="357505">
                  <a:moveTo>
                    <a:pt x="2252472" y="5968"/>
                  </a:moveTo>
                  <a:lnTo>
                    <a:pt x="2313813" y="5968"/>
                  </a:lnTo>
                  <a:lnTo>
                    <a:pt x="2313813" y="171323"/>
                  </a:lnTo>
                  <a:lnTo>
                    <a:pt x="2431288" y="5968"/>
                  </a:lnTo>
                  <a:lnTo>
                    <a:pt x="2501011" y="5968"/>
                  </a:lnTo>
                  <a:lnTo>
                    <a:pt x="2392807" y="156972"/>
                  </a:lnTo>
                  <a:lnTo>
                    <a:pt x="2521839" y="351536"/>
                  </a:lnTo>
                  <a:lnTo>
                    <a:pt x="2448433" y="351536"/>
                  </a:lnTo>
                  <a:lnTo>
                    <a:pt x="2352167" y="204342"/>
                  </a:lnTo>
                  <a:lnTo>
                    <a:pt x="2313813" y="256921"/>
                  </a:lnTo>
                  <a:lnTo>
                    <a:pt x="2313813" y="351536"/>
                  </a:lnTo>
                  <a:lnTo>
                    <a:pt x="2252472" y="351536"/>
                  </a:lnTo>
                  <a:lnTo>
                    <a:pt x="2252472" y="5968"/>
                  </a:lnTo>
                  <a:close/>
                </a:path>
                <a:path w="3448050" h="357505">
                  <a:moveTo>
                    <a:pt x="1682496" y="5968"/>
                  </a:moveTo>
                  <a:lnTo>
                    <a:pt x="1902968" y="5968"/>
                  </a:lnTo>
                  <a:lnTo>
                    <a:pt x="1902968" y="60451"/>
                  </a:lnTo>
                  <a:lnTo>
                    <a:pt x="1743837" y="60451"/>
                  </a:lnTo>
                  <a:lnTo>
                    <a:pt x="1743837" y="141350"/>
                  </a:lnTo>
                  <a:lnTo>
                    <a:pt x="1858010" y="141350"/>
                  </a:lnTo>
                  <a:lnTo>
                    <a:pt x="1858010" y="193548"/>
                  </a:lnTo>
                  <a:lnTo>
                    <a:pt x="1743837" y="193548"/>
                  </a:lnTo>
                  <a:lnTo>
                    <a:pt x="1743837" y="297052"/>
                  </a:lnTo>
                  <a:lnTo>
                    <a:pt x="1900427" y="297052"/>
                  </a:lnTo>
                  <a:lnTo>
                    <a:pt x="1900427" y="351536"/>
                  </a:lnTo>
                  <a:lnTo>
                    <a:pt x="1682496" y="351536"/>
                  </a:lnTo>
                  <a:lnTo>
                    <a:pt x="1682496" y="5968"/>
                  </a:lnTo>
                  <a:close/>
                </a:path>
                <a:path w="3448050" h="357505">
                  <a:moveTo>
                    <a:pt x="1351788" y="5968"/>
                  </a:moveTo>
                  <a:lnTo>
                    <a:pt x="1413129" y="5968"/>
                  </a:lnTo>
                  <a:lnTo>
                    <a:pt x="1413129" y="141350"/>
                  </a:lnTo>
                  <a:lnTo>
                    <a:pt x="1550543" y="141350"/>
                  </a:lnTo>
                  <a:lnTo>
                    <a:pt x="1550543" y="5968"/>
                  </a:lnTo>
                  <a:lnTo>
                    <a:pt x="1611249" y="5968"/>
                  </a:lnTo>
                  <a:lnTo>
                    <a:pt x="1611249" y="351536"/>
                  </a:lnTo>
                  <a:lnTo>
                    <a:pt x="1550543" y="351536"/>
                  </a:lnTo>
                  <a:lnTo>
                    <a:pt x="1550543" y="195834"/>
                  </a:lnTo>
                  <a:lnTo>
                    <a:pt x="1413129" y="195834"/>
                  </a:lnTo>
                  <a:lnTo>
                    <a:pt x="1413129" y="351536"/>
                  </a:lnTo>
                  <a:lnTo>
                    <a:pt x="1351788" y="351536"/>
                  </a:lnTo>
                  <a:lnTo>
                    <a:pt x="1351788" y="5968"/>
                  </a:lnTo>
                  <a:close/>
                </a:path>
                <a:path w="3448050" h="357505">
                  <a:moveTo>
                    <a:pt x="0" y="5968"/>
                  </a:moveTo>
                  <a:lnTo>
                    <a:pt x="61341" y="5968"/>
                  </a:lnTo>
                  <a:lnTo>
                    <a:pt x="61341" y="240157"/>
                  </a:lnTo>
                  <a:lnTo>
                    <a:pt x="62390" y="253420"/>
                  </a:lnTo>
                  <a:lnTo>
                    <a:pt x="87516" y="293143"/>
                  </a:lnTo>
                  <a:lnTo>
                    <a:pt x="124968" y="302895"/>
                  </a:lnTo>
                  <a:lnTo>
                    <a:pt x="140708" y="301825"/>
                  </a:lnTo>
                  <a:lnTo>
                    <a:pt x="176784" y="285876"/>
                  </a:lnTo>
                  <a:lnTo>
                    <a:pt x="195326" y="239013"/>
                  </a:lnTo>
                  <a:lnTo>
                    <a:pt x="195326" y="5968"/>
                  </a:lnTo>
                  <a:lnTo>
                    <a:pt x="256540" y="5968"/>
                  </a:lnTo>
                  <a:lnTo>
                    <a:pt x="256540" y="243712"/>
                  </a:lnTo>
                  <a:lnTo>
                    <a:pt x="254321" y="268932"/>
                  </a:lnTo>
                  <a:lnTo>
                    <a:pt x="236501" y="310703"/>
                  </a:lnTo>
                  <a:lnTo>
                    <a:pt x="201467" y="340447"/>
                  </a:lnTo>
                  <a:lnTo>
                    <a:pt x="153791" y="355496"/>
                  </a:lnTo>
                  <a:lnTo>
                    <a:pt x="125476" y="357377"/>
                  </a:lnTo>
                  <a:lnTo>
                    <a:pt x="97093" y="355542"/>
                  </a:lnTo>
                  <a:lnTo>
                    <a:pt x="50663" y="340822"/>
                  </a:lnTo>
                  <a:lnTo>
                    <a:pt x="18323" y="311574"/>
                  </a:lnTo>
                  <a:lnTo>
                    <a:pt x="2028" y="269370"/>
                  </a:lnTo>
                  <a:lnTo>
                    <a:pt x="0" y="243459"/>
                  </a:lnTo>
                  <a:lnTo>
                    <a:pt x="0" y="5968"/>
                  </a:lnTo>
                  <a:close/>
                </a:path>
                <a:path w="3448050" h="357505">
                  <a:moveTo>
                    <a:pt x="710184" y="3555"/>
                  </a:moveTo>
                  <a:lnTo>
                    <a:pt x="748381" y="5127"/>
                  </a:lnTo>
                  <a:lnTo>
                    <a:pt x="808249" y="17700"/>
                  </a:lnTo>
                  <a:lnTo>
                    <a:pt x="846520" y="43037"/>
                  </a:lnTo>
                  <a:lnTo>
                    <a:pt x="865431" y="82280"/>
                  </a:lnTo>
                  <a:lnTo>
                    <a:pt x="867791" y="107187"/>
                  </a:lnTo>
                  <a:lnTo>
                    <a:pt x="862183" y="149981"/>
                  </a:lnTo>
                  <a:lnTo>
                    <a:pt x="845365" y="183266"/>
                  </a:lnTo>
                  <a:lnTo>
                    <a:pt x="817343" y="207040"/>
                  </a:lnTo>
                  <a:lnTo>
                    <a:pt x="778122" y="221305"/>
                  </a:lnTo>
                  <a:lnTo>
                    <a:pt x="727710" y="226060"/>
                  </a:lnTo>
                  <a:lnTo>
                    <a:pt x="722042" y="225962"/>
                  </a:lnTo>
                  <a:lnTo>
                    <a:pt x="715518" y="225663"/>
                  </a:lnTo>
                  <a:lnTo>
                    <a:pt x="708136" y="225149"/>
                  </a:lnTo>
                  <a:lnTo>
                    <a:pt x="699897" y="224409"/>
                  </a:lnTo>
                  <a:lnTo>
                    <a:pt x="699897" y="351536"/>
                  </a:lnTo>
                  <a:lnTo>
                    <a:pt x="638556" y="351536"/>
                  </a:lnTo>
                  <a:lnTo>
                    <a:pt x="638556" y="6223"/>
                  </a:lnTo>
                  <a:lnTo>
                    <a:pt x="666035" y="5056"/>
                  </a:lnTo>
                  <a:lnTo>
                    <a:pt x="687133" y="4222"/>
                  </a:lnTo>
                  <a:lnTo>
                    <a:pt x="701849" y="3722"/>
                  </a:lnTo>
                  <a:lnTo>
                    <a:pt x="710184" y="3555"/>
                  </a:lnTo>
                  <a:close/>
                </a:path>
                <a:path w="3448050" h="357505">
                  <a:moveTo>
                    <a:pt x="419862" y="3555"/>
                  </a:moveTo>
                  <a:lnTo>
                    <a:pt x="487505" y="14620"/>
                  </a:lnTo>
                  <a:lnTo>
                    <a:pt x="539623" y="47878"/>
                  </a:lnTo>
                  <a:lnTo>
                    <a:pt x="572770" y="99313"/>
                  </a:lnTo>
                  <a:lnTo>
                    <a:pt x="583819" y="165226"/>
                  </a:lnTo>
                  <a:lnTo>
                    <a:pt x="578833" y="222154"/>
                  </a:lnTo>
                  <a:lnTo>
                    <a:pt x="563875" y="268732"/>
                  </a:lnTo>
                  <a:lnTo>
                    <a:pt x="538940" y="304958"/>
                  </a:lnTo>
                  <a:lnTo>
                    <a:pt x="504025" y="330835"/>
                  </a:lnTo>
                  <a:lnTo>
                    <a:pt x="459126" y="346360"/>
                  </a:lnTo>
                  <a:lnTo>
                    <a:pt x="404241" y="351536"/>
                  </a:lnTo>
                  <a:lnTo>
                    <a:pt x="327660" y="351536"/>
                  </a:lnTo>
                  <a:lnTo>
                    <a:pt x="327660" y="6223"/>
                  </a:lnTo>
                  <a:lnTo>
                    <a:pt x="360926" y="5056"/>
                  </a:lnTo>
                  <a:lnTo>
                    <a:pt x="387381" y="4222"/>
                  </a:lnTo>
                  <a:lnTo>
                    <a:pt x="407027" y="3722"/>
                  </a:lnTo>
                  <a:lnTo>
                    <a:pt x="419862" y="3555"/>
                  </a:lnTo>
                  <a:close/>
                </a:path>
                <a:path w="3448050" h="357505">
                  <a:moveTo>
                    <a:pt x="2640076" y="0"/>
                  </a:moveTo>
                  <a:lnTo>
                    <a:pt x="2668008" y="1404"/>
                  </a:lnTo>
                  <a:lnTo>
                    <a:pt x="2691987" y="5619"/>
                  </a:lnTo>
                  <a:lnTo>
                    <a:pt x="2712013" y="12644"/>
                  </a:lnTo>
                  <a:lnTo>
                    <a:pt x="2728087" y="22478"/>
                  </a:lnTo>
                  <a:lnTo>
                    <a:pt x="2709418" y="75311"/>
                  </a:lnTo>
                  <a:lnTo>
                    <a:pt x="2693011" y="65216"/>
                  </a:lnTo>
                  <a:lnTo>
                    <a:pt x="2676175" y="57991"/>
                  </a:lnTo>
                  <a:lnTo>
                    <a:pt x="2658911" y="53647"/>
                  </a:lnTo>
                  <a:lnTo>
                    <a:pt x="2641219" y="52197"/>
                  </a:lnTo>
                  <a:lnTo>
                    <a:pt x="2631221" y="52889"/>
                  </a:lnTo>
                  <a:lnTo>
                    <a:pt x="2599578" y="76263"/>
                  </a:lnTo>
                  <a:lnTo>
                    <a:pt x="2596642" y="92583"/>
                  </a:lnTo>
                  <a:lnTo>
                    <a:pt x="2600759" y="107584"/>
                  </a:lnTo>
                  <a:lnTo>
                    <a:pt x="2613104" y="122872"/>
                  </a:lnTo>
                  <a:lnTo>
                    <a:pt x="2633664" y="138445"/>
                  </a:lnTo>
                  <a:lnTo>
                    <a:pt x="2662428" y="154304"/>
                  </a:lnTo>
                  <a:lnTo>
                    <a:pt x="2678568" y="162615"/>
                  </a:lnTo>
                  <a:lnTo>
                    <a:pt x="2692304" y="170592"/>
                  </a:lnTo>
                  <a:lnTo>
                    <a:pt x="2726007" y="201041"/>
                  </a:lnTo>
                  <a:lnTo>
                    <a:pt x="2741834" y="238934"/>
                  </a:lnTo>
                  <a:lnTo>
                    <a:pt x="2743835" y="261238"/>
                  </a:lnTo>
                  <a:lnTo>
                    <a:pt x="2741763" y="281267"/>
                  </a:lnTo>
                  <a:lnTo>
                    <a:pt x="2725189" y="315799"/>
                  </a:lnTo>
                  <a:lnTo>
                    <a:pt x="2692709" y="342161"/>
                  </a:lnTo>
                  <a:lnTo>
                    <a:pt x="2648323" y="355687"/>
                  </a:lnTo>
                  <a:lnTo>
                    <a:pt x="2621915" y="357377"/>
                  </a:lnTo>
                  <a:lnTo>
                    <a:pt x="2598316" y="355828"/>
                  </a:lnTo>
                  <a:lnTo>
                    <a:pt x="2575909" y="351170"/>
                  </a:lnTo>
                  <a:lnTo>
                    <a:pt x="2554692" y="343394"/>
                  </a:lnTo>
                  <a:lnTo>
                    <a:pt x="2534666" y="332486"/>
                  </a:lnTo>
                  <a:lnTo>
                    <a:pt x="2557272" y="277495"/>
                  </a:lnTo>
                  <a:lnTo>
                    <a:pt x="2575373" y="288643"/>
                  </a:lnTo>
                  <a:lnTo>
                    <a:pt x="2593308" y="296576"/>
                  </a:lnTo>
                  <a:lnTo>
                    <a:pt x="2611100" y="301319"/>
                  </a:lnTo>
                  <a:lnTo>
                    <a:pt x="2628773" y="302895"/>
                  </a:lnTo>
                  <a:lnTo>
                    <a:pt x="2652369" y="300537"/>
                  </a:lnTo>
                  <a:lnTo>
                    <a:pt x="2669238" y="293465"/>
                  </a:lnTo>
                  <a:lnTo>
                    <a:pt x="2679368" y="281678"/>
                  </a:lnTo>
                  <a:lnTo>
                    <a:pt x="2682748" y="265175"/>
                  </a:lnTo>
                  <a:lnTo>
                    <a:pt x="2681960" y="256434"/>
                  </a:lnTo>
                  <a:lnTo>
                    <a:pt x="2661975" y="223206"/>
                  </a:lnTo>
                  <a:lnTo>
                    <a:pt x="2617470" y="195452"/>
                  </a:lnTo>
                  <a:lnTo>
                    <a:pt x="2599257" y="185975"/>
                  </a:lnTo>
                  <a:lnTo>
                    <a:pt x="2584259" y="177355"/>
                  </a:lnTo>
                  <a:lnTo>
                    <a:pt x="2551779" y="148637"/>
                  </a:lnTo>
                  <a:lnTo>
                    <a:pt x="2535775" y="103489"/>
                  </a:lnTo>
                  <a:lnTo>
                    <a:pt x="2535301" y="92963"/>
                  </a:lnTo>
                  <a:lnTo>
                    <a:pt x="2537134" y="73796"/>
                  </a:lnTo>
                  <a:lnTo>
                    <a:pt x="2564638" y="26415"/>
                  </a:lnTo>
                  <a:lnTo>
                    <a:pt x="2598213" y="6635"/>
                  </a:lnTo>
                  <a:lnTo>
                    <a:pt x="2618091" y="1662"/>
                  </a:lnTo>
                  <a:lnTo>
                    <a:pt x="2640076" y="0"/>
                  </a:lnTo>
                  <a:close/>
                </a:path>
                <a:path w="3448050" h="357505">
                  <a:moveTo>
                    <a:pt x="2098548" y="0"/>
                  </a:moveTo>
                  <a:lnTo>
                    <a:pt x="2126767" y="1524"/>
                  </a:lnTo>
                  <a:lnTo>
                    <a:pt x="2151999" y="6096"/>
                  </a:lnTo>
                  <a:lnTo>
                    <a:pt x="2174253" y="13716"/>
                  </a:lnTo>
                  <a:lnTo>
                    <a:pt x="2193544" y="24384"/>
                  </a:lnTo>
                  <a:lnTo>
                    <a:pt x="2168398" y="75057"/>
                  </a:lnTo>
                  <a:lnTo>
                    <a:pt x="2156561" y="66075"/>
                  </a:lnTo>
                  <a:lnTo>
                    <a:pt x="2141616" y="59689"/>
                  </a:lnTo>
                  <a:lnTo>
                    <a:pt x="2123553" y="55876"/>
                  </a:lnTo>
                  <a:lnTo>
                    <a:pt x="2102358" y="54610"/>
                  </a:lnTo>
                  <a:lnTo>
                    <a:pt x="2081712" y="56872"/>
                  </a:lnTo>
                  <a:lnTo>
                    <a:pt x="2046279" y="74969"/>
                  </a:lnTo>
                  <a:lnTo>
                    <a:pt x="2019470" y="110095"/>
                  </a:lnTo>
                  <a:lnTo>
                    <a:pt x="2005667" y="155866"/>
                  </a:lnTo>
                  <a:lnTo>
                    <a:pt x="2003933" y="182372"/>
                  </a:lnTo>
                  <a:lnTo>
                    <a:pt x="2005530" y="208661"/>
                  </a:lnTo>
                  <a:lnTo>
                    <a:pt x="2018345" y="252666"/>
                  </a:lnTo>
                  <a:lnTo>
                    <a:pt x="2043422" y="284624"/>
                  </a:lnTo>
                  <a:lnTo>
                    <a:pt x="2097786" y="302895"/>
                  </a:lnTo>
                  <a:lnTo>
                    <a:pt x="2120911" y="300724"/>
                  </a:lnTo>
                  <a:lnTo>
                    <a:pt x="2141347" y="294195"/>
                  </a:lnTo>
                  <a:lnTo>
                    <a:pt x="2159115" y="283285"/>
                  </a:lnTo>
                  <a:lnTo>
                    <a:pt x="2174240" y="267970"/>
                  </a:lnTo>
                  <a:lnTo>
                    <a:pt x="2202815" y="317626"/>
                  </a:lnTo>
                  <a:lnTo>
                    <a:pt x="2181861" y="335035"/>
                  </a:lnTo>
                  <a:lnTo>
                    <a:pt x="2156539" y="347456"/>
                  </a:lnTo>
                  <a:lnTo>
                    <a:pt x="2126859" y="354899"/>
                  </a:lnTo>
                  <a:lnTo>
                    <a:pt x="2092833" y="357377"/>
                  </a:lnTo>
                  <a:lnTo>
                    <a:pt x="2058660" y="354401"/>
                  </a:lnTo>
                  <a:lnTo>
                    <a:pt x="2002410" y="330588"/>
                  </a:lnTo>
                  <a:lnTo>
                    <a:pt x="1962808" y="283773"/>
                  </a:lnTo>
                  <a:lnTo>
                    <a:pt x="1942806" y="218813"/>
                  </a:lnTo>
                  <a:lnTo>
                    <a:pt x="1940306" y="179832"/>
                  </a:lnTo>
                  <a:lnTo>
                    <a:pt x="1943072" y="143037"/>
                  </a:lnTo>
                  <a:lnTo>
                    <a:pt x="1965273" y="78926"/>
                  </a:lnTo>
                  <a:lnTo>
                    <a:pt x="2008518" y="29039"/>
                  </a:lnTo>
                  <a:lnTo>
                    <a:pt x="2065426" y="3234"/>
                  </a:lnTo>
                  <a:lnTo>
                    <a:pt x="2098548" y="0"/>
                  </a:lnTo>
                  <a:close/>
                </a:path>
                <a:path w="3448050" h="357505">
                  <a:moveTo>
                    <a:pt x="1197864" y="0"/>
                  </a:moveTo>
                  <a:lnTo>
                    <a:pt x="1226083" y="1524"/>
                  </a:lnTo>
                  <a:lnTo>
                    <a:pt x="1251315" y="6096"/>
                  </a:lnTo>
                  <a:lnTo>
                    <a:pt x="1273569" y="13716"/>
                  </a:lnTo>
                  <a:lnTo>
                    <a:pt x="1292860" y="24384"/>
                  </a:lnTo>
                  <a:lnTo>
                    <a:pt x="1267714" y="75057"/>
                  </a:lnTo>
                  <a:lnTo>
                    <a:pt x="1255877" y="66075"/>
                  </a:lnTo>
                  <a:lnTo>
                    <a:pt x="1240932" y="59689"/>
                  </a:lnTo>
                  <a:lnTo>
                    <a:pt x="1222869" y="55876"/>
                  </a:lnTo>
                  <a:lnTo>
                    <a:pt x="1201674" y="54610"/>
                  </a:lnTo>
                  <a:lnTo>
                    <a:pt x="1181028" y="56872"/>
                  </a:lnTo>
                  <a:lnTo>
                    <a:pt x="1145595" y="74969"/>
                  </a:lnTo>
                  <a:lnTo>
                    <a:pt x="1118786" y="110095"/>
                  </a:lnTo>
                  <a:lnTo>
                    <a:pt x="1104983" y="155866"/>
                  </a:lnTo>
                  <a:lnTo>
                    <a:pt x="1103249" y="182372"/>
                  </a:lnTo>
                  <a:lnTo>
                    <a:pt x="1104846" y="208661"/>
                  </a:lnTo>
                  <a:lnTo>
                    <a:pt x="1117661" y="252666"/>
                  </a:lnTo>
                  <a:lnTo>
                    <a:pt x="1142738" y="284624"/>
                  </a:lnTo>
                  <a:lnTo>
                    <a:pt x="1197102" y="302895"/>
                  </a:lnTo>
                  <a:lnTo>
                    <a:pt x="1220227" y="300724"/>
                  </a:lnTo>
                  <a:lnTo>
                    <a:pt x="1240663" y="294195"/>
                  </a:lnTo>
                  <a:lnTo>
                    <a:pt x="1258431" y="283285"/>
                  </a:lnTo>
                  <a:lnTo>
                    <a:pt x="1273556" y="267970"/>
                  </a:lnTo>
                  <a:lnTo>
                    <a:pt x="1302131" y="317626"/>
                  </a:lnTo>
                  <a:lnTo>
                    <a:pt x="1281177" y="335035"/>
                  </a:lnTo>
                  <a:lnTo>
                    <a:pt x="1255855" y="347456"/>
                  </a:lnTo>
                  <a:lnTo>
                    <a:pt x="1226175" y="354899"/>
                  </a:lnTo>
                  <a:lnTo>
                    <a:pt x="1192149" y="357377"/>
                  </a:lnTo>
                  <a:lnTo>
                    <a:pt x="1157976" y="354401"/>
                  </a:lnTo>
                  <a:lnTo>
                    <a:pt x="1101726" y="330588"/>
                  </a:lnTo>
                  <a:lnTo>
                    <a:pt x="1062124" y="283773"/>
                  </a:lnTo>
                  <a:lnTo>
                    <a:pt x="1042122" y="218813"/>
                  </a:lnTo>
                  <a:lnTo>
                    <a:pt x="1039622" y="179832"/>
                  </a:lnTo>
                  <a:lnTo>
                    <a:pt x="1042388" y="143037"/>
                  </a:lnTo>
                  <a:lnTo>
                    <a:pt x="1064589" y="78926"/>
                  </a:lnTo>
                  <a:lnTo>
                    <a:pt x="1107834" y="29039"/>
                  </a:lnTo>
                  <a:lnTo>
                    <a:pt x="1164742" y="3234"/>
                  </a:lnTo>
                  <a:lnTo>
                    <a:pt x="1197864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60194" y="1089406"/>
            <a:ext cx="7322184" cy="5391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B03E9A"/>
              </a:buClr>
              <a:buSzPct val="71739"/>
              <a:buFont typeface="Arial"/>
              <a:buChar char=""/>
              <a:tabLst>
                <a:tab pos="287020" algn="l"/>
              </a:tabLst>
            </a:pPr>
            <a:r>
              <a:rPr sz="2300" dirty="0">
                <a:latin typeface="Times New Roman"/>
                <a:cs typeface="Times New Roman"/>
              </a:rPr>
              <a:t>The UDP checksum provides for error</a:t>
            </a:r>
            <a:r>
              <a:rPr sz="2300" spc="-16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detection.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B03E9A"/>
              </a:buClr>
              <a:buFont typeface="Arial"/>
              <a:buChar char=""/>
            </a:pPr>
            <a:endParaRPr sz="3400">
              <a:latin typeface="Times New Roman"/>
              <a:cs typeface="Times New Roman"/>
            </a:endParaRPr>
          </a:p>
          <a:p>
            <a:pPr marL="286385" marR="17780" indent="-274320" algn="just">
              <a:lnSpc>
                <a:spcPct val="100000"/>
              </a:lnSpc>
              <a:buClr>
                <a:srgbClr val="B03E9A"/>
              </a:buClr>
              <a:buSzPct val="71739"/>
              <a:buFont typeface="Arial"/>
              <a:buChar char=""/>
              <a:tabLst>
                <a:tab pos="287020" algn="l"/>
              </a:tabLst>
            </a:pPr>
            <a:r>
              <a:rPr sz="2300" dirty="0">
                <a:latin typeface="Times New Roman"/>
                <a:cs typeface="Times New Roman"/>
              </a:rPr>
              <a:t>That is, the checksum </a:t>
            </a:r>
            <a:r>
              <a:rPr sz="2300" spc="-5" dirty="0">
                <a:latin typeface="Times New Roman"/>
                <a:cs typeface="Times New Roman"/>
              </a:rPr>
              <a:t>is </a:t>
            </a:r>
            <a:r>
              <a:rPr sz="2300" dirty="0">
                <a:latin typeface="Times New Roman"/>
                <a:cs typeface="Times New Roman"/>
              </a:rPr>
              <a:t>used </a:t>
            </a:r>
            <a:r>
              <a:rPr sz="2300" spc="-5" dirty="0">
                <a:latin typeface="Times New Roman"/>
                <a:cs typeface="Times New Roman"/>
              </a:rPr>
              <a:t>to determine </a:t>
            </a:r>
            <a:r>
              <a:rPr sz="2300" dirty="0">
                <a:latin typeface="Times New Roman"/>
                <a:cs typeface="Times New Roman"/>
              </a:rPr>
              <a:t>whether </a:t>
            </a:r>
            <a:r>
              <a:rPr sz="2300" spc="-130" dirty="0">
                <a:latin typeface="Times New Roman"/>
                <a:cs typeface="Times New Roman"/>
              </a:rPr>
              <a:t>bits  </a:t>
            </a:r>
            <a:r>
              <a:rPr sz="2300" dirty="0">
                <a:latin typeface="Times New Roman"/>
                <a:cs typeface="Times New Roman"/>
              </a:rPr>
              <a:t>within the UDP </a:t>
            </a:r>
            <a:r>
              <a:rPr sz="2300" spc="-5" dirty="0">
                <a:latin typeface="Times New Roman"/>
                <a:cs typeface="Times New Roman"/>
              </a:rPr>
              <a:t>segment </a:t>
            </a:r>
            <a:r>
              <a:rPr sz="2300" dirty="0">
                <a:latin typeface="Times New Roman"/>
                <a:cs typeface="Times New Roman"/>
              </a:rPr>
              <a:t>have been altered </a:t>
            </a:r>
            <a:r>
              <a:rPr sz="2300" spc="-5" dirty="0">
                <a:latin typeface="Times New Roman"/>
                <a:cs typeface="Times New Roman"/>
              </a:rPr>
              <a:t>(for example, </a:t>
            </a:r>
            <a:r>
              <a:rPr sz="2300" dirty="0">
                <a:latin typeface="Times New Roman"/>
                <a:cs typeface="Times New Roman"/>
              </a:rPr>
              <a:t>by  noise </a:t>
            </a:r>
            <a:r>
              <a:rPr sz="2300" spc="-5" dirty="0">
                <a:latin typeface="Times New Roman"/>
                <a:cs typeface="Times New Roman"/>
              </a:rPr>
              <a:t>in </a:t>
            </a:r>
            <a:r>
              <a:rPr sz="2300" dirty="0">
                <a:latin typeface="Times New Roman"/>
                <a:cs typeface="Times New Roman"/>
              </a:rPr>
              <a:t>the </a:t>
            </a:r>
            <a:r>
              <a:rPr sz="2300" spc="-5" dirty="0">
                <a:latin typeface="Times New Roman"/>
                <a:cs typeface="Times New Roman"/>
              </a:rPr>
              <a:t>links </a:t>
            </a:r>
            <a:r>
              <a:rPr sz="2300" dirty="0">
                <a:latin typeface="Times New Roman"/>
                <a:cs typeface="Times New Roman"/>
              </a:rPr>
              <a:t>or </a:t>
            </a:r>
            <a:r>
              <a:rPr sz="2300" spc="-5" dirty="0">
                <a:latin typeface="Times New Roman"/>
                <a:cs typeface="Times New Roman"/>
              </a:rPr>
              <a:t>while </a:t>
            </a:r>
            <a:r>
              <a:rPr sz="2300" dirty="0">
                <a:latin typeface="Times New Roman"/>
                <a:cs typeface="Times New Roman"/>
              </a:rPr>
              <a:t>stored </a:t>
            </a:r>
            <a:r>
              <a:rPr sz="2300" spc="-5" dirty="0">
                <a:latin typeface="Times New Roman"/>
                <a:cs typeface="Times New Roman"/>
              </a:rPr>
              <a:t>in </a:t>
            </a:r>
            <a:r>
              <a:rPr sz="2300" dirty="0">
                <a:latin typeface="Times New Roman"/>
                <a:cs typeface="Times New Roman"/>
              </a:rPr>
              <a:t>a router) </a:t>
            </a:r>
            <a:r>
              <a:rPr sz="2300" spc="-5" dirty="0">
                <a:latin typeface="Times New Roman"/>
                <a:cs typeface="Times New Roman"/>
              </a:rPr>
              <a:t>as it moved  </a:t>
            </a:r>
            <a:r>
              <a:rPr sz="2300" dirty="0">
                <a:latin typeface="Times New Roman"/>
                <a:cs typeface="Times New Roman"/>
              </a:rPr>
              <a:t>from source to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destination.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B03E9A"/>
              </a:buClr>
              <a:buFont typeface="Arial"/>
              <a:buChar char=""/>
            </a:pPr>
            <a:endParaRPr sz="3400">
              <a:latin typeface="Times New Roman"/>
              <a:cs typeface="Times New Roman"/>
            </a:endParaRPr>
          </a:p>
          <a:p>
            <a:pPr marL="286385" marR="16510" indent="-274320" algn="just">
              <a:lnSpc>
                <a:spcPct val="100000"/>
              </a:lnSpc>
              <a:spcBef>
                <a:spcPts val="5"/>
              </a:spcBef>
              <a:buClr>
                <a:srgbClr val="B03E9A"/>
              </a:buClr>
              <a:buSzPct val="71739"/>
              <a:buFont typeface="Arial"/>
              <a:buChar char=""/>
              <a:tabLst>
                <a:tab pos="287020" algn="l"/>
              </a:tabLst>
            </a:pPr>
            <a:r>
              <a:rPr sz="2300" dirty="0">
                <a:latin typeface="Times New Roman"/>
                <a:cs typeface="Times New Roman"/>
              </a:rPr>
              <a:t>UDP </a:t>
            </a:r>
            <a:r>
              <a:rPr sz="2300" spc="-5" dirty="0">
                <a:latin typeface="Times New Roman"/>
                <a:cs typeface="Times New Roman"/>
              </a:rPr>
              <a:t>at </a:t>
            </a:r>
            <a:r>
              <a:rPr sz="2300" dirty="0">
                <a:latin typeface="Times New Roman"/>
                <a:cs typeface="Times New Roman"/>
              </a:rPr>
              <a:t>the sender side </a:t>
            </a:r>
            <a:r>
              <a:rPr sz="2300" spc="-5" dirty="0">
                <a:latin typeface="Times New Roman"/>
                <a:cs typeface="Times New Roman"/>
              </a:rPr>
              <a:t>performs </a:t>
            </a:r>
            <a:r>
              <a:rPr sz="2300" dirty="0">
                <a:latin typeface="Times New Roman"/>
                <a:cs typeface="Times New Roman"/>
              </a:rPr>
              <a:t>the </a:t>
            </a:r>
            <a:r>
              <a:rPr sz="2300" dirty="0">
                <a:solidFill>
                  <a:srgbClr val="892D4E"/>
                </a:solidFill>
                <a:latin typeface="Times New Roman"/>
                <a:cs typeface="Times New Roman"/>
              </a:rPr>
              <a:t>1s </a:t>
            </a:r>
            <a:r>
              <a:rPr sz="2300" spc="-5" dirty="0">
                <a:solidFill>
                  <a:srgbClr val="892D4E"/>
                </a:solidFill>
                <a:latin typeface="Times New Roman"/>
                <a:cs typeface="Times New Roman"/>
              </a:rPr>
              <a:t>complement </a:t>
            </a:r>
            <a:r>
              <a:rPr sz="2300" dirty="0">
                <a:latin typeface="Times New Roman"/>
                <a:cs typeface="Times New Roman"/>
              </a:rPr>
              <a:t>of </a:t>
            </a:r>
            <a:r>
              <a:rPr sz="2300" spc="-160" dirty="0">
                <a:latin typeface="Times New Roman"/>
                <a:cs typeface="Times New Roman"/>
              </a:rPr>
              <a:t>the  </a:t>
            </a:r>
            <a:r>
              <a:rPr sz="2300" dirty="0">
                <a:latin typeface="Times New Roman"/>
                <a:cs typeface="Times New Roman"/>
              </a:rPr>
              <a:t>sum of </a:t>
            </a:r>
            <a:r>
              <a:rPr sz="2300" spc="-5" dirty="0">
                <a:latin typeface="Times New Roman"/>
                <a:cs typeface="Times New Roman"/>
              </a:rPr>
              <a:t>all </a:t>
            </a:r>
            <a:r>
              <a:rPr sz="2300" dirty="0">
                <a:latin typeface="Times New Roman"/>
                <a:cs typeface="Times New Roman"/>
              </a:rPr>
              <a:t>the 16-bit words in </a:t>
            </a:r>
            <a:r>
              <a:rPr sz="2300" spc="-10" dirty="0">
                <a:latin typeface="Times New Roman"/>
                <a:cs typeface="Times New Roman"/>
              </a:rPr>
              <a:t>the </a:t>
            </a:r>
            <a:r>
              <a:rPr sz="2300" spc="-5" dirty="0">
                <a:latin typeface="Times New Roman"/>
                <a:cs typeface="Times New Roman"/>
              </a:rPr>
              <a:t>segment, </a:t>
            </a:r>
            <a:r>
              <a:rPr sz="2300" dirty="0">
                <a:latin typeface="Times New Roman"/>
                <a:cs typeface="Times New Roman"/>
              </a:rPr>
              <a:t>with </a:t>
            </a:r>
            <a:r>
              <a:rPr sz="2300" spc="-5" dirty="0">
                <a:latin typeface="Times New Roman"/>
                <a:cs typeface="Times New Roman"/>
              </a:rPr>
              <a:t>any  </a:t>
            </a:r>
            <a:r>
              <a:rPr sz="2300" dirty="0">
                <a:latin typeface="Times New Roman"/>
                <a:cs typeface="Times New Roman"/>
              </a:rPr>
              <a:t>overflow encountered during the sum </a:t>
            </a:r>
            <a:r>
              <a:rPr sz="2300" spc="-5" dirty="0">
                <a:latin typeface="Times New Roman"/>
                <a:cs typeface="Times New Roman"/>
              </a:rPr>
              <a:t>being </a:t>
            </a:r>
            <a:r>
              <a:rPr sz="2300" dirty="0">
                <a:latin typeface="Times New Roman"/>
                <a:cs typeface="Times New Roman"/>
              </a:rPr>
              <a:t>wrapped  around.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B03E9A"/>
              </a:buClr>
              <a:buFont typeface="Arial"/>
              <a:buChar char=""/>
            </a:pPr>
            <a:endParaRPr sz="340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buClr>
                <a:srgbClr val="B03E9A"/>
              </a:buClr>
              <a:buSzPct val="71739"/>
              <a:buFont typeface="Arial"/>
              <a:buChar char=""/>
              <a:tabLst>
                <a:tab pos="287020" algn="l"/>
              </a:tabLst>
            </a:pPr>
            <a:r>
              <a:rPr sz="2300" spc="-5" dirty="0">
                <a:latin typeface="Times New Roman"/>
                <a:cs typeface="Times New Roman"/>
              </a:rPr>
              <a:t>This </a:t>
            </a:r>
            <a:r>
              <a:rPr sz="2300" dirty="0">
                <a:latin typeface="Times New Roman"/>
                <a:cs typeface="Times New Roman"/>
              </a:rPr>
              <a:t>result </a:t>
            </a:r>
            <a:r>
              <a:rPr sz="2300" spc="-5" dirty="0">
                <a:latin typeface="Times New Roman"/>
                <a:cs typeface="Times New Roman"/>
              </a:rPr>
              <a:t>is </a:t>
            </a:r>
            <a:r>
              <a:rPr sz="2300" dirty="0">
                <a:latin typeface="Times New Roman"/>
                <a:cs typeface="Times New Roman"/>
              </a:rPr>
              <a:t>put </a:t>
            </a:r>
            <a:r>
              <a:rPr sz="2300" spc="-5" dirty="0">
                <a:latin typeface="Times New Roman"/>
                <a:cs typeface="Times New Roman"/>
              </a:rPr>
              <a:t>in the </a:t>
            </a:r>
            <a:r>
              <a:rPr sz="2300" dirty="0">
                <a:latin typeface="Times New Roman"/>
                <a:cs typeface="Times New Roman"/>
              </a:rPr>
              <a:t>checksum </a:t>
            </a:r>
            <a:r>
              <a:rPr sz="2300" spc="-5" dirty="0">
                <a:latin typeface="Times New Roman"/>
                <a:cs typeface="Times New Roman"/>
              </a:rPr>
              <a:t>field </a:t>
            </a:r>
            <a:r>
              <a:rPr sz="2300" dirty="0">
                <a:latin typeface="Times New Roman"/>
                <a:cs typeface="Times New Roman"/>
              </a:rPr>
              <a:t>of the </a:t>
            </a:r>
            <a:r>
              <a:rPr sz="2300" spc="-165" dirty="0">
                <a:latin typeface="Times New Roman"/>
                <a:cs typeface="Times New Roman"/>
              </a:rPr>
              <a:t>UDP  </a:t>
            </a:r>
            <a:r>
              <a:rPr sz="2300" spc="-5" dirty="0">
                <a:latin typeface="Times New Roman"/>
                <a:cs typeface="Times New Roman"/>
              </a:rPr>
              <a:t>segment.</a:t>
            </a:r>
            <a:endParaRPr sz="23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51783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57654" y="43434"/>
            <a:ext cx="3082925" cy="321310"/>
            <a:chOff x="2057654" y="43434"/>
            <a:chExt cx="3082925" cy="321310"/>
          </a:xfrm>
        </p:grpSpPr>
        <p:sp>
          <p:nvSpPr>
            <p:cNvPr id="3" name="object 3"/>
            <p:cNvSpPr/>
            <p:nvPr/>
          </p:nvSpPr>
          <p:spPr>
            <a:xfrm>
              <a:off x="2058543" y="44323"/>
              <a:ext cx="3081147" cy="3190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82367" y="95250"/>
              <a:ext cx="95630" cy="103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04999" y="95250"/>
              <a:ext cx="118871" cy="2151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58543" y="44323"/>
              <a:ext cx="3081655" cy="319405"/>
            </a:xfrm>
            <a:custGeom>
              <a:avLst/>
              <a:gdLst/>
              <a:ahLst/>
              <a:cxnLst/>
              <a:rect l="l" t="t" r="r" b="b"/>
              <a:pathLst>
                <a:path w="3081654" h="319405">
                  <a:moveTo>
                    <a:pt x="2828162" y="5333"/>
                  </a:moveTo>
                  <a:lnTo>
                    <a:pt x="2857246" y="5333"/>
                  </a:lnTo>
                  <a:lnTo>
                    <a:pt x="2924047" y="213105"/>
                  </a:lnTo>
                  <a:lnTo>
                    <a:pt x="2989326" y="5333"/>
                  </a:lnTo>
                  <a:lnTo>
                    <a:pt x="3018155" y="5333"/>
                  </a:lnTo>
                  <a:lnTo>
                    <a:pt x="3081147" y="314071"/>
                  </a:lnTo>
                  <a:lnTo>
                    <a:pt x="3028060" y="314071"/>
                  </a:lnTo>
                  <a:lnTo>
                    <a:pt x="2996057" y="147700"/>
                  </a:lnTo>
                  <a:lnTo>
                    <a:pt x="2933954" y="318007"/>
                  </a:lnTo>
                  <a:lnTo>
                    <a:pt x="2914396" y="318007"/>
                  </a:lnTo>
                  <a:lnTo>
                    <a:pt x="2852166" y="147700"/>
                  </a:lnTo>
                  <a:lnTo>
                    <a:pt x="2818892" y="314071"/>
                  </a:lnTo>
                  <a:lnTo>
                    <a:pt x="2766060" y="314071"/>
                  </a:lnTo>
                  <a:lnTo>
                    <a:pt x="2828162" y="5333"/>
                  </a:lnTo>
                  <a:close/>
                </a:path>
                <a:path w="3081654" h="319405">
                  <a:moveTo>
                    <a:pt x="2500884" y="5333"/>
                  </a:moveTo>
                  <a:lnTo>
                    <a:pt x="2555621" y="5333"/>
                  </a:lnTo>
                  <a:lnTo>
                    <a:pt x="2555621" y="214375"/>
                  </a:lnTo>
                  <a:lnTo>
                    <a:pt x="2556571" y="226260"/>
                  </a:lnTo>
                  <a:lnTo>
                    <a:pt x="2579048" y="261703"/>
                  </a:lnTo>
                  <a:lnTo>
                    <a:pt x="2612517" y="270382"/>
                  </a:lnTo>
                  <a:lnTo>
                    <a:pt x="2626490" y="269430"/>
                  </a:lnTo>
                  <a:lnTo>
                    <a:pt x="2665932" y="246810"/>
                  </a:lnTo>
                  <a:lnTo>
                    <a:pt x="2675255" y="213359"/>
                  </a:lnTo>
                  <a:lnTo>
                    <a:pt x="2675255" y="5333"/>
                  </a:lnTo>
                  <a:lnTo>
                    <a:pt x="2729992" y="5333"/>
                  </a:lnTo>
                  <a:lnTo>
                    <a:pt x="2729992" y="217550"/>
                  </a:lnTo>
                  <a:lnTo>
                    <a:pt x="2727993" y="240075"/>
                  </a:lnTo>
                  <a:lnTo>
                    <a:pt x="2712043" y="277362"/>
                  </a:lnTo>
                  <a:lnTo>
                    <a:pt x="2680799" y="303914"/>
                  </a:lnTo>
                  <a:lnTo>
                    <a:pt x="2638214" y="317353"/>
                  </a:lnTo>
                  <a:lnTo>
                    <a:pt x="2612897" y="319024"/>
                  </a:lnTo>
                  <a:lnTo>
                    <a:pt x="2587563" y="317380"/>
                  </a:lnTo>
                  <a:lnTo>
                    <a:pt x="2546086" y="304236"/>
                  </a:lnTo>
                  <a:lnTo>
                    <a:pt x="2517225" y="278163"/>
                  </a:lnTo>
                  <a:lnTo>
                    <a:pt x="2502695" y="240496"/>
                  </a:lnTo>
                  <a:lnTo>
                    <a:pt x="2500884" y="217424"/>
                  </a:lnTo>
                  <a:lnTo>
                    <a:pt x="2500884" y="5333"/>
                  </a:lnTo>
                  <a:close/>
                </a:path>
                <a:path w="3081654" h="319405">
                  <a:moveTo>
                    <a:pt x="2013204" y="5333"/>
                  </a:moveTo>
                  <a:lnTo>
                    <a:pt x="2067941" y="5333"/>
                  </a:lnTo>
                  <a:lnTo>
                    <a:pt x="2067941" y="152907"/>
                  </a:lnTo>
                  <a:lnTo>
                    <a:pt x="2172843" y="5333"/>
                  </a:lnTo>
                  <a:lnTo>
                    <a:pt x="2235072" y="5333"/>
                  </a:lnTo>
                  <a:lnTo>
                    <a:pt x="2138426" y="140080"/>
                  </a:lnTo>
                  <a:lnTo>
                    <a:pt x="2253615" y="313816"/>
                  </a:lnTo>
                  <a:lnTo>
                    <a:pt x="2188210" y="313816"/>
                  </a:lnTo>
                  <a:lnTo>
                    <a:pt x="2102231" y="182372"/>
                  </a:lnTo>
                  <a:lnTo>
                    <a:pt x="2067941" y="229361"/>
                  </a:lnTo>
                  <a:lnTo>
                    <a:pt x="2067941" y="313816"/>
                  </a:lnTo>
                  <a:lnTo>
                    <a:pt x="2013204" y="313816"/>
                  </a:lnTo>
                  <a:lnTo>
                    <a:pt x="2013204" y="5333"/>
                  </a:lnTo>
                  <a:close/>
                </a:path>
                <a:path w="3081654" h="319405">
                  <a:moveTo>
                    <a:pt x="1504187" y="5333"/>
                  </a:moveTo>
                  <a:lnTo>
                    <a:pt x="1701037" y="5333"/>
                  </a:lnTo>
                  <a:lnTo>
                    <a:pt x="1701037" y="53975"/>
                  </a:lnTo>
                  <a:lnTo>
                    <a:pt x="1558924" y="53975"/>
                  </a:lnTo>
                  <a:lnTo>
                    <a:pt x="1558924" y="126237"/>
                  </a:lnTo>
                  <a:lnTo>
                    <a:pt x="1660779" y="126237"/>
                  </a:lnTo>
                  <a:lnTo>
                    <a:pt x="1660779" y="172720"/>
                  </a:lnTo>
                  <a:lnTo>
                    <a:pt x="1558924" y="172720"/>
                  </a:lnTo>
                  <a:lnTo>
                    <a:pt x="1558924" y="265175"/>
                  </a:lnTo>
                  <a:lnTo>
                    <a:pt x="1698752" y="265175"/>
                  </a:lnTo>
                  <a:lnTo>
                    <a:pt x="1698752" y="313816"/>
                  </a:lnTo>
                  <a:lnTo>
                    <a:pt x="1504187" y="313816"/>
                  </a:lnTo>
                  <a:lnTo>
                    <a:pt x="1504187" y="5333"/>
                  </a:lnTo>
                  <a:close/>
                </a:path>
                <a:path w="3081654" h="319405">
                  <a:moveTo>
                    <a:pt x="1210056" y="5333"/>
                  </a:moveTo>
                  <a:lnTo>
                    <a:pt x="1264793" y="5333"/>
                  </a:lnTo>
                  <a:lnTo>
                    <a:pt x="1264793" y="126237"/>
                  </a:lnTo>
                  <a:lnTo>
                    <a:pt x="1387602" y="126237"/>
                  </a:lnTo>
                  <a:lnTo>
                    <a:pt x="1387602" y="5333"/>
                  </a:lnTo>
                  <a:lnTo>
                    <a:pt x="1441704" y="5333"/>
                  </a:lnTo>
                  <a:lnTo>
                    <a:pt x="1441704" y="313816"/>
                  </a:lnTo>
                  <a:lnTo>
                    <a:pt x="1387602" y="313816"/>
                  </a:lnTo>
                  <a:lnTo>
                    <a:pt x="1387602" y="174878"/>
                  </a:lnTo>
                  <a:lnTo>
                    <a:pt x="1264793" y="174878"/>
                  </a:lnTo>
                  <a:lnTo>
                    <a:pt x="1264793" y="313816"/>
                  </a:lnTo>
                  <a:lnTo>
                    <a:pt x="1210056" y="313816"/>
                  </a:lnTo>
                  <a:lnTo>
                    <a:pt x="1210056" y="5333"/>
                  </a:lnTo>
                  <a:close/>
                </a:path>
                <a:path w="3081654" h="319405">
                  <a:moveTo>
                    <a:pt x="0" y="5333"/>
                  </a:moveTo>
                  <a:lnTo>
                    <a:pt x="54737" y="5333"/>
                  </a:lnTo>
                  <a:lnTo>
                    <a:pt x="54737" y="214375"/>
                  </a:lnTo>
                  <a:lnTo>
                    <a:pt x="55687" y="226260"/>
                  </a:lnTo>
                  <a:lnTo>
                    <a:pt x="78164" y="261703"/>
                  </a:lnTo>
                  <a:lnTo>
                    <a:pt x="111632" y="270382"/>
                  </a:lnTo>
                  <a:lnTo>
                    <a:pt x="125606" y="269430"/>
                  </a:lnTo>
                  <a:lnTo>
                    <a:pt x="165048" y="246810"/>
                  </a:lnTo>
                  <a:lnTo>
                    <a:pt x="174370" y="213359"/>
                  </a:lnTo>
                  <a:lnTo>
                    <a:pt x="174370" y="5333"/>
                  </a:lnTo>
                  <a:lnTo>
                    <a:pt x="229107" y="5333"/>
                  </a:lnTo>
                  <a:lnTo>
                    <a:pt x="229107" y="217550"/>
                  </a:lnTo>
                  <a:lnTo>
                    <a:pt x="227109" y="240075"/>
                  </a:lnTo>
                  <a:lnTo>
                    <a:pt x="211159" y="277362"/>
                  </a:lnTo>
                  <a:lnTo>
                    <a:pt x="179915" y="303914"/>
                  </a:lnTo>
                  <a:lnTo>
                    <a:pt x="137330" y="317353"/>
                  </a:lnTo>
                  <a:lnTo>
                    <a:pt x="112013" y="319024"/>
                  </a:lnTo>
                  <a:lnTo>
                    <a:pt x="86679" y="317380"/>
                  </a:lnTo>
                  <a:lnTo>
                    <a:pt x="45202" y="304236"/>
                  </a:lnTo>
                  <a:lnTo>
                    <a:pt x="16341" y="278163"/>
                  </a:lnTo>
                  <a:lnTo>
                    <a:pt x="1811" y="240496"/>
                  </a:lnTo>
                  <a:lnTo>
                    <a:pt x="0" y="217424"/>
                  </a:lnTo>
                  <a:lnTo>
                    <a:pt x="0" y="5333"/>
                  </a:lnTo>
                  <a:close/>
                </a:path>
                <a:path w="3081654" h="319405">
                  <a:moveTo>
                    <a:pt x="633983" y="3175"/>
                  </a:moveTo>
                  <a:lnTo>
                    <a:pt x="697198" y="8794"/>
                  </a:lnTo>
                  <a:lnTo>
                    <a:pt x="740790" y="25653"/>
                  </a:lnTo>
                  <a:lnTo>
                    <a:pt x="766222" y="54308"/>
                  </a:lnTo>
                  <a:lnTo>
                    <a:pt x="774700" y="95630"/>
                  </a:lnTo>
                  <a:lnTo>
                    <a:pt x="766869" y="142063"/>
                  </a:lnTo>
                  <a:lnTo>
                    <a:pt x="743394" y="175244"/>
                  </a:lnTo>
                  <a:lnTo>
                    <a:pt x="704298" y="195161"/>
                  </a:lnTo>
                  <a:lnTo>
                    <a:pt x="649605" y="201802"/>
                  </a:lnTo>
                  <a:lnTo>
                    <a:pt x="643382" y="201802"/>
                  </a:lnTo>
                  <a:lnTo>
                    <a:pt x="635126" y="201295"/>
                  </a:lnTo>
                  <a:lnTo>
                    <a:pt x="624713" y="200278"/>
                  </a:lnTo>
                  <a:lnTo>
                    <a:pt x="624713" y="313816"/>
                  </a:lnTo>
                  <a:lnTo>
                    <a:pt x="569976" y="313816"/>
                  </a:lnTo>
                  <a:lnTo>
                    <a:pt x="569976" y="5460"/>
                  </a:lnTo>
                  <a:lnTo>
                    <a:pt x="594479" y="4460"/>
                  </a:lnTo>
                  <a:lnTo>
                    <a:pt x="613314" y="3746"/>
                  </a:lnTo>
                  <a:lnTo>
                    <a:pt x="626483" y="3317"/>
                  </a:lnTo>
                  <a:lnTo>
                    <a:pt x="633983" y="3175"/>
                  </a:lnTo>
                  <a:close/>
                </a:path>
                <a:path w="3081654" h="319405">
                  <a:moveTo>
                    <a:pt x="374904" y="3175"/>
                  </a:moveTo>
                  <a:lnTo>
                    <a:pt x="435324" y="13065"/>
                  </a:lnTo>
                  <a:lnTo>
                    <a:pt x="481838" y="42672"/>
                  </a:lnTo>
                  <a:lnTo>
                    <a:pt x="511444" y="88582"/>
                  </a:lnTo>
                  <a:lnTo>
                    <a:pt x="521334" y="147447"/>
                  </a:lnTo>
                  <a:lnTo>
                    <a:pt x="516880" y="198267"/>
                  </a:lnTo>
                  <a:lnTo>
                    <a:pt x="503517" y="239855"/>
                  </a:lnTo>
                  <a:lnTo>
                    <a:pt x="481250" y="272208"/>
                  </a:lnTo>
                  <a:lnTo>
                    <a:pt x="450083" y="295322"/>
                  </a:lnTo>
                  <a:lnTo>
                    <a:pt x="410018" y="309192"/>
                  </a:lnTo>
                  <a:lnTo>
                    <a:pt x="361061" y="313816"/>
                  </a:lnTo>
                  <a:lnTo>
                    <a:pt x="292607" y="313816"/>
                  </a:lnTo>
                  <a:lnTo>
                    <a:pt x="292607" y="5460"/>
                  </a:lnTo>
                  <a:lnTo>
                    <a:pt x="322325" y="4460"/>
                  </a:lnTo>
                  <a:lnTo>
                    <a:pt x="345948" y="3746"/>
                  </a:lnTo>
                  <a:lnTo>
                    <a:pt x="363474" y="3317"/>
                  </a:lnTo>
                  <a:lnTo>
                    <a:pt x="374904" y="3175"/>
                  </a:lnTo>
                  <a:close/>
                </a:path>
                <a:path w="3081654" h="319405">
                  <a:moveTo>
                    <a:pt x="2359279" y="0"/>
                  </a:moveTo>
                  <a:lnTo>
                    <a:pt x="2384258" y="1260"/>
                  </a:lnTo>
                  <a:lnTo>
                    <a:pt x="2405665" y="5032"/>
                  </a:lnTo>
                  <a:lnTo>
                    <a:pt x="2423501" y="11304"/>
                  </a:lnTo>
                  <a:lnTo>
                    <a:pt x="2437765" y="20066"/>
                  </a:lnTo>
                  <a:lnTo>
                    <a:pt x="2421128" y="67182"/>
                  </a:lnTo>
                  <a:lnTo>
                    <a:pt x="2406532" y="58181"/>
                  </a:lnTo>
                  <a:lnTo>
                    <a:pt x="2391521" y="51752"/>
                  </a:lnTo>
                  <a:lnTo>
                    <a:pt x="2376104" y="47894"/>
                  </a:lnTo>
                  <a:lnTo>
                    <a:pt x="2360295" y="46608"/>
                  </a:lnTo>
                  <a:lnTo>
                    <a:pt x="2351389" y="47230"/>
                  </a:lnTo>
                  <a:lnTo>
                    <a:pt x="2321188" y="74929"/>
                  </a:lnTo>
                  <a:lnTo>
                    <a:pt x="2320544" y="82550"/>
                  </a:lnTo>
                  <a:lnTo>
                    <a:pt x="2324211" y="95986"/>
                  </a:lnTo>
                  <a:lnTo>
                    <a:pt x="2335212" y="109648"/>
                  </a:lnTo>
                  <a:lnTo>
                    <a:pt x="2353548" y="123572"/>
                  </a:lnTo>
                  <a:lnTo>
                    <a:pt x="2379218" y="137795"/>
                  </a:lnTo>
                  <a:lnTo>
                    <a:pt x="2393650" y="145194"/>
                  </a:lnTo>
                  <a:lnTo>
                    <a:pt x="2405903" y="152320"/>
                  </a:lnTo>
                  <a:lnTo>
                    <a:pt x="2436002" y="179419"/>
                  </a:lnTo>
                  <a:lnTo>
                    <a:pt x="2451429" y="222954"/>
                  </a:lnTo>
                  <a:lnTo>
                    <a:pt x="2451861" y="233172"/>
                  </a:lnTo>
                  <a:lnTo>
                    <a:pt x="2450026" y="251102"/>
                  </a:lnTo>
                  <a:lnTo>
                    <a:pt x="2422397" y="294894"/>
                  </a:lnTo>
                  <a:lnTo>
                    <a:pt x="2387711" y="313007"/>
                  </a:lnTo>
                  <a:lnTo>
                    <a:pt x="2343022" y="319024"/>
                  </a:lnTo>
                  <a:lnTo>
                    <a:pt x="2322000" y="317640"/>
                  </a:lnTo>
                  <a:lnTo>
                    <a:pt x="2302002" y="313483"/>
                  </a:lnTo>
                  <a:lnTo>
                    <a:pt x="2283051" y="306540"/>
                  </a:lnTo>
                  <a:lnTo>
                    <a:pt x="2265172" y="296799"/>
                  </a:lnTo>
                  <a:lnTo>
                    <a:pt x="2285365" y="247650"/>
                  </a:lnTo>
                  <a:lnTo>
                    <a:pt x="2301505" y="257631"/>
                  </a:lnTo>
                  <a:lnTo>
                    <a:pt x="2317527" y="264731"/>
                  </a:lnTo>
                  <a:lnTo>
                    <a:pt x="2333406" y="268974"/>
                  </a:lnTo>
                  <a:lnTo>
                    <a:pt x="2349119" y="270382"/>
                  </a:lnTo>
                  <a:lnTo>
                    <a:pt x="2370214" y="268285"/>
                  </a:lnTo>
                  <a:lnTo>
                    <a:pt x="2385298" y="261985"/>
                  </a:lnTo>
                  <a:lnTo>
                    <a:pt x="2394356" y="251469"/>
                  </a:lnTo>
                  <a:lnTo>
                    <a:pt x="2397379" y="236727"/>
                  </a:lnTo>
                  <a:lnTo>
                    <a:pt x="2396664" y="228917"/>
                  </a:lnTo>
                  <a:lnTo>
                    <a:pt x="2368629" y="191468"/>
                  </a:lnTo>
                  <a:lnTo>
                    <a:pt x="2322873" y="166022"/>
                  </a:lnTo>
                  <a:lnTo>
                    <a:pt x="2309463" y="158321"/>
                  </a:lnTo>
                  <a:lnTo>
                    <a:pt x="2280443" y="132683"/>
                  </a:lnTo>
                  <a:lnTo>
                    <a:pt x="2266213" y="92390"/>
                  </a:lnTo>
                  <a:lnTo>
                    <a:pt x="2265807" y="83057"/>
                  </a:lnTo>
                  <a:lnTo>
                    <a:pt x="2267430" y="65912"/>
                  </a:lnTo>
                  <a:lnTo>
                    <a:pt x="2291969" y="23622"/>
                  </a:lnTo>
                  <a:lnTo>
                    <a:pt x="2339653" y="1476"/>
                  </a:lnTo>
                  <a:lnTo>
                    <a:pt x="2359279" y="0"/>
                  </a:lnTo>
                  <a:close/>
                </a:path>
                <a:path w="3081654" h="319405">
                  <a:moveTo>
                    <a:pt x="1876044" y="0"/>
                  </a:moveTo>
                  <a:lnTo>
                    <a:pt x="1901285" y="1357"/>
                  </a:lnTo>
                  <a:lnTo>
                    <a:pt x="1923859" y="5429"/>
                  </a:lnTo>
                  <a:lnTo>
                    <a:pt x="1943766" y="12215"/>
                  </a:lnTo>
                  <a:lnTo>
                    <a:pt x="1961007" y="21717"/>
                  </a:lnTo>
                  <a:lnTo>
                    <a:pt x="1938401" y="67055"/>
                  </a:lnTo>
                  <a:lnTo>
                    <a:pt x="1927854" y="58981"/>
                  </a:lnTo>
                  <a:lnTo>
                    <a:pt x="1914509" y="53228"/>
                  </a:lnTo>
                  <a:lnTo>
                    <a:pt x="1898378" y="49785"/>
                  </a:lnTo>
                  <a:lnTo>
                    <a:pt x="1879472" y="48641"/>
                  </a:lnTo>
                  <a:lnTo>
                    <a:pt x="1861089" y="50665"/>
                  </a:lnTo>
                  <a:lnTo>
                    <a:pt x="1816227" y="81025"/>
                  </a:lnTo>
                  <a:lnTo>
                    <a:pt x="1797764" y="117633"/>
                  </a:lnTo>
                  <a:lnTo>
                    <a:pt x="1791589" y="162813"/>
                  </a:lnTo>
                  <a:lnTo>
                    <a:pt x="1793017" y="186295"/>
                  </a:lnTo>
                  <a:lnTo>
                    <a:pt x="1804447" y="225589"/>
                  </a:lnTo>
                  <a:lnTo>
                    <a:pt x="1841119" y="263143"/>
                  </a:lnTo>
                  <a:lnTo>
                    <a:pt x="1875408" y="270382"/>
                  </a:lnTo>
                  <a:lnTo>
                    <a:pt x="1896032" y="268450"/>
                  </a:lnTo>
                  <a:lnTo>
                    <a:pt x="1914286" y="262636"/>
                  </a:lnTo>
                  <a:lnTo>
                    <a:pt x="1930183" y="252916"/>
                  </a:lnTo>
                  <a:lnTo>
                    <a:pt x="1943734" y="239268"/>
                  </a:lnTo>
                  <a:lnTo>
                    <a:pt x="1969134" y="283463"/>
                  </a:lnTo>
                  <a:lnTo>
                    <a:pt x="1950440" y="299039"/>
                  </a:lnTo>
                  <a:lnTo>
                    <a:pt x="1927875" y="310149"/>
                  </a:lnTo>
                  <a:lnTo>
                    <a:pt x="1901430" y="316807"/>
                  </a:lnTo>
                  <a:lnTo>
                    <a:pt x="1871091" y="319024"/>
                  </a:lnTo>
                  <a:lnTo>
                    <a:pt x="1840517" y="316376"/>
                  </a:lnTo>
                  <a:lnTo>
                    <a:pt x="1790277" y="295128"/>
                  </a:lnTo>
                  <a:lnTo>
                    <a:pt x="1754965" y="253307"/>
                  </a:lnTo>
                  <a:lnTo>
                    <a:pt x="1737058" y="195343"/>
                  </a:lnTo>
                  <a:lnTo>
                    <a:pt x="1734820" y="160527"/>
                  </a:lnTo>
                  <a:lnTo>
                    <a:pt x="1737296" y="127718"/>
                  </a:lnTo>
                  <a:lnTo>
                    <a:pt x="1757108" y="70481"/>
                  </a:lnTo>
                  <a:lnTo>
                    <a:pt x="1795712" y="25931"/>
                  </a:lnTo>
                  <a:lnTo>
                    <a:pt x="1846488" y="2881"/>
                  </a:lnTo>
                  <a:lnTo>
                    <a:pt x="1876044" y="0"/>
                  </a:lnTo>
                  <a:close/>
                </a:path>
                <a:path w="3081654" h="319405">
                  <a:moveTo>
                    <a:pt x="1072895" y="0"/>
                  </a:moveTo>
                  <a:lnTo>
                    <a:pt x="1098137" y="1357"/>
                  </a:lnTo>
                  <a:lnTo>
                    <a:pt x="1120711" y="5429"/>
                  </a:lnTo>
                  <a:lnTo>
                    <a:pt x="1140618" y="12215"/>
                  </a:lnTo>
                  <a:lnTo>
                    <a:pt x="1157858" y="21717"/>
                  </a:lnTo>
                  <a:lnTo>
                    <a:pt x="1135252" y="67055"/>
                  </a:lnTo>
                  <a:lnTo>
                    <a:pt x="1124706" y="58981"/>
                  </a:lnTo>
                  <a:lnTo>
                    <a:pt x="1111361" y="53228"/>
                  </a:lnTo>
                  <a:lnTo>
                    <a:pt x="1095230" y="49785"/>
                  </a:lnTo>
                  <a:lnTo>
                    <a:pt x="1076325" y="48641"/>
                  </a:lnTo>
                  <a:lnTo>
                    <a:pt x="1057941" y="50665"/>
                  </a:lnTo>
                  <a:lnTo>
                    <a:pt x="1013079" y="81025"/>
                  </a:lnTo>
                  <a:lnTo>
                    <a:pt x="994616" y="117633"/>
                  </a:lnTo>
                  <a:lnTo>
                    <a:pt x="988440" y="162813"/>
                  </a:lnTo>
                  <a:lnTo>
                    <a:pt x="989869" y="186295"/>
                  </a:lnTo>
                  <a:lnTo>
                    <a:pt x="1001299" y="225589"/>
                  </a:lnTo>
                  <a:lnTo>
                    <a:pt x="1037970" y="263143"/>
                  </a:lnTo>
                  <a:lnTo>
                    <a:pt x="1072261" y="270382"/>
                  </a:lnTo>
                  <a:lnTo>
                    <a:pt x="1092884" y="268450"/>
                  </a:lnTo>
                  <a:lnTo>
                    <a:pt x="1111138" y="262636"/>
                  </a:lnTo>
                  <a:lnTo>
                    <a:pt x="1127035" y="252916"/>
                  </a:lnTo>
                  <a:lnTo>
                    <a:pt x="1140587" y="239268"/>
                  </a:lnTo>
                  <a:lnTo>
                    <a:pt x="1165987" y="283463"/>
                  </a:lnTo>
                  <a:lnTo>
                    <a:pt x="1147292" y="299039"/>
                  </a:lnTo>
                  <a:lnTo>
                    <a:pt x="1124727" y="310149"/>
                  </a:lnTo>
                  <a:lnTo>
                    <a:pt x="1098282" y="316807"/>
                  </a:lnTo>
                  <a:lnTo>
                    <a:pt x="1067943" y="319024"/>
                  </a:lnTo>
                  <a:lnTo>
                    <a:pt x="1037369" y="316376"/>
                  </a:lnTo>
                  <a:lnTo>
                    <a:pt x="987129" y="295128"/>
                  </a:lnTo>
                  <a:lnTo>
                    <a:pt x="951817" y="253307"/>
                  </a:lnTo>
                  <a:lnTo>
                    <a:pt x="933910" y="195343"/>
                  </a:lnTo>
                  <a:lnTo>
                    <a:pt x="931671" y="160527"/>
                  </a:lnTo>
                  <a:lnTo>
                    <a:pt x="934148" y="127718"/>
                  </a:lnTo>
                  <a:lnTo>
                    <a:pt x="953960" y="70481"/>
                  </a:lnTo>
                  <a:lnTo>
                    <a:pt x="992564" y="25931"/>
                  </a:lnTo>
                  <a:lnTo>
                    <a:pt x="1043340" y="2881"/>
                  </a:lnTo>
                  <a:lnTo>
                    <a:pt x="1072895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59939" y="421894"/>
            <a:ext cx="5200015" cy="5772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rebuchet MS"/>
                <a:cs typeface="Trebuchet MS"/>
              </a:rPr>
              <a:t>0110011001100000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-5" dirty="0">
                <a:latin typeface="Trebuchet MS"/>
                <a:cs typeface="Trebuchet MS"/>
              </a:rPr>
              <a:t>0101010101010101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5" dirty="0">
                <a:latin typeface="Trebuchet MS"/>
                <a:cs typeface="Trebuchet MS"/>
              </a:rPr>
              <a:t>1000111100001100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The sum of first </a:t>
            </a:r>
            <a:r>
              <a:rPr sz="2000" spc="-5" dirty="0">
                <a:latin typeface="Trebuchet MS"/>
                <a:cs typeface="Trebuchet MS"/>
              </a:rPr>
              <a:t>two </a:t>
            </a:r>
            <a:r>
              <a:rPr sz="2000" dirty="0">
                <a:latin typeface="Trebuchet MS"/>
                <a:cs typeface="Trebuchet MS"/>
              </a:rPr>
              <a:t>of </a:t>
            </a:r>
            <a:r>
              <a:rPr sz="2000" spc="-5" dirty="0">
                <a:latin typeface="Trebuchet MS"/>
                <a:cs typeface="Trebuchet MS"/>
              </a:rPr>
              <a:t>these </a:t>
            </a:r>
            <a:r>
              <a:rPr sz="2000" dirty="0">
                <a:latin typeface="Trebuchet MS"/>
                <a:cs typeface="Trebuchet MS"/>
              </a:rPr>
              <a:t>16-bit </a:t>
            </a:r>
            <a:r>
              <a:rPr sz="2000" spc="-5" dirty="0">
                <a:latin typeface="Trebuchet MS"/>
                <a:cs typeface="Trebuchet MS"/>
              </a:rPr>
              <a:t>words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" dirty="0">
                <a:latin typeface="Trebuchet MS"/>
                <a:cs typeface="Trebuchet MS"/>
              </a:rPr>
              <a:t>0110011001100000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0101010101010101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5" dirty="0">
                <a:latin typeface="Trebuchet MS"/>
                <a:cs typeface="Trebuchet MS"/>
              </a:rPr>
              <a:t>1011101110110101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rebuchet MS"/>
              <a:cs typeface="Trebuchet MS"/>
            </a:endParaRPr>
          </a:p>
          <a:p>
            <a:pPr marL="241300" marR="5080" indent="-228600">
              <a:lnSpc>
                <a:spcPct val="105000"/>
              </a:lnSpc>
            </a:pPr>
            <a:r>
              <a:rPr sz="2000" dirty="0">
                <a:latin typeface="Trebuchet MS"/>
                <a:cs typeface="Trebuchet MS"/>
              </a:rPr>
              <a:t>Adding </a:t>
            </a:r>
            <a:r>
              <a:rPr sz="2000" spc="-5" dirty="0">
                <a:latin typeface="Trebuchet MS"/>
                <a:cs typeface="Trebuchet MS"/>
              </a:rPr>
              <a:t>the third word to the </a:t>
            </a:r>
            <a:r>
              <a:rPr sz="2000" dirty="0">
                <a:latin typeface="Trebuchet MS"/>
                <a:cs typeface="Trebuchet MS"/>
              </a:rPr>
              <a:t>above sum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gives  </a:t>
            </a:r>
            <a:r>
              <a:rPr sz="2000" spc="-5" dirty="0">
                <a:latin typeface="Trebuchet MS"/>
                <a:cs typeface="Trebuchet MS"/>
              </a:rPr>
              <a:t>1011101110110101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41300" algn="l"/>
              </a:tabLst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	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1000111100001100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5" dirty="0">
                <a:latin typeface="Trebuchet MS"/>
                <a:cs typeface="Trebuchet MS"/>
              </a:rPr>
              <a:t>1,0100101011000001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rebuchet MS"/>
              <a:cs typeface="Trebuchet MS"/>
            </a:endParaRPr>
          </a:p>
          <a:p>
            <a:pPr marR="3041650" algn="r">
              <a:lnSpc>
                <a:spcPct val="100000"/>
              </a:lnSpc>
            </a:pPr>
            <a:r>
              <a:rPr sz="2000" spc="-5" dirty="0">
                <a:latin typeface="Trebuchet MS"/>
                <a:cs typeface="Trebuchet MS"/>
              </a:rPr>
              <a:t>0</a:t>
            </a:r>
            <a:r>
              <a:rPr sz="2000" spc="5" dirty="0">
                <a:latin typeface="Trebuchet MS"/>
                <a:cs typeface="Trebuchet MS"/>
              </a:rPr>
              <a:t>1</a:t>
            </a:r>
            <a:r>
              <a:rPr sz="2000" spc="-5" dirty="0">
                <a:latin typeface="Trebuchet MS"/>
                <a:cs typeface="Trebuchet MS"/>
              </a:rPr>
              <a:t>0</a:t>
            </a:r>
            <a:r>
              <a:rPr sz="2000" spc="5" dirty="0">
                <a:latin typeface="Trebuchet MS"/>
                <a:cs typeface="Trebuchet MS"/>
              </a:rPr>
              <a:t>0</a:t>
            </a:r>
            <a:r>
              <a:rPr sz="2000" spc="-5" dirty="0">
                <a:latin typeface="Trebuchet MS"/>
                <a:cs typeface="Trebuchet MS"/>
              </a:rPr>
              <a:t>1</a:t>
            </a:r>
            <a:r>
              <a:rPr sz="2000" spc="5" dirty="0">
                <a:latin typeface="Trebuchet MS"/>
                <a:cs typeface="Trebuchet MS"/>
              </a:rPr>
              <a:t>0</a:t>
            </a:r>
            <a:r>
              <a:rPr sz="2000" spc="-10" dirty="0">
                <a:latin typeface="Trebuchet MS"/>
                <a:cs typeface="Trebuchet MS"/>
              </a:rPr>
              <a:t>1</a:t>
            </a:r>
            <a:r>
              <a:rPr sz="2000" spc="-5" dirty="0">
                <a:latin typeface="Trebuchet MS"/>
                <a:cs typeface="Trebuchet MS"/>
              </a:rPr>
              <a:t>01100</a:t>
            </a:r>
            <a:r>
              <a:rPr sz="2000" spc="5" dirty="0">
                <a:latin typeface="Trebuchet MS"/>
                <a:cs typeface="Trebuchet MS"/>
              </a:rPr>
              <a:t>0</a:t>
            </a:r>
            <a:r>
              <a:rPr sz="2000" spc="-10" dirty="0">
                <a:latin typeface="Trebuchet MS"/>
                <a:cs typeface="Trebuchet MS"/>
              </a:rPr>
              <a:t>0</a:t>
            </a:r>
            <a:r>
              <a:rPr sz="2000" spc="-5" dirty="0">
                <a:latin typeface="Trebuchet MS"/>
                <a:cs typeface="Trebuchet MS"/>
              </a:rPr>
              <a:t>01</a:t>
            </a:r>
            <a:endParaRPr sz="2000">
              <a:latin typeface="Trebuchet MS"/>
              <a:cs typeface="Trebuchet MS"/>
            </a:endParaRPr>
          </a:p>
          <a:p>
            <a:pPr marR="3063875" algn="r">
              <a:lnSpc>
                <a:spcPct val="100000"/>
              </a:lnSpc>
              <a:spcBef>
                <a:spcPts val="120"/>
              </a:spcBef>
            </a:pPr>
            <a:r>
              <a:rPr sz="2000" dirty="0"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  <a:p>
            <a:pPr marR="3032125" algn="r">
              <a:lnSpc>
                <a:spcPct val="100000"/>
              </a:lnSpc>
              <a:spcBef>
                <a:spcPts val="120"/>
              </a:spcBef>
            </a:pPr>
            <a:r>
              <a:rPr sz="2000" spc="-5" dirty="0">
                <a:latin typeface="Trebuchet MS"/>
                <a:cs typeface="Trebuchet MS"/>
              </a:rPr>
              <a:t>-----------</a:t>
            </a:r>
            <a:r>
              <a:rPr sz="2000" spc="5" dirty="0">
                <a:latin typeface="Trebuchet MS"/>
                <a:cs typeface="Trebuchet MS"/>
              </a:rPr>
              <a:t>-</a:t>
            </a:r>
            <a:r>
              <a:rPr sz="2000" spc="-5" dirty="0">
                <a:latin typeface="Trebuchet MS"/>
                <a:cs typeface="Trebuchet MS"/>
              </a:rPr>
              <a:t>-</a:t>
            </a:r>
            <a:r>
              <a:rPr sz="2000" spc="5" dirty="0">
                <a:latin typeface="Trebuchet MS"/>
                <a:cs typeface="Trebuchet MS"/>
              </a:rPr>
              <a:t>-</a:t>
            </a:r>
            <a:r>
              <a:rPr sz="2000" spc="-5" dirty="0">
                <a:latin typeface="Trebuchet MS"/>
                <a:cs typeface="Trebuchet MS"/>
              </a:rPr>
              <a:t>-</a:t>
            </a:r>
            <a:r>
              <a:rPr sz="2000" spc="5" dirty="0">
                <a:latin typeface="Trebuchet MS"/>
                <a:cs typeface="Trebuchet MS"/>
              </a:rPr>
              <a:t>-</a:t>
            </a:r>
            <a:r>
              <a:rPr sz="2000" spc="-5" dirty="0">
                <a:latin typeface="Trebuchet MS"/>
                <a:cs typeface="Trebuchet MS"/>
              </a:rPr>
              <a:t>-</a:t>
            </a:r>
            <a:r>
              <a:rPr sz="2000" spc="5" dirty="0">
                <a:latin typeface="Trebuchet MS"/>
                <a:cs typeface="Trebuchet MS"/>
              </a:rPr>
              <a:t>-</a:t>
            </a:r>
            <a:r>
              <a:rPr sz="2000" spc="-5" dirty="0">
                <a:latin typeface="Trebuchet MS"/>
                <a:cs typeface="Trebuchet MS"/>
              </a:rPr>
              <a:t>-</a:t>
            </a:r>
            <a:r>
              <a:rPr sz="2000" spc="5" dirty="0">
                <a:latin typeface="Trebuchet MS"/>
                <a:cs typeface="Trebuchet MS"/>
              </a:rPr>
              <a:t>-</a:t>
            </a:r>
            <a:r>
              <a:rPr sz="2000" spc="-5" dirty="0">
                <a:latin typeface="Trebuchet MS"/>
                <a:cs typeface="Trebuchet MS"/>
              </a:rPr>
              <a:t>-</a:t>
            </a:r>
            <a:r>
              <a:rPr sz="2000" spc="5" dirty="0">
                <a:latin typeface="Trebuchet MS"/>
                <a:cs typeface="Trebuchet MS"/>
              </a:rPr>
              <a:t>-</a:t>
            </a:r>
            <a:r>
              <a:rPr sz="2000" dirty="0">
                <a:latin typeface="Trebuchet MS"/>
                <a:cs typeface="Trebuchet MS"/>
              </a:rPr>
              <a:t>-</a:t>
            </a:r>
            <a:endParaRPr sz="2000">
              <a:latin typeface="Trebuchet MS"/>
              <a:cs typeface="Trebuchet MS"/>
            </a:endParaRPr>
          </a:p>
          <a:p>
            <a:pPr marR="3041015" algn="r">
              <a:lnSpc>
                <a:spcPct val="100000"/>
              </a:lnSpc>
              <a:spcBef>
                <a:spcPts val="120"/>
              </a:spcBef>
            </a:pPr>
            <a:r>
              <a:rPr sz="2000" spc="-5" dirty="0">
                <a:solidFill>
                  <a:srgbClr val="C00000"/>
                </a:solidFill>
                <a:latin typeface="Trebuchet MS"/>
                <a:cs typeface="Trebuchet MS"/>
              </a:rPr>
              <a:t>0</a:t>
            </a:r>
            <a:r>
              <a:rPr sz="2000" spc="5" dirty="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sz="2000" spc="-5" dirty="0">
                <a:solidFill>
                  <a:srgbClr val="C00000"/>
                </a:solidFill>
                <a:latin typeface="Trebuchet MS"/>
                <a:cs typeface="Trebuchet MS"/>
              </a:rPr>
              <a:t>0</a:t>
            </a:r>
            <a:r>
              <a:rPr sz="2000" spc="5" dirty="0">
                <a:solidFill>
                  <a:srgbClr val="C00000"/>
                </a:solidFill>
                <a:latin typeface="Trebuchet MS"/>
                <a:cs typeface="Trebuchet MS"/>
              </a:rPr>
              <a:t>0</a:t>
            </a:r>
            <a:r>
              <a:rPr sz="2000" spc="-5" dirty="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sz="2000" spc="5" dirty="0">
                <a:solidFill>
                  <a:srgbClr val="C00000"/>
                </a:solidFill>
                <a:latin typeface="Trebuchet MS"/>
                <a:cs typeface="Trebuchet MS"/>
              </a:rPr>
              <a:t>0</a:t>
            </a:r>
            <a:r>
              <a:rPr sz="2000" spc="-10" dirty="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sz="2000" spc="-5" dirty="0">
                <a:solidFill>
                  <a:srgbClr val="C00000"/>
                </a:solidFill>
                <a:latin typeface="Trebuchet MS"/>
                <a:cs typeface="Trebuchet MS"/>
              </a:rPr>
              <a:t>01100</a:t>
            </a:r>
            <a:r>
              <a:rPr sz="2000" spc="5" dirty="0">
                <a:solidFill>
                  <a:srgbClr val="C00000"/>
                </a:solidFill>
                <a:latin typeface="Trebuchet MS"/>
                <a:cs typeface="Trebuchet MS"/>
              </a:rPr>
              <a:t>0</a:t>
            </a:r>
            <a:r>
              <a:rPr sz="2000" spc="-10" dirty="0">
                <a:solidFill>
                  <a:srgbClr val="C00000"/>
                </a:solidFill>
                <a:latin typeface="Trebuchet MS"/>
                <a:cs typeface="Trebuchet MS"/>
              </a:rPr>
              <a:t>0</a:t>
            </a:r>
            <a:r>
              <a:rPr sz="2000" spc="-5" dirty="0">
                <a:solidFill>
                  <a:srgbClr val="C00000"/>
                </a:solidFill>
                <a:latin typeface="Trebuchet MS"/>
                <a:cs typeface="Trebuchet MS"/>
              </a:rPr>
              <a:t>10</a:t>
            </a:r>
            <a:endParaRPr sz="20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9271399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57654" y="195834"/>
            <a:ext cx="3082925" cy="321310"/>
            <a:chOff x="2057654" y="195834"/>
            <a:chExt cx="3082925" cy="321310"/>
          </a:xfrm>
        </p:grpSpPr>
        <p:sp>
          <p:nvSpPr>
            <p:cNvPr id="3" name="object 3"/>
            <p:cNvSpPr/>
            <p:nvPr/>
          </p:nvSpPr>
          <p:spPr>
            <a:xfrm>
              <a:off x="2058543" y="196723"/>
              <a:ext cx="3081147" cy="3190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82367" y="247650"/>
              <a:ext cx="95630" cy="103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04999" y="247650"/>
              <a:ext cx="118871" cy="2151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58543" y="196723"/>
              <a:ext cx="3081655" cy="319405"/>
            </a:xfrm>
            <a:custGeom>
              <a:avLst/>
              <a:gdLst/>
              <a:ahLst/>
              <a:cxnLst/>
              <a:rect l="l" t="t" r="r" b="b"/>
              <a:pathLst>
                <a:path w="3081654" h="319405">
                  <a:moveTo>
                    <a:pt x="2828162" y="5333"/>
                  </a:moveTo>
                  <a:lnTo>
                    <a:pt x="2857246" y="5333"/>
                  </a:lnTo>
                  <a:lnTo>
                    <a:pt x="2924047" y="213105"/>
                  </a:lnTo>
                  <a:lnTo>
                    <a:pt x="2989326" y="5333"/>
                  </a:lnTo>
                  <a:lnTo>
                    <a:pt x="3018155" y="5333"/>
                  </a:lnTo>
                  <a:lnTo>
                    <a:pt x="3081147" y="314071"/>
                  </a:lnTo>
                  <a:lnTo>
                    <a:pt x="3028060" y="314071"/>
                  </a:lnTo>
                  <a:lnTo>
                    <a:pt x="2996057" y="147700"/>
                  </a:lnTo>
                  <a:lnTo>
                    <a:pt x="2933954" y="318007"/>
                  </a:lnTo>
                  <a:lnTo>
                    <a:pt x="2914396" y="318007"/>
                  </a:lnTo>
                  <a:lnTo>
                    <a:pt x="2852166" y="147700"/>
                  </a:lnTo>
                  <a:lnTo>
                    <a:pt x="2818892" y="314071"/>
                  </a:lnTo>
                  <a:lnTo>
                    <a:pt x="2766060" y="314071"/>
                  </a:lnTo>
                  <a:lnTo>
                    <a:pt x="2828162" y="5333"/>
                  </a:lnTo>
                  <a:close/>
                </a:path>
                <a:path w="3081654" h="319405">
                  <a:moveTo>
                    <a:pt x="2500884" y="5333"/>
                  </a:moveTo>
                  <a:lnTo>
                    <a:pt x="2555621" y="5333"/>
                  </a:lnTo>
                  <a:lnTo>
                    <a:pt x="2555621" y="214375"/>
                  </a:lnTo>
                  <a:lnTo>
                    <a:pt x="2556571" y="226260"/>
                  </a:lnTo>
                  <a:lnTo>
                    <a:pt x="2579048" y="261703"/>
                  </a:lnTo>
                  <a:lnTo>
                    <a:pt x="2612517" y="270382"/>
                  </a:lnTo>
                  <a:lnTo>
                    <a:pt x="2626490" y="269430"/>
                  </a:lnTo>
                  <a:lnTo>
                    <a:pt x="2665932" y="246810"/>
                  </a:lnTo>
                  <a:lnTo>
                    <a:pt x="2675255" y="213360"/>
                  </a:lnTo>
                  <a:lnTo>
                    <a:pt x="2675255" y="5333"/>
                  </a:lnTo>
                  <a:lnTo>
                    <a:pt x="2729992" y="5333"/>
                  </a:lnTo>
                  <a:lnTo>
                    <a:pt x="2729992" y="217550"/>
                  </a:lnTo>
                  <a:lnTo>
                    <a:pt x="2727993" y="240075"/>
                  </a:lnTo>
                  <a:lnTo>
                    <a:pt x="2712043" y="277362"/>
                  </a:lnTo>
                  <a:lnTo>
                    <a:pt x="2680799" y="303914"/>
                  </a:lnTo>
                  <a:lnTo>
                    <a:pt x="2638214" y="317353"/>
                  </a:lnTo>
                  <a:lnTo>
                    <a:pt x="2612897" y="319024"/>
                  </a:lnTo>
                  <a:lnTo>
                    <a:pt x="2587563" y="317380"/>
                  </a:lnTo>
                  <a:lnTo>
                    <a:pt x="2546086" y="304236"/>
                  </a:lnTo>
                  <a:lnTo>
                    <a:pt x="2517225" y="278163"/>
                  </a:lnTo>
                  <a:lnTo>
                    <a:pt x="2502695" y="240496"/>
                  </a:lnTo>
                  <a:lnTo>
                    <a:pt x="2500884" y="217424"/>
                  </a:lnTo>
                  <a:lnTo>
                    <a:pt x="2500884" y="5333"/>
                  </a:lnTo>
                  <a:close/>
                </a:path>
                <a:path w="3081654" h="319405">
                  <a:moveTo>
                    <a:pt x="2013204" y="5333"/>
                  </a:moveTo>
                  <a:lnTo>
                    <a:pt x="2067941" y="5333"/>
                  </a:lnTo>
                  <a:lnTo>
                    <a:pt x="2067941" y="152907"/>
                  </a:lnTo>
                  <a:lnTo>
                    <a:pt x="2172843" y="5333"/>
                  </a:lnTo>
                  <a:lnTo>
                    <a:pt x="2235072" y="5333"/>
                  </a:lnTo>
                  <a:lnTo>
                    <a:pt x="2138426" y="140080"/>
                  </a:lnTo>
                  <a:lnTo>
                    <a:pt x="2253615" y="313816"/>
                  </a:lnTo>
                  <a:lnTo>
                    <a:pt x="2188210" y="313816"/>
                  </a:lnTo>
                  <a:lnTo>
                    <a:pt x="2102231" y="182372"/>
                  </a:lnTo>
                  <a:lnTo>
                    <a:pt x="2067941" y="229362"/>
                  </a:lnTo>
                  <a:lnTo>
                    <a:pt x="2067941" y="313816"/>
                  </a:lnTo>
                  <a:lnTo>
                    <a:pt x="2013204" y="313816"/>
                  </a:lnTo>
                  <a:lnTo>
                    <a:pt x="2013204" y="5333"/>
                  </a:lnTo>
                  <a:close/>
                </a:path>
                <a:path w="3081654" h="319405">
                  <a:moveTo>
                    <a:pt x="1504187" y="5333"/>
                  </a:moveTo>
                  <a:lnTo>
                    <a:pt x="1701037" y="5333"/>
                  </a:lnTo>
                  <a:lnTo>
                    <a:pt x="1701037" y="53975"/>
                  </a:lnTo>
                  <a:lnTo>
                    <a:pt x="1558924" y="53975"/>
                  </a:lnTo>
                  <a:lnTo>
                    <a:pt x="1558924" y="126237"/>
                  </a:lnTo>
                  <a:lnTo>
                    <a:pt x="1660779" y="126237"/>
                  </a:lnTo>
                  <a:lnTo>
                    <a:pt x="1660779" y="172719"/>
                  </a:lnTo>
                  <a:lnTo>
                    <a:pt x="1558924" y="172719"/>
                  </a:lnTo>
                  <a:lnTo>
                    <a:pt x="1558924" y="265175"/>
                  </a:lnTo>
                  <a:lnTo>
                    <a:pt x="1698752" y="265175"/>
                  </a:lnTo>
                  <a:lnTo>
                    <a:pt x="1698752" y="313816"/>
                  </a:lnTo>
                  <a:lnTo>
                    <a:pt x="1504187" y="313816"/>
                  </a:lnTo>
                  <a:lnTo>
                    <a:pt x="1504187" y="5333"/>
                  </a:lnTo>
                  <a:close/>
                </a:path>
                <a:path w="3081654" h="319405">
                  <a:moveTo>
                    <a:pt x="1210056" y="5333"/>
                  </a:moveTo>
                  <a:lnTo>
                    <a:pt x="1264793" y="5333"/>
                  </a:lnTo>
                  <a:lnTo>
                    <a:pt x="1264793" y="126237"/>
                  </a:lnTo>
                  <a:lnTo>
                    <a:pt x="1387602" y="126237"/>
                  </a:lnTo>
                  <a:lnTo>
                    <a:pt x="1387602" y="5333"/>
                  </a:lnTo>
                  <a:lnTo>
                    <a:pt x="1441704" y="5333"/>
                  </a:lnTo>
                  <a:lnTo>
                    <a:pt x="1441704" y="313816"/>
                  </a:lnTo>
                  <a:lnTo>
                    <a:pt x="1387602" y="313816"/>
                  </a:lnTo>
                  <a:lnTo>
                    <a:pt x="1387602" y="174878"/>
                  </a:lnTo>
                  <a:lnTo>
                    <a:pt x="1264793" y="174878"/>
                  </a:lnTo>
                  <a:lnTo>
                    <a:pt x="1264793" y="313816"/>
                  </a:lnTo>
                  <a:lnTo>
                    <a:pt x="1210056" y="313816"/>
                  </a:lnTo>
                  <a:lnTo>
                    <a:pt x="1210056" y="5333"/>
                  </a:lnTo>
                  <a:close/>
                </a:path>
                <a:path w="3081654" h="319405">
                  <a:moveTo>
                    <a:pt x="0" y="5333"/>
                  </a:moveTo>
                  <a:lnTo>
                    <a:pt x="54737" y="5333"/>
                  </a:lnTo>
                  <a:lnTo>
                    <a:pt x="54737" y="214375"/>
                  </a:lnTo>
                  <a:lnTo>
                    <a:pt x="55687" y="226260"/>
                  </a:lnTo>
                  <a:lnTo>
                    <a:pt x="78164" y="261703"/>
                  </a:lnTo>
                  <a:lnTo>
                    <a:pt x="111632" y="270382"/>
                  </a:lnTo>
                  <a:lnTo>
                    <a:pt x="125606" y="269430"/>
                  </a:lnTo>
                  <a:lnTo>
                    <a:pt x="165048" y="246810"/>
                  </a:lnTo>
                  <a:lnTo>
                    <a:pt x="174370" y="213360"/>
                  </a:lnTo>
                  <a:lnTo>
                    <a:pt x="174370" y="5333"/>
                  </a:lnTo>
                  <a:lnTo>
                    <a:pt x="229107" y="5333"/>
                  </a:lnTo>
                  <a:lnTo>
                    <a:pt x="229107" y="217550"/>
                  </a:lnTo>
                  <a:lnTo>
                    <a:pt x="227109" y="240075"/>
                  </a:lnTo>
                  <a:lnTo>
                    <a:pt x="211159" y="277362"/>
                  </a:lnTo>
                  <a:lnTo>
                    <a:pt x="179915" y="303914"/>
                  </a:lnTo>
                  <a:lnTo>
                    <a:pt x="137330" y="317353"/>
                  </a:lnTo>
                  <a:lnTo>
                    <a:pt x="112013" y="319024"/>
                  </a:lnTo>
                  <a:lnTo>
                    <a:pt x="86679" y="317380"/>
                  </a:lnTo>
                  <a:lnTo>
                    <a:pt x="45202" y="304236"/>
                  </a:lnTo>
                  <a:lnTo>
                    <a:pt x="16341" y="278163"/>
                  </a:lnTo>
                  <a:lnTo>
                    <a:pt x="1811" y="240496"/>
                  </a:lnTo>
                  <a:lnTo>
                    <a:pt x="0" y="217424"/>
                  </a:lnTo>
                  <a:lnTo>
                    <a:pt x="0" y="5333"/>
                  </a:lnTo>
                  <a:close/>
                </a:path>
                <a:path w="3081654" h="319405">
                  <a:moveTo>
                    <a:pt x="633983" y="3175"/>
                  </a:moveTo>
                  <a:lnTo>
                    <a:pt x="697198" y="8794"/>
                  </a:lnTo>
                  <a:lnTo>
                    <a:pt x="740790" y="25653"/>
                  </a:lnTo>
                  <a:lnTo>
                    <a:pt x="766222" y="54308"/>
                  </a:lnTo>
                  <a:lnTo>
                    <a:pt x="774700" y="95630"/>
                  </a:lnTo>
                  <a:lnTo>
                    <a:pt x="766869" y="142063"/>
                  </a:lnTo>
                  <a:lnTo>
                    <a:pt x="743394" y="175244"/>
                  </a:lnTo>
                  <a:lnTo>
                    <a:pt x="704298" y="195161"/>
                  </a:lnTo>
                  <a:lnTo>
                    <a:pt x="649605" y="201802"/>
                  </a:lnTo>
                  <a:lnTo>
                    <a:pt x="643382" y="201802"/>
                  </a:lnTo>
                  <a:lnTo>
                    <a:pt x="635126" y="201294"/>
                  </a:lnTo>
                  <a:lnTo>
                    <a:pt x="624713" y="200278"/>
                  </a:lnTo>
                  <a:lnTo>
                    <a:pt x="624713" y="313816"/>
                  </a:lnTo>
                  <a:lnTo>
                    <a:pt x="569976" y="313816"/>
                  </a:lnTo>
                  <a:lnTo>
                    <a:pt x="569976" y="5460"/>
                  </a:lnTo>
                  <a:lnTo>
                    <a:pt x="594479" y="4460"/>
                  </a:lnTo>
                  <a:lnTo>
                    <a:pt x="613314" y="3746"/>
                  </a:lnTo>
                  <a:lnTo>
                    <a:pt x="626483" y="3317"/>
                  </a:lnTo>
                  <a:lnTo>
                    <a:pt x="633983" y="3175"/>
                  </a:lnTo>
                  <a:close/>
                </a:path>
                <a:path w="3081654" h="319405">
                  <a:moveTo>
                    <a:pt x="374904" y="3175"/>
                  </a:moveTo>
                  <a:lnTo>
                    <a:pt x="435324" y="13065"/>
                  </a:lnTo>
                  <a:lnTo>
                    <a:pt x="481838" y="42672"/>
                  </a:lnTo>
                  <a:lnTo>
                    <a:pt x="511444" y="88582"/>
                  </a:lnTo>
                  <a:lnTo>
                    <a:pt x="521334" y="147447"/>
                  </a:lnTo>
                  <a:lnTo>
                    <a:pt x="516880" y="198267"/>
                  </a:lnTo>
                  <a:lnTo>
                    <a:pt x="503517" y="239855"/>
                  </a:lnTo>
                  <a:lnTo>
                    <a:pt x="481250" y="272208"/>
                  </a:lnTo>
                  <a:lnTo>
                    <a:pt x="450083" y="295322"/>
                  </a:lnTo>
                  <a:lnTo>
                    <a:pt x="410018" y="309192"/>
                  </a:lnTo>
                  <a:lnTo>
                    <a:pt x="361061" y="313816"/>
                  </a:lnTo>
                  <a:lnTo>
                    <a:pt x="292607" y="313816"/>
                  </a:lnTo>
                  <a:lnTo>
                    <a:pt x="292607" y="5460"/>
                  </a:lnTo>
                  <a:lnTo>
                    <a:pt x="322325" y="4460"/>
                  </a:lnTo>
                  <a:lnTo>
                    <a:pt x="345948" y="3746"/>
                  </a:lnTo>
                  <a:lnTo>
                    <a:pt x="363474" y="3317"/>
                  </a:lnTo>
                  <a:lnTo>
                    <a:pt x="374904" y="3175"/>
                  </a:lnTo>
                  <a:close/>
                </a:path>
                <a:path w="3081654" h="319405">
                  <a:moveTo>
                    <a:pt x="2359279" y="0"/>
                  </a:moveTo>
                  <a:lnTo>
                    <a:pt x="2384258" y="1260"/>
                  </a:lnTo>
                  <a:lnTo>
                    <a:pt x="2405665" y="5032"/>
                  </a:lnTo>
                  <a:lnTo>
                    <a:pt x="2423501" y="11304"/>
                  </a:lnTo>
                  <a:lnTo>
                    <a:pt x="2437765" y="20066"/>
                  </a:lnTo>
                  <a:lnTo>
                    <a:pt x="2421128" y="67182"/>
                  </a:lnTo>
                  <a:lnTo>
                    <a:pt x="2406532" y="58181"/>
                  </a:lnTo>
                  <a:lnTo>
                    <a:pt x="2391521" y="51752"/>
                  </a:lnTo>
                  <a:lnTo>
                    <a:pt x="2376104" y="47894"/>
                  </a:lnTo>
                  <a:lnTo>
                    <a:pt x="2360295" y="46608"/>
                  </a:lnTo>
                  <a:lnTo>
                    <a:pt x="2351389" y="47230"/>
                  </a:lnTo>
                  <a:lnTo>
                    <a:pt x="2321188" y="74929"/>
                  </a:lnTo>
                  <a:lnTo>
                    <a:pt x="2320544" y="82550"/>
                  </a:lnTo>
                  <a:lnTo>
                    <a:pt x="2324211" y="95986"/>
                  </a:lnTo>
                  <a:lnTo>
                    <a:pt x="2335212" y="109648"/>
                  </a:lnTo>
                  <a:lnTo>
                    <a:pt x="2353548" y="123572"/>
                  </a:lnTo>
                  <a:lnTo>
                    <a:pt x="2379218" y="137795"/>
                  </a:lnTo>
                  <a:lnTo>
                    <a:pt x="2393650" y="145194"/>
                  </a:lnTo>
                  <a:lnTo>
                    <a:pt x="2405903" y="152320"/>
                  </a:lnTo>
                  <a:lnTo>
                    <a:pt x="2436002" y="179419"/>
                  </a:lnTo>
                  <a:lnTo>
                    <a:pt x="2451429" y="222954"/>
                  </a:lnTo>
                  <a:lnTo>
                    <a:pt x="2451861" y="233172"/>
                  </a:lnTo>
                  <a:lnTo>
                    <a:pt x="2450026" y="251102"/>
                  </a:lnTo>
                  <a:lnTo>
                    <a:pt x="2422397" y="294893"/>
                  </a:lnTo>
                  <a:lnTo>
                    <a:pt x="2387711" y="313007"/>
                  </a:lnTo>
                  <a:lnTo>
                    <a:pt x="2343022" y="319024"/>
                  </a:lnTo>
                  <a:lnTo>
                    <a:pt x="2322000" y="317640"/>
                  </a:lnTo>
                  <a:lnTo>
                    <a:pt x="2302002" y="313483"/>
                  </a:lnTo>
                  <a:lnTo>
                    <a:pt x="2283051" y="306540"/>
                  </a:lnTo>
                  <a:lnTo>
                    <a:pt x="2265172" y="296799"/>
                  </a:lnTo>
                  <a:lnTo>
                    <a:pt x="2285365" y="247650"/>
                  </a:lnTo>
                  <a:lnTo>
                    <a:pt x="2301505" y="257631"/>
                  </a:lnTo>
                  <a:lnTo>
                    <a:pt x="2317527" y="264731"/>
                  </a:lnTo>
                  <a:lnTo>
                    <a:pt x="2333406" y="268974"/>
                  </a:lnTo>
                  <a:lnTo>
                    <a:pt x="2349119" y="270382"/>
                  </a:lnTo>
                  <a:lnTo>
                    <a:pt x="2370214" y="268285"/>
                  </a:lnTo>
                  <a:lnTo>
                    <a:pt x="2385298" y="261985"/>
                  </a:lnTo>
                  <a:lnTo>
                    <a:pt x="2394356" y="251469"/>
                  </a:lnTo>
                  <a:lnTo>
                    <a:pt x="2397379" y="236727"/>
                  </a:lnTo>
                  <a:lnTo>
                    <a:pt x="2396664" y="228917"/>
                  </a:lnTo>
                  <a:lnTo>
                    <a:pt x="2368629" y="191468"/>
                  </a:lnTo>
                  <a:lnTo>
                    <a:pt x="2322873" y="166022"/>
                  </a:lnTo>
                  <a:lnTo>
                    <a:pt x="2309463" y="158321"/>
                  </a:lnTo>
                  <a:lnTo>
                    <a:pt x="2280443" y="132683"/>
                  </a:lnTo>
                  <a:lnTo>
                    <a:pt x="2266213" y="92390"/>
                  </a:lnTo>
                  <a:lnTo>
                    <a:pt x="2265807" y="83057"/>
                  </a:lnTo>
                  <a:lnTo>
                    <a:pt x="2267430" y="65912"/>
                  </a:lnTo>
                  <a:lnTo>
                    <a:pt x="2291969" y="23622"/>
                  </a:lnTo>
                  <a:lnTo>
                    <a:pt x="2339653" y="1476"/>
                  </a:lnTo>
                  <a:lnTo>
                    <a:pt x="2359279" y="0"/>
                  </a:lnTo>
                  <a:close/>
                </a:path>
                <a:path w="3081654" h="319405">
                  <a:moveTo>
                    <a:pt x="1876044" y="0"/>
                  </a:moveTo>
                  <a:lnTo>
                    <a:pt x="1901285" y="1357"/>
                  </a:lnTo>
                  <a:lnTo>
                    <a:pt x="1923859" y="5429"/>
                  </a:lnTo>
                  <a:lnTo>
                    <a:pt x="1943766" y="12215"/>
                  </a:lnTo>
                  <a:lnTo>
                    <a:pt x="1961007" y="21717"/>
                  </a:lnTo>
                  <a:lnTo>
                    <a:pt x="1938401" y="67055"/>
                  </a:lnTo>
                  <a:lnTo>
                    <a:pt x="1927854" y="58981"/>
                  </a:lnTo>
                  <a:lnTo>
                    <a:pt x="1914509" y="53228"/>
                  </a:lnTo>
                  <a:lnTo>
                    <a:pt x="1898378" y="49785"/>
                  </a:lnTo>
                  <a:lnTo>
                    <a:pt x="1879472" y="48641"/>
                  </a:lnTo>
                  <a:lnTo>
                    <a:pt x="1861089" y="50665"/>
                  </a:lnTo>
                  <a:lnTo>
                    <a:pt x="1816227" y="81025"/>
                  </a:lnTo>
                  <a:lnTo>
                    <a:pt x="1797764" y="117633"/>
                  </a:lnTo>
                  <a:lnTo>
                    <a:pt x="1791589" y="162813"/>
                  </a:lnTo>
                  <a:lnTo>
                    <a:pt x="1793017" y="186295"/>
                  </a:lnTo>
                  <a:lnTo>
                    <a:pt x="1804447" y="225589"/>
                  </a:lnTo>
                  <a:lnTo>
                    <a:pt x="1841119" y="263143"/>
                  </a:lnTo>
                  <a:lnTo>
                    <a:pt x="1875408" y="270382"/>
                  </a:lnTo>
                  <a:lnTo>
                    <a:pt x="1896032" y="268450"/>
                  </a:lnTo>
                  <a:lnTo>
                    <a:pt x="1914286" y="262636"/>
                  </a:lnTo>
                  <a:lnTo>
                    <a:pt x="1930183" y="252916"/>
                  </a:lnTo>
                  <a:lnTo>
                    <a:pt x="1943734" y="239267"/>
                  </a:lnTo>
                  <a:lnTo>
                    <a:pt x="1969134" y="283463"/>
                  </a:lnTo>
                  <a:lnTo>
                    <a:pt x="1950440" y="299039"/>
                  </a:lnTo>
                  <a:lnTo>
                    <a:pt x="1927875" y="310149"/>
                  </a:lnTo>
                  <a:lnTo>
                    <a:pt x="1901430" y="316807"/>
                  </a:lnTo>
                  <a:lnTo>
                    <a:pt x="1871091" y="319024"/>
                  </a:lnTo>
                  <a:lnTo>
                    <a:pt x="1840517" y="316376"/>
                  </a:lnTo>
                  <a:lnTo>
                    <a:pt x="1790277" y="295128"/>
                  </a:lnTo>
                  <a:lnTo>
                    <a:pt x="1754965" y="253307"/>
                  </a:lnTo>
                  <a:lnTo>
                    <a:pt x="1737058" y="195343"/>
                  </a:lnTo>
                  <a:lnTo>
                    <a:pt x="1734820" y="160527"/>
                  </a:lnTo>
                  <a:lnTo>
                    <a:pt x="1737296" y="127718"/>
                  </a:lnTo>
                  <a:lnTo>
                    <a:pt x="1757108" y="70481"/>
                  </a:lnTo>
                  <a:lnTo>
                    <a:pt x="1795712" y="25931"/>
                  </a:lnTo>
                  <a:lnTo>
                    <a:pt x="1846488" y="2881"/>
                  </a:lnTo>
                  <a:lnTo>
                    <a:pt x="1876044" y="0"/>
                  </a:lnTo>
                  <a:close/>
                </a:path>
                <a:path w="3081654" h="319405">
                  <a:moveTo>
                    <a:pt x="1072895" y="0"/>
                  </a:moveTo>
                  <a:lnTo>
                    <a:pt x="1098137" y="1357"/>
                  </a:lnTo>
                  <a:lnTo>
                    <a:pt x="1120711" y="5429"/>
                  </a:lnTo>
                  <a:lnTo>
                    <a:pt x="1140618" y="12215"/>
                  </a:lnTo>
                  <a:lnTo>
                    <a:pt x="1157858" y="21717"/>
                  </a:lnTo>
                  <a:lnTo>
                    <a:pt x="1135252" y="67055"/>
                  </a:lnTo>
                  <a:lnTo>
                    <a:pt x="1124706" y="58981"/>
                  </a:lnTo>
                  <a:lnTo>
                    <a:pt x="1111361" y="53228"/>
                  </a:lnTo>
                  <a:lnTo>
                    <a:pt x="1095230" y="49785"/>
                  </a:lnTo>
                  <a:lnTo>
                    <a:pt x="1076325" y="48641"/>
                  </a:lnTo>
                  <a:lnTo>
                    <a:pt x="1057941" y="50665"/>
                  </a:lnTo>
                  <a:lnTo>
                    <a:pt x="1013079" y="81025"/>
                  </a:lnTo>
                  <a:lnTo>
                    <a:pt x="994616" y="117633"/>
                  </a:lnTo>
                  <a:lnTo>
                    <a:pt x="988440" y="162813"/>
                  </a:lnTo>
                  <a:lnTo>
                    <a:pt x="989869" y="186295"/>
                  </a:lnTo>
                  <a:lnTo>
                    <a:pt x="1001299" y="225589"/>
                  </a:lnTo>
                  <a:lnTo>
                    <a:pt x="1037970" y="263143"/>
                  </a:lnTo>
                  <a:lnTo>
                    <a:pt x="1072261" y="270382"/>
                  </a:lnTo>
                  <a:lnTo>
                    <a:pt x="1092884" y="268450"/>
                  </a:lnTo>
                  <a:lnTo>
                    <a:pt x="1111138" y="262636"/>
                  </a:lnTo>
                  <a:lnTo>
                    <a:pt x="1127035" y="252916"/>
                  </a:lnTo>
                  <a:lnTo>
                    <a:pt x="1140587" y="239267"/>
                  </a:lnTo>
                  <a:lnTo>
                    <a:pt x="1165987" y="283463"/>
                  </a:lnTo>
                  <a:lnTo>
                    <a:pt x="1147292" y="299039"/>
                  </a:lnTo>
                  <a:lnTo>
                    <a:pt x="1124727" y="310149"/>
                  </a:lnTo>
                  <a:lnTo>
                    <a:pt x="1098282" y="316807"/>
                  </a:lnTo>
                  <a:lnTo>
                    <a:pt x="1067943" y="319024"/>
                  </a:lnTo>
                  <a:lnTo>
                    <a:pt x="1037369" y="316376"/>
                  </a:lnTo>
                  <a:lnTo>
                    <a:pt x="987129" y="295128"/>
                  </a:lnTo>
                  <a:lnTo>
                    <a:pt x="951817" y="253307"/>
                  </a:lnTo>
                  <a:lnTo>
                    <a:pt x="933910" y="195343"/>
                  </a:lnTo>
                  <a:lnTo>
                    <a:pt x="931671" y="160527"/>
                  </a:lnTo>
                  <a:lnTo>
                    <a:pt x="934148" y="127718"/>
                  </a:lnTo>
                  <a:lnTo>
                    <a:pt x="953960" y="70481"/>
                  </a:lnTo>
                  <a:lnTo>
                    <a:pt x="992564" y="25931"/>
                  </a:lnTo>
                  <a:lnTo>
                    <a:pt x="1043340" y="2881"/>
                  </a:lnTo>
                  <a:lnTo>
                    <a:pt x="1072895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07794" y="871473"/>
            <a:ext cx="7616825" cy="50704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6385" marR="5080" indent="-274320" algn="just">
              <a:lnSpc>
                <a:spcPts val="2110"/>
              </a:lnSpc>
              <a:spcBef>
                <a:spcPts val="605"/>
              </a:spcBef>
              <a:buClr>
                <a:srgbClr val="B03E9A"/>
              </a:buClr>
              <a:buSzPct val="72727"/>
              <a:buFont typeface="Arial"/>
              <a:buChar char="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Note that </a:t>
            </a:r>
            <a:r>
              <a:rPr sz="2200" spc="-10" dirty="0">
                <a:latin typeface="Times New Roman"/>
                <a:cs typeface="Times New Roman"/>
              </a:rPr>
              <a:t>this </a:t>
            </a:r>
            <a:r>
              <a:rPr sz="2200" spc="-5" dirty="0">
                <a:latin typeface="Times New Roman"/>
                <a:cs typeface="Times New Roman"/>
              </a:rPr>
              <a:t>last addition had </a:t>
            </a:r>
            <a:r>
              <a:rPr sz="2200" spc="-20" dirty="0">
                <a:latin typeface="Times New Roman"/>
                <a:cs typeface="Times New Roman"/>
              </a:rPr>
              <a:t>overflow, </a:t>
            </a:r>
            <a:r>
              <a:rPr sz="2200" spc="-5" dirty="0">
                <a:latin typeface="Times New Roman"/>
                <a:cs typeface="Times New Roman"/>
              </a:rPr>
              <a:t>which </a:t>
            </a:r>
            <a:r>
              <a:rPr sz="2200" spc="-10" dirty="0">
                <a:latin typeface="Times New Roman"/>
                <a:cs typeface="Times New Roman"/>
              </a:rPr>
              <a:t>was </a:t>
            </a:r>
            <a:r>
              <a:rPr sz="2200" spc="-70" dirty="0">
                <a:latin typeface="Times New Roman"/>
                <a:cs typeface="Times New Roman"/>
              </a:rPr>
              <a:t>wrapped  </a:t>
            </a:r>
            <a:r>
              <a:rPr sz="2200" dirty="0">
                <a:latin typeface="Times New Roman"/>
                <a:cs typeface="Times New Roman"/>
              </a:rPr>
              <a:t>around.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B03E9A"/>
              </a:buClr>
              <a:buFont typeface="Arial"/>
              <a:buChar char=""/>
            </a:pPr>
            <a:endParaRPr sz="290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80000"/>
              </a:lnSpc>
              <a:buClr>
                <a:srgbClr val="B03E9A"/>
              </a:buClr>
              <a:buSzPct val="72727"/>
              <a:buFont typeface="Arial"/>
              <a:buChar char=""/>
              <a:tabLst>
                <a:tab pos="353060" algn="l"/>
              </a:tabLst>
            </a:pPr>
            <a:r>
              <a:rPr dirty="0"/>
              <a:t>	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1s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complement is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obtained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by converting all the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0s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to </a:t>
            </a:r>
            <a:r>
              <a:rPr sz="2200" spc="-220" dirty="0">
                <a:solidFill>
                  <a:srgbClr val="C00000"/>
                </a:solidFill>
                <a:latin typeface="Times New Roman"/>
                <a:cs typeface="Times New Roman"/>
              </a:rPr>
              <a:t>1s 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and converting all the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1s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to</a:t>
            </a:r>
            <a:r>
              <a:rPr sz="2200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0s.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B03E9A"/>
              </a:buClr>
              <a:buFont typeface="Arial"/>
              <a:buChar char="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B03E9A"/>
              </a:buClr>
              <a:buFont typeface="Arial"/>
              <a:buChar char=""/>
            </a:pPr>
            <a:endParaRPr sz="280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80000"/>
              </a:lnSpc>
              <a:spcBef>
                <a:spcPts val="5"/>
              </a:spcBef>
              <a:buClr>
                <a:srgbClr val="B03E9A"/>
              </a:buClr>
              <a:buSzPct val="72727"/>
              <a:buFont typeface="Arial"/>
              <a:buChar char="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Thus the </a:t>
            </a:r>
            <a:r>
              <a:rPr sz="2200" b="1" dirty="0">
                <a:solidFill>
                  <a:srgbClr val="B83C68"/>
                </a:solidFill>
                <a:latin typeface="Times New Roman"/>
                <a:cs typeface="Times New Roman"/>
              </a:rPr>
              <a:t>1s </a:t>
            </a:r>
            <a:r>
              <a:rPr sz="2200" b="1" spc="-5" dirty="0">
                <a:solidFill>
                  <a:srgbClr val="B83C68"/>
                </a:solidFill>
                <a:latin typeface="Times New Roman"/>
                <a:cs typeface="Times New Roman"/>
              </a:rPr>
              <a:t>complement </a:t>
            </a:r>
            <a:r>
              <a:rPr sz="2200" b="1" dirty="0">
                <a:solidFill>
                  <a:srgbClr val="B83C68"/>
                </a:solidFill>
                <a:latin typeface="Times New Roman"/>
                <a:cs typeface="Times New Roman"/>
              </a:rPr>
              <a:t>of the sum </a:t>
            </a:r>
            <a:r>
              <a:rPr sz="2200" b="1" spc="-10" dirty="0">
                <a:solidFill>
                  <a:srgbClr val="B83C68"/>
                </a:solidFill>
                <a:latin typeface="Times New Roman"/>
                <a:cs typeface="Times New Roman"/>
              </a:rPr>
              <a:t>0100101011000010 </a:t>
            </a:r>
            <a:r>
              <a:rPr sz="2200" b="1" spc="-235" dirty="0">
                <a:solidFill>
                  <a:srgbClr val="B83C68"/>
                </a:solidFill>
                <a:latin typeface="Times New Roman"/>
                <a:cs typeface="Times New Roman"/>
              </a:rPr>
              <a:t>is  </a:t>
            </a:r>
            <a:r>
              <a:rPr sz="2200" b="1" spc="-30" dirty="0">
                <a:solidFill>
                  <a:srgbClr val="B83C68"/>
                </a:solidFill>
                <a:latin typeface="Times New Roman"/>
                <a:cs typeface="Times New Roman"/>
              </a:rPr>
              <a:t>1011010100111101, </a:t>
            </a:r>
            <a:r>
              <a:rPr sz="2200" b="1" spc="-5" dirty="0">
                <a:solidFill>
                  <a:srgbClr val="B83C68"/>
                </a:solidFill>
                <a:latin typeface="Times New Roman"/>
                <a:cs typeface="Times New Roman"/>
              </a:rPr>
              <a:t>which becomes the</a:t>
            </a:r>
            <a:r>
              <a:rPr sz="2200" b="1" spc="25" dirty="0">
                <a:solidFill>
                  <a:srgbClr val="B83C68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B83C68"/>
                </a:solidFill>
                <a:latin typeface="Times New Roman"/>
                <a:cs typeface="Times New Roman"/>
              </a:rPr>
              <a:t>checksum.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B03E9A"/>
              </a:buClr>
              <a:buFont typeface="Arial"/>
              <a:buChar char=""/>
            </a:pPr>
            <a:endParaRPr sz="285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80100"/>
              </a:lnSpc>
              <a:buClr>
                <a:srgbClr val="B03E9A"/>
              </a:buClr>
              <a:buSzPct val="72727"/>
              <a:buFont typeface="Arial"/>
              <a:buChar char="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At the </a:t>
            </a:r>
            <a:r>
              <a:rPr sz="2200" spc="-10" dirty="0">
                <a:solidFill>
                  <a:srgbClr val="892D4E"/>
                </a:solidFill>
                <a:latin typeface="Times New Roman"/>
                <a:cs typeface="Times New Roman"/>
              </a:rPr>
              <a:t>receiver, </a:t>
            </a:r>
            <a:r>
              <a:rPr sz="2200" spc="-5" dirty="0">
                <a:solidFill>
                  <a:srgbClr val="892D4E"/>
                </a:solidFill>
                <a:latin typeface="Times New Roman"/>
                <a:cs typeface="Times New Roman"/>
              </a:rPr>
              <a:t>all </a:t>
            </a:r>
            <a:r>
              <a:rPr sz="2200" spc="-5" dirty="0">
                <a:latin typeface="Times New Roman"/>
                <a:cs typeface="Times New Roman"/>
              </a:rPr>
              <a:t>four </a:t>
            </a:r>
            <a:r>
              <a:rPr sz="2200" dirty="0">
                <a:latin typeface="Times New Roman"/>
                <a:cs typeface="Times New Roman"/>
              </a:rPr>
              <a:t>16-bit </a:t>
            </a:r>
            <a:r>
              <a:rPr sz="2200" spc="-5" dirty="0">
                <a:latin typeface="Times New Roman"/>
                <a:cs typeface="Times New Roman"/>
              </a:rPr>
              <a:t>words are added, </a:t>
            </a:r>
            <a:r>
              <a:rPr sz="2200" dirty="0">
                <a:latin typeface="Times New Roman"/>
                <a:cs typeface="Times New Roman"/>
              </a:rPr>
              <a:t>including </a:t>
            </a:r>
            <a:r>
              <a:rPr sz="2200" spc="-150" dirty="0">
                <a:latin typeface="Times New Roman"/>
                <a:cs typeface="Times New Roman"/>
              </a:rPr>
              <a:t>the  </a:t>
            </a:r>
            <a:r>
              <a:rPr sz="2200" spc="-5" dirty="0">
                <a:latin typeface="Times New Roman"/>
                <a:cs typeface="Times New Roman"/>
              </a:rPr>
              <a:t>checksum. If no errors </a:t>
            </a:r>
            <a:r>
              <a:rPr sz="2200" dirty="0">
                <a:latin typeface="Times New Roman"/>
                <a:cs typeface="Times New Roman"/>
              </a:rPr>
              <a:t>are introduced </a:t>
            </a:r>
            <a:r>
              <a:rPr sz="2200" spc="-5" dirty="0">
                <a:latin typeface="Times New Roman"/>
                <a:cs typeface="Times New Roman"/>
              </a:rPr>
              <a:t>into the packet, then  clearly the sum at the receiver will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1111111111111111.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B03E9A"/>
              </a:buClr>
              <a:buFont typeface="Arial"/>
              <a:buChar char=""/>
            </a:pP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ts val="2375"/>
              </a:lnSpc>
              <a:buClr>
                <a:srgbClr val="B03E9A"/>
              </a:buClr>
              <a:buSzPct val="72727"/>
              <a:buFont typeface="Arial"/>
              <a:buChar char=""/>
              <a:tabLst>
                <a:tab pos="356870" algn="l"/>
                <a:tab pos="357505" algn="l"/>
              </a:tabLst>
            </a:pPr>
            <a:r>
              <a:rPr sz="2200" spc="-5" dirty="0">
                <a:latin typeface="Times New Roman"/>
                <a:cs typeface="Times New Roman"/>
              </a:rPr>
              <a:t>If</a:t>
            </a:r>
            <a:r>
              <a:rPr sz="2200" spc="3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one</a:t>
            </a:r>
            <a:r>
              <a:rPr sz="2200" spc="3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3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3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bits</a:t>
            </a:r>
            <a:r>
              <a:rPr sz="2200" spc="3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3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3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0,</a:t>
            </a:r>
            <a:r>
              <a:rPr sz="2200" spc="3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then</a:t>
            </a:r>
            <a:r>
              <a:rPr sz="2200" spc="3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we</a:t>
            </a:r>
            <a:r>
              <a:rPr sz="2200" spc="3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know</a:t>
            </a:r>
            <a:r>
              <a:rPr sz="2200" spc="3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that</a:t>
            </a:r>
            <a:r>
              <a:rPr sz="2200" spc="3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errors</a:t>
            </a:r>
            <a:r>
              <a:rPr sz="2200" spc="3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have</a:t>
            </a:r>
            <a:r>
              <a:rPr sz="2200" spc="3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been</a:t>
            </a:r>
            <a:endParaRPr sz="2200">
              <a:latin typeface="Times New Roman"/>
              <a:cs typeface="Times New Roman"/>
            </a:endParaRPr>
          </a:p>
          <a:p>
            <a:pPr marL="286385">
              <a:lnSpc>
                <a:spcPts val="2375"/>
              </a:lnSpc>
            </a:pPr>
            <a:r>
              <a:rPr sz="2200" spc="-5" dirty="0">
                <a:latin typeface="Times New Roman"/>
                <a:cs typeface="Times New Roman"/>
              </a:rPr>
              <a:t>introduced into 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packet.</a:t>
            </a:r>
            <a:endParaRPr sz="2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551556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57654" y="424433"/>
            <a:ext cx="3082925" cy="321310"/>
            <a:chOff x="2057654" y="424433"/>
            <a:chExt cx="3082925" cy="321310"/>
          </a:xfrm>
        </p:grpSpPr>
        <p:sp>
          <p:nvSpPr>
            <p:cNvPr id="3" name="object 3"/>
            <p:cNvSpPr/>
            <p:nvPr/>
          </p:nvSpPr>
          <p:spPr>
            <a:xfrm>
              <a:off x="2058543" y="425322"/>
              <a:ext cx="3081147" cy="3190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82367" y="476249"/>
              <a:ext cx="95630" cy="103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04999" y="476249"/>
              <a:ext cx="118871" cy="2151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58543" y="425322"/>
              <a:ext cx="3081655" cy="319405"/>
            </a:xfrm>
            <a:custGeom>
              <a:avLst/>
              <a:gdLst/>
              <a:ahLst/>
              <a:cxnLst/>
              <a:rect l="l" t="t" r="r" b="b"/>
              <a:pathLst>
                <a:path w="3081654" h="319405">
                  <a:moveTo>
                    <a:pt x="2828162" y="5334"/>
                  </a:moveTo>
                  <a:lnTo>
                    <a:pt x="2857246" y="5334"/>
                  </a:lnTo>
                  <a:lnTo>
                    <a:pt x="2924047" y="213105"/>
                  </a:lnTo>
                  <a:lnTo>
                    <a:pt x="2989326" y="5334"/>
                  </a:lnTo>
                  <a:lnTo>
                    <a:pt x="3018155" y="5334"/>
                  </a:lnTo>
                  <a:lnTo>
                    <a:pt x="3081147" y="314071"/>
                  </a:lnTo>
                  <a:lnTo>
                    <a:pt x="3028060" y="314071"/>
                  </a:lnTo>
                  <a:lnTo>
                    <a:pt x="2996057" y="147700"/>
                  </a:lnTo>
                  <a:lnTo>
                    <a:pt x="2933954" y="318007"/>
                  </a:lnTo>
                  <a:lnTo>
                    <a:pt x="2914396" y="318007"/>
                  </a:lnTo>
                  <a:lnTo>
                    <a:pt x="2852166" y="147700"/>
                  </a:lnTo>
                  <a:lnTo>
                    <a:pt x="2818892" y="314071"/>
                  </a:lnTo>
                  <a:lnTo>
                    <a:pt x="2766060" y="314071"/>
                  </a:lnTo>
                  <a:lnTo>
                    <a:pt x="2828162" y="5334"/>
                  </a:lnTo>
                  <a:close/>
                </a:path>
                <a:path w="3081654" h="319405">
                  <a:moveTo>
                    <a:pt x="2500884" y="5334"/>
                  </a:moveTo>
                  <a:lnTo>
                    <a:pt x="2555621" y="5334"/>
                  </a:lnTo>
                  <a:lnTo>
                    <a:pt x="2555621" y="214375"/>
                  </a:lnTo>
                  <a:lnTo>
                    <a:pt x="2556571" y="226260"/>
                  </a:lnTo>
                  <a:lnTo>
                    <a:pt x="2579048" y="261703"/>
                  </a:lnTo>
                  <a:lnTo>
                    <a:pt x="2612517" y="270382"/>
                  </a:lnTo>
                  <a:lnTo>
                    <a:pt x="2626490" y="269430"/>
                  </a:lnTo>
                  <a:lnTo>
                    <a:pt x="2665932" y="246810"/>
                  </a:lnTo>
                  <a:lnTo>
                    <a:pt x="2675255" y="213360"/>
                  </a:lnTo>
                  <a:lnTo>
                    <a:pt x="2675255" y="5334"/>
                  </a:lnTo>
                  <a:lnTo>
                    <a:pt x="2729992" y="5334"/>
                  </a:lnTo>
                  <a:lnTo>
                    <a:pt x="2729992" y="217550"/>
                  </a:lnTo>
                  <a:lnTo>
                    <a:pt x="2727993" y="240075"/>
                  </a:lnTo>
                  <a:lnTo>
                    <a:pt x="2712043" y="277362"/>
                  </a:lnTo>
                  <a:lnTo>
                    <a:pt x="2680799" y="303914"/>
                  </a:lnTo>
                  <a:lnTo>
                    <a:pt x="2638214" y="317353"/>
                  </a:lnTo>
                  <a:lnTo>
                    <a:pt x="2612897" y="319024"/>
                  </a:lnTo>
                  <a:lnTo>
                    <a:pt x="2587563" y="317380"/>
                  </a:lnTo>
                  <a:lnTo>
                    <a:pt x="2546086" y="304236"/>
                  </a:lnTo>
                  <a:lnTo>
                    <a:pt x="2517225" y="278163"/>
                  </a:lnTo>
                  <a:lnTo>
                    <a:pt x="2502695" y="240496"/>
                  </a:lnTo>
                  <a:lnTo>
                    <a:pt x="2500884" y="217424"/>
                  </a:lnTo>
                  <a:lnTo>
                    <a:pt x="2500884" y="5334"/>
                  </a:lnTo>
                  <a:close/>
                </a:path>
                <a:path w="3081654" h="319405">
                  <a:moveTo>
                    <a:pt x="2013204" y="5334"/>
                  </a:moveTo>
                  <a:lnTo>
                    <a:pt x="2067941" y="5334"/>
                  </a:lnTo>
                  <a:lnTo>
                    <a:pt x="2067941" y="152907"/>
                  </a:lnTo>
                  <a:lnTo>
                    <a:pt x="2172843" y="5334"/>
                  </a:lnTo>
                  <a:lnTo>
                    <a:pt x="2235072" y="5334"/>
                  </a:lnTo>
                  <a:lnTo>
                    <a:pt x="2138426" y="140080"/>
                  </a:lnTo>
                  <a:lnTo>
                    <a:pt x="2253615" y="313816"/>
                  </a:lnTo>
                  <a:lnTo>
                    <a:pt x="2188210" y="313816"/>
                  </a:lnTo>
                  <a:lnTo>
                    <a:pt x="2102231" y="182372"/>
                  </a:lnTo>
                  <a:lnTo>
                    <a:pt x="2067941" y="229362"/>
                  </a:lnTo>
                  <a:lnTo>
                    <a:pt x="2067941" y="313816"/>
                  </a:lnTo>
                  <a:lnTo>
                    <a:pt x="2013204" y="313816"/>
                  </a:lnTo>
                  <a:lnTo>
                    <a:pt x="2013204" y="5334"/>
                  </a:lnTo>
                  <a:close/>
                </a:path>
                <a:path w="3081654" h="319405">
                  <a:moveTo>
                    <a:pt x="1504187" y="5334"/>
                  </a:moveTo>
                  <a:lnTo>
                    <a:pt x="1701037" y="5334"/>
                  </a:lnTo>
                  <a:lnTo>
                    <a:pt x="1701037" y="53975"/>
                  </a:lnTo>
                  <a:lnTo>
                    <a:pt x="1558924" y="53975"/>
                  </a:lnTo>
                  <a:lnTo>
                    <a:pt x="1558924" y="126237"/>
                  </a:lnTo>
                  <a:lnTo>
                    <a:pt x="1660779" y="126237"/>
                  </a:lnTo>
                  <a:lnTo>
                    <a:pt x="1660779" y="172719"/>
                  </a:lnTo>
                  <a:lnTo>
                    <a:pt x="1558924" y="172719"/>
                  </a:lnTo>
                  <a:lnTo>
                    <a:pt x="1558924" y="265175"/>
                  </a:lnTo>
                  <a:lnTo>
                    <a:pt x="1698752" y="265175"/>
                  </a:lnTo>
                  <a:lnTo>
                    <a:pt x="1698752" y="313816"/>
                  </a:lnTo>
                  <a:lnTo>
                    <a:pt x="1504187" y="313816"/>
                  </a:lnTo>
                  <a:lnTo>
                    <a:pt x="1504187" y="5334"/>
                  </a:lnTo>
                  <a:close/>
                </a:path>
                <a:path w="3081654" h="319405">
                  <a:moveTo>
                    <a:pt x="1210056" y="5334"/>
                  </a:moveTo>
                  <a:lnTo>
                    <a:pt x="1264793" y="5334"/>
                  </a:lnTo>
                  <a:lnTo>
                    <a:pt x="1264793" y="126237"/>
                  </a:lnTo>
                  <a:lnTo>
                    <a:pt x="1387602" y="126237"/>
                  </a:lnTo>
                  <a:lnTo>
                    <a:pt x="1387602" y="5334"/>
                  </a:lnTo>
                  <a:lnTo>
                    <a:pt x="1441704" y="5334"/>
                  </a:lnTo>
                  <a:lnTo>
                    <a:pt x="1441704" y="313816"/>
                  </a:lnTo>
                  <a:lnTo>
                    <a:pt x="1387602" y="313816"/>
                  </a:lnTo>
                  <a:lnTo>
                    <a:pt x="1387602" y="174878"/>
                  </a:lnTo>
                  <a:lnTo>
                    <a:pt x="1264793" y="174878"/>
                  </a:lnTo>
                  <a:lnTo>
                    <a:pt x="1264793" y="313816"/>
                  </a:lnTo>
                  <a:lnTo>
                    <a:pt x="1210056" y="313816"/>
                  </a:lnTo>
                  <a:lnTo>
                    <a:pt x="1210056" y="5334"/>
                  </a:lnTo>
                  <a:close/>
                </a:path>
                <a:path w="3081654" h="319405">
                  <a:moveTo>
                    <a:pt x="0" y="5334"/>
                  </a:moveTo>
                  <a:lnTo>
                    <a:pt x="54737" y="5334"/>
                  </a:lnTo>
                  <a:lnTo>
                    <a:pt x="54737" y="214375"/>
                  </a:lnTo>
                  <a:lnTo>
                    <a:pt x="55687" y="226260"/>
                  </a:lnTo>
                  <a:lnTo>
                    <a:pt x="78164" y="261703"/>
                  </a:lnTo>
                  <a:lnTo>
                    <a:pt x="111632" y="270382"/>
                  </a:lnTo>
                  <a:lnTo>
                    <a:pt x="125606" y="269430"/>
                  </a:lnTo>
                  <a:lnTo>
                    <a:pt x="165048" y="246810"/>
                  </a:lnTo>
                  <a:lnTo>
                    <a:pt x="174370" y="213360"/>
                  </a:lnTo>
                  <a:lnTo>
                    <a:pt x="174370" y="5334"/>
                  </a:lnTo>
                  <a:lnTo>
                    <a:pt x="229107" y="5334"/>
                  </a:lnTo>
                  <a:lnTo>
                    <a:pt x="229107" y="217550"/>
                  </a:lnTo>
                  <a:lnTo>
                    <a:pt x="227109" y="240075"/>
                  </a:lnTo>
                  <a:lnTo>
                    <a:pt x="211159" y="277362"/>
                  </a:lnTo>
                  <a:lnTo>
                    <a:pt x="179915" y="303914"/>
                  </a:lnTo>
                  <a:lnTo>
                    <a:pt x="137330" y="317353"/>
                  </a:lnTo>
                  <a:lnTo>
                    <a:pt x="112013" y="319024"/>
                  </a:lnTo>
                  <a:lnTo>
                    <a:pt x="86679" y="317380"/>
                  </a:lnTo>
                  <a:lnTo>
                    <a:pt x="45202" y="304236"/>
                  </a:lnTo>
                  <a:lnTo>
                    <a:pt x="16341" y="278163"/>
                  </a:lnTo>
                  <a:lnTo>
                    <a:pt x="1811" y="240496"/>
                  </a:lnTo>
                  <a:lnTo>
                    <a:pt x="0" y="217424"/>
                  </a:lnTo>
                  <a:lnTo>
                    <a:pt x="0" y="5334"/>
                  </a:lnTo>
                  <a:close/>
                </a:path>
                <a:path w="3081654" h="319405">
                  <a:moveTo>
                    <a:pt x="633983" y="3175"/>
                  </a:moveTo>
                  <a:lnTo>
                    <a:pt x="697198" y="8794"/>
                  </a:lnTo>
                  <a:lnTo>
                    <a:pt x="740790" y="25653"/>
                  </a:lnTo>
                  <a:lnTo>
                    <a:pt x="766222" y="54308"/>
                  </a:lnTo>
                  <a:lnTo>
                    <a:pt x="774700" y="95630"/>
                  </a:lnTo>
                  <a:lnTo>
                    <a:pt x="766869" y="142063"/>
                  </a:lnTo>
                  <a:lnTo>
                    <a:pt x="743394" y="175244"/>
                  </a:lnTo>
                  <a:lnTo>
                    <a:pt x="704298" y="195161"/>
                  </a:lnTo>
                  <a:lnTo>
                    <a:pt x="649605" y="201802"/>
                  </a:lnTo>
                  <a:lnTo>
                    <a:pt x="643382" y="201802"/>
                  </a:lnTo>
                  <a:lnTo>
                    <a:pt x="635126" y="201294"/>
                  </a:lnTo>
                  <a:lnTo>
                    <a:pt x="624713" y="200278"/>
                  </a:lnTo>
                  <a:lnTo>
                    <a:pt x="624713" y="313816"/>
                  </a:lnTo>
                  <a:lnTo>
                    <a:pt x="569976" y="313816"/>
                  </a:lnTo>
                  <a:lnTo>
                    <a:pt x="569976" y="5461"/>
                  </a:lnTo>
                  <a:lnTo>
                    <a:pt x="594479" y="4460"/>
                  </a:lnTo>
                  <a:lnTo>
                    <a:pt x="613314" y="3746"/>
                  </a:lnTo>
                  <a:lnTo>
                    <a:pt x="626483" y="3317"/>
                  </a:lnTo>
                  <a:lnTo>
                    <a:pt x="633983" y="3175"/>
                  </a:lnTo>
                  <a:close/>
                </a:path>
                <a:path w="3081654" h="319405">
                  <a:moveTo>
                    <a:pt x="374904" y="3175"/>
                  </a:moveTo>
                  <a:lnTo>
                    <a:pt x="435324" y="13065"/>
                  </a:lnTo>
                  <a:lnTo>
                    <a:pt x="481838" y="42672"/>
                  </a:lnTo>
                  <a:lnTo>
                    <a:pt x="511444" y="88582"/>
                  </a:lnTo>
                  <a:lnTo>
                    <a:pt x="521334" y="147447"/>
                  </a:lnTo>
                  <a:lnTo>
                    <a:pt x="516880" y="198267"/>
                  </a:lnTo>
                  <a:lnTo>
                    <a:pt x="503517" y="239855"/>
                  </a:lnTo>
                  <a:lnTo>
                    <a:pt x="481250" y="272208"/>
                  </a:lnTo>
                  <a:lnTo>
                    <a:pt x="450083" y="295322"/>
                  </a:lnTo>
                  <a:lnTo>
                    <a:pt x="410018" y="309192"/>
                  </a:lnTo>
                  <a:lnTo>
                    <a:pt x="361061" y="313816"/>
                  </a:lnTo>
                  <a:lnTo>
                    <a:pt x="292607" y="313816"/>
                  </a:lnTo>
                  <a:lnTo>
                    <a:pt x="292607" y="5461"/>
                  </a:lnTo>
                  <a:lnTo>
                    <a:pt x="322325" y="4460"/>
                  </a:lnTo>
                  <a:lnTo>
                    <a:pt x="345948" y="3746"/>
                  </a:lnTo>
                  <a:lnTo>
                    <a:pt x="363474" y="3317"/>
                  </a:lnTo>
                  <a:lnTo>
                    <a:pt x="374904" y="3175"/>
                  </a:lnTo>
                  <a:close/>
                </a:path>
                <a:path w="3081654" h="319405">
                  <a:moveTo>
                    <a:pt x="2359279" y="0"/>
                  </a:moveTo>
                  <a:lnTo>
                    <a:pt x="2384258" y="1260"/>
                  </a:lnTo>
                  <a:lnTo>
                    <a:pt x="2405665" y="5032"/>
                  </a:lnTo>
                  <a:lnTo>
                    <a:pt x="2423501" y="11304"/>
                  </a:lnTo>
                  <a:lnTo>
                    <a:pt x="2437765" y="20065"/>
                  </a:lnTo>
                  <a:lnTo>
                    <a:pt x="2421128" y="67182"/>
                  </a:lnTo>
                  <a:lnTo>
                    <a:pt x="2406532" y="58181"/>
                  </a:lnTo>
                  <a:lnTo>
                    <a:pt x="2391521" y="51752"/>
                  </a:lnTo>
                  <a:lnTo>
                    <a:pt x="2376104" y="47894"/>
                  </a:lnTo>
                  <a:lnTo>
                    <a:pt x="2360295" y="46609"/>
                  </a:lnTo>
                  <a:lnTo>
                    <a:pt x="2351389" y="47230"/>
                  </a:lnTo>
                  <a:lnTo>
                    <a:pt x="2321188" y="74930"/>
                  </a:lnTo>
                  <a:lnTo>
                    <a:pt x="2320544" y="82550"/>
                  </a:lnTo>
                  <a:lnTo>
                    <a:pt x="2324211" y="95986"/>
                  </a:lnTo>
                  <a:lnTo>
                    <a:pt x="2335212" y="109648"/>
                  </a:lnTo>
                  <a:lnTo>
                    <a:pt x="2353548" y="123572"/>
                  </a:lnTo>
                  <a:lnTo>
                    <a:pt x="2379218" y="137794"/>
                  </a:lnTo>
                  <a:lnTo>
                    <a:pt x="2393650" y="145194"/>
                  </a:lnTo>
                  <a:lnTo>
                    <a:pt x="2405903" y="152320"/>
                  </a:lnTo>
                  <a:lnTo>
                    <a:pt x="2436002" y="179419"/>
                  </a:lnTo>
                  <a:lnTo>
                    <a:pt x="2451429" y="222954"/>
                  </a:lnTo>
                  <a:lnTo>
                    <a:pt x="2451861" y="233172"/>
                  </a:lnTo>
                  <a:lnTo>
                    <a:pt x="2450026" y="251102"/>
                  </a:lnTo>
                  <a:lnTo>
                    <a:pt x="2422397" y="294893"/>
                  </a:lnTo>
                  <a:lnTo>
                    <a:pt x="2387711" y="313007"/>
                  </a:lnTo>
                  <a:lnTo>
                    <a:pt x="2343022" y="319024"/>
                  </a:lnTo>
                  <a:lnTo>
                    <a:pt x="2322000" y="317640"/>
                  </a:lnTo>
                  <a:lnTo>
                    <a:pt x="2302002" y="313483"/>
                  </a:lnTo>
                  <a:lnTo>
                    <a:pt x="2283051" y="306540"/>
                  </a:lnTo>
                  <a:lnTo>
                    <a:pt x="2265172" y="296799"/>
                  </a:lnTo>
                  <a:lnTo>
                    <a:pt x="2285365" y="247650"/>
                  </a:lnTo>
                  <a:lnTo>
                    <a:pt x="2301505" y="257631"/>
                  </a:lnTo>
                  <a:lnTo>
                    <a:pt x="2317527" y="264731"/>
                  </a:lnTo>
                  <a:lnTo>
                    <a:pt x="2333406" y="268974"/>
                  </a:lnTo>
                  <a:lnTo>
                    <a:pt x="2349119" y="270382"/>
                  </a:lnTo>
                  <a:lnTo>
                    <a:pt x="2370214" y="268285"/>
                  </a:lnTo>
                  <a:lnTo>
                    <a:pt x="2385298" y="261985"/>
                  </a:lnTo>
                  <a:lnTo>
                    <a:pt x="2394356" y="251469"/>
                  </a:lnTo>
                  <a:lnTo>
                    <a:pt x="2397379" y="236727"/>
                  </a:lnTo>
                  <a:lnTo>
                    <a:pt x="2396664" y="228917"/>
                  </a:lnTo>
                  <a:lnTo>
                    <a:pt x="2368629" y="191468"/>
                  </a:lnTo>
                  <a:lnTo>
                    <a:pt x="2322873" y="166022"/>
                  </a:lnTo>
                  <a:lnTo>
                    <a:pt x="2309463" y="158321"/>
                  </a:lnTo>
                  <a:lnTo>
                    <a:pt x="2280443" y="132683"/>
                  </a:lnTo>
                  <a:lnTo>
                    <a:pt x="2266213" y="92390"/>
                  </a:lnTo>
                  <a:lnTo>
                    <a:pt x="2265807" y="83057"/>
                  </a:lnTo>
                  <a:lnTo>
                    <a:pt x="2267430" y="65912"/>
                  </a:lnTo>
                  <a:lnTo>
                    <a:pt x="2291969" y="23622"/>
                  </a:lnTo>
                  <a:lnTo>
                    <a:pt x="2339653" y="1476"/>
                  </a:lnTo>
                  <a:lnTo>
                    <a:pt x="2359279" y="0"/>
                  </a:lnTo>
                  <a:close/>
                </a:path>
                <a:path w="3081654" h="319405">
                  <a:moveTo>
                    <a:pt x="1876044" y="0"/>
                  </a:moveTo>
                  <a:lnTo>
                    <a:pt x="1901285" y="1357"/>
                  </a:lnTo>
                  <a:lnTo>
                    <a:pt x="1923859" y="5429"/>
                  </a:lnTo>
                  <a:lnTo>
                    <a:pt x="1943766" y="12215"/>
                  </a:lnTo>
                  <a:lnTo>
                    <a:pt x="1961007" y="21716"/>
                  </a:lnTo>
                  <a:lnTo>
                    <a:pt x="1938401" y="67055"/>
                  </a:lnTo>
                  <a:lnTo>
                    <a:pt x="1927854" y="58981"/>
                  </a:lnTo>
                  <a:lnTo>
                    <a:pt x="1914509" y="53228"/>
                  </a:lnTo>
                  <a:lnTo>
                    <a:pt x="1898378" y="49785"/>
                  </a:lnTo>
                  <a:lnTo>
                    <a:pt x="1879472" y="48640"/>
                  </a:lnTo>
                  <a:lnTo>
                    <a:pt x="1861089" y="50665"/>
                  </a:lnTo>
                  <a:lnTo>
                    <a:pt x="1816227" y="81025"/>
                  </a:lnTo>
                  <a:lnTo>
                    <a:pt x="1797764" y="117633"/>
                  </a:lnTo>
                  <a:lnTo>
                    <a:pt x="1791589" y="162813"/>
                  </a:lnTo>
                  <a:lnTo>
                    <a:pt x="1793017" y="186295"/>
                  </a:lnTo>
                  <a:lnTo>
                    <a:pt x="1804447" y="225589"/>
                  </a:lnTo>
                  <a:lnTo>
                    <a:pt x="1841119" y="263143"/>
                  </a:lnTo>
                  <a:lnTo>
                    <a:pt x="1875408" y="270382"/>
                  </a:lnTo>
                  <a:lnTo>
                    <a:pt x="1896032" y="268450"/>
                  </a:lnTo>
                  <a:lnTo>
                    <a:pt x="1914286" y="262636"/>
                  </a:lnTo>
                  <a:lnTo>
                    <a:pt x="1930183" y="252916"/>
                  </a:lnTo>
                  <a:lnTo>
                    <a:pt x="1943734" y="239267"/>
                  </a:lnTo>
                  <a:lnTo>
                    <a:pt x="1969134" y="283463"/>
                  </a:lnTo>
                  <a:lnTo>
                    <a:pt x="1950440" y="299039"/>
                  </a:lnTo>
                  <a:lnTo>
                    <a:pt x="1927875" y="310149"/>
                  </a:lnTo>
                  <a:lnTo>
                    <a:pt x="1901430" y="316807"/>
                  </a:lnTo>
                  <a:lnTo>
                    <a:pt x="1871091" y="319024"/>
                  </a:lnTo>
                  <a:lnTo>
                    <a:pt x="1840517" y="316376"/>
                  </a:lnTo>
                  <a:lnTo>
                    <a:pt x="1790277" y="295128"/>
                  </a:lnTo>
                  <a:lnTo>
                    <a:pt x="1754965" y="253307"/>
                  </a:lnTo>
                  <a:lnTo>
                    <a:pt x="1737058" y="195343"/>
                  </a:lnTo>
                  <a:lnTo>
                    <a:pt x="1734820" y="160527"/>
                  </a:lnTo>
                  <a:lnTo>
                    <a:pt x="1737296" y="127718"/>
                  </a:lnTo>
                  <a:lnTo>
                    <a:pt x="1757108" y="70481"/>
                  </a:lnTo>
                  <a:lnTo>
                    <a:pt x="1795712" y="25931"/>
                  </a:lnTo>
                  <a:lnTo>
                    <a:pt x="1846488" y="2881"/>
                  </a:lnTo>
                  <a:lnTo>
                    <a:pt x="1876044" y="0"/>
                  </a:lnTo>
                  <a:close/>
                </a:path>
                <a:path w="3081654" h="319405">
                  <a:moveTo>
                    <a:pt x="1072895" y="0"/>
                  </a:moveTo>
                  <a:lnTo>
                    <a:pt x="1098137" y="1357"/>
                  </a:lnTo>
                  <a:lnTo>
                    <a:pt x="1120711" y="5429"/>
                  </a:lnTo>
                  <a:lnTo>
                    <a:pt x="1140618" y="12215"/>
                  </a:lnTo>
                  <a:lnTo>
                    <a:pt x="1157858" y="21716"/>
                  </a:lnTo>
                  <a:lnTo>
                    <a:pt x="1135252" y="67055"/>
                  </a:lnTo>
                  <a:lnTo>
                    <a:pt x="1124706" y="58981"/>
                  </a:lnTo>
                  <a:lnTo>
                    <a:pt x="1111361" y="53228"/>
                  </a:lnTo>
                  <a:lnTo>
                    <a:pt x="1095230" y="49785"/>
                  </a:lnTo>
                  <a:lnTo>
                    <a:pt x="1076325" y="48640"/>
                  </a:lnTo>
                  <a:lnTo>
                    <a:pt x="1057941" y="50665"/>
                  </a:lnTo>
                  <a:lnTo>
                    <a:pt x="1013079" y="81025"/>
                  </a:lnTo>
                  <a:lnTo>
                    <a:pt x="994616" y="117633"/>
                  </a:lnTo>
                  <a:lnTo>
                    <a:pt x="988440" y="162813"/>
                  </a:lnTo>
                  <a:lnTo>
                    <a:pt x="989869" y="186295"/>
                  </a:lnTo>
                  <a:lnTo>
                    <a:pt x="1001299" y="225589"/>
                  </a:lnTo>
                  <a:lnTo>
                    <a:pt x="1037970" y="263143"/>
                  </a:lnTo>
                  <a:lnTo>
                    <a:pt x="1072261" y="270382"/>
                  </a:lnTo>
                  <a:lnTo>
                    <a:pt x="1092884" y="268450"/>
                  </a:lnTo>
                  <a:lnTo>
                    <a:pt x="1111138" y="262636"/>
                  </a:lnTo>
                  <a:lnTo>
                    <a:pt x="1127035" y="252916"/>
                  </a:lnTo>
                  <a:lnTo>
                    <a:pt x="1140587" y="239267"/>
                  </a:lnTo>
                  <a:lnTo>
                    <a:pt x="1165987" y="283463"/>
                  </a:lnTo>
                  <a:lnTo>
                    <a:pt x="1147292" y="299039"/>
                  </a:lnTo>
                  <a:lnTo>
                    <a:pt x="1124727" y="310149"/>
                  </a:lnTo>
                  <a:lnTo>
                    <a:pt x="1098282" y="316807"/>
                  </a:lnTo>
                  <a:lnTo>
                    <a:pt x="1067943" y="319024"/>
                  </a:lnTo>
                  <a:lnTo>
                    <a:pt x="1037369" y="316376"/>
                  </a:lnTo>
                  <a:lnTo>
                    <a:pt x="987129" y="295128"/>
                  </a:lnTo>
                  <a:lnTo>
                    <a:pt x="951817" y="253307"/>
                  </a:lnTo>
                  <a:lnTo>
                    <a:pt x="933910" y="195343"/>
                  </a:lnTo>
                  <a:lnTo>
                    <a:pt x="931671" y="160527"/>
                  </a:lnTo>
                  <a:lnTo>
                    <a:pt x="934148" y="127718"/>
                  </a:lnTo>
                  <a:lnTo>
                    <a:pt x="953960" y="70481"/>
                  </a:lnTo>
                  <a:lnTo>
                    <a:pt x="992564" y="25931"/>
                  </a:lnTo>
                  <a:lnTo>
                    <a:pt x="1043340" y="2881"/>
                  </a:lnTo>
                  <a:lnTo>
                    <a:pt x="1072895" y="0"/>
                  </a:lnTo>
                  <a:close/>
                </a:path>
              </a:pathLst>
            </a:custGeom>
            <a:ln w="317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88340" y="1556740"/>
            <a:ext cx="3409315" cy="33331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spc="-5" dirty="0">
                <a:latin typeface="Trebuchet MS"/>
                <a:cs typeface="Trebuchet MS"/>
              </a:rPr>
              <a:t>0110011001100000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5" dirty="0">
                <a:latin typeface="Trebuchet MS"/>
                <a:cs typeface="Trebuchet MS"/>
              </a:rPr>
              <a:t>0101010101010101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5" dirty="0">
                <a:latin typeface="Trebuchet MS"/>
                <a:cs typeface="Trebuchet MS"/>
              </a:rPr>
              <a:t>1000111100001100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5" dirty="0">
                <a:solidFill>
                  <a:srgbClr val="C00000"/>
                </a:solidFill>
                <a:latin typeface="Trebuchet MS"/>
                <a:cs typeface="Trebuchet MS"/>
              </a:rPr>
              <a:t>1011010100111101</a:t>
            </a:r>
            <a:endParaRPr sz="2600">
              <a:latin typeface="Trebuchet MS"/>
              <a:cs typeface="Trebuchet MS"/>
            </a:endParaRPr>
          </a:p>
          <a:p>
            <a:pPr marL="12700" marR="5080">
              <a:lnSpc>
                <a:spcPct val="119200"/>
              </a:lnSpc>
            </a:pPr>
            <a:r>
              <a:rPr sz="2600" spc="-10" dirty="0">
                <a:latin typeface="Trebuchet MS"/>
                <a:cs typeface="Trebuchet MS"/>
              </a:rPr>
              <a:t>----------------------------  </a:t>
            </a:r>
            <a:r>
              <a:rPr sz="2600" spc="-5" dirty="0">
                <a:latin typeface="Trebuchet MS"/>
                <a:cs typeface="Trebuchet MS"/>
              </a:rPr>
              <a:t>1111111111111111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spc="-5" dirty="0">
                <a:latin typeface="Trebuchet MS"/>
                <a:cs typeface="Trebuchet MS"/>
              </a:rPr>
              <a:t>Message is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accepted.</a:t>
            </a:r>
            <a:endParaRPr sz="26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7479009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96570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0" spc="-80" dirty="0">
                <a:latin typeface="Trebuchet MS"/>
                <a:cs typeface="Trebuchet MS"/>
              </a:rPr>
              <a:t>TRANSMISSION </a:t>
            </a:r>
            <a:r>
              <a:rPr sz="4400" b="0" i="0" spc="-229" dirty="0">
                <a:latin typeface="Trebuchet MS"/>
                <a:cs typeface="Trebuchet MS"/>
              </a:rPr>
              <a:t>CONTROL </a:t>
            </a:r>
            <a:r>
              <a:rPr sz="4400" b="0" i="0" spc="-270" dirty="0">
                <a:latin typeface="Trebuchet MS"/>
                <a:cs typeface="Trebuchet MS"/>
              </a:rPr>
              <a:t>PROTOCOL</a:t>
            </a:r>
            <a:r>
              <a:rPr sz="4400" b="0" i="0" spc="-760" dirty="0">
                <a:latin typeface="Trebuchet MS"/>
                <a:cs typeface="Trebuchet MS"/>
              </a:rPr>
              <a:t> </a:t>
            </a:r>
            <a:r>
              <a:rPr sz="4400" b="0" i="0" spc="-325" dirty="0">
                <a:latin typeface="Trebuchet MS"/>
                <a:cs typeface="Trebuchet MS"/>
              </a:rPr>
              <a:t>(TCP)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535124"/>
            <a:ext cx="10229850" cy="441833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13970" indent="-2286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rlito"/>
                <a:cs typeface="Carlito"/>
              </a:rPr>
              <a:t>Transmission </a:t>
            </a:r>
            <a:r>
              <a:rPr sz="2800" spc="-15" dirty="0">
                <a:latin typeface="Carlito"/>
                <a:cs typeface="Carlito"/>
              </a:rPr>
              <a:t>Control Protocol (TCP) </a:t>
            </a:r>
            <a:r>
              <a:rPr sz="2800" spc="-5" dirty="0">
                <a:latin typeface="Carlito"/>
                <a:cs typeface="Carlito"/>
              </a:rPr>
              <a:t>is a </a:t>
            </a:r>
            <a:r>
              <a:rPr sz="2800" spc="-10" dirty="0">
                <a:solidFill>
                  <a:srgbClr val="00AFEF"/>
                </a:solidFill>
                <a:latin typeface="Carlito"/>
                <a:cs typeface="Carlito"/>
              </a:rPr>
              <a:t>connection-oriented</a:t>
            </a:r>
            <a:r>
              <a:rPr sz="2800" spc="-10" dirty="0">
                <a:latin typeface="Carlito"/>
                <a:cs typeface="Carlito"/>
              </a:rPr>
              <a:t>, reliable  </a:t>
            </a:r>
            <a:r>
              <a:rPr sz="2800" spc="-15" dirty="0">
                <a:latin typeface="Carlito"/>
                <a:cs typeface="Carlito"/>
              </a:rPr>
              <a:t>protocol.</a:t>
            </a:r>
            <a:endParaRPr sz="2800">
              <a:latin typeface="Carlito"/>
              <a:cs typeface="Carlito"/>
            </a:endParaRPr>
          </a:p>
          <a:p>
            <a:pPr marL="241300" marR="453390" indent="-228600">
              <a:lnSpc>
                <a:spcPct val="90000"/>
              </a:lnSpc>
              <a:spcBef>
                <a:spcPts val="9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rlito"/>
                <a:cs typeface="Carlito"/>
              </a:rPr>
              <a:t>TCP </a:t>
            </a:r>
            <a:r>
              <a:rPr sz="2800" spc="-10" dirty="0">
                <a:latin typeface="Carlito"/>
                <a:cs typeface="Carlito"/>
              </a:rPr>
              <a:t>explicitly </a:t>
            </a:r>
            <a:r>
              <a:rPr sz="2800" spc="-15" dirty="0">
                <a:solidFill>
                  <a:srgbClr val="00AFEF"/>
                </a:solidFill>
                <a:latin typeface="Carlito"/>
                <a:cs typeface="Carlito"/>
              </a:rPr>
              <a:t>defines </a:t>
            </a:r>
            <a:r>
              <a:rPr sz="2800" spc="-10" dirty="0">
                <a:latin typeface="Carlito"/>
                <a:cs typeface="Carlito"/>
              </a:rPr>
              <a:t>connection </a:t>
            </a:r>
            <a:r>
              <a:rPr sz="2800" spc="-15" dirty="0">
                <a:latin typeface="Carlito"/>
                <a:cs typeface="Carlito"/>
              </a:rPr>
              <a:t>establishment,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50" dirty="0">
                <a:latin typeface="Carlito"/>
                <a:cs typeface="Carlito"/>
              </a:rPr>
              <a:t>transfer, </a:t>
            </a:r>
            <a:r>
              <a:rPr sz="2800" spc="-5" dirty="0">
                <a:latin typeface="Carlito"/>
                <a:cs typeface="Carlito"/>
              </a:rPr>
              <a:t>and  </a:t>
            </a:r>
            <a:r>
              <a:rPr sz="2800" spc="-10" dirty="0">
                <a:latin typeface="Carlito"/>
                <a:cs typeface="Carlito"/>
              </a:rPr>
              <a:t>connection </a:t>
            </a:r>
            <a:r>
              <a:rPr sz="2800" spc="-15" dirty="0">
                <a:latin typeface="Carlito"/>
                <a:cs typeface="Carlito"/>
              </a:rPr>
              <a:t>teardown </a:t>
            </a:r>
            <a:r>
              <a:rPr sz="2800" spc="-5" dirty="0">
                <a:latin typeface="Carlito"/>
                <a:cs typeface="Carlito"/>
              </a:rPr>
              <a:t>phases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5" dirty="0">
                <a:latin typeface="Carlito"/>
                <a:cs typeface="Carlito"/>
              </a:rPr>
              <a:t>provide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connection-oriented  </a:t>
            </a:r>
            <a:r>
              <a:rPr sz="2800" spc="-5" dirty="0">
                <a:latin typeface="Carlito"/>
                <a:cs typeface="Carlito"/>
              </a:rPr>
              <a:t>service.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rlito"/>
                <a:cs typeface="Carlito"/>
              </a:rPr>
              <a:t>TCP </a:t>
            </a:r>
            <a:r>
              <a:rPr sz="2800" spc="-10" dirty="0">
                <a:latin typeface="Carlito"/>
                <a:cs typeface="Carlito"/>
              </a:rPr>
              <a:t>uses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combination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5" dirty="0">
                <a:solidFill>
                  <a:srgbClr val="00AFEF"/>
                </a:solidFill>
                <a:latin typeface="Carlito"/>
                <a:cs typeface="Carlito"/>
              </a:rPr>
              <a:t>GBN and SR </a:t>
            </a:r>
            <a:r>
              <a:rPr sz="2800" spc="-20" dirty="0">
                <a:latin typeface="Carlito"/>
                <a:cs typeface="Carlito"/>
              </a:rPr>
              <a:t>protocols to </a:t>
            </a:r>
            <a:r>
              <a:rPr sz="2800" spc="-15" dirty="0">
                <a:latin typeface="Carlito"/>
                <a:cs typeface="Carlito"/>
              </a:rPr>
              <a:t>provide</a:t>
            </a:r>
            <a:r>
              <a:rPr sz="2800" spc="27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reliablity.</a:t>
            </a:r>
            <a:endParaRPr sz="2800">
              <a:latin typeface="Carlito"/>
              <a:cs typeface="Carlito"/>
            </a:endParaRPr>
          </a:p>
          <a:p>
            <a:pPr marL="241300" marR="68580" indent="-228600">
              <a:lnSpc>
                <a:spcPct val="90000"/>
              </a:lnSpc>
              <a:spcBef>
                <a:spcPts val="994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13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achieve </a:t>
            </a:r>
            <a:r>
              <a:rPr sz="2800" spc="-5" dirty="0">
                <a:latin typeface="Carlito"/>
                <a:cs typeface="Carlito"/>
              </a:rPr>
              <a:t>this </a:t>
            </a:r>
            <a:r>
              <a:rPr sz="2800" spc="-10" dirty="0">
                <a:latin typeface="Carlito"/>
                <a:cs typeface="Carlito"/>
              </a:rPr>
              <a:t>goal, </a:t>
            </a:r>
            <a:r>
              <a:rPr sz="2800" spc="-25" dirty="0">
                <a:latin typeface="Carlito"/>
                <a:cs typeface="Carlito"/>
              </a:rPr>
              <a:t>TCP </a:t>
            </a:r>
            <a:r>
              <a:rPr sz="2800" spc="-10" dirty="0">
                <a:latin typeface="Carlito"/>
                <a:cs typeface="Carlito"/>
              </a:rPr>
              <a:t>uses </a:t>
            </a:r>
            <a:r>
              <a:rPr sz="2800" spc="-10" dirty="0">
                <a:solidFill>
                  <a:srgbClr val="00AFEF"/>
                </a:solidFill>
                <a:latin typeface="Carlito"/>
                <a:cs typeface="Carlito"/>
              </a:rPr>
              <a:t>checksum </a:t>
            </a:r>
            <a:r>
              <a:rPr sz="2800" spc="-20" dirty="0">
                <a:latin typeface="Carlito"/>
                <a:cs typeface="Carlito"/>
              </a:rPr>
              <a:t>(for </a:t>
            </a:r>
            <a:r>
              <a:rPr sz="2800" spc="-15" dirty="0">
                <a:latin typeface="Carlito"/>
                <a:cs typeface="Carlito"/>
              </a:rPr>
              <a:t>error </a:t>
            </a:r>
            <a:r>
              <a:rPr sz="2800" spc="-10" dirty="0">
                <a:latin typeface="Carlito"/>
                <a:cs typeface="Carlito"/>
              </a:rPr>
              <a:t>detection),  retransmission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lost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5" dirty="0">
                <a:latin typeface="Carlito"/>
                <a:cs typeface="Carlito"/>
              </a:rPr>
              <a:t>corrupted packets, </a:t>
            </a:r>
            <a:r>
              <a:rPr sz="2800" spc="-10" dirty="0">
                <a:latin typeface="Carlito"/>
                <a:cs typeface="Carlito"/>
              </a:rPr>
              <a:t>cumulative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selective  </a:t>
            </a:r>
            <a:r>
              <a:rPr sz="2800" spc="-5" dirty="0">
                <a:latin typeface="Carlito"/>
                <a:cs typeface="Carlito"/>
              </a:rPr>
              <a:t>acknowledgments, and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timers.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rlito"/>
                <a:cs typeface="Carlito"/>
              </a:rPr>
              <a:t>TCP </a:t>
            </a:r>
            <a:r>
              <a:rPr sz="2800" spc="-5" dirty="0">
                <a:latin typeface="Carlito"/>
                <a:cs typeface="Carlito"/>
              </a:rPr>
              <a:t>is the </a:t>
            </a:r>
            <a:r>
              <a:rPr sz="2800" spc="-15" dirty="0">
                <a:solidFill>
                  <a:srgbClr val="00AFEF"/>
                </a:solidFill>
                <a:latin typeface="Carlito"/>
                <a:cs typeface="Carlito"/>
              </a:rPr>
              <a:t>most </a:t>
            </a:r>
            <a:r>
              <a:rPr sz="2800" spc="-10" dirty="0">
                <a:solidFill>
                  <a:srgbClr val="00AFEF"/>
                </a:solidFill>
                <a:latin typeface="Carlito"/>
                <a:cs typeface="Carlito"/>
              </a:rPr>
              <a:t>common </a:t>
            </a:r>
            <a:r>
              <a:rPr sz="2800" spc="-15" dirty="0">
                <a:latin typeface="Carlito"/>
                <a:cs typeface="Carlito"/>
              </a:rPr>
              <a:t>transport-layer </a:t>
            </a:r>
            <a:r>
              <a:rPr sz="2800" spc="-20" dirty="0">
                <a:latin typeface="Carlito"/>
                <a:cs typeface="Carlito"/>
              </a:rPr>
              <a:t>protocol </a:t>
            </a:r>
            <a:r>
              <a:rPr sz="2800" spc="-5" dirty="0">
                <a:latin typeface="Carlito"/>
                <a:cs typeface="Carlito"/>
              </a:rPr>
              <a:t>in the</a:t>
            </a:r>
            <a:r>
              <a:rPr sz="2800" spc="204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Internet.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72566496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92580" y="70065"/>
              <a:ext cx="2762885" cy="8943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31594" y="171399"/>
            <a:ext cx="22593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</a:rPr>
              <a:t>TCP</a:t>
            </a:r>
            <a:r>
              <a:rPr sz="3200" spc="-200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Services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89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TCP/IP Protocol</a:t>
            </a:r>
            <a:r>
              <a:rPr spc="-60" dirty="0"/>
              <a:t> </a:t>
            </a:r>
            <a:r>
              <a:rPr spc="-5" dirty="0"/>
              <a:t>Suite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07794" y="1010158"/>
            <a:ext cx="5787390" cy="3025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8625" indent="-416559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SzPct val="116071"/>
              <a:buFont typeface="Wingdings"/>
              <a:buChar char=""/>
              <a:tabLst>
                <a:tab pos="429259" algn="l"/>
              </a:tabLst>
            </a:pPr>
            <a:r>
              <a:rPr sz="28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Process-to-Process</a:t>
            </a:r>
            <a:r>
              <a:rPr sz="2800" b="1" spc="-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Communication</a:t>
            </a:r>
            <a:endParaRPr sz="2800">
              <a:latin typeface="Times New Roman"/>
              <a:cs typeface="Times New Roman"/>
            </a:endParaRPr>
          </a:p>
          <a:p>
            <a:pPr marL="428625" indent="-416559">
              <a:lnSpc>
                <a:spcPct val="100000"/>
              </a:lnSpc>
              <a:spcBef>
                <a:spcPts val="670"/>
              </a:spcBef>
              <a:buClr>
                <a:srgbClr val="000000"/>
              </a:buClr>
              <a:buSzPct val="116071"/>
              <a:buFont typeface="Wingdings"/>
              <a:buChar char=""/>
              <a:tabLst>
                <a:tab pos="429259" algn="l"/>
              </a:tabLst>
            </a:pPr>
            <a:r>
              <a:rPr sz="2800" b="1" spc="-15" dirty="0">
                <a:solidFill>
                  <a:srgbClr val="0033CC"/>
                </a:solidFill>
                <a:latin typeface="Times New Roman"/>
                <a:cs typeface="Times New Roman"/>
              </a:rPr>
              <a:t>Stream </a:t>
            </a:r>
            <a:r>
              <a:rPr sz="28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Delivery</a:t>
            </a:r>
            <a:r>
              <a:rPr sz="2800" b="1" spc="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Service</a:t>
            </a:r>
            <a:endParaRPr sz="2800">
              <a:latin typeface="Times New Roman"/>
              <a:cs typeface="Times New Roman"/>
            </a:endParaRPr>
          </a:p>
          <a:p>
            <a:pPr marL="428625" indent="-416559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SzPct val="116071"/>
              <a:buFont typeface="Wingdings"/>
              <a:buChar char=""/>
              <a:tabLst>
                <a:tab pos="429259" algn="l"/>
              </a:tabLst>
            </a:pPr>
            <a:r>
              <a:rPr sz="28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Full-Duplex</a:t>
            </a:r>
            <a:r>
              <a:rPr sz="28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Communication</a:t>
            </a:r>
            <a:endParaRPr sz="2800">
              <a:latin typeface="Times New Roman"/>
              <a:cs typeface="Times New Roman"/>
            </a:endParaRPr>
          </a:p>
          <a:p>
            <a:pPr marL="428625" indent="-416559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SzPct val="116071"/>
              <a:buFont typeface="Wingdings"/>
              <a:buChar char=""/>
              <a:tabLst>
                <a:tab pos="429259" algn="l"/>
              </a:tabLst>
            </a:pPr>
            <a:r>
              <a:rPr sz="28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Multiplexing and Demultiplexing</a:t>
            </a:r>
            <a:endParaRPr sz="2800">
              <a:latin typeface="Times New Roman"/>
              <a:cs typeface="Times New Roman"/>
            </a:endParaRPr>
          </a:p>
          <a:p>
            <a:pPr marL="428625" indent="-416559">
              <a:lnSpc>
                <a:spcPct val="100000"/>
              </a:lnSpc>
              <a:spcBef>
                <a:spcPts val="670"/>
              </a:spcBef>
              <a:buClr>
                <a:srgbClr val="000000"/>
              </a:buClr>
              <a:buSzPct val="116071"/>
              <a:buFont typeface="Wingdings"/>
              <a:buChar char=""/>
              <a:tabLst>
                <a:tab pos="429259" algn="l"/>
              </a:tabLst>
            </a:pPr>
            <a:r>
              <a:rPr sz="28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Connection-Oriented</a:t>
            </a:r>
            <a:r>
              <a:rPr sz="2800" b="1" spc="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Service</a:t>
            </a:r>
            <a:endParaRPr sz="2800">
              <a:latin typeface="Times New Roman"/>
              <a:cs typeface="Times New Roman"/>
            </a:endParaRPr>
          </a:p>
          <a:p>
            <a:pPr marL="428625" indent="-416559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SzPct val="116071"/>
              <a:buFont typeface="Wingdings"/>
              <a:buChar char=""/>
              <a:tabLst>
                <a:tab pos="429259" algn="l"/>
              </a:tabLst>
            </a:pPr>
            <a:r>
              <a:rPr sz="28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Reliable</a:t>
            </a:r>
            <a:r>
              <a:rPr sz="28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Service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1422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45960"/>
            <a:ext cx="9976485" cy="194563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server </a:t>
            </a:r>
            <a:r>
              <a:rPr sz="2800" spc="-10" dirty="0">
                <a:latin typeface="Carlito"/>
                <a:cs typeface="Carlito"/>
              </a:rPr>
              <a:t>process </a:t>
            </a:r>
            <a:r>
              <a:rPr sz="2800" spc="-15" dirty="0">
                <a:latin typeface="Carlito"/>
                <a:cs typeface="Carlito"/>
              </a:rPr>
              <a:t>must </a:t>
            </a:r>
            <a:r>
              <a:rPr sz="2800" spc="-5" dirty="0">
                <a:latin typeface="Carlito"/>
                <a:cs typeface="Carlito"/>
              </a:rPr>
              <a:t>also </a:t>
            </a:r>
            <a:r>
              <a:rPr sz="2800" spc="-10" dirty="0">
                <a:latin typeface="Carlito"/>
                <a:cs typeface="Carlito"/>
              </a:rPr>
              <a:t>define </a:t>
            </a:r>
            <a:r>
              <a:rPr sz="2800" spc="-5" dirty="0">
                <a:latin typeface="Carlito"/>
                <a:cs typeface="Carlito"/>
              </a:rPr>
              <a:t>itself with a port</a:t>
            </a:r>
            <a:r>
              <a:rPr sz="2800" spc="210" dirty="0">
                <a:latin typeface="Carlito"/>
                <a:cs typeface="Carlito"/>
              </a:rPr>
              <a:t> </a:t>
            </a:r>
            <a:r>
              <a:rPr sz="2800" spc="-50" dirty="0">
                <a:latin typeface="Carlito"/>
                <a:cs typeface="Carlito"/>
              </a:rPr>
              <a:t>number.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This </a:t>
            </a:r>
            <a:r>
              <a:rPr sz="2800" spc="-10" dirty="0">
                <a:latin typeface="Carlito"/>
                <a:cs typeface="Carlito"/>
              </a:rPr>
              <a:t>port number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cannot </a:t>
            </a:r>
            <a:r>
              <a:rPr sz="2800" spc="-5" dirty="0">
                <a:latin typeface="Carlito"/>
                <a:cs typeface="Carlito"/>
              </a:rPr>
              <a:t>be chosen</a:t>
            </a:r>
            <a:r>
              <a:rPr sz="2800" spc="145" dirty="0">
                <a:latin typeface="Carlito"/>
                <a:cs typeface="Carlito"/>
              </a:rPr>
              <a:t> </a:t>
            </a:r>
            <a:r>
              <a:rPr sz="2800" spc="-35" dirty="0">
                <a:latin typeface="Carlito"/>
                <a:cs typeface="Carlito"/>
              </a:rPr>
              <a:t>randomly.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ts val="303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latin typeface="Carlito"/>
                <a:cs typeface="Carlito"/>
              </a:rPr>
              <a:t>TCP/IP </a:t>
            </a:r>
            <a:r>
              <a:rPr sz="2800" spc="-10" dirty="0">
                <a:latin typeface="Carlito"/>
                <a:cs typeface="Carlito"/>
              </a:rPr>
              <a:t>has decided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use </a:t>
            </a:r>
            <a:r>
              <a:rPr sz="2800" spc="-15" dirty="0">
                <a:latin typeface="Carlito"/>
                <a:cs typeface="Carlito"/>
              </a:rPr>
              <a:t>universal </a:t>
            </a:r>
            <a:r>
              <a:rPr sz="2800" spc="-10" dirty="0">
                <a:latin typeface="Carlito"/>
                <a:cs typeface="Carlito"/>
              </a:rPr>
              <a:t>port </a:t>
            </a:r>
            <a:r>
              <a:rPr sz="2800" spc="-20" dirty="0">
                <a:latin typeface="Carlito"/>
                <a:cs typeface="Carlito"/>
              </a:rPr>
              <a:t>numbers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5" dirty="0">
                <a:latin typeface="Carlito"/>
                <a:cs typeface="Carlito"/>
              </a:rPr>
              <a:t>servers; </a:t>
            </a:r>
            <a:r>
              <a:rPr sz="2800" spc="-5" dirty="0">
                <a:latin typeface="Carlito"/>
                <a:cs typeface="Carlito"/>
              </a:rPr>
              <a:t>these 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spc="-5" dirty="0">
                <a:latin typeface="Carlito"/>
                <a:cs typeface="Carlito"/>
              </a:rPr>
              <a:t>called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well-known port</a:t>
            </a:r>
            <a:r>
              <a:rPr sz="2800" spc="4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numbers</a:t>
            </a:r>
            <a:r>
              <a:rPr sz="2800" spc="-15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4387" y="2578760"/>
            <a:ext cx="8329840" cy="3573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4282" y="115951"/>
            <a:ext cx="2030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TCP segment</a:t>
            </a:r>
            <a:r>
              <a:rPr sz="1800" b="1" i="1" spc="-17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format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0200" y="0"/>
            <a:ext cx="8594090" cy="2145665"/>
            <a:chOff x="1600200" y="0"/>
            <a:chExt cx="8594090" cy="2145665"/>
          </a:xfrm>
        </p:grpSpPr>
        <p:sp>
          <p:nvSpPr>
            <p:cNvPr id="4" name="object 4"/>
            <p:cNvSpPr/>
            <p:nvPr/>
          </p:nvSpPr>
          <p:spPr>
            <a:xfrm>
              <a:off x="1891284" y="108204"/>
              <a:ext cx="437515" cy="474345"/>
            </a:xfrm>
            <a:custGeom>
              <a:avLst/>
              <a:gdLst/>
              <a:ahLst/>
              <a:cxnLst/>
              <a:rect l="l" t="t" r="r" b="b"/>
              <a:pathLst>
                <a:path w="437514" h="474345">
                  <a:moveTo>
                    <a:pt x="437388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437388" y="473963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73808" y="108204"/>
              <a:ext cx="327660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4727" y="530351"/>
              <a:ext cx="422275" cy="474345"/>
            </a:xfrm>
            <a:custGeom>
              <a:avLst/>
              <a:gdLst/>
              <a:ahLst/>
              <a:cxnLst/>
              <a:rect l="l" t="t" r="r" b="b"/>
              <a:pathLst>
                <a:path w="422275" h="474344">
                  <a:moveTo>
                    <a:pt x="422148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422148" y="473963"/>
                  </a:lnTo>
                  <a:lnTo>
                    <a:pt x="42214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85059" y="530351"/>
              <a:ext cx="367284" cy="4739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00200" y="457200"/>
              <a:ext cx="560832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67484" y="533400"/>
              <a:ext cx="8226552" cy="320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35451" y="1091170"/>
              <a:ext cx="4809744" cy="105425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118360" y="2467712"/>
            <a:ext cx="7619624" cy="38299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90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TCP/IP Protocol</a:t>
            </a:r>
            <a:r>
              <a:rPr spc="-60" dirty="0"/>
              <a:t> </a:t>
            </a:r>
            <a:r>
              <a:rPr spc="-5" dirty="0"/>
              <a:t>Suite</a:t>
            </a:r>
          </a:p>
        </p:txBody>
      </p:sp>
    </p:spTree>
    <p:extLst>
      <p:ext uri="{BB962C8B-B14F-4D97-AF65-F5344CB8AC3E}">
        <p14:creationId xmlns:p14="http://schemas.microsoft.com/office/powerpoint/2010/main" val="36992841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32308"/>
            <a:ext cx="10107295" cy="55708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419734" indent="-228600">
              <a:lnSpc>
                <a:spcPct val="9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0" dirty="0">
                <a:latin typeface="Carlito"/>
                <a:cs typeface="Carlito"/>
              </a:rPr>
              <a:t>Source </a:t>
            </a:r>
            <a:r>
              <a:rPr sz="2800" b="1" spc="-5" dirty="0">
                <a:latin typeface="Carlito"/>
                <a:cs typeface="Carlito"/>
              </a:rPr>
              <a:t>port </a:t>
            </a:r>
            <a:r>
              <a:rPr sz="2800" b="1" spc="-15" dirty="0">
                <a:latin typeface="Carlito"/>
                <a:cs typeface="Carlito"/>
              </a:rPr>
              <a:t>address</a:t>
            </a:r>
            <a:r>
              <a:rPr sz="2800" spc="-15" dirty="0">
                <a:latin typeface="Carlito"/>
                <a:cs typeface="Carlito"/>
              </a:rPr>
              <a:t>. </a:t>
            </a:r>
            <a:r>
              <a:rPr sz="2800" spc="-5" dirty="0">
                <a:latin typeface="Carlito"/>
                <a:cs typeface="Carlito"/>
              </a:rPr>
              <a:t>This is a 16-bit </a:t>
            </a:r>
            <a:r>
              <a:rPr sz="2800" spc="-10" dirty="0">
                <a:latin typeface="Carlito"/>
                <a:cs typeface="Carlito"/>
              </a:rPr>
              <a:t>field that defines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port  number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0" dirty="0">
                <a:latin typeface="Carlito"/>
                <a:cs typeface="Carlito"/>
              </a:rPr>
              <a:t>application </a:t>
            </a:r>
            <a:r>
              <a:rPr sz="2800" spc="-25" dirty="0">
                <a:latin typeface="Carlito"/>
                <a:cs typeface="Carlito"/>
              </a:rPr>
              <a:t>program </a:t>
            </a: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20" dirty="0">
                <a:latin typeface="Carlito"/>
                <a:cs typeface="Carlito"/>
              </a:rPr>
              <a:t>host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sending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segment.</a:t>
            </a:r>
            <a:endParaRPr sz="2800">
              <a:latin typeface="Carlito"/>
              <a:cs typeface="Carlito"/>
            </a:endParaRPr>
          </a:p>
          <a:p>
            <a:pPr marL="241300" marR="191135" indent="-228600" algn="just">
              <a:lnSpc>
                <a:spcPts val="303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0" dirty="0">
                <a:latin typeface="Carlito"/>
                <a:cs typeface="Carlito"/>
              </a:rPr>
              <a:t>Destination </a:t>
            </a:r>
            <a:r>
              <a:rPr sz="2800" b="1" spc="-5" dirty="0">
                <a:latin typeface="Carlito"/>
                <a:cs typeface="Carlito"/>
              </a:rPr>
              <a:t>port </a:t>
            </a:r>
            <a:r>
              <a:rPr sz="2800" b="1" spc="-10" dirty="0">
                <a:latin typeface="Carlito"/>
                <a:cs typeface="Carlito"/>
              </a:rPr>
              <a:t>address</a:t>
            </a:r>
            <a:r>
              <a:rPr sz="2800" spc="-10" dirty="0">
                <a:latin typeface="Carlito"/>
                <a:cs typeface="Carlito"/>
              </a:rPr>
              <a:t>. </a:t>
            </a:r>
            <a:r>
              <a:rPr sz="2800" spc="-5" dirty="0">
                <a:latin typeface="Carlito"/>
                <a:cs typeface="Carlito"/>
              </a:rPr>
              <a:t>This is a 16-bit </a:t>
            </a:r>
            <a:r>
              <a:rPr sz="2800" spc="-10" dirty="0">
                <a:latin typeface="Carlito"/>
                <a:cs typeface="Carlito"/>
              </a:rPr>
              <a:t>field that defines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port  number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0" dirty="0">
                <a:latin typeface="Carlito"/>
                <a:cs typeface="Carlito"/>
              </a:rPr>
              <a:t>application </a:t>
            </a:r>
            <a:r>
              <a:rPr sz="2800" spc="-25" dirty="0">
                <a:latin typeface="Carlito"/>
                <a:cs typeface="Carlito"/>
              </a:rPr>
              <a:t>program </a:t>
            </a: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20" dirty="0">
                <a:latin typeface="Carlito"/>
                <a:cs typeface="Carlito"/>
              </a:rPr>
              <a:t>host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receiving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segment.</a:t>
            </a:r>
            <a:endParaRPr sz="2800">
              <a:latin typeface="Carlito"/>
              <a:cs typeface="Carlito"/>
            </a:endParaRPr>
          </a:p>
          <a:p>
            <a:pPr marL="241300" marR="167005" indent="-228600" algn="just">
              <a:lnSpc>
                <a:spcPts val="3030"/>
              </a:lnSpc>
              <a:spcBef>
                <a:spcPts val="9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Carlito"/>
                <a:cs typeface="Carlito"/>
              </a:rPr>
              <a:t>Sequence </a:t>
            </a:r>
            <a:r>
              <a:rPr sz="2800" b="1" spc="-40" dirty="0">
                <a:latin typeface="Carlito"/>
                <a:cs typeface="Carlito"/>
              </a:rPr>
              <a:t>number. </a:t>
            </a:r>
            <a:r>
              <a:rPr sz="2800" spc="-5" dirty="0">
                <a:latin typeface="Carlito"/>
                <a:cs typeface="Carlito"/>
              </a:rPr>
              <a:t>This </a:t>
            </a:r>
            <a:r>
              <a:rPr sz="2800" spc="-10" dirty="0">
                <a:latin typeface="Carlito"/>
                <a:cs typeface="Carlito"/>
              </a:rPr>
              <a:t>32-bit field defines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number </a:t>
            </a:r>
            <a:r>
              <a:rPr sz="2800" spc="-5" dirty="0">
                <a:latin typeface="Carlito"/>
                <a:cs typeface="Carlito"/>
              </a:rPr>
              <a:t>assigned </a:t>
            </a:r>
            <a:r>
              <a:rPr sz="2800" spc="-20" dirty="0">
                <a:latin typeface="Carlito"/>
                <a:cs typeface="Carlito"/>
              </a:rPr>
              <a:t>to 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5" dirty="0">
                <a:latin typeface="Carlito"/>
                <a:cs typeface="Carlito"/>
              </a:rPr>
              <a:t>first </a:t>
            </a:r>
            <a:r>
              <a:rPr sz="2800" spc="-15" dirty="0">
                <a:latin typeface="Carlito"/>
                <a:cs typeface="Carlito"/>
              </a:rPr>
              <a:t>byte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15" dirty="0">
                <a:latin typeface="Carlito"/>
                <a:cs typeface="Carlito"/>
              </a:rPr>
              <a:t>contained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this</a:t>
            </a:r>
            <a:r>
              <a:rPr sz="2800" spc="1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segment.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ct val="90000"/>
              </a:lnSpc>
              <a:spcBef>
                <a:spcPts val="944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Carlito"/>
                <a:cs typeface="Carlito"/>
              </a:rPr>
              <a:t>Acknowledgment </a:t>
            </a:r>
            <a:r>
              <a:rPr sz="2800" b="1" spc="-35" dirty="0">
                <a:latin typeface="Carlito"/>
                <a:cs typeface="Carlito"/>
              </a:rPr>
              <a:t>number. </a:t>
            </a:r>
            <a:r>
              <a:rPr sz="2800" spc="-10" dirty="0">
                <a:latin typeface="Carlito"/>
                <a:cs typeface="Carlito"/>
              </a:rPr>
              <a:t>This </a:t>
            </a:r>
            <a:r>
              <a:rPr sz="2800" spc="-5" dirty="0">
                <a:latin typeface="Carlito"/>
                <a:cs typeface="Carlito"/>
              </a:rPr>
              <a:t>32-bit </a:t>
            </a:r>
            <a:r>
              <a:rPr sz="2800" spc="-10" dirty="0">
                <a:latin typeface="Carlito"/>
                <a:cs typeface="Carlito"/>
              </a:rPr>
              <a:t>field </a:t>
            </a:r>
            <a:r>
              <a:rPr sz="2800" spc="-15" dirty="0">
                <a:latin typeface="Carlito"/>
                <a:cs typeface="Carlito"/>
              </a:rPr>
              <a:t>defines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byte </a:t>
            </a:r>
            <a:r>
              <a:rPr sz="2800" spc="-10" dirty="0">
                <a:latin typeface="Carlito"/>
                <a:cs typeface="Carlito"/>
              </a:rPr>
              <a:t>number  that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receiver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0" dirty="0">
                <a:latin typeface="Carlito"/>
                <a:cs typeface="Carlito"/>
              </a:rPr>
              <a:t>segment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expecting to </a:t>
            </a:r>
            <a:r>
              <a:rPr sz="2800" spc="-10" dirty="0">
                <a:latin typeface="Carlito"/>
                <a:cs typeface="Carlito"/>
              </a:rPr>
              <a:t>receive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other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40" dirty="0">
                <a:latin typeface="Carlito"/>
                <a:cs typeface="Carlito"/>
              </a:rPr>
              <a:t>party.</a:t>
            </a:r>
            <a:endParaRPr sz="2800">
              <a:latin typeface="Carlito"/>
              <a:cs typeface="Carlito"/>
            </a:endParaRPr>
          </a:p>
          <a:p>
            <a:pPr marL="241300" marR="33020" indent="-228600">
              <a:lnSpc>
                <a:spcPts val="3020"/>
              </a:lnSpc>
              <a:spcBef>
                <a:spcPts val="10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Carlito"/>
                <a:cs typeface="Carlito"/>
              </a:rPr>
              <a:t>Header </a:t>
            </a:r>
            <a:r>
              <a:rPr sz="2800" b="1" spc="-15" dirty="0">
                <a:latin typeface="Carlito"/>
                <a:cs typeface="Carlito"/>
              </a:rPr>
              <a:t>length</a:t>
            </a:r>
            <a:r>
              <a:rPr sz="2800" spc="-15" dirty="0">
                <a:latin typeface="Carlito"/>
                <a:cs typeface="Carlito"/>
              </a:rPr>
              <a:t>. </a:t>
            </a:r>
            <a:r>
              <a:rPr sz="2800" spc="-10" dirty="0">
                <a:latin typeface="Carlito"/>
                <a:cs typeface="Carlito"/>
              </a:rPr>
              <a:t>This </a:t>
            </a:r>
            <a:r>
              <a:rPr sz="2800" spc="-5" dirty="0">
                <a:latin typeface="Carlito"/>
                <a:cs typeface="Carlito"/>
              </a:rPr>
              <a:t>4-bit </a:t>
            </a:r>
            <a:r>
              <a:rPr sz="2800" spc="-10" dirty="0">
                <a:latin typeface="Carlito"/>
                <a:cs typeface="Carlito"/>
              </a:rPr>
              <a:t>field </a:t>
            </a:r>
            <a:r>
              <a:rPr sz="2800" spc="-15" dirty="0">
                <a:latin typeface="Carlito"/>
                <a:cs typeface="Carlito"/>
              </a:rPr>
              <a:t>indicates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number </a:t>
            </a:r>
            <a:r>
              <a:rPr sz="2800" spc="-5" dirty="0">
                <a:latin typeface="Carlito"/>
                <a:cs typeface="Carlito"/>
              </a:rPr>
              <a:t>of 4-byte </a:t>
            </a:r>
            <a:r>
              <a:rPr sz="2800" spc="-20" dirty="0">
                <a:latin typeface="Carlito"/>
                <a:cs typeface="Carlito"/>
              </a:rPr>
              <a:t>words  </a:t>
            </a: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25" dirty="0">
                <a:latin typeface="Carlito"/>
                <a:cs typeface="Carlito"/>
              </a:rPr>
              <a:t>TCP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50" dirty="0">
                <a:latin typeface="Carlito"/>
                <a:cs typeface="Carlito"/>
              </a:rPr>
              <a:t>header.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50969384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51116"/>
            <a:ext cx="9918065" cy="23298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0" dirty="0">
                <a:latin typeface="Carlito"/>
                <a:cs typeface="Carlito"/>
              </a:rPr>
              <a:t>Control. </a:t>
            </a:r>
            <a:r>
              <a:rPr sz="2800" spc="-5" dirty="0">
                <a:latin typeface="Carlito"/>
                <a:cs typeface="Carlito"/>
              </a:rPr>
              <a:t>This </a:t>
            </a:r>
            <a:r>
              <a:rPr sz="2800" spc="-10" dirty="0">
                <a:latin typeface="Carlito"/>
                <a:cs typeface="Carlito"/>
              </a:rPr>
              <a:t>field defines </a:t>
            </a:r>
            <a:r>
              <a:rPr sz="2800" spc="-5" dirty="0">
                <a:latin typeface="Carlito"/>
                <a:cs typeface="Carlito"/>
              </a:rPr>
              <a:t>6 </a:t>
            </a:r>
            <a:r>
              <a:rPr sz="2800" spc="-25" dirty="0">
                <a:latin typeface="Carlito"/>
                <a:cs typeface="Carlito"/>
              </a:rPr>
              <a:t>different </a:t>
            </a:r>
            <a:r>
              <a:rPr sz="2800" spc="-20" dirty="0">
                <a:latin typeface="Carlito"/>
                <a:cs typeface="Carlito"/>
              </a:rPr>
              <a:t>control </a:t>
            </a:r>
            <a:r>
              <a:rPr sz="2800" spc="-10" dirty="0">
                <a:latin typeface="Carlito"/>
                <a:cs typeface="Carlito"/>
              </a:rPr>
              <a:t>bits </a:t>
            </a:r>
            <a:r>
              <a:rPr sz="2800" spc="-5" dirty="0">
                <a:latin typeface="Carlito"/>
                <a:cs typeface="Carlito"/>
              </a:rPr>
              <a:t>or</a:t>
            </a:r>
            <a:r>
              <a:rPr sz="2800" spc="2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flags.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One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5" dirty="0">
                <a:latin typeface="Carlito"/>
                <a:cs typeface="Carlito"/>
              </a:rPr>
              <a:t>more </a:t>
            </a:r>
            <a:r>
              <a:rPr sz="2800" spc="-5" dirty="0">
                <a:latin typeface="Carlito"/>
                <a:cs typeface="Carlito"/>
              </a:rPr>
              <a:t>of these </a:t>
            </a:r>
            <a:r>
              <a:rPr sz="2800" spc="-10" dirty="0">
                <a:latin typeface="Carlito"/>
                <a:cs typeface="Carlito"/>
              </a:rPr>
              <a:t>bits can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0" dirty="0">
                <a:latin typeface="Carlito"/>
                <a:cs typeface="Carlito"/>
              </a:rPr>
              <a:t>set at 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spc="18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time.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ts val="3030"/>
              </a:lnSpc>
              <a:spcBef>
                <a:spcPts val="104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10" dirty="0">
                <a:latin typeface="Carlito"/>
                <a:cs typeface="Carlito"/>
              </a:rPr>
              <a:t>These bits </a:t>
            </a:r>
            <a:r>
              <a:rPr sz="2800" spc="-5" dirty="0">
                <a:latin typeface="Carlito"/>
                <a:cs typeface="Carlito"/>
              </a:rPr>
              <a:t>enable </a:t>
            </a:r>
            <a:r>
              <a:rPr sz="2800" spc="-10" dirty="0">
                <a:latin typeface="Carlito"/>
                <a:cs typeface="Carlito"/>
              </a:rPr>
              <a:t>flow </a:t>
            </a:r>
            <a:r>
              <a:rPr sz="2800" spc="-20" dirty="0">
                <a:latin typeface="Carlito"/>
                <a:cs typeface="Carlito"/>
              </a:rPr>
              <a:t>control, </a:t>
            </a:r>
            <a:r>
              <a:rPr sz="2800" spc="-10" dirty="0">
                <a:latin typeface="Carlito"/>
                <a:cs typeface="Carlito"/>
              </a:rPr>
              <a:t>connection </a:t>
            </a:r>
            <a:r>
              <a:rPr sz="2800" spc="-15" dirty="0">
                <a:latin typeface="Carlito"/>
                <a:cs typeface="Carlito"/>
              </a:rPr>
              <a:t>establishment </a:t>
            </a:r>
            <a:r>
              <a:rPr sz="2800" spc="-5" dirty="0">
                <a:latin typeface="Carlito"/>
                <a:cs typeface="Carlito"/>
              </a:rPr>
              <a:t>and  </a:t>
            </a:r>
            <a:r>
              <a:rPr sz="2800" spc="-10" dirty="0">
                <a:latin typeface="Carlito"/>
                <a:cs typeface="Carlito"/>
              </a:rPr>
              <a:t>termination, connection </a:t>
            </a:r>
            <a:r>
              <a:rPr sz="2800" spc="-5" dirty="0">
                <a:latin typeface="Carlito"/>
                <a:cs typeface="Carlito"/>
              </a:rPr>
              <a:t>abortion, and the mode of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25" dirty="0">
                <a:latin typeface="Carlito"/>
                <a:cs typeface="Carlito"/>
              </a:rPr>
              <a:t>transfer </a:t>
            </a:r>
            <a:r>
              <a:rPr sz="2800" spc="-5" dirty="0">
                <a:latin typeface="Carlito"/>
                <a:cs typeface="Carlito"/>
              </a:rPr>
              <a:t>in  </a:t>
            </a:r>
            <a:r>
              <a:rPr sz="2800" spc="-110" dirty="0">
                <a:latin typeface="Carlito"/>
                <a:cs typeface="Carlito"/>
              </a:rPr>
              <a:t>TCP.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12"/>
          <p:cNvSpPr/>
          <p:nvPr/>
        </p:nvSpPr>
        <p:spPr>
          <a:xfrm>
            <a:off x="1524000" y="3276600"/>
            <a:ext cx="8403754" cy="27803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871147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464058"/>
            <a:ext cx="10255885" cy="41636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18415" indent="-228600" algn="just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0" dirty="0">
                <a:latin typeface="Carlito"/>
                <a:cs typeface="Carlito"/>
              </a:rPr>
              <a:t>Window </a:t>
            </a:r>
            <a:r>
              <a:rPr sz="2800" b="1" spc="-15" dirty="0">
                <a:latin typeface="Carlito"/>
                <a:cs typeface="Carlito"/>
              </a:rPr>
              <a:t>size. </a:t>
            </a:r>
            <a:r>
              <a:rPr sz="2800" spc="-10" dirty="0">
                <a:latin typeface="Carlito"/>
                <a:cs typeface="Carlito"/>
              </a:rPr>
              <a:t>This field </a:t>
            </a:r>
            <a:r>
              <a:rPr sz="2800" spc="-15" dirty="0">
                <a:latin typeface="Carlito"/>
                <a:cs typeface="Carlito"/>
              </a:rPr>
              <a:t>defines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window </a:t>
            </a:r>
            <a:r>
              <a:rPr sz="2800" spc="-25" dirty="0">
                <a:latin typeface="Carlito"/>
                <a:cs typeface="Carlito"/>
              </a:rPr>
              <a:t>size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0" dirty="0">
                <a:latin typeface="Carlito"/>
                <a:cs typeface="Carlito"/>
              </a:rPr>
              <a:t>sending </a:t>
            </a:r>
            <a:r>
              <a:rPr sz="2800" spc="-25" dirty="0">
                <a:latin typeface="Carlito"/>
                <a:cs typeface="Carlito"/>
              </a:rPr>
              <a:t>TCP </a:t>
            </a:r>
            <a:r>
              <a:rPr sz="2800" spc="-10" dirty="0">
                <a:latin typeface="Carlito"/>
                <a:cs typeface="Carlito"/>
              </a:rPr>
              <a:t>in  </a:t>
            </a:r>
            <a:r>
              <a:rPr sz="2800" spc="-30" dirty="0">
                <a:latin typeface="Carlito"/>
                <a:cs typeface="Carlito"/>
              </a:rPr>
              <a:t>bytes.The </a:t>
            </a:r>
            <a:r>
              <a:rPr sz="2800" spc="-15" dirty="0">
                <a:latin typeface="Carlito"/>
                <a:cs typeface="Carlito"/>
              </a:rPr>
              <a:t>length </a:t>
            </a:r>
            <a:r>
              <a:rPr sz="2800" spc="-5" dirty="0">
                <a:latin typeface="Carlito"/>
                <a:cs typeface="Carlito"/>
              </a:rPr>
              <a:t>of this </a:t>
            </a:r>
            <a:r>
              <a:rPr sz="2800" spc="-10" dirty="0">
                <a:latin typeface="Carlito"/>
                <a:cs typeface="Carlito"/>
              </a:rPr>
              <a:t>field </a:t>
            </a:r>
            <a:r>
              <a:rPr sz="2800" spc="-5" dirty="0">
                <a:latin typeface="Carlito"/>
                <a:cs typeface="Carlito"/>
              </a:rPr>
              <a:t>is 16 </a:t>
            </a:r>
            <a:r>
              <a:rPr sz="2800" spc="-10" dirty="0">
                <a:latin typeface="Carlito"/>
                <a:cs typeface="Carlito"/>
              </a:rPr>
              <a:t>bits. </a:t>
            </a:r>
            <a:r>
              <a:rPr sz="2800" spc="-5" dirty="0">
                <a:latin typeface="Carlito"/>
                <a:cs typeface="Carlito"/>
              </a:rPr>
              <a:t>This </a:t>
            </a:r>
            <a:r>
              <a:rPr sz="2800" spc="-10" dirty="0">
                <a:latin typeface="Carlito"/>
                <a:cs typeface="Carlito"/>
              </a:rPr>
              <a:t>value is normally </a:t>
            </a:r>
            <a:r>
              <a:rPr sz="2800" spc="-25" dirty="0">
                <a:latin typeface="Carlito"/>
                <a:cs typeface="Carlito"/>
              </a:rPr>
              <a:t>referred 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as the </a:t>
            </a:r>
            <a:r>
              <a:rPr sz="2800" spc="-10" dirty="0">
                <a:latin typeface="Carlito"/>
                <a:cs typeface="Carlito"/>
              </a:rPr>
              <a:t>receiving window </a:t>
            </a:r>
            <a:r>
              <a:rPr sz="2800" spc="-5" dirty="0">
                <a:latin typeface="Carlito"/>
                <a:cs typeface="Carlito"/>
              </a:rPr>
              <a:t>(rwnd) and is </a:t>
            </a:r>
            <a:r>
              <a:rPr sz="2800" spc="-10" dirty="0">
                <a:latin typeface="Carlito"/>
                <a:cs typeface="Carlito"/>
              </a:rPr>
              <a:t>determined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210" dirty="0">
                <a:latin typeface="Carlito"/>
                <a:cs typeface="Carlito"/>
              </a:rPr>
              <a:t> </a:t>
            </a:r>
            <a:r>
              <a:rPr sz="2800" spc="-40" dirty="0">
                <a:latin typeface="Carlito"/>
                <a:cs typeface="Carlito"/>
              </a:rPr>
              <a:t>receiver.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ct val="9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Carlito"/>
                <a:cs typeface="Carlito"/>
              </a:rPr>
              <a:t>Checksum. </a:t>
            </a:r>
            <a:r>
              <a:rPr sz="2800" spc="-10" dirty="0">
                <a:latin typeface="Carlito"/>
                <a:cs typeface="Carlito"/>
              </a:rPr>
              <a:t>This </a:t>
            </a:r>
            <a:r>
              <a:rPr sz="2800" spc="-5" dirty="0">
                <a:latin typeface="Carlito"/>
                <a:cs typeface="Carlito"/>
              </a:rPr>
              <a:t>16-bit </a:t>
            </a:r>
            <a:r>
              <a:rPr sz="2800" spc="-10" dirty="0">
                <a:latin typeface="Carlito"/>
                <a:cs typeface="Carlito"/>
              </a:rPr>
              <a:t>field </a:t>
            </a:r>
            <a:r>
              <a:rPr sz="2800" spc="-15" dirty="0">
                <a:latin typeface="Carlito"/>
                <a:cs typeface="Carlito"/>
              </a:rPr>
              <a:t>contains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checksum. The calculation of 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checksum </a:t>
            </a:r>
            <a:r>
              <a:rPr sz="2800" spc="-25" dirty="0">
                <a:latin typeface="Carlito"/>
                <a:cs typeface="Carlito"/>
              </a:rPr>
              <a:t>for TCP </a:t>
            </a:r>
            <a:r>
              <a:rPr sz="2800" spc="-20" dirty="0">
                <a:latin typeface="Carlito"/>
                <a:cs typeface="Carlito"/>
              </a:rPr>
              <a:t>follows </a:t>
            </a:r>
            <a:r>
              <a:rPr sz="2800" spc="-5" dirty="0">
                <a:latin typeface="Carlito"/>
                <a:cs typeface="Carlito"/>
              </a:rPr>
              <a:t>the same </a:t>
            </a:r>
            <a:r>
              <a:rPr sz="2800" spc="-20" dirty="0">
                <a:latin typeface="Carlito"/>
                <a:cs typeface="Carlito"/>
              </a:rPr>
              <a:t>procedure </a:t>
            </a:r>
            <a:r>
              <a:rPr sz="2800" spc="-5" dirty="0">
                <a:latin typeface="Carlito"/>
                <a:cs typeface="Carlito"/>
              </a:rPr>
              <a:t>as the </a:t>
            </a:r>
            <a:r>
              <a:rPr sz="2800" spc="-10" dirty="0">
                <a:latin typeface="Carlito"/>
                <a:cs typeface="Carlito"/>
              </a:rPr>
              <a:t>one  </a:t>
            </a:r>
            <a:r>
              <a:rPr sz="2800" spc="-5" dirty="0">
                <a:latin typeface="Carlito"/>
                <a:cs typeface="Carlito"/>
              </a:rPr>
              <a:t>described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95" dirty="0">
                <a:latin typeface="Carlito"/>
                <a:cs typeface="Carlito"/>
              </a:rPr>
              <a:t>UDP. </a:t>
            </a:r>
            <a:r>
              <a:rPr sz="2800" spc="-45" dirty="0">
                <a:latin typeface="Carlito"/>
                <a:cs typeface="Carlito"/>
              </a:rPr>
              <a:t>However,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use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0" dirty="0">
                <a:latin typeface="Carlito"/>
                <a:cs typeface="Carlito"/>
              </a:rPr>
              <a:t>checksum </a:t>
            </a:r>
            <a:r>
              <a:rPr sz="2800" spc="-5" dirty="0">
                <a:latin typeface="Carlito"/>
                <a:cs typeface="Carlito"/>
              </a:rPr>
              <a:t>in the UDP  </a:t>
            </a:r>
            <a:r>
              <a:rPr sz="2800" spc="-20" dirty="0">
                <a:latin typeface="Carlito"/>
                <a:cs typeface="Carlito"/>
              </a:rPr>
              <a:t>datagram </a:t>
            </a:r>
            <a:r>
              <a:rPr sz="2800" spc="-5" dirty="0">
                <a:latin typeface="Carlito"/>
                <a:cs typeface="Carlito"/>
              </a:rPr>
              <a:t>is optional, </a:t>
            </a:r>
            <a:r>
              <a:rPr sz="2800" spc="-10" dirty="0">
                <a:latin typeface="Carlito"/>
                <a:cs typeface="Carlito"/>
              </a:rPr>
              <a:t>whereas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use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0" dirty="0">
                <a:latin typeface="Carlito"/>
                <a:cs typeface="Carlito"/>
              </a:rPr>
              <a:t>checksum </a:t>
            </a:r>
            <a:r>
              <a:rPr sz="2800" spc="-25" dirty="0">
                <a:latin typeface="Carlito"/>
                <a:cs typeface="Carlito"/>
              </a:rPr>
              <a:t>for TCP </a:t>
            </a:r>
            <a:r>
              <a:rPr sz="2800" spc="-10" dirty="0">
                <a:latin typeface="Carlito"/>
                <a:cs typeface="Carlito"/>
              </a:rPr>
              <a:t>is  </a:t>
            </a:r>
            <a:r>
              <a:rPr sz="2800" spc="-30" dirty="0">
                <a:latin typeface="Carlito"/>
                <a:cs typeface="Carlito"/>
              </a:rPr>
              <a:t>mandatory.</a:t>
            </a:r>
            <a:endParaRPr sz="2800">
              <a:latin typeface="Carlito"/>
              <a:cs typeface="Carlito"/>
            </a:endParaRPr>
          </a:p>
          <a:p>
            <a:pPr marL="241300" marR="571500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321945" algn="l"/>
                <a:tab pos="322580" algn="l"/>
                <a:tab pos="6882130" algn="l"/>
              </a:tabLst>
            </a:pPr>
            <a:r>
              <a:rPr dirty="0"/>
              <a:t>	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b="1" spc="-5" dirty="0">
                <a:latin typeface="Carlito"/>
                <a:cs typeface="Carlito"/>
              </a:rPr>
              <a:t>pseudoheader </a:t>
            </a:r>
            <a:r>
              <a:rPr sz="2800" spc="-5" dirty="0">
                <a:latin typeface="Carlito"/>
                <a:cs typeface="Carlito"/>
              </a:rPr>
              <a:t>is added </a:t>
            </a:r>
            <a:r>
              <a:rPr sz="2800" spc="-20" dirty="0">
                <a:latin typeface="Carlito"/>
                <a:cs typeface="Carlito"/>
              </a:rPr>
              <a:t>to</a:t>
            </a:r>
            <a:r>
              <a:rPr sz="2800" spc="1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segment.	</a:t>
            </a:r>
            <a:r>
              <a:rPr sz="2800" spc="-20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5" dirty="0">
                <a:latin typeface="Carlito"/>
                <a:cs typeface="Carlito"/>
              </a:rPr>
              <a:t>TCP </a:t>
            </a:r>
            <a:r>
              <a:rPr sz="2800" spc="-10" dirty="0">
                <a:latin typeface="Carlito"/>
                <a:cs typeface="Carlito"/>
              </a:rPr>
              <a:t>pseudo  </a:t>
            </a:r>
            <a:r>
              <a:rPr sz="2800" spc="-40" dirty="0">
                <a:latin typeface="Carlito"/>
                <a:cs typeface="Carlito"/>
              </a:rPr>
              <a:t>header,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value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protocol </a:t>
            </a:r>
            <a:r>
              <a:rPr sz="2800" spc="-10" dirty="0">
                <a:latin typeface="Carlito"/>
                <a:cs typeface="Carlito"/>
              </a:rPr>
              <a:t>field </a:t>
            </a:r>
            <a:r>
              <a:rPr sz="2800" spc="-5" dirty="0">
                <a:latin typeface="Carlito"/>
                <a:cs typeface="Carlito"/>
              </a:rPr>
              <a:t>is</a:t>
            </a:r>
            <a:r>
              <a:rPr sz="2800" spc="16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6.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6836080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58339" y="1127888"/>
            <a:ext cx="7671882" cy="4963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907471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81660"/>
            <a:ext cx="10060305" cy="17322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20" dirty="0">
                <a:latin typeface="Carlito"/>
                <a:cs typeface="Carlito"/>
              </a:rPr>
              <a:t>Urgent </a:t>
            </a:r>
            <a:r>
              <a:rPr sz="2800" b="1" spc="-40" dirty="0">
                <a:latin typeface="Carlito"/>
                <a:cs typeface="Carlito"/>
              </a:rPr>
              <a:t>pointer. </a:t>
            </a:r>
            <a:r>
              <a:rPr sz="2800" spc="-10" dirty="0">
                <a:latin typeface="Carlito"/>
                <a:cs typeface="Carlito"/>
              </a:rPr>
              <a:t>This </a:t>
            </a:r>
            <a:r>
              <a:rPr sz="2800" spc="-5" dirty="0">
                <a:latin typeface="Carlito"/>
                <a:cs typeface="Carlito"/>
              </a:rPr>
              <a:t>16-bit </a:t>
            </a:r>
            <a:r>
              <a:rPr sz="2800" spc="-10" dirty="0">
                <a:latin typeface="Carlito"/>
                <a:cs typeface="Carlito"/>
              </a:rPr>
              <a:t>field, </a:t>
            </a:r>
            <a:r>
              <a:rPr sz="2800" spc="-5" dirty="0">
                <a:latin typeface="Carlito"/>
                <a:cs typeface="Carlito"/>
              </a:rPr>
              <a:t>which is </a:t>
            </a:r>
            <a:r>
              <a:rPr sz="2800" spc="-10" dirty="0">
                <a:latin typeface="Carlito"/>
                <a:cs typeface="Carlito"/>
              </a:rPr>
              <a:t>valid only </a:t>
            </a:r>
            <a:r>
              <a:rPr sz="2800" spc="-5" dirty="0">
                <a:latin typeface="Carlito"/>
                <a:cs typeface="Carlito"/>
              </a:rPr>
              <a:t>if the </a:t>
            </a:r>
            <a:r>
              <a:rPr sz="2800" spc="-20" dirty="0">
                <a:latin typeface="Carlito"/>
                <a:cs typeface="Carlito"/>
              </a:rPr>
              <a:t>urgent </a:t>
            </a:r>
            <a:r>
              <a:rPr sz="2800" spc="-10" dirty="0">
                <a:latin typeface="Carlito"/>
                <a:cs typeface="Carlito"/>
              </a:rPr>
              <a:t>flag 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set, </a:t>
            </a:r>
            <a:r>
              <a:rPr sz="2800" spc="-5" dirty="0">
                <a:latin typeface="Carlito"/>
                <a:cs typeface="Carlito"/>
              </a:rPr>
              <a:t>is used when the </a:t>
            </a:r>
            <a:r>
              <a:rPr sz="2800" spc="-10" dirty="0">
                <a:latin typeface="Carlito"/>
                <a:cs typeface="Carlito"/>
              </a:rPr>
              <a:t>segment </a:t>
            </a:r>
            <a:r>
              <a:rPr sz="2800" spc="-15" dirty="0">
                <a:latin typeface="Carlito"/>
                <a:cs typeface="Carlito"/>
              </a:rPr>
              <a:t>contains </a:t>
            </a:r>
            <a:r>
              <a:rPr sz="2800" spc="-20" dirty="0">
                <a:latin typeface="Carlito"/>
                <a:cs typeface="Carlito"/>
              </a:rPr>
              <a:t>urgent</a:t>
            </a:r>
            <a:r>
              <a:rPr sz="2800" spc="12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data.</a:t>
            </a:r>
            <a:endParaRPr sz="2800">
              <a:latin typeface="Carlito"/>
              <a:cs typeface="Carlito"/>
            </a:endParaRPr>
          </a:p>
          <a:p>
            <a:pPr marL="241300" marR="119380" indent="-228600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0" dirty="0">
                <a:latin typeface="Carlito"/>
                <a:cs typeface="Carlito"/>
              </a:rPr>
              <a:t>Options. </a:t>
            </a:r>
            <a:r>
              <a:rPr sz="2800" spc="-15" dirty="0">
                <a:latin typeface="Carlito"/>
                <a:cs typeface="Carlito"/>
              </a:rPr>
              <a:t>There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be up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40 </a:t>
            </a:r>
            <a:r>
              <a:rPr sz="2800" spc="-10" dirty="0">
                <a:latin typeface="Carlito"/>
                <a:cs typeface="Carlito"/>
              </a:rPr>
              <a:t>bytes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optional </a:t>
            </a:r>
            <a:r>
              <a:rPr sz="2800" spc="-15" dirty="0">
                <a:latin typeface="Carlito"/>
                <a:cs typeface="Carlito"/>
              </a:rPr>
              <a:t>information </a:t>
            </a:r>
            <a:r>
              <a:rPr sz="2800" spc="-5" dirty="0">
                <a:latin typeface="Carlito"/>
                <a:cs typeface="Carlito"/>
              </a:rPr>
              <a:t>in the  </a:t>
            </a:r>
            <a:r>
              <a:rPr sz="2800" spc="-25" dirty="0">
                <a:latin typeface="Carlito"/>
                <a:cs typeface="Carlito"/>
              </a:rPr>
              <a:t>TCP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50" dirty="0">
                <a:latin typeface="Carlito"/>
                <a:cs typeface="Carlito"/>
              </a:rPr>
              <a:t>header.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01890507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00945" y="3424203"/>
            <a:ext cx="6285230" cy="1140460"/>
            <a:chOff x="2800945" y="3424203"/>
            <a:chExt cx="6285230" cy="1140460"/>
          </a:xfrm>
        </p:grpSpPr>
        <p:sp>
          <p:nvSpPr>
            <p:cNvPr id="3" name="object 3"/>
            <p:cNvSpPr/>
            <p:nvPr/>
          </p:nvSpPr>
          <p:spPr>
            <a:xfrm>
              <a:off x="3777613" y="3437771"/>
              <a:ext cx="5295265" cy="1113155"/>
            </a:xfrm>
            <a:custGeom>
              <a:avLst/>
              <a:gdLst/>
              <a:ahLst/>
              <a:cxnLst/>
              <a:rect l="l" t="t" r="r" b="b"/>
              <a:pathLst>
                <a:path w="5295265" h="1113154">
                  <a:moveTo>
                    <a:pt x="0" y="1112931"/>
                  </a:moveTo>
                  <a:lnTo>
                    <a:pt x="5294794" y="1112931"/>
                  </a:lnTo>
                  <a:lnTo>
                    <a:pt x="5294793" y="0"/>
                  </a:lnTo>
                  <a:lnTo>
                    <a:pt x="0" y="0"/>
                  </a:lnTo>
                  <a:lnTo>
                    <a:pt x="0" y="1112931"/>
                  </a:lnTo>
                  <a:close/>
                </a:path>
              </a:pathLst>
            </a:custGeom>
            <a:ln w="27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14514" y="3437771"/>
              <a:ext cx="957580" cy="1113155"/>
            </a:xfrm>
            <a:custGeom>
              <a:avLst/>
              <a:gdLst/>
              <a:ahLst/>
              <a:cxnLst/>
              <a:rect l="l" t="t" r="r" b="b"/>
              <a:pathLst>
                <a:path w="957579" h="1113154">
                  <a:moveTo>
                    <a:pt x="957110" y="0"/>
                  </a:moveTo>
                  <a:lnTo>
                    <a:pt x="0" y="0"/>
                  </a:lnTo>
                  <a:lnTo>
                    <a:pt x="0" y="1112931"/>
                  </a:lnTo>
                  <a:lnTo>
                    <a:pt x="957111" y="1112931"/>
                  </a:lnTo>
                  <a:lnTo>
                    <a:pt x="9571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14514" y="3437771"/>
              <a:ext cx="957580" cy="1113155"/>
            </a:xfrm>
            <a:custGeom>
              <a:avLst/>
              <a:gdLst/>
              <a:ahLst/>
              <a:cxnLst/>
              <a:rect l="l" t="t" r="r" b="b"/>
              <a:pathLst>
                <a:path w="957579" h="1113154">
                  <a:moveTo>
                    <a:pt x="0" y="1112931"/>
                  </a:moveTo>
                  <a:lnTo>
                    <a:pt x="957111" y="1112931"/>
                  </a:lnTo>
                  <a:lnTo>
                    <a:pt x="957110" y="0"/>
                  </a:lnTo>
                  <a:lnTo>
                    <a:pt x="0" y="0"/>
                  </a:lnTo>
                  <a:lnTo>
                    <a:pt x="0" y="1112931"/>
                  </a:lnTo>
                  <a:close/>
                </a:path>
              </a:pathLst>
            </a:custGeom>
            <a:ln w="271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14514" y="3437771"/>
            <a:ext cx="946785" cy="111315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146685" marR="111760" indent="-17780">
              <a:lnSpc>
                <a:spcPts val="1980"/>
              </a:lnSpc>
            </a:pPr>
            <a:r>
              <a:rPr sz="20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Frame  </a:t>
            </a:r>
            <a:r>
              <a:rPr sz="2000" b="1" spc="-12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0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12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58859" y="2205382"/>
            <a:ext cx="5103495" cy="902335"/>
            <a:chOff x="3858859" y="2205382"/>
            <a:chExt cx="5103495" cy="902335"/>
          </a:xfrm>
        </p:grpSpPr>
        <p:sp>
          <p:nvSpPr>
            <p:cNvPr id="8" name="object 8"/>
            <p:cNvSpPr/>
            <p:nvPr/>
          </p:nvSpPr>
          <p:spPr>
            <a:xfrm>
              <a:off x="4808011" y="2218791"/>
              <a:ext cx="4145915" cy="875665"/>
            </a:xfrm>
            <a:custGeom>
              <a:avLst/>
              <a:gdLst/>
              <a:ahLst/>
              <a:cxnLst/>
              <a:rect l="l" t="t" r="r" b="b"/>
              <a:pathLst>
                <a:path w="4145915" h="875664">
                  <a:moveTo>
                    <a:pt x="0" y="875169"/>
                  </a:moveTo>
                  <a:lnTo>
                    <a:pt x="4145407" y="875170"/>
                  </a:lnTo>
                  <a:lnTo>
                    <a:pt x="4145407" y="0"/>
                  </a:lnTo>
                  <a:lnTo>
                    <a:pt x="0" y="0"/>
                  </a:lnTo>
                  <a:lnTo>
                    <a:pt x="0" y="875169"/>
                  </a:lnTo>
                  <a:close/>
                </a:path>
              </a:pathLst>
            </a:custGeom>
            <a:ln w="17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72269" y="2218791"/>
              <a:ext cx="960119" cy="875665"/>
            </a:xfrm>
            <a:custGeom>
              <a:avLst/>
              <a:gdLst/>
              <a:ahLst/>
              <a:cxnLst/>
              <a:rect l="l" t="t" r="r" b="b"/>
              <a:pathLst>
                <a:path w="960120" h="875664">
                  <a:moveTo>
                    <a:pt x="959939" y="0"/>
                  </a:moveTo>
                  <a:lnTo>
                    <a:pt x="0" y="0"/>
                  </a:lnTo>
                  <a:lnTo>
                    <a:pt x="0" y="875169"/>
                  </a:lnTo>
                  <a:lnTo>
                    <a:pt x="959940" y="875170"/>
                  </a:lnTo>
                  <a:lnTo>
                    <a:pt x="959939" y="0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72269" y="2218791"/>
              <a:ext cx="960119" cy="875665"/>
            </a:xfrm>
            <a:custGeom>
              <a:avLst/>
              <a:gdLst/>
              <a:ahLst/>
              <a:cxnLst/>
              <a:rect l="l" t="t" r="r" b="b"/>
              <a:pathLst>
                <a:path w="960120" h="875664">
                  <a:moveTo>
                    <a:pt x="0" y="875169"/>
                  </a:moveTo>
                  <a:lnTo>
                    <a:pt x="959940" y="875170"/>
                  </a:lnTo>
                  <a:lnTo>
                    <a:pt x="959939" y="0"/>
                  </a:lnTo>
                  <a:lnTo>
                    <a:pt x="0" y="0"/>
                  </a:lnTo>
                  <a:lnTo>
                    <a:pt x="0" y="875169"/>
                  </a:lnTo>
                  <a:close/>
                </a:path>
              </a:pathLst>
            </a:custGeom>
            <a:ln w="26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872269" y="2218791"/>
            <a:ext cx="960119" cy="875665"/>
          </a:xfrm>
          <a:prstGeom prst="rect">
            <a:avLst/>
          </a:prstGeom>
          <a:ln w="26818">
            <a:solidFill>
              <a:srgbClr val="000000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74295" algn="ctr">
              <a:lnSpc>
                <a:spcPts val="2190"/>
              </a:lnSpc>
              <a:spcBef>
                <a:spcPts val="965"/>
              </a:spcBef>
            </a:pPr>
            <a:r>
              <a:rPr sz="2000" spc="-40" dirty="0">
                <a:latin typeface="Times New Roman"/>
                <a:cs typeface="Times New Roman"/>
              </a:rPr>
              <a:t>IP</a:t>
            </a:r>
            <a:endParaRPr sz="2000">
              <a:latin typeface="Times New Roman"/>
              <a:cs typeface="Times New Roman"/>
            </a:endParaRPr>
          </a:p>
          <a:p>
            <a:pPr marL="116839" algn="ctr">
              <a:lnSpc>
                <a:spcPts val="2190"/>
              </a:lnSpc>
            </a:pPr>
            <a:r>
              <a:rPr sz="2000" spc="-85" dirty="0">
                <a:latin typeface="Times New Roman"/>
                <a:cs typeface="Times New Roman"/>
              </a:rPr>
              <a:t>header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3594" y="115951"/>
            <a:ext cx="1126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Figure</a:t>
            </a:r>
            <a:r>
              <a:rPr sz="1800" b="1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15.8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24427" y="115951"/>
            <a:ext cx="1397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Encapsulation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00200" y="0"/>
            <a:ext cx="8594090" cy="1053465"/>
            <a:chOff x="1600200" y="0"/>
            <a:chExt cx="8594090" cy="1053465"/>
          </a:xfrm>
        </p:grpSpPr>
        <p:sp>
          <p:nvSpPr>
            <p:cNvPr id="15" name="object 15"/>
            <p:cNvSpPr/>
            <p:nvPr/>
          </p:nvSpPr>
          <p:spPr>
            <a:xfrm>
              <a:off x="1891284" y="108204"/>
              <a:ext cx="437515" cy="474345"/>
            </a:xfrm>
            <a:custGeom>
              <a:avLst/>
              <a:gdLst/>
              <a:ahLst/>
              <a:cxnLst/>
              <a:rect l="l" t="t" r="r" b="b"/>
              <a:pathLst>
                <a:path w="437514" h="474345">
                  <a:moveTo>
                    <a:pt x="437388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437388" y="473963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73808" y="108204"/>
              <a:ext cx="327660" cy="4739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14727" y="530351"/>
              <a:ext cx="422275" cy="474345"/>
            </a:xfrm>
            <a:custGeom>
              <a:avLst/>
              <a:gdLst/>
              <a:ahLst/>
              <a:cxnLst/>
              <a:rect l="l" t="t" r="r" b="b"/>
              <a:pathLst>
                <a:path w="422275" h="474344">
                  <a:moveTo>
                    <a:pt x="422148" y="0"/>
                  </a:moveTo>
                  <a:lnTo>
                    <a:pt x="0" y="0"/>
                  </a:lnTo>
                  <a:lnTo>
                    <a:pt x="0" y="473963"/>
                  </a:lnTo>
                  <a:lnTo>
                    <a:pt x="422148" y="473963"/>
                  </a:lnTo>
                  <a:lnTo>
                    <a:pt x="42214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85059" y="530351"/>
              <a:ext cx="367284" cy="4739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00200" y="457200"/>
              <a:ext cx="560832" cy="4221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35708" y="0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5" h="1053465">
                  <a:moveTo>
                    <a:pt x="32004" y="0"/>
                  </a:moveTo>
                  <a:lnTo>
                    <a:pt x="0" y="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67484" y="533400"/>
              <a:ext cx="8226552" cy="320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4934629" y="1144220"/>
            <a:ext cx="695960" cy="641350"/>
          </a:xfrm>
          <a:custGeom>
            <a:avLst/>
            <a:gdLst/>
            <a:ahLst/>
            <a:cxnLst/>
            <a:rect l="l" t="t" r="r" b="b"/>
            <a:pathLst>
              <a:path w="695960" h="641350">
                <a:moveTo>
                  <a:pt x="695814" y="0"/>
                </a:moveTo>
                <a:lnTo>
                  <a:pt x="0" y="0"/>
                </a:lnTo>
                <a:lnTo>
                  <a:pt x="0" y="641059"/>
                </a:lnTo>
                <a:lnTo>
                  <a:pt x="695815" y="641059"/>
                </a:lnTo>
                <a:lnTo>
                  <a:pt x="695814" y="0"/>
                </a:lnTo>
                <a:close/>
              </a:path>
            </a:pathLst>
          </a:custGeom>
          <a:solidFill>
            <a:srgbClr val="FAA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630445" y="1144220"/>
            <a:ext cx="3230880" cy="641350"/>
          </a:xfrm>
          <a:prstGeom prst="rect">
            <a:avLst/>
          </a:prstGeom>
          <a:solidFill>
            <a:srgbClr val="6CCFF6"/>
          </a:solidFill>
          <a:ln w="26857">
            <a:solidFill>
              <a:srgbClr val="000000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588010">
              <a:lnSpc>
                <a:spcPct val="100000"/>
              </a:lnSpc>
              <a:spcBef>
                <a:spcPts val="965"/>
              </a:spcBef>
            </a:pPr>
            <a:r>
              <a:rPr sz="2000" spc="-90" dirty="0">
                <a:latin typeface="Times New Roman"/>
                <a:cs typeface="Times New Roman"/>
              </a:rPr>
              <a:t>Application-layer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34630" y="1144220"/>
            <a:ext cx="695960" cy="641350"/>
          </a:xfrm>
          <a:prstGeom prst="rect">
            <a:avLst/>
          </a:prstGeom>
          <a:ln w="27002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125095">
              <a:lnSpc>
                <a:spcPts val="2190"/>
              </a:lnSpc>
              <a:spcBef>
                <a:spcPts val="40"/>
              </a:spcBef>
            </a:pPr>
            <a:r>
              <a:rPr sz="2000" spc="-95" dirty="0">
                <a:latin typeface="Times New Roman"/>
                <a:cs typeface="Times New Roman"/>
              </a:rPr>
              <a:t>TCP</a:t>
            </a:r>
            <a:endParaRPr sz="2000">
              <a:latin typeface="Times New Roman"/>
              <a:cs typeface="Times New Roman"/>
            </a:endParaRPr>
          </a:p>
          <a:p>
            <a:pPr marL="54610">
              <a:lnSpc>
                <a:spcPts val="2190"/>
              </a:lnSpc>
            </a:pPr>
            <a:r>
              <a:rPr sz="2000" spc="-85" dirty="0">
                <a:latin typeface="Times New Roman"/>
                <a:cs typeface="Times New Roman"/>
              </a:rPr>
              <a:t>header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00119" y="4772181"/>
            <a:ext cx="2938145" cy="123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7605" marR="5080" indent="513715">
              <a:lnSpc>
                <a:spcPct val="135900"/>
              </a:lnSpc>
              <a:spcBef>
                <a:spcPts val="100"/>
              </a:spcBef>
            </a:pPr>
            <a:r>
              <a:rPr sz="2000" spc="-95" dirty="0">
                <a:latin typeface="Times New Roman"/>
                <a:cs typeface="Times New Roman"/>
              </a:rPr>
              <a:t>TCP </a:t>
            </a:r>
            <a:r>
              <a:rPr sz="2000" spc="-85" dirty="0">
                <a:latin typeface="Times New Roman"/>
                <a:cs typeface="Times New Roman"/>
              </a:rPr>
              <a:t>payload  </a:t>
            </a:r>
            <a:r>
              <a:rPr sz="2000" spc="-40" dirty="0">
                <a:latin typeface="Times New Roman"/>
                <a:cs typeface="Times New Roman"/>
              </a:rPr>
              <a:t>IP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payload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spc="-85" dirty="0">
                <a:latin typeface="Times New Roman"/>
                <a:cs typeface="Times New Roman"/>
              </a:rPr>
              <a:t>Data-link </a:t>
            </a:r>
            <a:r>
              <a:rPr sz="2000" spc="-75" dirty="0">
                <a:latin typeface="Times New Roman"/>
                <a:cs typeface="Times New Roman"/>
              </a:rPr>
              <a:t>layer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payload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600220" y="4687693"/>
            <a:ext cx="3245485" cy="585470"/>
            <a:chOff x="5600220" y="4687693"/>
            <a:chExt cx="3245485" cy="585470"/>
          </a:xfrm>
        </p:grpSpPr>
        <p:sp>
          <p:nvSpPr>
            <p:cNvPr id="27" name="object 27"/>
            <p:cNvSpPr/>
            <p:nvPr/>
          </p:nvSpPr>
          <p:spPr>
            <a:xfrm>
              <a:off x="5604838" y="4687693"/>
              <a:ext cx="3232150" cy="585470"/>
            </a:xfrm>
            <a:custGeom>
              <a:avLst/>
              <a:gdLst/>
              <a:ahLst/>
              <a:cxnLst/>
              <a:rect l="l" t="t" r="r" b="b"/>
              <a:pathLst>
                <a:path w="3232150" h="585470">
                  <a:moveTo>
                    <a:pt x="0" y="0"/>
                  </a:moveTo>
                  <a:lnTo>
                    <a:pt x="0" y="585191"/>
                  </a:lnTo>
                </a:path>
                <a:path w="3232150" h="585470">
                  <a:moveTo>
                    <a:pt x="3231825" y="0"/>
                  </a:moveTo>
                  <a:lnTo>
                    <a:pt x="3231826" y="585191"/>
                  </a:lnTo>
                </a:path>
              </a:pathLst>
            </a:custGeom>
            <a:ln w="9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68045" y="5210015"/>
              <a:ext cx="3124200" cy="0"/>
            </a:xfrm>
            <a:custGeom>
              <a:avLst/>
              <a:gdLst/>
              <a:ahLst/>
              <a:cxnLst/>
              <a:rect l="l" t="t" r="r" b="b"/>
              <a:pathLst>
                <a:path w="3124200">
                  <a:moveTo>
                    <a:pt x="0" y="0"/>
                  </a:moveTo>
                  <a:lnTo>
                    <a:pt x="3123675" y="0"/>
                  </a:lnTo>
                </a:path>
              </a:pathLst>
            </a:custGeom>
            <a:ln w="18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770516" y="5168028"/>
              <a:ext cx="75177" cy="8696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613868" y="5168028"/>
              <a:ext cx="78119" cy="8696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4817095" y="4777665"/>
            <a:ext cx="4137025" cy="891540"/>
            <a:chOff x="4817095" y="4777665"/>
            <a:chExt cx="4137025" cy="891540"/>
          </a:xfrm>
        </p:grpSpPr>
        <p:sp>
          <p:nvSpPr>
            <p:cNvPr id="32" name="object 32"/>
            <p:cNvSpPr/>
            <p:nvPr/>
          </p:nvSpPr>
          <p:spPr>
            <a:xfrm>
              <a:off x="4821713" y="4777665"/>
              <a:ext cx="4123690" cy="891540"/>
            </a:xfrm>
            <a:custGeom>
              <a:avLst/>
              <a:gdLst/>
              <a:ahLst/>
              <a:cxnLst/>
              <a:rect l="l" t="t" r="r" b="b"/>
              <a:pathLst>
                <a:path w="4123690" h="891539">
                  <a:moveTo>
                    <a:pt x="0" y="0"/>
                  </a:moveTo>
                  <a:lnTo>
                    <a:pt x="0" y="891529"/>
                  </a:lnTo>
                </a:path>
                <a:path w="4123690" h="891539">
                  <a:moveTo>
                    <a:pt x="4123101" y="0"/>
                  </a:moveTo>
                  <a:lnTo>
                    <a:pt x="4123101" y="891529"/>
                  </a:lnTo>
                </a:path>
              </a:pathLst>
            </a:custGeom>
            <a:ln w="92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93644" y="5624219"/>
              <a:ext cx="4006215" cy="0"/>
            </a:xfrm>
            <a:custGeom>
              <a:avLst/>
              <a:gdLst/>
              <a:ahLst/>
              <a:cxnLst/>
              <a:rect l="l" t="t" r="r" b="b"/>
              <a:pathLst>
                <a:path w="4006215">
                  <a:moveTo>
                    <a:pt x="0" y="0"/>
                  </a:moveTo>
                  <a:lnTo>
                    <a:pt x="4005922" y="0"/>
                  </a:lnTo>
                </a:path>
              </a:pathLst>
            </a:custGeom>
            <a:ln w="18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878667" y="5582232"/>
              <a:ext cx="75076" cy="8696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839671" y="5582232"/>
              <a:ext cx="78119" cy="8696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3750511" y="4855924"/>
            <a:ext cx="5317490" cy="1197610"/>
            <a:chOff x="3750511" y="4855924"/>
            <a:chExt cx="5317490" cy="1197610"/>
          </a:xfrm>
        </p:grpSpPr>
        <p:sp>
          <p:nvSpPr>
            <p:cNvPr id="37" name="object 37"/>
            <p:cNvSpPr/>
            <p:nvPr/>
          </p:nvSpPr>
          <p:spPr>
            <a:xfrm>
              <a:off x="3762494" y="4855924"/>
              <a:ext cx="0" cy="1179830"/>
            </a:xfrm>
            <a:custGeom>
              <a:avLst/>
              <a:gdLst/>
              <a:ahLst/>
              <a:cxnLst/>
              <a:rect l="l" t="t" r="r" b="b"/>
              <a:pathLst>
                <a:path h="1179829">
                  <a:moveTo>
                    <a:pt x="0" y="0"/>
                  </a:moveTo>
                  <a:lnTo>
                    <a:pt x="0" y="1179514"/>
                  </a:lnTo>
                </a:path>
              </a:pathLst>
            </a:custGeom>
            <a:ln w="92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04433" y="4855924"/>
              <a:ext cx="5254625" cy="1197610"/>
            </a:xfrm>
            <a:custGeom>
              <a:avLst/>
              <a:gdLst/>
              <a:ahLst/>
              <a:cxnLst/>
              <a:rect l="l" t="t" r="r" b="b"/>
              <a:pathLst>
                <a:path w="5254625" h="1197610">
                  <a:moveTo>
                    <a:pt x="0" y="1146468"/>
                  </a:moveTo>
                  <a:lnTo>
                    <a:pt x="5194253" y="1146468"/>
                  </a:lnTo>
                </a:path>
                <a:path w="5254625" h="1197610">
                  <a:moveTo>
                    <a:pt x="5254213" y="0"/>
                  </a:moveTo>
                  <a:lnTo>
                    <a:pt x="5254213" y="1197404"/>
                  </a:lnTo>
                </a:path>
              </a:pathLst>
            </a:custGeom>
            <a:ln w="181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977788" y="5960400"/>
              <a:ext cx="74873" cy="8696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750511" y="5960400"/>
              <a:ext cx="77887" cy="8696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96</a:t>
            </a:fld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TCP/IP Protocol</a:t>
            </a:r>
            <a:r>
              <a:rPr spc="-60" dirty="0"/>
              <a:t> </a:t>
            </a:r>
            <a:r>
              <a:rPr spc="-5" dirty="0"/>
              <a:t>Suite</a:t>
            </a:r>
          </a:p>
        </p:txBody>
      </p:sp>
    </p:spTree>
    <p:extLst>
      <p:ext uri="{BB962C8B-B14F-4D97-AF65-F5344CB8AC3E}">
        <p14:creationId xmlns:p14="http://schemas.microsoft.com/office/powerpoint/2010/main" val="29391381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794" y="1010158"/>
            <a:ext cx="4442460" cy="2000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8625" indent="-416559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SzPct val="116071"/>
              <a:buFont typeface="Wingdings"/>
              <a:buChar char=""/>
              <a:tabLst>
                <a:tab pos="429259" algn="l"/>
              </a:tabLst>
            </a:pPr>
            <a:r>
              <a:rPr sz="28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Connection</a:t>
            </a:r>
            <a:r>
              <a:rPr sz="28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Establishment</a:t>
            </a:r>
            <a:endParaRPr sz="2800">
              <a:latin typeface="Times New Roman"/>
              <a:cs typeface="Times New Roman"/>
            </a:endParaRPr>
          </a:p>
          <a:p>
            <a:pPr marL="428625" indent="-416559">
              <a:lnSpc>
                <a:spcPct val="100000"/>
              </a:lnSpc>
              <a:spcBef>
                <a:spcPts val="670"/>
              </a:spcBef>
              <a:buClr>
                <a:srgbClr val="000000"/>
              </a:buClr>
              <a:buSzPct val="116071"/>
              <a:buFont typeface="Wingdings"/>
              <a:buChar char=""/>
              <a:tabLst>
                <a:tab pos="429259" algn="l"/>
              </a:tabLst>
            </a:pPr>
            <a:r>
              <a:rPr sz="28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Data</a:t>
            </a:r>
            <a:r>
              <a:rPr sz="2800" b="1" spc="-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800" b="1" spc="-30" dirty="0">
                <a:solidFill>
                  <a:srgbClr val="0033CC"/>
                </a:solidFill>
                <a:latin typeface="Times New Roman"/>
                <a:cs typeface="Times New Roman"/>
              </a:rPr>
              <a:t>Transfer</a:t>
            </a:r>
            <a:endParaRPr sz="2800">
              <a:latin typeface="Times New Roman"/>
              <a:cs typeface="Times New Roman"/>
            </a:endParaRPr>
          </a:p>
          <a:p>
            <a:pPr marL="428625" indent="-416559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SzPct val="116071"/>
              <a:buFont typeface="Wingdings"/>
              <a:buChar char=""/>
              <a:tabLst>
                <a:tab pos="429259" algn="l"/>
              </a:tabLst>
            </a:pPr>
            <a:r>
              <a:rPr sz="28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Connection</a:t>
            </a:r>
            <a:r>
              <a:rPr sz="2800" b="1" spc="-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800" b="1" spc="-30" dirty="0">
                <a:solidFill>
                  <a:srgbClr val="0033CC"/>
                </a:solidFill>
                <a:latin typeface="Times New Roman"/>
                <a:cs typeface="Times New Roman"/>
              </a:rPr>
              <a:t>Termination</a:t>
            </a:r>
            <a:endParaRPr sz="2800">
              <a:latin typeface="Times New Roman"/>
              <a:cs typeface="Times New Roman"/>
            </a:endParaRPr>
          </a:p>
          <a:p>
            <a:pPr marL="428625" indent="-416559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SzPct val="116071"/>
              <a:buFont typeface="Wingdings"/>
              <a:buChar char=""/>
              <a:tabLst>
                <a:tab pos="429259" algn="l"/>
              </a:tabLst>
            </a:pPr>
            <a:r>
              <a:rPr sz="28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Connection</a:t>
            </a:r>
            <a:r>
              <a:rPr sz="2800" b="1" spc="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Reset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3644" y="70065"/>
            <a:ext cx="2401570" cy="894715"/>
            <a:chOff x="343644" y="70065"/>
            <a:chExt cx="2401570" cy="894715"/>
          </a:xfrm>
        </p:grpSpPr>
        <p:sp>
          <p:nvSpPr>
            <p:cNvPr id="4" name="object 4"/>
            <p:cNvSpPr/>
            <p:nvPr/>
          </p:nvSpPr>
          <p:spPr>
            <a:xfrm>
              <a:off x="343644" y="307930"/>
              <a:ext cx="939012" cy="3234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04900" y="70065"/>
              <a:ext cx="1639697" cy="8943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340" y="171399"/>
            <a:ext cx="21717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25" dirty="0">
                <a:solidFill>
                  <a:srgbClr val="FF0000"/>
                </a:solidFill>
                <a:latin typeface="Times New Roman"/>
                <a:cs typeface="Times New Roman"/>
              </a:rPr>
              <a:t>Three</a:t>
            </a:r>
            <a:r>
              <a:rPr sz="3200" b="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FF0000"/>
                </a:solidFill>
                <a:latin typeface="Times New Roman"/>
                <a:cs typeface="Times New Roman"/>
              </a:rPr>
              <a:t>phases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97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TCP/IP Protocol</a:t>
            </a:r>
            <a:r>
              <a:rPr spc="-60" dirty="0"/>
              <a:t> </a:t>
            </a:r>
            <a:r>
              <a:rPr spc="-5" dirty="0"/>
              <a:t>Suite</a:t>
            </a:r>
          </a:p>
        </p:txBody>
      </p:sp>
    </p:spTree>
    <p:extLst>
      <p:ext uri="{BB962C8B-B14F-4D97-AF65-F5344CB8AC3E}">
        <p14:creationId xmlns:p14="http://schemas.microsoft.com/office/powerpoint/2010/main" val="5269034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2546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40" dirty="0"/>
              <a:t>TCP </a:t>
            </a:r>
            <a:r>
              <a:rPr spc="-190" dirty="0"/>
              <a:t>Connection</a:t>
            </a:r>
            <a:r>
              <a:rPr spc="-395" dirty="0"/>
              <a:t> </a:t>
            </a:r>
            <a:r>
              <a:rPr spc="-150" dirty="0"/>
              <a:t>phases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0969"/>
            <a:ext cx="9439275" cy="25831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rlito"/>
                <a:cs typeface="Carlito"/>
              </a:rPr>
              <a:t>TCP </a:t>
            </a:r>
            <a:r>
              <a:rPr sz="2800" spc="-5" dirty="0">
                <a:latin typeface="Carlito"/>
                <a:cs typeface="Carlito"/>
              </a:rPr>
              <a:t>is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connection-oriented.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10" dirty="0">
                <a:latin typeface="Carlito"/>
                <a:cs typeface="Carlito"/>
              </a:rPr>
              <a:t>TCP, </a:t>
            </a:r>
            <a:r>
              <a:rPr sz="2800" spc="-10" dirty="0">
                <a:latin typeface="Carlito"/>
                <a:cs typeface="Carlito"/>
              </a:rPr>
              <a:t>connection-oriented </a:t>
            </a:r>
            <a:r>
              <a:rPr sz="2800" spc="-15" dirty="0">
                <a:latin typeface="Carlito"/>
                <a:cs typeface="Carlito"/>
              </a:rPr>
              <a:t>transmission requires three</a:t>
            </a:r>
            <a:r>
              <a:rPr sz="2800" spc="3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phases: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0" dirty="0">
                <a:latin typeface="Carlito"/>
                <a:cs typeface="Carlito"/>
              </a:rPr>
              <a:t>connection</a:t>
            </a:r>
            <a:r>
              <a:rPr sz="2800" b="1" spc="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establishment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5" dirty="0">
                <a:latin typeface="Carlito"/>
                <a:cs typeface="Carlito"/>
              </a:rPr>
              <a:t>data</a:t>
            </a:r>
            <a:r>
              <a:rPr sz="2800" b="1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transfer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Carlito"/>
                <a:cs typeface="Carlito"/>
              </a:rPr>
              <a:t>connection </a:t>
            </a:r>
            <a:r>
              <a:rPr sz="2800" b="1" spc="-10" dirty="0">
                <a:latin typeface="Carlito"/>
                <a:cs typeface="Carlito"/>
              </a:rPr>
              <a:t>termination.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2698876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887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Connection</a:t>
            </a:r>
            <a:r>
              <a:rPr spc="-355" dirty="0"/>
              <a:t> </a:t>
            </a:r>
            <a:r>
              <a:rPr spc="-215" dirty="0"/>
              <a:t>Establishment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71840"/>
            <a:ext cx="10256520" cy="41205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rlito"/>
                <a:cs typeface="Carlito"/>
              </a:rPr>
              <a:t>TCP </a:t>
            </a:r>
            <a:r>
              <a:rPr sz="2800" spc="-10" dirty="0">
                <a:latin typeface="Carlito"/>
                <a:cs typeface="Carlito"/>
              </a:rPr>
              <a:t>transmits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20" dirty="0">
                <a:latin typeface="Carlito"/>
                <a:cs typeface="Carlito"/>
              </a:rPr>
              <a:t>full-duplex</a:t>
            </a:r>
            <a:r>
              <a:rPr sz="2800" spc="18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mode.</a:t>
            </a:r>
            <a:endParaRPr sz="2800">
              <a:latin typeface="Carlito"/>
              <a:cs typeface="Carlito"/>
            </a:endParaRPr>
          </a:p>
          <a:p>
            <a:pPr marL="241300" marR="245110" indent="-228600">
              <a:lnSpc>
                <a:spcPts val="3020"/>
              </a:lnSpc>
              <a:spcBef>
                <a:spcPts val="10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Each </a:t>
            </a:r>
            <a:r>
              <a:rPr sz="2800" spc="-10" dirty="0">
                <a:latin typeface="Carlito"/>
                <a:cs typeface="Carlito"/>
              </a:rPr>
              <a:t>party </a:t>
            </a:r>
            <a:r>
              <a:rPr sz="2800" spc="-15" dirty="0">
                <a:latin typeface="Carlito"/>
                <a:cs typeface="Carlito"/>
              </a:rPr>
              <a:t>must initialize </a:t>
            </a:r>
            <a:r>
              <a:rPr sz="2800" spc="-10" dirty="0">
                <a:latin typeface="Carlito"/>
                <a:cs typeface="Carlito"/>
              </a:rPr>
              <a:t>communication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get </a:t>
            </a:r>
            <a:r>
              <a:rPr sz="2800" spc="-20" dirty="0">
                <a:latin typeface="Carlito"/>
                <a:cs typeface="Carlito"/>
              </a:rPr>
              <a:t>approval from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other party </a:t>
            </a:r>
            <a:r>
              <a:rPr sz="2800" spc="-30" dirty="0">
                <a:latin typeface="Carlito"/>
                <a:cs typeface="Carlito"/>
              </a:rPr>
              <a:t>before </a:t>
            </a:r>
            <a:r>
              <a:rPr sz="2800" spc="-20" dirty="0">
                <a:latin typeface="Carlito"/>
                <a:cs typeface="Carlito"/>
              </a:rPr>
              <a:t>any data are</a:t>
            </a:r>
            <a:r>
              <a:rPr sz="2800" spc="13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transferred.</a:t>
            </a:r>
            <a:endParaRPr sz="2800">
              <a:latin typeface="Carlito"/>
              <a:cs typeface="Carlito"/>
            </a:endParaRPr>
          </a:p>
          <a:p>
            <a:pPr marL="241300" marR="1884680" indent="-228600">
              <a:lnSpc>
                <a:spcPts val="303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connection </a:t>
            </a:r>
            <a:r>
              <a:rPr sz="2800" spc="-15" dirty="0">
                <a:latin typeface="Carlito"/>
                <a:cs typeface="Carlito"/>
              </a:rPr>
              <a:t>establishment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25" dirty="0">
                <a:latin typeface="Carlito"/>
                <a:cs typeface="Carlito"/>
              </a:rPr>
              <a:t>TCP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called </a:t>
            </a:r>
            <a:r>
              <a:rPr sz="2800" b="1" spc="-20" dirty="0">
                <a:latin typeface="Carlito"/>
                <a:cs typeface="Carlito"/>
              </a:rPr>
              <a:t>three-way  </a:t>
            </a:r>
            <a:r>
              <a:rPr sz="2800" b="1" spc="-5" dirty="0">
                <a:latin typeface="Carlito"/>
                <a:cs typeface="Carlito"/>
              </a:rPr>
              <a:t>handshaking</a:t>
            </a:r>
            <a:r>
              <a:rPr sz="2800" spc="-5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ct val="90000"/>
              </a:lnSpc>
              <a:spcBef>
                <a:spcPts val="9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process </a:t>
            </a:r>
            <a:r>
              <a:rPr sz="2800" spc="-15" dirty="0">
                <a:latin typeface="Carlito"/>
                <a:cs typeface="Carlito"/>
              </a:rPr>
              <a:t>starts </a:t>
            </a:r>
            <a:r>
              <a:rPr sz="2800" spc="-5" dirty="0">
                <a:latin typeface="Carlito"/>
                <a:cs typeface="Carlito"/>
              </a:rPr>
              <a:t>with the </a:t>
            </a:r>
            <a:r>
              <a:rPr sz="2800" spc="-45" dirty="0">
                <a:latin typeface="Carlito"/>
                <a:cs typeface="Carlito"/>
              </a:rPr>
              <a:t>server. </a:t>
            </a:r>
            <a:r>
              <a:rPr sz="2800" spc="-5" dirty="0">
                <a:latin typeface="Carlito"/>
                <a:cs typeface="Carlito"/>
              </a:rPr>
              <a:t>The server </a:t>
            </a:r>
            <a:r>
              <a:rPr sz="2800" spc="-20" dirty="0">
                <a:latin typeface="Carlito"/>
                <a:cs typeface="Carlito"/>
              </a:rPr>
              <a:t>program </a:t>
            </a:r>
            <a:r>
              <a:rPr sz="2800" spc="-10" dirty="0">
                <a:latin typeface="Carlito"/>
                <a:cs typeface="Carlito"/>
              </a:rPr>
              <a:t>tells </a:t>
            </a:r>
            <a:r>
              <a:rPr sz="2800" spc="-5" dirty="0">
                <a:latin typeface="Carlito"/>
                <a:cs typeface="Carlito"/>
              </a:rPr>
              <a:t>its </a:t>
            </a:r>
            <a:r>
              <a:rPr sz="2800" spc="-25" dirty="0">
                <a:latin typeface="Carlito"/>
                <a:cs typeface="Carlito"/>
              </a:rPr>
              <a:t>TCP 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it is </a:t>
            </a:r>
            <a:r>
              <a:rPr sz="2800" spc="-10" dirty="0">
                <a:latin typeface="Carlito"/>
                <a:cs typeface="Carlito"/>
              </a:rPr>
              <a:t>ready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accept a </a:t>
            </a:r>
            <a:r>
              <a:rPr sz="2800" spc="-10" dirty="0">
                <a:latin typeface="Carlito"/>
                <a:cs typeface="Carlito"/>
              </a:rPr>
              <a:t>connection. </a:t>
            </a:r>
            <a:r>
              <a:rPr sz="2800" spc="-5" dirty="0">
                <a:latin typeface="Carlito"/>
                <a:cs typeface="Carlito"/>
              </a:rPr>
              <a:t>This </a:t>
            </a:r>
            <a:r>
              <a:rPr sz="2800" spc="-15" dirty="0">
                <a:latin typeface="Carlito"/>
                <a:cs typeface="Carlito"/>
              </a:rPr>
              <a:t>request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called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b="1" spc="-10" dirty="0">
                <a:latin typeface="Carlito"/>
                <a:cs typeface="Carlito"/>
              </a:rPr>
              <a:t>passive  </a:t>
            </a:r>
            <a:r>
              <a:rPr sz="2800" b="1" spc="-5" dirty="0">
                <a:latin typeface="Carlito"/>
                <a:cs typeface="Carlito"/>
              </a:rPr>
              <a:t>open.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client </a:t>
            </a:r>
            <a:r>
              <a:rPr sz="2800" spc="-20" dirty="0">
                <a:latin typeface="Carlito"/>
                <a:cs typeface="Carlito"/>
              </a:rPr>
              <a:t>program </a:t>
            </a:r>
            <a:r>
              <a:rPr sz="2800" spc="-5" dirty="0">
                <a:latin typeface="Carlito"/>
                <a:cs typeface="Carlito"/>
              </a:rPr>
              <a:t>issues a </a:t>
            </a:r>
            <a:r>
              <a:rPr sz="2800" spc="-15" dirty="0">
                <a:latin typeface="Carlito"/>
                <a:cs typeface="Carlito"/>
              </a:rPr>
              <a:t>request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b="1" spc="-10" dirty="0">
                <a:latin typeface="Carlito"/>
                <a:cs typeface="Carlito"/>
              </a:rPr>
              <a:t>active</a:t>
            </a:r>
            <a:r>
              <a:rPr sz="2800" b="1" spc="14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open</a:t>
            </a:r>
            <a:r>
              <a:rPr sz="2800" spc="-5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881728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1760</TotalTime>
  <Words>5117</Words>
  <Application>Microsoft Office PowerPoint</Application>
  <PresentationFormat>Widescreen</PresentationFormat>
  <Paragraphs>500</Paragraphs>
  <Slides>119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119</vt:i4>
      </vt:variant>
    </vt:vector>
  </HeadingPairs>
  <TitlesOfParts>
    <vt:vector size="129" baseType="lpstr">
      <vt:lpstr>Arial</vt:lpstr>
      <vt:lpstr>Calibri</vt:lpstr>
      <vt:lpstr>Carlito</vt:lpstr>
      <vt:lpstr>Konatu</vt:lpstr>
      <vt:lpstr>Times New Roman</vt:lpstr>
      <vt:lpstr>Trebuchet MS</vt:lpstr>
      <vt:lpstr>WenQuanYi Micro Hei</vt:lpstr>
      <vt:lpstr>Wingdings</vt:lpstr>
      <vt:lpstr>Office Theme</vt:lpstr>
      <vt:lpstr>1_Office Theme</vt:lpstr>
      <vt:lpstr>Module2 Transport Layer</vt:lpstr>
      <vt:lpstr>Transport Layer</vt:lpstr>
      <vt:lpstr>Transport-Layer Services</vt:lpstr>
      <vt:lpstr>process-to-process communication</vt:lpstr>
      <vt:lpstr>Difference between host-to-host communication  and process-to-process communication</vt:lpstr>
      <vt:lpstr>Network layer versus transport layer</vt:lpstr>
      <vt:lpstr>PowerPoint Presentation</vt:lpstr>
      <vt:lpstr>Addressing: Port Numbers</vt:lpstr>
      <vt:lpstr>PowerPoint Presentation</vt:lpstr>
      <vt:lpstr>PowerPoint Presentation</vt:lpstr>
      <vt:lpstr>Encapsulation and Decapsulation</vt:lpstr>
      <vt:lpstr>PowerPoint Presentation</vt:lpstr>
      <vt:lpstr>PowerPoint Presentation</vt:lpstr>
      <vt:lpstr>Multiplexing and Demultiplexing</vt:lpstr>
      <vt:lpstr>PowerPoint Presentation</vt:lpstr>
      <vt:lpstr>Flow Control</vt:lpstr>
      <vt:lpstr>PowerPoint Presentation</vt:lpstr>
      <vt:lpstr>PowerPoint Presentation</vt:lpstr>
      <vt:lpstr>Error Control</vt:lpstr>
      <vt:lpstr>PowerPoint Presentation</vt:lpstr>
      <vt:lpstr>PowerPoint Presentation</vt:lpstr>
      <vt:lpstr>Sliding Window</vt:lpstr>
      <vt:lpstr>Congestion Control</vt:lpstr>
      <vt:lpstr>Principles of Congestion Control</vt:lpstr>
      <vt:lpstr>PowerPoint Presentation</vt:lpstr>
      <vt:lpstr>Scenario : Two Senders and a Router with  Finite Buffers</vt:lpstr>
      <vt:lpstr>Scenario : Four Senders, Routers with Finite  Buffers, and Multihop Paths</vt:lpstr>
      <vt:lpstr>PowerPoint Presentation</vt:lpstr>
      <vt:lpstr>Approaches to Congestion Control</vt:lpstr>
      <vt:lpstr>End-to-end congestion control.</vt:lpstr>
      <vt:lpstr>Network-assisted congestion control.</vt:lpstr>
      <vt:lpstr>PowerPoint Presentation</vt:lpstr>
      <vt:lpstr>Network-Assisted Congestion-Control Example:  ATM ABR Congestion Control</vt:lpstr>
      <vt:lpstr>PowerPoint Presentation</vt:lpstr>
      <vt:lpstr>PowerPoint Presentation</vt:lpstr>
      <vt:lpstr>Congestion Window</vt:lpstr>
      <vt:lpstr>Congestion Window</vt:lpstr>
      <vt:lpstr>Congestion Window</vt:lpstr>
      <vt:lpstr>Congestion Policy</vt:lpstr>
      <vt:lpstr>Slow Start: Exponential Increase</vt:lpstr>
      <vt:lpstr>PowerPoint Presentation</vt:lpstr>
      <vt:lpstr>Slow start, exponential increase</vt:lpstr>
      <vt:lpstr>Congestion Avoidance: Additive Increase</vt:lpstr>
      <vt:lpstr>PowerPoint Presentation</vt:lpstr>
      <vt:lpstr>Congestion Avoidance: Additive Increase</vt:lpstr>
      <vt:lpstr>Congestion Detection: Multiplicative Decrease</vt:lpstr>
      <vt:lpstr>PowerPoint Presentation</vt:lpstr>
      <vt:lpstr>1. If a time-out occurs, there is a stronger possibility of congestion; a  segment has probably been dropped in the network and there is no  news about the following sent segments. In this case TCP reacts  strongly:</vt:lpstr>
      <vt:lpstr>2. If three duplicate ACKs are received, there is a weaker</vt:lpstr>
      <vt:lpstr>Connectionless and Connection-Oriented  Services</vt:lpstr>
      <vt:lpstr>Connectionless Service</vt:lpstr>
      <vt:lpstr>PowerPoint Presentation</vt:lpstr>
      <vt:lpstr>PowerPoint Presentation</vt:lpstr>
      <vt:lpstr>Connection-Oriented Service</vt:lpstr>
      <vt:lpstr>PowerPoint Presentation</vt:lpstr>
      <vt:lpstr>PROTOCOLS FOR RELIABLE DATA TRANSFER</vt:lpstr>
      <vt:lpstr>Simple Protocol</vt:lpstr>
      <vt:lpstr>States of Simple Protocol</vt:lpstr>
      <vt:lpstr>Stop-and-Wait Protocol</vt:lpstr>
      <vt:lpstr>PowerPoint Presentation</vt:lpstr>
      <vt:lpstr>PowerPoint Presentation</vt:lpstr>
      <vt:lpstr>PowerPoint Presentation</vt:lpstr>
      <vt:lpstr>Go-Back-N Protocol (GBN)</vt:lpstr>
      <vt:lpstr>PowerPoint Presentation</vt:lpstr>
      <vt:lpstr>PowerPoint Presentation</vt:lpstr>
      <vt:lpstr>PowerPoint Presentation</vt:lpstr>
      <vt:lpstr>Selective-Repeat Protocol</vt:lpstr>
      <vt:lpstr>PowerPoint Presentation</vt:lpstr>
      <vt:lpstr>PowerPoint Presentation</vt:lpstr>
      <vt:lpstr>Bidirectional Protocols: Piggybacking</vt:lpstr>
      <vt:lpstr>PowerPoint Presentation</vt:lpstr>
      <vt:lpstr>Internet Transport-Layer Protocols</vt:lpstr>
      <vt:lpstr>PowerPoint Presentation</vt:lpstr>
      <vt:lpstr>PowerPoint Presentation</vt:lpstr>
      <vt:lpstr>PowerPoint Presentation</vt:lpstr>
      <vt:lpstr>PowerPoint Presentation</vt:lpstr>
      <vt:lpstr> The network layer encapsulates the transport-layer  segment into an IP datagram and then makes a best-effort  attempt to deliver the segment to the receiving host.</vt:lpstr>
      <vt:lpstr>Many applications are better suited for UDP for the  following reasons:</vt:lpstr>
      <vt:lpstr>PowerPoint Presentation</vt:lpstr>
      <vt:lpstr>Explanation No connection state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TRANSMISSION CONTROL PROTOCOL (TCP)</vt:lpstr>
      <vt:lpstr>TCP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Three phases</vt:lpstr>
      <vt:lpstr>TCP Connection phases</vt:lpstr>
      <vt:lpstr>Connection Establishment</vt:lpstr>
      <vt:lpstr>PowerPoint Presentation</vt:lpstr>
      <vt:lpstr>PowerPoint Presentation</vt:lpstr>
      <vt:lpstr>Data Transfer</vt:lpstr>
      <vt:lpstr>PowerPoint Presentation</vt:lpstr>
      <vt:lpstr>Connection Termination</vt:lpstr>
      <vt:lpstr>Three-Way Handshaking for termination</vt:lpstr>
      <vt:lpstr>PowerPoint Presentation</vt:lpstr>
      <vt:lpstr>PowerPoint Presentation</vt:lpstr>
      <vt:lpstr>PowerPoint Presentation</vt:lpstr>
      <vt:lpstr>Connection Reset</vt:lpstr>
      <vt:lpstr>Mechanisms for reliable data  transfer</vt:lpstr>
      <vt:lpstr>Error Control : Alternating-bit protocol.</vt:lpstr>
      <vt:lpstr>PowerPoint Presentation</vt:lpstr>
      <vt:lpstr>pipelining</vt:lpstr>
      <vt:lpstr>PowerPoint Presentation</vt:lpstr>
      <vt:lpstr>Flow control in TCP</vt:lpstr>
      <vt:lpstr>PowerPoint Presentation</vt:lpstr>
      <vt:lpstr>PowerPoint Presentation</vt:lpstr>
      <vt:lpstr>SYN Flooding Attack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</dc:title>
  <dc:creator>USER</dc:creator>
  <cp:lastModifiedBy>Admin</cp:lastModifiedBy>
  <cp:revision>27</cp:revision>
  <dcterms:created xsi:type="dcterms:W3CDTF">2021-06-02T04:42:47Z</dcterms:created>
  <dcterms:modified xsi:type="dcterms:W3CDTF">2021-06-10T06:56:41Z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2021-06-02T00:00:00Z</vt:filetime>
  </property>
</Properties>
</file>