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75" r:id="rId3"/>
    <p:sldId id="276" r:id="rId4"/>
    <p:sldId id="257" r:id="rId5"/>
    <p:sldId id="258" r:id="rId6"/>
    <p:sldId id="259" r:id="rId7"/>
    <p:sldId id="260" r:id="rId8"/>
    <p:sldId id="263" r:id="rId9"/>
    <p:sldId id="264" r:id="rId10"/>
    <p:sldId id="261" r:id="rId11"/>
    <p:sldId id="262" r:id="rId12"/>
    <p:sldId id="265" r:id="rId13"/>
    <p:sldId id="266" r:id="rId14"/>
    <p:sldId id="267" r:id="rId15"/>
    <p:sldId id="268" r:id="rId16"/>
    <p:sldId id="269" r:id="rId17"/>
    <p:sldId id="270" r:id="rId18"/>
    <p:sldId id="271" r:id="rId19"/>
    <p:sldId id="272" r:id="rId20"/>
    <p:sldId id="273" r:id="rId21"/>
    <p:sldId id="274"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10F8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viewProps" Target="viewProp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3/3/2022</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3/3/2022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3/3/2022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3/3/2022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3/3/2022</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3/3/2022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3/3/2022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3/3/2022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3/3/2022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3/3/2022</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3/3/2022</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3/3/2022</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hyperlink" Target="https://www.loginradius.com/blog/start-with-identity/2019/09/prevent-credential-stuffing-attacks/" TargetMode="Externa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hyperlink" Target="https://pages.nist.gov/800-63-3/sp800-63b.html" TargetMode="External" /><Relationship Id="rId2" Type="http://schemas.openxmlformats.org/officeDocument/2006/relationships/hyperlink" Target="https://www.loginradius.com/blog/start-with-identity/2019/06/what-is-multi-factor-authentication/" TargetMode="External" /><Relationship Id="rId1" Type="http://schemas.openxmlformats.org/officeDocument/2006/relationships/slideLayout" Target="../slideLayouts/slideLayout2.xml" /><Relationship Id="rId4" Type="http://schemas.openxmlformats.org/officeDocument/2006/relationships/hyperlink" Target="https://www.loginradius.com/blog/start-with-identity/2020/12/login-security/" TargetMode="Externa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3" Type="http://schemas.openxmlformats.org/officeDocument/2006/relationships/hyperlink" Target="https://www.techtarget.com/searchapparchitecture/definition/object" TargetMode="External" /><Relationship Id="rId2" Type="http://schemas.openxmlformats.org/officeDocument/2006/relationships/hyperlink" Target="https://www.techtarget.com/searchsecurity/definition/denial-of-service" TargetMode="External"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8" Type="http://schemas.openxmlformats.org/officeDocument/2006/relationships/hyperlink" Target="https://relevant.software/blog/web-application-security-vulnerabilities/#Insecure_Direct_Object_References" TargetMode="External" /><Relationship Id="rId3" Type="http://schemas.openxmlformats.org/officeDocument/2006/relationships/hyperlink" Target="https://relevant.software/blog/web-application-security-vulnerabilities/#Broken_Authentication" TargetMode="External" /><Relationship Id="rId7" Type="http://schemas.openxmlformats.org/officeDocument/2006/relationships/hyperlink" Target="https://relevant.software/blog/web-application-security-vulnerabilities/#Cross-Site_Scripting_XSS" TargetMode="External" /><Relationship Id="rId2" Type="http://schemas.openxmlformats.org/officeDocument/2006/relationships/hyperlink" Target="https://relevant.software/blog/web-application-security-vulnerabilities/#Injection_Flaws" TargetMode="External" /><Relationship Id="rId1" Type="http://schemas.openxmlformats.org/officeDocument/2006/relationships/slideLayout" Target="../slideLayouts/slideLayout2.xml" /><Relationship Id="rId6" Type="http://schemas.openxmlformats.org/officeDocument/2006/relationships/hyperlink" Target="https://relevant.software/blog/web-application-security-vulnerabilities/#Security_Misconfiguration" TargetMode="External" /><Relationship Id="rId11" Type="http://schemas.openxmlformats.org/officeDocument/2006/relationships/hyperlink" Target="https://relevant.software/blog/web-application-security-vulnerabilities/#Unvalidated_Redirects_Forwards" TargetMode="External" /><Relationship Id="rId5" Type="http://schemas.openxmlformats.org/officeDocument/2006/relationships/hyperlink" Target="https://relevant.software/blog/web-application-security-vulnerabilities/#Missing_Function_Level_Access_Control" TargetMode="External" /><Relationship Id="rId10" Type="http://schemas.openxmlformats.org/officeDocument/2006/relationships/hyperlink" Target="https://relevant.software/blog/web-application-security-vulnerabilities/#Using_Components_with_Known_Vulnerabilities" TargetMode="External" /><Relationship Id="rId4" Type="http://schemas.openxmlformats.org/officeDocument/2006/relationships/hyperlink" Target="https://relevant.software/blog/web-application-security-vulnerabilities/#Sensitive_Data_Exposure" TargetMode="External" /><Relationship Id="rId9" Type="http://schemas.openxmlformats.org/officeDocument/2006/relationships/hyperlink" Target="https://relevant.software/blog/web-application-security-vulnerabilities/#Cross-Site_Request_Forgery" TargetMode="Externa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hyperlink" Target="https://www.acunetix.com/blog/articles/code-injection/" TargetMode="Externa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hyperlink" Target="https://owasp.org/www-project-top-ten/2017/A2_2017-Broken_Authentication" TargetMode="Externa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3C3CB-235F-4CDD-85DB-CC50FBCC0EF0}"/>
              </a:ext>
            </a:extLst>
          </p:cNvPr>
          <p:cNvSpPr>
            <a:spLocks noGrp="1"/>
          </p:cNvSpPr>
          <p:nvPr>
            <p:ph type="ctrTitle"/>
          </p:nvPr>
        </p:nvSpPr>
        <p:spPr/>
        <p:txBody>
          <a:bodyPr/>
          <a:lstStyle/>
          <a:p>
            <a:r>
              <a:rPr lang="en-US" sz="3600" dirty="0">
                <a:solidFill>
                  <a:srgbClr val="C10F8E"/>
                </a:solidFill>
                <a:latin typeface="Times New Roman" panose="02020603050405020304" pitchFamily="18" charset="0"/>
                <a:cs typeface="Times New Roman" panose="02020603050405020304" pitchFamily="18" charset="0"/>
              </a:rPr>
              <a:t>Common web application</a:t>
            </a:r>
            <a:br>
              <a:rPr lang="en-US" sz="3600" dirty="0">
                <a:solidFill>
                  <a:srgbClr val="C10F8E"/>
                </a:solidFill>
                <a:latin typeface="Times New Roman" panose="02020603050405020304" pitchFamily="18" charset="0"/>
                <a:cs typeface="Times New Roman" panose="02020603050405020304" pitchFamily="18" charset="0"/>
              </a:rPr>
            </a:br>
            <a:r>
              <a:rPr lang="en-US" sz="3600" dirty="0">
                <a:solidFill>
                  <a:srgbClr val="C10F8E"/>
                </a:solidFill>
                <a:latin typeface="Times New Roman" panose="02020603050405020304" pitchFamily="18" charset="0"/>
                <a:cs typeface="Times New Roman" panose="02020603050405020304" pitchFamily="18" charset="0"/>
              </a:rPr>
              <a:t>security </a:t>
            </a:r>
            <a:br>
              <a:rPr lang="en-US" sz="3600" dirty="0">
                <a:solidFill>
                  <a:srgbClr val="C10F8E"/>
                </a:solidFill>
                <a:latin typeface="Times New Roman" panose="02020603050405020304" pitchFamily="18" charset="0"/>
                <a:cs typeface="Times New Roman" panose="02020603050405020304" pitchFamily="18" charset="0"/>
              </a:rPr>
            </a:br>
            <a:r>
              <a:rPr lang="en-US" sz="3600" dirty="0">
                <a:solidFill>
                  <a:srgbClr val="C10F8E"/>
                </a:solidFill>
                <a:latin typeface="Times New Roman" panose="02020603050405020304" pitchFamily="18" charset="0"/>
                <a:cs typeface="Times New Roman" panose="02020603050405020304" pitchFamily="18" charset="0"/>
              </a:rPr>
              <a:t>vulnerabilities - </a:t>
            </a:r>
            <a:r>
              <a:rPr lang="en-IN" sz="2800" b="1" dirty="0">
                <a:solidFill>
                  <a:srgbClr val="C10F8E"/>
                </a:solidFill>
                <a:latin typeface="Times New Roman" panose="02020603050405020304" pitchFamily="18" charset="0"/>
                <a:cs typeface="Times New Roman" panose="02020603050405020304" pitchFamily="18" charset="0"/>
              </a:rPr>
              <a:t>Module 5</a:t>
            </a:r>
            <a:br>
              <a:rPr lang="en-IN" sz="7200" b="1" dirty="0">
                <a:solidFill>
                  <a:srgbClr val="7030A0"/>
                </a:solidFill>
                <a:latin typeface="Times New Roman" panose="02020603050405020304" pitchFamily="18" charset="0"/>
                <a:cs typeface="Times New Roman" panose="02020603050405020304" pitchFamily="18" charset="0"/>
              </a:rPr>
            </a:br>
            <a:endParaRPr lang="en-IN" dirty="0">
              <a:solidFill>
                <a:srgbClr val="C10F8E"/>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F918EEF-9170-4FD1-BA29-7835432EABDA}"/>
              </a:ext>
            </a:extLst>
          </p:cNvPr>
          <p:cNvSpPr>
            <a:spLocks noGrp="1"/>
          </p:cNvSpPr>
          <p:nvPr>
            <p:ph type="subTitle" idx="1"/>
          </p:nvPr>
        </p:nvSpPr>
        <p:spPr/>
        <p:txBody>
          <a:bodyPr>
            <a:normAutofit fontScale="55000" lnSpcReduction="20000"/>
          </a:bodyPr>
          <a:lstStyle/>
          <a:p>
            <a:r>
              <a:rPr lang="en-IN" sz="2800" b="1" dirty="0">
                <a:latin typeface="Times New Roman" panose="02020603050405020304" pitchFamily="18" charset="0"/>
                <a:cs typeface="Times New Roman" panose="02020603050405020304" pitchFamily="18" charset="0"/>
              </a:rPr>
              <a:t>Web </a:t>
            </a:r>
            <a:r>
              <a:rPr lang="en-IN" sz="2800" b="1" dirty="0" err="1">
                <a:latin typeface="Times New Roman" panose="02020603050405020304" pitchFamily="18" charset="0"/>
                <a:cs typeface="Times New Roman" panose="02020603050405020304" pitchFamily="18" charset="0"/>
              </a:rPr>
              <a:t>references</a:t>
            </a:r>
            <a:r>
              <a:rPr lang="en-IN" sz="2800" dirty="0" err="1"/>
              <a:t>:</a:t>
            </a:r>
            <a:r>
              <a:rPr lang="en-IN" sz="2900" i="1" dirty="0" err="1">
                <a:solidFill>
                  <a:srgbClr val="7030A0"/>
                </a:solidFill>
                <a:latin typeface="Times New Roman" panose="02020603050405020304" pitchFamily="18" charset="0"/>
                <a:cs typeface="Times New Roman" panose="02020603050405020304" pitchFamily="18" charset="0"/>
              </a:rPr>
              <a:t>https</a:t>
            </a:r>
            <a:r>
              <a:rPr lang="en-IN" sz="2900" i="1" dirty="0">
                <a:solidFill>
                  <a:srgbClr val="7030A0"/>
                </a:solidFill>
                <a:latin typeface="Times New Roman" panose="02020603050405020304" pitchFamily="18" charset="0"/>
                <a:cs typeface="Times New Roman" panose="02020603050405020304" pitchFamily="18" charset="0"/>
              </a:rPr>
              <a:t>://owasp.org/www-pdf-archive/OWASP_Top_10-2017_%28en%29.pdf</a:t>
            </a:r>
            <a:endParaRPr lang="en-IN" sz="2900" b="1" i="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2997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D5985E-CA53-4FC4-9243-6E66DFFD8BA8}"/>
              </a:ext>
            </a:extLst>
          </p:cNvPr>
          <p:cNvSpPr>
            <a:spLocks noGrp="1"/>
          </p:cNvSpPr>
          <p:nvPr>
            <p:ph idx="1"/>
          </p:nvPr>
        </p:nvSpPr>
        <p:spPr>
          <a:xfrm>
            <a:off x="587141" y="385011"/>
            <a:ext cx="10538059" cy="5650029"/>
          </a:xfrm>
        </p:spPr>
        <p:txBody>
          <a:bodyPr>
            <a:normAutofit lnSpcReduction="10000"/>
          </a:bodyPr>
          <a:lstStyle/>
          <a:p>
            <a:pPr marL="0" indent="0" algn="ctr">
              <a:buNone/>
            </a:pPr>
            <a:r>
              <a:rPr lang="en-IN" b="1" i="0" u="sng" cap="all" dirty="0">
                <a:solidFill>
                  <a:srgbClr val="C10F8E"/>
                </a:solidFill>
                <a:effectLst/>
                <a:latin typeface="Open Sans" panose="020B0606030504020204" pitchFamily="34" charset="0"/>
              </a:rPr>
              <a:t>BROKEN AUTHENTICATION EXAMPLES</a:t>
            </a:r>
          </a:p>
          <a:p>
            <a:pPr marL="0" indent="0" algn="l">
              <a:buNone/>
            </a:pPr>
            <a:r>
              <a:rPr lang="en-US" b="0" i="0" dirty="0">
                <a:solidFill>
                  <a:srgbClr val="C10F8E"/>
                </a:solidFill>
                <a:effectLst/>
                <a:latin typeface="Open Sans" panose="020B0606030504020204" pitchFamily="34" charset="0"/>
              </a:rPr>
              <a:t>1</a:t>
            </a:r>
            <a:r>
              <a:rPr lang="en-US" b="0" i="0" dirty="0">
                <a:solidFill>
                  <a:srgbClr val="000000"/>
                </a:solidFill>
                <a:effectLst/>
                <a:latin typeface="Open Sans" panose="020B0606030504020204" pitchFamily="34" charset="0"/>
              </a:rPr>
              <a:t>. </a:t>
            </a:r>
            <a:r>
              <a:rPr lang="en-US" b="0" i="0" u="sng" dirty="0">
                <a:solidFill>
                  <a:srgbClr val="C10F8E"/>
                </a:solidFill>
                <a:effectLst/>
                <a:latin typeface="Open Sans" panose="020B0606030504020204" pitchFamily="34" charset="0"/>
              </a:rPr>
              <a:t>Credential stuffing.</a:t>
            </a:r>
          </a:p>
          <a:p>
            <a:pPr algn="l"/>
            <a:r>
              <a:rPr lang="en-US" b="0" i="0" dirty="0">
                <a:effectLst/>
                <a:latin typeface="Barlow" panose="00000500000000000000" pitchFamily="2" charset="0"/>
              </a:rPr>
              <a:t>Suppose you run a departmental store and sell groceries. To grow your business rapidly, you implement a </a:t>
            </a:r>
            <a:r>
              <a:rPr lang="en-IN" b="1" dirty="0">
                <a:solidFill>
                  <a:srgbClr val="202124"/>
                </a:solidFill>
                <a:latin typeface="arial" panose="020B0604020202020204" pitchFamily="34" charset="0"/>
              </a:rPr>
              <a:t>C</a:t>
            </a:r>
            <a:r>
              <a:rPr lang="en-IN" b="1" i="0" dirty="0">
                <a:solidFill>
                  <a:srgbClr val="202124"/>
                </a:solidFill>
                <a:effectLst/>
                <a:latin typeface="arial" panose="020B0604020202020204" pitchFamily="34" charset="0"/>
              </a:rPr>
              <a:t>ustomer </a:t>
            </a:r>
            <a:r>
              <a:rPr lang="en-IN" b="1" dirty="0">
                <a:solidFill>
                  <a:srgbClr val="202124"/>
                </a:solidFill>
                <a:latin typeface="arial" panose="020B0604020202020204" pitchFamily="34" charset="0"/>
              </a:rPr>
              <a:t>R</a:t>
            </a:r>
            <a:r>
              <a:rPr lang="en-IN" b="1" i="0" dirty="0">
                <a:solidFill>
                  <a:srgbClr val="202124"/>
                </a:solidFill>
                <a:effectLst/>
                <a:latin typeface="arial" panose="020B0604020202020204" pitchFamily="34" charset="0"/>
              </a:rPr>
              <a:t>elationship </a:t>
            </a:r>
            <a:r>
              <a:rPr lang="en-IN" b="1" dirty="0">
                <a:solidFill>
                  <a:srgbClr val="202124"/>
                </a:solidFill>
                <a:latin typeface="arial" panose="020B0604020202020204" pitchFamily="34" charset="0"/>
              </a:rPr>
              <a:t>M</a:t>
            </a:r>
            <a:r>
              <a:rPr lang="en-IN" b="1" i="0" dirty="0">
                <a:solidFill>
                  <a:srgbClr val="202124"/>
                </a:solidFill>
                <a:effectLst/>
                <a:latin typeface="arial" panose="020B0604020202020204" pitchFamily="34" charset="0"/>
              </a:rPr>
              <a:t>anagement</a:t>
            </a:r>
            <a:r>
              <a:rPr lang="en-IN" b="0" i="0" dirty="0">
                <a:solidFill>
                  <a:srgbClr val="202124"/>
                </a:solidFill>
                <a:effectLst/>
                <a:latin typeface="arial" panose="020B0604020202020204" pitchFamily="34" charset="0"/>
              </a:rPr>
              <a:t>.</a:t>
            </a:r>
            <a:r>
              <a:rPr lang="en-US" dirty="0">
                <a:solidFill>
                  <a:srgbClr val="202124"/>
                </a:solidFill>
                <a:latin typeface="Barlow" panose="00000500000000000000" pitchFamily="2" charset="0"/>
              </a:rPr>
              <a:t>(</a:t>
            </a:r>
            <a:r>
              <a:rPr lang="en-US" b="0" i="0" dirty="0">
                <a:effectLst/>
                <a:latin typeface="Barlow" panose="00000500000000000000" pitchFamily="2" charset="0"/>
              </a:rPr>
              <a:t>CRM) system that stores critical customer data, such as name, phone number, username, and password.</a:t>
            </a:r>
          </a:p>
          <a:p>
            <a:pPr algn="l"/>
            <a:r>
              <a:rPr lang="en-US" b="0" i="0" dirty="0">
                <a:effectLst/>
                <a:latin typeface="Barlow" panose="00000500000000000000" pitchFamily="2" charset="0"/>
              </a:rPr>
              <a:t>Hackers make their way inside the CRM system and steal all the data. They then use the same credentials — usernames and passwords — to hack into the central bank's database.</a:t>
            </a:r>
          </a:p>
          <a:p>
            <a:pPr algn="l"/>
            <a:r>
              <a:rPr lang="en-US" b="0" i="0" dirty="0">
                <a:effectLst/>
                <a:latin typeface="Barlow" panose="00000500000000000000" pitchFamily="2" charset="0"/>
              </a:rPr>
              <a:t>In this case, hackers are trying to successfully log in to the central bank's database by hoping that a handful of consumers must be using the same credentials at both places. Such kinds of broken authentication attacks are called</a:t>
            </a:r>
            <a:r>
              <a:rPr lang="en-US" b="1" i="0" dirty="0">
                <a:solidFill>
                  <a:srgbClr val="00B050"/>
                </a:solidFill>
                <a:effectLst/>
                <a:latin typeface="Barlow" panose="00000500000000000000" pitchFamily="2" charset="0"/>
              </a:rPr>
              <a:t> </a:t>
            </a:r>
            <a:r>
              <a:rPr lang="en-US" b="1" i="0" u="none" strike="noStrike" dirty="0">
                <a:solidFill>
                  <a:srgbClr val="00B050"/>
                </a:solidFill>
                <a:effectLst/>
                <a:latin typeface="Barlow" panose="00000500000000000000" pitchFamily="2" charset="0"/>
                <a:hlinkClick r:id="rId2">
                  <a:extLst>
                    <a:ext uri="{A12FA001-AC4F-418D-AE19-62706E023703}">
                      <ahyp:hlinkClr xmlns:ahyp="http://schemas.microsoft.com/office/drawing/2018/hyperlinkcolor" val="tx"/>
                    </a:ext>
                  </a:extLst>
                </a:hlinkClick>
              </a:rPr>
              <a:t>credential stuffing</a:t>
            </a:r>
            <a:r>
              <a:rPr lang="en-US" b="1" i="0" dirty="0">
                <a:solidFill>
                  <a:srgbClr val="00B050"/>
                </a:solidFill>
                <a:effectLst/>
                <a:latin typeface="Barlow" panose="00000500000000000000" pitchFamily="2" charset="0"/>
              </a:rPr>
              <a:t>.</a:t>
            </a:r>
          </a:p>
          <a:p>
            <a:pPr marL="0" indent="0" algn="l">
              <a:buNone/>
            </a:pPr>
            <a:endParaRPr lang="en-US" b="0" i="0" u="sng" dirty="0">
              <a:solidFill>
                <a:srgbClr val="C10F8E"/>
              </a:solidFill>
              <a:effectLst/>
              <a:latin typeface="Open Sans" panose="020B0606030504020204" pitchFamily="34" charset="0"/>
            </a:endParaRPr>
          </a:p>
          <a:p>
            <a:pPr marL="0" indent="0">
              <a:buNone/>
            </a:pPr>
            <a:r>
              <a:rPr lang="en-US" b="0" i="0" u="sng" dirty="0">
                <a:solidFill>
                  <a:srgbClr val="C10F8E"/>
                </a:solidFill>
                <a:effectLst/>
                <a:latin typeface="Open Sans" panose="020B0606030504020204" pitchFamily="34" charset="0"/>
              </a:rPr>
              <a:t>2.Application session timeouts aren't set properly.</a:t>
            </a:r>
          </a:p>
          <a:p>
            <a:pPr marL="0" indent="0" algn="l">
              <a:buNone/>
            </a:pPr>
            <a:r>
              <a:rPr lang="en-US" b="0" i="0" dirty="0">
                <a:solidFill>
                  <a:srgbClr val="333333"/>
                </a:solidFill>
                <a:effectLst/>
                <a:latin typeface="Open Sans" panose="020B0606030504020204" pitchFamily="34" charset="0"/>
              </a:rPr>
              <a:t>A user uses a public computer to access an application. Instead of selecting “logout” the user simply closes the browser tab and walks away. An attacker uses the same browser an hour later, and the user is still authenticated.</a:t>
            </a:r>
          </a:p>
          <a:p>
            <a:pPr marL="0" indent="0">
              <a:buNone/>
            </a:pPr>
            <a:r>
              <a:rPr lang="en-US" b="0" i="0" u="sng" dirty="0">
                <a:solidFill>
                  <a:srgbClr val="C10F8E"/>
                </a:solidFill>
                <a:effectLst/>
                <a:latin typeface="Open Sans" panose="020B0606030504020204" pitchFamily="34" charset="0"/>
              </a:rPr>
              <a:t>3.Passwords are not properly hashed and salted.</a:t>
            </a:r>
          </a:p>
          <a:p>
            <a:pPr marL="0" indent="0">
              <a:buNone/>
            </a:pPr>
            <a:r>
              <a:rPr lang="en-US" b="0" i="0" dirty="0">
                <a:solidFill>
                  <a:srgbClr val="333333"/>
                </a:solidFill>
                <a:effectLst/>
                <a:latin typeface="Open Sans" panose="020B0606030504020204" pitchFamily="34" charset="0"/>
              </a:rPr>
              <a:t>An insider or external attacker gains access to the system’s password database. User passwords are not properly hashed and salted, exposing every user’s password.</a:t>
            </a:r>
            <a:endParaRPr lang="en-US" b="0" i="0" u="sng" dirty="0">
              <a:solidFill>
                <a:srgbClr val="C10F8E"/>
              </a:solidFill>
              <a:effectLst/>
              <a:latin typeface="Open Sans" panose="020B0606030504020204" pitchFamily="34" charset="0"/>
            </a:endParaRPr>
          </a:p>
          <a:p>
            <a:pPr marL="0" indent="0" algn="l">
              <a:buNone/>
            </a:pPr>
            <a:endParaRPr lang="en-US" b="0" i="0" dirty="0">
              <a:solidFill>
                <a:srgbClr val="333333"/>
              </a:solidFill>
              <a:effectLst/>
              <a:latin typeface="Open Sans" panose="020B0606030504020204" pitchFamily="34" charset="0"/>
            </a:endParaRPr>
          </a:p>
          <a:p>
            <a:pPr marL="0" indent="0">
              <a:buNone/>
            </a:pPr>
            <a:endParaRPr lang="en-IN" dirty="0"/>
          </a:p>
        </p:txBody>
      </p:sp>
    </p:spTree>
    <p:extLst>
      <p:ext uri="{BB962C8B-B14F-4D97-AF65-F5344CB8AC3E}">
        <p14:creationId xmlns:p14="http://schemas.microsoft.com/office/powerpoint/2010/main" val="1044623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6BC2B1-CCC9-45B4-8A4B-A80630854D48}"/>
              </a:ext>
            </a:extLst>
          </p:cNvPr>
          <p:cNvSpPr>
            <a:spLocks noGrp="1"/>
          </p:cNvSpPr>
          <p:nvPr>
            <p:ph idx="1"/>
          </p:nvPr>
        </p:nvSpPr>
        <p:spPr>
          <a:xfrm>
            <a:off x="635267" y="394636"/>
            <a:ext cx="10489933" cy="5640404"/>
          </a:xfrm>
        </p:spPr>
        <p:txBody>
          <a:bodyPr>
            <a:normAutofit/>
          </a:bodyPr>
          <a:lstStyle/>
          <a:p>
            <a:pPr marL="0" indent="0" algn="ctr">
              <a:buNone/>
            </a:pPr>
            <a:r>
              <a:rPr lang="en-US" sz="2800" b="1" i="0" dirty="0">
                <a:solidFill>
                  <a:srgbClr val="C10F8E"/>
                </a:solidFill>
                <a:effectLst/>
                <a:latin typeface="Times New Roman" panose="02020603050405020304" pitchFamily="18" charset="0"/>
                <a:cs typeface="Times New Roman" panose="02020603050405020304" pitchFamily="18" charset="0"/>
              </a:rPr>
              <a:t>How to prevent Broken Authentication?</a:t>
            </a:r>
          </a:p>
          <a:p>
            <a:pPr marL="0" indent="0">
              <a:buNone/>
            </a:pPr>
            <a:r>
              <a:rPr lang="en-US" sz="2000" b="0" i="0" dirty="0">
                <a:effectLst/>
                <a:latin typeface="Times New Roman" panose="02020603050405020304" pitchFamily="18" charset="0"/>
                <a:cs typeface="Times New Roman" panose="02020603050405020304" pitchFamily="18" charset="0"/>
              </a:rPr>
              <a:t>The following are the ways of preventing broken authentication attacks:</a:t>
            </a:r>
          </a:p>
          <a:p>
            <a:pPr algn="l">
              <a:buFont typeface="+mj-lt"/>
              <a:buAutoNum type="arabicPeriod"/>
            </a:pPr>
            <a:r>
              <a:rPr lang="en-US" sz="2000" b="0" i="0" dirty="0">
                <a:effectLst/>
                <a:latin typeface="Barlow" panose="00000500000000000000" pitchFamily="2" charset="0"/>
              </a:rPr>
              <a:t>Implement </a:t>
            </a:r>
            <a:r>
              <a:rPr lang="en-US" sz="2000" b="0" i="0" u="none" strike="noStrike" dirty="0">
                <a:solidFill>
                  <a:srgbClr val="C10F8E"/>
                </a:solidFill>
                <a:effectLst/>
                <a:latin typeface="Barlow" panose="00000500000000000000" pitchFamily="2" charset="0"/>
                <a:hlinkClick r:id="rId2">
                  <a:extLst>
                    <a:ext uri="{A12FA001-AC4F-418D-AE19-62706E023703}">
                      <ahyp:hlinkClr xmlns:ahyp="http://schemas.microsoft.com/office/drawing/2018/hyperlinkcolor" val="tx"/>
                    </a:ext>
                  </a:extLst>
                </a:hlinkClick>
              </a:rPr>
              <a:t>multi-factor authentication (MFA) </a:t>
            </a:r>
            <a:r>
              <a:rPr lang="en-US" sz="2000" b="0" i="0" dirty="0">
                <a:effectLst/>
                <a:latin typeface="Barlow" panose="00000500000000000000" pitchFamily="2" charset="0"/>
              </a:rPr>
              <a:t>to verify the consumer's identity. Examples include One-Time Password (OTP) messaged or emailed to the user. This step will prevent brute force attacks, credential stuffing, and stolen credential reuse attacks.</a:t>
            </a:r>
          </a:p>
          <a:p>
            <a:pPr algn="l">
              <a:buFont typeface="+mj-lt"/>
              <a:buAutoNum type="arabicPeriod"/>
            </a:pPr>
            <a:r>
              <a:rPr lang="en-US" sz="2000" b="0" i="0" dirty="0">
                <a:effectLst/>
                <a:latin typeface="Barlow" panose="00000500000000000000" pitchFamily="2" charset="0"/>
              </a:rPr>
              <a:t>Use weak-password checks by forcing users to include a mix of small letters, capital letters, alphanumeric symbols, and special characters while creating passwords. It would be best to follow </a:t>
            </a:r>
            <a:r>
              <a:rPr lang="en-US" sz="2000" b="0" i="0" u="none" strike="noStrike" dirty="0">
                <a:effectLst/>
                <a:latin typeface="Barlow" panose="00000500000000000000" pitchFamily="2" charset="0"/>
                <a:hlinkClick r:id="rId3">
                  <a:extLst>
                    <a:ext uri="{A12FA001-AC4F-418D-AE19-62706E023703}">
                      <ahyp:hlinkClr xmlns:ahyp="http://schemas.microsoft.com/office/drawing/2018/hyperlinkcolor" val="tx"/>
                    </a:ext>
                  </a:extLst>
                </a:hlinkClick>
              </a:rPr>
              <a:t>NIST 800-63 B's guidelines</a:t>
            </a:r>
            <a:endParaRPr lang="en-US" sz="2000" b="0" i="0" u="none" strike="noStrike" dirty="0">
              <a:effectLst/>
              <a:latin typeface="Barlow" panose="00000500000000000000" pitchFamily="2" charset="0"/>
            </a:endParaRPr>
          </a:p>
          <a:p>
            <a:pPr algn="l">
              <a:buFont typeface="+mj-lt"/>
              <a:buAutoNum type="arabicPeriod"/>
            </a:pPr>
            <a:r>
              <a:rPr lang="en-US" sz="2000" b="0" i="0" dirty="0">
                <a:effectLst/>
                <a:latin typeface="Barlow" panose="00000500000000000000" pitchFamily="2" charset="0"/>
              </a:rPr>
              <a:t>Place a limit on failed login attempts to 3 or a maximum of 5. Alert the system admin if you detect an attack — brute force, credential stuffing, or any other attack.</a:t>
            </a:r>
          </a:p>
          <a:p>
            <a:pPr algn="l">
              <a:buFont typeface="+mj-lt"/>
              <a:buAutoNum type="arabicPeriod"/>
            </a:pPr>
            <a:r>
              <a:rPr lang="en-US" sz="2000" b="0" i="0" dirty="0">
                <a:effectLst/>
                <a:latin typeface="Barlow" panose="00000500000000000000" pitchFamily="2" charset="0"/>
              </a:rPr>
              <a:t>Ensure that credential recovery, registration, and API pathways are not vulnerable to account enumeration attacks by using the same message for each outcome.</a:t>
            </a:r>
          </a:p>
          <a:p>
            <a:pPr algn="l">
              <a:buFont typeface="+mj-lt"/>
              <a:buAutoNum type="arabicPeriod"/>
            </a:pPr>
            <a:r>
              <a:rPr lang="en-US" sz="2000" b="0" i="0" dirty="0">
                <a:effectLst/>
                <a:latin typeface="Barlow" panose="00000500000000000000" pitchFamily="2" charset="0"/>
              </a:rPr>
              <a:t>Generating new random session IDs with high entropy after </a:t>
            </a:r>
            <a:r>
              <a:rPr lang="en-US" sz="2000" b="0" i="0" u="none" strike="noStrike" dirty="0">
                <a:effectLst/>
                <a:latin typeface="Barlow" panose="00000500000000000000" pitchFamily="2" charset="0"/>
                <a:hlinkClick r:id="rId4">
                  <a:extLst>
                    <a:ext uri="{A12FA001-AC4F-418D-AE19-62706E023703}">
                      <ahyp:hlinkClr xmlns:ahyp="http://schemas.microsoft.com/office/drawing/2018/hyperlinkcolor" val="tx"/>
                    </a:ext>
                  </a:extLst>
                </a:hlinkClick>
              </a:rPr>
              <a:t>login protects against hackers</a:t>
            </a:r>
            <a:r>
              <a:rPr lang="en-US" sz="2000" b="0" i="0" dirty="0">
                <a:effectLst/>
                <a:latin typeface="Barlow" panose="00000500000000000000" pitchFamily="2" charset="0"/>
              </a:rPr>
              <a:t>. Remember, those session IDs should not be present in the URL and invalidated after logout.</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5983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1F1489-362F-41B3-A636-EFF79C7082DA}"/>
              </a:ext>
            </a:extLst>
          </p:cNvPr>
          <p:cNvSpPr>
            <a:spLocks noGrp="1"/>
          </p:cNvSpPr>
          <p:nvPr>
            <p:ph idx="1"/>
          </p:nvPr>
        </p:nvSpPr>
        <p:spPr>
          <a:xfrm>
            <a:off x="567891" y="413885"/>
            <a:ext cx="11049802" cy="6054291"/>
          </a:xfrm>
        </p:spPr>
        <p:txBody>
          <a:bodyPr>
            <a:normAutofit lnSpcReduction="10000"/>
          </a:bodyPr>
          <a:lstStyle/>
          <a:p>
            <a:pPr marL="0" indent="0" algn="ctr">
              <a:buNone/>
            </a:pPr>
            <a:r>
              <a:rPr lang="en-IN" sz="2800" b="1" i="0" u="sng" dirty="0">
                <a:solidFill>
                  <a:srgbClr val="FF0000"/>
                </a:solidFill>
                <a:effectLst/>
                <a:latin typeface="Times New Roman" panose="02020603050405020304" pitchFamily="18" charset="0"/>
                <a:cs typeface="Times New Roman" panose="02020603050405020304" pitchFamily="18" charset="0"/>
              </a:rPr>
              <a:t>Sensitive Data Exposure</a:t>
            </a:r>
          </a:p>
          <a:p>
            <a:pPr marL="0" indent="0">
              <a:buNone/>
            </a:pPr>
            <a:r>
              <a:rPr lang="en-US" sz="2000" b="0" i="0" dirty="0">
                <a:solidFill>
                  <a:srgbClr val="202124"/>
                </a:solidFill>
                <a:effectLst/>
                <a:latin typeface="Times New Roman" panose="02020603050405020304" pitchFamily="18" charset="0"/>
                <a:cs typeface="Times New Roman" panose="02020603050405020304" pitchFamily="18" charset="0"/>
              </a:rPr>
              <a:t>Sensitive Data Exposure </a:t>
            </a:r>
            <a:r>
              <a:rPr lang="en-US" sz="2000" b="1" i="0" dirty="0">
                <a:solidFill>
                  <a:srgbClr val="202124"/>
                </a:solidFill>
                <a:effectLst/>
                <a:latin typeface="Times New Roman" panose="02020603050405020304" pitchFamily="18" charset="0"/>
                <a:cs typeface="Times New Roman" panose="02020603050405020304" pitchFamily="18" charset="0"/>
              </a:rPr>
              <a:t>occurs when an organization unknowingly exposes sensitive data or when a security incident leads to the accidental or unlawful destruction, loss, alteration, or unauthorized disclosure of, or access to sensitive data.</a:t>
            </a:r>
          </a:p>
          <a:p>
            <a:pPr marL="0" indent="0">
              <a:buNone/>
            </a:pPr>
            <a:r>
              <a:rPr lang="en-US" sz="2000" b="1" i="0" dirty="0">
                <a:solidFill>
                  <a:srgbClr val="585858"/>
                </a:solidFill>
                <a:effectLst/>
                <a:latin typeface="Arial" panose="020B0604020202020204" pitchFamily="34" charset="0"/>
              </a:rPr>
              <a:t>Sensitive data </a:t>
            </a:r>
            <a:r>
              <a:rPr lang="en-US" sz="2000" b="0" i="0" dirty="0">
                <a:solidFill>
                  <a:srgbClr val="585858"/>
                </a:solidFill>
                <a:effectLst/>
                <a:latin typeface="Arial" panose="020B0604020202020204" pitchFamily="34" charset="0"/>
              </a:rPr>
              <a:t>exposure differs from a </a:t>
            </a:r>
            <a:r>
              <a:rPr lang="en-US" sz="2000" b="1" i="0" dirty="0">
                <a:solidFill>
                  <a:srgbClr val="585858"/>
                </a:solidFill>
                <a:effectLst/>
                <a:latin typeface="Arial" panose="020B0604020202020204" pitchFamily="34" charset="0"/>
              </a:rPr>
              <a:t>data breach</a:t>
            </a:r>
            <a:r>
              <a:rPr lang="en-US" sz="2000" b="0" i="0" dirty="0">
                <a:solidFill>
                  <a:srgbClr val="585858"/>
                </a:solidFill>
                <a:effectLst/>
                <a:latin typeface="Arial" panose="020B0604020202020204" pitchFamily="34" charset="0"/>
              </a:rPr>
              <a:t>, in which an attacker </a:t>
            </a:r>
            <a:r>
              <a:rPr lang="en-US" sz="2000" b="0" i="1" dirty="0">
                <a:solidFill>
                  <a:srgbClr val="585858"/>
                </a:solidFill>
                <a:effectLst/>
                <a:latin typeface="Arial" panose="020B0604020202020204" pitchFamily="34" charset="0"/>
              </a:rPr>
              <a:t>accesses and steals information.</a:t>
            </a:r>
            <a:endParaRPr lang="en-US" sz="2000" b="1" i="1" dirty="0">
              <a:solidFill>
                <a:srgbClr val="202124"/>
              </a:solidFill>
              <a:effectLst/>
              <a:latin typeface="Times New Roman" panose="02020603050405020304" pitchFamily="18" charset="0"/>
              <a:cs typeface="Times New Roman" panose="02020603050405020304" pitchFamily="18" charset="0"/>
            </a:endParaRPr>
          </a:p>
          <a:p>
            <a:pPr marL="0" indent="0">
              <a:buNone/>
            </a:pPr>
            <a:r>
              <a:rPr lang="en-US" sz="2000" b="0" i="0" dirty="0">
                <a:solidFill>
                  <a:srgbClr val="333333"/>
                </a:solidFill>
                <a:effectLst/>
                <a:latin typeface="Open Sans" panose="020B0606030504020204" pitchFamily="34" charset="0"/>
              </a:rPr>
              <a:t> Data </a:t>
            </a:r>
            <a:r>
              <a:rPr lang="en-US" sz="2000" dirty="0">
                <a:solidFill>
                  <a:srgbClr val="333333"/>
                </a:solidFill>
                <a:latin typeface="Open Sans" panose="020B0606030504020204" pitchFamily="34" charset="0"/>
              </a:rPr>
              <a:t>which are </a:t>
            </a:r>
            <a:r>
              <a:rPr lang="en-US" sz="2000" b="0" i="0" dirty="0">
                <a:solidFill>
                  <a:srgbClr val="333333"/>
                </a:solidFill>
                <a:effectLst/>
                <a:latin typeface="Open Sans" panose="020B0606030504020204" pitchFamily="34" charset="0"/>
              </a:rPr>
              <a:t> sensitive enough to require extra protection are:</a:t>
            </a:r>
          </a:p>
          <a:p>
            <a:pPr marL="0" indent="0">
              <a:buNone/>
            </a:pPr>
            <a:r>
              <a:rPr lang="en-US" sz="2000" dirty="0">
                <a:solidFill>
                  <a:schemeClr val="accent4">
                    <a:lumMod val="75000"/>
                  </a:schemeClr>
                </a:solidFill>
                <a:latin typeface="Open Sans" panose="020B0606030504020204" pitchFamily="34" charset="0"/>
              </a:rPr>
              <a:t>Examples</a:t>
            </a:r>
            <a:endParaRPr lang="en-US" sz="2000" b="0" i="0" dirty="0">
              <a:solidFill>
                <a:schemeClr val="accent4">
                  <a:lumMod val="75000"/>
                </a:schemeClr>
              </a:solidFill>
              <a:effectLst/>
              <a:latin typeface="Open Sans" panose="020B0606030504020204" pitchFamily="34" charset="0"/>
            </a:endParaRPr>
          </a:p>
          <a:p>
            <a:pPr algn="l">
              <a:buFont typeface="Wingdings" panose="05000000000000000000" pitchFamily="2" charset="2"/>
              <a:buChar char="v"/>
            </a:pPr>
            <a:r>
              <a:rPr lang="en-US" sz="2000" b="0" i="0" dirty="0">
                <a:solidFill>
                  <a:srgbClr val="333333"/>
                </a:solidFill>
                <a:effectLst/>
                <a:latin typeface="Open Sans" panose="020B0606030504020204" pitchFamily="34" charset="0"/>
              </a:rPr>
              <a:t>Banking information: account numbers, credit card numbers.</a:t>
            </a:r>
          </a:p>
          <a:p>
            <a:pPr algn="l">
              <a:buFont typeface="Wingdings" panose="05000000000000000000" pitchFamily="2" charset="2"/>
              <a:buChar char="v"/>
            </a:pPr>
            <a:r>
              <a:rPr lang="en-US" sz="2000" b="0" i="0" dirty="0">
                <a:solidFill>
                  <a:srgbClr val="333333"/>
                </a:solidFill>
                <a:effectLst/>
                <a:latin typeface="Open Sans" panose="020B0606030504020204" pitchFamily="34" charset="0"/>
              </a:rPr>
              <a:t>Health information.</a:t>
            </a:r>
          </a:p>
          <a:p>
            <a:pPr algn="l">
              <a:buFont typeface="Wingdings" panose="05000000000000000000" pitchFamily="2" charset="2"/>
              <a:buChar char="v"/>
            </a:pPr>
            <a:r>
              <a:rPr lang="en-US" sz="2000" b="0" i="0" dirty="0">
                <a:solidFill>
                  <a:srgbClr val="333333"/>
                </a:solidFill>
                <a:effectLst/>
                <a:latin typeface="Open Sans" panose="020B0606030504020204" pitchFamily="34" charset="0"/>
              </a:rPr>
              <a:t>Personal information: SSN/SIN, date of birth, etc.</a:t>
            </a:r>
          </a:p>
          <a:p>
            <a:pPr algn="l">
              <a:buFont typeface="Wingdings" panose="05000000000000000000" pitchFamily="2" charset="2"/>
              <a:buChar char="v"/>
            </a:pPr>
            <a:r>
              <a:rPr lang="en-US" sz="2000" b="0" i="0" dirty="0">
                <a:solidFill>
                  <a:srgbClr val="333333"/>
                </a:solidFill>
                <a:effectLst/>
                <a:latin typeface="Open Sans" panose="020B0606030504020204" pitchFamily="34" charset="0"/>
              </a:rPr>
              <a:t>User account/passwords.</a:t>
            </a:r>
          </a:p>
          <a:p>
            <a:pPr marL="0" indent="0">
              <a:buNone/>
            </a:pPr>
            <a:r>
              <a:rPr lang="en-IN" sz="2000" dirty="0">
                <a:latin typeface="Times New Roman" panose="02020603050405020304" pitchFamily="18" charset="0"/>
                <a:cs typeface="Times New Roman" panose="02020603050405020304" pitchFamily="18" charset="0"/>
              </a:rPr>
              <a:t>Which causes </a:t>
            </a:r>
          </a:p>
          <a:p>
            <a:pPr algn="l">
              <a:buFont typeface="Wingdings" panose="05000000000000000000" pitchFamily="2" charset="2"/>
              <a:buChar char="v"/>
            </a:pPr>
            <a:r>
              <a:rPr lang="en-US" sz="2000" b="0" i="0" dirty="0">
                <a:solidFill>
                  <a:srgbClr val="333333"/>
                </a:solidFill>
                <a:effectLst/>
                <a:latin typeface="Open Sans" panose="020B0606030504020204" pitchFamily="34" charset="0"/>
              </a:rPr>
              <a:t>Financial loss.</a:t>
            </a:r>
          </a:p>
          <a:p>
            <a:pPr algn="l">
              <a:buFont typeface="Wingdings" panose="05000000000000000000" pitchFamily="2" charset="2"/>
              <a:buChar char="v"/>
            </a:pPr>
            <a:r>
              <a:rPr lang="en-US" sz="2000" b="0" i="0" dirty="0">
                <a:solidFill>
                  <a:srgbClr val="333333"/>
                </a:solidFill>
                <a:effectLst/>
                <a:latin typeface="Open Sans" panose="020B0606030504020204" pitchFamily="34" charset="0"/>
              </a:rPr>
              <a:t>Identity hijacking.</a:t>
            </a:r>
          </a:p>
          <a:p>
            <a:pPr algn="l">
              <a:buFont typeface="Wingdings" panose="05000000000000000000" pitchFamily="2" charset="2"/>
              <a:buChar char="v"/>
            </a:pPr>
            <a:r>
              <a:rPr lang="en-US" sz="2000" b="0" i="0" dirty="0">
                <a:solidFill>
                  <a:srgbClr val="333333"/>
                </a:solidFill>
                <a:effectLst/>
                <a:latin typeface="Open Sans" panose="020B0606030504020204" pitchFamily="34" charset="0"/>
              </a:rPr>
              <a:t>Decreased brand trust</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555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3C94F1-6C63-444A-8BF5-C19121CB410D}"/>
              </a:ext>
            </a:extLst>
          </p:cNvPr>
          <p:cNvSpPr>
            <a:spLocks noGrp="1"/>
          </p:cNvSpPr>
          <p:nvPr>
            <p:ph idx="1"/>
          </p:nvPr>
        </p:nvSpPr>
        <p:spPr>
          <a:xfrm>
            <a:off x="567891" y="471638"/>
            <a:ext cx="10934298" cy="5563402"/>
          </a:xfrm>
        </p:spPr>
        <p:txBody>
          <a:bodyPr>
            <a:normAutofit lnSpcReduction="10000"/>
          </a:bodyPr>
          <a:lstStyle/>
          <a:p>
            <a:pPr marL="0" indent="0">
              <a:buNone/>
            </a:pPr>
            <a:endParaRPr lang="en-IN" dirty="0"/>
          </a:p>
          <a:p>
            <a:pPr marL="0" indent="0">
              <a:buNone/>
            </a:pPr>
            <a:r>
              <a:rPr lang="en-IN" b="1" i="0" cap="all" dirty="0">
                <a:solidFill>
                  <a:schemeClr val="accent3">
                    <a:lumMod val="75000"/>
                  </a:schemeClr>
                </a:solidFill>
                <a:effectLst/>
                <a:latin typeface="Open Sans" panose="020B0606030504020204" pitchFamily="34" charset="0"/>
              </a:rPr>
              <a:t>SENSITIVE DATA EXPOSURE EXAMPLES:</a:t>
            </a:r>
          </a:p>
          <a:p>
            <a:pPr marL="0" indent="0">
              <a:buNone/>
            </a:pPr>
            <a:r>
              <a:rPr lang="en-IN" cap="all" dirty="0">
                <a:latin typeface="Open Sans" panose="020B0606030504020204" pitchFamily="34" charset="0"/>
              </a:rPr>
              <a:t>1. </a:t>
            </a:r>
            <a:r>
              <a:rPr lang="en-IN" b="0" i="0" u="sng" dirty="0">
                <a:solidFill>
                  <a:srgbClr val="000000"/>
                </a:solidFill>
                <a:effectLst/>
                <a:latin typeface="Open Sans" panose="020B0606030504020204" pitchFamily="34" charset="0"/>
              </a:rPr>
              <a:t>Credit card encryption</a:t>
            </a:r>
          </a:p>
          <a:p>
            <a:pPr marL="0" indent="0">
              <a:buNone/>
            </a:pPr>
            <a:r>
              <a:rPr lang="en-US" b="0" i="0" dirty="0">
                <a:solidFill>
                  <a:srgbClr val="333333"/>
                </a:solidFill>
                <a:effectLst/>
                <a:latin typeface="Open Sans" panose="020B0606030504020204" pitchFamily="34" charset="0"/>
              </a:rPr>
              <a:t>An application encrypts credit card numbers in a database using automatic database encryption. However, this means it also decrypts this data automatically when retrieved, allowing a SQL injection flaw to retrieve credit card numbers in clear text.</a:t>
            </a:r>
          </a:p>
          <a:p>
            <a:pPr marL="0" indent="0">
              <a:buNone/>
            </a:pPr>
            <a:r>
              <a:rPr lang="en-US" cap="all" dirty="0">
                <a:solidFill>
                  <a:srgbClr val="333333"/>
                </a:solidFill>
                <a:latin typeface="Open Sans" panose="020B0606030504020204" pitchFamily="34" charset="0"/>
              </a:rPr>
              <a:t>2. </a:t>
            </a:r>
            <a:r>
              <a:rPr lang="en-US" b="0" i="0" u="sng" dirty="0">
                <a:solidFill>
                  <a:srgbClr val="000000"/>
                </a:solidFill>
                <a:effectLst/>
                <a:latin typeface="Open Sans" panose="020B0606030504020204" pitchFamily="34" charset="0"/>
              </a:rPr>
              <a:t>SSL is not used for all authenticated pages.</a:t>
            </a:r>
          </a:p>
          <a:p>
            <a:pPr marL="0" indent="0">
              <a:buNone/>
            </a:pPr>
            <a:r>
              <a:rPr lang="en-US" dirty="0">
                <a:solidFill>
                  <a:srgbClr val="000000"/>
                </a:solidFill>
                <a:latin typeface="Open Sans" panose="020B0606030504020204" pitchFamily="34" charset="0"/>
              </a:rPr>
              <a:t>3.</a:t>
            </a:r>
            <a:r>
              <a:rPr lang="en-US" b="0" i="0" dirty="0">
                <a:solidFill>
                  <a:srgbClr val="000000"/>
                </a:solidFill>
                <a:effectLst/>
                <a:latin typeface="Open Sans" panose="020B0606030504020204" pitchFamily="34" charset="0"/>
              </a:rPr>
              <a:t> </a:t>
            </a:r>
            <a:r>
              <a:rPr lang="en-US" b="0" i="0" u="sng" dirty="0">
                <a:solidFill>
                  <a:srgbClr val="000000"/>
                </a:solidFill>
                <a:effectLst/>
                <a:latin typeface="Open Sans" panose="020B0606030504020204" pitchFamily="34" charset="0"/>
              </a:rPr>
              <a:t>The password database uses unsalted hashes to store everyone’s passwords.</a:t>
            </a:r>
          </a:p>
          <a:p>
            <a:pPr marL="0" indent="0">
              <a:buNone/>
            </a:pPr>
            <a:r>
              <a:rPr lang="en-US" sz="2800" b="1" i="0" u="sng" dirty="0">
                <a:solidFill>
                  <a:schemeClr val="accent3">
                    <a:lumMod val="75000"/>
                  </a:schemeClr>
                </a:solidFill>
                <a:effectLst/>
                <a:latin typeface="Times New Roman" panose="02020603050405020304" pitchFamily="18" charset="0"/>
                <a:cs typeface="Times New Roman" panose="02020603050405020304" pitchFamily="18" charset="0"/>
              </a:rPr>
              <a:t>How to Prevent Sensitive Data Exposure:</a:t>
            </a:r>
          </a:p>
          <a:p>
            <a:pPr algn="l">
              <a:buFont typeface="Wingdings" panose="05000000000000000000" pitchFamily="2" charset="2"/>
              <a:buChar char="v"/>
            </a:pPr>
            <a:r>
              <a:rPr lang="en-US" b="0" i="0" dirty="0">
                <a:solidFill>
                  <a:srgbClr val="333333"/>
                </a:solidFill>
                <a:effectLst/>
                <a:latin typeface="Open Sans" panose="020B0606030504020204" pitchFamily="34" charset="0"/>
              </a:rPr>
              <a:t>Encrypt data during transport and at rest.</a:t>
            </a:r>
          </a:p>
          <a:p>
            <a:pPr algn="l">
              <a:buFont typeface="Wingdings" panose="05000000000000000000" pitchFamily="2" charset="2"/>
              <a:buChar char="v"/>
            </a:pPr>
            <a:r>
              <a:rPr lang="en-US" b="0" i="0" dirty="0">
                <a:solidFill>
                  <a:srgbClr val="333333"/>
                </a:solidFill>
                <a:effectLst/>
                <a:latin typeface="Open Sans" panose="020B0606030504020204" pitchFamily="34" charset="0"/>
              </a:rPr>
              <a:t>Minimize data surface area.</a:t>
            </a:r>
          </a:p>
          <a:p>
            <a:pPr algn="l">
              <a:buFont typeface="Wingdings" panose="05000000000000000000" pitchFamily="2" charset="2"/>
              <a:buChar char="v"/>
            </a:pPr>
            <a:r>
              <a:rPr lang="en-US" b="0" i="0" dirty="0">
                <a:solidFill>
                  <a:srgbClr val="333333"/>
                </a:solidFill>
                <a:effectLst/>
                <a:latin typeface="Open Sans" panose="020B0606030504020204" pitchFamily="34" charset="0"/>
              </a:rPr>
              <a:t>Use the latest encryption algorithms.</a:t>
            </a:r>
          </a:p>
          <a:p>
            <a:pPr algn="l">
              <a:buFont typeface="Wingdings" panose="05000000000000000000" pitchFamily="2" charset="2"/>
              <a:buChar char="v"/>
            </a:pPr>
            <a:r>
              <a:rPr lang="en-US" b="0" i="0" dirty="0">
                <a:solidFill>
                  <a:srgbClr val="333333"/>
                </a:solidFill>
                <a:effectLst/>
                <a:latin typeface="Open Sans" panose="020B0606030504020204" pitchFamily="34" charset="0"/>
              </a:rPr>
              <a:t>Disable autocomplete on forms that collect data.</a:t>
            </a:r>
          </a:p>
          <a:p>
            <a:pPr algn="l">
              <a:buFont typeface="Wingdings" panose="05000000000000000000" pitchFamily="2" charset="2"/>
              <a:buChar char="v"/>
            </a:pPr>
            <a:r>
              <a:rPr lang="en-US" b="0" i="0" dirty="0">
                <a:solidFill>
                  <a:srgbClr val="333333"/>
                </a:solidFill>
                <a:effectLst/>
                <a:latin typeface="Open Sans" panose="020B0606030504020204" pitchFamily="34" charset="0"/>
              </a:rPr>
              <a:t>Disable caching on forms that collect data.</a:t>
            </a:r>
          </a:p>
          <a:p>
            <a:br>
              <a:rPr lang="en-US" dirty="0"/>
            </a:br>
            <a:endParaRPr lang="en-US" b="0" i="0" dirty="0">
              <a:solidFill>
                <a:srgbClr val="000000"/>
              </a:solidFill>
              <a:effectLst/>
              <a:latin typeface="Open Sans" panose="020B0606030504020204" pitchFamily="34" charset="0"/>
            </a:endParaRPr>
          </a:p>
          <a:p>
            <a:pPr marL="0" indent="0">
              <a:buNone/>
            </a:pPr>
            <a:endParaRPr lang="en-US" b="0" i="0" dirty="0">
              <a:solidFill>
                <a:srgbClr val="000000"/>
              </a:solidFill>
              <a:effectLst/>
              <a:latin typeface="Open Sans" panose="020B0606030504020204" pitchFamily="34" charset="0"/>
            </a:endParaRPr>
          </a:p>
          <a:p>
            <a:pPr marL="0" indent="0">
              <a:buNone/>
            </a:pPr>
            <a:endParaRPr lang="en-IN" i="0" cap="all" dirty="0">
              <a:effectLst/>
              <a:latin typeface="Open Sans" panose="020B0606030504020204" pitchFamily="34" charset="0"/>
            </a:endParaRPr>
          </a:p>
          <a:p>
            <a:pPr marL="0" indent="0">
              <a:buNone/>
            </a:pPr>
            <a:endParaRPr lang="en-IN" dirty="0"/>
          </a:p>
        </p:txBody>
      </p:sp>
    </p:spTree>
    <p:extLst>
      <p:ext uri="{BB962C8B-B14F-4D97-AF65-F5344CB8AC3E}">
        <p14:creationId xmlns:p14="http://schemas.microsoft.com/office/powerpoint/2010/main" val="3051793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F94E0-26A0-43B2-8184-3D2EFA3173A7}"/>
              </a:ext>
            </a:extLst>
          </p:cNvPr>
          <p:cNvSpPr>
            <a:spLocks noGrp="1"/>
          </p:cNvSpPr>
          <p:nvPr>
            <p:ph type="title"/>
          </p:nvPr>
        </p:nvSpPr>
        <p:spPr>
          <a:xfrm>
            <a:off x="1066800" y="642594"/>
            <a:ext cx="10058400" cy="685692"/>
          </a:xfrm>
        </p:spPr>
        <p:txBody>
          <a:bodyPr>
            <a:normAutofit/>
          </a:bodyPr>
          <a:lstStyle/>
          <a:p>
            <a:pPr algn="ctr"/>
            <a:r>
              <a:rPr lang="en-IN" sz="2800" b="1" dirty="0">
                <a:solidFill>
                  <a:srgbClr val="FF0000"/>
                </a:solidFill>
                <a:latin typeface="Times New Roman" panose="02020603050405020304" pitchFamily="18" charset="0"/>
                <a:cs typeface="Times New Roman" panose="02020603050405020304" pitchFamily="18" charset="0"/>
              </a:rPr>
              <a:t>XML External Entities (XXE)</a:t>
            </a:r>
          </a:p>
        </p:txBody>
      </p:sp>
      <p:sp>
        <p:nvSpPr>
          <p:cNvPr id="3" name="Content Placeholder 2">
            <a:extLst>
              <a:ext uri="{FF2B5EF4-FFF2-40B4-BE49-F238E27FC236}">
                <a16:creationId xmlns:a16="http://schemas.microsoft.com/office/drawing/2014/main" id="{40E2E4A7-1C91-487E-8FC2-75F29A4A0A04}"/>
              </a:ext>
            </a:extLst>
          </p:cNvPr>
          <p:cNvSpPr>
            <a:spLocks noGrp="1"/>
          </p:cNvSpPr>
          <p:nvPr>
            <p:ph idx="1"/>
          </p:nvPr>
        </p:nvSpPr>
        <p:spPr>
          <a:xfrm>
            <a:off x="999423" y="1549668"/>
            <a:ext cx="10058400" cy="4918510"/>
          </a:xfrm>
        </p:spPr>
        <p:txBody>
          <a:bodyPr>
            <a:normAutofit fontScale="92500" lnSpcReduction="10000"/>
          </a:bodyPr>
          <a:lstStyle/>
          <a:p>
            <a:pPr marL="0" indent="0">
              <a:buNone/>
            </a:pPr>
            <a:r>
              <a:rPr lang="en-US" b="0" i="0" dirty="0">
                <a:solidFill>
                  <a:srgbClr val="000000"/>
                </a:solidFill>
                <a:effectLst/>
                <a:latin typeface="roboto" panose="02000000000000000000" pitchFamily="2" charset="0"/>
              </a:rPr>
              <a:t>An </a:t>
            </a:r>
            <a:r>
              <a:rPr lang="en-US" b="0" i="1" dirty="0">
                <a:solidFill>
                  <a:srgbClr val="000000"/>
                </a:solidFill>
                <a:effectLst/>
                <a:latin typeface="roboto" panose="02000000000000000000" pitchFamily="2" charset="0"/>
              </a:rPr>
              <a:t>XML External Entity</a:t>
            </a:r>
            <a:r>
              <a:rPr lang="en-US" b="0" i="0" dirty="0">
                <a:solidFill>
                  <a:srgbClr val="000000"/>
                </a:solidFill>
                <a:effectLst/>
                <a:latin typeface="roboto" panose="02000000000000000000" pitchFamily="2" charset="0"/>
              </a:rPr>
              <a:t> attack is a type of attack against an application that parses XML input. This attack occurs when </a:t>
            </a:r>
            <a:r>
              <a:rPr lang="en-US" b="1" i="0" dirty="0">
                <a:solidFill>
                  <a:srgbClr val="000000"/>
                </a:solidFill>
                <a:effectLst/>
                <a:latin typeface="roboto" panose="02000000000000000000" pitchFamily="2" charset="0"/>
              </a:rPr>
              <a:t>XML input containing a reference to an external entity is processed by a weakly configured XML parser</a:t>
            </a:r>
            <a:r>
              <a:rPr lang="en-US" b="0" i="0" dirty="0">
                <a:solidFill>
                  <a:srgbClr val="000000"/>
                </a:solidFill>
                <a:effectLst/>
                <a:latin typeface="roboto" panose="02000000000000000000" pitchFamily="2" charset="0"/>
              </a:rPr>
              <a:t>. This attack may lead to the disclosure of confidential data, denial of service, server side request forgery, port scanning from the perspective of the machine where the parser is located, and other system impacts.</a:t>
            </a:r>
          </a:p>
          <a:p>
            <a:pPr marL="0" indent="0" algn="ctr">
              <a:buNone/>
            </a:pPr>
            <a:r>
              <a:rPr lang="en-IN" b="1" i="0" u="sng" cap="all" dirty="0">
                <a:solidFill>
                  <a:srgbClr val="002060"/>
                </a:solidFill>
                <a:effectLst/>
                <a:latin typeface="Open Sans" panose="020B0606030504020204" pitchFamily="34" charset="0"/>
              </a:rPr>
              <a:t>XXE EXAMPLES</a:t>
            </a:r>
          </a:p>
          <a:p>
            <a:pPr marL="0" indent="0">
              <a:buNone/>
            </a:pPr>
            <a:r>
              <a:rPr lang="en-US" b="0" i="0" dirty="0">
                <a:solidFill>
                  <a:srgbClr val="000000"/>
                </a:solidFill>
                <a:effectLst/>
                <a:latin typeface="Open Sans" panose="020B0606030504020204" pitchFamily="34" charset="0"/>
              </a:rPr>
              <a:t>1.The attacker attempts to extract data from the server.</a:t>
            </a:r>
          </a:p>
          <a:p>
            <a:pPr marL="0" indent="0">
              <a:buNone/>
            </a:pPr>
            <a:r>
              <a:rPr lang="en-US" dirty="0">
                <a:solidFill>
                  <a:srgbClr val="000000"/>
                </a:solidFill>
                <a:latin typeface="Open Sans" panose="020B0606030504020204" pitchFamily="34" charset="0"/>
              </a:rPr>
              <a:t>2.</a:t>
            </a:r>
            <a:r>
              <a:rPr lang="en-US" b="0" i="0" dirty="0">
                <a:solidFill>
                  <a:srgbClr val="000000"/>
                </a:solidFill>
                <a:effectLst/>
                <a:latin typeface="Open Sans" panose="020B0606030504020204" pitchFamily="34" charset="0"/>
              </a:rPr>
              <a:t>  An attacker probes the server's private network by changing the above ENTITY line to.</a:t>
            </a:r>
          </a:p>
          <a:p>
            <a:pPr marL="0" indent="0">
              <a:buNone/>
            </a:pPr>
            <a:r>
              <a:rPr lang="en-US" dirty="0">
                <a:solidFill>
                  <a:srgbClr val="000000"/>
                </a:solidFill>
                <a:latin typeface="Open Sans" panose="020B0606030504020204" pitchFamily="34" charset="0"/>
              </a:rPr>
              <a:t>3.</a:t>
            </a:r>
            <a:r>
              <a:rPr lang="en-US" b="0" i="0" dirty="0">
                <a:solidFill>
                  <a:srgbClr val="000000"/>
                </a:solidFill>
                <a:effectLst/>
                <a:latin typeface="Open Sans" panose="020B0606030504020204" pitchFamily="34" charset="0"/>
              </a:rPr>
              <a:t> An attacker attempts a denial-of-service attack by including a potentially endless file</a:t>
            </a:r>
          </a:p>
          <a:p>
            <a:pPr marL="0" indent="0" algn="ctr">
              <a:buNone/>
            </a:pPr>
            <a:r>
              <a:rPr lang="en-US" b="1" i="0" u="sng" dirty="0">
                <a:solidFill>
                  <a:srgbClr val="002060"/>
                </a:solidFill>
                <a:effectLst/>
                <a:latin typeface="Open Sans" panose="020B0606030504020204" pitchFamily="34" charset="0"/>
              </a:rPr>
              <a:t>How to prevent XML External Entities (XXE)</a:t>
            </a:r>
          </a:p>
          <a:p>
            <a:pPr algn="l">
              <a:buFont typeface="Wingdings" panose="05000000000000000000" pitchFamily="2" charset="2"/>
              <a:buChar char="v"/>
            </a:pPr>
            <a:r>
              <a:rPr lang="en-US" b="0" i="0" dirty="0">
                <a:solidFill>
                  <a:srgbClr val="333333"/>
                </a:solidFill>
                <a:effectLst/>
                <a:latin typeface="Open Sans" panose="020B0606030504020204" pitchFamily="34" charset="0"/>
              </a:rPr>
              <a:t>Whenever possible, use less complex data formats such as JSON, and avoiding serialization of sensitive data.</a:t>
            </a:r>
          </a:p>
          <a:p>
            <a:pPr algn="l">
              <a:buFont typeface="Wingdings" panose="05000000000000000000" pitchFamily="2" charset="2"/>
              <a:buChar char="v"/>
            </a:pPr>
            <a:r>
              <a:rPr lang="en-US" b="0" i="0" dirty="0">
                <a:solidFill>
                  <a:srgbClr val="333333"/>
                </a:solidFill>
                <a:effectLst/>
                <a:latin typeface="Open Sans" panose="020B0606030504020204" pitchFamily="34" charset="0"/>
              </a:rPr>
              <a:t>Patch or upgrade all XML processors and libraries in use by the application or on the underlying operating system. Use dependency checkers. Update SOAP to SOAP 1.2 or higher.</a:t>
            </a:r>
          </a:p>
          <a:p>
            <a:pPr algn="l">
              <a:buFont typeface="Wingdings" panose="05000000000000000000" pitchFamily="2" charset="2"/>
              <a:buChar char="v"/>
            </a:pPr>
            <a:r>
              <a:rPr lang="en-US" b="0" i="0" dirty="0">
                <a:solidFill>
                  <a:srgbClr val="333333"/>
                </a:solidFill>
                <a:effectLst/>
                <a:latin typeface="Open Sans" panose="020B0606030504020204" pitchFamily="34" charset="0"/>
              </a:rPr>
              <a:t>Disable XML external entity and DTD processing in all XML parsers in the application, as per the OWASP Cheat Sheet 'XXE Prevention'.</a:t>
            </a:r>
          </a:p>
          <a:p>
            <a:pPr marL="0" indent="0">
              <a:buNone/>
            </a:pPr>
            <a:endParaRPr lang="en-US" b="1" i="0" u="sng" dirty="0">
              <a:solidFill>
                <a:srgbClr val="002060"/>
              </a:solidFill>
              <a:effectLst/>
              <a:latin typeface="Open Sans" panose="020B0606030504020204" pitchFamily="34" charset="0"/>
            </a:endParaRPr>
          </a:p>
          <a:p>
            <a:pPr marL="0" indent="0">
              <a:buNone/>
            </a:pPr>
            <a:endParaRPr lang="en-US" b="0" i="0" dirty="0">
              <a:solidFill>
                <a:srgbClr val="000000"/>
              </a:solidFill>
              <a:effectLst/>
              <a:latin typeface="Open Sans" panose="020B0606030504020204" pitchFamily="34" charset="0"/>
            </a:endParaRPr>
          </a:p>
          <a:p>
            <a:pPr marL="0" indent="0">
              <a:buNone/>
            </a:pPr>
            <a:endParaRPr lang="en-US" b="0" i="0" dirty="0">
              <a:solidFill>
                <a:srgbClr val="000000"/>
              </a:solidFill>
              <a:effectLst/>
              <a:latin typeface="Open Sans" panose="020B0606030504020204" pitchFamily="34" charset="0"/>
            </a:endParaRPr>
          </a:p>
          <a:p>
            <a:pPr marL="0" indent="0">
              <a:buNone/>
            </a:pPr>
            <a:endParaRPr lang="en-IN" b="1" i="0" u="sng" cap="all" dirty="0">
              <a:solidFill>
                <a:srgbClr val="002060"/>
              </a:solidFill>
              <a:effectLst/>
              <a:latin typeface="Open Sans" panose="020B0606030504020204" pitchFamily="34" charset="0"/>
            </a:endParaRPr>
          </a:p>
          <a:p>
            <a:pPr marL="0" indent="0">
              <a:buNone/>
            </a:pPr>
            <a:endParaRPr lang="en-IN" dirty="0"/>
          </a:p>
        </p:txBody>
      </p:sp>
    </p:spTree>
    <p:extLst>
      <p:ext uri="{BB962C8B-B14F-4D97-AF65-F5344CB8AC3E}">
        <p14:creationId xmlns:p14="http://schemas.microsoft.com/office/powerpoint/2010/main" val="1788375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C3A134-408A-4D2D-A1AC-135903D768D5}"/>
              </a:ext>
            </a:extLst>
          </p:cNvPr>
          <p:cNvSpPr>
            <a:spLocks noGrp="1"/>
          </p:cNvSpPr>
          <p:nvPr>
            <p:ph idx="1"/>
          </p:nvPr>
        </p:nvSpPr>
        <p:spPr>
          <a:xfrm>
            <a:off x="587141" y="577515"/>
            <a:ext cx="10538059" cy="5746283"/>
          </a:xfrm>
        </p:spPr>
        <p:txBody>
          <a:bodyPr/>
          <a:lstStyle/>
          <a:p>
            <a:pPr algn="l">
              <a:buFont typeface="Wingdings" panose="05000000000000000000" pitchFamily="2" charset="2"/>
              <a:buChar char="v"/>
            </a:pPr>
            <a:r>
              <a:rPr lang="en-US" b="0" i="0" dirty="0">
                <a:solidFill>
                  <a:srgbClr val="333333"/>
                </a:solidFill>
                <a:effectLst/>
                <a:latin typeface="Open Sans" panose="020B0606030504020204" pitchFamily="34" charset="0"/>
              </a:rPr>
              <a:t>Implement positive ("whitelisting") server-side input validation, filtering, or sanitization to prevent hostile data within XML documents, headers, or nodes.</a:t>
            </a:r>
          </a:p>
          <a:p>
            <a:pPr algn="l">
              <a:buFont typeface="Wingdings" panose="05000000000000000000" pitchFamily="2" charset="2"/>
              <a:buChar char="v"/>
            </a:pPr>
            <a:r>
              <a:rPr lang="en-US" b="0" i="0" dirty="0">
                <a:solidFill>
                  <a:srgbClr val="333333"/>
                </a:solidFill>
                <a:effectLst/>
                <a:latin typeface="Open Sans" panose="020B0606030504020204" pitchFamily="34" charset="0"/>
              </a:rPr>
              <a:t>Verify that XML or XSL file upload functionality validates incoming XML using XSD validation or similar.</a:t>
            </a:r>
          </a:p>
          <a:p>
            <a:pPr algn="l">
              <a:buFont typeface="Wingdings" panose="05000000000000000000" pitchFamily="2" charset="2"/>
              <a:buChar char="v"/>
            </a:pPr>
            <a:r>
              <a:rPr lang="en-US" b="0" i="0" dirty="0">
                <a:solidFill>
                  <a:srgbClr val="333333"/>
                </a:solidFill>
                <a:effectLst/>
                <a:latin typeface="Open Sans" panose="020B0606030504020204" pitchFamily="34" charset="0"/>
              </a:rPr>
              <a:t>SAST tools can help detect XXE in source code, although manual code review is the best alternative in large, complex applications with many integrations.</a:t>
            </a:r>
          </a:p>
          <a:p>
            <a:pPr marL="0" indent="0">
              <a:buNone/>
            </a:pPr>
            <a:r>
              <a:rPr lang="en-US" b="0" i="1" dirty="0">
                <a:solidFill>
                  <a:srgbClr val="002060"/>
                </a:solidFill>
                <a:effectLst/>
                <a:latin typeface="Open Sans" panose="020B0606030504020204" pitchFamily="34" charset="0"/>
              </a:rPr>
              <a:t>If these controls are not possible, consider using virtual patching, API security gateways, Web Application Firewalls (WAF), or Interactive Application Security Testing (IAST) tools to detect, monitor, and block XXE attacks.</a:t>
            </a:r>
            <a:endParaRPr lang="en-IN" i="1" dirty="0">
              <a:solidFill>
                <a:srgbClr val="002060"/>
              </a:solidFill>
            </a:endParaRPr>
          </a:p>
        </p:txBody>
      </p:sp>
    </p:spTree>
    <p:extLst>
      <p:ext uri="{BB962C8B-B14F-4D97-AF65-F5344CB8AC3E}">
        <p14:creationId xmlns:p14="http://schemas.microsoft.com/office/powerpoint/2010/main" val="4170860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54E0E-3723-482C-A5B0-AFBC4522CFD7}"/>
              </a:ext>
            </a:extLst>
          </p:cNvPr>
          <p:cNvSpPr>
            <a:spLocks noGrp="1"/>
          </p:cNvSpPr>
          <p:nvPr>
            <p:ph type="title"/>
          </p:nvPr>
        </p:nvSpPr>
        <p:spPr>
          <a:xfrm>
            <a:off x="1066800" y="642594"/>
            <a:ext cx="10058400" cy="685692"/>
          </a:xfrm>
        </p:spPr>
        <p:txBody>
          <a:bodyPr>
            <a:normAutofit fontScale="90000"/>
          </a:bodyPr>
          <a:lstStyle/>
          <a:p>
            <a:pPr algn="ctr"/>
            <a:br>
              <a:rPr lang="en-IN" b="0" i="0" dirty="0">
                <a:solidFill>
                  <a:srgbClr val="000000"/>
                </a:solidFill>
                <a:effectLst/>
                <a:latin typeface="Open Sans" panose="020B0606030504020204" pitchFamily="34" charset="0"/>
              </a:rPr>
            </a:br>
            <a:r>
              <a:rPr lang="en-IN" b="1" i="0" dirty="0">
                <a:solidFill>
                  <a:srgbClr val="FF0000"/>
                </a:solidFill>
                <a:effectLst/>
                <a:latin typeface="Open Sans" panose="020B0606030504020204" pitchFamily="34" charset="0"/>
              </a:rPr>
              <a:t>Broken Access Control</a:t>
            </a:r>
            <a:br>
              <a:rPr lang="en-IN" b="0" i="0" dirty="0">
                <a:solidFill>
                  <a:srgbClr val="000000"/>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15B7DAD7-0C4B-43BE-87C7-117A93F6626C}"/>
              </a:ext>
            </a:extLst>
          </p:cNvPr>
          <p:cNvSpPr>
            <a:spLocks noGrp="1"/>
          </p:cNvSpPr>
          <p:nvPr>
            <p:ph idx="1"/>
          </p:nvPr>
        </p:nvSpPr>
        <p:spPr>
          <a:xfrm>
            <a:off x="567891" y="1232033"/>
            <a:ext cx="10557309" cy="5159141"/>
          </a:xfrm>
        </p:spPr>
        <p:txBody>
          <a:bodyPr>
            <a:normAutofit lnSpcReduction="10000"/>
          </a:bodyPr>
          <a:lstStyle/>
          <a:p>
            <a:pPr marL="0" indent="0">
              <a:buNone/>
            </a:pPr>
            <a:r>
              <a:rPr lang="en-US" b="0" i="0" dirty="0">
                <a:solidFill>
                  <a:srgbClr val="333333"/>
                </a:solidFill>
                <a:effectLst/>
                <a:latin typeface="Open Sans" panose="020B0606030504020204" pitchFamily="34" charset="0"/>
              </a:rPr>
              <a:t>Access control enforces policy such that users cannot act outside of their intended permissions. Failures typically lead to unauthorized information disclosure, modification or destruction of all data, or performing a business function outside of the limits of the user. Common access control vulnerabilities include:</a:t>
            </a:r>
          </a:p>
          <a:p>
            <a:pPr algn="l">
              <a:buFont typeface="Wingdings" panose="05000000000000000000" pitchFamily="2" charset="2"/>
              <a:buChar char="v"/>
            </a:pPr>
            <a:r>
              <a:rPr lang="en-US" b="0" i="0" dirty="0">
                <a:solidFill>
                  <a:srgbClr val="333333"/>
                </a:solidFill>
                <a:effectLst/>
                <a:latin typeface="Open Sans" panose="020B0606030504020204" pitchFamily="34" charset="0"/>
              </a:rPr>
              <a:t>Bypassing access control checks by modifying the URL, internal application state, or the HTML page, or simply using a custom API attack tool</a:t>
            </a:r>
          </a:p>
          <a:p>
            <a:pPr algn="l">
              <a:buFont typeface="Wingdings" panose="05000000000000000000" pitchFamily="2" charset="2"/>
              <a:buChar char="v"/>
            </a:pPr>
            <a:r>
              <a:rPr lang="en-US" b="0" i="0" dirty="0">
                <a:solidFill>
                  <a:srgbClr val="333333"/>
                </a:solidFill>
                <a:effectLst/>
                <a:latin typeface="Open Sans" panose="020B0606030504020204" pitchFamily="34" charset="0"/>
              </a:rPr>
              <a:t>Allowing the primary key to be changed to another's users record, permitting viewing or editing someone else's account.</a:t>
            </a:r>
          </a:p>
          <a:p>
            <a:pPr algn="l">
              <a:buFont typeface="Wingdings" panose="05000000000000000000" pitchFamily="2" charset="2"/>
              <a:buChar char="v"/>
            </a:pPr>
            <a:r>
              <a:rPr lang="en-US" b="0" i="0" dirty="0">
                <a:solidFill>
                  <a:srgbClr val="333333"/>
                </a:solidFill>
                <a:effectLst/>
                <a:latin typeface="Open Sans" panose="020B0606030504020204" pitchFamily="34" charset="0"/>
              </a:rPr>
              <a:t>Elevation of privilege. Acting as a user without being logged in, or acting as an admin when logged in as a user.</a:t>
            </a:r>
          </a:p>
          <a:p>
            <a:pPr algn="l">
              <a:buFont typeface="Wingdings" panose="05000000000000000000" pitchFamily="2" charset="2"/>
              <a:buChar char="v"/>
            </a:pPr>
            <a:r>
              <a:rPr lang="en-US" b="0" i="0" dirty="0">
                <a:solidFill>
                  <a:srgbClr val="333333"/>
                </a:solidFill>
                <a:effectLst/>
                <a:latin typeface="Open Sans" panose="020B0606030504020204" pitchFamily="34" charset="0"/>
              </a:rPr>
              <a:t>Metadata manipulation, such as replaying or tampering with a JSON Web Token (JWT) access control token or a cookie or hidden field manipulated to elevate privileges, or abusing JWT invalidation.</a:t>
            </a:r>
          </a:p>
          <a:p>
            <a:pPr algn="l">
              <a:buFont typeface="Wingdings" panose="05000000000000000000" pitchFamily="2" charset="2"/>
              <a:buChar char="v"/>
            </a:pPr>
            <a:r>
              <a:rPr lang="en-US" b="0" i="0" dirty="0">
                <a:solidFill>
                  <a:srgbClr val="333333"/>
                </a:solidFill>
                <a:effectLst/>
                <a:latin typeface="Open Sans" panose="020B0606030504020204" pitchFamily="34" charset="0"/>
              </a:rPr>
              <a:t>CORS misconfiguration allows unauthorized API access.</a:t>
            </a:r>
          </a:p>
          <a:p>
            <a:pPr algn="l">
              <a:buFont typeface="Wingdings" panose="05000000000000000000" pitchFamily="2" charset="2"/>
              <a:buChar char="v"/>
            </a:pPr>
            <a:r>
              <a:rPr lang="en-US" b="0" i="0" dirty="0">
                <a:solidFill>
                  <a:srgbClr val="333333"/>
                </a:solidFill>
                <a:effectLst/>
                <a:latin typeface="Open Sans" panose="020B0606030504020204" pitchFamily="34" charset="0"/>
              </a:rPr>
              <a:t>Force browsing to authenticated pages as an unauthenticated user or to privileged pages as a standard user. Accessing API with missing access controls for POST, PUT and DELETE</a:t>
            </a:r>
          </a:p>
          <a:p>
            <a:pPr marL="0" indent="0">
              <a:buNone/>
            </a:pPr>
            <a:endParaRPr lang="en-IN" dirty="0"/>
          </a:p>
        </p:txBody>
      </p:sp>
    </p:spTree>
    <p:extLst>
      <p:ext uri="{BB962C8B-B14F-4D97-AF65-F5344CB8AC3E}">
        <p14:creationId xmlns:p14="http://schemas.microsoft.com/office/powerpoint/2010/main" val="1693084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25CF21-A813-4398-9FA9-898CF3EE5648}"/>
              </a:ext>
            </a:extLst>
          </p:cNvPr>
          <p:cNvSpPr>
            <a:spLocks noGrp="1"/>
          </p:cNvSpPr>
          <p:nvPr>
            <p:ph idx="1"/>
          </p:nvPr>
        </p:nvSpPr>
        <p:spPr>
          <a:xfrm>
            <a:off x="1066800" y="423512"/>
            <a:ext cx="10058400" cy="5611528"/>
          </a:xfrm>
        </p:spPr>
        <p:txBody>
          <a:bodyPr/>
          <a:lstStyle/>
          <a:p>
            <a:pPr marL="0" indent="0" algn="ctr">
              <a:buNone/>
            </a:pPr>
            <a:r>
              <a:rPr lang="en-IN" b="1" i="0" u="sng" cap="all" dirty="0">
                <a:solidFill>
                  <a:srgbClr val="002060"/>
                </a:solidFill>
                <a:effectLst/>
                <a:latin typeface="Open Sans" panose="020B0606030504020204" pitchFamily="34" charset="0"/>
              </a:rPr>
              <a:t>BROKEN ACCESS CONTROL EXAMPLES</a:t>
            </a:r>
          </a:p>
          <a:p>
            <a:pPr marL="342900" indent="-342900">
              <a:buAutoNum type="arabicPeriod"/>
            </a:pPr>
            <a:r>
              <a:rPr lang="en-US" b="0" i="0" dirty="0">
                <a:solidFill>
                  <a:srgbClr val="002060"/>
                </a:solidFill>
                <a:effectLst/>
                <a:latin typeface="Open Sans" panose="020B0606030504020204" pitchFamily="34" charset="0"/>
              </a:rPr>
              <a:t>The application uses unverified data: </a:t>
            </a:r>
            <a:r>
              <a:rPr lang="en-US" b="0" i="0" dirty="0">
                <a:solidFill>
                  <a:srgbClr val="333333"/>
                </a:solidFill>
                <a:effectLst/>
                <a:latin typeface="Open Sans" panose="020B0606030504020204" pitchFamily="34" charset="0"/>
              </a:rPr>
              <a:t>The application uses unverified data in a SQL call that is accessing account information:</a:t>
            </a:r>
          </a:p>
          <a:p>
            <a:pPr marL="342900" indent="-342900">
              <a:buFont typeface="Garamond" pitchFamily="18" charset="0"/>
              <a:buAutoNum type="arabicPeriod"/>
            </a:pPr>
            <a:r>
              <a:rPr lang="en-US" b="0" i="0" dirty="0">
                <a:solidFill>
                  <a:srgbClr val="002060"/>
                </a:solidFill>
                <a:effectLst/>
                <a:latin typeface="Open Sans" panose="020B0606030504020204" pitchFamily="34" charset="0"/>
              </a:rPr>
              <a:t>An attacker simply force browses to target URLs: </a:t>
            </a:r>
            <a:r>
              <a:rPr lang="en-US" b="0" i="0" dirty="0">
                <a:solidFill>
                  <a:srgbClr val="333333"/>
                </a:solidFill>
                <a:effectLst/>
                <a:latin typeface="Open Sans" panose="020B0606030504020204" pitchFamily="34" charset="0"/>
              </a:rPr>
              <a:t>Admin rights are required for access to the admin page. If an unauthenticated user can access either page, it’s a flaw. If a non-admin can access the admin page, this is a flaw.</a:t>
            </a:r>
          </a:p>
          <a:p>
            <a:pPr marL="0" indent="0" algn="ctr">
              <a:buNone/>
            </a:pPr>
            <a:r>
              <a:rPr lang="en-US" sz="2000" b="1" i="0" u="sng" dirty="0">
                <a:solidFill>
                  <a:srgbClr val="002060"/>
                </a:solidFill>
                <a:effectLst/>
                <a:latin typeface="Open Sans" panose="020B0606030504020204" pitchFamily="34" charset="0"/>
              </a:rPr>
              <a:t>How to prevent Broken Access Control</a:t>
            </a:r>
          </a:p>
          <a:p>
            <a:pPr marL="0" indent="0">
              <a:buNone/>
            </a:pPr>
            <a:endParaRPr lang="en-US" b="0" i="0" dirty="0">
              <a:solidFill>
                <a:srgbClr val="002060"/>
              </a:solidFill>
              <a:effectLst/>
              <a:latin typeface="Open Sans" panose="020B0606030504020204" pitchFamily="34" charset="0"/>
            </a:endParaRPr>
          </a:p>
          <a:p>
            <a:pPr marL="0" indent="0">
              <a:buNone/>
            </a:pPr>
            <a:endParaRPr lang="en-US" b="0" i="0" dirty="0">
              <a:solidFill>
                <a:srgbClr val="000000"/>
              </a:solidFill>
              <a:effectLst/>
              <a:latin typeface="Open Sans" panose="020B0606030504020204" pitchFamily="34" charset="0"/>
            </a:endParaRPr>
          </a:p>
          <a:p>
            <a:pPr algn="l">
              <a:buFont typeface="Wingdings" panose="05000000000000000000" pitchFamily="2" charset="2"/>
              <a:buChar char="v"/>
            </a:pPr>
            <a:r>
              <a:rPr lang="en-US" b="0" i="0" dirty="0">
                <a:solidFill>
                  <a:srgbClr val="333333"/>
                </a:solidFill>
                <a:effectLst/>
                <a:latin typeface="Open Sans" panose="020B0606030504020204" pitchFamily="34" charset="0"/>
              </a:rPr>
              <a:t>Access control is only effective if enforced in trusted server-side code or server-less API, where the attacker cannot modify the access control check or metadata.</a:t>
            </a:r>
          </a:p>
          <a:p>
            <a:pPr algn="l">
              <a:buFont typeface="Wingdings" panose="05000000000000000000" pitchFamily="2" charset="2"/>
              <a:buChar char="v"/>
            </a:pPr>
            <a:r>
              <a:rPr lang="en-US" b="0" i="0" dirty="0">
                <a:solidFill>
                  <a:srgbClr val="333333"/>
                </a:solidFill>
                <a:effectLst/>
                <a:latin typeface="Open Sans" panose="020B0606030504020204" pitchFamily="34" charset="0"/>
              </a:rPr>
              <a:t>Deny access to functionality by default.</a:t>
            </a:r>
          </a:p>
          <a:p>
            <a:pPr algn="l">
              <a:buFont typeface="Wingdings" panose="05000000000000000000" pitchFamily="2" charset="2"/>
              <a:buChar char="v"/>
            </a:pPr>
            <a:r>
              <a:rPr lang="en-US" b="0" i="0" dirty="0">
                <a:solidFill>
                  <a:srgbClr val="333333"/>
                </a:solidFill>
                <a:effectLst/>
                <a:latin typeface="Open Sans" panose="020B0606030504020204" pitchFamily="34" charset="0"/>
              </a:rPr>
              <a:t>Use Access control lists and role-based authentication mechanisms.</a:t>
            </a:r>
          </a:p>
          <a:p>
            <a:pPr algn="l">
              <a:buFont typeface="Wingdings" panose="05000000000000000000" pitchFamily="2" charset="2"/>
              <a:buChar char="v"/>
            </a:pPr>
            <a:r>
              <a:rPr lang="en-US" b="0" i="0" dirty="0">
                <a:solidFill>
                  <a:srgbClr val="333333"/>
                </a:solidFill>
                <a:effectLst/>
                <a:latin typeface="Open Sans" panose="020B0606030504020204" pitchFamily="34" charset="0"/>
              </a:rPr>
              <a:t>Do not just hide functions.</a:t>
            </a:r>
          </a:p>
          <a:p>
            <a:pPr marL="0" indent="0">
              <a:buNone/>
            </a:pPr>
            <a:endParaRPr lang="en-IN" dirty="0"/>
          </a:p>
        </p:txBody>
      </p:sp>
    </p:spTree>
    <p:extLst>
      <p:ext uri="{BB962C8B-B14F-4D97-AF65-F5344CB8AC3E}">
        <p14:creationId xmlns:p14="http://schemas.microsoft.com/office/powerpoint/2010/main" val="3827829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D39C3-7694-4BC7-838D-91A39835D227}"/>
              </a:ext>
            </a:extLst>
          </p:cNvPr>
          <p:cNvSpPr>
            <a:spLocks noGrp="1"/>
          </p:cNvSpPr>
          <p:nvPr>
            <p:ph type="title"/>
          </p:nvPr>
        </p:nvSpPr>
        <p:spPr>
          <a:xfrm>
            <a:off x="1066800" y="389823"/>
            <a:ext cx="10058400" cy="502812"/>
          </a:xfrm>
        </p:spPr>
        <p:txBody>
          <a:bodyPr>
            <a:noAutofit/>
          </a:bodyPr>
          <a:lstStyle/>
          <a:p>
            <a:pPr algn="ctr"/>
            <a:r>
              <a:rPr lang="en-IN" sz="3200" b="1" dirty="0">
                <a:solidFill>
                  <a:srgbClr val="FF0000"/>
                </a:solidFill>
                <a:latin typeface="Times New Roman" panose="02020603050405020304" pitchFamily="18" charset="0"/>
                <a:cs typeface="Times New Roman" panose="02020603050405020304" pitchFamily="18" charset="0"/>
              </a:rPr>
              <a:t>Security misconfiguration</a:t>
            </a:r>
          </a:p>
        </p:txBody>
      </p:sp>
      <p:sp>
        <p:nvSpPr>
          <p:cNvPr id="3" name="Content Placeholder 2">
            <a:extLst>
              <a:ext uri="{FF2B5EF4-FFF2-40B4-BE49-F238E27FC236}">
                <a16:creationId xmlns:a16="http://schemas.microsoft.com/office/drawing/2014/main" id="{536C19D9-A115-44AD-9CEC-225B711AE394}"/>
              </a:ext>
            </a:extLst>
          </p:cNvPr>
          <p:cNvSpPr>
            <a:spLocks noGrp="1"/>
          </p:cNvSpPr>
          <p:nvPr>
            <p:ph idx="1"/>
          </p:nvPr>
        </p:nvSpPr>
        <p:spPr>
          <a:xfrm>
            <a:off x="1066800" y="892635"/>
            <a:ext cx="10058400" cy="5575542"/>
          </a:xfrm>
        </p:spPr>
        <p:txBody>
          <a:bodyPr>
            <a:normAutofit fontScale="32500" lnSpcReduction="20000"/>
          </a:bodyPr>
          <a:lstStyle/>
          <a:p>
            <a:pPr marL="0" indent="0">
              <a:buNone/>
            </a:pPr>
            <a:r>
              <a:rPr lang="en-US" sz="4000" b="0" i="0" dirty="0">
                <a:solidFill>
                  <a:srgbClr val="444444"/>
                </a:solidFill>
                <a:effectLst/>
                <a:latin typeface="Times New Roman" panose="02020603050405020304" pitchFamily="18" charset="0"/>
                <a:cs typeface="Times New Roman" panose="02020603050405020304" pitchFamily="18" charset="0"/>
              </a:rPr>
              <a:t>Security misconfigurations are security controls that are inaccurately configured or left insecure, putting  the systems and data at risk. Basically, any poorly documented configuration changes, default settings, or a technical issue across any component in </a:t>
            </a:r>
            <a:r>
              <a:rPr lang="en-US" sz="4000" dirty="0">
                <a:solidFill>
                  <a:srgbClr val="444444"/>
                </a:solidFill>
                <a:latin typeface="Times New Roman" panose="02020603050405020304" pitchFamily="18" charset="0"/>
                <a:cs typeface="Times New Roman" panose="02020603050405020304" pitchFamily="18" charset="0"/>
              </a:rPr>
              <a:t>the</a:t>
            </a:r>
            <a:r>
              <a:rPr lang="en-US" sz="4000" b="0" i="0" dirty="0">
                <a:solidFill>
                  <a:srgbClr val="444444"/>
                </a:solidFill>
                <a:effectLst/>
                <a:latin typeface="Times New Roman" panose="02020603050405020304" pitchFamily="18" charset="0"/>
                <a:cs typeface="Times New Roman" panose="02020603050405020304" pitchFamily="18" charset="0"/>
              </a:rPr>
              <a:t> endpoints could lead to a misconfiguration.</a:t>
            </a:r>
          </a:p>
          <a:p>
            <a:pPr marL="0" indent="0" algn="ctr">
              <a:buNone/>
            </a:pPr>
            <a:r>
              <a:rPr lang="en-IN" sz="4000" b="1" dirty="0">
                <a:solidFill>
                  <a:srgbClr val="C10F8E"/>
                </a:solidFill>
                <a:latin typeface="Times New Roman" panose="02020603050405020304" pitchFamily="18" charset="0"/>
                <a:cs typeface="Times New Roman" panose="02020603050405020304" pitchFamily="18" charset="0"/>
              </a:rPr>
              <a:t>E</a:t>
            </a:r>
            <a:r>
              <a:rPr lang="en-IN" sz="4000" b="1" i="0" dirty="0">
                <a:solidFill>
                  <a:srgbClr val="C10F8E"/>
                </a:solidFill>
                <a:effectLst/>
                <a:latin typeface="Times New Roman" panose="02020603050405020304" pitchFamily="18" charset="0"/>
                <a:cs typeface="Times New Roman" panose="02020603050405020304" pitchFamily="18" charset="0"/>
              </a:rPr>
              <a:t>xamples of security misconfiguration attacks</a:t>
            </a:r>
          </a:p>
          <a:p>
            <a:pPr marL="0" indent="0">
              <a:buNone/>
            </a:pPr>
            <a:r>
              <a:rPr lang="en-IN" sz="2600" b="1" i="0" dirty="0">
                <a:solidFill>
                  <a:srgbClr val="C10F8E"/>
                </a:solidFill>
                <a:effectLst/>
                <a:latin typeface="Times New Roman" panose="02020603050405020304" pitchFamily="18" charset="0"/>
                <a:cs typeface="Times New Roman" panose="02020603050405020304" pitchFamily="18" charset="0"/>
              </a:rPr>
              <a:t>1</a:t>
            </a:r>
            <a:r>
              <a:rPr lang="en-IN" sz="5500" b="1" i="0" dirty="0">
                <a:solidFill>
                  <a:srgbClr val="C10F8E"/>
                </a:solidFill>
                <a:effectLst/>
                <a:latin typeface="Times New Roman" panose="02020603050405020304" pitchFamily="18" charset="0"/>
                <a:cs typeface="Times New Roman" panose="02020603050405020304" pitchFamily="18" charset="0"/>
              </a:rPr>
              <a:t>. </a:t>
            </a:r>
            <a:r>
              <a:rPr lang="en-US" sz="5500" b="0" i="0" dirty="0">
                <a:solidFill>
                  <a:srgbClr val="000000"/>
                </a:solidFill>
                <a:effectLst/>
                <a:latin typeface="Times New Roman" panose="02020603050405020304" pitchFamily="18" charset="0"/>
                <a:cs typeface="Times New Roman" panose="02020603050405020304" pitchFamily="18" charset="0"/>
              </a:rPr>
              <a:t>The app server admin console is automatically installed and not removed.</a:t>
            </a:r>
          </a:p>
          <a:p>
            <a:pPr marL="0" indent="0">
              <a:buNone/>
            </a:pPr>
            <a:r>
              <a:rPr lang="en-US" sz="5500" b="0" i="0" dirty="0">
                <a:solidFill>
                  <a:srgbClr val="000000"/>
                </a:solidFill>
                <a:effectLst/>
                <a:latin typeface="Times New Roman" panose="02020603050405020304" pitchFamily="18" charset="0"/>
                <a:cs typeface="Times New Roman" panose="02020603050405020304" pitchFamily="18" charset="0"/>
              </a:rPr>
              <a:t>2. Directory listing is not disabled on your server.</a:t>
            </a:r>
          </a:p>
          <a:p>
            <a:pPr marL="0" indent="0">
              <a:buNone/>
            </a:pPr>
            <a:r>
              <a:rPr lang="en-US" sz="5500" b="0" i="0" dirty="0">
                <a:solidFill>
                  <a:srgbClr val="000000"/>
                </a:solidFill>
                <a:effectLst/>
                <a:latin typeface="Times New Roman" panose="02020603050405020304" pitchFamily="18" charset="0"/>
                <a:cs typeface="Times New Roman" panose="02020603050405020304" pitchFamily="18" charset="0"/>
              </a:rPr>
              <a:t>3.  App server configuration allows stack traces to be returned to users, potentially exposing underlying flaws</a:t>
            </a:r>
          </a:p>
          <a:p>
            <a:pPr marL="0" indent="0">
              <a:buNone/>
            </a:pPr>
            <a:r>
              <a:rPr lang="en-US" sz="5500" b="0" i="0" dirty="0">
                <a:solidFill>
                  <a:srgbClr val="000000"/>
                </a:solidFill>
                <a:effectLst/>
                <a:latin typeface="Times New Roman" panose="02020603050405020304" pitchFamily="18" charset="0"/>
                <a:cs typeface="Times New Roman" panose="02020603050405020304" pitchFamily="18" charset="0"/>
              </a:rPr>
              <a:t>4. App server comes with sample applications that are not removed from your production server</a:t>
            </a:r>
          </a:p>
          <a:p>
            <a:pPr marL="0" indent="0">
              <a:buNone/>
            </a:pPr>
            <a:endParaRPr lang="en-US" sz="2400" b="0" i="0" dirty="0">
              <a:solidFill>
                <a:srgbClr val="000000"/>
              </a:solidFill>
              <a:effectLst/>
              <a:latin typeface="Open Sans" panose="020B0606030504020204" pitchFamily="34" charset="0"/>
            </a:endParaRPr>
          </a:p>
          <a:p>
            <a:pPr marL="0" indent="0" algn="ctr">
              <a:buNone/>
            </a:pPr>
            <a:r>
              <a:rPr lang="en-US" sz="4900" b="1" i="0" u="sng" dirty="0">
                <a:solidFill>
                  <a:srgbClr val="002060"/>
                </a:solidFill>
                <a:effectLst/>
                <a:latin typeface="Times New Roman" panose="02020603050405020304" pitchFamily="18" charset="0"/>
                <a:cs typeface="Times New Roman" panose="02020603050405020304" pitchFamily="18" charset="0"/>
              </a:rPr>
              <a:t>How to prevent security misconfigurations?</a:t>
            </a:r>
          </a:p>
          <a:p>
            <a:pPr marL="0" indent="0">
              <a:buNone/>
            </a:pPr>
            <a:r>
              <a:rPr lang="en-US" sz="4900" b="1" i="0" dirty="0">
                <a:solidFill>
                  <a:schemeClr val="accent1">
                    <a:lumMod val="50000"/>
                  </a:schemeClr>
                </a:solidFill>
                <a:effectLst/>
                <a:latin typeface="Times New Roman" panose="02020603050405020304" pitchFamily="18" charset="0"/>
                <a:cs typeface="Times New Roman" panose="02020603050405020304" pitchFamily="18" charset="0"/>
              </a:rPr>
              <a:t>The principle of least privilege: Everything off by default.</a:t>
            </a:r>
            <a:endParaRPr lang="en-US" sz="4900" b="1" i="0" u="sng" dirty="0">
              <a:solidFill>
                <a:schemeClr val="accent1">
                  <a:lumMod val="50000"/>
                </a:schemeClr>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v"/>
            </a:pPr>
            <a:r>
              <a:rPr lang="en-US" sz="4900" b="0" i="0" dirty="0">
                <a:solidFill>
                  <a:srgbClr val="333333"/>
                </a:solidFill>
                <a:effectLst/>
                <a:latin typeface="Times New Roman" panose="02020603050405020304" pitchFamily="18" charset="0"/>
                <a:cs typeface="Times New Roman" panose="02020603050405020304" pitchFamily="18" charset="0"/>
              </a:rPr>
              <a:t>Disable administration interfaces.</a:t>
            </a:r>
          </a:p>
          <a:p>
            <a:pPr algn="l">
              <a:buFont typeface="Wingdings" panose="05000000000000000000" pitchFamily="2" charset="2"/>
              <a:buChar char="v"/>
            </a:pPr>
            <a:r>
              <a:rPr lang="en-US" sz="4900" b="0" i="0" dirty="0">
                <a:solidFill>
                  <a:srgbClr val="333333"/>
                </a:solidFill>
                <a:effectLst/>
                <a:latin typeface="Times New Roman" panose="02020603050405020304" pitchFamily="18" charset="0"/>
                <a:cs typeface="Times New Roman" panose="02020603050405020304" pitchFamily="18" charset="0"/>
              </a:rPr>
              <a:t>Disable debugging.</a:t>
            </a:r>
          </a:p>
          <a:p>
            <a:pPr algn="l">
              <a:buFont typeface="Wingdings" panose="05000000000000000000" pitchFamily="2" charset="2"/>
              <a:buChar char="v"/>
            </a:pPr>
            <a:r>
              <a:rPr lang="en-US" sz="4900" b="0" i="0" dirty="0">
                <a:solidFill>
                  <a:srgbClr val="333333"/>
                </a:solidFill>
                <a:effectLst/>
                <a:latin typeface="Times New Roman" panose="02020603050405020304" pitchFamily="18" charset="0"/>
                <a:cs typeface="Times New Roman" panose="02020603050405020304" pitchFamily="18" charset="0"/>
              </a:rPr>
              <a:t>Disable use of default accounts/passwords.</a:t>
            </a:r>
          </a:p>
          <a:p>
            <a:pPr algn="l">
              <a:buFont typeface="Wingdings" panose="05000000000000000000" pitchFamily="2" charset="2"/>
              <a:buChar char="v"/>
            </a:pPr>
            <a:r>
              <a:rPr lang="en-US" sz="4900" b="0" i="0" dirty="0">
                <a:solidFill>
                  <a:srgbClr val="333333"/>
                </a:solidFill>
                <a:effectLst/>
                <a:latin typeface="Times New Roman" panose="02020603050405020304" pitchFamily="18" charset="0"/>
                <a:cs typeface="Times New Roman" panose="02020603050405020304" pitchFamily="18" charset="0"/>
              </a:rPr>
              <a:t>Configure server to prevent unauthorized access, directory listing, etc.</a:t>
            </a:r>
          </a:p>
          <a:p>
            <a:pPr algn="l">
              <a:buFont typeface="Wingdings" panose="05000000000000000000" pitchFamily="2" charset="2"/>
              <a:buChar char="v"/>
            </a:pPr>
            <a:r>
              <a:rPr lang="en-US" sz="4900" b="0" i="0" dirty="0">
                <a:solidFill>
                  <a:srgbClr val="333333"/>
                </a:solidFill>
                <a:effectLst/>
                <a:latin typeface="Times New Roman" panose="02020603050405020304" pitchFamily="18" charset="0"/>
                <a:cs typeface="Times New Roman" panose="02020603050405020304" pitchFamily="18" charset="0"/>
              </a:rPr>
              <a:t>Consider running scans and doing audits periodically to help detect future misconfigurations or missing patches.</a:t>
            </a:r>
          </a:p>
          <a:p>
            <a:pPr marL="0" indent="0">
              <a:buNone/>
            </a:pPr>
            <a:br>
              <a:rPr lang="en-US" sz="4900" dirty="0">
                <a:latin typeface="Times New Roman" panose="02020603050405020304" pitchFamily="18" charset="0"/>
                <a:cs typeface="Times New Roman" panose="02020603050405020304" pitchFamily="18" charset="0"/>
              </a:rPr>
            </a:br>
            <a:endParaRPr lang="en-IN" sz="4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7125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B8347-E40F-4EF9-A91E-2124A8FF2B27}"/>
              </a:ext>
            </a:extLst>
          </p:cNvPr>
          <p:cNvSpPr>
            <a:spLocks noGrp="1"/>
          </p:cNvSpPr>
          <p:nvPr>
            <p:ph type="title"/>
          </p:nvPr>
        </p:nvSpPr>
        <p:spPr>
          <a:xfrm>
            <a:off x="1066800" y="392337"/>
            <a:ext cx="10058400" cy="637566"/>
          </a:xfrm>
        </p:spPr>
        <p:txBody>
          <a:bodyPr>
            <a:normAutofit/>
          </a:bodyPr>
          <a:lstStyle/>
          <a:p>
            <a:pPr algn="ctr"/>
            <a:r>
              <a:rPr lang="en-IN" sz="2800" b="1" i="0" u="sng" dirty="0">
                <a:solidFill>
                  <a:srgbClr val="FF0000"/>
                </a:solidFill>
                <a:effectLst/>
                <a:latin typeface="Times New Roman" panose="02020603050405020304" pitchFamily="18" charset="0"/>
                <a:cs typeface="Times New Roman" panose="02020603050405020304" pitchFamily="18" charset="0"/>
              </a:rPr>
              <a:t>Cross-Site Scripting (XSS)</a:t>
            </a:r>
            <a:endParaRPr lang="en-IN" sz="2800" b="1" u="sng"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0E03D0D-5DB2-4464-ABF2-22554C1E0366}"/>
              </a:ext>
            </a:extLst>
          </p:cNvPr>
          <p:cNvSpPr>
            <a:spLocks noGrp="1"/>
          </p:cNvSpPr>
          <p:nvPr>
            <p:ph idx="1"/>
          </p:nvPr>
        </p:nvSpPr>
        <p:spPr>
          <a:xfrm>
            <a:off x="596765" y="1029903"/>
            <a:ext cx="10934299" cy="5505651"/>
          </a:xfrm>
        </p:spPr>
        <p:txBody>
          <a:bodyPr>
            <a:normAutofit fontScale="92500" lnSpcReduction="10000"/>
          </a:bodyPr>
          <a:lstStyle/>
          <a:p>
            <a:pPr marL="0" indent="0">
              <a:buNone/>
            </a:pPr>
            <a:r>
              <a:rPr lang="en-US" b="0" i="0" dirty="0">
                <a:solidFill>
                  <a:srgbClr val="000000"/>
                </a:solidFill>
                <a:effectLst/>
                <a:latin typeface="Arial" panose="020B0604020202020204" pitchFamily="34" charset="0"/>
                <a:cs typeface="Arial" panose="020B0604020202020204" pitchFamily="34" charset="0"/>
              </a:rPr>
              <a:t>Cross-Site Scripting (XSS) attacks are a type of injection, in which malicious scripts are injected into  benign and trusted websites. XSS attacks occur when an attacker uses a web application to send malicious code, generally in the form of a browser side script, to a different end user. Flaws that allow these attacks to succeed are quite widespread and occur anywhere a web application uses input from a user within the output it generates without validating or encoding it.</a:t>
            </a:r>
          </a:p>
          <a:p>
            <a:pPr marL="0" indent="0" algn="ctr">
              <a:buNone/>
            </a:pPr>
            <a:r>
              <a:rPr lang="en-IN" b="1" i="0" u="sng" dirty="0">
                <a:solidFill>
                  <a:schemeClr val="accent3">
                    <a:lumMod val="50000"/>
                  </a:schemeClr>
                </a:solidFill>
                <a:effectLst/>
                <a:latin typeface="roboto" panose="02000000000000000000" pitchFamily="2" charset="0"/>
              </a:rPr>
              <a:t>Types of Cross-Site Scripting</a:t>
            </a:r>
          </a:p>
          <a:p>
            <a:pPr algn="l">
              <a:buFont typeface="Arial" panose="020B0604020202020204" pitchFamily="34" charset="0"/>
              <a:buChar char="•"/>
            </a:pPr>
            <a:r>
              <a:rPr lang="en-IN" b="1" i="0" dirty="0">
                <a:solidFill>
                  <a:srgbClr val="002060"/>
                </a:solidFill>
                <a:effectLst/>
                <a:latin typeface="roboto" panose="02000000000000000000" pitchFamily="2" charset="0"/>
              </a:rPr>
              <a:t>Server XSS</a:t>
            </a:r>
          </a:p>
          <a:p>
            <a:pPr algn="l">
              <a:buFont typeface="Arial" panose="020B0604020202020204" pitchFamily="34" charset="0"/>
              <a:buChar char="•"/>
            </a:pPr>
            <a:r>
              <a:rPr lang="en-IN" b="1" i="0" dirty="0">
                <a:solidFill>
                  <a:srgbClr val="002060"/>
                </a:solidFill>
                <a:effectLst/>
                <a:latin typeface="roboto" panose="02000000000000000000" pitchFamily="2" charset="0"/>
              </a:rPr>
              <a:t>Client XSS</a:t>
            </a:r>
          </a:p>
          <a:p>
            <a:pPr marL="0" indent="0" algn="ctr">
              <a:buNone/>
            </a:pPr>
            <a:r>
              <a:rPr lang="en-IN" b="1" i="0" u="sng" dirty="0">
                <a:solidFill>
                  <a:srgbClr val="7030A0"/>
                </a:solidFill>
                <a:effectLst/>
                <a:latin typeface="roboto" panose="02000000000000000000" pitchFamily="2" charset="0"/>
              </a:rPr>
              <a:t>Server XSS</a:t>
            </a:r>
          </a:p>
          <a:p>
            <a:pPr marL="0" indent="0">
              <a:buNone/>
            </a:pPr>
            <a:r>
              <a:rPr lang="en-US" b="0" i="0" dirty="0">
                <a:solidFill>
                  <a:srgbClr val="000000"/>
                </a:solidFill>
                <a:effectLst/>
                <a:latin typeface="roboto" panose="02000000000000000000" pitchFamily="2" charset="0"/>
              </a:rPr>
              <a:t>Server XSS occurs when untrusted user supplied data is included in an HTTP response generated by the server. The source of this data could be from the request, or from a stored location. As such, you can have both Reflected Server XSS and Stored Server XSS.</a:t>
            </a:r>
            <a:endParaRPr lang="en-IN" b="1" u="sng" dirty="0">
              <a:solidFill>
                <a:srgbClr val="7030A0"/>
              </a:solidFill>
              <a:latin typeface="roboto" panose="02000000000000000000" pitchFamily="2" charset="0"/>
            </a:endParaRPr>
          </a:p>
          <a:p>
            <a:pPr marL="0" indent="0" algn="l">
              <a:buNone/>
            </a:pPr>
            <a:r>
              <a:rPr lang="en-US" b="0" i="0" dirty="0">
                <a:solidFill>
                  <a:srgbClr val="000000"/>
                </a:solidFill>
                <a:effectLst/>
                <a:latin typeface="roboto" panose="02000000000000000000" pitchFamily="2" charset="0"/>
              </a:rPr>
              <a:t>In this case, the entire vulnerability is in server-side code, and the browser is simply rendering the response and executing any valid script embedded in it.</a:t>
            </a:r>
          </a:p>
          <a:p>
            <a:pPr marL="0" indent="0" algn="ctr">
              <a:buNone/>
            </a:pPr>
            <a:r>
              <a:rPr lang="en-US" b="1" i="0" u="sng" dirty="0">
                <a:solidFill>
                  <a:srgbClr val="7030A0"/>
                </a:solidFill>
                <a:effectLst/>
                <a:latin typeface="roboto" panose="02000000000000000000" pitchFamily="2" charset="0"/>
              </a:rPr>
              <a:t>Client XSS</a:t>
            </a:r>
          </a:p>
          <a:p>
            <a:pPr marL="0" indent="0">
              <a:buNone/>
            </a:pPr>
            <a:r>
              <a:rPr lang="en-US" b="0" i="0" dirty="0">
                <a:solidFill>
                  <a:srgbClr val="000000"/>
                </a:solidFill>
                <a:effectLst/>
                <a:latin typeface="roboto" panose="02000000000000000000" pitchFamily="2" charset="0"/>
              </a:rPr>
              <a:t>Client XSS occurs when untrusted user supplied data is used to update the DOM(Document Object Model) with an unsafe JavaScript call. A JavaScript call is considered unsafe if it can be used to introduce valid JavaScript into the DOM. This source of this data could be from the DOM, or it could have been sent by the server (via an AJAX call, or a page load).</a:t>
            </a:r>
            <a:endParaRPr lang="en-IN" b="1" i="0" u="sng" dirty="0">
              <a:solidFill>
                <a:srgbClr val="7030A0"/>
              </a:solidFill>
              <a:effectLst/>
              <a:latin typeface="roboto" panose="02000000000000000000" pitchFamily="2" charset="0"/>
            </a:endParaRPr>
          </a:p>
          <a:p>
            <a:pPr marL="0" indent="0">
              <a:buNone/>
            </a:pPr>
            <a:endParaRPr lang="en-IN" dirty="0"/>
          </a:p>
        </p:txBody>
      </p:sp>
    </p:spTree>
    <p:extLst>
      <p:ext uri="{BB962C8B-B14F-4D97-AF65-F5344CB8AC3E}">
        <p14:creationId xmlns:p14="http://schemas.microsoft.com/office/powerpoint/2010/main" val="830978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48C886-3071-47D3-8FFD-74FCADA569BD}"/>
              </a:ext>
            </a:extLst>
          </p:cNvPr>
          <p:cNvSpPr>
            <a:spLocks noGrp="1"/>
          </p:cNvSpPr>
          <p:nvPr>
            <p:ph idx="1"/>
          </p:nvPr>
        </p:nvSpPr>
        <p:spPr>
          <a:xfrm>
            <a:off x="616017" y="308008"/>
            <a:ext cx="10943924" cy="6044666"/>
          </a:xfrm>
        </p:spPr>
        <p:txBody>
          <a:bodyPr/>
          <a:lstStyle/>
          <a:p>
            <a:r>
              <a:rPr lang="en-US" sz="1800" dirty="0"/>
              <a:t>OWASP or Open Web Application Security Project is a non-profit charitable organization focused on improving the security of software and web applications.</a:t>
            </a:r>
          </a:p>
          <a:p>
            <a:r>
              <a:rPr lang="en-US" sz="1800" dirty="0"/>
              <a:t>The organization publishes a list of top web security vulnerabilities based on the data from various security organizations.</a:t>
            </a:r>
          </a:p>
          <a:p>
            <a:r>
              <a:rPr lang="en-US" sz="1800" dirty="0"/>
              <a:t>The web security vulnerabilities are prioritized depending on exploitability, detectability and impact on software.</a:t>
            </a:r>
          </a:p>
          <a:p>
            <a:r>
              <a:rPr lang="en-US" sz="1800" b="1" dirty="0"/>
              <a:t>Exploitability –</a:t>
            </a:r>
            <a:r>
              <a:rPr lang="en-US" sz="1800" dirty="0"/>
              <a:t>What is needed to exploit the security vulnerability? Highest exploitability when the attack needs only web browser and lowest being advanced programming and tools.</a:t>
            </a:r>
          </a:p>
          <a:p>
            <a:r>
              <a:rPr lang="en-US" sz="1800" b="1" dirty="0"/>
              <a:t>Detectability –</a:t>
            </a:r>
            <a:r>
              <a:rPr lang="en-US" sz="1800" dirty="0"/>
              <a:t>How easy is it to detect the threat? Highest being the information displayed on URL, Form or Error message and lowest being source code.</a:t>
            </a:r>
          </a:p>
          <a:p>
            <a:r>
              <a:rPr lang="en-US" sz="1800" b="1" dirty="0"/>
              <a:t>Impact or Damage –</a:t>
            </a:r>
            <a:r>
              <a:rPr lang="en-US" sz="1800" dirty="0"/>
              <a:t>How much damage will be done if the security vulnerability is exposed or attacked? Highest being complete system crash and lowest being nothing at all.</a:t>
            </a:r>
          </a:p>
          <a:p>
            <a:r>
              <a:rPr lang="en-US" sz="1600" dirty="0"/>
              <a:t>The main aim of OWASP Top 10 is to educate the developers, designers, managers, architects and organizations about the most important security vulnerabilities</a:t>
            </a:r>
            <a:endParaRPr lang="en-IN" dirty="0"/>
          </a:p>
        </p:txBody>
      </p:sp>
    </p:spTree>
    <p:extLst>
      <p:ext uri="{BB962C8B-B14F-4D97-AF65-F5344CB8AC3E}">
        <p14:creationId xmlns:p14="http://schemas.microsoft.com/office/powerpoint/2010/main" val="17194924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A84B0-16C5-43CB-8752-4816AA823578}"/>
              </a:ext>
            </a:extLst>
          </p:cNvPr>
          <p:cNvSpPr>
            <a:spLocks noGrp="1"/>
          </p:cNvSpPr>
          <p:nvPr>
            <p:ph type="title"/>
          </p:nvPr>
        </p:nvSpPr>
        <p:spPr>
          <a:xfrm>
            <a:off x="1066800" y="642594"/>
            <a:ext cx="10058400" cy="570189"/>
          </a:xfrm>
        </p:spPr>
        <p:txBody>
          <a:bodyPr>
            <a:normAutofit fontScale="90000"/>
          </a:bodyPr>
          <a:lstStyle/>
          <a:p>
            <a:pPr algn="ctr"/>
            <a:br>
              <a:rPr lang="en-IN" b="1" i="0" dirty="0">
                <a:solidFill>
                  <a:srgbClr val="323232"/>
                </a:solidFill>
                <a:effectLst/>
                <a:latin typeface="Arial" panose="020B0604020202020204" pitchFamily="34" charset="0"/>
              </a:rPr>
            </a:br>
            <a:r>
              <a:rPr lang="en-IN" sz="3100" b="1" i="0" dirty="0">
                <a:solidFill>
                  <a:srgbClr val="FF0000"/>
                </a:solidFill>
                <a:effectLst/>
                <a:latin typeface="Times New Roman" panose="02020603050405020304" pitchFamily="18" charset="0"/>
                <a:cs typeface="Times New Roman" panose="02020603050405020304" pitchFamily="18" charset="0"/>
              </a:rPr>
              <a:t>Insecure deserialization</a:t>
            </a:r>
            <a:br>
              <a:rPr lang="en-IN" b="1" i="0" dirty="0">
                <a:solidFill>
                  <a:srgbClr val="323232"/>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D0EE3485-2E05-4F67-90D8-371C2BA3C13A}"/>
              </a:ext>
            </a:extLst>
          </p:cNvPr>
          <p:cNvSpPr>
            <a:spLocks noGrp="1"/>
          </p:cNvSpPr>
          <p:nvPr>
            <p:ph idx="1"/>
          </p:nvPr>
        </p:nvSpPr>
        <p:spPr>
          <a:xfrm>
            <a:off x="1066800" y="1491916"/>
            <a:ext cx="10058400" cy="4543124"/>
          </a:xfrm>
        </p:spPr>
        <p:txBody>
          <a:bodyPr/>
          <a:lstStyle/>
          <a:p>
            <a:pPr marL="0" indent="0">
              <a:buNone/>
            </a:pPr>
            <a:r>
              <a:rPr lang="en-US" b="0" i="0" dirty="0">
                <a:solidFill>
                  <a:srgbClr val="6C6C6C"/>
                </a:solidFill>
                <a:effectLst/>
                <a:latin typeface="Arial" panose="020B0604020202020204" pitchFamily="34" charset="0"/>
              </a:rPr>
              <a:t>Insecure deserialization is a vulnerability in which an untrusted or unknown data is used to either impose a denial of service attack (</a:t>
            </a:r>
            <a:r>
              <a:rPr lang="en-US" b="0" i="0" u="sng" dirty="0">
                <a:solidFill>
                  <a:srgbClr val="00B050"/>
                </a:solidFill>
                <a:effectLst/>
                <a:latin typeface="Arial" panose="020B0604020202020204" pitchFamily="34" charset="0"/>
                <a:hlinkClick r:id="rId2">
                  <a:extLst>
                    <a:ext uri="{A12FA001-AC4F-418D-AE19-62706E023703}">
                      <ahyp:hlinkClr xmlns:ahyp="http://schemas.microsoft.com/office/drawing/2018/hyperlinkcolor" val="tx"/>
                    </a:ext>
                  </a:extLst>
                </a:hlinkClick>
              </a:rPr>
              <a:t>DoS attack</a:t>
            </a:r>
            <a:r>
              <a:rPr lang="en-US" b="0" i="0" dirty="0">
                <a:solidFill>
                  <a:srgbClr val="6C6C6C"/>
                </a:solidFill>
                <a:effectLst/>
                <a:latin typeface="Arial" panose="020B0604020202020204" pitchFamily="34" charset="0"/>
              </a:rPr>
              <a:t>), execute code, bypass authentication or further abuse the logic behind an application.</a:t>
            </a:r>
          </a:p>
          <a:p>
            <a:pPr marL="0" indent="0">
              <a:buNone/>
            </a:pPr>
            <a:r>
              <a:rPr lang="en-US" b="0" i="1" dirty="0">
                <a:effectLst/>
                <a:latin typeface="Arial" panose="020B0604020202020204" pitchFamily="34" charset="0"/>
              </a:rPr>
              <a:t>Serialization</a:t>
            </a:r>
            <a:r>
              <a:rPr lang="en-US" b="0" i="0" dirty="0">
                <a:solidFill>
                  <a:srgbClr val="6C6C6C"/>
                </a:solidFill>
                <a:effectLst/>
                <a:latin typeface="Arial" panose="020B0604020202020204" pitchFamily="34" charset="0"/>
              </a:rPr>
              <a:t> is the process that converts an </a:t>
            </a:r>
            <a:r>
              <a:rPr lang="en-US" b="0" i="0" u="sng" dirty="0">
                <a:solidFill>
                  <a:schemeClr val="accent5"/>
                </a:solidFill>
                <a:effectLst/>
                <a:latin typeface="Arial" panose="020B0604020202020204" pitchFamily="34" charset="0"/>
                <a:hlinkClick r:id="rId3">
                  <a:extLst>
                    <a:ext uri="{A12FA001-AC4F-418D-AE19-62706E023703}">
                      <ahyp:hlinkClr xmlns:ahyp="http://schemas.microsoft.com/office/drawing/2018/hyperlinkcolor" val="tx"/>
                    </a:ext>
                  </a:extLst>
                </a:hlinkClick>
              </a:rPr>
              <a:t>object</a:t>
            </a:r>
            <a:r>
              <a:rPr lang="en-US" b="0" i="0" dirty="0">
                <a:solidFill>
                  <a:srgbClr val="6C6C6C"/>
                </a:solidFill>
                <a:effectLst/>
                <a:latin typeface="Arial" panose="020B0604020202020204" pitchFamily="34" charset="0"/>
              </a:rPr>
              <a:t> to a format that can later be restored. </a:t>
            </a:r>
            <a:r>
              <a:rPr lang="en-US" b="0" i="1" dirty="0">
                <a:effectLst/>
                <a:latin typeface="Arial" panose="020B0604020202020204" pitchFamily="34" charset="0"/>
              </a:rPr>
              <a:t>Deserialization</a:t>
            </a:r>
            <a:r>
              <a:rPr lang="en-US" b="0" i="0" dirty="0">
                <a:solidFill>
                  <a:srgbClr val="6C6C6C"/>
                </a:solidFill>
                <a:effectLst/>
                <a:latin typeface="Arial" panose="020B0604020202020204" pitchFamily="34" charset="0"/>
              </a:rPr>
              <a:t> is the opposing process which takes data from a file, stream or network and rebuilds it into an object.</a:t>
            </a:r>
          </a:p>
          <a:p>
            <a:pPr marL="0" indent="0" algn="ctr">
              <a:buNone/>
            </a:pPr>
            <a:r>
              <a:rPr lang="en-US" b="1" i="0" u="sng" dirty="0">
                <a:solidFill>
                  <a:srgbClr val="002060"/>
                </a:solidFill>
                <a:effectLst/>
                <a:latin typeface="Arial" panose="020B0604020202020204" pitchFamily="34" charset="0"/>
              </a:rPr>
              <a:t>How to detect insecure deserialization</a:t>
            </a:r>
          </a:p>
          <a:p>
            <a:pPr algn="l">
              <a:buFont typeface="Arial" panose="020B0604020202020204" pitchFamily="34" charset="0"/>
              <a:buChar char="•"/>
            </a:pPr>
            <a:r>
              <a:rPr lang="en-US" b="0" i="0" dirty="0">
                <a:solidFill>
                  <a:srgbClr val="666666"/>
                </a:solidFill>
                <a:effectLst/>
                <a:latin typeface="Arial" panose="020B0604020202020204" pitchFamily="34" charset="0"/>
              </a:rPr>
              <a:t>Check deserializations to see if the data is correctly handled as user input instead of trusted internal data.</a:t>
            </a:r>
          </a:p>
          <a:p>
            <a:pPr algn="l">
              <a:buFont typeface="Arial" panose="020B0604020202020204" pitchFamily="34" charset="0"/>
              <a:buChar char="•"/>
            </a:pPr>
            <a:r>
              <a:rPr lang="en-US" b="0" i="0" dirty="0">
                <a:solidFill>
                  <a:srgbClr val="666666"/>
                </a:solidFill>
                <a:effectLst/>
                <a:latin typeface="Arial" panose="020B0604020202020204" pitchFamily="34" charset="0"/>
              </a:rPr>
              <a:t>Check deserializations to ensure the data is what it is supposed to be before being used.</a:t>
            </a:r>
          </a:p>
          <a:p>
            <a:pPr algn="l">
              <a:buFont typeface="Arial" panose="020B0604020202020204" pitchFamily="34" charset="0"/>
              <a:buChar char="•"/>
            </a:pPr>
            <a:r>
              <a:rPr lang="en-US" b="0" i="0" dirty="0">
                <a:solidFill>
                  <a:srgbClr val="666666"/>
                </a:solidFill>
                <a:effectLst/>
                <a:latin typeface="Arial" panose="020B0604020202020204" pitchFamily="34" charset="0"/>
              </a:rPr>
              <a:t>Use a monitoring tool such as </a:t>
            </a:r>
            <a:r>
              <a:rPr lang="en-US" b="0" i="0" dirty="0" err="1">
                <a:solidFill>
                  <a:srgbClr val="666666"/>
                </a:solidFill>
                <a:effectLst/>
                <a:latin typeface="Arial" panose="020B0604020202020204" pitchFamily="34" charset="0"/>
              </a:rPr>
              <a:t>Detectify</a:t>
            </a:r>
            <a:r>
              <a:rPr lang="en-US" b="0" i="0" dirty="0">
                <a:solidFill>
                  <a:srgbClr val="666666"/>
                </a:solidFill>
                <a:effectLst/>
                <a:latin typeface="Arial" panose="020B0604020202020204" pitchFamily="34" charset="0"/>
              </a:rPr>
              <a:t> or Threat Stack to monitor deserializations and set notifications for common vulnerable components.</a:t>
            </a:r>
          </a:p>
          <a:p>
            <a:pPr algn="l">
              <a:buFont typeface="Arial" panose="020B0604020202020204" pitchFamily="34" charset="0"/>
              <a:buChar char="•"/>
            </a:pPr>
            <a:r>
              <a:rPr lang="en-US" b="0" i="0" dirty="0">
                <a:solidFill>
                  <a:srgbClr val="666666"/>
                </a:solidFill>
                <a:effectLst/>
                <a:latin typeface="Arial" panose="020B0604020202020204" pitchFamily="34" charset="0"/>
              </a:rPr>
              <a:t>Run security scans regularly.</a:t>
            </a:r>
          </a:p>
          <a:p>
            <a:pPr marL="0" indent="0">
              <a:buNone/>
            </a:pPr>
            <a:endParaRPr lang="en-IN" dirty="0"/>
          </a:p>
        </p:txBody>
      </p:sp>
    </p:spTree>
    <p:extLst>
      <p:ext uri="{BB962C8B-B14F-4D97-AF65-F5344CB8AC3E}">
        <p14:creationId xmlns:p14="http://schemas.microsoft.com/office/powerpoint/2010/main" val="2019815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F729D6-810E-4243-A537-948D62029AFD}"/>
              </a:ext>
            </a:extLst>
          </p:cNvPr>
          <p:cNvSpPr>
            <a:spLocks noGrp="1"/>
          </p:cNvSpPr>
          <p:nvPr>
            <p:ph idx="1"/>
          </p:nvPr>
        </p:nvSpPr>
        <p:spPr>
          <a:xfrm>
            <a:off x="510139" y="413886"/>
            <a:ext cx="10615061" cy="5621154"/>
          </a:xfrm>
        </p:spPr>
        <p:txBody>
          <a:bodyPr/>
          <a:lstStyle/>
          <a:p>
            <a:pPr marL="0" indent="0" algn="ctr">
              <a:buNone/>
            </a:pPr>
            <a:r>
              <a:rPr lang="en-US" b="1" i="0" u="sng" dirty="0">
                <a:solidFill>
                  <a:srgbClr val="002060"/>
                </a:solidFill>
                <a:effectLst/>
                <a:latin typeface="Arial" panose="020B0604020202020204" pitchFamily="34" charset="0"/>
              </a:rPr>
              <a:t>How to avoid insecure deserialization</a:t>
            </a:r>
          </a:p>
          <a:p>
            <a:pPr marL="0" indent="0">
              <a:buNone/>
            </a:pPr>
            <a:r>
              <a:rPr lang="en-US" b="0" i="0" dirty="0">
                <a:effectLst/>
                <a:latin typeface="Arial" panose="020B0604020202020204" pitchFamily="34" charset="0"/>
              </a:rPr>
              <a:t>Ways to avoid insecure deserialization include:</a:t>
            </a:r>
            <a:endParaRPr lang="en-US" b="1" i="0" u="sng" dirty="0">
              <a:effectLst/>
              <a:latin typeface="Arial" panose="020B0604020202020204" pitchFamily="34" charset="0"/>
            </a:endParaRPr>
          </a:p>
          <a:p>
            <a:pPr algn="l">
              <a:buFont typeface="Arial" panose="020B0604020202020204" pitchFamily="34" charset="0"/>
              <a:buChar char="•"/>
            </a:pPr>
            <a:r>
              <a:rPr lang="en-US" b="0" i="0" dirty="0">
                <a:effectLst/>
                <a:latin typeface="Arial" panose="020B0604020202020204" pitchFamily="34" charset="0"/>
              </a:rPr>
              <a:t>Monitoring the deserialization process.</a:t>
            </a:r>
          </a:p>
          <a:p>
            <a:pPr algn="l">
              <a:buFont typeface="Arial" panose="020B0604020202020204" pitchFamily="34" charset="0"/>
              <a:buChar char="•"/>
            </a:pPr>
            <a:r>
              <a:rPr lang="en-US" b="0" i="0" dirty="0">
                <a:effectLst/>
                <a:latin typeface="Arial" panose="020B0604020202020204" pitchFamily="34" charset="0"/>
              </a:rPr>
              <a:t>Encrypting serialization processes.</a:t>
            </a:r>
          </a:p>
          <a:p>
            <a:pPr algn="l">
              <a:buFont typeface="Arial" panose="020B0604020202020204" pitchFamily="34" charset="0"/>
              <a:buChar char="•"/>
            </a:pPr>
            <a:r>
              <a:rPr lang="en-US" b="0" i="0" dirty="0">
                <a:effectLst/>
                <a:latin typeface="Arial" panose="020B0604020202020204" pitchFamily="34" charset="0"/>
              </a:rPr>
              <a:t>Not accepting serialized objects from unknown or untrusted sources.</a:t>
            </a:r>
          </a:p>
          <a:p>
            <a:pPr algn="l">
              <a:buFont typeface="Arial" panose="020B0604020202020204" pitchFamily="34" charset="0"/>
              <a:buChar char="•"/>
            </a:pPr>
            <a:r>
              <a:rPr lang="en-US" b="0" i="0" dirty="0">
                <a:effectLst/>
                <a:latin typeface="Arial" panose="020B0604020202020204" pitchFamily="34" charset="0"/>
              </a:rPr>
              <a:t>Running the deserialization code with limited access permissions.</a:t>
            </a:r>
          </a:p>
          <a:p>
            <a:pPr algn="l">
              <a:buFont typeface="Arial" panose="020B0604020202020204" pitchFamily="34" charset="0"/>
              <a:buChar char="•"/>
            </a:pPr>
            <a:r>
              <a:rPr lang="en-US" b="0" i="0" dirty="0">
                <a:effectLst/>
                <a:latin typeface="Arial" panose="020B0604020202020204" pitchFamily="34" charset="0"/>
              </a:rPr>
              <a:t>Using a firewall which can help detect insecure deserialization.</a:t>
            </a:r>
          </a:p>
          <a:p>
            <a:pPr marL="0" indent="0">
              <a:buNone/>
            </a:pPr>
            <a:endParaRPr lang="en-IN" dirty="0"/>
          </a:p>
        </p:txBody>
      </p:sp>
    </p:spTree>
    <p:extLst>
      <p:ext uri="{BB962C8B-B14F-4D97-AF65-F5344CB8AC3E}">
        <p14:creationId xmlns:p14="http://schemas.microsoft.com/office/powerpoint/2010/main" val="10543452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7A3FD-6DCC-4BD4-B59C-23AFD872D608}"/>
              </a:ext>
            </a:extLst>
          </p:cNvPr>
          <p:cNvSpPr>
            <a:spLocks noGrp="1"/>
          </p:cNvSpPr>
          <p:nvPr>
            <p:ph type="title"/>
          </p:nvPr>
        </p:nvSpPr>
        <p:spPr>
          <a:xfrm>
            <a:off x="1066800" y="642594"/>
            <a:ext cx="10058400" cy="849322"/>
          </a:xfrm>
        </p:spPr>
        <p:txBody>
          <a:bodyPr>
            <a:normAutofit fontScale="90000"/>
          </a:bodyPr>
          <a:lstStyle/>
          <a:p>
            <a:pPr algn="ctr"/>
            <a:br>
              <a:rPr lang="en-IN" sz="3600" b="1" i="0" dirty="0">
                <a:solidFill>
                  <a:srgbClr val="FF0000"/>
                </a:solidFill>
                <a:effectLst/>
                <a:latin typeface="Times New Roman" panose="02020603050405020304" pitchFamily="18" charset="0"/>
                <a:cs typeface="Times New Roman" panose="02020603050405020304" pitchFamily="18" charset="0"/>
              </a:rPr>
            </a:br>
            <a:r>
              <a:rPr lang="en-IN" sz="3600" b="1" i="0" dirty="0">
                <a:solidFill>
                  <a:srgbClr val="FF0000"/>
                </a:solidFill>
                <a:effectLst/>
                <a:latin typeface="Times New Roman" panose="02020603050405020304" pitchFamily="18" charset="0"/>
                <a:cs typeface="Times New Roman" panose="02020603050405020304" pitchFamily="18" charset="0"/>
              </a:rPr>
              <a:t>Components With Known Vulnerabilities</a:t>
            </a:r>
            <a:br>
              <a:rPr lang="en-IN" b="0" i="0" dirty="0">
                <a:solidFill>
                  <a:srgbClr val="000000"/>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BA0A500C-84CB-4978-86B4-96A0DFB31792}"/>
              </a:ext>
            </a:extLst>
          </p:cNvPr>
          <p:cNvSpPr>
            <a:spLocks noGrp="1"/>
          </p:cNvSpPr>
          <p:nvPr>
            <p:ph idx="1"/>
          </p:nvPr>
        </p:nvSpPr>
        <p:spPr>
          <a:xfrm>
            <a:off x="471637" y="1222408"/>
            <a:ext cx="11223057" cy="5207267"/>
          </a:xfrm>
        </p:spPr>
        <p:txBody>
          <a:bodyPr>
            <a:normAutofit fontScale="92500" lnSpcReduction="20000"/>
          </a:bodyPr>
          <a:lstStyle/>
          <a:p>
            <a:pPr marL="0" indent="0">
              <a:buNone/>
            </a:pPr>
            <a:r>
              <a:rPr lang="en-US" b="0" i="0" dirty="0">
                <a:solidFill>
                  <a:srgbClr val="333333"/>
                </a:solidFill>
                <a:effectLst/>
                <a:latin typeface="Open Sans" panose="020B0606030504020204" pitchFamily="34" charset="0"/>
              </a:rPr>
              <a:t>Some vulnerable components (e.g., framework libraries) can be identified and exploited with automated tools, expanding the threat agent pool beyond targeted attackers to include chaotic actors.</a:t>
            </a:r>
          </a:p>
          <a:p>
            <a:pPr marL="0" indent="0">
              <a:buNone/>
            </a:pPr>
            <a:r>
              <a:rPr lang="en-US" b="0" i="0" dirty="0">
                <a:solidFill>
                  <a:srgbClr val="333333"/>
                </a:solidFill>
                <a:effectLst/>
                <a:latin typeface="Open Sans" panose="020B0606030504020204" pitchFamily="34" charset="0"/>
              </a:rPr>
              <a:t>Virtually every application has these issues because most development teams don't focus on ensuring their components/libraries are up to date. In many cases, the developers don't even know all the components they are using, never mind their versions. Component dependencies make things even worse.</a:t>
            </a:r>
            <a:endParaRPr lang="en-US" dirty="0">
              <a:solidFill>
                <a:srgbClr val="333333"/>
              </a:solidFill>
              <a:latin typeface="Open Sans" panose="020B0606030504020204" pitchFamily="34" charset="0"/>
            </a:endParaRPr>
          </a:p>
          <a:p>
            <a:pPr marL="0" indent="0">
              <a:buNone/>
            </a:pPr>
            <a:r>
              <a:rPr lang="en-US" sz="2400" b="1" i="0" dirty="0">
                <a:solidFill>
                  <a:srgbClr val="002060"/>
                </a:solidFill>
                <a:effectLst/>
                <a:latin typeface="Times New Roman" panose="02020603050405020304" pitchFamily="18" charset="0"/>
                <a:cs typeface="Times New Roman" panose="02020603050405020304" pitchFamily="18" charset="0"/>
              </a:rPr>
              <a:t>What techniques can be used to prevent using components with known vulnerabilities attack?</a:t>
            </a:r>
          </a:p>
          <a:p>
            <a:pPr marL="0" indent="0" algn="l">
              <a:buNone/>
            </a:pPr>
            <a:r>
              <a:rPr lang="en-IN" sz="1900" b="1" i="0" dirty="0">
                <a:solidFill>
                  <a:srgbClr val="202124"/>
                </a:solidFill>
                <a:effectLst/>
                <a:latin typeface="arial" panose="020B0604020202020204" pitchFamily="34" charset="0"/>
              </a:rPr>
              <a:t>Best Practices to Avoid Components with Known Vulnerabilities</a:t>
            </a:r>
            <a:endParaRPr lang="en-IN" sz="1900" b="0" i="0" dirty="0">
              <a:solidFill>
                <a:srgbClr val="202124"/>
              </a:solidFill>
              <a:effectLst/>
              <a:latin typeface="arial" panose="020B0604020202020204" pitchFamily="34" charset="0"/>
            </a:endParaRPr>
          </a:p>
          <a:p>
            <a:pPr algn="l">
              <a:buFont typeface="Arial" panose="020B0604020202020204" pitchFamily="34" charset="0"/>
              <a:buChar char="•"/>
            </a:pPr>
            <a:r>
              <a:rPr lang="en-IN" sz="2400" b="0" i="0" dirty="0">
                <a:solidFill>
                  <a:srgbClr val="202124"/>
                </a:solidFill>
                <a:effectLst/>
                <a:latin typeface="arial" panose="020B0604020202020204" pitchFamily="34" charset="0"/>
              </a:rPr>
              <a:t>Enable Software Composition Analysis (SCA) ...</a:t>
            </a:r>
          </a:p>
          <a:p>
            <a:pPr algn="l">
              <a:buFont typeface="Arial" panose="020B0604020202020204" pitchFamily="34" charset="0"/>
              <a:buChar char="•"/>
            </a:pPr>
            <a:r>
              <a:rPr lang="en-IN" sz="2400" b="0" i="0" dirty="0">
                <a:solidFill>
                  <a:srgbClr val="202124"/>
                </a:solidFill>
                <a:effectLst/>
                <a:latin typeface="arial" panose="020B0604020202020204" pitchFamily="34" charset="0"/>
              </a:rPr>
              <a:t>Deploy Web Application Firewalls (WAFs) ...</a:t>
            </a:r>
          </a:p>
          <a:p>
            <a:pPr algn="l">
              <a:buFont typeface="Arial" panose="020B0604020202020204" pitchFamily="34" charset="0"/>
              <a:buChar char="•"/>
            </a:pPr>
            <a:r>
              <a:rPr lang="en-IN" sz="2400" b="0" i="0" dirty="0">
                <a:solidFill>
                  <a:srgbClr val="202124"/>
                </a:solidFill>
                <a:effectLst/>
                <a:latin typeface="arial" panose="020B0604020202020204" pitchFamily="34" charset="0"/>
              </a:rPr>
              <a:t>Develop Products using only the Necessary Features and Permissions. ...</a:t>
            </a:r>
          </a:p>
          <a:p>
            <a:pPr algn="l">
              <a:buFont typeface="Arial" panose="020B0604020202020204" pitchFamily="34" charset="0"/>
              <a:buChar char="•"/>
            </a:pPr>
            <a:r>
              <a:rPr lang="en-IN" sz="2400" b="0" i="0" dirty="0">
                <a:solidFill>
                  <a:srgbClr val="202124"/>
                </a:solidFill>
                <a:effectLst/>
                <a:latin typeface="arial" panose="020B0604020202020204" pitchFamily="34" charset="0"/>
              </a:rPr>
              <a:t>Formalize the Patch Management Process. ...</a:t>
            </a:r>
          </a:p>
          <a:p>
            <a:pPr algn="l">
              <a:buFont typeface="Arial" panose="020B0604020202020204" pitchFamily="34" charset="0"/>
              <a:buChar char="•"/>
            </a:pPr>
            <a:r>
              <a:rPr lang="en-IN" sz="2400" b="0" i="0" dirty="0">
                <a:solidFill>
                  <a:srgbClr val="202124"/>
                </a:solidFill>
                <a:effectLst/>
                <a:latin typeface="arial" panose="020B0604020202020204" pitchFamily="34" charset="0"/>
              </a:rPr>
              <a:t>Enforce Continuous Monitoring. ...</a:t>
            </a:r>
          </a:p>
          <a:p>
            <a:pPr algn="l">
              <a:buFont typeface="Arial" panose="020B0604020202020204" pitchFamily="34" charset="0"/>
              <a:buChar char="•"/>
            </a:pPr>
            <a:r>
              <a:rPr lang="en-IN" sz="2400" b="0" i="0" dirty="0" err="1">
                <a:solidFill>
                  <a:srgbClr val="202124"/>
                </a:solidFill>
                <a:effectLst/>
                <a:latin typeface="arial" panose="020B0604020202020204" pitchFamily="34" charset="0"/>
              </a:rPr>
              <a:t>Crashtest</a:t>
            </a:r>
            <a:r>
              <a:rPr lang="en-IN" sz="2400" b="0" i="0" dirty="0">
                <a:solidFill>
                  <a:srgbClr val="202124"/>
                </a:solidFill>
                <a:effectLst/>
                <a:latin typeface="arial" panose="020B0604020202020204" pitchFamily="34" charset="0"/>
              </a:rPr>
              <a:t> Security Suite. ...</a:t>
            </a:r>
          </a:p>
          <a:p>
            <a:pPr algn="l">
              <a:buFont typeface="Arial" panose="020B0604020202020204" pitchFamily="34" charset="0"/>
              <a:buChar char="•"/>
            </a:pPr>
            <a:r>
              <a:rPr lang="en-IN" sz="2400" b="0" i="0" dirty="0">
                <a:solidFill>
                  <a:srgbClr val="202124"/>
                </a:solidFill>
                <a:effectLst/>
                <a:latin typeface="arial" panose="020B0604020202020204" pitchFamily="34" charset="0"/>
              </a:rPr>
              <a:t>SonarQube.</a:t>
            </a:r>
          </a:p>
          <a:p>
            <a:pPr marL="0" indent="0">
              <a:buNone/>
            </a:pPr>
            <a:endParaRPr lang="en-IN" sz="2400" u="sng"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80039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1A6E5-0BE5-4260-A5D3-BF50F90A0250}"/>
              </a:ext>
            </a:extLst>
          </p:cNvPr>
          <p:cNvSpPr>
            <a:spLocks noGrp="1"/>
          </p:cNvSpPr>
          <p:nvPr>
            <p:ph type="title"/>
          </p:nvPr>
        </p:nvSpPr>
        <p:spPr>
          <a:xfrm>
            <a:off x="1066800" y="642594"/>
            <a:ext cx="10058400" cy="618315"/>
          </a:xfrm>
        </p:spPr>
        <p:txBody>
          <a:bodyPr>
            <a:normAutofit fontScale="90000"/>
          </a:bodyPr>
          <a:lstStyle/>
          <a:p>
            <a:pPr algn="ctr"/>
            <a:r>
              <a:rPr lang="en-IN" b="1" i="1" dirty="0">
                <a:solidFill>
                  <a:srgbClr val="FF0000"/>
                </a:solidFill>
                <a:effectLst/>
                <a:latin typeface="inherit"/>
              </a:rPr>
              <a:t>Insufficient Logging &amp; Monitoring</a:t>
            </a:r>
            <a:endParaRPr lang="en-IN" dirty="0">
              <a:solidFill>
                <a:srgbClr val="FF0000"/>
              </a:solidFill>
            </a:endParaRPr>
          </a:p>
        </p:txBody>
      </p:sp>
      <p:sp>
        <p:nvSpPr>
          <p:cNvPr id="3" name="Content Placeholder 2">
            <a:extLst>
              <a:ext uri="{FF2B5EF4-FFF2-40B4-BE49-F238E27FC236}">
                <a16:creationId xmlns:a16="http://schemas.microsoft.com/office/drawing/2014/main" id="{63F8FA74-3C7D-471F-9893-5C02F5DE43E7}"/>
              </a:ext>
            </a:extLst>
          </p:cNvPr>
          <p:cNvSpPr>
            <a:spLocks noGrp="1"/>
          </p:cNvSpPr>
          <p:nvPr>
            <p:ph idx="1"/>
          </p:nvPr>
        </p:nvSpPr>
        <p:spPr>
          <a:xfrm>
            <a:off x="1066800" y="1260909"/>
            <a:ext cx="10058400" cy="5274645"/>
          </a:xfrm>
        </p:spPr>
        <p:txBody>
          <a:bodyPr>
            <a:normAutofit lnSpcReduction="10000"/>
          </a:bodyPr>
          <a:lstStyle/>
          <a:p>
            <a:pPr marL="0" indent="0">
              <a:buNone/>
            </a:pPr>
            <a:r>
              <a:rPr lang="en-US" b="0" i="0" dirty="0">
                <a:solidFill>
                  <a:srgbClr val="000000"/>
                </a:solidFill>
                <a:effectLst/>
                <a:latin typeface="raleway" panose="020B0604020202020204" pitchFamily="2" charset="0"/>
              </a:rPr>
              <a:t>Logs give visibility into an organization’s activities. Logs and audit trails generated enables an organization to troubleshoot, track events, detect incidents and maintain regulatory requirements. </a:t>
            </a:r>
            <a:r>
              <a:rPr lang="en-US" b="0" i="1" dirty="0">
                <a:solidFill>
                  <a:srgbClr val="000000"/>
                </a:solidFill>
                <a:effectLst/>
                <a:latin typeface="raleway" panose="020B0604020202020204" pitchFamily="2" charset="0"/>
              </a:rPr>
              <a:t>Insufficient logging and monitoring is, missing security critical information logs or lack of proper log format, context, storage, security and timely response to detect an incident or breach. </a:t>
            </a:r>
          </a:p>
          <a:p>
            <a:pPr marL="0" indent="0">
              <a:buNone/>
            </a:pPr>
            <a:r>
              <a:rPr lang="en-US" b="1" i="0" dirty="0">
                <a:solidFill>
                  <a:srgbClr val="7030A0"/>
                </a:solidFill>
                <a:effectLst/>
                <a:latin typeface="Times New Roman" panose="02020603050405020304" pitchFamily="18" charset="0"/>
                <a:cs typeface="Times New Roman" panose="02020603050405020304" pitchFamily="18" charset="0"/>
              </a:rPr>
              <a:t>How does Insufficient Logging &amp; Monitoring attacks impact business?</a:t>
            </a:r>
          </a:p>
          <a:p>
            <a:pPr algn="l" rtl="0" fontAlgn="base"/>
            <a:r>
              <a:rPr lang="en-US" b="0" i="0" dirty="0">
                <a:solidFill>
                  <a:srgbClr val="000000"/>
                </a:solidFill>
                <a:effectLst/>
                <a:latin typeface="var(--ricos-custom-p-font-family,unset)"/>
              </a:rPr>
              <a:t>Confidentiality: Logs contain sensitive information and that can be accessed by an attacker</a:t>
            </a:r>
            <a:endParaRPr lang="en-US" b="0" i="0" dirty="0">
              <a:solidFill>
                <a:srgbClr val="2F2E2E"/>
              </a:solidFill>
              <a:effectLst/>
              <a:latin typeface="var(--ricos-custom-p-font-family,unset)"/>
            </a:endParaRPr>
          </a:p>
          <a:p>
            <a:pPr algn="l" rtl="0" fontAlgn="base"/>
            <a:r>
              <a:rPr lang="en-US" b="0" i="0" dirty="0">
                <a:solidFill>
                  <a:srgbClr val="000000"/>
                </a:solidFill>
                <a:effectLst/>
                <a:latin typeface="var(--ricos-custom-p-font-family,unset)"/>
              </a:rPr>
              <a:t>Integrity: Allowing </a:t>
            </a:r>
            <a:r>
              <a:rPr lang="en-US" b="0" i="0" dirty="0" err="1">
                <a:solidFill>
                  <a:srgbClr val="000000"/>
                </a:solidFill>
                <a:effectLst/>
                <a:latin typeface="var(--ricos-custom-p-font-family,unset)"/>
              </a:rPr>
              <a:t>unsanitized</a:t>
            </a:r>
            <a:r>
              <a:rPr lang="en-US" b="0" i="0" dirty="0">
                <a:solidFill>
                  <a:srgbClr val="000000"/>
                </a:solidFill>
                <a:effectLst/>
                <a:latin typeface="var(--ricos-custom-p-font-family,unset)"/>
              </a:rPr>
              <a:t> input to log files, attackers might tamper with log files and corrupt, inject unexpected inputs, change entries (CWE-117).</a:t>
            </a:r>
            <a:endParaRPr lang="en-US" b="0" i="0" dirty="0">
              <a:solidFill>
                <a:srgbClr val="2F2E2E"/>
              </a:solidFill>
              <a:effectLst/>
              <a:latin typeface="var(--ricos-custom-p-font-family,unset)"/>
            </a:endParaRPr>
          </a:p>
          <a:p>
            <a:pPr algn="l" rtl="0" fontAlgn="base"/>
            <a:r>
              <a:rPr lang="en-US" b="0" i="0" dirty="0">
                <a:solidFill>
                  <a:srgbClr val="000000"/>
                </a:solidFill>
                <a:effectLst/>
                <a:latin typeface="var(--ricos-custom-p-font-family,unset)"/>
              </a:rPr>
              <a:t>Availability: Logging everything can overload the system causing denial of service, business disruption could happen due to security incident or breach </a:t>
            </a:r>
            <a:endParaRPr lang="en-US" b="0" i="0" dirty="0">
              <a:solidFill>
                <a:srgbClr val="2F2E2E"/>
              </a:solidFill>
              <a:effectLst/>
              <a:latin typeface="var(--ricos-custom-p-font-family,unset)"/>
            </a:endParaRPr>
          </a:p>
          <a:p>
            <a:pPr algn="l" rtl="0" fontAlgn="base"/>
            <a:r>
              <a:rPr lang="en-US" b="0" i="0" dirty="0">
                <a:solidFill>
                  <a:srgbClr val="000000"/>
                </a:solidFill>
                <a:effectLst/>
                <a:latin typeface="var(--ricos-custom-p-font-family,unset)"/>
              </a:rPr>
              <a:t>Non repudiation: The source of the attack may not be traceable and may lead to system compromise, future attacks</a:t>
            </a:r>
            <a:endParaRPr lang="en-US" b="0" i="0" dirty="0">
              <a:solidFill>
                <a:srgbClr val="2F2E2E"/>
              </a:solidFill>
              <a:effectLst/>
              <a:latin typeface="var(--ricos-custom-p-font-family,unset)"/>
            </a:endParaRPr>
          </a:p>
          <a:p>
            <a:pPr algn="l" rtl="0" fontAlgn="base"/>
            <a:r>
              <a:rPr lang="en-US" b="0" i="0" dirty="0">
                <a:solidFill>
                  <a:srgbClr val="000000"/>
                </a:solidFill>
                <a:effectLst/>
                <a:latin typeface="var(--ricos-custom-p-font-family,unset)"/>
              </a:rPr>
              <a:t>Accountability: Missing audit trails</a:t>
            </a:r>
            <a:endParaRPr lang="en-US" b="0" i="0" dirty="0">
              <a:solidFill>
                <a:srgbClr val="2F2E2E"/>
              </a:solidFill>
              <a:effectLst/>
              <a:latin typeface="var(--ricos-custom-p-font-family,unset)"/>
            </a:endParaRPr>
          </a:p>
          <a:p>
            <a:pPr marL="0" indent="0">
              <a:buNone/>
            </a:pPr>
            <a:r>
              <a:rPr lang="en-US" b="0" i="0" dirty="0">
                <a:solidFill>
                  <a:srgbClr val="7030A0"/>
                </a:solidFill>
                <a:effectLst/>
                <a:latin typeface="raleway" pitchFamily="2" charset="0"/>
              </a:rPr>
              <a:t>Security incidents could be mitigated with proper log collection and monitoring. Sufficient logging can even mitigate APTs, ransomwares, malwares, insider threat, DOS, </a:t>
            </a:r>
            <a:r>
              <a:rPr lang="en-US" b="0" i="0" dirty="0" err="1">
                <a:solidFill>
                  <a:srgbClr val="7030A0"/>
                </a:solidFill>
                <a:effectLst/>
                <a:latin typeface="raleway" pitchFamily="2" charset="0"/>
              </a:rPr>
              <a:t>dns</a:t>
            </a:r>
            <a:r>
              <a:rPr lang="en-US" b="0" i="0" dirty="0">
                <a:solidFill>
                  <a:srgbClr val="7030A0"/>
                </a:solidFill>
                <a:effectLst/>
                <a:latin typeface="raleway" pitchFamily="2" charset="0"/>
              </a:rPr>
              <a:t> attacks etc. </a:t>
            </a:r>
            <a:endParaRPr lang="en-IN" i="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2235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3A6BC-0414-435A-8CE6-2459F0548812}"/>
              </a:ext>
            </a:extLst>
          </p:cNvPr>
          <p:cNvSpPr>
            <a:spLocks noGrp="1"/>
          </p:cNvSpPr>
          <p:nvPr>
            <p:ph type="title"/>
          </p:nvPr>
        </p:nvSpPr>
        <p:spPr>
          <a:xfrm>
            <a:off x="1066800" y="642593"/>
            <a:ext cx="10058400" cy="531689"/>
          </a:xfrm>
        </p:spPr>
        <p:txBody>
          <a:bodyPr>
            <a:norm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Common Web application security vulnerabilities</a:t>
            </a:r>
            <a:endParaRPr lang="en-IN"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23D1E8A-32FC-466C-B9FF-6E0593DAA8BD}"/>
              </a:ext>
            </a:extLst>
          </p:cNvPr>
          <p:cNvSpPr>
            <a:spLocks noGrp="1"/>
          </p:cNvSpPr>
          <p:nvPr>
            <p:ph idx="1"/>
          </p:nvPr>
        </p:nvSpPr>
        <p:spPr>
          <a:xfrm>
            <a:off x="433137" y="1174282"/>
            <a:ext cx="11280808" cy="5149516"/>
          </a:xfrm>
        </p:spPr>
        <p:txBody>
          <a:bodyPr/>
          <a:lstStyle/>
          <a:p>
            <a:pPr lvl="1"/>
            <a:r>
              <a:rPr lang="en-IN" sz="2800" u="sng" dirty="0">
                <a:solidFill>
                  <a:srgbClr val="C10F8E"/>
                </a:solidFill>
                <a:latin typeface="Times New Roman" panose="02020603050405020304" pitchFamily="18" charset="0"/>
                <a:cs typeface="Times New Roman" panose="02020603050405020304" pitchFamily="18" charset="0"/>
                <a:hlinkClick r:id="rId2" tooltip="Injection Flaws">
                  <a:extLst>
                    <a:ext uri="{A12FA001-AC4F-418D-AE19-62706E023703}">
                      <ahyp:hlinkClr xmlns:ahyp="http://schemas.microsoft.com/office/drawing/2018/hyperlinkcolor" val="tx"/>
                    </a:ext>
                  </a:extLst>
                </a:hlinkClick>
              </a:rPr>
              <a:t>Injection Flaws</a:t>
            </a:r>
            <a:endParaRPr lang="en-IN" sz="2800" dirty="0">
              <a:solidFill>
                <a:srgbClr val="C10F8E"/>
              </a:solidFill>
              <a:latin typeface="Times New Roman" panose="02020603050405020304" pitchFamily="18" charset="0"/>
              <a:cs typeface="Times New Roman" panose="02020603050405020304" pitchFamily="18" charset="0"/>
            </a:endParaRPr>
          </a:p>
          <a:p>
            <a:pPr lvl="1"/>
            <a:r>
              <a:rPr lang="en-IN" sz="2800" u="sng" dirty="0">
                <a:solidFill>
                  <a:srgbClr val="C10F8E"/>
                </a:solidFill>
                <a:latin typeface="Times New Roman" panose="02020603050405020304" pitchFamily="18" charset="0"/>
                <a:cs typeface="Times New Roman" panose="02020603050405020304" pitchFamily="18" charset="0"/>
                <a:hlinkClick r:id="rId3" tooltip="Broken Authentication">
                  <a:extLst>
                    <a:ext uri="{A12FA001-AC4F-418D-AE19-62706E023703}">
                      <ahyp:hlinkClr xmlns:ahyp="http://schemas.microsoft.com/office/drawing/2018/hyperlinkcolor" val="tx"/>
                    </a:ext>
                  </a:extLst>
                </a:hlinkClick>
              </a:rPr>
              <a:t>Broken Authentication</a:t>
            </a:r>
            <a:endParaRPr lang="en-IN" sz="2800" dirty="0">
              <a:solidFill>
                <a:srgbClr val="C10F8E"/>
              </a:solidFill>
              <a:latin typeface="Times New Roman" panose="02020603050405020304" pitchFamily="18" charset="0"/>
              <a:cs typeface="Times New Roman" panose="02020603050405020304" pitchFamily="18" charset="0"/>
            </a:endParaRPr>
          </a:p>
          <a:p>
            <a:pPr lvl="1"/>
            <a:r>
              <a:rPr lang="en-IN" sz="2800" u="sng" dirty="0">
                <a:solidFill>
                  <a:srgbClr val="C10F8E"/>
                </a:solidFill>
                <a:latin typeface="Times New Roman" panose="02020603050405020304" pitchFamily="18" charset="0"/>
                <a:cs typeface="Times New Roman" panose="02020603050405020304" pitchFamily="18" charset="0"/>
                <a:hlinkClick r:id="rId4" tooltip="Sensitive Data Exposure">
                  <a:extLst>
                    <a:ext uri="{A12FA001-AC4F-418D-AE19-62706E023703}">
                      <ahyp:hlinkClr xmlns:ahyp="http://schemas.microsoft.com/office/drawing/2018/hyperlinkcolor" val="tx"/>
                    </a:ext>
                  </a:extLst>
                </a:hlinkClick>
              </a:rPr>
              <a:t>Sensitive Data Exposure</a:t>
            </a:r>
            <a:endParaRPr lang="en-IN" sz="2800" dirty="0">
              <a:solidFill>
                <a:srgbClr val="C10F8E"/>
              </a:solidFill>
              <a:latin typeface="Times New Roman" panose="02020603050405020304" pitchFamily="18" charset="0"/>
              <a:cs typeface="Times New Roman" panose="02020603050405020304" pitchFamily="18" charset="0"/>
            </a:endParaRPr>
          </a:p>
          <a:p>
            <a:pPr lvl="1"/>
            <a:r>
              <a:rPr lang="en-IN" sz="2800" u="sng" dirty="0">
                <a:solidFill>
                  <a:srgbClr val="C10F8E"/>
                </a:solidFill>
                <a:latin typeface="Times New Roman" panose="02020603050405020304" pitchFamily="18" charset="0"/>
                <a:cs typeface="Times New Roman" panose="02020603050405020304" pitchFamily="18" charset="0"/>
                <a:hlinkClick r:id="rId5" tooltip="Missing Function Level Access Control">
                  <a:extLst>
                    <a:ext uri="{A12FA001-AC4F-418D-AE19-62706E023703}">
                      <ahyp:hlinkClr xmlns:ahyp="http://schemas.microsoft.com/office/drawing/2018/hyperlinkcolor" val="tx"/>
                    </a:ext>
                  </a:extLst>
                </a:hlinkClick>
              </a:rPr>
              <a:t>Missing Function Level Access Control</a:t>
            </a:r>
            <a:endParaRPr lang="en-IN" sz="2800" dirty="0">
              <a:solidFill>
                <a:srgbClr val="C10F8E"/>
              </a:solidFill>
              <a:latin typeface="Times New Roman" panose="02020603050405020304" pitchFamily="18" charset="0"/>
              <a:cs typeface="Times New Roman" panose="02020603050405020304" pitchFamily="18" charset="0"/>
            </a:endParaRPr>
          </a:p>
          <a:p>
            <a:pPr lvl="1"/>
            <a:r>
              <a:rPr lang="en-IN" sz="2800" u="sng" dirty="0">
                <a:solidFill>
                  <a:srgbClr val="C10F8E"/>
                </a:solidFill>
                <a:latin typeface="Times New Roman" panose="02020603050405020304" pitchFamily="18" charset="0"/>
                <a:cs typeface="Times New Roman" panose="02020603050405020304" pitchFamily="18" charset="0"/>
                <a:hlinkClick r:id="rId6" tooltip="Security Misconfiguration">
                  <a:extLst>
                    <a:ext uri="{A12FA001-AC4F-418D-AE19-62706E023703}">
                      <ahyp:hlinkClr xmlns:ahyp="http://schemas.microsoft.com/office/drawing/2018/hyperlinkcolor" val="tx"/>
                    </a:ext>
                  </a:extLst>
                </a:hlinkClick>
              </a:rPr>
              <a:t>Security Misconfiguration</a:t>
            </a:r>
            <a:endParaRPr lang="en-IN" sz="2800" dirty="0">
              <a:solidFill>
                <a:srgbClr val="C10F8E"/>
              </a:solidFill>
              <a:latin typeface="Times New Roman" panose="02020603050405020304" pitchFamily="18" charset="0"/>
              <a:cs typeface="Times New Roman" panose="02020603050405020304" pitchFamily="18" charset="0"/>
            </a:endParaRPr>
          </a:p>
          <a:p>
            <a:pPr lvl="1"/>
            <a:r>
              <a:rPr lang="en-IN" sz="2800" u="sng" dirty="0">
                <a:solidFill>
                  <a:srgbClr val="C10F8E"/>
                </a:solidFill>
                <a:latin typeface="Times New Roman" panose="02020603050405020304" pitchFamily="18" charset="0"/>
                <a:cs typeface="Times New Roman" panose="02020603050405020304" pitchFamily="18" charset="0"/>
                <a:hlinkClick r:id="rId7" tooltip="Cross-Site Scripting XSS">
                  <a:extLst>
                    <a:ext uri="{A12FA001-AC4F-418D-AE19-62706E023703}">
                      <ahyp:hlinkClr xmlns:ahyp="http://schemas.microsoft.com/office/drawing/2018/hyperlinkcolor" val="tx"/>
                    </a:ext>
                  </a:extLst>
                </a:hlinkClick>
              </a:rPr>
              <a:t>Cross-Site Scripting XSS</a:t>
            </a:r>
            <a:endParaRPr lang="en-IN" sz="2800" dirty="0">
              <a:solidFill>
                <a:srgbClr val="C10F8E"/>
              </a:solidFill>
              <a:latin typeface="Times New Roman" panose="02020603050405020304" pitchFamily="18" charset="0"/>
              <a:cs typeface="Times New Roman" panose="02020603050405020304" pitchFamily="18" charset="0"/>
            </a:endParaRPr>
          </a:p>
          <a:p>
            <a:pPr lvl="1"/>
            <a:r>
              <a:rPr lang="en-IN" sz="2800" u="sng" dirty="0">
                <a:solidFill>
                  <a:srgbClr val="C10F8E"/>
                </a:solidFill>
                <a:latin typeface="Times New Roman" panose="02020603050405020304" pitchFamily="18" charset="0"/>
                <a:cs typeface="Times New Roman" panose="02020603050405020304" pitchFamily="18" charset="0"/>
                <a:hlinkClick r:id="rId8" tooltip="Insecure Direct Object References">
                  <a:extLst>
                    <a:ext uri="{A12FA001-AC4F-418D-AE19-62706E023703}">
                      <ahyp:hlinkClr xmlns:ahyp="http://schemas.microsoft.com/office/drawing/2018/hyperlinkcolor" val="tx"/>
                    </a:ext>
                  </a:extLst>
                </a:hlinkClick>
              </a:rPr>
              <a:t>Insecure Direct Object References</a:t>
            </a:r>
            <a:endParaRPr lang="en-IN" sz="2800" dirty="0">
              <a:solidFill>
                <a:srgbClr val="C10F8E"/>
              </a:solidFill>
              <a:latin typeface="Times New Roman" panose="02020603050405020304" pitchFamily="18" charset="0"/>
              <a:cs typeface="Times New Roman" panose="02020603050405020304" pitchFamily="18" charset="0"/>
            </a:endParaRPr>
          </a:p>
          <a:p>
            <a:pPr lvl="1"/>
            <a:r>
              <a:rPr lang="en-IN" sz="2800" u="sng" dirty="0">
                <a:solidFill>
                  <a:srgbClr val="C10F8E"/>
                </a:solidFill>
                <a:latin typeface="Times New Roman" panose="02020603050405020304" pitchFamily="18" charset="0"/>
                <a:cs typeface="Times New Roman" panose="02020603050405020304" pitchFamily="18" charset="0"/>
                <a:hlinkClick r:id="rId9" tooltip="Cross-Site Request Forgery">
                  <a:extLst>
                    <a:ext uri="{A12FA001-AC4F-418D-AE19-62706E023703}">
                      <ahyp:hlinkClr xmlns:ahyp="http://schemas.microsoft.com/office/drawing/2018/hyperlinkcolor" val="tx"/>
                    </a:ext>
                  </a:extLst>
                </a:hlinkClick>
              </a:rPr>
              <a:t>Cross-Site Request Forgery</a:t>
            </a:r>
            <a:endParaRPr lang="en-IN" sz="2800" dirty="0">
              <a:solidFill>
                <a:srgbClr val="C10F8E"/>
              </a:solidFill>
              <a:latin typeface="Times New Roman" panose="02020603050405020304" pitchFamily="18" charset="0"/>
              <a:cs typeface="Times New Roman" panose="02020603050405020304" pitchFamily="18" charset="0"/>
            </a:endParaRPr>
          </a:p>
          <a:p>
            <a:pPr lvl="1"/>
            <a:r>
              <a:rPr lang="en-IN" sz="2800" u="sng" dirty="0">
                <a:solidFill>
                  <a:srgbClr val="C10F8E"/>
                </a:solidFill>
                <a:latin typeface="Times New Roman" panose="02020603050405020304" pitchFamily="18" charset="0"/>
                <a:cs typeface="Times New Roman" panose="02020603050405020304" pitchFamily="18" charset="0"/>
                <a:hlinkClick r:id="rId10" tooltip="Using Components with Known Vulnerabilities">
                  <a:extLst>
                    <a:ext uri="{A12FA001-AC4F-418D-AE19-62706E023703}">
                      <ahyp:hlinkClr xmlns:ahyp="http://schemas.microsoft.com/office/drawing/2018/hyperlinkcolor" val="tx"/>
                    </a:ext>
                  </a:extLst>
                </a:hlinkClick>
              </a:rPr>
              <a:t>Using Components with Known Vulnerabilities</a:t>
            </a:r>
            <a:endParaRPr lang="en-IN" sz="2800" dirty="0">
              <a:solidFill>
                <a:srgbClr val="C10F8E"/>
              </a:solidFill>
              <a:latin typeface="Times New Roman" panose="02020603050405020304" pitchFamily="18" charset="0"/>
              <a:cs typeface="Times New Roman" panose="02020603050405020304" pitchFamily="18" charset="0"/>
            </a:endParaRPr>
          </a:p>
          <a:p>
            <a:pPr lvl="1"/>
            <a:r>
              <a:rPr lang="en-IN" sz="2800" u="sng" dirty="0">
                <a:solidFill>
                  <a:srgbClr val="C10F8E"/>
                </a:solidFill>
                <a:latin typeface="Times New Roman" panose="02020603050405020304" pitchFamily="18" charset="0"/>
                <a:cs typeface="Times New Roman" panose="02020603050405020304" pitchFamily="18" charset="0"/>
                <a:hlinkClick r:id="rId11" tooltip="Unvalidated Redirects &amp; Forwards">
                  <a:extLst>
                    <a:ext uri="{A12FA001-AC4F-418D-AE19-62706E023703}">
                      <ahyp:hlinkClr xmlns:ahyp="http://schemas.microsoft.com/office/drawing/2018/hyperlinkcolor" val="tx"/>
                    </a:ext>
                  </a:extLst>
                </a:hlinkClick>
              </a:rPr>
              <a:t>Unvalidated Redirects &amp; Forwards</a:t>
            </a:r>
            <a:endParaRPr lang="en-IN" sz="2800" dirty="0">
              <a:solidFill>
                <a:srgbClr val="C10F8E"/>
              </a:solidFill>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062082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EC822-96E8-4E1C-A712-5A50B9FEF4BC}"/>
              </a:ext>
            </a:extLst>
          </p:cNvPr>
          <p:cNvSpPr>
            <a:spLocks noGrp="1"/>
          </p:cNvSpPr>
          <p:nvPr>
            <p:ph type="title"/>
          </p:nvPr>
        </p:nvSpPr>
        <p:spPr>
          <a:xfrm>
            <a:off x="1066800" y="642594"/>
            <a:ext cx="10058400" cy="627941"/>
          </a:xfrm>
        </p:spPr>
        <p:txBody>
          <a:bodyPr>
            <a:normAutofit/>
          </a:bodyPr>
          <a:lstStyle/>
          <a:p>
            <a:pPr algn="ctr"/>
            <a:r>
              <a:rPr lang="en-IN" sz="2400" b="1" i="0" u="none" strike="noStrike" baseline="0" dirty="0">
                <a:solidFill>
                  <a:srgbClr val="7030A0"/>
                </a:solidFill>
                <a:latin typeface="Times New Roman" panose="02020603050405020304" pitchFamily="18" charset="0"/>
              </a:rPr>
              <a:t>Injection flaws</a:t>
            </a:r>
            <a:endParaRPr lang="en-IN" sz="2400" b="1" dirty="0">
              <a:solidFill>
                <a:srgbClr val="7030A0"/>
              </a:solidFill>
            </a:endParaRPr>
          </a:p>
        </p:txBody>
      </p:sp>
      <p:sp>
        <p:nvSpPr>
          <p:cNvPr id="3" name="Content Placeholder 2">
            <a:extLst>
              <a:ext uri="{FF2B5EF4-FFF2-40B4-BE49-F238E27FC236}">
                <a16:creationId xmlns:a16="http://schemas.microsoft.com/office/drawing/2014/main" id="{6BE01359-9675-4DF1-B6C7-B45A8A72F237}"/>
              </a:ext>
            </a:extLst>
          </p:cNvPr>
          <p:cNvSpPr>
            <a:spLocks noGrp="1"/>
          </p:cNvSpPr>
          <p:nvPr>
            <p:ph idx="1"/>
          </p:nvPr>
        </p:nvSpPr>
        <p:spPr>
          <a:xfrm>
            <a:off x="452387" y="1443789"/>
            <a:ext cx="10672813" cy="4985887"/>
          </a:xfrm>
        </p:spPr>
        <p:txBody>
          <a:bodyPr/>
          <a:lstStyle/>
          <a:p>
            <a:pPr marL="0" indent="0">
              <a:lnSpc>
                <a:spcPct val="150000"/>
              </a:lnSpc>
              <a:buNone/>
            </a:pPr>
            <a:r>
              <a:rPr lang="en-US" b="0" i="0" dirty="0">
                <a:solidFill>
                  <a:srgbClr val="000000"/>
                </a:solidFill>
                <a:effectLst/>
                <a:latin typeface="roboto" panose="02000000000000000000" pitchFamily="2" charset="0"/>
              </a:rPr>
              <a:t>An injection flaw is a vulnerability which allows an attacker to relay malicious code through an application to another system. This can include compromising both backend systems as well as other clients connected to the vulnerable application.</a:t>
            </a:r>
          </a:p>
          <a:p>
            <a:pPr marL="0" indent="0" algn="l">
              <a:buNone/>
            </a:pPr>
            <a:r>
              <a:rPr lang="en-US" b="1" i="1" dirty="0">
                <a:solidFill>
                  <a:srgbClr val="000000"/>
                </a:solidFill>
                <a:effectLst/>
                <a:latin typeface="roboto" panose="02000000000000000000" pitchFamily="2" charset="0"/>
              </a:rPr>
              <a:t>The effects of these attacks include:</a:t>
            </a:r>
          </a:p>
          <a:p>
            <a:pPr algn="l">
              <a:buFont typeface="Arial" panose="020B0604020202020204" pitchFamily="34" charset="0"/>
              <a:buChar char="•"/>
            </a:pPr>
            <a:r>
              <a:rPr lang="en-US" b="0" i="0" dirty="0">
                <a:solidFill>
                  <a:srgbClr val="000000"/>
                </a:solidFill>
                <a:effectLst/>
                <a:latin typeface="roboto" panose="02000000000000000000" pitchFamily="2" charset="0"/>
              </a:rPr>
              <a:t>Allowing an attacker to execute operating system calls on a target machine</a:t>
            </a:r>
          </a:p>
          <a:p>
            <a:pPr algn="l">
              <a:buFont typeface="Arial" panose="020B0604020202020204" pitchFamily="34" charset="0"/>
              <a:buChar char="•"/>
            </a:pPr>
            <a:r>
              <a:rPr lang="en-US" b="0" i="0" dirty="0">
                <a:solidFill>
                  <a:srgbClr val="000000"/>
                </a:solidFill>
                <a:effectLst/>
                <a:latin typeface="roboto" panose="02000000000000000000" pitchFamily="2" charset="0"/>
              </a:rPr>
              <a:t>Allowing an attacker to compromise backend data stores</a:t>
            </a:r>
          </a:p>
          <a:p>
            <a:pPr algn="l">
              <a:buFont typeface="Arial" panose="020B0604020202020204" pitchFamily="34" charset="0"/>
              <a:buChar char="•"/>
            </a:pPr>
            <a:r>
              <a:rPr lang="en-US" b="0" i="0" dirty="0">
                <a:solidFill>
                  <a:srgbClr val="000000"/>
                </a:solidFill>
                <a:effectLst/>
                <a:latin typeface="roboto" panose="02000000000000000000" pitchFamily="2" charset="0"/>
              </a:rPr>
              <a:t>Allowing an attacker to compromise or hijack sessions of other users</a:t>
            </a:r>
          </a:p>
          <a:p>
            <a:pPr algn="l">
              <a:buFont typeface="Arial" panose="020B0604020202020204" pitchFamily="34" charset="0"/>
              <a:buChar char="•"/>
            </a:pPr>
            <a:r>
              <a:rPr lang="en-US" b="0" i="0" dirty="0">
                <a:solidFill>
                  <a:srgbClr val="000000"/>
                </a:solidFill>
                <a:effectLst/>
                <a:latin typeface="roboto" panose="02000000000000000000" pitchFamily="2" charset="0"/>
              </a:rPr>
              <a:t>Allowing an attacker to force actions on behalf of other users or services</a:t>
            </a:r>
          </a:p>
          <a:p>
            <a:pPr marL="0" indent="0">
              <a:lnSpc>
                <a:spcPct val="150000"/>
              </a:lnSpc>
              <a:buNone/>
            </a:pPr>
            <a:r>
              <a:rPr lang="en-US" b="0" i="0" dirty="0">
                <a:solidFill>
                  <a:srgbClr val="000000"/>
                </a:solidFill>
                <a:effectLst/>
                <a:latin typeface="roboto" panose="02000000000000000000" pitchFamily="2" charset="0"/>
              </a:rPr>
              <a:t>Successful injection attacks may completely compromise or destroy a system. It is important to test for and protect against these types of attacks.</a:t>
            </a:r>
          </a:p>
          <a:p>
            <a:pPr marL="0" indent="0">
              <a:lnSpc>
                <a:spcPct val="150000"/>
              </a:lnSpc>
              <a:buNone/>
            </a:pPr>
            <a:endParaRPr lang="en-IN" dirty="0"/>
          </a:p>
          <a:p>
            <a:pPr marL="0" indent="0">
              <a:buNone/>
            </a:pPr>
            <a:endParaRPr lang="en-IN" dirty="0"/>
          </a:p>
        </p:txBody>
      </p:sp>
    </p:spTree>
    <p:extLst>
      <p:ext uri="{BB962C8B-B14F-4D97-AF65-F5344CB8AC3E}">
        <p14:creationId xmlns:p14="http://schemas.microsoft.com/office/powerpoint/2010/main" val="3440163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C39D83-0A90-47CD-AFB1-43B38B4C6648}"/>
              </a:ext>
            </a:extLst>
          </p:cNvPr>
          <p:cNvSpPr>
            <a:spLocks noGrp="1"/>
          </p:cNvSpPr>
          <p:nvPr>
            <p:ph idx="1"/>
          </p:nvPr>
        </p:nvSpPr>
        <p:spPr>
          <a:xfrm>
            <a:off x="490887" y="452387"/>
            <a:ext cx="11203807" cy="5909912"/>
          </a:xfrm>
        </p:spPr>
        <p:txBody>
          <a:bodyPr>
            <a:normAutofit fontScale="85000" lnSpcReduction="20000"/>
          </a:bodyPr>
          <a:lstStyle/>
          <a:p>
            <a:pPr marL="0" indent="0">
              <a:buNone/>
            </a:pPr>
            <a:endParaRPr lang="en-IN" dirty="0"/>
          </a:p>
          <a:p>
            <a:pPr marL="0" indent="0" algn="ctr">
              <a:buNone/>
            </a:pPr>
            <a:r>
              <a:rPr lang="en-IN" sz="3500" b="1" u="sng" dirty="0">
                <a:solidFill>
                  <a:srgbClr val="C10F8E"/>
                </a:solidFill>
                <a:latin typeface="Times New Roman" panose="02020603050405020304" pitchFamily="18" charset="0"/>
                <a:cs typeface="Times New Roman" panose="02020603050405020304" pitchFamily="18" charset="0"/>
              </a:rPr>
              <a:t>Examples of injection flaws</a:t>
            </a:r>
          </a:p>
          <a:p>
            <a:pPr marL="0" indent="0">
              <a:buNone/>
            </a:pPr>
            <a:r>
              <a:rPr lang="en-IN" b="0" i="0" dirty="0">
                <a:solidFill>
                  <a:srgbClr val="000000"/>
                </a:solidFill>
                <a:effectLst/>
                <a:latin typeface="roboto" panose="02000000000000000000" pitchFamily="2" charset="0"/>
              </a:rPr>
              <a:t>1.OS Command Injection</a:t>
            </a:r>
          </a:p>
          <a:p>
            <a:pPr marL="0" indent="0">
              <a:buNone/>
            </a:pPr>
            <a:r>
              <a:rPr lang="en-IN" dirty="0">
                <a:solidFill>
                  <a:srgbClr val="000000"/>
                </a:solidFill>
                <a:latin typeface="roboto" panose="02000000000000000000" pitchFamily="2" charset="0"/>
              </a:rPr>
              <a:t>2. </a:t>
            </a:r>
            <a:r>
              <a:rPr lang="en-IN" b="0" i="0" dirty="0">
                <a:solidFill>
                  <a:srgbClr val="000000"/>
                </a:solidFill>
                <a:effectLst/>
                <a:latin typeface="roboto" panose="02000000000000000000" pitchFamily="2" charset="0"/>
              </a:rPr>
              <a:t>SQL Injection</a:t>
            </a:r>
            <a:endParaRPr lang="en-IN" dirty="0">
              <a:solidFill>
                <a:srgbClr val="000000"/>
              </a:solidFill>
              <a:latin typeface="roboto" panose="02000000000000000000" pitchFamily="2" charset="0"/>
            </a:endParaRPr>
          </a:p>
          <a:p>
            <a:pPr marL="0" indent="0">
              <a:buNone/>
            </a:pPr>
            <a:r>
              <a:rPr lang="en-IN" dirty="0">
                <a:solidFill>
                  <a:srgbClr val="000000"/>
                </a:solidFill>
                <a:latin typeface="roboto" panose="02000000000000000000" pitchFamily="2" charset="0"/>
              </a:rPr>
              <a:t>3. Code Injection</a:t>
            </a:r>
            <a:endParaRPr lang="en-IN" b="0" i="0" dirty="0">
              <a:solidFill>
                <a:srgbClr val="000000"/>
              </a:solidFill>
              <a:effectLst/>
              <a:latin typeface="roboto" panose="02000000000000000000" pitchFamily="2" charset="0"/>
            </a:endParaRPr>
          </a:p>
          <a:p>
            <a:pPr marL="0" indent="0">
              <a:buNone/>
            </a:pPr>
            <a:r>
              <a:rPr lang="en-IN" b="0" i="0" dirty="0">
                <a:solidFill>
                  <a:srgbClr val="000000"/>
                </a:solidFill>
                <a:effectLst/>
                <a:latin typeface="roboto" panose="02000000000000000000" pitchFamily="2" charset="0"/>
              </a:rPr>
              <a:t>4. Cross-Site Scripting (XSS)</a:t>
            </a:r>
            <a:endParaRPr lang="en-IN" i="0" dirty="0">
              <a:effectLst/>
              <a:latin typeface="Work Sans" panose="020B0604020202020204" pitchFamily="2" charset="0"/>
            </a:endParaRPr>
          </a:p>
          <a:p>
            <a:pPr marL="0" indent="0" algn="ctr">
              <a:buNone/>
            </a:pPr>
            <a:r>
              <a:rPr lang="en-IN" sz="2400" b="0" i="0" u="sng" dirty="0">
                <a:solidFill>
                  <a:srgbClr val="C10F8E"/>
                </a:solidFill>
                <a:effectLst/>
                <a:latin typeface="Arial" panose="020B0604020202020204" pitchFamily="34" charset="0"/>
              </a:rPr>
              <a:t>OS command injection</a:t>
            </a:r>
          </a:p>
          <a:p>
            <a:pPr marL="0" indent="0">
              <a:buNone/>
            </a:pPr>
            <a:r>
              <a:rPr lang="en-US" sz="2000" b="0" i="0" dirty="0">
                <a:solidFill>
                  <a:srgbClr val="333332"/>
                </a:solidFill>
                <a:effectLst/>
                <a:latin typeface="Arial" panose="020B0604020202020204" pitchFamily="34" charset="0"/>
              </a:rPr>
              <a:t>OS command injection (also known as shell injection) is a web security vulnerability that allows an attacker to execute arbitrary operating system (OS) commands on the server that is running an application, and typically fully compromise the application and all its data.</a:t>
            </a:r>
          </a:p>
          <a:p>
            <a:pPr marL="0" indent="0" algn="ctr">
              <a:buNone/>
            </a:pPr>
            <a:r>
              <a:rPr lang="en-IN" sz="2400" b="0" i="0" u="sng" dirty="0">
                <a:solidFill>
                  <a:srgbClr val="C10F8E"/>
                </a:solidFill>
                <a:effectLst/>
                <a:latin typeface="roboto" panose="02000000000000000000" pitchFamily="2" charset="0"/>
              </a:rPr>
              <a:t>SQL Injection</a:t>
            </a:r>
          </a:p>
          <a:p>
            <a:pPr marL="0" indent="0">
              <a:buNone/>
            </a:pPr>
            <a:r>
              <a:rPr lang="en-US" sz="2000" b="0" i="0" dirty="0">
                <a:solidFill>
                  <a:srgbClr val="000000"/>
                </a:solidFill>
                <a:effectLst/>
                <a:latin typeface="Arial" panose="020B0604020202020204" pitchFamily="34" charset="0"/>
                <a:cs typeface="Arial" panose="020B0604020202020204" pitchFamily="34" charset="0"/>
              </a:rPr>
              <a:t>SQL injection is a code injection technique that might destroy the database. SQL injection is one of the most common web hacking techniques. </a:t>
            </a:r>
            <a:r>
              <a:rPr lang="en-US" sz="2000" dirty="0">
                <a:solidFill>
                  <a:srgbClr val="000000"/>
                </a:solidFill>
                <a:latin typeface="Arial" panose="020B0604020202020204" pitchFamily="34" charset="0"/>
                <a:cs typeface="Arial" panose="020B0604020202020204" pitchFamily="34" charset="0"/>
              </a:rPr>
              <a:t>SQL injection is the placement of malicious code in SQL statements, via web page input. </a:t>
            </a:r>
            <a:r>
              <a:rPr lang="en-US" sz="2000" b="0" i="0" dirty="0">
                <a:solidFill>
                  <a:srgbClr val="000000"/>
                </a:solidFill>
                <a:effectLst/>
                <a:latin typeface="Verdana" panose="020B0604030504040204" pitchFamily="34" charset="0"/>
              </a:rPr>
              <a:t>SQL injection usually occurs when  asking to a user for input, like their username/</a:t>
            </a:r>
            <a:r>
              <a:rPr lang="en-US" sz="2000" b="0" i="0" dirty="0" err="1">
                <a:solidFill>
                  <a:srgbClr val="000000"/>
                </a:solidFill>
                <a:effectLst/>
                <a:latin typeface="Verdana" panose="020B0604030504040204" pitchFamily="34" charset="0"/>
              </a:rPr>
              <a:t>userid</a:t>
            </a:r>
            <a:r>
              <a:rPr lang="en-US" sz="2000" b="0" i="0" dirty="0">
                <a:solidFill>
                  <a:srgbClr val="000000"/>
                </a:solidFill>
                <a:effectLst/>
                <a:latin typeface="Verdana" panose="020B0604030504040204" pitchFamily="34" charset="0"/>
              </a:rPr>
              <a:t>, and instead of a name/id, the user gives  an SQL statement that  will </a:t>
            </a:r>
            <a:r>
              <a:rPr lang="en-US" sz="2000" b="1" i="0" dirty="0">
                <a:solidFill>
                  <a:srgbClr val="000000"/>
                </a:solidFill>
                <a:effectLst/>
                <a:latin typeface="Verdana" panose="020B0604030504040204" pitchFamily="34" charset="0"/>
              </a:rPr>
              <a:t>unknowingly</a:t>
            </a:r>
            <a:r>
              <a:rPr lang="en-US" sz="2000" b="0" i="0" dirty="0">
                <a:solidFill>
                  <a:srgbClr val="000000"/>
                </a:solidFill>
                <a:effectLst/>
                <a:latin typeface="Verdana" panose="020B0604030504040204" pitchFamily="34" charset="0"/>
              </a:rPr>
              <a:t> run on the database.</a:t>
            </a:r>
          </a:p>
          <a:p>
            <a:pPr marL="0" indent="0" algn="ctr">
              <a:buNone/>
            </a:pPr>
            <a:r>
              <a:rPr lang="en-IN" sz="2000" b="1" i="0" u="none" strike="noStrike" dirty="0">
                <a:solidFill>
                  <a:srgbClr val="C10F8E"/>
                </a:solidFill>
                <a:effectLst/>
                <a:latin typeface="Open Sans" panose="020B0606030504020204" pitchFamily="34" charset="0"/>
                <a:hlinkClick r:id="rId2">
                  <a:extLst>
                    <a:ext uri="{A12FA001-AC4F-418D-AE19-62706E023703}">
                      <ahyp:hlinkClr xmlns:ahyp="http://schemas.microsoft.com/office/drawing/2018/hyperlinkcolor" val="tx"/>
                    </a:ext>
                  </a:extLst>
                </a:hlinkClick>
              </a:rPr>
              <a:t>Code injection</a:t>
            </a:r>
            <a:endParaRPr lang="en-IN" sz="2000" b="1" i="0" u="none" strike="noStrike" dirty="0">
              <a:solidFill>
                <a:srgbClr val="C10F8E"/>
              </a:solidFill>
              <a:effectLst/>
              <a:latin typeface="Open Sans" panose="020B0606030504020204" pitchFamily="34" charset="0"/>
            </a:endParaRPr>
          </a:p>
          <a:p>
            <a:pPr marL="0" indent="0">
              <a:buNone/>
            </a:pPr>
            <a:r>
              <a:rPr lang="en-US" sz="2000" b="0" i="0" dirty="0">
                <a:solidFill>
                  <a:srgbClr val="1D1C29"/>
                </a:solidFill>
                <a:effectLst/>
                <a:latin typeface="Open Sans" panose="020B0606030504020204" pitchFamily="34" charset="0"/>
              </a:rPr>
              <a:t>The attacker injects application code written in the application language. This code may be used to execute operating system commands with the privileges of the user who is running the web application. In advanced cases, the attacker may exploit additional privilege escalation vulnerabilities, which may lead to full web server compromise.</a:t>
            </a:r>
            <a:endParaRPr lang="en-IN" sz="2000" b="1" i="0" u="none" strike="noStrike" dirty="0">
              <a:solidFill>
                <a:srgbClr val="FF0000"/>
              </a:solidFill>
              <a:effectLst/>
              <a:latin typeface="Open Sans" panose="020B0606030504020204" pitchFamily="34" charset="0"/>
            </a:endParaRPr>
          </a:p>
          <a:p>
            <a:pPr marL="0" indent="0" algn="ctr">
              <a:buNone/>
            </a:pPr>
            <a:endParaRPr lang="en-US" sz="2000" b="0" i="0" dirty="0">
              <a:solidFill>
                <a:srgbClr val="FF0000"/>
              </a:solidFill>
              <a:effectLst/>
              <a:latin typeface="Verdana" panose="020B0604030504040204" pitchFamily="34" charset="0"/>
            </a:endParaRPr>
          </a:p>
          <a:p>
            <a:pPr marL="0" indent="0">
              <a:buNone/>
            </a:pPr>
            <a:endParaRPr lang="en-IN" sz="2000" dirty="0">
              <a:solidFill>
                <a:srgbClr val="000000"/>
              </a:solidFill>
              <a:latin typeface="Arial" panose="020B0604020202020204" pitchFamily="34" charset="0"/>
              <a:cs typeface="Arial" panose="020B0604020202020204" pitchFamily="34" charset="0"/>
            </a:endParaRPr>
          </a:p>
          <a:p>
            <a:pPr marL="0" indent="0">
              <a:buNone/>
            </a:pPr>
            <a:endParaRPr lang="en-IN" sz="200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1971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0344E2-1914-41DA-A75D-20223057269F}"/>
              </a:ext>
            </a:extLst>
          </p:cNvPr>
          <p:cNvSpPr>
            <a:spLocks noGrp="1"/>
          </p:cNvSpPr>
          <p:nvPr>
            <p:ph idx="1"/>
          </p:nvPr>
        </p:nvSpPr>
        <p:spPr>
          <a:xfrm>
            <a:off x="644893" y="539015"/>
            <a:ext cx="10789920" cy="5727031"/>
          </a:xfrm>
        </p:spPr>
        <p:txBody>
          <a:bodyPr>
            <a:normAutofit fontScale="92500" lnSpcReduction="20000"/>
          </a:bodyPr>
          <a:lstStyle/>
          <a:p>
            <a:pPr marL="0" indent="0">
              <a:buNone/>
            </a:pPr>
            <a:endParaRPr lang="en-IN" dirty="0"/>
          </a:p>
          <a:p>
            <a:pPr marL="0" indent="0" algn="ctr">
              <a:buNone/>
            </a:pPr>
            <a:r>
              <a:rPr lang="en-IN" b="1" i="0" u="sng" dirty="0">
                <a:solidFill>
                  <a:srgbClr val="C10F8E"/>
                </a:solidFill>
                <a:effectLst/>
                <a:latin typeface="roboto" panose="02000000000000000000" pitchFamily="2" charset="0"/>
              </a:rPr>
              <a:t>Cross-Site Scripting (XSS)</a:t>
            </a:r>
          </a:p>
          <a:p>
            <a:pPr marL="0" indent="0" algn="ctr">
              <a:buNone/>
            </a:pPr>
            <a:endParaRPr lang="en-IN" b="1" i="0" u="sng" dirty="0">
              <a:solidFill>
                <a:srgbClr val="FF0000"/>
              </a:solidFill>
              <a:effectLst/>
              <a:latin typeface="roboto" panose="02000000000000000000" pitchFamily="2" charset="0"/>
            </a:endParaRPr>
          </a:p>
          <a:p>
            <a:pPr marL="0" indent="0">
              <a:buNone/>
            </a:pPr>
            <a:r>
              <a:rPr lang="en-US" b="0" i="0" dirty="0">
                <a:solidFill>
                  <a:srgbClr val="000000"/>
                </a:solidFill>
                <a:effectLst/>
                <a:latin typeface="Arial" panose="020B0604020202020204" pitchFamily="34" charset="0"/>
                <a:cs typeface="Arial" panose="020B0604020202020204" pitchFamily="34" charset="0"/>
              </a:rPr>
              <a:t>Cross-Site Scripting (XSS) attacks are a type of injection, in which malicious scripts are injected into  benign and trusted websites. XSS attacks occur when an attacker uses a web application to send malicious code, generally in the form of a browser side script, to a different end user. Flaws that allow these attacks to succeed are quite widespread and occur anywhere a web application uses input from a user within the output it generates without validating or encoding it.</a:t>
            </a:r>
          </a:p>
          <a:p>
            <a:pPr marL="0" indent="0" algn="ctr">
              <a:buNone/>
            </a:pPr>
            <a:r>
              <a:rPr lang="en-US" sz="2400" b="1" i="0" u="sng" dirty="0">
                <a:solidFill>
                  <a:srgbClr val="002060"/>
                </a:solidFill>
                <a:effectLst/>
                <a:latin typeface="Times New Roman" panose="02020603050405020304" pitchFamily="18" charset="0"/>
                <a:cs typeface="Times New Roman" panose="02020603050405020304" pitchFamily="18" charset="0"/>
              </a:rPr>
              <a:t>How to Prevent  Injection attacks</a:t>
            </a:r>
          </a:p>
          <a:p>
            <a:pPr algn="l">
              <a:buFont typeface="Arial" panose="020B0604020202020204" pitchFamily="34" charset="0"/>
              <a:buChar char="•"/>
            </a:pPr>
            <a:r>
              <a:rPr lang="en-US" b="0" i="0" dirty="0">
                <a:solidFill>
                  <a:srgbClr val="1F3648"/>
                </a:solidFill>
                <a:effectLst/>
                <a:latin typeface="Roboto" panose="02000000000000000000" pitchFamily="2" charset="0"/>
              </a:rPr>
              <a:t>Validating user inputs by creating an allow-list (whitelist) for valid statements and configuring inputs for user data by context </a:t>
            </a:r>
          </a:p>
          <a:p>
            <a:pPr algn="l">
              <a:buFont typeface="Arial" panose="020B0604020202020204" pitchFamily="34" charset="0"/>
              <a:buChar char="•"/>
            </a:pPr>
            <a:r>
              <a:rPr lang="en-US" b="0" i="0" dirty="0">
                <a:solidFill>
                  <a:srgbClr val="1F3648"/>
                </a:solidFill>
                <a:effectLst/>
                <a:latin typeface="Roboto" panose="02000000000000000000" pitchFamily="2" charset="0"/>
              </a:rPr>
              <a:t>Using prepared statements with parameterized queries that help distinguish between code and user input and do not mistake statements for commands</a:t>
            </a:r>
          </a:p>
          <a:p>
            <a:pPr algn="l">
              <a:buFont typeface="Arial" panose="020B0604020202020204" pitchFamily="34" charset="0"/>
              <a:buChar char="•"/>
            </a:pPr>
            <a:r>
              <a:rPr lang="en-US" b="0" i="0" dirty="0">
                <a:solidFill>
                  <a:srgbClr val="1F3648"/>
                </a:solidFill>
                <a:effectLst/>
                <a:latin typeface="Roboto" panose="02000000000000000000" pitchFamily="2" charset="0"/>
              </a:rPr>
              <a:t>Using stored procedures that are defined and stored in the database and called from the web application</a:t>
            </a:r>
          </a:p>
          <a:p>
            <a:pPr algn="l">
              <a:buFont typeface="Arial" panose="020B0604020202020204" pitchFamily="34" charset="0"/>
              <a:buChar char="•"/>
            </a:pPr>
            <a:r>
              <a:rPr lang="en-US" b="0" i="0" dirty="0">
                <a:solidFill>
                  <a:srgbClr val="1F3648"/>
                </a:solidFill>
                <a:effectLst/>
                <a:latin typeface="Roboto" panose="02000000000000000000" pitchFamily="2" charset="0"/>
              </a:rPr>
              <a:t>Limiting special characters to disallow string concatenation</a:t>
            </a:r>
          </a:p>
          <a:p>
            <a:pPr algn="l">
              <a:buFont typeface="Arial" panose="020B0604020202020204" pitchFamily="34" charset="0"/>
              <a:buChar char="•"/>
            </a:pPr>
            <a:r>
              <a:rPr lang="en-US" b="0" i="0" dirty="0">
                <a:solidFill>
                  <a:srgbClr val="1F3648"/>
                </a:solidFill>
                <a:effectLst/>
                <a:latin typeface="Roboto" panose="02000000000000000000" pitchFamily="2" charset="0"/>
              </a:rPr>
              <a:t>Escaping all user-supplied input (the last resort measure, according to OWASP)</a:t>
            </a:r>
          </a:p>
          <a:p>
            <a:pPr algn="l">
              <a:buFont typeface="Arial" panose="020B0604020202020204" pitchFamily="34" charset="0"/>
              <a:buChar char="•"/>
            </a:pPr>
            <a:r>
              <a:rPr lang="en-US" b="0" i="0" dirty="0">
                <a:solidFill>
                  <a:srgbClr val="1F3648"/>
                </a:solidFill>
                <a:effectLst/>
                <a:latin typeface="Roboto" panose="02000000000000000000" pitchFamily="2" charset="0"/>
              </a:rPr>
              <a:t>Reducing your application’s attack surface by removing any unnecessary functionalities that would otherwise need to be guarded</a:t>
            </a:r>
          </a:p>
          <a:p>
            <a:pPr algn="l">
              <a:buFont typeface="Arial" panose="020B0604020202020204" pitchFamily="34" charset="0"/>
              <a:buChar char="•"/>
            </a:pPr>
            <a:r>
              <a:rPr lang="en-US" b="0" i="0" dirty="0">
                <a:solidFill>
                  <a:srgbClr val="1F3648"/>
                </a:solidFill>
                <a:effectLst/>
                <a:latin typeface="Roboto" panose="02000000000000000000" pitchFamily="2" charset="0"/>
              </a:rPr>
              <a:t>Enforcing least privilege and strict access by allowing only those privileges that are necessary for an account</a:t>
            </a:r>
          </a:p>
          <a:p>
            <a:pPr marL="0" indent="0">
              <a:buNone/>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056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C286E-39EA-4D56-9634-EA588AFBA656}"/>
              </a:ext>
            </a:extLst>
          </p:cNvPr>
          <p:cNvSpPr>
            <a:spLocks noGrp="1"/>
          </p:cNvSpPr>
          <p:nvPr>
            <p:ph type="title"/>
          </p:nvPr>
        </p:nvSpPr>
        <p:spPr>
          <a:xfrm>
            <a:off x="1066800" y="642594"/>
            <a:ext cx="10058400" cy="753069"/>
          </a:xfrm>
        </p:spPr>
        <p:txBody>
          <a:bodyPr>
            <a:normAutofit fontScale="90000"/>
          </a:bodyPr>
          <a:lstStyle/>
          <a:p>
            <a:pPr algn="ctr"/>
            <a:br>
              <a:rPr lang="en-IN" b="0" i="0" dirty="0">
                <a:solidFill>
                  <a:srgbClr val="000000"/>
                </a:solidFill>
                <a:effectLst/>
                <a:latin typeface="Open Sans" panose="020B0604020202020204" pitchFamily="34" charset="0"/>
              </a:rPr>
            </a:br>
            <a:r>
              <a:rPr lang="en-IN" sz="3600" b="0" i="0" dirty="0">
                <a:solidFill>
                  <a:srgbClr val="FF0000"/>
                </a:solidFill>
                <a:effectLst/>
                <a:latin typeface="Times New Roman" panose="02020603050405020304" pitchFamily="18" charset="0"/>
                <a:cs typeface="Times New Roman" panose="02020603050405020304" pitchFamily="18" charset="0"/>
              </a:rPr>
              <a:t>What is Broken Authentication?</a:t>
            </a:r>
            <a:br>
              <a:rPr lang="en-IN" sz="3600" b="0" i="0" dirty="0">
                <a:solidFill>
                  <a:srgbClr val="FF0000"/>
                </a:solidFill>
                <a:effectLst/>
                <a:latin typeface="Times New Roman" panose="02020603050405020304" pitchFamily="18" charset="0"/>
                <a:cs typeface="Times New Roman" panose="02020603050405020304" pitchFamily="18" charset="0"/>
              </a:rPr>
            </a:br>
            <a:endParaRPr lang="en-IN"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2EB8360-AE28-4326-BFC3-41D71F0C950C}"/>
              </a:ext>
            </a:extLst>
          </p:cNvPr>
          <p:cNvSpPr>
            <a:spLocks noGrp="1"/>
          </p:cNvSpPr>
          <p:nvPr>
            <p:ph idx="1"/>
          </p:nvPr>
        </p:nvSpPr>
        <p:spPr>
          <a:xfrm>
            <a:off x="1066800" y="1559293"/>
            <a:ext cx="10743398" cy="4908884"/>
          </a:xfrm>
        </p:spPr>
        <p:txBody>
          <a:bodyPr>
            <a:normAutofit/>
          </a:bodyPr>
          <a:lstStyle/>
          <a:p>
            <a:pPr marL="0" indent="0" algn="l">
              <a:buNone/>
            </a:pPr>
            <a:r>
              <a:rPr lang="en-US" b="1" i="1" dirty="0">
                <a:solidFill>
                  <a:srgbClr val="C10F8E"/>
                </a:solidFill>
                <a:latin typeface="Lato" panose="020B0604020202020204" pitchFamily="34" charset="0"/>
              </a:rPr>
              <a:t>B</a:t>
            </a:r>
            <a:r>
              <a:rPr lang="en-US" b="1" i="1" dirty="0">
                <a:solidFill>
                  <a:srgbClr val="C10F8E"/>
                </a:solidFill>
                <a:effectLst/>
                <a:latin typeface="Lato" panose="020B0604020202020204" pitchFamily="34" charset="0"/>
              </a:rPr>
              <a:t>roken authentication </a:t>
            </a:r>
            <a:r>
              <a:rPr lang="en-US" b="0" i="0" dirty="0">
                <a:solidFill>
                  <a:srgbClr val="323C3E"/>
                </a:solidFill>
                <a:effectLst/>
                <a:latin typeface="Lato" panose="020B0604020202020204" pitchFamily="34" charset="0"/>
              </a:rPr>
              <a:t>refers to the vulnerabilities or weaknesses inherent in an online platform or application that allows hackers to bypass the login security and gain access to all the privileges owned by the hacked user. </a:t>
            </a:r>
            <a:r>
              <a:rPr lang="en-US" b="0" i="0" dirty="0">
                <a:solidFill>
                  <a:srgbClr val="323C3E"/>
                </a:solidFill>
                <a:effectLst/>
                <a:latin typeface="Lato" panose="020F0502020204030203" pitchFamily="34" charset="0"/>
              </a:rPr>
              <a:t>Authentication ensures that only a verified user can access the information and privileges on the web application. It gets ‘broken’ when an attacker bypasses the process and impersonates the user on the application. </a:t>
            </a:r>
          </a:p>
          <a:p>
            <a:pPr marL="0" indent="0" algn="l">
              <a:buNone/>
            </a:pPr>
            <a:r>
              <a:rPr lang="en-US" b="0" i="0" dirty="0">
                <a:solidFill>
                  <a:srgbClr val="323C3E"/>
                </a:solidFill>
                <a:effectLst/>
                <a:latin typeface="Lato" panose="020F0502020204030203" pitchFamily="34" charset="0"/>
              </a:rPr>
              <a:t>The  inherent weaknesses can broadly be classified into two categories -namely, </a:t>
            </a:r>
            <a:r>
              <a:rPr lang="en-US" b="0" i="1" dirty="0">
                <a:solidFill>
                  <a:srgbClr val="323C3E"/>
                </a:solidFill>
                <a:effectLst/>
                <a:latin typeface="Lato" panose="020F0502020204030203" pitchFamily="34" charset="0"/>
              </a:rPr>
              <a:t>poor session management and poor credential management.</a:t>
            </a:r>
          </a:p>
          <a:p>
            <a:pPr marL="0" indent="0">
              <a:buNone/>
            </a:pPr>
            <a:r>
              <a:rPr lang="en-US" b="1" i="1" dirty="0">
                <a:solidFill>
                  <a:srgbClr val="323C3E"/>
                </a:solidFill>
                <a:effectLst/>
                <a:latin typeface="Lato" panose="020F0502020204030203" pitchFamily="34" charset="0"/>
              </a:rPr>
              <a:t>Another definition of  broken authentication is </a:t>
            </a:r>
          </a:p>
          <a:p>
            <a:pPr marL="0" indent="0" algn="l">
              <a:buNone/>
            </a:pPr>
            <a:r>
              <a:rPr lang="en-US" b="0" i="1" dirty="0">
                <a:solidFill>
                  <a:srgbClr val="323C3E"/>
                </a:solidFill>
                <a:effectLst/>
                <a:latin typeface="Lato" panose="020B0604020202020204" pitchFamily="34" charset="0"/>
              </a:rPr>
              <a:t> </a:t>
            </a:r>
            <a:r>
              <a:rPr lang="en-US" b="0" i="1" dirty="0">
                <a:effectLst/>
                <a:latin typeface="Barlow" panose="00000500000000000000" pitchFamily="2" charset="0"/>
              </a:rPr>
              <a:t>when the hacker gains access into the system admin's account by using the online platform's vulnerabilities, particularly in two areas: credential management and session management, it's referred to as broken authentication</a:t>
            </a:r>
            <a:r>
              <a:rPr lang="en-US" b="0" i="0" dirty="0">
                <a:effectLst/>
                <a:latin typeface="Barlow" panose="00000500000000000000" pitchFamily="2" charset="0"/>
              </a:rPr>
              <a:t>.</a:t>
            </a:r>
          </a:p>
          <a:p>
            <a:pPr marL="0" indent="0" algn="l">
              <a:buNone/>
            </a:pPr>
            <a:r>
              <a:rPr lang="en-US" b="0" i="0" dirty="0">
                <a:effectLst/>
                <a:latin typeface="Barlow" panose="00000500000000000000" pitchFamily="2" charset="0"/>
              </a:rPr>
              <a:t>Authentication protects a consumer's identity by allowing only a verified user to enter into the system. But there are numerous ways through which the hacker impersonates the consumer and enters inside the system.</a:t>
            </a:r>
          </a:p>
          <a:p>
            <a:endParaRPr lang="en-IN" dirty="0"/>
          </a:p>
        </p:txBody>
      </p:sp>
    </p:spTree>
    <p:extLst>
      <p:ext uri="{BB962C8B-B14F-4D97-AF65-F5344CB8AC3E}">
        <p14:creationId xmlns:p14="http://schemas.microsoft.com/office/powerpoint/2010/main" val="3696943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E6A123-9D1B-47A2-BE57-0B607DAA9B0F}"/>
              </a:ext>
            </a:extLst>
          </p:cNvPr>
          <p:cNvSpPr>
            <a:spLocks noGrp="1"/>
          </p:cNvSpPr>
          <p:nvPr>
            <p:ph idx="1"/>
          </p:nvPr>
        </p:nvSpPr>
        <p:spPr>
          <a:xfrm>
            <a:off x="664143" y="529389"/>
            <a:ext cx="10461057" cy="5505651"/>
          </a:xfrm>
        </p:spPr>
        <p:txBody>
          <a:bodyPr>
            <a:normAutofit/>
          </a:bodyPr>
          <a:lstStyle/>
          <a:p>
            <a:pPr marL="0" indent="0" algn="ctr">
              <a:buNone/>
            </a:pPr>
            <a:r>
              <a:rPr lang="en-US" sz="2000" b="1" i="0" u="sng" dirty="0">
                <a:solidFill>
                  <a:srgbClr val="C10F8E"/>
                </a:solidFill>
                <a:effectLst/>
                <a:latin typeface="Times New Roman" panose="02020603050405020304" pitchFamily="18" charset="0"/>
                <a:cs typeface="Times New Roman" panose="02020603050405020304" pitchFamily="18" charset="0"/>
              </a:rPr>
              <a:t>What Scenarios Can Cause Broken Authentication</a:t>
            </a:r>
          </a:p>
          <a:p>
            <a:pPr marL="0" indent="0">
              <a:buNone/>
            </a:pPr>
            <a:r>
              <a:rPr lang="en-US" dirty="0">
                <a:latin typeface="Barlow" panose="00000500000000000000" pitchFamily="2" charset="0"/>
              </a:rPr>
              <a:t>T</a:t>
            </a:r>
            <a:r>
              <a:rPr lang="en-US" b="0" i="0" dirty="0">
                <a:effectLst/>
                <a:latin typeface="Barlow" panose="00000500000000000000" pitchFamily="2" charset="0"/>
              </a:rPr>
              <a:t>he primary reasons for broken authentication:</a:t>
            </a:r>
          </a:p>
          <a:p>
            <a:pPr algn="l"/>
            <a:r>
              <a:rPr lang="en-US" b="1" i="0" dirty="0">
                <a:effectLst/>
                <a:latin typeface="Barlow" panose="00000500000000000000" pitchFamily="2" charset="0"/>
              </a:rPr>
              <a:t>a. Poor credential management</a:t>
            </a:r>
          </a:p>
          <a:p>
            <a:pPr algn="l"/>
            <a:r>
              <a:rPr lang="en-US" b="0" i="0" dirty="0">
                <a:effectLst/>
                <a:latin typeface="Barlow" panose="00000500000000000000" pitchFamily="2" charset="0"/>
              </a:rPr>
              <a:t>Consumer credentials can be hijacked to gain access to the system. There are various ways that the hacker can steal critical information, such as the following:</a:t>
            </a:r>
          </a:p>
          <a:p>
            <a:pPr algn="l">
              <a:buFont typeface="Arial" panose="020B0604020202020204" pitchFamily="34" charset="0"/>
              <a:buChar char="•"/>
            </a:pPr>
            <a:r>
              <a:rPr lang="en-US" b="1" i="0" dirty="0">
                <a:effectLst/>
                <a:latin typeface="Barlow" panose="00000500000000000000" pitchFamily="2" charset="0"/>
              </a:rPr>
              <a:t>Weak passwords</a:t>
            </a:r>
            <a:r>
              <a:rPr lang="en-US" b="0" i="0" dirty="0">
                <a:effectLst/>
                <a:latin typeface="Barlow" panose="00000500000000000000" pitchFamily="2" charset="0"/>
              </a:rPr>
              <a:t>: The consumer creates a weak password like '12345' or 'pass123'. The hacker can use various password cracking techniques like rainbow tables and dictionaries to gain access to the system.</a:t>
            </a:r>
          </a:p>
          <a:p>
            <a:pPr algn="l">
              <a:buFont typeface="Arial" panose="020B0604020202020204" pitchFamily="34" charset="0"/>
              <a:buChar char="•"/>
            </a:pPr>
            <a:r>
              <a:rPr lang="en-US" b="1" i="0" dirty="0">
                <a:effectLst/>
                <a:latin typeface="Barlow" panose="00000500000000000000" pitchFamily="2" charset="0"/>
              </a:rPr>
              <a:t>Weak cryptography</a:t>
            </a:r>
            <a:r>
              <a:rPr lang="en-US" b="0" i="0" dirty="0">
                <a:effectLst/>
                <a:latin typeface="Barlow" panose="00000500000000000000" pitchFamily="2" charset="0"/>
              </a:rPr>
              <a:t>: Using weak encryption techniques like base64 and weak hashing algorithms like SHA1 and MD5 make credentials vulnerable. Which is why they must be stored using strong hashing algorithms that make password cracking challenging.</a:t>
            </a:r>
          </a:p>
          <a:p>
            <a:pPr algn="l"/>
            <a:r>
              <a:rPr lang="en-US" b="1" i="0" dirty="0">
                <a:effectLst/>
                <a:latin typeface="Barlow" panose="00000500000000000000" pitchFamily="2" charset="0"/>
              </a:rPr>
              <a:t>b. Poor session management</a:t>
            </a:r>
          </a:p>
          <a:p>
            <a:pPr marL="0" indent="0">
              <a:buNone/>
            </a:pPr>
            <a:endParaRPr lang="en-IN" dirty="0"/>
          </a:p>
        </p:txBody>
      </p:sp>
    </p:spTree>
    <p:extLst>
      <p:ext uri="{BB962C8B-B14F-4D97-AF65-F5344CB8AC3E}">
        <p14:creationId xmlns:p14="http://schemas.microsoft.com/office/powerpoint/2010/main" val="213652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2406B3-A473-428E-BD91-1A85258E0D41}"/>
              </a:ext>
            </a:extLst>
          </p:cNvPr>
          <p:cNvSpPr>
            <a:spLocks noGrp="1"/>
          </p:cNvSpPr>
          <p:nvPr>
            <p:ph idx="1"/>
          </p:nvPr>
        </p:nvSpPr>
        <p:spPr>
          <a:xfrm>
            <a:off x="1066800" y="750771"/>
            <a:ext cx="10058400" cy="5284269"/>
          </a:xfrm>
        </p:spPr>
        <p:txBody>
          <a:bodyPr>
            <a:normAutofit/>
          </a:bodyPr>
          <a:lstStyle/>
          <a:p>
            <a:pPr algn="l"/>
            <a:r>
              <a:rPr lang="en-US" b="0" i="0" dirty="0">
                <a:effectLst/>
                <a:latin typeface="Barlow" panose="00000500000000000000" pitchFamily="2" charset="0"/>
              </a:rPr>
              <a:t>Let’s assume you like playing online games. You log in to the application and make several interactions with the network.</a:t>
            </a:r>
          </a:p>
          <a:p>
            <a:pPr algn="l"/>
            <a:r>
              <a:rPr lang="en-US" b="0" i="0" dirty="0">
                <a:effectLst/>
                <a:latin typeface="Barlow" panose="00000500000000000000" pitchFamily="2" charset="0"/>
              </a:rPr>
              <a:t>The application issues a session ID whenever you log in and records all your interactions. It is through this ID that the application communicates with you and responds to all your requests.</a:t>
            </a:r>
          </a:p>
          <a:p>
            <a:pPr algn="l"/>
            <a:r>
              <a:rPr lang="en-US" b="0" i="0" dirty="0">
                <a:effectLst/>
                <a:latin typeface="Barlow" panose="00000500000000000000" pitchFamily="2" charset="0"/>
              </a:rPr>
              <a:t>The </a:t>
            </a:r>
            <a:r>
              <a:rPr lang="en-US" b="1" i="0" u="none" strike="noStrike" dirty="0">
                <a:solidFill>
                  <a:srgbClr val="7030A0"/>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OWASP broken authentication</a:t>
            </a:r>
            <a:r>
              <a:rPr lang="en-US" b="1" i="0" dirty="0">
                <a:solidFill>
                  <a:srgbClr val="7030A0"/>
                </a:solidFill>
                <a:effectLst/>
                <a:latin typeface="Times New Roman" panose="02020603050405020304" pitchFamily="18" charset="0"/>
                <a:cs typeface="Times New Roman" panose="02020603050405020304" pitchFamily="18" charset="0"/>
              </a:rPr>
              <a:t> </a:t>
            </a:r>
            <a:r>
              <a:rPr lang="en-US" b="0" i="0" dirty="0">
                <a:effectLst/>
                <a:latin typeface="Barlow" panose="00000500000000000000" pitchFamily="2" charset="0"/>
              </a:rPr>
              <a:t>recommendations state that this session ID is equivalent to your original login credentials. If hackers steal your session ID, they can sign in by impersonating your identity. This is known as </a:t>
            </a:r>
            <a:r>
              <a:rPr lang="en-US" b="1" i="0" dirty="0">
                <a:solidFill>
                  <a:srgbClr val="7030A0"/>
                </a:solidFill>
                <a:effectLst/>
                <a:latin typeface="Barlow" panose="00000500000000000000" pitchFamily="2" charset="0"/>
              </a:rPr>
              <a:t>session hijacking.</a:t>
            </a:r>
          </a:p>
          <a:p>
            <a:pPr algn="l"/>
            <a:r>
              <a:rPr lang="en-US" b="0" i="0" dirty="0">
                <a:effectLst/>
                <a:latin typeface="Barlow" panose="00000500000000000000" pitchFamily="2" charset="0"/>
              </a:rPr>
              <a:t>The following points list the scenarios that can cause broken authentication.</a:t>
            </a:r>
          </a:p>
          <a:p>
            <a:pPr algn="l">
              <a:buFont typeface="+mj-lt"/>
              <a:buAutoNum type="arabicPeriod"/>
            </a:pPr>
            <a:r>
              <a:rPr lang="en-US" b="0" i="0" dirty="0">
                <a:effectLst/>
                <a:latin typeface="Barlow" panose="00000500000000000000" pitchFamily="2" charset="0"/>
              </a:rPr>
              <a:t>Weak usernames and passwords.</a:t>
            </a:r>
          </a:p>
          <a:p>
            <a:pPr algn="l">
              <a:buFont typeface="+mj-lt"/>
              <a:buAutoNum type="arabicPeriod"/>
            </a:pPr>
            <a:r>
              <a:rPr lang="en-US" b="0" i="0" dirty="0">
                <a:effectLst/>
                <a:latin typeface="Barlow" panose="00000500000000000000" pitchFamily="2" charset="0"/>
              </a:rPr>
              <a:t>Session fixation attacks.</a:t>
            </a:r>
          </a:p>
          <a:p>
            <a:pPr algn="l">
              <a:buFont typeface="+mj-lt"/>
              <a:buAutoNum type="arabicPeriod"/>
            </a:pPr>
            <a:r>
              <a:rPr lang="en-US" b="0" i="0" dirty="0">
                <a:effectLst/>
                <a:latin typeface="Barlow" panose="00000500000000000000" pitchFamily="2" charset="0"/>
              </a:rPr>
              <a:t>URL rewriting.</a:t>
            </a:r>
          </a:p>
          <a:p>
            <a:pPr algn="l">
              <a:buFont typeface="+mj-lt"/>
              <a:buAutoNum type="arabicPeriod"/>
            </a:pPr>
            <a:r>
              <a:rPr lang="en-US" b="0" i="0" dirty="0">
                <a:effectLst/>
                <a:latin typeface="Barlow" panose="00000500000000000000" pitchFamily="2" charset="0"/>
              </a:rPr>
              <a:t>Consumer identity details aren't protected when stored.</a:t>
            </a:r>
          </a:p>
          <a:p>
            <a:pPr algn="l">
              <a:buFont typeface="+mj-lt"/>
              <a:buAutoNum type="arabicPeriod"/>
            </a:pPr>
            <a:r>
              <a:rPr lang="en-US" b="0" i="0" dirty="0">
                <a:effectLst/>
                <a:latin typeface="Barlow" panose="00000500000000000000" pitchFamily="2" charset="0"/>
              </a:rPr>
              <a:t>Consumer identity details are transferred over unencrypted connections.</a:t>
            </a:r>
          </a:p>
          <a:p>
            <a:endParaRPr lang="en-IN" dirty="0"/>
          </a:p>
        </p:txBody>
      </p:sp>
    </p:spTree>
    <p:extLst>
      <p:ext uri="{BB962C8B-B14F-4D97-AF65-F5344CB8AC3E}">
        <p14:creationId xmlns:p14="http://schemas.microsoft.com/office/powerpoint/2010/main" val="1622072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Savon</Template>
  <TotalTime>341</TotalTime>
  <Words>3512</Words>
  <Application>Microsoft Office PowerPoint</Application>
  <PresentationFormat>Widescreen</PresentationFormat>
  <Paragraphs>216</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Savon</vt:lpstr>
      <vt:lpstr>Common web application security  vulnerabilities - Module 5 </vt:lpstr>
      <vt:lpstr>PowerPoint Presentation</vt:lpstr>
      <vt:lpstr>Common Web application security vulnerabilities</vt:lpstr>
      <vt:lpstr>Injection flaws</vt:lpstr>
      <vt:lpstr>PowerPoint Presentation</vt:lpstr>
      <vt:lpstr>PowerPoint Presentation</vt:lpstr>
      <vt:lpstr> What is Broken Authentication? </vt:lpstr>
      <vt:lpstr>PowerPoint Presentation</vt:lpstr>
      <vt:lpstr>PowerPoint Presentation</vt:lpstr>
      <vt:lpstr>PowerPoint Presentation</vt:lpstr>
      <vt:lpstr>PowerPoint Presentation</vt:lpstr>
      <vt:lpstr>PowerPoint Presentation</vt:lpstr>
      <vt:lpstr>PowerPoint Presentation</vt:lpstr>
      <vt:lpstr>XML External Entities (XXE)</vt:lpstr>
      <vt:lpstr>PowerPoint Presentation</vt:lpstr>
      <vt:lpstr> Broken Access Control </vt:lpstr>
      <vt:lpstr>PowerPoint Presentation</vt:lpstr>
      <vt:lpstr>Security misconfiguration</vt:lpstr>
      <vt:lpstr>Cross-Site Scripting (XSS)</vt:lpstr>
      <vt:lpstr> Insecure deserialization </vt:lpstr>
      <vt:lpstr>PowerPoint Presentation</vt:lpstr>
      <vt:lpstr> Components With Known Vulnerabilities </vt:lpstr>
      <vt:lpstr>Insufficient Logging &amp; Monitoring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Module-5</dc:title>
  <dc:creator>bismik@gmail.com</dc:creator>
  <cp:lastModifiedBy>Bismi K Charleys</cp:lastModifiedBy>
  <cp:revision>108</cp:revision>
  <dcterms:created xsi:type="dcterms:W3CDTF">2022-02-14T15:13:13Z</dcterms:created>
  <dcterms:modified xsi:type="dcterms:W3CDTF">2022-03-03T15:39:05Z</dcterms:modified>
</cp:coreProperties>
</file>