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 id="275" r:id="rId20"/>
    <p:sldId id="276" r:id="rId21"/>
    <p:sldId id="277" r:id="rId22"/>
    <p:sldId id="278" r:id="rId23"/>
    <p:sldId id="279" r:id="rId24"/>
    <p:sldId id="280" r:id="rId25"/>
    <p:sldId id="281" r:id="rId26"/>
    <p:sldId id="270" r:id="rId27"/>
    <p:sldId id="282" r:id="rId28"/>
    <p:sldId id="283" r:id="rId29"/>
    <p:sldId id="284" r:id="rId30"/>
    <p:sldId id="285" r:id="rId31"/>
    <p:sldId id="286" r:id="rId32"/>
    <p:sldId id="287" r:id="rId33"/>
    <p:sldId id="288" r:id="rId34"/>
    <p:sldId id="28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presProps" Target="presProps.xml" /><Relationship Id="rId40"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723972-D6BF-4CB3-94E6-D73E1AC238EE}" type="datetimeFigureOut">
              <a:rPr lang="en-US" smtClean="0"/>
              <a:t>2/24/2021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7E661B-E27D-4CB5-9B93-2022BF24DA5A}" type="slidenum">
              <a:rPr lang="en-US" smtClean="0"/>
              <a:t>‹#›</a:t>
            </a:fld>
            <a:endParaRPr lang="en-US"/>
          </a:p>
        </p:txBody>
      </p:sp>
    </p:spTree>
    <p:extLst>
      <p:ext uri="{BB962C8B-B14F-4D97-AF65-F5344CB8AC3E}">
        <p14:creationId xmlns:p14="http://schemas.microsoft.com/office/powerpoint/2010/main" val="3007420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latin typeface="Times New Roman" panose="02020603050405020304" pitchFamily="18" charset="0"/>
                <a:cs typeface="Times New Roman" panose="02020603050405020304" pitchFamily="18" charset="0"/>
              </a:rPr>
              <a:t>Prerequisites:- </a:t>
            </a: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a thing that is required as a prior condition for something else to happen or exist</a:t>
            </a:r>
            <a:endParaRPr lang="en-US"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7EA86E7-7F71-4C4A-A0B1-D7351147D2BB}" type="slidenum">
              <a:rPr lang="en-US" smtClean="0"/>
              <a:t>6</a:t>
            </a:fld>
            <a:endParaRPr lang="en-US"/>
          </a:p>
        </p:txBody>
      </p:sp>
    </p:spTree>
    <p:extLst>
      <p:ext uri="{BB962C8B-B14F-4D97-AF65-F5344CB8AC3E}">
        <p14:creationId xmlns:p14="http://schemas.microsoft.com/office/powerpoint/2010/main" val="344307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F1F9D4E-C328-43FA-BBCC-B3FF720B68C6}" type="datetimeFigureOut">
              <a:rPr lang="en-US" smtClean="0"/>
              <a:t>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44FEFE-A650-42ED-9419-5FCEE45906A9}" type="slidenum">
              <a:rPr lang="en-US" smtClean="0"/>
              <a:t>‹#›</a:t>
            </a:fld>
            <a:endParaRPr lang="en-US"/>
          </a:p>
        </p:txBody>
      </p:sp>
    </p:spTree>
    <p:extLst>
      <p:ext uri="{BB962C8B-B14F-4D97-AF65-F5344CB8AC3E}">
        <p14:creationId xmlns:p14="http://schemas.microsoft.com/office/powerpoint/2010/main" val="2065180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F1F9D4E-C328-43FA-BBCC-B3FF720B68C6}" type="datetimeFigureOut">
              <a:rPr lang="en-US" smtClean="0"/>
              <a:t>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44FEFE-A650-42ED-9419-5FCEE45906A9}" type="slidenum">
              <a:rPr lang="en-US" smtClean="0"/>
              <a:t>‹#›</a:t>
            </a:fld>
            <a:endParaRPr lang="en-US"/>
          </a:p>
        </p:txBody>
      </p:sp>
    </p:spTree>
    <p:extLst>
      <p:ext uri="{BB962C8B-B14F-4D97-AF65-F5344CB8AC3E}">
        <p14:creationId xmlns:p14="http://schemas.microsoft.com/office/powerpoint/2010/main" val="2230967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F1F9D4E-C328-43FA-BBCC-B3FF720B68C6}" type="datetimeFigureOut">
              <a:rPr lang="en-US" smtClean="0"/>
              <a:t>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44FEFE-A650-42ED-9419-5FCEE45906A9}" type="slidenum">
              <a:rPr lang="en-US" smtClean="0"/>
              <a:t>‹#›</a:t>
            </a:fld>
            <a:endParaRPr lang="en-US"/>
          </a:p>
        </p:txBody>
      </p:sp>
    </p:spTree>
    <p:extLst>
      <p:ext uri="{BB962C8B-B14F-4D97-AF65-F5344CB8AC3E}">
        <p14:creationId xmlns:p14="http://schemas.microsoft.com/office/powerpoint/2010/main" val="4081994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F1F9D4E-C328-43FA-BBCC-B3FF720B68C6}" type="datetimeFigureOut">
              <a:rPr lang="en-US" smtClean="0"/>
              <a:t>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44FEFE-A650-42ED-9419-5FCEE45906A9}" type="slidenum">
              <a:rPr lang="en-US" smtClean="0"/>
              <a:t>‹#›</a:t>
            </a:fld>
            <a:endParaRPr lang="en-US"/>
          </a:p>
        </p:txBody>
      </p:sp>
    </p:spTree>
    <p:extLst>
      <p:ext uri="{BB962C8B-B14F-4D97-AF65-F5344CB8AC3E}">
        <p14:creationId xmlns:p14="http://schemas.microsoft.com/office/powerpoint/2010/main" val="190661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1F9D4E-C328-43FA-BBCC-B3FF720B68C6}" type="datetimeFigureOut">
              <a:rPr lang="en-US" smtClean="0"/>
              <a:t>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44FEFE-A650-42ED-9419-5FCEE45906A9}" type="slidenum">
              <a:rPr lang="en-US" smtClean="0"/>
              <a:t>‹#›</a:t>
            </a:fld>
            <a:endParaRPr lang="en-US"/>
          </a:p>
        </p:txBody>
      </p:sp>
    </p:spTree>
    <p:extLst>
      <p:ext uri="{BB962C8B-B14F-4D97-AF65-F5344CB8AC3E}">
        <p14:creationId xmlns:p14="http://schemas.microsoft.com/office/powerpoint/2010/main" val="1244014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F1F9D4E-C328-43FA-BBCC-B3FF720B68C6}" type="datetimeFigureOut">
              <a:rPr lang="en-US" smtClean="0"/>
              <a:t>2/24/2021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44FEFE-A650-42ED-9419-5FCEE45906A9}" type="slidenum">
              <a:rPr lang="en-US" smtClean="0"/>
              <a:t>‹#›</a:t>
            </a:fld>
            <a:endParaRPr lang="en-US"/>
          </a:p>
        </p:txBody>
      </p:sp>
    </p:spTree>
    <p:extLst>
      <p:ext uri="{BB962C8B-B14F-4D97-AF65-F5344CB8AC3E}">
        <p14:creationId xmlns:p14="http://schemas.microsoft.com/office/powerpoint/2010/main" val="3267151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F1F9D4E-C328-43FA-BBCC-B3FF720B68C6}" type="datetimeFigureOut">
              <a:rPr lang="en-US" smtClean="0"/>
              <a:t>2/24/2021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44FEFE-A650-42ED-9419-5FCEE45906A9}" type="slidenum">
              <a:rPr lang="en-US" smtClean="0"/>
              <a:t>‹#›</a:t>
            </a:fld>
            <a:endParaRPr lang="en-US"/>
          </a:p>
        </p:txBody>
      </p:sp>
    </p:spTree>
    <p:extLst>
      <p:ext uri="{BB962C8B-B14F-4D97-AF65-F5344CB8AC3E}">
        <p14:creationId xmlns:p14="http://schemas.microsoft.com/office/powerpoint/2010/main" val="587888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F1F9D4E-C328-43FA-BBCC-B3FF720B68C6}" type="datetimeFigureOut">
              <a:rPr lang="en-US" smtClean="0"/>
              <a:t>2/24/2021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44FEFE-A650-42ED-9419-5FCEE45906A9}" type="slidenum">
              <a:rPr lang="en-US" smtClean="0"/>
              <a:t>‹#›</a:t>
            </a:fld>
            <a:endParaRPr lang="en-US"/>
          </a:p>
        </p:txBody>
      </p:sp>
    </p:spTree>
    <p:extLst>
      <p:ext uri="{BB962C8B-B14F-4D97-AF65-F5344CB8AC3E}">
        <p14:creationId xmlns:p14="http://schemas.microsoft.com/office/powerpoint/2010/main" val="2808417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1F9D4E-C328-43FA-BBCC-B3FF720B68C6}" type="datetimeFigureOut">
              <a:rPr lang="en-US" smtClean="0"/>
              <a:t>2/24/2021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44FEFE-A650-42ED-9419-5FCEE45906A9}" type="slidenum">
              <a:rPr lang="en-US" smtClean="0"/>
              <a:t>‹#›</a:t>
            </a:fld>
            <a:endParaRPr lang="en-US"/>
          </a:p>
        </p:txBody>
      </p:sp>
    </p:spTree>
    <p:extLst>
      <p:ext uri="{BB962C8B-B14F-4D97-AF65-F5344CB8AC3E}">
        <p14:creationId xmlns:p14="http://schemas.microsoft.com/office/powerpoint/2010/main" val="2304010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1F9D4E-C328-43FA-BBCC-B3FF720B68C6}" type="datetimeFigureOut">
              <a:rPr lang="en-US" smtClean="0"/>
              <a:t>2/24/2021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44FEFE-A650-42ED-9419-5FCEE45906A9}" type="slidenum">
              <a:rPr lang="en-US" smtClean="0"/>
              <a:t>‹#›</a:t>
            </a:fld>
            <a:endParaRPr lang="en-US"/>
          </a:p>
        </p:txBody>
      </p:sp>
    </p:spTree>
    <p:extLst>
      <p:ext uri="{BB962C8B-B14F-4D97-AF65-F5344CB8AC3E}">
        <p14:creationId xmlns:p14="http://schemas.microsoft.com/office/powerpoint/2010/main" val="4279375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1F9D4E-C328-43FA-BBCC-B3FF720B68C6}" type="datetimeFigureOut">
              <a:rPr lang="en-US" smtClean="0"/>
              <a:t>2/24/2021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44FEFE-A650-42ED-9419-5FCEE45906A9}" type="slidenum">
              <a:rPr lang="en-US" smtClean="0"/>
              <a:t>‹#›</a:t>
            </a:fld>
            <a:endParaRPr lang="en-US"/>
          </a:p>
        </p:txBody>
      </p:sp>
    </p:spTree>
    <p:extLst>
      <p:ext uri="{BB962C8B-B14F-4D97-AF65-F5344CB8AC3E}">
        <p14:creationId xmlns:p14="http://schemas.microsoft.com/office/powerpoint/2010/main" val="3907351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1F9D4E-C328-43FA-BBCC-B3FF720B68C6}" type="datetimeFigureOut">
              <a:rPr lang="en-US" smtClean="0"/>
              <a:t>2/24/2021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44FEFE-A650-42ED-9419-5FCEE45906A9}" type="slidenum">
              <a:rPr lang="en-US" smtClean="0"/>
              <a:t>‹#›</a:t>
            </a:fld>
            <a:endParaRPr lang="en-US"/>
          </a:p>
        </p:txBody>
      </p:sp>
    </p:spTree>
    <p:extLst>
      <p:ext uri="{BB962C8B-B14F-4D97-AF65-F5344CB8AC3E}">
        <p14:creationId xmlns:p14="http://schemas.microsoft.com/office/powerpoint/2010/main" val="1179633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617124"/>
          </a:xfrm>
        </p:spPr>
        <p:txBody>
          <a:bodyPr>
            <a:noAutofit/>
          </a:bodyPr>
          <a:lstStyle/>
          <a:p>
            <a:pPr>
              <a:lnSpc>
                <a:spcPct val="150000"/>
              </a:lnSpc>
            </a:pPr>
            <a:r>
              <a:rPr lang="en-US" sz="4400" b="1" dirty="0">
                <a:latin typeface="Times New Roman" panose="02020603050405020304" pitchFamily="18" charset="0"/>
                <a:cs typeface="Times New Roman" panose="02020603050405020304" pitchFamily="18" charset="0"/>
              </a:rPr>
              <a:t>CONTINUOUS INTEGRATION</a:t>
            </a: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8654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1596" y="583677"/>
            <a:ext cx="10967113" cy="5858065"/>
          </a:xfrm>
        </p:spPr>
        <p:txBody>
          <a:bodyPr>
            <a:normAutofit fontScale="92500" lnSpcReduction="20000"/>
          </a:bodyPr>
          <a:lstStyle/>
          <a:p>
            <a:pPr>
              <a:lnSpc>
                <a:spcPct val="150000"/>
              </a:lnSpc>
            </a:pPr>
            <a:r>
              <a:rPr lang="en-GB" dirty="0">
                <a:latin typeface="Times New Roman" panose="02020603050405020304" pitchFamily="18" charset="0"/>
                <a:cs typeface="Times New Roman" panose="02020603050405020304" pitchFamily="18" charset="0"/>
              </a:rPr>
              <a:t>Here is a simple </a:t>
            </a:r>
            <a:r>
              <a:rPr lang="en-US" dirty="0">
                <a:latin typeface="Times New Roman" panose="02020603050405020304" pitchFamily="18" charset="0"/>
                <a:cs typeface="Times New Roman" panose="02020603050405020304" pitchFamily="18" charset="0"/>
              </a:rPr>
              <a:t>process to follow.</a:t>
            </a:r>
          </a:p>
          <a:p>
            <a:pPr marL="514350" indent="-514350">
              <a:lnSpc>
                <a:spcPct val="150000"/>
              </a:lnSpc>
              <a:buFont typeface="+mj-lt"/>
              <a:buAutoNum type="arabicPeriod"/>
            </a:pPr>
            <a:r>
              <a:rPr lang="en-GB" dirty="0">
                <a:latin typeface="Times New Roman" panose="02020603050405020304" pitchFamily="18" charset="0"/>
                <a:cs typeface="Times New Roman" panose="02020603050405020304" pitchFamily="18" charset="0"/>
              </a:rPr>
              <a:t>Check to see if the build is already running. If so, wait for it to finish. If it fails, you’ll need to work with the rest of the team to make it green before </a:t>
            </a:r>
            <a:r>
              <a:rPr lang="en-US" dirty="0">
                <a:latin typeface="Times New Roman" panose="02020603050405020304" pitchFamily="18" charset="0"/>
                <a:cs typeface="Times New Roman" panose="02020603050405020304" pitchFamily="18" charset="0"/>
              </a:rPr>
              <a:t>you check in.</a:t>
            </a:r>
          </a:p>
          <a:p>
            <a:pPr marL="514350" indent="-514350">
              <a:lnSpc>
                <a:spcPct val="150000"/>
              </a:lnSpc>
              <a:buFont typeface="+mj-lt"/>
              <a:buAutoNum type="arabicPeriod"/>
            </a:pPr>
            <a:r>
              <a:rPr lang="en-GB" dirty="0">
                <a:latin typeface="Times New Roman" panose="02020603050405020304" pitchFamily="18" charset="0"/>
                <a:cs typeface="Times New Roman" panose="02020603050405020304" pitchFamily="18" charset="0"/>
              </a:rPr>
              <a:t>Once it has finished and the tests have passed, update the code in your development environment from this version in the version control repository to </a:t>
            </a:r>
            <a:r>
              <a:rPr lang="en-US" dirty="0">
                <a:latin typeface="Times New Roman" panose="02020603050405020304" pitchFamily="18" charset="0"/>
                <a:cs typeface="Times New Roman" panose="02020603050405020304" pitchFamily="18" charset="0"/>
              </a:rPr>
              <a:t>get any updates.</a:t>
            </a:r>
          </a:p>
          <a:p>
            <a:pPr marL="514350" indent="-514350">
              <a:lnSpc>
                <a:spcPct val="150000"/>
              </a:lnSpc>
              <a:buFont typeface="+mj-lt"/>
              <a:buAutoNum type="arabicPeriod"/>
            </a:pPr>
            <a:r>
              <a:rPr lang="en-GB" dirty="0">
                <a:latin typeface="Times New Roman" panose="02020603050405020304" pitchFamily="18" charset="0"/>
                <a:cs typeface="Times New Roman" panose="02020603050405020304" pitchFamily="18" charset="0"/>
              </a:rPr>
              <a:t>Run the build script and tests on your development machine to make sure that everything still works correctly on your computer, or alternatively use your CI tool’s personal build feature.</a:t>
            </a:r>
          </a:p>
          <a:p>
            <a:pPr marL="514350" indent="-514350">
              <a:lnSpc>
                <a:spcPct val="150000"/>
              </a:lnSpc>
              <a:buFont typeface="+mj-lt"/>
              <a:buAutoNum type="arabicPeriod"/>
            </a:pPr>
            <a:endParaRPr lang="en-US" dirty="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8353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7256" y="542734"/>
            <a:ext cx="10625919" cy="5748883"/>
          </a:xfrm>
        </p:spPr>
        <p:txBody>
          <a:bodyPr>
            <a:normAutofit fontScale="92500" lnSpcReduction="10000"/>
          </a:bodyPr>
          <a:lstStyle/>
          <a:p>
            <a:pPr marL="514350" indent="-514350">
              <a:lnSpc>
                <a:spcPct val="150000"/>
              </a:lnSpc>
              <a:buFont typeface="+mj-lt"/>
              <a:buAutoNum type="arabicPeriod" startAt="4"/>
            </a:pPr>
            <a:r>
              <a:rPr lang="en-GB" dirty="0">
                <a:latin typeface="Times New Roman" panose="02020603050405020304" pitchFamily="18" charset="0"/>
                <a:cs typeface="Times New Roman" panose="02020603050405020304" pitchFamily="18" charset="0"/>
              </a:rPr>
              <a:t>If your local build passes, check your code into version control.</a:t>
            </a:r>
          </a:p>
          <a:p>
            <a:pPr marL="514350" indent="-514350">
              <a:lnSpc>
                <a:spcPct val="150000"/>
              </a:lnSpc>
              <a:buFont typeface="+mj-lt"/>
              <a:buAutoNum type="arabicPeriod" startAt="4"/>
            </a:pPr>
            <a:r>
              <a:rPr lang="en-GB" dirty="0">
                <a:latin typeface="Times New Roman" panose="02020603050405020304" pitchFamily="18" charset="0"/>
                <a:cs typeface="Times New Roman" panose="02020603050405020304" pitchFamily="18" charset="0"/>
              </a:rPr>
              <a:t>Wait for your CI tool to run the build with your changes.</a:t>
            </a:r>
          </a:p>
          <a:p>
            <a:pPr marL="514350" indent="-514350">
              <a:lnSpc>
                <a:spcPct val="150000"/>
              </a:lnSpc>
              <a:buFont typeface="+mj-lt"/>
              <a:buAutoNum type="arabicPeriod" startAt="4"/>
            </a:pPr>
            <a:r>
              <a:rPr lang="en-GB" dirty="0">
                <a:latin typeface="Times New Roman" panose="02020603050405020304" pitchFamily="18" charset="0"/>
                <a:cs typeface="Times New Roman" panose="02020603050405020304" pitchFamily="18" charset="0"/>
              </a:rPr>
              <a:t>If it fails, stop what you’re doing and fix the problem immediately on your development machine—go to step 3.</a:t>
            </a:r>
          </a:p>
          <a:p>
            <a:pPr marL="514350" indent="-514350">
              <a:lnSpc>
                <a:spcPct val="150000"/>
              </a:lnSpc>
              <a:buFont typeface="+mj-lt"/>
              <a:buAutoNum type="arabicPeriod" startAt="4"/>
            </a:pPr>
            <a:r>
              <a:rPr lang="en-GB" dirty="0">
                <a:latin typeface="Times New Roman" panose="02020603050405020304" pitchFamily="18" charset="0"/>
                <a:cs typeface="Times New Roman" panose="02020603050405020304" pitchFamily="18" charset="0"/>
              </a:rPr>
              <a:t>If the build passes, rejoice and move on to your next task.</a:t>
            </a:r>
          </a:p>
          <a:p>
            <a:pPr marL="0" indent="0">
              <a:lnSpc>
                <a:spcPct val="150000"/>
              </a:lnSpc>
              <a:buNone/>
            </a:pPr>
            <a:endParaRPr lang="en-GB" dirty="0">
              <a:latin typeface="Times New Roman" panose="02020603050405020304" pitchFamily="18" charset="0"/>
              <a:cs typeface="Times New Roman" panose="02020603050405020304" pitchFamily="18" charset="0"/>
            </a:endParaRPr>
          </a:p>
          <a:p>
            <a:pPr marL="0" indent="0">
              <a:lnSpc>
                <a:spcPct val="150000"/>
              </a:lnSpc>
              <a:buNone/>
            </a:pPr>
            <a:r>
              <a:rPr lang="en-GB" b="1" dirty="0">
                <a:latin typeface="Times New Roman" panose="02020603050405020304" pitchFamily="18" charset="0"/>
                <a:cs typeface="Times New Roman" panose="02020603050405020304" pitchFamily="18" charset="0"/>
              </a:rPr>
              <a:t>If everybody on the team follows these simple steps every time they commit any change, you will know that your software works on any box with the same configuration as the CI box at all times.</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8815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6760"/>
            <a:ext cx="10515600" cy="1325563"/>
          </a:xfrm>
        </p:spPr>
        <p:txBody>
          <a:bodyPr/>
          <a:lstStyle/>
          <a:p>
            <a:pPr algn="ctr"/>
            <a:r>
              <a:rPr lang="en-US" b="1" dirty="0">
                <a:latin typeface="Times New Roman" panose="02020603050405020304" pitchFamily="18" charset="0"/>
                <a:cs typeface="Times New Roman" panose="02020603050405020304" pitchFamily="18" charset="0"/>
              </a:rPr>
              <a:t>Prerequisites for Continuous Integration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72323"/>
            <a:ext cx="10515600" cy="4983068"/>
          </a:xfrm>
        </p:spPr>
        <p:txBody>
          <a:bodyPr>
            <a:normAutofit fontScale="92500" lnSpcReduction="20000"/>
          </a:bodyPr>
          <a:lstStyle/>
          <a:p>
            <a:pPr>
              <a:lnSpc>
                <a:spcPct val="170000"/>
              </a:lnSpc>
            </a:pPr>
            <a:r>
              <a:rPr lang="en-GB" dirty="0">
                <a:latin typeface="Times New Roman" panose="02020603050405020304" pitchFamily="18" charset="0"/>
                <a:cs typeface="Times New Roman" panose="02020603050405020304" pitchFamily="18" charset="0"/>
              </a:rPr>
              <a:t>For CI to be effective, the following practices will need to be in place before you start…</a:t>
            </a:r>
          </a:p>
          <a:p>
            <a:pPr marL="514350" indent="-514350">
              <a:lnSpc>
                <a:spcPct val="170000"/>
              </a:lnSpc>
              <a:buFont typeface="+mj-lt"/>
              <a:buAutoNum type="arabicPeriod"/>
            </a:pPr>
            <a:r>
              <a:rPr lang="en-US" b="1" i="1" dirty="0">
                <a:latin typeface="Times New Roman" panose="02020603050405020304" pitchFamily="18" charset="0"/>
                <a:cs typeface="Times New Roman" panose="02020603050405020304" pitchFamily="18" charset="0"/>
              </a:rPr>
              <a:t>Check In Regularly</a:t>
            </a:r>
          </a:p>
          <a:p>
            <a:pPr marL="514350" indent="-514350">
              <a:lnSpc>
                <a:spcPct val="170000"/>
              </a:lnSpc>
              <a:buFont typeface="+mj-lt"/>
              <a:buAutoNum type="arabicPeriod"/>
            </a:pPr>
            <a:r>
              <a:rPr lang="en-GB" b="1" i="1" dirty="0">
                <a:latin typeface="Times New Roman" panose="02020603050405020304" pitchFamily="18" charset="0"/>
                <a:cs typeface="Times New Roman" panose="02020603050405020304" pitchFamily="18" charset="0"/>
              </a:rPr>
              <a:t>Create a Comprehensive Automated Test Suite</a:t>
            </a:r>
          </a:p>
          <a:p>
            <a:pPr marL="514350" indent="-514350">
              <a:lnSpc>
                <a:spcPct val="170000"/>
              </a:lnSpc>
              <a:buFont typeface="+mj-lt"/>
              <a:buAutoNum type="arabicPeriod"/>
            </a:pPr>
            <a:r>
              <a:rPr lang="en-GB" b="1" i="1" dirty="0">
                <a:latin typeface="Times New Roman" panose="02020603050405020304" pitchFamily="18" charset="0"/>
                <a:cs typeface="Times New Roman" panose="02020603050405020304" pitchFamily="18" charset="0"/>
              </a:rPr>
              <a:t>Keep the Build and Test Process Short</a:t>
            </a:r>
          </a:p>
          <a:p>
            <a:pPr marL="514350" indent="-514350">
              <a:lnSpc>
                <a:spcPct val="170000"/>
              </a:lnSpc>
              <a:buFont typeface="+mj-lt"/>
              <a:buAutoNum type="arabicPeriod"/>
            </a:pPr>
            <a:r>
              <a:rPr lang="en-US" b="1" i="1" dirty="0">
                <a:latin typeface="Times New Roman" panose="02020603050405020304" pitchFamily="18" charset="0"/>
                <a:cs typeface="Times New Roman" panose="02020603050405020304" pitchFamily="18" charset="0"/>
              </a:rPr>
              <a:t>Managing Your Development Workspace</a:t>
            </a:r>
          </a:p>
          <a:p>
            <a:pPr marL="514350" indent="-514350">
              <a:lnSpc>
                <a:spcPct val="170000"/>
              </a:lnSpc>
              <a:buFont typeface="+mj-lt"/>
              <a:buAutoNum type="arabicPeriod"/>
            </a:pPr>
            <a:r>
              <a:rPr lang="en-US" b="1" dirty="0">
                <a:latin typeface="Times New Roman" panose="02020603050405020304" pitchFamily="18" charset="0"/>
                <a:cs typeface="Times New Roman" panose="02020603050405020304" pitchFamily="18" charset="0"/>
              </a:rPr>
              <a:t>Using Continuous Integration Software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8269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722" y="0"/>
            <a:ext cx="10515600" cy="1325563"/>
          </a:xfrm>
        </p:spPr>
        <p:txBody>
          <a:bodyPr>
            <a:normAutofit/>
          </a:bodyPr>
          <a:lstStyle/>
          <a:p>
            <a:r>
              <a:rPr lang="en-US" sz="4000" b="1" i="1" dirty="0">
                <a:latin typeface="Times New Roman" panose="02020603050405020304" pitchFamily="18" charset="0"/>
                <a:cs typeface="Times New Roman" panose="02020603050405020304" pitchFamily="18" charset="0"/>
              </a:rPr>
              <a:t>Check In Regularly</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01722" y="1325562"/>
            <a:ext cx="10816988" cy="5034295"/>
          </a:xfrm>
        </p:spPr>
        <p:txBody>
          <a:bodyPr>
            <a:noAutofit/>
          </a:bodyPr>
          <a:lstStyle/>
          <a:p>
            <a:pPr>
              <a:lnSpc>
                <a:spcPct val="170000"/>
              </a:lnSpc>
            </a:pPr>
            <a:r>
              <a:rPr lang="en-GB" sz="2400" dirty="0">
                <a:latin typeface="Times New Roman" panose="02020603050405020304" pitchFamily="18" charset="0"/>
                <a:cs typeface="Times New Roman" panose="02020603050405020304" pitchFamily="18" charset="0"/>
              </a:rPr>
              <a:t>The most important practice for </a:t>
            </a:r>
            <a:r>
              <a:rPr lang="en-GB" sz="2400" i="1" dirty="0">
                <a:latin typeface="Times New Roman" panose="02020603050405020304" pitchFamily="18" charset="0"/>
                <a:cs typeface="Times New Roman" panose="02020603050405020304" pitchFamily="18" charset="0"/>
              </a:rPr>
              <a:t>continuous integration </a:t>
            </a:r>
            <a:r>
              <a:rPr lang="en-GB" sz="2400" dirty="0">
                <a:latin typeface="Times New Roman" panose="02020603050405020304" pitchFamily="18" charset="0"/>
                <a:cs typeface="Times New Roman" panose="02020603050405020304" pitchFamily="18" charset="0"/>
              </a:rPr>
              <a:t>to work properly is frequent check-ins to trunk or mainline. </a:t>
            </a:r>
          </a:p>
          <a:p>
            <a:pPr>
              <a:lnSpc>
                <a:spcPct val="170000"/>
              </a:lnSpc>
            </a:pPr>
            <a:r>
              <a:rPr lang="en-GB" sz="2400" dirty="0">
                <a:latin typeface="Times New Roman" panose="02020603050405020304" pitchFamily="18" charset="0"/>
                <a:cs typeface="Times New Roman" panose="02020603050405020304" pitchFamily="18" charset="0"/>
              </a:rPr>
              <a:t>Checking in your code at least a couple of times a day.</a:t>
            </a:r>
          </a:p>
          <a:p>
            <a:pPr>
              <a:lnSpc>
                <a:spcPct val="170000"/>
              </a:lnSpc>
            </a:pPr>
            <a:r>
              <a:rPr lang="en-GB" sz="2400" dirty="0">
                <a:latin typeface="Times New Roman" panose="02020603050405020304" pitchFamily="18" charset="0"/>
                <a:cs typeface="Times New Roman" panose="02020603050405020304" pitchFamily="18" charset="0"/>
              </a:rPr>
              <a:t>Checking in regularly brings lots of other benefits:-</a:t>
            </a:r>
          </a:p>
          <a:p>
            <a:pPr marL="971550" lvl="1" indent="-514350">
              <a:lnSpc>
                <a:spcPct val="170000"/>
              </a:lnSpc>
              <a:buFont typeface="+mj-lt"/>
              <a:buAutoNum type="arabicPeriod"/>
            </a:pPr>
            <a:r>
              <a:rPr lang="en-GB" dirty="0">
                <a:latin typeface="Times New Roman" panose="02020603050405020304" pitchFamily="18" charset="0"/>
                <a:cs typeface="Times New Roman" panose="02020603050405020304" pitchFamily="18" charset="0"/>
              </a:rPr>
              <a:t>It makes your changes smaller and thus less likely to break the build. It means you have a recent known good version of the software to revert to when you make a mistake or go down the wrong path. </a:t>
            </a:r>
          </a:p>
        </p:txBody>
      </p:sp>
    </p:spTree>
    <p:extLst>
      <p:ext uri="{BB962C8B-B14F-4D97-AF65-F5344CB8AC3E}">
        <p14:creationId xmlns:p14="http://schemas.microsoft.com/office/powerpoint/2010/main" val="2914473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5910"/>
            <a:ext cx="10515600" cy="5631053"/>
          </a:xfrm>
        </p:spPr>
        <p:txBody>
          <a:bodyPr>
            <a:normAutofit fontScale="70000" lnSpcReduction="20000"/>
          </a:bodyPr>
          <a:lstStyle/>
          <a:p>
            <a:pPr marL="971550" lvl="1" indent="-514350">
              <a:lnSpc>
                <a:spcPct val="170000"/>
              </a:lnSpc>
              <a:buFont typeface="+mj-lt"/>
              <a:buAutoNum type="arabicPeriod" startAt="2"/>
            </a:pPr>
            <a:r>
              <a:rPr lang="en-GB" sz="3500" dirty="0">
                <a:latin typeface="Times New Roman" panose="02020603050405020304" pitchFamily="18" charset="0"/>
                <a:cs typeface="Times New Roman" panose="02020603050405020304" pitchFamily="18" charset="0"/>
              </a:rPr>
              <a:t>It helps you to be more disciplined about your refactoring and stick to small changes that preserve </a:t>
            </a:r>
            <a:r>
              <a:rPr lang="en-GB" sz="3500" dirty="0" err="1">
                <a:latin typeface="Times New Roman" panose="02020603050405020304" pitchFamily="18" charset="0"/>
                <a:cs typeface="Times New Roman" panose="02020603050405020304" pitchFamily="18" charset="0"/>
              </a:rPr>
              <a:t>behavior</a:t>
            </a:r>
            <a:r>
              <a:rPr lang="en-GB" sz="3500" dirty="0">
                <a:latin typeface="Times New Roman" panose="02020603050405020304" pitchFamily="18" charset="0"/>
                <a:cs typeface="Times New Roman" panose="02020603050405020304" pitchFamily="18" charset="0"/>
              </a:rPr>
              <a:t>. </a:t>
            </a:r>
          </a:p>
          <a:p>
            <a:pPr marL="971550" lvl="1" indent="-514350">
              <a:lnSpc>
                <a:spcPct val="170000"/>
              </a:lnSpc>
              <a:buFont typeface="+mj-lt"/>
              <a:buAutoNum type="arabicPeriod" startAt="2"/>
            </a:pPr>
            <a:r>
              <a:rPr lang="en-GB" sz="3500" dirty="0">
                <a:latin typeface="Times New Roman" panose="02020603050405020304" pitchFamily="18" charset="0"/>
                <a:cs typeface="Times New Roman" panose="02020603050405020304" pitchFamily="18" charset="0"/>
              </a:rPr>
              <a:t>It helps to ensure that changes altering a lot of files are less likely to conflict with other people’s work. </a:t>
            </a:r>
          </a:p>
          <a:p>
            <a:pPr marL="971550" lvl="1" indent="-514350">
              <a:lnSpc>
                <a:spcPct val="170000"/>
              </a:lnSpc>
              <a:buFont typeface="+mj-lt"/>
              <a:buAutoNum type="arabicPeriod" startAt="2"/>
            </a:pPr>
            <a:r>
              <a:rPr lang="en-GB" sz="3500" dirty="0">
                <a:latin typeface="Times New Roman" panose="02020603050405020304" pitchFamily="18" charset="0"/>
                <a:cs typeface="Times New Roman" panose="02020603050405020304" pitchFamily="18" charset="0"/>
              </a:rPr>
              <a:t>It allows developers to be more explorative, trying out ideas and discarding them by reverting back to the last committed version.</a:t>
            </a:r>
          </a:p>
          <a:p>
            <a:pPr marL="971550" lvl="1" indent="-514350">
              <a:lnSpc>
                <a:spcPct val="170000"/>
              </a:lnSpc>
              <a:buFont typeface="+mj-lt"/>
              <a:buAutoNum type="arabicPeriod" startAt="2"/>
            </a:pPr>
            <a:r>
              <a:rPr lang="en-GB" sz="3500" dirty="0">
                <a:latin typeface="Times New Roman" panose="02020603050405020304" pitchFamily="18" charset="0"/>
                <a:cs typeface="Times New Roman" panose="02020603050405020304" pitchFamily="18" charset="0"/>
              </a:rPr>
              <a:t>It forces you to take regular breaks and stretch your muscles.</a:t>
            </a:r>
          </a:p>
          <a:p>
            <a:pPr marL="971550" lvl="1" indent="-514350">
              <a:lnSpc>
                <a:spcPct val="170000"/>
              </a:lnSpc>
              <a:buFont typeface="+mj-lt"/>
              <a:buAutoNum type="arabicPeriod" startAt="2"/>
            </a:pPr>
            <a:r>
              <a:rPr lang="en-GB" sz="3500" dirty="0">
                <a:latin typeface="Times New Roman" panose="02020603050405020304" pitchFamily="18" charset="0"/>
                <a:cs typeface="Times New Roman" panose="02020603050405020304" pitchFamily="18" charset="0"/>
              </a:rPr>
              <a:t>It also means that if something catastrophic happens (such as deleting something by mistake) you haven’t lost too much work.</a:t>
            </a:r>
            <a:endParaRPr lang="en-US" sz="35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394222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220" y="0"/>
            <a:ext cx="10515600" cy="1325563"/>
          </a:xfrm>
        </p:spPr>
        <p:txBody>
          <a:bodyPr>
            <a:normAutofit/>
          </a:bodyPr>
          <a:lstStyle/>
          <a:p>
            <a:r>
              <a:rPr lang="en-GB" sz="4000" b="1" i="1" dirty="0">
                <a:latin typeface="Times New Roman" panose="02020603050405020304" pitchFamily="18" charset="0"/>
                <a:cs typeface="Times New Roman" panose="02020603050405020304" pitchFamily="18" charset="0"/>
              </a:rPr>
              <a:t>Create a Comprehensive Automated Test Suite</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45910" y="1323834"/>
            <a:ext cx="11150221" cy="5172500"/>
          </a:xfrm>
        </p:spPr>
        <p:txBody>
          <a:bodyPr>
            <a:noAutofit/>
          </a:bodyPr>
          <a:lstStyle/>
          <a:p>
            <a:pPr>
              <a:lnSpc>
                <a:spcPct val="170000"/>
              </a:lnSpc>
            </a:pPr>
            <a:r>
              <a:rPr lang="en-GB" sz="2300" dirty="0">
                <a:latin typeface="Times New Roman" panose="02020603050405020304" pitchFamily="18" charset="0"/>
                <a:cs typeface="Times New Roman" panose="02020603050405020304" pitchFamily="18" charset="0"/>
              </a:rPr>
              <a:t>If you don’t have a comprehensive suite of automated tests, a passing build only means that the application could be compiled and assembled. </a:t>
            </a:r>
          </a:p>
          <a:p>
            <a:pPr>
              <a:lnSpc>
                <a:spcPct val="170000"/>
              </a:lnSpc>
            </a:pPr>
            <a:r>
              <a:rPr lang="en-GB" sz="2300" dirty="0">
                <a:latin typeface="Times New Roman" panose="02020603050405020304" pitchFamily="18" charset="0"/>
                <a:cs typeface="Times New Roman" panose="02020603050405020304" pitchFamily="18" charset="0"/>
              </a:rPr>
              <a:t>While for some teams this is a big step, it’s essential to have some level of automated testing to provide confidence that your application is actually working. </a:t>
            </a:r>
          </a:p>
          <a:p>
            <a:pPr>
              <a:lnSpc>
                <a:spcPct val="170000"/>
              </a:lnSpc>
            </a:pPr>
            <a:r>
              <a:rPr lang="en-GB" sz="2300" dirty="0">
                <a:latin typeface="Times New Roman" panose="02020603050405020304" pitchFamily="18" charset="0"/>
                <a:cs typeface="Times New Roman" panose="02020603050405020304" pitchFamily="18" charset="0"/>
              </a:rPr>
              <a:t>There are many </a:t>
            </a:r>
            <a:r>
              <a:rPr lang="en-US" sz="2300" dirty="0">
                <a:latin typeface="Times New Roman" panose="02020603050405020304" pitchFamily="18" charset="0"/>
                <a:cs typeface="Times New Roman" panose="02020603050405020304" pitchFamily="18" charset="0"/>
              </a:rPr>
              <a:t>kinds of automated tests. </a:t>
            </a:r>
            <a:r>
              <a:rPr lang="en-GB" sz="2300" dirty="0">
                <a:latin typeface="Times New Roman" panose="02020603050405020304" pitchFamily="18" charset="0"/>
                <a:cs typeface="Times New Roman" panose="02020603050405020304" pitchFamily="18" charset="0"/>
              </a:rPr>
              <a:t>However, there are three kinds of tests that runs from continuous integration build: unit tests, component tests, and acceptance tests.</a:t>
            </a:r>
          </a:p>
          <a:p>
            <a:pPr>
              <a:lnSpc>
                <a:spcPct val="170000"/>
              </a:lnSpc>
            </a:pPr>
            <a:r>
              <a:rPr lang="en-GB" sz="2300" dirty="0">
                <a:latin typeface="Times New Roman" panose="02020603050405020304" pitchFamily="18" charset="0"/>
                <a:cs typeface="Times New Roman" panose="02020603050405020304" pitchFamily="18" charset="0"/>
              </a:rPr>
              <a:t>These three sets of tests, combined, should provide an extremely high level of confidence that any introduced change has not broken existing functionality.</a:t>
            </a:r>
            <a:endParaRPr lang="en-US"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32969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14149"/>
            <a:ext cx="10515600" cy="5562814"/>
          </a:xfrm>
        </p:spPr>
        <p:txBody>
          <a:bodyPr>
            <a:normAutofit fontScale="92500" lnSpcReduction="20000"/>
          </a:bodyPr>
          <a:lstStyle/>
          <a:p>
            <a:pPr>
              <a:lnSpc>
                <a:spcPct val="150000"/>
              </a:lnSpc>
            </a:pPr>
            <a:r>
              <a:rPr lang="en-GB" b="1" dirty="0">
                <a:latin typeface="Times New Roman" panose="02020603050405020304" pitchFamily="18" charset="0"/>
                <a:cs typeface="Times New Roman" panose="02020603050405020304" pitchFamily="18" charset="0"/>
              </a:rPr>
              <a:t>Unit tests </a:t>
            </a:r>
            <a:r>
              <a:rPr lang="en-GB" dirty="0">
                <a:latin typeface="Times New Roman" panose="02020603050405020304" pitchFamily="18" charset="0"/>
                <a:cs typeface="Times New Roman" panose="02020603050405020304" pitchFamily="18" charset="0"/>
              </a:rPr>
              <a:t>are written to test the </a:t>
            </a:r>
            <a:r>
              <a:rPr lang="en-GB" dirty="0" err="1">
                <a:latin typeface="Times New Roman" panose="02020603050405020304" pitchFamily="18" charset="0"/>
                <a:cs typeface="Times New Roman" panose="02020603050405020304" pitchFamily="18" charset="0"/>
              </a:rPr>
              <a:t>behavior</a:t>
            </a:r>
            <a:r>
              <a:rPr lang="en-GB" dirty="0">
                <a:latin typeface="Times New Roman" panose="02020603050405020304" pitchFamily="18" charset="0"/>
                <a:cs typeface="Times New Roman" panose="02020603050405020304" pitchFamily="18" charset="0"/>
              </a:rPr>
              <a:t> of small pieces of your application in isolation.</a:t>
            </a:r>
          </a:p>
          <a:p>
            <a:pPr>
              <a:lnSpc>
                <a:spcPct val="150000"/>
              </a:lnSpc>
            </a:pPr>
            <a:r>
              <a:rPr lang="en-GB" dirty="0">
                <a:latin typeface="Times New Roman" panose="02020603050405020304" pitchFamily="18" charset="0"/>
                <a:cs typeface="Times New Roman" panose="02020603050405020304" pitchFamily="18" charset="0"/>
              </a:rPr>
              <a:t>They can usually be run without starting the whole application.</a:t>
            </a:r>
          </a:p>
          <a:p>
            <a:pPr>
              <a:lnSpc>
                <a:spcPct val="150000"/>
              </a:lnSpc>
            </a:pPr>
            <a:r>
              <a:rPr lang="en-GB" dirty="0">
                <a:latin typeface="Times New Roman" panose="02020603050405020304" pitchFamily="18" charset="0"/>
                <a:cs typeface="Times New Roman" panose="02020603050405020304" pitchFamily="18" charset="0"/>
              </a:rPr>
              <a:t>They do not hit the database (if your application has one), the filesystem, or the network. </a:t>
            </a:r>
          </a:p>
          <a:p>
            <a:pPr>
              <a:lnSpc>
                <a:spcPct val="150000"/>
              </a:lnSpc>
            </a:pPr>
            <a:r>
              <a:rPr lang="en-GB" dirty="0">
                <a:latin typeface="Times New Roman" panose="02020603050405020304" pitchFamily="18" charset="0"/>
                <a:cs typeface="Times New Roman" panose="02020603050405020304" pitchFamily="18" charset="0"/>
              </a:rPr>
              <a:t>They don’t require your application to be running in a production-like environment. </a:t>
            </a:r>
          </a:p>
          <a:p>
            <a:pPr>
              <a:lnSpc>
                <a:spcPct val="150000"/>
              </a:lnSpc>
            </a:pPr>
            <a:r>
              <a:rPr lang="en-GB" dirty="0">
                <a:latin typeface="Times New Roman" panose="02020603050405020304" pitchFamily="18" charset="0"/>
                <a:cs typeface="Times New Roman" panose="02020603050405020304" pitchFamily="18" charset="0"/>
              </a:rPr>
              <a:t>Unit tests should run very fast—your whole suite, even for a large application, should be able to run in under ten minutes.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70645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3609" y="870282"/>
            <a:ext cx="10515600" cy="4984608"/>
          </a:xfrm>
        </p:spPr>
        <p:txBody>
          <a:bodyPr>
            <a:normAutofit/>
          </a:bodyPr>
          <a:lstStyle/>
          <a:p>
            <a:pPr>
              <a:lnSpc>
                <a:spcPct val="150000"/>
              </a:lnSpc>
            </a:pPr>
            <a:r>
              <a:rPr lang="en-GB" b="1" dirty="0">
                <a:latin typeface="Times New Roman" panose="02020603050405020304" pitchFamily="18" charset="0"/>
                <a:cs typeface="Times New Roman" panose="02020603050405020304" pitchFamily="18" charset="0"/>
              </a:rPr>
              <a:t>Component tests </a:t>
            </a:r>
            <a:r>
              <a:rPr lang="en-GB" dirty="0">
                <a:latin typeface="Times New Roman" panose="02020603050405020304" pitchFamily="18" charset="0"/>
                <a:cs typeface="Times New Roman" panose="02020603050405020304" pitchFamily="18" charset="0"/>
              </a:rPr>
              <a:t>test the </a:t>
            </a:r>
            <a:r>
              <a:rPr lang="en-GB" dirty="0" err="1">
                <a:latin typeface="Times New Roman" panose="02020603050405020304" pitchFamily="18" charset="0"/>
                <a:cs typeface="Times New Roman" panose="02020603050405020304" pitchFamily="18" charset="0"/>
              </a:rPr>
              <a:t>behavior</a:t>
            </a:r>
            <a:r>
              <a:rPr lang="en-GB" dirty="0">
                <a:latin typeface="Times New Roman" panose="02020603050405020304" pitchFamily="18" charset="0"/>
                <a:cs typeface="Times New Roman" panose="02020603050405020304" pitchFamily="18" charset="0"/>
              </a:rPr>
              <a:t> of several components of your application.</a:t>
            </a:r>
          </a:p>
          <a:p>
            <a:pPr>
              <a:lnSpc>
                <a:spcPct val="150000"/>
              </a:lnSpc>
            </a:pPr>
            <a:r>
              <a:rPr lang="en-GB" dirty="0">
                <a:latin typeface="Times New Roman" panose="02020603050405020304" pitchFamily="18" charset="0"/>
                <a:cs typeface="Times New Roman" panose="02020603050405020304" pitchFamily="18" charset="0"/>
              </a:rPr>
              <a:t>Like unit tests, they don’t always require starting the whole application. </a:t>
            </a:r>
          </a:p>
          <a:p>
            <a:pPr>
              <a:lnSpc>
                <a:spcPct val="150000"/>
              </a:lnSpc>
            </a:pPr>
            <a:r>
              <a:rPr lang="en-GB" dirty="0">
                <a:latin typeface="Times New Roman" panose="02020603050405020304" pitchFamily="18" charset="0"/>
                <a:cs typeface="Times New Roman" panose="02020603050405020304" pitchFamily="18" charset="0"/>
              </a:rPr>
              <a:t>They may hit the database, the filesystem, or other systems (which may be stubbed out). </a:t>
            </a:r>
          </a:p>
          <a:p>
            <a:pPr>
              <a:lnSpc>
                <a:spcPct val="150000"/>
              </a:lnSpc>
            </a:pPr>
            <a:r>
              <a:rPr lang="en-GB" dirty="0">
                <a:latin typeface="Times New Roman" panose="02020603050405020304" pitchFamily="18" charset="0"/>
                <a:cs typeface="Times New Roman" panose="02020603050405020304" pitchFamily="18" charset="0"/>
              </a:rPr>
              <a:t>Component tests typically take longer to run.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0528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82388"/>
            <a:ext cx="10515600" cy="5494575"/>
          </a:xfrm>
        </p:spPr>
        <p:txBody>
          <a:bodyPr>
            <a:normAutofit lnSpcReduction="10000"/>
          </a:bodyPr>
          <a:lstStyle/>
          <a:p>
            <a:pPr>
              <a:lnSpc>
                <a:spcPct val="160000"/>
              </a:lnSpc>
            </a:pPr>
            <a:r>
              <a:rPr lang="en-GB" b="1" dirty="0">
                <a:latin typeface="Times New Roman" panose="02020603050405020304" pitchFamily="18" charset="0"/>
                <a:cs typeface="Times New Roman" panose="02020603050405020304" pitchFamily="18" charset="0"/>
              </a:rPr>
              <a:t>Acceptance tests </a:t>
            </a:r>
            <a:r>
              <a:rPr lang="en-GB" dirty="0">
                <a:latin typeface="Times New Roman" panose="02020603050405020304" pitchFamily="18" charset="0"/>
                <a:cs typeface="Times New Roman" panose="02020603050405020304" pitchFamily="18" charset="0"/>
              </a:rPr>
              <a:t>test that the application meets the acceptance criteria decided by the business, including both the functionality provided by the application and its characteristics such as capacity, availability, security, and so on. </a:t>
            </a:r>
          </a:p>
          <a:p>
            <a:pPr>
              <a:lnSpc>
                <a:spcPct val="160000"/>
              </a:lnSpc>
            </a:pPr>
            <a:r>
              <a:rPr lang="en-GB" dirty="0">
                <a:latin typeface="Times New Roman" panose="02020603050405020304" pitchFamily="18" charset="0"/>
                <a:cs typeface="Times New Roman" panose="02020603050405020304" pitchFamily="18" charset="0"/>
              </a:rPr>
              <a:t>Acceptance tests are best written in such a way that they run against the whole application in a production-like environment. </a:t>
            </a:r>
          </a:p>
          <a:p>
            <a:pPr>
              <a:lnSpc>
                <a:spcPct val="160000"/>
              </a:lnSpc>
            </a:pPr>
            <a:r>
              <a:rPr lang="en-GB" dirty="0">
                <a:latin typeface="Times New Roman" panose="02020603050405020304" pitchFamily="18" charset="0"/>
                <a:cs typeface="Times New Roman" panose="02020603050405020304" pitchFamily="18" charset="0"/>
              </a:rPr>
              <a:t>Acceptance tests can take a long time to run—it’s not unheard of for an acceptance test suite to take more than a day </a:t>
            </a:r>
            <a:r>
              <a:rPr lang="en-US" dirty="0">
                <a:latin typeface="Times New Roman" panose="02020603050405020304" pitchFamily="18" charset="0"/>
                <a:cs typeface="Times New Roman" panose="02020603050405020304" pitchFamily="18" charset="0"/>
              </a:rPr>
              <a:t>to run sequentially.</a:t>
            </a:r>
          </a:p>
        </p:txBody>
      </p:sp>
    </p:spTree>
    <p:extLst>
      <p:ext uri="{BB962C8B-B14F-4D97-AF65-F5344CB8AC3E}">
        <p14:creationId xmlns:p14="http://schemas.microsoft.com/office/powerpoint/2010/main" val="785916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i="1" dirty="0">
                <a:latin typeface="Times New Roman" panose="02020603050405020304" pitchFamily="18" charset="0"/>
                <a:cs typeface="Times New Roman" panose="02020603050405020304" pitchFamily="18" charset="0"/>
              </a:rPr>
              <a:t>Keep the Build and Test Process Short</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0000" lnSpcReduction="20000"/>
          </a:bodyPr>
          <a:lstStyle/>
          <a:p>
            <a:pPr>
              <a:lnSpc>
                <a:spcPct val="150000"/>
              </a:lnSpc>
            </a:pPr>
            <a:r>
              <a:rPr lang="en-GB" dirty="0">
                <a:latin typeface="Times New Roman" panose="02020603050405020304" pitchFamily="18" charset="0"/>
                <a:cs typeface="Times New Roman" panose="02020603050405020304" pitchFamily="18" charset="0"/>
              </a:rPr>
              <a:t>If it takes too long to build the code and run the unit tests, you will run into the </a:t>
            </a:r>
            <a:r>
              <a:rPr lang="en-US" dirty="0">
                <a:latin typeface="Times New Roman" panose="02020603050405020304" pitchFamily="18" charset="0"/>
                <a:cs typeface="Times New Roman" panose="02020603050405020304" pitchFamily="18" charset="0"/>
              </a:rPr>
              <a:t>following problems:</a:t>
            </a:r>
          </a:p>
          <a:p>
            <a:pPr marL="514350" indent="-514350">
              <a:lnSpc>
                <a:spcPct val="150000"/>
              </a:lnSpc>
              <a:buFont typeface="+mj-lt"/>
              <a:buAutoNum type="arabicPeriod"/>
            </a:pPr>
            <a:r>
              <a:rPr lang="en-GB" dirty="0">
                <a:latin typeface="Times New Roman" panose="02020603050405020304" pitchFamily="18" charset="0"/>
                <a:cs typeface="Times New Roman" panose="02020603050405020304" pitchFamily="18" charset="0"/>
              </a:rPr>
              <a:t>People will stop doing a full build and running the tests before they check-in. You will start to get more failing builds.</a:t>
            </a:r>
          </a:p>
          <a:p>
            <a:pPr marL="514350" indent="-514350">
              <a:lnSpc>
                <a:spcPct val="150000"/>
              </a:lnSpc>
              <a:buFont typeface="+mj-lt"/>
              <a:buAutoNum type="arabicPeriod"/>
            </a:pPr>
            <a:r>
              <a:rPr lang="en-GB" dirty="0">
                <a:latin typeface="Times New Roman" panose="02020603050405020304" pitchFamily="18" charset="0"/>
                <a:cs typeface="Times New Roman" panose="02020603050405020304" pitchFamily="18" charset="0"/>
              </a:rPr>
              <a:t>The continuous integration process will take so long that multiple commits will have taken place by the time you can run the build again, so you won’t know which check-in broke the build.</a:t>
            </a:r>
          </a:p>
          <a:p>
            <a:pPr marL="514350" indent="-514350">
              <a:lnSpc>
                <a:spcPct val="150000"/>
              </a:lnSpc>
              <a:buFont typeface="+mj-lt"/>
              <a:buAutoNum type="arabicPeriod"/>
            </a:pPr>
            <a:r>
              <a:rPr lang="en-GB" dirty="0">
                <a:latin typeface="Times New Roman" panose="02020603050405020304" pitchFamily="18" charset="0"/>
                <a:cs typeface="Times New Roman" panose="02020603050405020304" pitchFamily="18" charset="0"/>
              </a:rPr>
              <a:t>People will check in less often because they have to sit around for ages waiting for the software to build and the tests to run.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191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3087" y="286603"/>
            <a:ext cx="8229600" cy="1143000"/>
          </a:xfrm>
        </p:spPr>
        <p:txBody>
          <a:bodyPr>
            <a:normAutofit/>
          </a:bodyPr>
          <a:lstStyle/>
          <a:p>
            <a:pPr algn="ctr"/>
            <a:r>
              <a:rPr lang="en-US" b="1" dirty="0">
                <a:latin typeface="Times New Roman" panose="02020603050405020304" pitchFamily="18" charset="0"/>
                <a:cs typeface="Times New Roman" panose="02020603050405020304" pitchFamily="18" charset="0"/>
              </a:rPr>
              <a:t>Continuous Integration (CI)</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59809" y="1705970"/>
            <a:ext cx="10426890" cy="4847230"/>
          </a:xfrm>
        </p:spPr>
        <p:txBody>
          <a:bodyPr>
            <a:normAutofit/>
          </a:bodyPr>
          <a:lstStyle/>
          <a:p>
            <a:pPr lvl="0">
              <a:lnSpc>
                <a:spcPct val="150000"/>
              </a:lnSpc>
            </a:pPr>
            <a:r>
              <a:rPr lang="en-US" dirty="0">
                <a:latin typeface="Times New Roman" panose="02020603050405020304" pitchFamily="18" charset="0"/>
                <a:cs typeface="Times New Roman" panose="02020603050405020304" pitchFamily="18" charset="0"/>
              </a:rPr>
              <a:t>Continuous Integration (</a:t>
            </a:r>
            <a:r>
              <a:rPr lang="en-US" b="1" dirty="0">
                <a:latin typeface="Times New Roman" panose="02020603050405020304" pitchFamily="18" charset="0"/>
                <a:cs typeface="Times New Roman" panose="02020603050405020304" pitchFamily="18" charset="0"/>
              </a:rPr>
              <a:t>CI</a:t>
            </a:r>
            <a:r>
              <a:rPr lang="en-US" dirty="0">
                <a:latin typeface="Times New Roman" panose="02020603050405020304" pitchFamily="18" charset="0"/>
                <a:cs typeface="Times New Roman" panose="02020603050405020304" pitchFamily="18" charset="0"/>
              </a:rPr>
              <a:t>) is the practice of merging all developer working copies to a shared code line several times a day, and validating each integration with an automated build.</a:t>
            </a:r>
            <a:endParaRPr lang="en-US" sz="2000"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In practice, CI is often defined as having a build with unit tests that executes at every commit/ check-in to version control.</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2635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33804"/>
            <a:ext cx="10515600" cy="5298506"/>
          </a:xfrm>
        </p:spPr>
        <p:txBody>
          <a:bodyPr/>
          <a:lstStyle/>
          <a:p>
            <a:pPr>
              <a:lnSpc>
                <a:spcPct val="150000"/>
              </a:lnSpc>
            </a:pPr>
            <a:r>
              <a:rPr lang="en-GB" dirty="0">
                <a:latin typeface="Times New Roman" panose="02020603050405020304" pitchFamily="18" charset="0"/>
                <a:cs typeface="Times New Roman" panose="02020603050405020304" pitchFamily="18" charset="0"/>
              </a:rPr>
              <a:t>Ideally, the compile and test process that you run prior to check-in and on your CI server should take no more than a few minutes.</a:t>
            </a:r>
          </a:p>
          <a:p>
            <a:pPr>
              <a:lnSpc>
                <a:spcPct val="150000"/>
              </a:lnSpc>
            </a:pPr>
            <a:r>
              <a:rPr lang="en-GB" dirty="0">
                <a:latin typeface="Times New Roman" panose="02020603050405020304" pitchFamily="18" charset="0"/>
                <a:cs typeface="Times New Roman" panose="02020603050405020304" pitchFamily="18" charset="0"/>
              </a:rPr>
              <a:t>There are a number of techniques that you can use to reduce the build time. </a:t>
            </a:r>
          </a:p>
          <a:p>
            <a:pPr>
              <a:lnSpc>
                <a:spcPct val="150000"/>
              </a:lnSpc>
            </a:pPr>
            <a:r>
              <a:rPr lang="en-GB" dirty="0">
                <a:latin typeface="Times New Roman" panose="02020603050405020304" pitchFamily="18" charset="0"/>
                <a:cs typeface="Times New Roman" panose="02020603050405020304" pitchFamily="18" charset="0"/>
              </a:rPr>
              <a:t>The first thing to consider is making your tests run faster. </a:t>
            </a:r>
          </a:p>
          <a:p>
            <a:pPr>
              <a:lnSpc>
                <a:spcPct val="150000"/>
              </a:lnSpc>
            </a:pPr>
            <a:r>
              <a:rPr lang="en-GB" dirty="0" err="1">
                <a:latin typeface="Times New Roman" panose="02020603050405020304" pitchFamily="18" charset="0"/>
                <a:cs typeface="Times New Roman" panose="02020603050405020304" pitchFamily="18" charset="0"/>
              </a:rPr>
              <a:t>XUnit</a:t>
            </a:r>
            <a:r>
              <a:rPr lang="en-GB" dirty="0">
                <a:latin typeface="Times New Roman" panose="02020603050405020304" pitchFamily="18" charset="0"/>
                <a:cs typeface="Times New Roman" panose="02020603050405020304" pitchFamily="18" charset="0"/>
              </a:rPr>
              <a:t>-type tools, such as JUnit and </a:t>
            </a:r>
            <a:r>
              <a:rPr lang="en-GB" dirty="0" err="1">
                <a:latin typeface="Times New Roman" panose="02020603050405020304" pitchFamily="18" charset="0"/>
                <a:cs typeface="Times New Roman" panose="02020603050405020304" pitchFamily="18" charset="0"/>
              </a:rPr>
              <a:t>NUnit</a:t>
            </a:r>
            <a:r>
              <a:rPr lang="en-GB" dirty="0">
                <a:latin typeface="Times New Roman" panose="02020603050405020304" pitchFamily="18" charset="0"/>
                <a:cs typeface="Times New Roman" panose="02020603050405020304" pitchFamily="18" charset="0"/>
              </a:rPr>
              <a:t>, provide a breakdown of how long each test took in their output.</a:t>
            </a:r>
          </a:p>
          <a:p>
            <a:pPr>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33599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i="1" dirty="0">
                <a:latin typeface="Times New Roman" panose="02020603050405020304" pitchFamily="18" charset="0"/>
                <a:cs typeface="Times New Roman" panose="02020603050405020304" pitchFamily="18" charset="0"/>
              </a:rPr>
              <a:t>Managing Your Development Workspace</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90688"/>
            <a:ext cx="10515600" cy="4614578"/>
          </a:xfrm>
        </p:spPr>
        <p:txBody>
          <a:bodyPr>
            <a:normAutofit fontScale="92500" lnSpcReduction="20000"/>
          </a:bodyPr>
          <a:lstStyle/>
          <a:p>
            <a:pPr>
              <a:lnSpc>
                <a:spcPct val="160000"/>
              </a:lnSpc>
            </a:pPr>
            <a:r>
              <a:rPr lang="en-GB" dirty="0">
                <a:latin typeface="Times New Roman" panose="02020603050405020304" pitchFamily="18" charset="0"/>
                <a:cs typeface="Times New Roman" panose="02020603050405020304" pitchFamily="18" charset="0"/>
              </a:rPr>
              <a:t>It is important for developers’ productivity and sanity that their development environment is carefully managed. </a:t>
            </a:r>
          </a:p>
          <a:p>
            <a:pPr>
              <a:lnSpc>
                <a:spcPct val="160000"/>
              </a:lnSpc>
            </a:pPr>
            <a:r>
              <a:rPr lang="en-GB" dirty="0">
                <a:latin typeface="Times New Roman" panose="02020603050405020304" pitchFamily="18" charset="0"/>
                <a:cs typeface="Times New Roman" panose="02020603050405020304" pitchFamily="18" charset="0"/>
              </a:rPr>
              <a:t>Developers should always work from a </a:t>
            </a:r>
            <a:r>
              <a:rPr lang="en-GB" dirty="0" err="1">
                <a:latin typeface="Times New Roman" panose="02020603050405020304" pitchFamily="18" charset="0"/>
                <a:cs typeface="Times New Roman" panose="02020603050405020304" pitchFamily="18" charset="0"/>
              </a:rPr>
              <a:t>knowngood</a:t>
            </a:r>
            <a:r>
              <a:rPr lang="en-GB" dirty="0">
                <a:latin typeface="Times New Roman" panose="02020603050405020304" pitchFamily="18" charset="0"/>
                <a:cs typeface="Times New Roman" panose="02020603050405020304" pitchFamily="18" charset="0"/>
              </a:rPr>
              <a:t> starting point when they begin a fresh piece of work. </a:t>
            </a:r>
          </a:p>
          <a:p>
            <a:pPr>
              <a:lnSpc>
                <a:spcPct val="160000"/>
              </a:lnSpc>
            </a:pPr>
            <a:r>
              <a:rPr lang="en-GB" dirty="0">
                <a:latin typeface="Times New Roman" panose="02020603050405020304" pitchFamily="18" charset="0"/>
                <a:cs typeface="Times New Roman" panose="02020603050405020304" pitchFamily="18" charset="0"/>
              </a:rPr>
              <a:t>They should be able to run the build, execute the automated tests, and deploy the application in an </a:t>
            </a:r>
            <a:r>
              <a:rPr lang="en-US" dirty="0">
                <a:latin typeface="Times New Roman" panose="02020603050405020304" pitchFamily="18" charset="0"/>
                <a:cs typeface="Times New Roman" panose="02020603050405020304" pitchFamily="18" charset="0"/>
              </a:rPr>
              <a:t>environment under their control.</a:t>
            </a:r>
          </a:p>
          <a:p>
            <a:pPr>
              <a:lnSpc>
                <a:spcPct val="160000"/>
              </a:lnSpc>
            </a:pPr>
            <a:r>
              <a:rPr lang="en-GB" dirty="0">
                <a:latin typeface="Times New Roman" panose="02020603050405020304" pitchFamily="18" charset="0"/>
                <a:cs typeface="Times New Roman" panose="02020603050405020304" pitchFamily="18" charset="0"/>
              </a:rPr>
              <a:t>This should be on their own local </a:t>
            </a:r>
            <a:r>
              <a:rPr lang="en-US" dirty="0">
                <a:latin typeface="Times New Roman" panose="02020603050405020304" pitchFamily="18" charset="0"/>
                <a:cs typeface="Times New Roman" panose="02020603050405020304" pitchFamily="18" charset="0"/>
              </a:rPr>
              <a:t>machine.</a:t>
            </a:r>
          </a:p>
        </p:txBody>
      </p:sp>
    </p:spTree>
    <p:extLst>
      <p:ext uri="{BB962C8B-B14F-4D97-AF65-F5344CB8AC3E}">
        <p14:creationId xmlns:p14="http://schemas.microsoft.com/office/powerpoint/2010/main" val="17391303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1847" y="624622"/>
            <a:ext cx="10653216" cy="5762530"/>
          </a:xfrm>
        </p:spPr>
        <p:txBody>
          <a:bodyPr>
            <a:normAutofit fontScale="77500" lnSpcReduction="20000"/>
          </a:bodyPr>
          <a:lstStyle/>
          <a:p>
            <a:pPr>
              <a:lnSpc>
                <a:spcPct val="160000"/>
              </a:lnSpc>
            </a:pPr>
            <a:r>
              <a:rPr lang="en-GB" dirty="0">
                <a:latin typeface="Times New Roman" panose="02020603050405020304" pitchFamily="18" charset="0"/>
                <a:cs typeface="Times New Roman" panose="02020603050405020304" pitchFamily="18" charset="0"/>
              </a:rPr>
              <a:t>Only in exceptional circumstances should you use shared environments for development. </a:t>
            </a:r>
          </a:p>
          <a:p>
            <a:pPr>
              <a:lnSpc>
                <a:spcPct val="160000"/>
              </a:lnSpc>
            </a:pPr>
            <a:r>
              <a:rPr lang="en-GB" dirty="0">
                <a:latin typeface="Times New Roman" panose="02020603050405020304" pitchFamily="18" charset="0"/>
                <a:cs typeface="Times New Roman" panose="02020603050405020304" pitchFamily="18" charset="0"/>
              </a:rPr>
              <a:t>Running the application in a local development environment should use the same automated processes that are used in the continuous integration and testing environments and ultimately in production.</a:t>
            </a:r>
          </a:p>
          <a:p>
            <a:pPr>
              <a:lnSpc>
                <a:spcPct val="160000"/>
              </a:lnSpc>
            </a:pPr>
            <a:r>
              <a:rPr lang="en-GB" dirty="0">
                <a:latin typeface="Times New Roman" panose="02020603050405020304" pitchFamily="18" charset="0"/>
                <a:cs typeface="Times New Roman" panose="02020603050405020304" pitchFamily="18" charset="0"/>
              </a:rPr>
              <a:t>The </a:t>
            </a:r>
            <a:r>
              <a:rPr lang="en-GB" u="sng" dirty="0">
                <a:latin typeface="Times New Roman" panose="02020603050405020304" pitchFamily="18" charset="0"/>
                <a:cs typeface="Times New Roman" panose="02020603050405020304" pitchFamily="18" charset="0"/>
              </a:rPr>
              <a:t>first prerequisite </a:t>
            </a:r>
            <a:r>
              <a:rPr lang="en-GB" dirty="0">
                <a:latin typeface="Times New Roman" panose="02020603050405020304" pitchFamily="18" charset="0"/>
                <a:cs typeface="Times New Roman" panose="02020603050405020304" pitchFamily="18" charset="0"/>
              </a:rPr>
              <a:t>to achieve this is careful configuration management,</a:t>
            </a:r>
            <a:r>
              <a:rPr lang="en-US" dirty="0">
                <a:latin typeface="Times New Roman" panose="02020603050405020304" pitchFamily="18" charset="0"/>
                <a:cs typeface="Times New Roman" panose="02020603050405020304" pitchFamily="18" charset="0"/>
              </a:rPr>
              <a:t> not </a:t>
            </a:r>
            <a:r>
              <a:rPr lang="en-GB" dirty="0">
                <a:latin typeface="Times New Roman" panose="02020603050405020304" pitchFamily="18" charset="0"/>
                <a:cs typeface="Times New Roman" panose="02020603050405020304" pitchFamily="18" charset="0"/>
              </a:rPr>
              <a:t>just of source code, but also of test data, database scripts, build scripts, and deployment </a:t>
            </a:r>
            <a:r>
              <a:rPr lang="en-US" dirty="0">
                <a:latin typeface="Times New Roman" panose="02020603050405020304" pitchFamily="18" charset="0"/>
                <a:cs typeface="Times New Roman" panose="02020603050405020304" pitchFamily="18" charset="0"/>
              </a:rPr>
              <a:t>scripts.</a:t>
            </a:r>
          </a:p>
          <a:p>
            <a:pPr>
              <a:lnSpc>
                <a:spcPct val="160000"/>
              </a:lnSpc>
            </a:pPr>
            <a:r>
              <a:rPr lang="en-GB" dirty="0">
                <a:latin typeface="Times New Roman" panose="02020603050405020304" pitchFamily="18" charset="0"/>
                <a:cs typeface="Times New Roman" panose="02020603050405020304" pitchFamily="18" charset="0"/>
              </a:rPr>
              <a:t>The </a:t>
            </a:r>
            <a:r>
              <a:rPr lang="en-GB" u="sng" dirty="0">
                <a:latin typeface="Times New Roman" panose="02020603050405020304" pitchFamily="18" charset="0"/>
                <a:cs typeface="Times New Roman" panose="02020603050405020304" pitchFamily="18" charset="0"/>
              </a:rPr>
              <a:t>second step </a:t>
            </a:r>
            <a:r>
              <a:rPr lang="en-GB" dirty="0">
                <a:latin typeface="Times New Roman" panose="02020603050405020304" pitchFamily="18" charset="0"/>
                <a:cs typeface="Times New Roman" panose="02020603050405020304" pitchFamily="18" charset="0"/>
              </a:rPr>
              <a:t>is configuration management of third-party dependencies, </a:t>
            </a:r>
            <a:r>
              <a:rPr lang="en-US" dirty="0">
                <a:latin typeface="Times New Roman" panose="02020603050405020304" pitchFamily="18" charset="0"/>
                <a:cs typeface="Times New Roman" panose="02020603050405020304" pitchFamily="18" charset="0"/>
              </a:rPr>
              <a:t>libraries, and components.</a:t>
            </a:r>
          </a:p>
          <a:p>
            <a:pPr>
              <a:lnSpc>
                <a:spcPct val="160000"/>
              </a:lnSpc>
            </a:pPr>
            <a:r>
              <a:rPr lang="en-GB" dirty="0">
                <a:latin typeface="Times New Roman" panose="02020603050405020304" pitchFamily="18" charset="0"/>
                <a:cs typeface="Times New Roman" panose="02020603050405020304" pitchFamily="18" charset="0"/>
              </a:rPr>
              <a:t>The </a:t>
            </a:r>
            <a:r>
              <a:rPr lang="en-GB" u="sng" dirty="0">
                <a:latin typeface="Times New Roman" panose="02020603050405020304" pitchFamily="18" charset="0"/>
                <a:cs typeface="Times New Roman" panose="02020603050405020304" pitchFamily="18" charset="0"/>
              </a:rPr>
              <a:t>final step </a:t>
            </a:r>
            <a:r>
              <a:rPr lang="en-GB" dirty="0">
                <a:latin typeface="Times New Roman" panose="02020603050405020304" pitchFamily="18" charset="0"/>
                <a:cs typeface="Times New Roman" panose="02020603050405020304" pitchFamily="18" charset="0"/>
              </a:rPr>
              <a:t>is to make sure that the automated tests, including smoke tests, can be run on developer machines.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76204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i="1" dirty="0">
                <a:latin typeface="Times New Roman" panose="02020603050405020304" pitchFamily="18" charset="0"/>
                <a:cs typeface="Times New Roman" panose="02020603050405020304" pitchFamily="18" charset="0"/>
              </a:rPr>
              <a:t>Using Continuous Integration Software</a:t>
            </a:r>
            <a:endParaRPr lang="en-US" sz="4000"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a:bodyPr>
          <a:lstStyle/>
          <a:p>
            <a:pPr>
              <a:lnSpc>
                <a:spcPct val="150000"/>
              </a:lnSpc>
            </a:pPr>
            <a:r>
              <a:rPr lang="en-GB" dirty="0">
                <a:latin typeface="Times New Roman" panose="02020603050405020304" pitchFamily="18" charset="0"/>
                <a:cs typeface="Times New Roman" panose="02020603050405020304" pitchFamily="18" charset="0"/>
              </a:rPr>
              <a:t>There are many products on the market that can provide the infrastructure for your automated build and test process.</a:t>
            </a:r>
          </a:p>
          <a:p>
            <a:pPr>
              <a:lnSpc>
                <a:spcPct val="150000"/>
              </a:lnSpc>
            </a:pPr>
            <a:r>
              <a:rPr lang="en-GB" dirty="0">
                <a:latin typeface="Times New Roman" panose="02020603050405020304" pitchFamily="18" charset="0"/>
                <a:cs typeface="Times New Roman" panose="02020603050405020304" pitchFamily="18" charset="0"/>
              </a:rPr>
              <a:t>The most basic functionality of continuous integration software is to poll your version control system to see if any commits have occurred and, if so, check out the latest version of the software, run your build script to compile the software, run the tests, and then notify you of the </a:t>
            </a:r>
            <a:r>
              <a:rPr lang="en-US" dirty="0">
                <a:latin typeface="Times New Roman" panose="02020603050405020304" pitchFamily="18" charset="0"/>
                <a:cs typeface="Times New Roman" panose="02020603050405020304" pitchFamily="18" charset="0"/>
              </a:rPr>
              <a:t>results.</a:t>
            </a:r>
          </a:p>
        </p:txBody>
      </p:sp>
    </p:spTree>
    <p:extLst>
      <p:ext uri="{BB962C8B-B14F-4D97-AF65-F5344CB8AC3E}">
        <p14:creationId xmlns:p14="http://schemas.microsoft.com/office/powerpoint/2010/main" val="32628841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5370" y="474496"/>
            <a:ext cx="10816988" cy="5899007"/>
          </a:xfrm>
        </p:spPr>
        <p:txBody>
          <a:bodyPr>
            <a:normAutofit/>
          </a:bodyPr>
          <a:lstStyle/>
          <a:p>
            <a:pPr>
              <a:lnSpc>
                <a:spcPct val="150000"/>
              </a:lnSpc>
            </a:pPr>
            <a:r>
              <a:rPr lang="en-GB" sz="2600" dirty="0">
                <a:latin typeface="Times New Roman" panose="02020603050405020304" pitchFamily="18" charset="0"/>
                <a:cs typeface="Times New Roman" panose="02020603050405020304" pitchFamily="18" charset="0"/>
              </a:rPr>
              <a:t>At heart, continuous integration server software has </a:t>
            </a:r>
            <a:r>
              <a:rPr lang="en-GB" sz="2600" u="sng" dirty="0">
                <a:latin typeface="Times New Roman" panose="02020603050405020304" pitchFamily="18" charset="0"/>
                <a:cs typeface="Times New Roman" panose="02020603050405020304" pitchFamily="18" charset="0"/>
              </a:rPr>
              <a:t>two components. </a:t>
            </a:r>
          </a:p>
          <a:p>
            <a:pPr lvl="1">
              <a:lnSpc>
                <a:spcPct val="150000"/>
              </a:lnSpc>
            </a:pPr>
            <a:r>
              <a:rPr lang="en-GB" sz="2600" dirty="0">
                <a:latin typeface="Times New Roman" panose="02020603050405020304" pitchFamily="18" charset="0"/>
                <a:cs typeface="Times New Roman" panose="02020603050405020304" pitchFamily="18" charset="0"/>
              </a:rPr>
              <a:t>The </a:t>
            </a:r>
            <a:r>
              <a:rPr lang="en-GB" sz="2600" u="sng" dirty="0">
                <a:latin typeface="Times New Roman" panose="02020603050405020304" pitchFamily="18" charset="0"/>
                <a:cs typeface="Times New Roman" panose="02020603050405020304" pitchFamily="18" charset="0"/>
              </a:rPr>
              <a:t>first</a:t>
            </a:r>
            <a:r>
              <a:rPr lang="en-GB" sz="2600" dirty="0">
                <a:latin typeface="Times New Roman" panose="02020603050405020304" pitchFamily="18" charset="0"/>
                <a:cs typeface="Times New Roman" panose="02020603050405020304" pitchFamily="18" charset="0"/>
              </a:rPr>
              <a:t> is a long-running process which can execute a simple workflow at regular intervals.</a:t>
            </a:r>
          </a:p>
          <a:p>
            <a:pPr lvl="1">
              <a:lnSpc>
                <a:spcPct val="150000"/>
              </a:lnSpc>
            </a:pPr>
            <a:r>
              <a:rPr lang="en-GB" sz="2600" dirty="0">
                <a:latin typeface="Times New Roman" panose="02020603050405020304" pitchFamily="18" charset="0"/>
                <a:cs typeface="Times New Roman" panose="02020603050405020304" pitchFamily="18" charset="0"/>
              </a:rPr>
              <a:t>The </a:t>
            </a:r>
            <a:r>
              <a:rPr lang="en-GB" sz="2600" u="sng" dirty="0">
                <a:latin typeface="Times New Roman" panose="02020603050405020304" pitchFamily="18" charset="0"/>
                <a:cs typeface="Times New Roman" panose="02020603050405020304" pitchFamily="18" charset="0"/>
              </a:rPr>
              <a:t>second</a:t>
            </a:r>
            <a:r>
              <a:rPr lang="en-GB" sz="2600" dirty="0">
                <a:latin typeface="Times New Roman" panose="02020603050405020304" pitchFamily="18" charset="0"/>
                <a:cs typeface="Times New Roman" panose="02020603050405020304" pitchFamily="18" charset="0"/>
              </a:rPr>
              <a:t> provides a view of the results of the processes that have been run, notifies you of the success or failure of your build and test runs, and provides access to test reports, installers, and so on.</a:t>
            </a:r>
          </a:p>
          <a:p>
            <a:pPr>
              <a:lnSpc>
                <a:spcPct val="150000"/>
              </a:lnSpc>
            </a:pPr>
            <a:r>
              <a:rPr lang="en-GB" sz="2600" dirty="0">
                <a:latin typeface="Times New Roman" panose="02020603050405020304" pitchFamily="18" charset="0"/>
                <a:cs typeface="Times New Roman" panose="02020603050405020304" pitchFamily="18" charset="0"/>
              </a:rPr>
              <a:t>Most CI servers include a web server that shows you a list of builds that have run and allows you to look at the reports that define the success or failure of each build. </a:t>
            </a:r>
          </a:p>
        </p:txBody>
      </p:sp>
    </p:spTree>
    <p:extLst>
      <p:ext uri="{BB962C8B-B14F-4D97-AF65-F5344CB8AC3E}">
        <p14:creationId xmlns:p14="http://schemas.microsoft.com/office/powerpoint/2010/main" val="29490855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4149" y="436728"/>
            <a:ext cx="10768084" cy="5622877"/>
          </a:xfrm>
        </p:spPr>
        <p:txBody>
          <a:bodyPr>
            <a:noAutofit/>
          </a:bodyPr>
          <a:lstStyle/>
          <a:p>
            <a:pPr>
              <a:lnSpc>
                <a:spcPct val="160000"/>
              </a:lnSpc>
            </a:pPr>
            <a:r>
              <a:rPr lang="en-GB" sz="2500" dirty="0">
                <a:latin typeface="Times New Roman" panose="02020603050405020304" pitchFamily="18" charset="0"/>
                <a:cs typeface="Times New Roman" panose="02020603050405020304" pitchFamily="18" charset="0"/>
              </a:rPr>
              <a:t>This sequence of build instructions should culminate in the production and storage of the resulting </a:t>
            </a:r>
            <a:r>
              <a:rPr lang="en-GB" sz="2500" dirty="0" err="1">
                <a:latin typeface="Times New Roman" panose="02020603050405020304" pitchFamily="18" charset="0"/>
                <a:cs typeface="Times New Roman" panose="02020603050405020304" pitchFamily="18" charset="0"/>
              </a:rPr>
              <a:t>artifacts</a:t>
            </a:r>
            <a:r>
              <a:rPr lang="en-GB" sz="2500" dirty="0">
                <a:latin typeface="Times New Roman" panose="02020603050405020304" pitchFamily="18" charset="0"/>
                <a:cs typeface="Times New Roman" panose="02020603050405020304" pitchFamily="18" charset="0"/>
              </a:rPr>
              <a:t> such as binaries or installation packages, so that testers and clients can easily download the latest good version of the software.</a:t>
            </a:r>
          </a:p>
          <a:p>
            <a:pPr>
              <a:lnSpc>
                <a:spcPct val="160000"/>
              </a:lnSpc>
            </a:pPr>
            <a:r>
              <a:rPr lang="en-GB" sz="2500" dirty="0">
                <a:latin typeface="Times New Roman" panose="02020603050405020304" pitchFamily="18" charset="0"/>
                <a:cs typeface="Times New Roman" panose="02020603050405020304" pitchFamily="18" charset="0"/>
              </a:rPr>
              <a:t> Most CI servers are configurable using a web interface or through </a:t>
            </a:r>
            <a:r>
              <a:rPr lang="en-US" sz="2500" dirty="0">
                <a:latin typeface="Times New Roman" panose="02020603050405020304" pitchFamily="18" charset="0"/>
                <a:cs typeface="Times New Roman" panose="02020603050405020304" pitchFamily="18" charset="0"/>
              </a:rPr>
              <a:t>simple scripts.</a:t>
            </a:r>
          </a:p>
          <a:p>
            <a:pPr>
              <a:lnSpc>
                <a:spcPct val="160000"/>
              </a:lnSpc>
            </a:pPr>
            <a:r>
              <a:rPr lang="en-GB" sz="2500" dirty="0">
                <a:latin typeface="Times New Roman" panose="02020603050405020304" pitchFamily="18" charset="0"/>
                <a:cs typeface="Times New Roman" panose="02020603050405020304" pitchFamily="18" charset="0"/>
              </a:rPr>
              <a:t>Today’s advanced CI servers can distribute work across a build grid, manage the builds and dependencies of collections of collaborating components, report directly into your project management tracking system, and do lots of other </a:t>
            </a:r>
            <a:r>
              <a:rPr lang="en-US" sz="2500" dirty="0">
                <a:latin typeface="Times New Roman" panose="02020603050405020304" pitchFamily="18" charset="0"/>
                <a:cs typeface="Times New Roman" panose="02020603050405020304" pitchFamily="18" charset="0"/>
              </a:rPr>
              <a:t>useful things.</a:t>
            </a:r>
          </a:p>
        </p:txBody>
      </p:sp>
    </p:spTree>
    <p:extLst>
      <p:ext uri="{BB962C8B-B14F-4D97-AF65-F5344CB8AC3E}">
        <p14:creationId xmlns:p14="http://schemas.microsoft.com/office/powerpoint/2010/main" val="27194173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b="1" dirty="0">
                <a:latin typeface="Times New Roman" panose="02020603050405020304" pitchFamily="18" charset="0"/>
                <a:cs typeface="Times New Roman" panose="02020603050405020304" pitchFamily="18" charset="0"/>
              </a:rPr>
              <a:t>Essential Practices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2388" y="1487605"/>
            <a:ext cx="10918209" cy="4689357"/>
          </a:xfrm>
        </p:spPr>
        <p:txBody>
          <a:bodyPr>
            <a:noAutofit/>
          </a:bodyPr>
          <a:lstStyle/>
          <a:p>
            <a:pPr>
              <a:lnSpc>
                <a:spcPct val="160000"/>
              </a:lnSpc>
            </a:pPr>
            <a:r>
              <a:rPr lang="en-GB" sz="2400" dirty="0">
                <a:latin typeface="Times New Roman" panose="02020603050405020304" pitchFamily="18" charset="0"/>
                <a:cs typeface="Times New Roman" panose="02020603050405020304" pitchFamily="18" charset="0"/>
              </a:rPr>
              <a:t>Continuous integration is a practice, not a tool, and it depends upon discipline to make it effective. </a:t>
            </a:r>
          </a:p>
          <a:p>
            <a:pPr>
              <a:lnSpc>
                <a:spcPct val="160000"/>
              </a:lnSpc>
            </a:pPr>
            <a:r>
              <a:rPr lang="en-GB" sz="2400" dirty="0">
                <a:latin typeface="Times New Roman" panose="02020603050405020304" pitchFamily="18" charset="0"/>
                <a:cs typeface="Times New Roman" panose="02020603050405020304" pitchFamily="18" charset="0"/>
              </a:rPr>
              <a:t>Keeping a continuous integration system operating, particularly when dealing with large and complex CI systems, requires a significant degree of discipline from the development team </a:t>
            </a:r>
            <a:r>
              <a:rPr lang="en-US" sz="2400" dirty="0">
                <a:latin typeface="Times New Roman" panose="02020603050405020304" pitchFamily="18" charset="0"/>
                <a:cs typeface="Times New Roman" panose="02020603050405020304" pitchFamily="18" charset="0"/>
              </a:rPr>
              <a:t>as a whole.</a:t>
            </a:r>
          </a:p>
          <a:p>
            <a:pPr>
              <a:lnSpc>
                <a:spcPct val="160000"/>
              </a:lnSpc>
            </a:pPr>
            <a:r>
              <a:rPr lang="en-GB" sz="2400" dirty="0">
                <a:latin typeface="Times New Roman" panose="02020603050405020304" pitchFamily="18" charset="0"/>
                <a:cs typeface="Times New Roman" panose="02020603050405020304" pitchFamily="18" charset="0"/>
              </a:rPr>
              <a:t>The objective of CI system is to ensure that software is working, all of the time. </a:t>
            </a:r>
          </a:p>
        </p:txBody>
      </p:sp>
    </p:spTree>
    <p:extLst>
      <p:ext uri="{BB962C8B-B14F-4D97-AF65-F5344CB8AC3E}">
        <p14:creationId xmlns:p14="http://schemas.microsoft.com/office/powerpoint/2010/main" val="13010886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3206" y="436729"/>
            <a:ext cx="11000095" cy="6018662"/>
          </a:xfrm>
        </p:spPr>
        <p:txBody>
          <a:bodyPr>
            <a:normAutofit lnSpcReduction="10000"/>
          </a:bodyPr>
          <a:lstStyle/>
          <a:p>
            <a:pPr>
              <a:lnSpc>
                <a:spcPct val="160000"/>
              </a:lnSpc>
            </a:pPr>
            <a:r>
              <a:rPr lang="en-GB" sz="2600" dirty="0">
                <a:latin typeface="Times New Roman" panose="02020603050405020304" pitchFamily="18" charset="0"/>
                <a:cs typeface="Times New Roman" panose="02020603050405020304" pitchFamily="18" charset="0"/>
              </a:rPr>
              <a:t>There are few practices that should be enforced on teams to ensure that  the software is working, all of the time. </a:t>
            </a:r>
          </a:p>
          <a:p>
            <a:pPr>
              <a:lnSpc>
                <a:spcPct val="160000"/>
              </a:lnSpc>
            </a:pPr>
            <a:r>
              <a:rPr lang="en-GB" sz="2600" dirty="0">
                <a:latin typeface="Times New Roman" panose="02020603050405020304" pitchFamily="18" charset="0"/>
                <a:cs typeface="Times New Roman" panose="02020603050405020304" pitchFamily="18" charset="0"/>
              </a:rPr>
              <a:t>These practices that are optional but desirable, but those listed here are mandatory for continuous integration </a:t>
            </a:r>
            <a:r>
              <a:rPr lang="en-US" sz="2600" dirty="0">
                <a:latin typeface="Times New Roman" panose="02020603050405020304" pitchFamily="18" charset="0"/>
                <a:cs typeface="Times New Roman" panose="02020603050405020304" pitchFamily="18" charset="0"/>
              </a:rPr>
              <a:t>to work.</a:t>
            </a:r>
          </a:p>
          <a:p>
            <a:pPr>
              <a:lnSpc>
                <a:spcPct val="160000"/>
              </a:lnSpc>
            </a:pPr>
            <a:r>
              <a:rPr lang="en-GB" sz="2400" b="1" i="1" dirty="0">
                <a:latin typeface="Times New Roman" panose="02020603050405020304" pitchFamily="18" charset="0"/>
                <a:cs typeface="Times New Roman" panose="02020603050405020304" pitchFamily="18" charset="0"/>
              </a:rPr>
              <a:t>Don’t Check In on a Broken Build:- </a:t>
            </a:r>
            <a:r>
              <a:rPr lang="en-US" sz="2400" dirty="0">
                <a:latin typeface="Times New Roman" panose="02020603050405020304" pitchFamily="18" charset="0"/>
                <a:cs typeface="Times New Roman" panose="02020603050405020304" pitchFamily="18" charset="0"/>
              </a:rPr>
              <a:t>If </a:t>
            </a:r>
            <a:r>
              <a:rPr lang="en-GB" sz="2400" dirty="0">
                <a:latin typeface="Times New Roman" panose="02020603050405020304" pitchFamily="18" charset="0"/>
                <a:cs typeface="Times New Roman" panose="02020603050405020304" pitchFamily="18" charset="0"/>
              </a:rPr>
              <a:t>the build breaks, the developers responsible are waiting to fix it. They identify the cause of the breakage as soon as possible and fix it. work out what caused the breakage and </a:t>
            </a:r>
            <a:r>
              <a:rPr lang="en-US" sz="2400" dirty="0">
                <a:latin typeface="Times New Roman" panose="02020603050405020304" pitchFamily="18" charset="0"/>
                <a:cs typeface="Times New Roman" panose="02020603050405020304" pitchFamily="18" charset="0"/>
              </a:rPr>
              <a:t>fix it immediately.</a:t>
            </a:r>
            <a:r>
              <a:rPr lang="en-GB" sz="2400" dirty="0">
                <a:latin typeface="Times New Roman" panose="02020603050405020304" pitchFamily="18" charset="0"/>
                <a:cs typeface="Times New Roman" panose="02020603050405020304" pitchFamily="18" charset="0"/>
              </a:rPr>
              <a:t> When this rule is broken, it inevitably takes much longer for the build to be fixed. People get used to seeing the build broken, and very quickly you get into a situation where the build stays broken all of the time.</a:t>
            </a:r>
            <a:endParaRPr lang="en-GB" sz="2400" b="1" i="1" dirty="0">
              <a:latin typeface="Times New Roman" panose="02020603050405020304" pitchFamily="18" charset="0"/>
              <a:cs typeface="Times New Roman" panose="02020603050405020304" pitchFamily="18" charset="0"/>
            </a:endParaRPr>
          </a:p>
          <a:p>
            <a:pPr marL="514350" indent="-514350">
              <a:lnSpc>
                <a:spcPct val="160000"/>
              </a:lnSpc>
              <a:buFont typeface="+mj-lt"/>
              <a:buAutoNum type="arabicPeriod"/>
            </a:pPr>
            <a:endParaRPr lang="en-US" sz="2600" dirty="0">
              <a:latin typeface="Times New Roman" panose="02020603050405020304" pitchFamily="18" charset="0"/>
              <a:cs typeface="Times New Roman" panose="02020603050405020304" pitchFamily="18" charset="0"/>
            </a:endParaRPr>
          </a:p>
          <a:p>
            <a:pPr>
              <a:lnSpc>
                <a:spcPct val="160000"/>
              </a:lnSpc>
            </a:pP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09814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3484" y="515440"/>
            <a:ext cx="10789692" cy="5762530"/>
          </a:xfrm>
        </p:spPr>
        <p:txBody>
          <a:bodyPr>
            <a:normAutofit fontScale="85000" lnSpcReduction="20000"/>
          </a:bodyPr>
          <a:lstStyle/>
          <a:p>
            <a:pPr>
              <a:lnSpc>
                <a:spcPct val="150000"/>
              </a:lnSpc>
            </a:pPr>
            <a:r>
              <a:rPr lang="en-GB" b="1" i="1" dirty="0">
                <a:latin typeface="Times New Roman" panose="02020603050405020304" pitchFamily="18" charset="0"/>
                <a:cs typeface="Times New Roman" panose="02020603050405020304" pitchFamily="18" charset="0"/>
              </a:rPr>
              <a:t>Always Run All Commit Tests Locally before Committing, or Get Your CI Server to Do It for You:- </a:t>
            </a:r>
            <a:r>
              <a:rPr lang="en-US" dirty="0">
                <a:latin typeface="Times New Roman" panose="02020603050405020304" pitchFamily="18" charset="0"/>
                <a:cs typeface="Times New Roman" panose="02020603050405020304" pitchFamily="18" charset="0"/>
              </a:rPr>
              <a:t>Running the commit tests </a:t>
            </a:r>
            <a:r>
              <a:rPr lang="en-GB" dirty="0">
                <a:latin typeface="Times New Roman" panose="02020603050405020304" pitchFamily="18" charset="0"/>
                <a:cs typeface="Times New Roman" panose="02020603050405020304" pitchFamily="18" charset="0"/>
              </a:rPr>
              <a:t>locally is a sanity check before committing to the action. It is also a way to ensure that what we believe to work actually does.</a:t>
            </a:r>
          </a:p>
          <a:p>
            <a:pPr>
              <a:lnSpc>
                <a:spcPct val="150000"/>
              </a:lnSpc>
            </a:pPr>
            <a:r>
              <a:rPr lang="en-GB" dirty="0">
                <a:latin typeface="Times New Roman" panose="02020603050405020304" pitchFamily="18" charset="0"/>
                <a:cs typeface="Times New Roman" panose="02020603050405020304" pitchFamily="18" charset="0"/>
              </a:rPr>
              <a:t>There are two reasons for this approach:</a:t>
            </a:r>
          </a:p>
          <a:p>
            <a:pPr marL="914400" lvl="1" indent="-457200">
              <a:lnSpc>
                <a:spcPct val="150000"/>
              </a:lnSpc>
              <a:buFont typeface="+mj-lt"/>
              <a:buAutoNum type="arabicPeriod"/>
            </a:pPr>
            <a:r>
              <a:rPr lang="en-GB" dirty="0">
                <a:latin typeface="Times New Roman" panose="02020603050405020304" pitchFamily="18" charset="0"/>
                <a:cs typeface="Times New Roman" panose="02020603050405020304" pitchFamily="18" charset="0"/>
              </a:rPr>
              <a:t>Other people may have checked in before your last update from version control, and the combination of your new changes and theirs might cause tests to fail. If you check out and run the commit tests locally, you will identify this problem without breaking the build.</a:t>
            </a:r>
          </a:p>
          <a:p>
            <a:pPr marL="914400" lvl="1" indent="-457200">
              <a:lnSpc>
                <a:spcPct val="150000"/>
              </a:lnSpc>
              <a:buFont typeface="+mj-lt"/>
              <a:buAutoNum type="arabicPeriod"/>
            </a:pPr>
            <a:r>
              <a:rPr lang="en-GB" dirty="0">
                <a:latin typeface="Times New Roman" panose="02020603050405020304" pitchFamily="18" charset="0"/>
                <a:cs typeface="Times New Roman" panose="02020603050405020304" pitchFamily="18" charset="0"/>
              </a:rPr>
              <a:t> A common source of errors on check-in is to forget to add some new artefact to the repository. If you follow this procedure, and your local build passes, and then your CI management system fails the </a:t>
            </a:r>
            <a:r>
              <a:rPr lang="en-GB" i="1" dirty="0">
                <a:latin typeface="Times New Roman" panose="02020603050405020304" pitchFamily="18" charset="0"/>
                <a:cs typeface="Times New Roman" panose="02020603050405020304" pitchFamily="18" charset="0"/>
              </a:rPr>
              <a:t>commit stage</a:t>
            </a:r>
            <a:r>
              <a:rPr lang="en-GB" dirty="0">
                <a:latin typeface="Times New Roman" panose="02020603050405020304" pitchFamily="18" charset="0"/>
                <a:cs typeface="Times New Roman" panose="02020603050405020304" pitchFamily="18" charset="0"/>
              </a:rPr>
              <a:t>, you know that it is either because someone checked in in the meantime, or because you forgot to add the new class or configuration file that you have just been working on into the version control system.</a:t>
            </a:r>
          </a:p>
        </p:txBody>
      </p:sp>
    </p:spTree>
    <p:extLst>
      <p:ext uri="{BB962C8B-B14F-4D97-AF65-F5344CB8AC3E}">
        <p14:creationId xmlns:p14="http://schemas.microsoft.com/office/powerpoint/2010/main" val="10426317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1721" y="597325"/>
            <a:ext cx="10776045" cy="5516871"/>
          </a:xfrm>
        </p:spPr>
        <p:txBody>
          <a:bodyPr>
            <a:normAutofit/>
          </a:bodyPr>
          <a:lstStyle/>
          <a:p>
            <a:pPr>
              <a:lnSpc>
                <a:spcPct val="150000"/>
              </a:lnSpc>
            </a:pPr>
            <a:r>
              <a:rPr lang="en-GB" b="1" i="1" dirty="0">
                <a:latin typeface="Times New Roman" panose="02020603050405020304" pitchFamily="18" charset="0"/>
                <a:cs typeface="Times New Roman" panose="02020603050405020304" pitchFamily="18" charset="0"/>
              </a:rPr>
              <a:t>Wait for Commit Tests to Pass before Moving On:- </a:t>
            </a:r>
            <a:r>
              <a:rPr lang="en-GB" dirty="0">
                <a:latin typeface="Times New Roman" panose="02020603050405020304" pitchFamily="18" charset="0"/>
                <a:cs typeface="Times New Roman" panose="02020603050405020304" pitchFamily="18" charset="0"/>
              </a:rPr>
              <a:t>The CI system is a shared resource for the team. When a team is using CI effectively, any breakage of the build is a minor stumbling block for the team and project as a whole. Build breakages are a normal and expected part of the process. Aim is to find errors and eliminate them as quickly as possible, without expecting </a:t>
            </a:r>
            <a:r>
              <a:rPr lang="en-US" dirty="0">
                <a:latin typeface="Times New Roman" panose="02020603050405020304" pitchFamily="18" charset="0"/>
                <a:cs typeface="Times New Roman" panose="02020603050405020304" pitchFamily="18" charset="0"/>
              </a:rPr>
              <a:t>perfection and zero errors.</a:t>
            </a:r>
            <a:r>
              <a:rPr lang="en-GB" dirty="0"/>
              <a:t> </a:t>
            </a:r>
            <a:r>
              <a:rPr lang="en-GB" dirty="0">
                <a:latin typeface="Times New Roman" panose="02020603050405020304" pitchFamily="18" charset="0"/>
                <a:cs typeface="Times New Roman" panose="02020603050405020304" pitchFamily="18" charset="0"/>
              </a:rPr>
              <a:t>If the commit succeeds, the developers can move on to their next task. If it fails, they are at hand to start determining the </a:t>
            </a:r>
            <a:r>
              <a:rPr lang="en-GB" dirty="0" err="1">
                <a:latin typeface="Times New Roman" panose="02020603050405020304" pitchFamily="18" charset="0"/>
                <a:cs typeface="Times New Roman" panose="02020603050405020304" pitchFamily="18" charset="0"/>
              </a:rPr>
              <a:t>natureof</a:t>
            </a:r>
            <a:r>
              <a:rPr lang="en-GB" dirty="0">
                <a:latin typeface="Times New Roman" panose="02020603050405020304" pitchFamily="18" charset="0"/>
                <a:cs typeface="Times New Roman" panose="02020603050405020304" pitchFamily="18" charset="0"/>
              </a:rPr>
              <a:t> the problem and fixing it.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7045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6161" y="846160"/>
            <a:ext cx="10604311" cy="5063321"/>
          </a:xfrm>
        </p:spPr>
        <p:txBody>
          <a:bodyPr>
            <a:normAutofit/>
          </a:bodyPr>
          <a:lstStyle/>
          <a:p>
            <a:pPr lvl="0">
              <a:lnSpc>
                <a:spcPct val="150000"/>
              </a:lnSpc>
            </a:pPr>
            <a:r>
              <a:rPr lang="en-US" dirty="0">
                <a:latin typeface="Times New Roman" panose="02020603050405020304" pitchFamily="18" charset="0"/>
                <a:cs typeface="Times New Roman" panose="02020603050405020304" pitchFamily="18" charset="0"/>
              </a:rPr>
              <a:t>Continuous Integration (CI) provides many benefits, including: </a:t>
            </a:r>
          </a:p>
          <a:p>
            <a:pPr lvl="1">
              <a:lnSpc>
                <a:spcPct val="150000"/>
              </a:lnSpc>
            </a:pPr>
            <a:r>
              <a:rPr lang="en-US" sz="2800" dirty="0">
                <a:latin typeface="Times New Roman" panose="02020603050405020304" pitchFamily="18" charset="0"/>
                <a:cs typeface="Times New Roman" panose="02020603050405020304" pitchFamily="18" charset="0"/>
              </a:rPr>
              <a:t>Improving code quality based on rapid feedback</a:t>
            </a:r>
          </a:p>
          <a:p>
            <a:pPr lvl="1">
              <a:lnSpc>
                <a:spcPct val="150000"/>
              </a:lnSpc>
            </a:pPr>
            <a:r>
              <a:rPr lang="en-US" sz="2800" dirty="0">
                <a:latin typeface="Times New Roman" panose="02020603050405020304" pitchFamily="18" charset="0"/>
                <a:cs typeface="Times New Roman" panose="02020603050405020304" pitchFamily="18" charset="0"/>
              </a:rPr>
              <a:t>Triggering for automated testing for every code change</a:t>
            </a:r>
          </a:p>
          <a:p>
            <a:pPr lvl="1">
              <a:lnSpc>
                <a:spcPct val="150000"/>
              </a:lnSpc>
            </a:pPr>
            <a:r>
              <a:rPr lang="en-US" sz="2800" dirty="0">
                <a:latin typeface="Times New Roman" panose="02020603050405020304" pitchFamily="18" charset="0"/>
                <a:cs typeface="Times New Roman" panose="02020603050405020304" pitchFamily="18" charset="0"/>
              </a:rPr>
              <a:t>Better managing technical debt and conducting code analysis</a:t>
            </a:r>
          </a:p>
          <a:p>
            <a:pPr lvl="1">
              <a:lnSpc>
                <a:spcPct val="150000"/>
              </a:lnSpc>
            </a:pPr>
            <a:r>
              <a:rPr lang="en-US" sz="2800" dirty="0">
                <a:latin typeface="Times New Roman" panose="02020603050405020304" pitchFamily="18" charset="0"/>
                <a:cs typeface="Times New Roman" panose="02020603050405020304" pitchFamily="18" charset="0"/>
              </a:rPr>
              <a:t>Reducing long, difficult and bug-inducing merges</a:t>
            </a:r>
          </a:p>
          <a:p>
            <a:pPr lvl="1">
              <a:lnSpc>
                <a:spcPct val="150000"/>
              </a:lnSpc>
            </a:pPr>
            <a:r>
              <a:rPr lang="en-US" sz="2800" dirty="0">
                <a:latin typeface="Times New Roman" panose="02020603050405020304" pitchFamily="18" charset="0"/>
                <a:cs typeface="Times New Roman" panose="02020603050405020304" pitchFamily="18" charset="0"/>
              </a:rPr>
              <a:t>Increasing confidence in code long before production</a:t>
            </a:r>
          </a:p>
          <a:p>
            <a:pPr lvl="1">
              <a:lnSpc>
                <a:spcPct val="150000"/>
              </a:lnSpc>
            </a:pPr>
            <a:endParaRPr lang="en-US" sz="2800" dirty="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41583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0904" y="583678"/>
            <a:ext cx="10707805" cy="5571462"/>
          </a:xfrm>
        </p:spPr>
        <p:txBody>
          <a:bodyPr>
            <a:normAutofit lnSpcReduction="10000"/>
          </a:bodyPr>
          <a:lstStyle/>
          <a:p>
            <a:pPr>
              <a:lnSpc>
                <a:spcPct val="150000"/>
              </a:lnSpc>
            </a:pPr>
            <a:r>
              <a:rPr lang="en-GB" b="1" i="1" dirty="0">
                <a:latin typeface="Times New Roman" panose="02020603050405020304" pitchFamily="18" charset="0"/>
                <a:cs typeface="Times New Roman" panose="02020603050405020304" pitchFamily="18" charset="0"/>
              </a:rPr>
              <a:t>Never Go Home on a Broken Build:- </a:t>
            </a:r>
            <a:r>
              <a:rPr lang="en-GB" dirty="0">
                <a:latin typeface="Times New Roman" panose="02020603050405020304" pitchFamily="18" charset="0"/>
                <a:cs typeface="Times New Roman" panose="02020603050405020304" pitchFamily="18" charset="0"/>
              </a:rPr>
              <a:t>It is 5:30 P.M. on Friday, you have just committed your changes. The build has broken. You have three options. You can resign yourself to the fact that you will be leaving late, and try to fix it. You can revert your changes and return to your check-in attempt next week. Or you can leave now and leave the build broken. Just to be absolutely clear, </a:t>
            </a:r>
            <a:r>
              <a:rPr lang="en-GB" i="1" dirty="0">
                <a:latin typeface="Times New Roman" panose="02020603050405020304" pitchFamily="18" charset="0"/>
                <a:cs typeface="Times New Roman" panose="02020603050405020304" pitchFamily="18" charset="0"/>
              </a:rPr>
              <a:t>we are not recommending that you stay late to fix the build after working hours</a:t>
            </a:r>
            <a:r>
              <a:rPr lang="en-GB" dirty="0">
                <a:latin typeface="Times New Roman" panose="02020603050405020304" pitchFamily="18" charset="0"/>
                <a:cs typeface="Times New Roman" panose="02020603050405020304" pitchFamily="18" charset="0"/>
              </a:rPr>
              <a:t>. Rather, we recommend that you check in regularly and early enough to give yourself time to deal with problems should they occur.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7940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7257" y="610974"/>
            <a:ext cx="10515600" cy="5694292"/>
          </a:xfrm>
        </p:spPr>
        <p:txBody>
          <a:bodyPr>
            <a:normAutofit fontScale="92500" lnSpcReduction="10000"/>
          </a:bodyPr>
          <a:lstStyle/>
          <a:p>
            <a:pPr>
              <a:lnSpc>
                <a:spcPct val="150000"/>
              </a:lnSpc>
            </a:pPr>
            <a:r>
              <a:rPr lang="en-GB" b="1" i="1" dirty="0">
                <a:latin typeface="Times New Roman" panose="02020603050405020304" pitchFamily="18" charset="0"/>
                <a:cs typeface="Times New Roman" panose="02020603050405020304" pitchFamily="18" charset="0"/>
              </a:rPr>
              <a:t>Always Be Prepared to Revert to the Previous Revision:- </a:t>
            </a:r>
            <a:r>
              <a:rPr lang="en-US" dirty="0">
                <a:latin typeface="Times New Roman" panose="02020603050405020304" pitchFamily="18" charset="0"/>
                <a:cs typeface="Times New Roman" panose="02020603050405020304" pitchFamily="18" charset="0"/>
              </a:rPr>
              <a:t>we all make mistakes, </a:t>
            </a:r>
            <a:r>
              <a:rPr lang="en-GB" dirty="0">
                <a:latin typeface="Times New Roman" panose="02020603050405020304" pitchFamily="18" charset="0"/>
                <a:cs typeface="Times New Roman" panose="02020603050405020304" pitchFamily="18" charset="0"/>
              </a:rPr>
              <a:t>so we expect that everyone will break the build from time to time. Whatever our reaction to a failed </a:t>
            </a:r>
            <a:r>
              <a:rPr lang="en-GB" i="1" dirty="0">
                <a:latin typeface="Times New Roman" panose="02020603050405020304" pitchFamily="18" charset="0"/>
                <a:cs typeface="Times New Roman" panose="02020603050405020304" pitchFamily="18" charset="0"/>
              </a:rPr>
              <a:t>commit stage</a:t>
            </a:r>
            <a:r>
              <a:rPr lang="en-GB" dirty="0">
                <a:latin typeface="Times New Roman" panose="02020603050405020304" pitchFamily="18" charset="0"/>
                <a:cs typeface="Times New Roman" panose="02020603050405020304" pitchFamily="18" charset="0"/>
              </a:rPr>
              <a:t>, it is important that we get everything working again quickly. If we can’t fix the problem quickly, for whatever reason, we should revert to the previous change-set held in revision control and remedy the problem in our local environment. Airplane pilots are taught that every time they land, they should assume that something will go wrong, so they should be ready to abort the landing attempt and “go around” to make another try. Use the same </a:t>
            </a:r>
            <a:r>
              <a:rPr lang="en-GB" dirty="0" err="1">
                <a:latin typeface="Times New Roman" panose="02020603050405020304" pitchFamily="18" charset="0"/>
                <a:cs typeface="Times New Roman" panose="02020603050405020304" pitchFamily="18" charset="0"/>
              </a:rPr>
              <a:t>mindset</a:t>
            </a:r>
            <a:r>
              <a:rPr lang="en-GB" dirty="0">
                <a:latin typeface="Times New Roman" panose="02020603050405020304" pitchFamily="18" charset="0"/>
                <a:cs typeface="Times New Roman" panose="02020603050405020304" pitchFamily="18" charset="0"/>
              </a:rPr>
              <a:t> when checking in.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34653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2539" y="460848"/>
            <a:ext cx="10994409" cy="5953599"/>
          </a:xfrm>
        </p:spPr>
        <p:txBody>
          <a:bodyPr>
            <a:normAutofit fontScale="85000" lnSpcReduction="10000"/>
          </a:bodyPr>
          <a:lstStyle/>
          <a:p>
            <a:pPr>
              <a:lnSpc>
                <a:spcPct val="150000"/>
              </a:lnSpc>
            </a:pPr>
            <a:r>
              <a:rPr lang="en-US" b="1" i="1" dirty="0">
                <a:latin typeface="Times New Roman" panose="02020603050405020304" pitchFamily="18" charset="0"/>
                <a:cs typeface="Times New Roman" panose="02020603050405020304" pitchFamily="18" charset="0"/>
              </a:rPr>
              <a:t>Time-Box Fixing before Reverting:- </a:t>
            </a:r>
            <a:r>
              <a:rPr lang="en-GB" dirty="0">
                <a:latin typeface="Times New Roman" panose="02020603050405020304" pitchFamily="18" charset="0"/>
                <a:cs typeface="Times New Roman" panose="02020603050405020304" pitchFamily="18" charset="0"/>
              </a:rPr>
              <a:t>Establish a team rule: When the build breaks on check-in, try to fix it for ten minutes. If, after ten minutes, you aren’t finished with the solution, revert to the previous version from your version control system.</a:t>
            </a:r>
          </a:p>
          <a:p>
            <a:pPr>
              <a:lnSpc>
                <a:spcPct val="150000"/>
              </a:lnSpc>
            </a:pPr>
            <a:r>
              <a:rPr lang="en-GB" b="1" i="1" dirty="0">
                <a:latin typeface="Times New Roman" panose="02020603050405020304" pitchFamily="18" charset="0"/>
                <a:cs typeface="Times New Roman" panose="02020603050405020304" pitchFamily="18" charset="0"/>
              </a:rPr>
              <a:t>Don’t Comment Out Failing Tests:- </a:t>
            </a:r>
            <a:r>
              <a:rPr lang="en-GB" dirty="0">
                <a:latin typeface="Times New Roman" panose="02020603050405020304" pitchFamily="18" charset="0"/>
                <a:cs typeface="Times New Roman" panose="02020603050405020304" pitchFamily="18" charset="0"/>
              </a:rPr>
              <a:t>Once you begin to enforce the previous rule, the result is often that developers comment out failing tests in order to get their changes checked in. This impulse is understandable, but wrong. When tests that have been passing for a while begin to fail, it can be hard to work out why. Commenting out tests that fail should always be a last resort, very rarely and reluctantly used, unless you are disciplined enough to fix it right away. It is OK to very occasionally comment out a test pending either some serious development work that needs to be scheduled or some extended discussions with the customer.</a:t>
            </a:r>
            <a:endParaRPr lang="en-US" b="1" i="1" dirty="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76188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2541" y="501791"/>
            <a:ext cx="10994408" cy="5748883"/>
          </a:xfrm>
        </p:spPr>
        <p:txBody>
          <a:bodyPr>
            <a:normAutofit fontScale="85000" lnSpcReduction="10000"/>
          </a:bodyPr>
          <a:lstStyle/>
          <a:p>
            <a:pPr>
              <a:lnSpc>
                <a:spcPct val="150000"/>
              </a:lnSpc>
            </a:pPr>
            <a:r>
              <a:rPr lang="en-GB" b="1" i="1" dirty="0">
                <a:latin typeface="Times New Roman" panose="02020603050405020304" pitchFamily="18" charset="0"/>
                <a:cs typeface="Times New Roman" panose="02020603050405020304" pitchFamily="18" charset="0"/>
              </a:rPr>
              <a:t>Take Responsibility for All Breakages That Result from Your </a:t>
            </a:r>
            <a:r>
              <a:rPr lang="en-US" b="1" i="1" dirty="0">
                <a:latin typeface="Times New Roman" panose="02020603050405020304" pitchFamily="18" charset="0"/>
                <a:cs typeface="Times New Roman" panose="02020603050405020304" pitchFamily="18" charset="0"/>
              </a:rPr>
              <a:t>Changes :- </a:t>
            </a:r>
            <a:r>
              <a:rPr lang="en-GB" dirty="0">
                <a:latin typeface="Times New Roman" panose="02020603050405020304" pitchFamily="18" charset="0"/>
                <a:cs typeface="Times New Roman" panose="02020603050405020304" pitchFamily="18" charset="0"/>
              </a:rPr>
              <a:t>If you commit a change and all the tests you wrote pass, but others break, the build is still broken. Usually this means that you have introduced a regression bug into the application. It is your responsibility—because you made the change—to fix all tests that are not passing as a result of your changes.</a:t>
            </a:r>
            <a:r>
              <a:rPr lang="en-US" b="1" i="1" dirty="0">
                <a:latin typeface="Times New Roman" panose="02020603050405020304" pitchFamily="18" charset="0"/>
                <a:cs typeface="Times New Roman" panose="02020603050405020304" pitchFamily="18" charset="0"/>
              </a:rPr>
              <a:t> </a:t>
            </a:r>
          </a:p>
          <a:p>
            <a:pPr>
              <a:lnSpc>
                <a:spcPct val="150000"/>
              </a:lnSpc>
            </a:pPr>
            <a:r>
              <a:rPr lang="en-GB" u="sng" dirty="0">
                <a:latin typeface="Times New Roman" panose="02020603050405020304" pitchFamily="18" charset="0"/>
                <a:cs typeface="Times New Roman" panose="02020603050405020304" pitchFamily="18" charset="0"/>
              </a:rPr>
              <a:t>To do CI effectively, </a:t>
            </a:r>
            <a:r>
              <a:rPr lang="en-GB" dirty="0">
                <a:latin typeface="Times New Roman" panose="02020603050405020304" pitchFamily="18" charset="0"/>
                <a:cs typeface="Times New Roman" panose="02020603050405020304" pitchFamily="18" charset="0"/>
              </a:rPr>
              <a:t>everybody needs access to the whole codebase. If for some reasons you are forced into a situation where access to code cannot be shared with the whole team, you can manage around it through good collaboration with the people who have the necessary access. However, this is very much a second-best, and you should work hard to get such restrictions </a:t>
            </a:r>
            <a:r>
              <a:rPr lang="en-US" dirty="0">
                <a:latin typeface="Times New Roman" panose="02020603050405020304" pitchFamily="18" charset="0"/>
                <a:cs typeface="Times New Roman" panose="02020603050405020304" pitchFamily="18" charset="0"/>
              </a:rPr>
              <a:t>removed.</a:t>
            </a:r>
            <a:endParaRPr lang="en-US" b="1" i="1" dirty="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79087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i="1" dirty="0">
                <a:latin typeface="Times New Roman" panose="02020603050405020304" pitchFamily="18" charset="0"/>
                <a:cs typeface="Times New Roman" panose="02020603050405020304" pitchFamily="18" charset="0"/>
              </a:rPr>
              <a:t>Test-Driven Development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nSpc>
                <a:spcPct val="150000"/>
              </a:lnSpc>
            </a:pPr>
            <a:r>
              <a:rPr lang="en-GB" dirty="0">
                <a:latin typeface="Times New Roman" panose="02020603050405020304" pitchFamily="18" charset="0"/>
                <a:cs typeface="Times New Roman" panose="02020603050405020304" pitchFamily="18" charset="0"/>
              </a:rPr>
              <a:t>The  idea is that when developing a new piece of functionality or fixing a bug, developers first create a test that is an executable specification of the expected </a:t>
            </a:r>
            <a:r>
              <a:rPr lang="en-GB" dirty="0" err="1">
                <a:latin typeface="Times New Roman" panose="02020603050405020304" pitchFamily="18" charset="0"/>
                <a:cs typeface="Times New Roman" panose="02020603050405020304" pitchFamily="18" charset="0"/>
              </a:rPr>
              <a:t>behavior</a:t>
            </a:r>
            <a:r>
              <a:rPr lang="en-GB" dirty="0">
                <a:latin typeface="Times New Roman" panose="02020603050405020304" pitchFamily="18" charset="0"/>
                <a:cs typeface="Times New Roman" panose="02020603050405020304" pitchFamily="18" charset="0"/>
              </a:rPr>
              <a:t> of the code to be written. Not only do these tests drive the application’s design, they then serve both as regression tests and as documentation of the code and the application’s </a:t>
            </a:r>
            <a:r>
              <a:rPr lang="en-US" dirty="0">
                <a:latin typeface="Times New Roman" panose="02020603050405020304" pitchFamily="18" charset="0"/>
                <a:cs typeface="Times New Roman" panose="02020603050405020304" pitchFamily="18" charset="0"/>
              </a:rPr>
              <a:t>expected behavior.</a:t>
            </a:r>
          </a:p>
        </p:txBody>
      </p:sp>
    </p:spTree>
    <p:extLst>
      <p:ext uri="{BB962C8B-B14F-4D97-AF65-F5344CB8AC3E}">
        <p14:creationId xmlns:p14="http://schemas.microsoft.com/office/powerpoint/2010/main" val="3348853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Continuous Integration• Integrate the code changes by each developerso that the main branch remains up-to-date "/>
          <p:cNvPicPr>
            <a:picLocks noChangeAspect="1" noChangeArrowheads="1"/>
          </p:cNvPicPr>
          <p:nvPr/>
        </p:nvPicPr>
        <p:blipFill>
          <a:blip r:embed="rId2"/>
          <a:srcRect/>
          <a:stretch>
            <a:fillRect/>
          </a:stretch>
        </p:blipFill>
        <p:spPr bwMode="auto">
          <a:xfrm>
            <a:off x="2086970" y="813179"/>
            <a:ext cx="7848600" cy="5486400"/>
          </a:xfrm>
          <a:prstGeom prst="rect">
            <a:avLst/>
          </a:prstGeom>
          <a:noFill/>
        </p:spPr>
      </p:pic>
    </p:spTree>
    <p:extLst>
      <p:ext uri="{BB962C8B-B14F-4D97-AF65-F5344CB8AC3E}">
        <p14:creationId xmlns:p14="http://schemas.microsoft.com/office/powerpoint/2010/main" val="52298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8073" y="529087"/>
            <a:ext cx="10844285" cy="5666995"/>
          </a:xfrm>
        </p:spPr>
        <p:txBody>
          <a:bodyPr>
            <a:normAutofit fontScale="77500" lnSpcReduction="20000"/>
          </a:bodyPr>
          <a:lstStyle/>
          <a:p>
            <a:pPr>
              <a:lnSpc>
                <a:spcPct val="150000"/>
              </a:lnSpc>
            </a:pPr>
            <a:r>
              <a:rPr lang="en-GB" dirty="0">
                <a:latin typeface="Times New Roman" panose="02020603050405020304" pitchFamily="18" charset="0"/>
                <a:cs typeface="Times New Roman" panose="02020603050405020304" pitchFamily="18" charset="0"/>
              </a:rPr>
              <a:t>Continuous integration represents a paradigm shift.</a:t>
            </a:r>
          </a:p>
          <a:p>
            <a:pPr>
              <a:lnSpc>
                <a:spcPct val="150000"/>
              </a:lnSpc>
            </a:pPr>
            <a:r>
              <a:rPr lang="en-GB" dirty="0">
                <a:latin typeface="Times New Roman" panose="02020603050405020304" pitchFamily="18" charset="0"/>
                <a:cs typeface="Times New Roman" panose="02020603050405020304" pitchFamily="18" charset="0"/>
              </a:rPr>
              <a:t> Without continuous integration, your software is broken until somebody proves it works, usually during a testing or integration stage. </a:t>
            </a:r>
          </a:p>
          <a:p>
            <a:pPr>
              <a:lnSpc>
                <a:spcPct val="150000"/>
              </a:lnSpc>
            </a:pPr>
            <a:r>
              <a:rPr lang="en-GB" dirty="0">
                <a:latin typeface="Times New Roman" panose="02020603050405020304" pitchFamily="18" charset="0"/>
                <a:cs typeface="Times New Roman" panose="02020603050405020304" pitchFamily="18" charset="0"/>
              </a:rPr>
              <a:t>With continuous integration, your software is </a:t>
            </a:r>
            <a:r>
              <a:rPr lang="en-US" dirty="0">
                <a:latin typeface="Times New Roman" panose="02020603050405020304" pitchFamily="18" charset="0"/>
                <a:cs typeface="Times New Roman" panose="02020603050405020304" pitchFamily="18" charset="0"/>
              </a:rPr>
              <a:t>proven to work </a:t>
            </a:r>
            <a:r>
              <a:rPr lang="en-GB" dirty="0">
                <a:latin typeface="Times New Roman" panose="02020603050405020304" pitchFamily="18" charset="0"/>
                <a:cs typeface="Times New Roman" panose="02020603050405020304" pitchFamily="18" charset="0"/>
              </a:rPr>
              <a:t>with every new change—and you know the moment it breaks and can fix it immediately.</a:t>
            </a:r>
          </a:p>
          <a:p>
            <a:pPr>
              <a:lnSpc>
                <a:spcPct val="150000"/>
              </a:lnSpc>
            </a:pPr>
            <a:r>
              <a:rPr lang="en-GB" dirty="0">
                <a:latin typeface="Times New Roman" panose="02020603050405020304" pitchFamily="18" charset="0"/>
                <a:cs typeface="Times New Roman" panose="02020603050405020304" pitchFamily="18" charset="0"/>
              </a:rPr>
              <a:t>The teams that use continuous integration effectively are able to deliver software much faster, and with fewer bugs, than teams that do not. </a:t>
            </a:r>
          </a:p>
          <a:p>
            <a:pPr>
              <a:lnSpc>
                <a:spcPct val="150000"/>
              </a:lnSpc>
            </a:pPr>
            <a:r>
              <a:rPr lang="en-GB" dirty="0">
                <a:latin typeface="Times New Roman" panose="02020603050405020304" pitchFamily="18" charset="0"/>
                <a:cs typeface="Times New Roman" panose="02020603050405020304" pitchFamily="18" charset="0"/>
              </a:rPr>
              <a:t>Bugs are caught much earlier in the delivery process when they are cheaper to fix, providing significant cost and time savings. </a:t>
            </a:r>
          </a:p>
          <a:p>
            <a:pPr>
              <a:lnSpc>
                <a:spcPct val="150000"/>
              </a:lnSpc>
            </a:pPr>
            <a:r>
              <a:rPr lang="en-GB" dirty="0">
                <a:latin typeface="Times New Roman" panose="02020603050405020304" pitchFamily="18" charset="0"/>
                <a:cs typeface="Times New Roman" panose="02020603050405020304" pitchFamily="18" charset="0"/>
              </a:rPr>
              <a:t>Hence we consider it an essential practice for professional teams, perhaps as important as using version control.</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844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496" y="313899"/>
            <a:ext cx="10515600" cy="1091821"/>
          </a:xfrm>
        </p:spPr>
        <p:txBody>
          <a:bodyPr/>
          <a:lstStyle/>
          <a:p>
            <a:pPr algn="ctr"/>
            <a:r>
              <a:rPr lang="en-US" b="1" dirty="0">
                <a:latin typeface="Times New Roman" panose="02020603050405020304" pitchFamily="18" charset="0"/>
                <a:cs typeface="Times New Roman" panose="02020603050405020304" pitchFamily="18" charset="0"/>
              </a:rPr>
              <a:t>Implementing Continuous Integration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37482" y="1733266"/>
            <a:ext cx="9771796" cy="4899545"/>
          </a:xfrm>
        </p:spPr>
        <p:txBody>
          <a:bodyPr>
            <a:normAutofit/>
          </a:bodyPr>
          <a:lstStyle/>
          <a:p>
            <a:pPr>
              <a:lnSpc>
                <a:spcPct val="160000"/>
              </a:lnSpc>
            </a:pPr>
            <a:r>
              <a:rPr lang="en-GB" sz="3100" dirty="0">
                <a:latin typeface="Times New Roman" panose="02020603050405020304" pitchFamily="18" charset="0"/>
                <a:cs typeface="Times New Roman" panose="02020603050405020304" pitchFamily="18" charset="0"/>
              </a:rPr>
              <a:t>The practice of continuous integration relies on certain prerequisites (required as a prior condition) being in place.</a:t>
            </a:r>
          </a:p>
          <a:p>
            <a:pPr>
              <a:lnSpc>
                <a:spcPct val="160000"/>
              </a:lnSpc>
            </a:pPr>
            <a:r>
              <a:rPr lang="en-GB" sz="3100" dirty="0">
                <a:latin typeface="Times New Roman" panose="02020603050405020304" pitchFamily="18" charset="0"/>
                <a:cs typeface="Times New Roman" panose="02020603050405020304" pitchFamily="18" charset="0"/>
              </a:rPr>
              <a:t>Most importantly, continuous integration depends on teams following a few essential practices. </a:t>
            </a:r>
            <a:endParaRPr lang="en-US" sz="2700" i="1" dirty="0">
              <a:latin typeface="Times New Roman" panose="02020603050405020304" pitchFamily="18" charset="0"/>
              <a:cs typeface="Times New Roman" panose="02020603050405020304" pitchFamily="18" charset="0"/>
            </a:endParaRPr>
          </a:p>
          <a:p>
            <a:pPr marL="971550" lvl="1" indent="-514350">
              <a:lnSpc>
                <a:spcPct val="160000"/>
              </a:lnSpc>
              <a:buFont typeface="+mj-lt"/>
              <a:buAutoNum type="arabicPeriod"/>
            </a:pPr>
            <a:endParaRPr lang="en-GB" sz="2700" b="1" i="1" dirty="0">
              <a:latin typeface="Times New Roman" panose="02020603050405020304" pitchFamily="18" charset="0"/>
              <a:cs typeface="Times New Roman" panose="02020603050405020304" pitchFamily="18" charset="0"/>
            </a:endParaRPr>
          </a:p>
          <a:p>
            <a:pPr marL="971550" lvl="1" indent="-514350">
              <a:lnSpc>
                <a:spcPct val="160000"/>
              </a:lnSpc>
              <a:buFont typeface="+mj-lt"/>
              <a:buAutoNum type="arabicPeriod"/>
            </a:pPr>
            <a:endParaRPr lang="en-US" sz="2500" dirty="0">
              <a:latin typeface="Times New Roman" panose="02020603050405020304" pitchFamily="18" charset="0"/>
              <a:cs typeface="Times New Roman" panose="02020603050405020304" pitchFamily="18" charset="0"/>
            </a:endParaRPr>
          </a:p>
          <a:p>
            <a:pPr marL="514350" indent="-514350">
              <a:lnSpc>
                <a:spcPct val="160000"/>
              </a:lnSpc>
              <a:buFont typeface="+mj-lt"/>
              <a:buAutoNum type="arabicPeriod"/>
            </a:pPr>
            <a:endParaRPr lang="en-GB" sz="31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2708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9018" y="761099"/>
            <a:ext cx="10515600" cy="4351338"/>
          </a:xfrm>
        </p:spPr>
        <p:txBody>
          <a:bodyPr>
            <a:normAutofit fontScale="85000" lnSpcReduction="10000"/>
          </a:bodyPr>
          <a:lstStyle/>
          <a:p>
            <a:pPr marL="0" indent="0">
              <a:lnSpc>
                <a:spcPct val="160000"/>
              </a:lnSpc>
              <a:buNone/>
            </a:pPr>
            <a:r>
              <a:rPr lang="en-GB" sz="3100" b="1" i="1" dirty="0">
                <a:latin typeface="Times New Roman" panose="02020603050405020304" pitchFamily="18" charset="0"/>
                <a:cs typeface="Times New Roman" panose="02020603050405020304" pitchFamily="18" charset="0"/>
              </a:rPr>
              <a:t>What You Need Before You Start:- </a:t>
            </a:r>
          </a:p>
          <a:p>
            <a:pPr>
              <a:lnSpc>
                <a:spcPct val="160000"/>
              </a:lnSpc>
            </a:pPr>
            <a:r>
              <a:rPr lang="en-GB" sz="3100" dirty="0">
                <a:latin typeface="Times New Roman" panose="02020603050405020304" pitchFamily="18" charset="0"/>
                <a:cs typeface="Times New Roman" panose="02020603050405020304" pitchFamily="18" charset="0"/>
              </a:rPr>
              <a:t>There are </a:t>
            </a:r>
            <a:r>
              <a:rPr lang="en-GB" sz="3100" u="sng" dirty="0">
                <a:latin typeface="Times New Roman" panose="02020603050405020304" pitchFamily="18" charset="0"/>
                <a:cs typeface="Times New Roman" panose="02020603050405020304" pitchFamily="18" charset="0"/>
              </a:rPr>
              <a:t>three things </a:t>
            </a:r>
            <a:r>
              <a:rPr lang="en-GB" sz="3100" dirty="0">
                <a:latin typeface="Times New Roman" panose="02020603050405020304" pitchFamily="18" charset="0"/>
                <a:cs typeface="Times New Roman" panose="02020603050405020304" pitchFamily="18" charset="0"/>
              </a:rPr>
              <a:t>that you need before you can start with continuous </a:t>
            </a:r>
            <a:r>
              <a:rPr lang="en-US" sz="3100" dirty="0">
                <a:latin typeface="Times New Roman" panose="02020603050405020304" pitchFamily="18" charset="0"/>
                <a:cs typeface="Times New Roman" panose="02020603050405020304" pitchFamily="18" charset="0"/>
              </a:rPr>
              <a:t>integration.</a:t>
            </a:r>
          </a:p>
          <a:p>
            <a:pPr marL="1028700" lvl="1" indent="-571500">
              <a:lnSpc>
                <a:spcPct val="160000"/>
              </a:lnSpc>
              <a:buFont typeface="+mj-lt"/>
              <a:buAutoNum type="romanLcPeriod"/>
            </a:pPr>
            <a:r>
              <a:rPr lang="en-US" sz="2900" b="1" dirty="0">
                <a:latin typeface="Times New Roman" panose="02020603050405020304" pitchFamily="18" charset="0"/>
                <a:cs typeface="Times New Roman" panose="02020603050405020304" pitchFamily="18" charset="0"/>
              </a:rPr>
              <a:t>Version Control:- </a:t>
            </a:r>
            <a:r>
              <a:rPr lang="en-GB" sz="2900" dirty="0">
                <a:latin typeface="Times New Roman" panose="02020603050405020304" pitchFamily="18" charset="0"/>
                <a:cs typeface="Times New Roman" panose="02020603050405020304" pitchFamily="18" charset="0"/>
              </a:rPr>
              <a:t>Everything in your project must be checked in to a single version control repository: code, tests, database scripts, build and deployment scripts, and anything else needed to create, install, run, and test your application.</a:t>
            </a:r>
            <a:endParaRPr lang="en-US" sz="29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91863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9584" y="297075"/>
            <a:ext cx="11431138" cy="5817121"/>
          </a:xfrm>
        </p:spPr>
        <p:txBody>
          <a:bodyPr>
            <a:normAutofit fontScale="92500" lnSpcReduction="10000"/>
          </a:bodyPr>
          <a:lstStyle/>
          <a:p>
            <a:pPr marL="971550" lvl="1" indent="-514350">
              <a:lnSpc>
                <a:spcPct val="150000"/>
              </a:lnSpc>
              <a:buFont typeface="+mj-lt"/>
              <a:buAutoNum type="romanLcPeriod" startAt="2"/>
            </a:pPr>
            <a:r>
              <a:rPr lang="en-US" b="1" dirty="0">
                <a:latin typeface="Times New Roman" panose="02020603050405020304" pitchFamily="18" charset="0"/>
                <a:cs typeface="Times New Roman" panose="02020603050405020304" pitchFamily="18" charset="0"/>
              </a:rPr>
              <a:t>An Automated Build:- </a:t>
            </a:r>
            <a:r>
              <a:rPr lang="en-GB" dirty="0">
                <a:latin typeface="Times New Roman" panose="02020603050405020304" pitchFamily="18" charset="0"/>
                <a:cs typeface="Times New Roman" panose="02020603050405020304" pitchFamily="18" charset="0"/>
              </a:rPr>
              <a:t>You must be able to start your build from the command line. You can start off with a command-line program that tells your IDE to build your software and then runs your tests, or it can be a complex collection of multistage build scripts that call one another. Whatever the mechanism, it must be possible for either a person or a computer to run your build, test, and deployment process in an automated fashion via the command line.</a:t>
            </a:r>
          </a:p>
          <a:p>
            <a:pPr marL="971550" lvl="1" indent="-514350">
              <a:lnSpc>
                <a:spcPct val="150000"/>
              </a:lnSpc>
              <a:buFont typeface="+mj-lt"/>
              <a:buAutoNum type="romanLcPeriod" startAt="2"/>
            </a:pPr>
            <a:r>
              <a:rPr lang="en-US" b="1" dirty="0">
                <a:latin typeface="Times New Roman" panose="02020603050405020304" pitchFamily="18" charset="0"/>
                <a:cs typeface="Times New Roman" panose="02020603050405020304" pitchFamily="18" charset="0"/>
              </a:rPr>
              <a:t>Agreement of the Team:- </a:t>
            </a:r>
            <a:r>
              <a:rPr lang="en-GB" dirty="0">
                <a:latin typeface="Times New Roman" panose="02020603050405020304" pitchFamily="18" charset="0"/>
                <a:cs typeface="Times New Roman" panose="02020603050405020304" pitchFamily="18" charset="0"/>
              </a:rPr>
              <a:t>Continuous integration is a practice, not a tool. It requires a degree of commitment </a:t>
            </a:r>
            <a:r>
              <a:rPr lang="en-GB" sz="2400" dirty="0">
                <a:latin typeface="Times New Roman" panose="02020603050405020304" pitchFamily="18" charset="0"/>
                <a:cs typeface="Times New Roman" panose="02020603050405020304" pitchFamily="18" charset="0"/>
              </a:rPr>
              <a:t>and discipline from your development team. You need everyone to check in small incremental changes frequently to mainline and agree that the highest priority task on the project is to fix any change that breaks the application. If people don’t adopt the discipline necessary for it to work, your attempts at continuous integration will not lead to the improvement in quality that you hope for.</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5420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7672" y="395786"/>
            <a:ext cx="11204811" cy="5991366"/>
          </a:xfrm>
        </p:spPr>
        <p:txBody>
          <a:bodyPr>
            <a:normAutofit lnSpcReduction="10000"/>
          </a:bodyPr>
          <a:lstStyle/>
          <a:p>
            <a:pPr marL="0" indent="0">
              <a:lnSpc>
                <a:spcPct val="150000"/>
              </a:lnSpc>
              <a:buNone/>
            </a:pPr>
            <a:r>
              <a:rPr lang="en-GB" b="1" i="1" dirty="0">
                <a:latin typeface="Times New Roman" panose="02020603050405020304" pitchFamily="18" charset="0"/>
                <a:cs typeface="Times New Roman" panose="02020603050405020304" pitchFamily="18" charset="0"/>
              </a:rPr>
              <a:t>A Basic Continuous Integration System :- </a:t>
            </a:r>
          </a:p>
          <a:p>
            <a:pPr>
              <a:lnSpc>
                <a:spcPct val="150000"/>
              </a:lnSpc>
            </a:pPr>
            <a:r>
              <a:rPr lang="en-GB" i="1" dirty="0">
                <a:latin typeface="Times New Roman" panose="02020603050405020304" pitchFamily="18" charset="0"/>
                <a:cs typeface="Times New Roman" panose="02020603050405020304" pitchFamily="18" charset="0"/>
              </a:rPr>
              <a:t>Continuous Integration</a:t>
            </a:r>
            <a:r>
              <a:rPr lang="en-GB" dirty="0">
                <a:latin typeface="Times New Roman" panose="02020603050405020304" pitchFamily="18" charset="0"/>
                <a:cs typeface="Times New Roman" panose="02020603050405020304" pitchFamily="18" charset="0"/>
              </a:rPr>
              <a:t> is a practice, not a tool.</a:t>
            </a:r>
          </a:p>
          <a:p>
            <a:pPr>
              <a:lnSpc>
                <a:spcPct val="150000"/>
              </a:lnSpc>
            </a:pPr>
            <a:r>
              <a:rPr lang="en-GB" dirty="0">
                <a:latin typeface="Times New Roman" panose="02020603050405020304" pitchFamily="18" charset="0"/>
                <a:cs typeface="Times New Roman" panose="02020603050405020304" pitchFamily="18" charset="0"/>
              </a:rPr>
              <a:t>CI tools these days are extremely simple to install and get </a:t>
            </a:r>
            <a:r>
              <a:rPr lang="en-US" dirty="0">
                <a:latin typeface="Times New Roman" panose="02020603050405020304" pitchFamily="18" charset="0"/>
                <a:cs typeface="Times New Roman" panose="02020603050405020304" pitchFamily="18" charset="0"/>
              </a:rPr>
              <a:t>running.</a:t>
            </a:r>
          </a:p>
          <a:p>
            <a:pPr>
              <a:lnSpc>
                <a:spcPct val="150000"/>
              </a:lnSpc>
            </a:pPr>
            <a:r>
              <a:rPr lang="en-GB" dirty="0">
                <a:latin typeface="Times New Roman" panose="02020603050405020304" pitchFamily="18" charset="0"/>
                <a:cs typeface="Times New Roman" panose="02020603050405020304" pitchFamily="18" charset="0"/>
              </a:rPr>
              <a:t>Once you have your CI tool of choice installed it should be possible to get started in just a few minutes by telling your tool where to find your source control repository, what script to run in order to compile, and run the automated commit tests for your application, and how to tell you if the last set of changes broke the software.</a:t>
            </a:r>
          </a:p>
          <a:p>
            <a:r>
              <a:rPr lang="en-GB" dirty="0">
                <a:latin typeface="Times New Roman" panose="02020603050405020304" pitchFamily="18" charset="0"/>
                <a:cs typeface="Times New Roman" panose="02020603050405020304" pitchFamily="18" charset="0"/>
              </a:rPr>
              <a:t>The next step is for everybody to start using the CI server.</a:t>
            </a:r>
          </a:p>
        </p:txBody>
      </p:sp>
    </p:spTree>
    <p:extLst>
      <p:ext uri="{BB962C8B-B14F-4D97-AF65-F5344CB8AC3E}">
        <p14:creationId xmlns:p14="http://schemas.microsoft.com/office/powerpoint/2010/main" val="14291668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3197</Words>
  <Application>Microsoft Office PowerPoint</Application>
  <PresentationFormat>Widescreen</PresentationFormat>
  <Paragraphs>125</Paragraphs>
  <Slides>34</Slides>
  <Notes>1</Notes>
  <HiddenSlides>1</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CONTINUOUS INTEGRATION</vt:lpstr>
      <vt:lpstr>Continuous Integration (CI)</vt:lpstr>
      <vt:lpstr>PowerPoint Presentation</vt:lpstr>
      <vt:lpstr>PowerPoint Presentation</vt:lpstr>
      <vt:lpstr>PowerPoint Presentation</vt:lpstr>
      <vt:lpstr>Implementing Continuous Integration</vt:lpstr>
      <vt:lpstr>PowerPoint Presentation</vt:lpstr>
      <vt:lpstr>PowerPoint Presentation</vt:lpstr>
      <vt:lpstr>PowerPoint Presentation</vt:lpstr>
      <vt:lpstr>PowerPoint Presentation</vt:lpstr>
      <vt:lpstr>PowerPoint Presentation</vt:lpstr>
      <vt:lpstr>Prerequisites for Continuous Integration</vt:lpstr>
      <vt:lpstr>Check In Regularly</vt:lpstr>
      <vt:lpstr>PowerPoint Presentation</vt:lpstr>
      <vt:lpstr>Create a Comprehensive Automated Test Suite</vt:lpstr>
      <vt:lpstr>PowerPoint Presentation</vt:lpstr>
      <vt:lpstr>PowerPoint Presentation</vt:lpstr>
      <vt:lpstr>PowerPoint Presentation</vt:lpstr>
      <vt:lpstr>Keep the Build and Test Process Short</vt:lpstr>
      <vt:lpstr>PowerPoint Presentation</vt:lpstr>
      <vt:lpstr>Managing Your Development Workspace</vt:lpstr>
      <vt:lpstr>PowerPoint Presentation</vt:lpstr>
      <vt:lpstr>Using Continuous Integration Software</vt:lpstr>
      <vt:lpstr>PowerPoint Presentation</vt:lpstr>
      <vt:lpstr>PowerPoint Presentation</vt:lpstr>
      <vt:lpstr>Essential Practices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Test-Driven Development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CONTINUOUS INTEGRATION AND CONTINUOUS DELIVERY </dc:title>
  <dc:creator>SAMUELCEDRICMIRANDA</dc:creator>
  <cp:lastModifiedBy>Unknown User</cp:lastModifiedBy>
  <cp:revision>56</cp:revision>
  <dcterms:created xsi:type="dcterms:W3CDTF">2021-02-24T13:04:05Z</dcterms:created>
  <dcterms:modified xsi:type="dcterms:W3CDTF">2021-02-24T14:18:36Z</dcterms:modified>
</cp:coreProperties>
</file>