
<file path=[Content_Types].xml><?xml version="1.0" encoding="utf-8"?>
<Types xmlns="http://schemas.openxmlformats.org/package/2006/content-types">
  <Override PartName="/ppt/slideLayouts/slideLayout10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Masters/slideMaster7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Default Extension="jpeg" ContentType="image/jpeg"/>
  <Override PartName="/ppt/slideLayouts/slideLayout10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2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0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3.xml" ContentType="application/vnd.openxmlformats-officedocument.theme+xml"/>
  <Override PartName="/ppt/slideLayouts/slideLayout121.xml" ContentType="application/vnd.openxmlformats-officedocument.presentationml.slideLayout+xml"/>
  <Default Extension="bin" ContentType="application/vnd.openxmlformats-officedocument.presentationml.printerSettings"/>
  <Override PartName="/ppt/slideLayouts/slideLayout83.xml" ContentType="application/vnd.openxmlformats-officedocument.presentationml.slideLayout+xml"/>
  <Default Extension="xml" ContentType="application/xml"/>
  <Override PartName="/ppt/slideLayouts/slideLayout9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6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Layouts/slideLayout9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9.xml" ContentType="application/vnd.openxmlformats-officedocument.presentationml.slideMaster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93.xml" ContentType="application/vnd.openxmlformats-officedocument.presentationml.slideLayout+xml"/>
  <Default Extension="png" ContentType="image/png"/>
  <Override PartName="/ppt/slideLayouts/slideLayout7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108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Override2.xml" ContentType="application/vnd.openxmlformats-officedocument.themeOverride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5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75.xml" ContentType="application/vnd.openxmlformats-officedocument.presentationml.slideLayout+xml"/>
  <Override PartName="/ppt/viewProps.xml" ContentType="application/vnd.openxmlformats-officedocument.presentationml.viewProps+xml"/>
  <Default Extension="rels" ContentType="application/vnd.openxmlformats-package.relationships+xml"/>
  <Override PartName="/ppt/slideLayouts/slideLayout123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10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0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5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6.xml" ContentType="application/vnd.openxmlformats-officedocument.presentationml.slideMaster+xml"/>
  <Default Extension="pdf" ContentType="application/pdf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1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9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  <p:sldMasterId id="2147483652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4068" r:id="rId12"/>
  </p:sldMasterIdLst>
  <p:notesMasterIdLst>
    <p:notesMasterId r:id="rId16"/>
  </p:notesMasterIdLst>
  <p:sldIdLst>
    <p:sldId id="258" r:id="rId13"/>
    <p:sldId id="663" r:id="rId14"/>
    <p:sldId id="667" r:id="rId1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F984FF"/>
    <a:srgbClr val="A60F1F"/>
    <a:srgbClr val="841320"/>
    <a:srgbClr val="0000FF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744" autoAdjust="0"/>
    <p:restoredTop sz="88165" autoAdjust="0"/>
  </p:normalViewPr>
  <p:slideViewPr>
    <p:cSldViewPr>
      <p:cViewPr>
        <p:scale>
          <a:sx n="75" d="100"/>
          <a:sy n="75" d="100"/>
        </p:scale>
        <p:origin x="-816" y="-2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05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200" kern="1200" baseline="0" smtClean="0">
              <a:solidFill>
                <a:schemeClr val="tx1"/>
              </a:solidFill>
              <a:latin typeface="Gill Sans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200" kern="1200" baseline="0" smtClean="0">
              <a:solidFill>
                <a:schemeClr val="tx1"/>
              </a:solidFill>
              <a:latin typeface="Gill Sans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Gill Sans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Gill Sans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Gill Sans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Gill Sans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Gill Sans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Gill Sans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Gill Sans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Gill Sans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200" kern="1200" dirty="0" smtClean="0">
              <a:solidFill>
                <a:schemeClr val="tx1"/>
              </a:solidFill>
              <a:latin typeface="Gill Sans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200" kern="1200" dirty="0" smtClean="0">
                <a:solidFill>
                  <a:schemeClr val="tx1"/>
                </a:solidFill>
                <a:latin typeface="Gill Sans" charset="0"/>
                <a:ea typeface="ＭＳ Ｐゴシック" charset="-128"/>
                <a:cs typeface="ＭＳ Ｐゴシック" charset="-128"/>
              </a:rPr>
              <a:t>In solving this state-estimation problem, we compute the dynamical covariance between the observations and the model that allows us to directly compute the impact of each observation on the circulation estimate.</a:t>
            </a:r>
            <a:endParaRPr lang="en-US" sz="1400" baseline="0" dirty="0" smtClean="0">
              <a:latin typeface="Arial" charset="0"/>
              <a:ea typeface="Arial" charset="0"/>
              <a:cs typeface="Arial" charset="0"/>
              <a:sym typeface="Arial" charset="0"/>
            </a:endParaRPr>
          </a:p>
          <a:p>
            <a:pPr eaLnBrk="1" hangingPunct="1"/>
            <a:endParaRPr lang="en-US" sz="1400" baseline="0" dirty="0" smtClean="0">
              <a:latin typeface="Arial" charset="0"/>
              <a:ea typeface="Arial" charset="0"/>
              <a:cs typeface="Arial" charset="0"/>
              <a:sym typeface="Arial" charset="0"/>
            </a:endParaRPr>
          </a:p>
          <a:p>
            <a:pPr eaLnBrk="1" hangingPunct="1"/>
            <a:endParaRPr lang="en-US" sz="1400" baseline="0" dirty="0" smtClean="0">
              <a:latin typeface="Arial" charset="0"/>
              <a:ea typeface="Arial" charset="0"/>
              <a:cs typeface="Arial" charset="0"/>
              <a:sym typeface="Arial" charset="0"/>
            </a:endParaRPr>
          </a:p>
          <a:p>
            <a:pPr eaLnBrk="1" hangingPunct="1"/>
            <a:endParaRPr lang="en-US" sz="1400" baseline="0" dirty="0" smtClean="0">
              <a:latin typeface="Arial" charset="0"/>
              <a:ea typeface="Arial" charset="0"/>
              <a:cs typeface="Arial" charset="0"/>
              <a:sym typeface="Arial" charset="0"/>
            </a:endParaRPr>
          </a:p>
          <a:p>
            <a:pPr eaLnBrk="1" hangingPunct="1"/>
            <a:endParaRPr lang="en-US" sz="1400" baseline="0" dirty="0" smtClean="0"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8613" y="1950720"/>
            <a:ext cx="11166788" cy="2600960"/>
          </a:xfrm>
          <a:ln>
            <a:noFill/>
          </a:ln>
        </p:spPr>
        <p:txBody>
          <a:bodyPr tIns="0" rIns="26009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613" y="4591695"/>
            <a:ext cx="11171123" cy="2492587"/>
          </a:xfrm>
        </p:spPr>
        <p:txBody>
          <a:bodyPr lIns="0" rIns="26009"/>
          <a:lstStyle>
            <a:lvl1pPr marL="0" marR="65023" indent="0" algn="r">
              <a:buNone/>
              <a:defRPr>
                <a:solidFill>
                  <a:schemeClr val="tx1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23CD8-0D60-9649-B76C-B38463B5B410}" type="datetime1">
              <a:rPr lang="en-US"/>
              <a:pPr>
                <a:defRPr/>
              </a:pPr>
              <a:t>7/18/18</a:t>
            </a:fld>
            <a:endParaRPr lang="en-US" sz="2300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8EC56-9A65-564A-8353-3EF793D7B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7CF80-B2D6-A048-864B-D60FB8643D10}" type="datetime1">
              <a:rPr lang="en-US"/>
              <a:pPr>
                <a:defRPr/>
              </a:pPr>
              <a:t>7/18/18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D0B57-1663-F241-ADCC-4848BE865F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78" y="1872691"/>
            <a:ext cx="11054080" cy="1937715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278" y="3846633"/>
            <a:ext cx="11054080" cy="2147146"/>
          </a:xfrm>
        </p:spPr>
        <p:txBody>
          <a:bodyPr lIns="65023" rIns="65023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51896-1FEB-3143-82B3-3E522BD7DF84}" type="datetime1">
              <a:rPr lang="en-US"/>
              <a:pPr>
                <a:defRPr/>
              </a:pPr>
              <a:t>7/18/18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2E2FF-2867-F742-8E02-9257C4E5E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001370"/>
            <a:ext cx="11704320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730788"/>
            <a:ext cx="5743787" cy="630732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730788"/>
            <a:ext cx="5743787" cy="630732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894B8-197C-AA4A-85E0-1A51B483DF92}" type="datetime1">
              <a:rPr lang="en-US"/>
              <a:pPr>
                <a:defRPr/>
              </a:pPr>
              <a:t>7/18/18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99D07-B6A8-F44F-8AB8-6D87126FB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001370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638575"/>
            <a:ext cx="5746045" cy="937745"/>
          </a:xfrm>
        </p:spPr>
        <p:txBody>
          <a:bodyPr lIns="65023" tIns="0" rIns="65023" bIns="0" anchor="ctr">
            <a:noAutofit/>
          </a:bodyPr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59" y="2644989"/>
            <a:ext cx="5748302" cy="931332"/>
          </a:xfrm>
        </p:spPr>
        <p:txBody>
          <a:bodyPr lIns="65023" tIns="0" rIns="65023" bIns="0" anchor="ctr"/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3576320"/>
            <a:ext cx="5746045" cy="546946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576320"/>
            <a:ext cx="5748302" cy="546946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7209F-1DE5-EC4F-9EB7-66D81375F4F8}" type="datetime1">
              <a:rPr lang="en-US"/>
              <a:pPr>
                <a:defRPr/>
              </a:pPr>
              <a:t>7/18/18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F66B-4C81-9943-969B-113146A21C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001370"/>
            <a:ext cx="11812693" cy="16256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71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D0BA8-0478-944F-9744-31E4D7029B21}" type="datetime1">
              <a:rPr lang="en-US"/>
              <a:pPr>
                <a:defRPr/>
              </a:pPr>
              <a:t>7/18/18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B2B90-A557-8E4A-A800-6FC8D4A66E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0E8F0-F09C-ED4D-AA50-E4E0505CB937}" type="datetime1">
              <a:rPr lang="en-US"/>
              <a:pPr>
                <a:defRPr/>
              </a:pPr>
              <a:t>7/18/18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10C4C-459C-314B-AFD5-70C89F6494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731523"/>
            <a:ext cx="3901440" cy="1652693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3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75360" y="2384213"/>
            <a:ext cx="3901440" cy="6502400"/>
          </a:xfrm>
        </p:spPr>
        <p:txBody>
          <a:bodyPr lIns="26009" rIns="26009"/>
          <a:lstStyle>
            <a:lvl1pPr marL="0" indent="0" algn="l">
              <a:buNone/>
              <a:defRPr sz="20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300"/>
            </a:lvl4pPr>
            <a:lvl5pPr indent="0" algn="l"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4516" y="2384213"/>
            <a:ext cx="7270044" cy="6502400"/>
          </a:xfrm>
        </p:spPr>
        <p:txBody>
          <a:bodyPr tIns="0"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28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0274D-2941-FB48-8201-E23E4020E0D4}" type="datetime1">
              <a:rPr lang="en-US"/>
              <a:pPr>
                <a:defRPr/>
              </a:pPr>
              <a:t>7/18/18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A14A1-9303-9D4D-BA00-0A7F5E16F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4502150" y="1576388"/>
            <a:ext cx="7478713" cy="585152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11383963" y="7623175"/>
            <a:ext cx="220662" cy="220663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4288" y="8272463"/>
            <a:ext cx="13033376" cy="14811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6230938" y="8845550"/>
            <a:ext cx="6773862" cy="908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1673950"/>
            <a:ext cx="3147162" cy="2250839"/>
          </a:xfrm>
        </p:spPr>
        <p:txBody>
          <a:bodyPr lIns="65023" rIns="65023" bIns="65023"/>
          <a:lstStyle>
            <a:lvl1pPr algn="l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7" y="4023161"/>
            <a:ext cx="3142827" cy="3099477"/>
          </a:xfrm>
        </p:spPr>
        <p:txBody>
          <a:bodyPr lIns="91032" rIns="65023"/>
          <a:lstStyle>
            <a:lvl1pPr marL="0" indent="0" algn="l">
              <a:spcBef>
                <a:spcPts val="356"/>
              </a:spcBef>
              <a:buFontTx/>
              <a:buNone/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957572" y="1705980"/>
            <a:ext cx="6567424" cy="5592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479D-38F5-E443-8F75-94A7097BC190}" type="datetime1">
              <a:rPr lang="en-US"/>
              <a:pPr>
                <a:defRPr/>
              </a:pPr>
              <a:t>7/18/18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7150" y="9040813"/>
            <a:ext cx="866775" cy="5191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13F87-264C-4143-B544-BED461E88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F4217-561F-7449-9B52-88642E30815B}" type="datetime1">
              <a:rPr lang="en-US"/>
              <a:pPr>
                <a:defRPr/>
              </a:pPr>
              <a:t>7/18/18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20642-A18B-854F-BECF-4F9B8D835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1300482"/>
            <a:ext cx="2926080" cy="74122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1300482"/>
            <a:ext cx="8561493" cy="74122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5D67D-1E08-BD4A-9099-A8A05CF0B31D}" type="datetime1">
              <a:rPr lang="en-US"/>
              <a:pPr>
                <a:defRPr/>
              </a:pPr>
              <a:t>7/18/18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1044D-3905-D94A-AACA-A7102F47A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73" r:id="rId1"/>
    <p:sldLayoutId id="2147489274" r:id="rId2"/>
    <p:sldLayoutId id="2147489275" r:id="rId3"/>
    <p:sldLayoutId id="2147489276" r:id="rId4"/>
    <p:sldLayoutId id="2147489277" r:id="rId5"/>
    <p:sldLayoutId id="2147489278" r:id="rId6"/>
    <p:sldLayoutId id="2147489279" r:id="rId7"/>
    <p:sldLayoutId id="2147489280" r:id="rId8"/>
    <p:sldLayoutId id="2147489281" r:id="rId9"/>
    <p:sldLayoutId id="2147489282" r:id="rId10"/>
    <p:sldLayoutId id="21474892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72" r:id="rId1"/>
    <p:sldLayoutId id="2147489373" r:id="rId2"/>
    <p:sldLayoutId id="2147489374" r:id="rId3"/>
    <p:sldLayoutId id="2147489375" r:id="rId4"/>
    <p:sldLayoutId id="2147489376" r:id="rId5"/>
    <p:sldLayoutId id="2147489377" r:id="rId6"/>
    <p:sldLayoutId id="2147489378" r:id="rId7"/>
    <p:sldLayoutId id="2147489379" r:id="rId8"/>
    <p:sldLayoutId id="2147489380" r:id="rId9"/>
    <p:sldLayoutId id="2147489381" r:id="rId10"/>
    <p:sldLayoutId id="21474893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83" r:id="rId1"/>
    <p:sldLayoutId id="2147489384" r:id="rId2"/>
    <p:sldLayoutId id="2147489385" r:id="rId3"/>
    <p:sldLayoutId id="2147489386" r:id="rId4"/>
    <p:sldLayoutId id="2147489387" r:id="rId5"/>
    <p:sldLayoutId id="2147489388" r:id="rId6"/>
    <p:sldLayoutId id="2147489389" r:id="rId7"/>
    <p:sldLayoutId id="2147489390" r:id="rId8"/>
    <p:sldLayoutId id="2147489391" r:id="rId9"/>
    <p:sldLayoutId id="2147489392" r:id="rId10"/>
    <p:sldLayoutId id="21474893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4288" y="-9525"/>
            <a:ext cx="13033376" cy="14811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230938" y="-9525"/>
            <a:ext cx="6773862" cy="9064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6196" name="Title Placeholder 8"/>
          <p:cNvSpPr>
            <a:spLocks noGrp="1"/>
          </p:cNvSpPr>
          <p:nvPr>
            <p:ph type="title"/>
          </p:nvPr>
        </p:nvSpPr>
        <p:spPr bwMode="auto">
          <a:xfrm>
            <a:off x="650875" y="1001713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65023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619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50875" y="2752725"/>
            <a:ext cx="11703050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827986-5C42-5E40-AB1D-3B0882F2F9A1}" type="datetime1">
              <a:rPr lang="en-US"/>
              <a:pPr>
                <a:defRPr/>
              </a:pPr>
              <a:t>7/18/18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792538" y="9040813"/>
            <a:ext cx="4768850" cy="51911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271250" y="9040813"/>
            <a:ext cx="1082675" cy="519112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DF5081C-7EB2-AB43-8BFC-BB869DBD0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36201" name="Group 1"/>
          <p:cNvGrpSpPr>
            <a:grpSpLocks/>
          </p:cNvGrpSpPr>
          <p:nvPr/>
        </p:nvGrpSpPr>
        <p:grpSpPr bwMode="auto">
          <a:xfrm>
            <a:off x="-26988" y="287338"/>
            <a:ext cx="13057188" cy="92392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9402" r:id="rId1"/>
    <p:sldLayoutId id="2147489394" r:id="rId2"/>
    <p:sldLayoutId id="2147489403" r:id="rId3"/>
    <p:sldLayoutId id="2147489395" r:id="rId4"/>
    <p:sldLayoutId id="2147489396" r:id="rId5"/>
    <p:sldLayoutId id="2147489397" r:id="rId6"/>
    <p:sldLayoutId id="2147489398" r:id="rId7"/>
    <p:sldLayoutId id="2147489399" r:id="rId8"/>
    <p:sldLayoutId id="2147489404" r:id="rId9"/>
    <p:sldLayoutId id="2147489400" r:id="rId10"/>
    <p:sldLayoutId id="21474894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71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88938" indent="-388938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charset="2"/>
        <a:buChar char="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909638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3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0163" indent="-350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charset="2"/>
        <a:buChar char=""/>
        <a:defRPr sz="3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89100" indent="-2984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charset="2"/>
        <a:buChar char="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79625" indent="-2984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charset="2"/>
        <a:buChar char="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470873" indent="-299106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260092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21103" indent="-260092" algn="l" rtl="0" eaLnBrk="1" latinLnBrk="0" hangingPunct="1">
        <a:spcBef>
          <a:spcPct val="20000"/>
        </a:spcBef>
        <a:buClr>
          <a:schemeClr val="tx2"/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41" indent="-260092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84" r:id="rId1"/>
    <p:sldLayoutId id="2147489285" r:id="rId2"/>
    <p:sldLayoutId id="2147489286" r:id="rId3"/>
    <p:sldLayoutId id="2147489287" r:id="rId4"/>
    <p:sldLayoutId id="2147489288" r:id="rId5"/>
    <p:sldLayoutId id="2147489289" r:id="rId6"/>
    <p:sldLayoutId id="2147489290" r:id="rId7"/>
    <p:sldLayoutId id="2147489291" r:id="rId8"/>
    <p:sldLayoutId id="2147489292" r:id="rId9"/>
    <p:sldLayoutId id="2147489293" r:id="rId10"/>
    <p:sldLayoutId id="21474892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95" r:id="rId1"/>
    <p:sldLayoutId id="2147489296" r:id="rId2"/>
    <p:sldLayoutId id="2147489297" r:id="rId3"/>
    <p:sldLayoutId id="2147489298" r:id="rId4"/>
    <p:sldLayoutId id="2147489299" r:id="rId5"/>
    <p:sldLayoutId id="2147489300" r:id="rId6"/>
    <p:sldLayoutId id="2147489301" r:id="rId7"/>
    <p:sldLayoutId id="2147489302" r:id="rId8"/>
    <p:sldLayoutId id="2147489303" r:id="rId9"/>
    <p:sldLayoutId id="2147489304" r:id="rId10"/>
    <p:sldLayoutId id="21474893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06" r:id="rId1"/>
    <p:sldLayoutId id="2147489307" r:id="rId2"/>
    <p:sldLayoutId id="2147489308" r:id="rId3"/>
    <p:sldLayoutId id="2147489309" r:id="rId4"/>
    <p:sldLayoutId id="2147489310" r:id="rId5"/>
    <p:sldLayoutId id="2147489311" r:id="rId6"/>
    <p:sldLayoutId id="2147489312" r:id="rId7"/>
    <p:sldLayoutId id="2147489313" r:id="rId8"/>
    <p:sldLayoutId id="2147489314" r:id="rId9"/>
    <p:sldLayoutId id="2147489315" r:id="rId10"/>
    <p:sldLayoutId id="21474893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17" r:id="rId1"/>
    <p:sldLayoutId id="2147489318" r:id="rId2"/>
    <p:sldLayoutId id="2147489319" r:id="rId3"/>
    <p:sldLayoutId id="2147489320" r:id="rId4"/>
    <p:sldLayoutId id="2147489321" r:id="rId5"/>
    <p:sldLayoutId id="2147489322" r:id="rId6"/>
    <p:sldLayoutId id="2147489323" r:id="rId7"/>
    <p:sldLayoutId id="2147489324" r:id="rId8"/>
    <p:sldLayoutId id="2147489325" r:id="rId9"/>
    <p:sldLayoutId id="2147489326" r:id="rId10"/>
    <p:sldLayoutId id="21474893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28" r:id="rId1"/>
    <p:sldLayoutId id="2147489329" r:id="rId2"/>
    <p:sldLayoutId id="2147489330" r:id="rId3"/>
    <p:sldLayoutId id="2147489331" r:id="rId4"/>
    <p:sldLayoutId id="2147489332" r:id="rId5"/>
    <p:sldLayoutId id="2147489333" r:id="rId6"/>
    <p:sldLayoutId id="2147489334" r:id="rId7"/>
    <p:sldLayoutId id="2147489335" r:id="rId8"/>
    <p:sldLayoutId id="2147489336" r:id="rId9"/>
    <p:sldLayoutId id="2147489337" r:id="rId10"/>
    <p:sldLayoutId id="21474893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39" r:id="rId1"/>
    <p:sldLayoutId id="2147489340" r:id="rId2"/>
    <p:sldLayoutId id="2147489341" r:id="rId3"/>
    <p:sldLayoutId id="2147489342" r:id="rId4"/>
    <p:sldLayoutId id="2147489343" r:id="rId5"/>
    <p:sldLayoutId id="2147489344" r:id="rId6"/>
    <p:sldLayoutId id="2147489345" r:id="rId7"/>
    <p:sldLayoutId id="2147489346" r:id="rId8"/>
    <p:sldLayoutId id="2147489347" r:id="rId9"/>
    <p:sldLayoutId id="2147489348" r:id="rId10"/>
    <p:sldLayoutId id="21474893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50" r:id="rId1"/>
    <p:sldLayoutId id="2147489351" r:id="rId2"/>
    <p:sldLayoutId id="2147489352" r:id="rId3"/>
    <p:sldLayoutId id="2147489353" r:id="rId4"/>
    <p:sldLayoutId id="2147489354" r:id="rId5"/>
    <p:sldLayoutId id="2147489355" r:id="rId6"/>
    <p:sldLayoutId id="2147489356" r:id="rId7"/>
    <p:sldLayoutId id="2147489357" r:id="rId8"/>
    <p:sldLayoutId id="2147489358" r:id="rId9"/>
    <p:sldLayoutId id="2147489359" r:id="rId10"/>
    <p:sldLayoutId id="21474893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61" r:id="rId1"/>
    <p:sldLayoutId id="2147489362" r:id="rId2"/>
    <p:sldLayoutId id="2147489363" r:id="rId3"/>
    <p:sldLayoutId id="2147489364" r:id="rId4"/>
    <p:sldLayoutId id="2147489365" r:id="rId5"/>
    <p:sldLayoutId id="2147489366" r:id="rId6"/>
    <p:sldLayoutId id="2147489367" r:id="rId7"/>
    <p:sldLayoutId id="2147489368" r:id="rId8"/>
    <p:sldLayoutId id="2147489369" r:id="rId9"/>
    <p:sldLayoutId id="2147489370" r:id="rId10"/>
    <p:sldLayoutId id="21474893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4" Type="http://schemas.openxmlformats.org/officeDocument/2006/relationships/image" Target="../media/image4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Box 3"/>
          <p:cNvSpPr txBox="1">
            <a:spLocks noChangeArrowheads="1"/>
          </p:cNvSpPr>
          <p:nvPr/>
        </p:nvSpPr>
        <p:spPr bwMode="auto">
          <a:xfrm>
            <a:off x="5359400" y="5268913"/>
            <a:ext cx="2514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Carter et. al., 2012</a:t>
            </a:r>
          </a:p>
        </p:txBody>
      </p:sp>
      <p:sp>
        <p:nvSpPr>
          <p:cNvPr id="149507" name="TextBox 5"/>
          <p:cNvSpPr txBox="1">
            <a:spLocks noChangeArrowheads="1"/>
          </p:cNvSpPr>
          <p:nvPr/>
        </p:nvSpPr>
        <p:spPr bwMode="auto">
          <a:xfrm>
            <a:off x="8636000" y="7162800"/>
            <a:ext cx="1841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431800" y="1143000"/>
            <a:ext cx="125730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accent1"/>
                </a:solidFill>
              </a:rPr>
              <a:t>ROMS EAC Model domain and 3 nested domains</a:t>
            </a:r>
          </a:p>
          <a:p>
            <a:pPr>
              <a:defRPr/>
            </a:pPr>
            <a:r>
              <a:rPr lang="en-US" sz="4400" dirty="0" smtClean="0">
                <a:solidFill>
                  <a:schemeClr val="accent1"/>
                </a:solidFill>
              </a:rPr>
              <a:t>(Coffs </a:t>
            </a:r>
            <a:r>
              <a:rPr lang="en-US" sz="4400" dirty="0" err="1" smtClean="0">
                <a:solidFill>
                  <a:schemeClr val="accent1"/>
                </a:solidFill>
              </a:rPr>
              <a:t>Harbour</a:t>
            </a:r>
            <a:r>
              <a:rPr lang="en-US" sz="4400" dirty="0" smtClean="0">
                <a:solidFill>
                  <a:schemeClr val="accent1"/>
                </a:solidFill>
              </a:rPr>
              <a:t>, Hawkesbury and </a:t>
            </a:r>
            <a:r>
              <a:rPr lang="en-US" sz="4400" dirty="0" err="1" smtClean="0">
                <a:solidFill>
                  <a:schemeClr val="accent1"/>
                </a:solidFill>
              </a:rPr>
              <a:t>Narooma</a:t>
            </a:r>
            <a:r>
              <a:rPr lang="en-US" sz="4400" dirty="0" smtClean="0">
                <a:solidFill>
                  <a:schemeClr val="accent1"/>
                </a:solidFill>
              </a:rPr>
              <a:t>)</a:t>
            </a:r>
            <a:endParaRPr lang="en-US" sz="4400" dirty="0" smtClean="0">
              <a:solidFill>
                <a:schemeClr val="accent1"/>
              </a:solidFill>
            </a:endParaRPr>
          </a:p>
        </p:txBody>
      </p:sp>
      <p:pic>
        <p:nvPicPr>
          <p:cNvPr id="8" name="Picture 7" descr="UNSW landscape Colour Po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54000" y="139700"/>
            <a:ext cx="3213100" cy="1181100"/>
          </a:xfrm>
          <a:prstGeom prst="rect">
            <a:avLst/>
          </a:prstGeom>
        </p:spPr>
      </p:pic>
      <p:pic>
        <p:nvPicPr>
          <p:cNvPr id="9" name="Picture 8" descr="IMOS 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3605" y="0"/>
            <a:ext cx="2081195" cy="1066800"/>
          </a:xfrm>
          <a:prstGeom prst="rect">
            <a:avLst/>
          </a:prstGeom>
        </p:spPr>
      </p:pic>
      <p:pic>
        <p:nvPicPr>
          <p:cNvPr id="11" name="Picture 10" descr="Screen shot 2016-09-19 at 11.17.50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600" y="0"/>
            <a:ext cx="2133600" cy="1010156"/>
          </a:xfrm>
          <a:prstGeom prst="rect">
            <a:avLst/>
          </a:prstGeom>
        </p:spPr>
      </p:pic>
      <p:pic>
        <p:nvPicPr>
          <p:cNvPr id="10" name="Picture 9" descr="model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5363" y="3162994"/>
            <a:ext cx="6853237" cy="643820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1703050" cy="979487"/>
          </a:xfrm>
        </p:spPr>
        <p:txBody>
          <a:bodyPr/>
          <a:lstStyle/>
          <a:p>
            <a:r>
              <a:rPr lang="en-US" dirty="0" smtClean="0"/>
              <a:t>Summary of models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7800" y="2133600"/>
            <a:ext cx="12827001" cy="7602080"/>
            <a:chOff x="177800" y="2133600"/>
            <a:chExt cx="12827001" cy="7602080"/>
          </a:xfrm>
        </p:grpSpPr>
        <p:sp>
          <p:nvSpPr>
            <p:cNvPr id="5" name="TextBox 4"/>
            <p:cNvSpPr txBox="1"/>
            <p:nvPr/>
          </p:nvSpPr>
          <p:spPr>
            <a:xfrm>
              <a:off x="177800" y="2133600"/>
              <a:ext cx="6477000" cy="7602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 smtClean="0">
                  <a:solidFill>
                    <a:schemeClr val="accent1"/>
                  </a:solidFill>
                </a:rPr>
                <a:t>EAC </a:t>
              </a:r>
              <a:r>
                <a:rPr lang="en-US" sz="3200" dirty="0" smtClean="0">
                  <a:solidFill>
                    <a:schemeClr val="accent1"/>
                  </a:solidFill>
                </a:rPr>
                <a:t>Model </a:t>
              </a:r>
              <a:r>
                <a:rPr lang="en-US" sz="2000" dirty="0" smtClean="0">
                  <a:solidFill>
                    <a:schemeClr val="accent1"/>
                  </a:solidFill>
                </a:rPr>
                <a:t>(2.5-6km resolution, 30 vertical </a:t>
              </a:r>
              <a:r>
                <a:rPr lang="en-US" sz="2000" dirty="0" err="1" smtClean="0">
                  <a:solidFill>
                    <a:schemeClr val="accent1"/>
                  </a:solidFill>
                </a:rPr>
                <a:t>s</a:t>
              </a:r>
              <a:r>
                <a:rPr lang="en-US" sz="2000" dirty="0" smtClean="0">
                  <a:solidFill>
                    <a:schemeClr val="accent1"/>
                  </a:solidFill>
                </a:rPr>
                <a:t>-levels)</a:t>
              </a:r>
            </a:p>
            <a:p>
              <a:pPr algn="l"/>
              <a:r>
                <a:rPr lang="en-US" sz="2400" dirty="0" smtClean="0"/>
                <a:t>	</a:t>
              </a:r>
              <a:r>
                <a:rPr lang="en-US" sz="2400" u="sng" dirty="0" smtClean="0"/>
                <a:t>10-year free run</a:t>
              </a:r>
            </a:p>
            <a:p>
              <a:pPr algn="l"/>
              <a:r>
                <a:rPr lang="en-US" sz="2400" dirty="0" smtClean="0"/>
                <a:t>		- 2006-2016</a:t>
              </a:r>
            </a:p>
            <a:p>
              <a:pPr algn="l"/>
              <a:r>
                <a:rPr lang="en-US" sz="2400" dirty="0" smtClean="0"/>
                <a:t>		- BRAN3p5 </a:t>
              </a:r>
              <a:r>
                <a:rPr lang="en-US" sz="2400" dirty="0" err="1" smtClean="0"/>
                <a:t>bry</a:t>
              </a:r>
              <a:r>
                <a:rPr lang="en-US" sz="2400" dirty="0" smtClean="0"/>
                <a:t> and </a:t>
              </a:r>
              <a:r>
                <a:rPr lang="en-US" sz="2400" dirty="0" err="1" smtClean="0"/>
                <a:t>ini</a:t>
              </a:r>
              <a:endParaRPr lang="en-US" sz="2400" dirty="0" smtClean="0"/>
            </a:p>
            <a:p>
              <a:pPr algn="l"/>
              <a:r>
                <a:rPr lang="en-US" sz="2400" dirty="0" smtClean="0"/>
                <a:t>		- NCEP </a:t>
              </a:r>
              <a:r>
                <a:rPr lang="en-US" sz="2400" dirty="0" err="1" smtClean="0"/>
                <a:t>atmos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frc</a:t>
              </a:r>
              <a:endParaRPr lang="en-US" sz="2400" dirty="0" smtClean="0"/>
            </a:p>
            <a:p>
              <a:pPr algn="l"/>
              <a:r>
                <a:rPr lang="en-US" sz="2400" dirty="0" smtClean="0"/>
                <a:t>	</a:t>
              </a:r>
              <a:r>
                <a:rPr lang="en-US" sz="2400" u="sng" dirty="0" smtClean="0"/>
                <a:t>2-year reanalysis</a:t>
              </a:r>
            </a:p>
            <a:p>
              <a:pPr algn="l"/>
              <a:r>
                <a:rPr lang="en-US" sz="2400" dirty="0" smtClean="0"/>
                <a:t>		- 2012-2013</a:t>
              </a:r>
            </a:p>
            <a:p>
              <a:pPr algn="l"/>
              <a:r>
                <a:rPr lang="en-US" sz="2400" dirty="0" smtClean="0"/>
                <a:t>		- BRAN3p5 </a:t>
              </a:r>
              <a:r>
                <a:rPr lang="en-US" sz="2400" dirty="0" err="1" smtClean="0"/>
                <a:t>bry</a:t>
              </a:r>
              <a:r>
                <a:rPr lang="en-US" sz="2400" dirty="0" smtClean="0"/>
                <a:t> and </a:t>
              </a:r>
              <a:r>
                <a:rPr lang="en-US" sz="2400" dirty="0" err="1" smtClean="0"/>
                <a:t>ini</a:t>
              </a:r>
              <a:endParaRPr lang="en-US" sz="2400" dirty="0" smtClean="0"/>
            </a:p>
            <a:p>
              <a:pPr algn="l"/>
              <a:r>
                <a:rPr lang="en-US" sz="2400" dirty="0" smtClean="0"/>
                <a:t>		-</a:t>
              </a:r>
              <a:r>
                <a:rPr lang="en-US" sz="2400" dirty="0" smtClean="0"/>
                <a:t> ACCESS </a:t>
              </a:r>
              <a:r>
                <a:rPr lang="en-US" sz="2400" dirty="0" smtClean="0"/>
                <a:t>12km </a:t>
              </a:r>
              <a:r>
                <a:rPr lang="en-US" sz="2400" dirty="0" err="1" smtClean="0"/>
                <a:t>atmos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frc</a:t>
              </a:r>
              <a:endParaRPr lang="en-US" sz="2400" dirty="0" smtClean="0"/>
            </a:p>
            <a:p>
              <a:pPr algn="l"/>
              <a:r>
                <a:rPr lang="en-US" sz="2400" dirty="0" smtClean="0"/>
                <a:t>		</a:t>
              </a:r>
              <a:r>
                <a:rPr lang="en-US" sz="2400" dirty="0" smtClean="0"/>
                <a:t>-</a:t>
              </a:r>
              <a:r>
                <a:rPr lang="en-US" sz="2400" dirty="0" smtClean="0"/>
                <a:t> Assimilates all available 		  	observations</a:t>
              </a:r>
            </a:p>
            <a:p>
              <a:pPr algn="l"/>
              <a:r>
                <a:rPr lang="en-US" sz="2400" dirty="0" smtClean="0"/>
                <a:t>		- Blended product created</a:t>
              </a:r>
            </a:p>
            <a:p>
              <a:pPr algn="l"/>
              <a:r>
                <a:rPr lang="en-US" sz="2400" dirty="0" smtClean="0"/>
                <a:t>	</a:t>
              </a:r>
              <a:r>
                <a:rPr lang="en-US" sz="2400" u="sng" dirty="0" smtClean="0"/>
                <a:t>22-year free run</a:t>
              </a:r>
            </a:p>
            <a:p>
              <a:pPr algn="l"/>
              <a:r>
                <a:rPr lang="en-US" sz="2400" dirty="0" smtClean="0"/>
                <a:t>		- 1994-2016</a:t>
              </a:r>
            </a:p>
            <a:p>
              <a:pPr algn="l"/>
              <a:r>
                <a:rPr lang="en-US" sz="2400" dirty="0" smtClean="0"/>
                <a:t>		- BRAN3p5 </a:t>
              </a:r>
              <a:r>
                <a:rPr lang="en-US" sz="2400" dirty="0" err="1" smtClean="0"/>
                <a:t>bry</a:t>
              </a:r>
              <a:r>
                <a:rPr lang="en-US" sz="2400" dirty="0" smtClean="0"/>
                <a:t> and </a:t>
              </a:r>
              <a:r>
                <a:rPr lang="en-US" sz="2400" dirty="0" err="1" smtClean="0"/>
                <a:t>ini</a:t>
              </a:r>
              <a:endParaRPr lang="en-US" sz="2400" dirty="0" smtClean="0"/>
            </a:p>
            <a:p>
              <a:pPr algn="l"/>
              <a:r>
                <a:rPr lang="en-US" sz="2400" dirty="0" smtClean="0"/>
                <a:t>		- NCEP </a:t>
              </a:r>
              <a:r>
                <a:rPr lang="en-US" sz="2400" dirty="0" err="1" smtClean="0"/>
                <a:t>atmos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frc</a:t>
              </a:r>
              <a:endParaRPr lang="en-US" sz="2400" dirty="0" smtClean="0"/>
            </a:p>
            <a:p>
              <a:pPr algn="l"/>
              <a:r>
                <a:rPr lang="en-US" sz="2400" dirty="0" smtClean="0"/>
                <a:t>		- Improved warm bias from 	</a:t>
              </a:r>
              <a:r>
                <a:rPr lang="en-US" sz="2400" dirty="0" smtClean="0"/>
                <a:t>		other </a:t>
              </a:r>
              <a:r>
                <a:rPr lang="en-US" sz="2400" dirty="0" smtClean="0"/>
                <a:t>free runs</a:t>
              </a:r>
            </a:p>
            <a:p>
              <a:pPr algn="l"/>
              <a:r>
                <a:rPr lang="en-US" sz="2400" dirty="0" smtClean="0"/>
                <a:t>		</a:t>
              </a:r>
            </a:p>
            <a:p>
              <a:pPr algn="l"/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92800" y="2667000"/>
              <a:ext cx="58144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FontTx/>
                <a:buChar char="-"/>
              </a:pPr>
              <a:r>
                <a:rPr lang="en-US" sz="2400" dirty="0" smtClean="0"/>
                <a:t> Background error </a:t>
              </a:r>
              <a:r>
                <a:rPr lang="en-US" sz="2400" dirty="0" err="1" smtClean="0"/>
                <a:t>covariances</a:t>
              </a:r>
              <a:r>
                <a:rPr lang="en-US" sz="2400" dirty="0" smtClean="0"/>
                <a:t> for reanalysis</a:t>
              </a:r>
            </a:p>
            <a:p>
              <a:pPr algn="l">
                <a:buFontTx/>
                <a:buChar char="-"/>
              </a:pPr>
              <a:r>
                <a:rPr lang="en-US" sz="2400" dirty="0" smtClean="0"/>
                <a:t> Provides physics for Carlos’ BGC </a:t>
              </a:r>
              <a:r>
                <a:rPr lang="en-US" sz="2400" dirty="0" err="1" smtClean="0"/>
                <a:t>modelling</a:t>
              </a:r>
              <a:endParaRPr lang="en-US" sz="2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911600" y="2971800"/>
              <a:ext cx="1828800" cy="1588"/>
            </a:xfrm>
            <a:prstGeom prst="straightConnector1">
              <a:avLst/>
            </a:prstGeom>
            <a:ln w="73025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45201" y="4114800"/>
              <a:ext cx="6705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FontTx/>
                <a:buChar char="-"/>
              </a:pPr>
              <a:r>
                <a:rPr lang="en-US" sz="2400" dirty="0" smtClean="0"/>
                <a:t> Parent model for</a:t>
              </a:r>
              <a:r>
                <a:rPr lang="en-US" sz="2400" dirty="0" smtClean="0"/>
                <a:t> Hawkesbury model </a:t>
              </a:r>
              <a:r>
                <a:rPr lang="en-US" sz="2400" dirty="0" smtClean="0"/>
                <a:t>(</a:t>
              </a:r>
              <a:r>
                <a:rPr lang="en-US" sz="2400" dirty="0" smtClean="0"/>
                <a:t>Nina, 750m resolution)</a:t>
              </a:r>
              <a:endParaRPr lang="en-US" sz="2400" dirty="0" smtClean="0"/>
            </a:p>
            <a:p>
              <a:pPr algn="l">
                <a:buFontTx/>
                <a:buChar char="-"/>
              </a:pPr>
              <a:r>
                <a:rPr lang="en-US" sz="2400" dirty="0" smtClean="0">
                  <a:solidFill>
                    <a:schemeClr val="tx1"/>
                  </a:solidFill>
                </a:rPr>
                <a:t> Parent model for Coffs ONR </a:t>
              </a:r>
              <a:r>
                <a:rPr lang="en-US" sz="2400" dirty="0" smtClean="0">
                  <a:solidFill>
                    <a:schemeClr val="tx1"/>
                  </a:solidFill>
                </a:rPr>
                <a:t>work (2-year     reanalysis and forecast, 750-900m resolution)</a:t>
              </a:r>
            </a:p>
            <a:p>
              <a:pPr lvl="1" algn="l"/>
              <a:r>
                <a:rPr lang="en-US" sz="2400" i="1" dirty="0" smtClean="0">
                  <a:solidFill>
                    <a:schemeClr val="tx1"/>
                  </a:solidFill>
                </a:rPr>
                <a:t>“</a:t>
              </a:r>
              <a:r>
                <a:rPr lang="en-AU" sz="2400" i="1" dirty="0" smtClean="0">
                  <a:solidFill>
                    <a:schemeClr val="tx1"/>
                  </a:solidFill>
                </a:rPr>
                <a:t>Forecasting from the Deep Ocean to the Coast:  Predictability of shelf circulation impacted by a Western Boundary Current” </a:t>
              </a:r>
              <a:endParaRPr lang="en-US" sz="2400" i="1" dirty="0" smtClean="0">
                <a:solidFill>
                  <a:schemeClr val="tx1"/>
                </a:solidFill>
              </a:endParaRPr>
            </a:p>
            <a:p>
              <a:pPr lvl="1" algn="l"/>
              <a:endParaRPr lang="en-US" sz="2400" dirty="0" smtClean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911600" y="4494212"/>
              <a:ext cx="1828800" cy="1588"/>
            </a:xfrm>
            <a:prstGeom prst="straightConnector1">
              <a:avLst/>
            </a:prstGeom>
            <a:ln w="73025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45201" y="6900208"/>
              <a:ext cx="69596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FontTx/>
                <a:buChar char="-"/>
              </a:pPr>
              <a:r>
                <a:rPr lang="en-US" sz="2400" dirty="0" smtClean="0"/>
                <a:t> Provides physics for Carlos’ BGC </a:t>
              </a:r>
              <a:r>
                <a:rPr lang="en-US" sz="2400" dirty="0" err="1" smtClean="0"/>
                <a:t>modelling</a:t>
              </a:r>
              <a:endParaRPr lang="en-US" sz="2400" dirty="0" smtClean="0"/>
            </a:p>
            <a:p>
              <a:pPr algn="l">
                <a:buFontTx/>
                <a:buChar char="-"/>
              </a:pPr>
              <a:r>
                <a:rPr lang="en-US" sz="2400" dirty="0" smtClean="0"/>
                <a:t> Provided </a:t>
              </a:r>
              <a:r>
                <a:rPr lang="en-US" sz="2400" dirty="0" err="1" smtClean="0"/>
                <a:t>bry</a:t>
              </a:r>
              <a:r>
                <a:rPr lang="en-US" sz="2400" dirty="0" smtClean="0"/>
                <a:t> conditions for AECOM (</a:t>
              </a:r>
              <a:r>
                <a:rPr lang="en-US" sz="2400" dirty="0" err="1" smtClean="0"/>
                <a:t>Merim</a:t>
              </a:r>
              <a:r>
                <a:rPr lang="en-US" sz="2400" dirty="0" smtClean="0"/>
                <a:t>. outfall)</a:t>
              </a:r>
            </a:p>
            <a:p>
              <a:pPr algn="l">
                <a:buFontTx/>
                <a:buChar char="-"/>
              </a:pPr>
              <a:r>
                <a:rPr lang="en-US" sz="2400" dirty="0" smtClean="0"/>
                <a:t> Parent model for </a:t>
              </a:r>
              <a:r>
                <a:rPr lang="en-US" sz="2400" dirty="0" err="1" smtClean="0"/>
                <a:t>Narooma</a:t>
              </a:r>
              <a:r>
                <a:rPr lang="en-US" sz="2400" dirty="0" smtClean="0"/>
                <a:t> 22-year run, U. </a:t>
              </a:r>
              <a:r>
                <a:rPr lang="en-US" sz="2400" dirty="0" err="1" smtClean="0"/>
                <a:t>Maq</a:t>
              </a:r>
              <a:r>
                <a:rPr lang="en-US" sz="2400" dirty="0" smtClean="0"/>
                <a:t>. (750-1000m resolution)</a:t>
              </a:r>
            </a:p>
            <a:p>
              <a:pPr algn="l">
                <a:buFontTx/>
                <a:buChar char="-"/>
              </a:pPr>
              <a:r>
                <a:rPr lang="en-US" sz="2400" dirty="0" smtClean="0"/>
                <a:t> Parent model for Coffs 6-year run (to estimate error </a:t>
              </a:r>
              <a:r>
                <a:rPr lang="en-US" sz="2400" dirty="0" err="1" smtClean="0"/>
                <a:t>covariances</a:t>
              </a:r>
              <a:r>
                <a:rPr lang="en-US" sz="2400" dirty="0" smtClean="0"/>
                <a:t> for Coffs 4D-Var configuration</a:t>
              </a:r>
              <a:r>
                <a:rPr lang="en-US" sz="2400" dirty="0" smtClean="0"/>
                <a:t>), 2010-2015, uses BARRA </a:t>
              </a:r>
              <a:r>
                <a:rPr lang="en-US" sz="2400" dirty="0" err="1" smtClean="0"/>
                <a:t>atmos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frc</a:t>
              </a:r>
              <a:endParaRPr lang="en-US" sz="2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064000" y="7161212"/>
              <a:ext cx="1828800" cy="1588"/>
            </a:xfrm>
            <a:prstGeom prst="straightConnector1">
              <a:avLst/>
            </a:prstGeom>
            <a:ln w="73025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1001713"/>
            <a:ext cx="6537325" cy="1131887"/>
          </a:xfrm>
        </p:spPr>
        <p:txBody>
          <a:bodyPr/>
          <a:lstStyle/>
          <a:p>
            <a:r>
              <a:rPr lang="en-US" sz="2800" dirty="0" smtClean="0"/>
              <a:t>Observations assimilated into EAC reanalysis (</a:t>
            </a:r>
            <a:r>
              <a:rPr lang="en-US" sz="2800" dirty="0" smtClean="0"/>
              <a:t>left plot), and Coffs model domain showing HF radar coverage (right plots)</a:t>
            </a:r>
            <a:endParaRPr lang="en-US" sz="2800" dirty="0"/>
          </a:p>
        </p:txBody>
      </p:sp>
      <p:pic>
        <p:nvPicPr>
          <p:cNvPr id="5" name="Picture 4" descr="coffs_grid_EAC_o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" y="2544891"/>
            <a:ext cx="7342188" cy="7043609"/>
          </a:xfrm>
          <a:prstGeom prst="rect">
            <a:avLst/>
          </a:prstGeom>
        </p:spPr>
      </p:pic>
      <p:pic>
        <p:nvPicPr>
          <p:cNvPr id="8" name="Picture 7" descr="nn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0" y="838200"/>
            <a:ext cx="4648200" cy="4276249"/>
          </a:xfrm>
          <a:prstGeom prst="rect">
            <a:avLst/>
          </a:prstGeom>
        </p:spPr>
      </p:pic>
      <p:pic>
        <p:nvPicPr>
          <p:cNvPr id="9" name="Picture 8" descr="r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00" y="5105400"/>
            <a:ext cx="4731834" cy="441801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47713</TotalTime>
  <Pages>0</Pages>
  <Words>340</Words>
  <Characters>0</Characters>
  <Application>Microsoft Macintosh PowerPoint</Application>
  <PresentationFormat>Custom</PresentationFormat>
  <Lines>0</Lines>
  <Paragraphs>45</Paragraphs>
  <Slides>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12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Title - Center</vt:lpstr>
      <vt:lpstr>Title &amp; Bullets - Left</vt:lpstr>
      <vt:lpstr>Title &amp; Bullets - 2 Column</vt:lpstr>
      <vt:lpstr>Title &amp; Bullets - Right</vt:lpstr>
      <vt:lpstr>Title, Bullets &amp; Photo</vt:lpstr>
      <vt:lpstr>Flow</vt:lpstr>
      <vt:lpstr>Slide 1</vt:lpstr>
      <vt:lpstr>Summary of models</vt:lpstr>
      <vt:lpstr>Observations assimilated into EAC reanalysis (left plot), and Coffs model domain showing HF radar coverage (right plots)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estimates of M2 Internal Tides in the Philippine Sea</dc:title>
  <dc:subject/>
  <dc:creator/>
  <cp:keywords/>
  <dc:description/>
  <cp:lastModifiedBy>Colette Kerry</cp:lastModifiedBy>
  <cp:revision>816</cp:revision>
  <cp:lastPrinted>2018-02-07T09:50:19Z</cp:lastPrinted>
  <dcterms:created xsi:type="dcterms:W3CDTF">2018-07-18T03:30:42Z</dcterms:created>
  <dcterms:modified xsi:type="dcterms:W3CDTF">2018-07-18T03:42:39Z</dcterms:modified>
</cp:coreProperties>
</file>