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58" r:id="rId4"/>
    <p:sldId id="262"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D976628-3C2F-40E8-8436-C1ADB75EC216}" type="datetimeFigureOut">
              <a:rPr lang="en-US" smtClean="0"/>
              <a:t>3/17/2011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C63DC2-92C0-44EE-8A62-357726E4479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976628-3C2F-40E8-8436-C1ADB75EC216}" type="datetimeFigureOut">
              <a:rPr lang="en-US" smtClean="0"/>
              <a:t>3/17/2011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C63DC2-92C0-44EE-8A62-357726E4479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0C63DC2-92C0-44EE-8A62-357726E4479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976628-3C2F-40E8-8436-C1ADB75EC216}" type="datetimeFigureOut">
              <a:rPr lang="en-US" smtClean="0"/>
              <a:t>3/17/2011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D976628-3C2F-40E8-8436-C1ADB75EC216}" type="datetimeFigureOut">
              <a:rPr lang="en-US" smtClean="0"/>
              <a:t>3/17/2011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0C63DC2-92C0-44EE-8A62-357726E4479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D976628-3C2F-40E8-8436-C1ADB75EC216}" type="datetimeFigureOut">
              <a:rPr lang="en-US" smtClean="0"/>
              <a:t>3/17/2011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0C63DC2-92C0-44EE-8A62-357726E4479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D976628-3C2F-40E8-8436-C1ADB75EC216}" type="datetimeFigureOut">
              <a:rPr lang="en-US" smtClean="0"/>
              <a:t>3/17/2011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C63DC2-92C0-44EE-8A62-357726E4479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D976628-3C2F-40E8-8436-C1ADB75EC216}" type="datetimeFigureOut">
              <a:rPr lang="en-US" smtClean="0"/>
              <a:t>3/17/2011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0C63DC2-92C0-44EE-8A62-357726E4479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976628-3C2F-40E8-8436-C1ADB75EC216}" type="datetimeFigureOut">
              <a:rPr lang="en-US" smtClean="0"/>
              <a:t>3/17/2011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0C63DC2-92C0-44EE-8A62-357726E447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976628-3C2F-40E8-8436-C1ADB75EC216}" type="datetimeFigureOut">
              <a:rPr lang="en-US" smtClean="0"/>
              <a:t>3/17/2011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0C63DC2-92C0-44EE-8A62-357726E447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0C63DC2-92C0-44EE-8A62-357726E4479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D976628-3C2F-40E8-8436-C1ADB75EC216}" type="datetimeFigureOut">
              <a:rPr lang="en-US" smtClean="0"/>
              <a:t>3/17/2011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0C63DC2-92C0-44EE-8A62-357726E4479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D976628-3C2F-40E8-8436-C1ADB75EC216}" type="datetimeFigureOut">
              <a:rPr lang="en-US" smtClean="0"/>
              <a:t>3/17/2011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D976628-3C2F-40E8-8436-C1ADB75EC216}" type="datetimeFigureOut">
              <a:rPr lang="en-US" smtClean="0"/>
              <a:t>3/17/2011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0C63DC2-92C0-44EE-8A62-357726E4479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r"/>
            <a:r>
              <a:rPr lang="en-US" dirty="0"/>
              <a:t>Robert </a:t>
            </a:r>
            <a:r>
              <a:rPr lang="en-US" dirty="0" err="1"/>
              <a:t>Borzellieri</a:t>
            </a:r>
            <a:endParaRPr lang="en-US" dirty="0"/>
          </a:p>
          <a:p>
            <a:pPr algn="r"/>
            <a:r>
              <a:rPr lang="en-US" dirty="0"/>
              <a:t>Jasen </a:t>
            </a:r>
            <a:r>
              <a:rPr lang="en-US" dirty="0" smtClean="0"/>
              <a:t>Carroll</a:t>
            </a:r>
          </a:p>
          <a:p>
            <a:pPr algn="r"/>
            <a:r>
              <a:rPr lang="en-US" dirty="0" smtClean="0"/>
              <a:t>Swati </a:t>
            </a:r>
            <a:r>
              <a:rPr lang="en-US" dirty="0" err="1" smtClean="0"/>
              <a:t>Maini</a:t>
            </a:r>
            <a:endParaRPr lang="en-US" dirty="0"/>
          </a:p>
        </p:txBody>
      </p:sp>
      <p:sp>
        <p:nvSpPr>
          <p:cNvPr id="2" name="Title 1"/>
          <p:cNvSpPr>
            <a:spLocks noGrp="1"/>
          </p:cNvSpPr>
          <p:nvPr>
            <p:ph type="ctrTitle"/>
          </p:nvPr>
        </p:nvSpPr>
        <p:spPr/>
        <p:txBody>
          <a:bodyPr/>
          <a:lstStyle/>
          <a:p>
            <a:r>
              <a:rPr lang="en-US" dirty="0" smtClean="0"/>
              <a:t>Mobile Robots I</a:t>
            </a:r>
            <a:br>
              <a:rPr lang="en-US" dirty="0" smtClean="0"/>
            </a:br>
            <a:r>
              <a:rPr lang="en-US" dirty="0" smtClean="0"/>
              <a:t> Final</a:t>
            </a:r>
            <a:endParaRPr lang="en-US" dirty="0"/>
          </a:p>
        </p:txBody>
      </p:sp>
      <p:pic>
        <p:nvPicPr>
          <p:cNvPr id="5122" name="Picture 2" descr="http://www.jointrescueforces.eu/images/USARSim_Screenshot3.jpg"/>
          <p:cNvPicPr>
            <a:picLocks noChangeAspect="1" noChangeArrowheads="1"/>
          </p:cNvPicPr>
          <p:nvPr/>
        </p:nvPicPr>
        <p:blipFill>
          <a:blip r:embed="rId2" cstate="print"/>
          <a:srcRect l="47000" t="46667" r="16000" b="9333"/>
          <a:stretch>
            <a:fillRect/>
          </a:stretch>
        </p:blipFill>
        <p:spPr bwMode="auto">
          <a:xfrm>
            <a:off x="1143000" y="3657600"/>
            <a:ext cx="2819400" cy="2514600"/>
          </a:xfrm>
          <a:prstGeom prst="rect">
            <a:avLst/>
          </a:prstGeom>
          <a:noFill/>
        </p:spPr>
      </p:pic>
    </p:spTree>
    <p:extLst>
      <p:ext uri="{BB962C8B-B14F-4D97-AF65-F5344CB8AC3E}">
        <p14:creationId xmlns:p14="http://schemas.microsoft.com/office/powerpoint/2010/main" val="125686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The Final for this class will then be showing that one can successfully move the robot to a desired location using what has been learned during the course of this semester. </a:t>
                </a:r>
                <a:endParaRPr lang="en-US" dirty="0" smtClean="0"/>
              </a:p>
              <a:p>
                <a:r>
                  <a:rPr lang="en-US" dirty="0" smtClean="0"/>
                  <a:t>The </a:t>
                </a:r>
                <a:r>
                  <a:rPr lang="en-US" dirty="0"/>
                  <a:t>final will consists of three different maps. </a:t>
                </a:r>
                <a:endParaRPr lang="en-US" dirty="0" smtClean="0"/>
              </a:p>
              <a:p>
                <a:r>
                  <a:rPr lang="en-US" dirty="0" smtClean="0"/>
                  <a:t>Each </a:t>
                </a:r>
                <a:r>
                  <a:rPr lang="en-US" dirty="0"/>
                  <a:t>one will grow in difficulty, with the more difficult maps leading to more points toward your overall score</a:t>
                </a:r>
                <a:r>
                  <a:rPr lang="en-US" dirty="0" smtClean="0"/>
                  <a:t>.</a:t>
                </a:r>
                <a:endParaRPr lang="en-US" dirty="0"/>
              </a:p>
              <a:p>
                <a:r>
                  <a:rPr lang="en-US" dirty="0" smtClean="0"/>
                  <a:t>You will be graded based on the equation below</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𝑆𝑐𝑜𝑟𝑒</m:t>
                      </m:r>
                      <m:r>
                        <a:rPr lang="en-US" sz="2400" i="1">
                          <a:latin typeface="Cambria Math"/>
                        </a:rPr>
                        <m:t>= </m:t>
                      </m:r>
                      <m:r>
                        <a:rPr lang="en-US" sz="2400" i="1">
                          <a:latin typeface="Cambria Math"/>
                        </a:rPr>
                        <m:t>𝛾</m:t>
                      </m:r>
                      <m:d>
                        <m:dPr>
                          <m:ctrlPr>
                            <a:rPr lang="en-US" sz="2400" i="1">
                              <a:latin typeface="Cambria Math"/>
                            </a:rPr>
                          </m:ctrlPr>
                        </m:dPr>
                        <m:e>
                          <m:f>
                            <m:fPr>
                              <m:ctrlPr>
                                <a:rPr lang="en-US" sz="2400" i="1">
                                  <a:latin typeface="Cambria Math"/>
                                </a:rPr>
                              </m:ctrlPr>
                            </m:fPr>
                            <m:num>
                              <m:r>
                                <a:rPr lang="en-US" sz="2400" i="1">
                                  <a:latin typeface="Cambria Math"/>
                                </a:rPr>
                                <m:t>𝑔</m:t>
                              </m:r>
                            </m:num>
                            <m:den>
                              <m:r>
                                <a:rPr lang="en-US" sz="2400" i="1">
                                  <a:latin typeface="Cambria Math"/>
                                </a:rPr>
                                <m:t>𝐺</m:t>
                              </m:r>
                            </m:den>
                          </m:f>
                        </m:e>
                      </m:d>
                      <m:r>
                        <a:rPr lang="en-US" sz="2400" i="1">
                          <a:latin typeface="Cambria Math"/>
                        </a:rPr>
                        <m:t>− </m:t>
                      </m:r>
                      <m:r>
                        <a:rPr lang="en-US" sz="2400" i="1">
                          <a:latin typeface="Cambria Math"/>
                        </a:rPr>
                        <m:t>𝜎</m:t>
                      </m:r>
                      <m:d>
                        <m:dPr>
                          <m:ctrlPr>
                            <a:rPr lang="en-US" sz="2400" i="1">
                              <a:latin typeface="Cambria Math"/>
                            </a:rPr>
                          </m:ctrlPr>
                        </m:dPr>
                        <m:e>
                          <m:f>
                            <m:fPr>
                              <m:ctrlPr>
                                <a:rPr lang="en-US" sz="2400" i="1">
                                  <a:latin typeface="Cambria Math"/>
                                </a:rPr>
                              </m:ctrlPr>
                            </m:fPr>
                            <m:num>
                              <m:r>
                                <a:rPr lang="en-US" sz="2400" i="1">
                                  <a:latin typeface="Cambria Math"/>
                                </a:rPr>
                                <m:t>𝑠</m:t>
                              </m:r>
                            </m:num>
                            <m:den>
                              <m:r>
                                <a:rPr lang="en-US" sz="2400" i="1">
                                  <a:latin typeface="Cambria Math"/>
                                </a:rPr>
                                <m:t>2</m:t>
                              </m:r>
                            </m:den>
                          </m:f>
                        </m:e>
                      </m:d>
                      <m:r>
                        <a:rPr lang="en-US" sz="2400" i="1">
                          <a:latin typeface="Cambria Math"/>
                        </a:rPr>
                        <m:t>− </m:t>
                      </m:r>
                      <m:r>
                        <a:rPr lang="en-US" sz="2400" i="1">
                          <a:latin typeface="Cambria Math"/>
                        </a:rPr>
                        <m:t>𝜆</m:t>
                      </m:r>
                      <m:d>
                        <m:dPr>
                          <m:ctrlPr>
                            <a:rPr lang="en-US" sz="2400" i="1">
                              <a:latin typeface="Cambria Math"/>
                            </a:rPr>
                          </m:ctrlPr>
                        </m:dPr>
                        <m:e>
                          <m:f>
                            <m:fPr>
                              <m:ctrlPr>
                                <a:rPr lang="en-US" sz="2400" i="1">
                                  <a:latin typeface="Cambria Math"/>
                                </a:rPr>
                              </m:ctrlPr>
                            </m:fPr>
                            <m:num>
                              <m:r>
                                <a:rPr lang="en-US" sz="2400" i="1">
                                  <a:latin typeface="Cambria Math"/>
                                </a:rPr>
                                <m:t>𝑙</m:t>
                              </m:r>
                              <m:r>
                                <a:rPr lang="en-US" sz="2400" i="1">
                                  <a:latin typeface="Cambria Math"/>
                                </a:rPr>
                                <m:t>−1</m:t>
                              </m:r>
                            </m:num>
                            <m:den>
                              <m:r>
                                <a:rPr lang="en-US" sz="2400" i="1">
                                  <a:latin typeface="Cambria Math"/>
                                </a:rPr>
                                <m:t>2</m:t>
                              </m:r>
                            </m:den>
                          </m:f>
                        </m:e>
                      </m:d>
                      <m:r>
                        <a:rPr lang="en-US" sz="2400" i="1">
                          <a:latin typeface="Cambria Math"/>
                        </a:rPr>
                        <m:t>− </m:t>
                      </m:r>
                      <m:r>
                        <a:rPr lang="en-US" sz="2400" i="1">
                          <a:latin typeface="Cambria Math"/>
                        </a:rPr>
                        <m:t>𝜇</m:t>
                      </m:r>
                      <m:d>
                        <m:dPr>
                          <m:ctrlPr>
                            <a:rPr lang="en-US" sz="2400" i="1">
                              <a:latin typeface="Cambria Math"/>
                            </a:rPr>
                          </m:ctrlPr>
                        </m:dPr>
                        <m:e>
                          <m:f>
                            <m:fPr>
                              <m:ctrlPr>
                                <a:rPr lang="en-US" sz="2400" i="1">
                                  <a:latin typeface="Cambria Math"/>
                                </a:rPr>
                              </m:ctrlPr>
                            </m:fPr>
                            <m:num>
                              <m:r>
                                <a:rPr lang="en-US" sz="2400" i="1">
                                  <a:latin typeface="Cambria Math"/>
                                </a:rPr>
                                <m:t>𝑚</m:t>
                              </m:r>
                            </m:num>
                            <m:den>
                              <m:r>
                                <a:rPr lang="en-US" sz="2400" i="1">
                                  <a:latin typeface="Cambria Math"/>
                                </a:rPr>
                                <m:t>𝑀</m:t>
                              </m:r>
                            </m:den>
                          </m:f>
                        </m:e>
                      </m:d>
                      <m:r>
                        <a:rPr lang="en-US" sz="2400" i="1">
                          <a:latin typeface="Cambria Math"/>
                        </a:rPr>
                        <m:t>− </m:t>
                      </m:r>
                      <m:r>
                        <a:rPr lang="en-US" sz="2400" i="1">
                          <a:latin typeface="Cambria Math"/>
                        </a:rPr>
                        <m:t>𝜔</m:t>
                      </m:r>
                      <m:d>
                        <m:dPr>
                          <m:ctrlPr>
                            <a:rPr lang="en-US" sz="2400" i="1">
                              <a:latin typeface="Cambria Math"/>
                            </a:rPr>
                          </m:ctrlPr>
                        </m:dPr>
                        <m:e>
                          <m:f>
                            <m:fPr>
                              <m:ctrlPr>
                                <a:rPr lang="en-US" sz="2400" i="1">
                                  <a:latin typeface="Cambria Math"/>
                                </a:rPr>
                              </m:ctrlPr>
                            </m:fPr>
                            <m:num>
                              <m:r>
                                <a:rPr lang="en-US" sz="2400" i="1">
                                  <a:latin typeface="Cambria Math"/>
                                </a:rPr>
                                <m:t>𝑜</m:t>
                              </m:r>
                            </m:num>
                            <m:den>
                              <m:r>
                                <a:rPr lang="en-US" sz="2400" i="1">
                                  <a:latin typeface="Cambria Math"/>
                                </a:rPr>
                                <m:t>𝑂</m:t>
                              </m:r>
                            </m:den>
                          </m:f>
                        </m:e>
                      </m:d>
                      <m:r>
                        <a:rPr lang="en-US" sz="2400" i="1">
                          <a:latin typeface="Cambria Math"/>
                        </a:rPr>
                        <m:t>− </m:t>
                      </m:r>
                      <m:r>
                        <a:rPr lang="en-US" sz="2400" i="1">
                          <a:latin typeface="Cambria Math"/>
                        </a:rPr>
                        <m:t>𝜑</m:t>
                      </m:r>
                    </m:oMath>
                  </m:oMathPara>
                </a14:m>
                <a:endParaRPr lang="en-US" sz="2400" dirty="0"/>
              </a:p>
              <a:p>
                <a:endParaRPr lang="en-US" dirty="0" smtClean="0"/>
              </a:p>
              <a:p>
                <a:endParaRPr lang="en-US" dirty="0"/>
              </a:p>
              <a:p>
                <a:endParaRPr lang="en-US" dirty="0" smtClean="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89" t="-2000" r="-2294"/>
                </a:stretch>
              </a:blipFill>
            </p:spPr>
            <p:txBody>
              <a:bodyPr/>
              <a:lstStyle/>
              <a:p>
                <a:r>
                  <a:rPr lang="en-US">
                    <a:noFill/>
                  </a:rPr>
                  <a:t> </a:t>
                </a:r>
              </a:p>
            </p:txBody>
          </p:sp>
        </mc:Fallback>
      </mc:AlternateContent>
    </p:spTree>
    <p:extLst>
      <p:ext uri="{BB962C8B-B14F-4D97-AF65-F5344CB8AC3E}">
        <p14:creationId xmlns:p14="http://schemas.microsoft.com/office/powerpoint/2010/main" val="137074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a:t>Using Unreal Tournament 2004, </a:t>
            </a:r>
            <a:r>
              <a:rPr lang="en-US" dirty="0" err="1"/>
              <a:t>USARSim</a:t>
            </a:r>
            <a:r>
              <a:rPr lang="en-US" dirty="0"/>
              <a:t> and what has been taught throughout the course, get a P2AT robot to successfully navigate a maze and achieve various goal positions from unknown starting locations. As the grading equation suggests… hit all goals, use the minimum number of sensors and avoid doors, obstacles and immobilizing your robot to maximize your score. </a:t>
            </a:r>
          </a:p>
        </p:txBody>
      </p:sp>
    </p:spTree>
    <p:extLst>
      <p:ext uri="{BB962C8B-B14F-4D97-AF65-F5344CB8AC3E}">
        <p14:creationId xmlns:p14="http://schemas.microsoft.com/office/powerpoint/2010/main" val="186109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a:t>
            </a:r>
            <a:endParaRPr lang="en-US" dirty="0"/>
          </a:p>
        </p:txBody>
      </p:sp>
      <p:sp>
        <p:nvSpPr>
          <p:cNvPr id="4" name="Content Placeholder 3"/>
          <p:cNvSpPr>
            <a:spLocks noGrp="1"/>
          </p:cNvSpPr>
          <p:nvPr>
            <p:ph sz="quarter" idx="1"/>
          </p:nvPr>
        </p:nvSpPr>
        <p:spPr/>
        <p:txBody>
          <a:bodyPr/>
          <a:lstStyle/>
          <a:p>
            <a:r>
              <a:rPr lang="en-US" sz="3600" b="1" i="1" u="sng" dirty="0" smtClean="0"/>
              <a:t>A*</a:t>
            </a:r>
          </a:p>
          <a:p>
            <a:r>
              <a:rPr lang="en-US" dirty="0" smtClean="0"/>
              <a:t>Variance of TBUG(Bug1) used for obstacle avoidance</a:t>
            </a:r>
          </a:p>
          <a:p>
            <a:r>
              <a:rPr lang="en-US" dirty="0" smtClean="0"/>
              <a:t>Pause used to ensure no doors would be struck</a:t>
            </a:r>
          </a:p>
          <a:p>
            <a:r>
              <a:rPr lang="en-US" dirty="0" smtClean="0"/>
              <a:t>Robot fed back vector and told that was its velocity</a:t>
            </a:r>
            <a:endParaRPr lang="en-US" dirty="0"/>
          </a:p>
        </p:txBody>
      </p:sp>
    </p:spTree>
    <p:extLst>
      <p:ext uri="{BB962C8B-B14F-4D97-AF65-F5344CB8AC3E}">
        <p14:creationId xmlns:p14="http://schemas.microsoft.com/office/powerpoint/2010/main" val="408439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2</a:t>
            </a:r>
            <a:endParaRPr lang="en-US" dirty="0"/>
          </a:p>
        </p:txBody>
      </p:sp>
      <p:sp>
        <p:nvSpPr>
          <p:cNvPr id="5" name="Content Placeholder 4"/>
          <p:cNvSpPr>
            <a:spLocks noGrp="1"/>
          </p:cNvSpPr>
          <p:nvPr>
            <p:ph sz="quarter" idx="1"/>
          </p:nvPr>
        </p:nvSpPr>
        <p:spPr/>
        <p:txBody>
          <a:bodyPr>
            <a:normAutofit/>
          </a:bodyPr>
          <a:lstStyle/>
          <a:p>
            <a:r>
              <a:rPr lang="en-US" sz="3600" b="1" i="1" u="sng" dirty="0" smtClean="0"/>
              <a:t>Potential Field</a:t>
            </a:r>
          </a:p>
          <a:p>
            <a:r>
              <a:rPr lang="en-US" dirty="0"/>
              <a:t> </a:t>
            </a:r>
            <a:r>
              <a:rPr lang="en-US" dirty="0" smtClean="0"/>
              <a:t>Target </a:t>
            </a:r>
            <a:r>
              <a:rPr lang="en-US" dirty="0"/>
              <a:t>treated as </a:t>
            </a:r>
            <a:r>
              <a:rPr lang="en-US" dirty="0" smtClean="0"/>
              <a:t>a low value and </a:t>
            </a:r>
            <a:r>
              <a:rPr lang="en-US" dirty="0"/>
              <a:t>all obstacles were treated </a:t>
            </a:r>
            <a:r>
              <a:rPr lang="en-US" dirty="0" smtClean="0"/>
              <a:t>as a relative infinity with the start position being higher than the goal as well</a:t>
            </a:r>
            <a:endParaRPr lang="en-US" dirty="0"/>
          </a:p>
          <a:p>
            <a:r>
              <a:rPr lang="en-US" dirty="0" smtClean="0"/>
              <a:t>Gradients </a:t>
            </a:r>
            <a:r>
              <a:rPr lang="en-US" dirty="0" smtClean="0"/>
              <a:t>are used to determine direction</a:t>
            </a:r>
          </a:p>
          <a:p>
            <a:r>
              <a:rPr lang="en-US" dirty="0" smtClean="0"/>
              <a:t>Line fitting used for obstacle avoidance</a:t>
            </a:r>
          </a:p>
          <a:p>
            <a:pPr lvl="1"/>
            <a:r>
              <a:rPr lang="en-US" dirty="0" smtClean="0"/>
              <a:t>Circles = barrels</a:t>
            </a:r>
          </a:p>
          <a:p>
            <a:r>
              <a:rPr lang="en-US" dirty="0" smtClean="0"/>
              <a:t>Doors were found using the laser range finder</a:t>
            </a:r>
          </a:p>
          <a:p>
            <a:endParaRPr lang="en-US" dirty="0"/>
          </a:p>
        </p:txBody>
      </p:sp>
    </p:spTree>
    <p:extLst>
      <p:ext uri="{BB962C8B-B14F-4D97-AF65-F5344CB8AC3E}">
        <p14:creationId xmlns:p14="http://schemas.microsoft.com/office/powerpoint/2010/main" val="394747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Approach</a:t>
            </a:r>
            <a:endParaRPr lang="en-US" dirty="0"/>
          </a:p>
        </p:txBody>
      </p:sp>
      <p:sp>
        <p:nvSpPr>
          <p:cNvPr id="3" name="Content Placeholder 2"/>
          <p:cNvSpPr>
            <a:spLocks noGrp="1"/>
          </p:cNvSpPr>
          <p:nvPr>
            <p:ph sz="quarter" idx="1"/>
          </p:nvPr>
        </p:nvSpPr>
        <p:spPr/>
        <p:txBody>
          <a:bodyPr/>
          <a:lstStyle/>
          <a:p>
            <a:r>
              <a:rPr lang="en-US" dirty="0" smtClean="0"/>
              <a:t>Potential Field will be used for the Final</a:t>
            </a:r>
          </a:p>
          <a:p>
            <a:r>
              <a:rPr lang="en-US" dirty="0" smtClean="0"/>
              <a:t>Ran out of time developing A*</a:t>
            </a:r>
          </a:p>
          <a:p>
            <a:pPr lvl="1"/>
            <a:r>
              <a:rPr lang="en-US" dirty="0" smtClean="0"/>
              <a:t>Relied too much on the accuracy of the .txt map </a:t>
            </a:r>
            <a:r>
              <a:rPr lang="en-US" dirty="0" smtClean="0"/>
              <a:t>files, would have needed a higher resolution .txt file </a:t>
            </a:r>
            <a:r>
              <a:rPr lang="en-US" smtClean="0"/>
              <a:t>for accuracy</a:t>
            </a:r>
            <a:endParaRPr lang="en-US" dirty="0" smtClean="0"/>
          </a:p>
          <a:p>
            <a:pPr lvl="1"/>
            <a:r>
              <a:rPr lang="en-US" dirty="0" smtClean="0"/>
              <a:t>TBUG approach was not implemented correctly, neither was door </a:t>
            </a:r>
            <a:r>
              <a:rPr lang="en-US" dirty="0" smtClean="0"/>
              <a:t>avoidance</a:t>
            </a:r>
          </a:p>
          <a:p>
            <a:pPr lvl="1"/>
            <a:r>
              <a:rPr lang="en-US" dirty="0" smtClean="0"/>
              <a:t>Alternative: Map updating was too finicky </a:t>
            </a:r>
            <a:endParaRPr lang="en-US" dirty="0"/>
          </a:p>
          <a:p>
            <a:r>
              <a:rPr lang="en-US" dirty="0" smtClean="0"/>
              <a:t>Most </a:t>
            </a:r>
            <a:r>
              <a:rPr lang="en-US" dirty="0" smtClean="0"/>
              <a:t>importantly, Potential Field is much </a:t>
            </a:r>
            <a:r>
              <a:rPr lang="en-US" dirty="0" smtClean="0"/>
              <a:t>more </a:t>
            </a:r>
            <a:r>
              <a:rPr lang="en-US" dirty="0" smtClean="0"/>
              <a:t>robust compared to A*</a:t>
            </a:r>
          </a:p>
        </p:txBody>
      </p:sp>
    </p:spTree>
    <p:extLst>
      <p:ext uri="{BB962C8B-B14F-4D97-AF65-F5344CB8AC3E}">
        <p14:creationId xmlns:p14="http://schemas.microsoft.com/office/powerpoint/2010/main" val="39807686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97</TotalTime>
  <Words>294</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Mobile Robots I  Final</vt:lpstr>
      <vt:lpstr>Intro</vt:lpstr>
      <vt:lpstr>Problem Statement</vt:lpstr>
      <vt:lpstr>Approach 1</vt:lpstr>
      <vt:lpstr>Approach 2</vt:lpstr>
      <vt:lpstr>Winning Approach</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Final</dc:title>
  <dc:creator>Jasen</dc:creator>
  <cp:lastModifiedBy>Jasen</cp:lastModifiedBy>
  <cp:revision>7</cp:revision>
  <dcterms:created xsi:type="dcterms:W3CDTF">2011-03-08T19:22:15Z</dcterms:created>
  <dcterms:modified xsi:type="dcterms:W3CDTF">2011-03-17T12:38:25Z</dcterms:modified>
</cp:coreProperties>
</file>