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67275" cy="42794238"/>
  <p:notesSz cx="6858000" cy="9144000"/>
  <p:defaultTextStyle>
    <a:defPPr>
      <a:defRPr lang="en-US"/>
    </a:defPPr>
    <a:lvl1pPr marL="0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080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3525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0605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47685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4130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1210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57655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294735" algn="l" defTabSz="2036445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 autoAdjust="0"/>
    <p:restoredTop sz="94522" autoAdjust="0"/>
  </p:normalViewPr>
  <p:slideViewPr>
    <p:cSldViewPr snapToGrid="0" snapToObjects="1">
      <p:cViewPr>
        <p:scale>
          <a:sx n="50" d="100"/>
          <a:sy n="50" d="100"/>
        </p:scale>
        <p:origin x="512" y="168"/>
      </p:cViewPr>
      <p:guideLst>
        <p:guide orient="horz" pos="1345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3282" y="-90"/>
      </p:cViewPr>
      <p:guideLst>
        <p:guide orient="horz" pos="287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9CBF0-34E8-4087-A2A3-CB7332886D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B92CE-882A-49B2-A228-E93F49DA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1680-446B-4F40-8B70-2F9AAABE06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825B9-20AD-4524-8163-4396ED8C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2755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4875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57630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10385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63140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15260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68015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0770" algn="l" defTabSz="9048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25B9-20AD-4524-8163-4396ED8C0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LAYOUT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883404" y="2703096"/>
            <a:ext cx="19668668" cy="3223146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algn="l">
              <a:defRPr sz="8000">
                <a:latin typeface="Gotham Bold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2"/>
          <p:cNvSpPr>
            <a:spLocks noGrp="1"/>
          </p:cNvSpPr>
          <p:nvPr>
            <p:ph sz="quarter" idx="14"/>
          </p:nvPr>
        </p:nvSpPr>
        <p:spPr>
          <a:xfrm>
            <a:off x="1883403" y="6945294"/>
            <a:ext cx="13170490" cy="30368125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9"/>
          </p:nvPr>
        </p:nvSpPr>
        <p:spPr>
          <a:xfrm>
            <a:off x="15053892" y="6945295"/>
            <a:ext cx="13344195" cy="30368124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2346518" y="2703096"/>
            <a:ext cx="6051319" cy="3208742"/>
          </a:xfrm>
          <a:prstGeom prst="rect">
            <a:avLst/>
          </a:prstGeom>
        </p:spPr>
        <p:txBody>
          <a:bodyPr vert="horz" lIns="90516" tIns="45258" rIns="90516" bIns="45258"/>
          <a:lstStyle>
            <a:lvl1pPr>
              <a:defRPr sz="2400">
                <a:latin typeface="Gotham Book"/>
                <a:cs typeface="Gotham Book"/>
              </a:defRPr>
            </a:lvl1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34"/>
          </p:nvPr>
        </p:nvSpPr>
        <p:spPr>
          <a:xfrm>
            <a:off x="1883403" y="38075616"/>
            <a:ext cx="13170490" cy="2128905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35"/>
          </p:nvPr>
        </p:nvSpPr>
        <p:spPr>
          <a:xfrm>
            <a:off x="15053893" y="38075616"/>
            <a:ext cx="13344194" cy="2128905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LAYOUT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883404" y="2703096"/>
            <a:ext cx="19668668" cy="3223146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algn="l">
              <a:defRPr sz="8000">
                <a:latin typeface="Gotham Bold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21"/>
          </p:nvPr>
        </p:nvSpPr>
        <p:spPr>
          <a:xfrm>
            <a:off x="1884097" y="21968420"/>
            <a:ext cx="12860283" cy="15521980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1883404" y="6994290"/>
            <a:ext cx="12860283" cy="13048885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 dirty="0"/>
          </a:p>
          <a:p>
            <a:pPr lvl="0"/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4"/>
          </p:nvPr>
        </p:nvSpPr>
        <p:spPr>
          <a:xfrm>
            <a:off x="1883404" y="20043174"/>
            <a:ext cx="12860283" cy="839709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2"/>
          <p:cNvSpPr>
            <a:spLocks noGrp="1"/>
          </p:cNvSpPr>
          <p:nvPr>
            <p:ph sz="quarter" idx="25"/>
          </p:nvPr>
        </p:nvSpPr>
        <p:spPr>
          <a:xfrm>
            <a:off x="15537805" y="6994290"/>
            <a:ext cx="12860283" cy="13048885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6"/>
          </p:nvPr>
        </p:nvSpPr>
        <p:spPr>
          <a:xfrm>
            <a:off x="15537805" y="20043174"/>
            <a:ext cx="12860283" cy="839709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2"/>
          <p:cNvSpPr>
            <a:spLocks noGrp="1"/>
          </p:cNvSpPr>
          <p:nvPr>
            <p:ph sz="quarter" idx="28"/>
          </p:nvPr>
        </p:nvSpPr>
        <p:spPr>
          <a:xfrm>
            <a:off x="15537805" y="21968420"/>
            <a:ext cx="12860283" cy="15521980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2346518" y="2703096"/>
            <a:ext cx="6051319" cy="3208742"/>
          </a:xfrm>
          <a:prstGeom prst="rect">
            <a:avLst/>
          </a:prstGeom>
        </p:spPr>
        <p:txBody>
          <a:bodyPr vert="horz" lIns="90516" tIns="45258" rIns="90516" bIns="45258"/>
          <a:lstStyle>
            <a:lvl1pPr>
              <a:defRPr sz="2400">
                <a:latin typeface="Gotham Book"/>
                <a:cs typeface="Gotham Book"/>
              </a:defRPr>
            </a:lvl1pPr>
          </a:lstStyle>
          <a:p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34"/>
          </p:nvPr>
        </p:nvSpPr>
        <p:spPr>
          <a:xfrm>
            <a:off x="1883403" y="38075616"/>
            <a:ext cx="12860977" cy="2128905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/>
          </p:nvPr>
        </p:nvSpPr>
        <p:spPr>
          <a:xfrm>
            <a:off x="15537805" y="38075813"/>
            <a:ext cx="12860283" cy="2128905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LAYOUT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2"/>
          <p:cNvSpPr>
            <a:spLocks noGrp="1"/>
          </p:cNvSpPr>
          <p:nvPr>
            <p:ph sz="quarter" idx="14"/>
          </p:nvPr>
        </p:nvSpPr>
        <p:spPr>
          <a:xfrm>
            <a:off x="1883404" y="6994290"/>
            <a:ext cx="12860283" cy="8778991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4"/>
          </p:nvPr>
        </p:nvSpPr>
        <p:spPr>
          <a:xfrm>
            <a:off x="1883404" y="26016234"/>
            <a:ext cx="12860283" cy="839709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2"/>
          <p:cNvSpPr>
            <a:spLocks noGrp="1"/>
          </p:cNvSpPr>
          <p:nvPr>
            <p:ph sz="quarter" idx="32"/>
          </p:nvPr>
        </p:nvSpPr>
        <p:spPr>
          <a:xfrm>
            <a:off x="15537554" y="6994290"/>
            <a:ext cx="12860283" cy="8929974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33"/>
          </p:nvPr>
        </p:nvSpPr>
        <p:spPr>
          <a:xfrm>
            <a:off x="1883404" y="17196855"/>
            <a:ext cx="12860283" cy="8778991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 dirty="0"/>
          </a:p>
          <a:p>
            <a:pPr lvl="0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/>
          </p:nvPr>
        </p:nvSpPr>
        <p:spPr>
          <a:xfrm>
            <a:off x="1883404" y="15924264"/>
            <a:ext cx="12860283" cy="839709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35"/>
          </p:nvPr>
        </p:nvSpPr>
        <p:spPr>
          <a:xfrm>
            <a:off x="1883404" y="27661194"/>
            <a:ext cx="12860283" cy="9976690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 dirty="0"/>
          </a:p>
          <a:p>
            <a:pPr lvl="0"/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37"/>
          </p:nvPr>
        </p:nvSpPr>
        <p:spPr>
          <a:xfrm>
            <a:off x="15537554" y="15924264"/>
            <a:ext cx="12860283" cy="839709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2"/>
          <p:cNvSpPr>
            <a:spLocks noGrp="1"/>
          </p:cNvSpPr>
          <p:nvPr>
            <p:ph sz="quarter" idx="38"/>
          </p:nvPr>
        </p:nvSpPr>
        <p:spPr>
          <a:xfrm>
            <a:off x="15643591" y="17232381"/>
            <a:ext cx="12860283" cy="8929974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9"/>
          </p:nvPr>
        </p:nvSpPr>
        <p:spPr>
          <a:xfrm>
            <a:off x="15643591" y="26162354"/>
            <a:ext cx="12860283" cy="839709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40"/>
          </p:nvPr>
        </p:nvSpPr>
        <p:spPr>
          <a:xfrm>
            <a:off x="15598911" y="27645862"/>
            <a:ext cx="12860283" cy="9992022"/>
          </a:xfrm>
          <a:prstGeom prst="rect">
            <a:avLst/>
          </a:prstGeom>
        </p:spPr>
        <p:txBody>
          <a:bodyPr lIns="90516" tIns="45258" rIns="90516" bIns="45258">
            <a:norm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>
              <a:defRPr sz="2400">
                <a:latin typeface="Gotham Book"/>
                <a:cs typeface="Gotham Book"/>
              </a:defRPr>
            </a:lvl2pPr>
            <a:lvl3pPr>
              <a:defRPr sz="2400">
                <a:latin typeface="Gotham Book"/>
                <a:cs typeface="Gotham Book"/>
              </a:defRPr>
            </a:lvl3pPr>
            <a:lvl4pPr>
              <a:defRPr sz="2400">
                <a:latin typeface="Gotham Book"/>
                <a:cs typeface="Gotham Book"/>
              </a:defRPr>
            </a:lvl4pPr>
            <a:lvl5pPr>
              <a:defRPr sz="2400">
                <a:latin typeface="Gotham Book"/>
                <a:cs typeface="Gotham Book"/>
              </a:defRPr>
            </a:lvl5pPr>
          </a:lstStyle>
          <a:p>
            <a:pPr lvl="0"/>
            <a:endParaRPr/>
          </a:p>
          <a:p>
            <a:pPr lvl="0"/>
            <a:endParaRPr lang="en-US" dirty="0"/>
          </a:p>
        </p:txBody>
      </p:sp>
      <p:sp>
        <p:nvSpPr>
          <p:cNvPr id="20" name="Title 8"/>
          <p:cNvSpPr>
            <a:spLocks noGrp="1"/>
          </p:cNvSpPr>
          <p:nvPr>
            <p:ph type="title"/>
          </p:nvPr>
        </p:nvSpPr>
        <p:spPr>
          <a:xfrm>
            <a:off x="1883404" y="2703096"/>
            <a:ext cx="19668668" cy="3223146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algn="l">
              <a:defRPr sz="8000">
                <a:latin typeface="Gotham Bold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2346518" y="2703096"/>
            <a:ext cx="6051319" cy="3208742"/>
          </a:xfrm>
          <a:prstGeom prst="rect">
            <a:avLst/>
          </a:prstGeom>
        </p:spPr>
        <p:txBody>
          <a:bodyPr vert="horz" lIns="90516" tIns="45258" rIns="90516" bIns="45258"/>
          <a:lstStyle>
            <a:lvl1pPr>
              <a:defRPr sz="2400">
                <a:latin typeface="Gotham Book"/>
                <a:cs typeface="Gotham Book"/>
              </a:defRPr>
            </a:lvl1pPr>
          </a:lstStyle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41"/>
          </p:nvPr>
        </p:nvSpPr>
        <p:spPr>
          <a:xfrm>
            <a:off x="1883403" y="38075616"/>
            <a:ext cx="12860284" cy="2128905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marR="0" indent="0" algn="l" defTabSz="20364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42"/>
          </p:nvPr>
        </p:nvSpPr>
        <p:spPr>
          <a:xfrm>
            <a:off x="15643590" y="38075616"/>
            <a:ext cx="12860283" cy="2128905"/>
          </a:xfrm>
          <a:prstGeom prst="rect">
            <a:avLst/>
          </a:prstGeom>
        </p:spPr>
        <p:txBody>
          <a:bodyPr lIns="90516" tIns="45258" rIns="90516" bIns="45258">
            <a:noAutofit/>
          </a:bodyPr>
          <a:lstStyle>
            <a:lvl1pPr marL="0" indent="0">
              <a:buNone/>
              <a:defRPr sz="2400">
                <a:latin typeface="Gotham Book"/>
                <a:cs typeface="Gotham Book"/>
              </a:defRPr>
            </a:lvl1pPr>
            <a:lvl2pPr marL="2037080" indent="0">
              <a:buNone/>
              <a:defRPr sz="5300"/>
            </a:lvl2pPr>
            <a:lvl3pPr marL="4073525" indent="0">
              <a:buNone/>
              <a:defRPr sz="4500"/>
            </a:lvl3pPr>
            <a:lvl4pPr marL="6110605" indent="0">
              <a:buNone/>
              <a:defRPr sz="4100"/>
            </a:lvl4pPr>
            <a:lvl5pPr marL="8147685" indent="0">
              <a:buNone/>
              <a:defRPr sz="4100"/>
            </a:lvl5pPr>
            <a:lvl6pPr marL="10184130" indent="0">
              <a:buNone/>
              <a:defRPr sz="4100"/>
            </a:lvl6pPr>
            <a:lvl7pPr marL="12221210" indent="0">
              <a:buNone/>
              <a:defRPr sz="4100"/>
            </a:lvl7pPr>
            <a:lvl8pPr marL="14257655" indent="0">
              <a:buNone/>
              <a:defRPr sz="4100"/>
            </a:lvl8pPr>
            <a:lvl9pPr marL="16294735" indent="0">
              <a:buNone/>
              <a:defRPr sz="41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2036445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7810" indent="-1527810" algn="l" defTabSz="2036445" rtl="0" eaLnBrk="1" latinLnBrk="0" hangingPunct="1">
        <a:spcBef>
          <a:spcPct val="20000"/>
        </a:spcBef>
        <a:buFont typeface="Arial" panose="0208060402020202020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9620" indent="-1273175" algn="l" defTabSz="2036445" rtl="0" eaLnBrk="1" latinLnBrk="0" hangingPunct="1">
        <a:spcBef>
          <a:spcPct val="20000"/>
        </a:spcBef>
        <a:buFont typeface="Arial" panose="0208060402020202020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2065" indent="-1018540" algn="l" defTabSz="2036445" rtl="0" eaLnBrk="1" latinLnBrk="0" hangingPunct="1">
        <a:spcBef>
          <a:spcPct val="20000"/>
        </a:spcBef>
        <a:buFont typeface="Arial" panose="0208060402020202020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29145" indent="-1018540" algn="l" defTabSz="2036445" rtl="0" eaLnBrk="1" latinLnBrk="0" hangingPunct="1">
        <a:spcBef>
          <a:spcPct val="20000"/>
        </a:spcBef>
        <a:buFont typeface="Arial" panose="0208060402020202020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5590" indent="-1018540" algn="l" defTabSz="2036445" rtl="0" eaLnBrk="1" latinLnBrk="0" hangingPunct="1">
        <a:spcBef>
          <a:spcPct val="20000"/>
        </a:spcBef>
        <a:buFont typeface="Arial" panose="0208060402020202020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2670" indent="-1018540" algn="l" defTabSz="2036445" rtl="0" eaLnBrk="1" latinLnBrk="0" hangingPunct="1">
        <a:spcBef>
          <a:spcPct val="20000"/>
        </a:spcBef>
        <a:buFont typeface="Arial" panose="0208060402020202020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9750" indent="-1018540" algn="l" defTabSz="2036445" rtl="0" eaLnBrk="1" latinLnBrk="0" hangingPunct="1">
        <a:spcBef>
          <a:spcPct val="20000"/>
        </a:spcBef>
        <a:buFont typeface="Arial" panose="0208060402020202020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76195" indent="-1018540" algn="l" defTabSz="2036445" rtl="0" eaLnBrk="1" latinLnBrk="0" hangingPunct="1">
        <a:spcBef>
          <a:spcPct val="20000"/>
        </a:spcBef>
        <a:buFont typeface="Arial" panose="0208060402020202020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3275" indent="-1018540" algn="l" defTabSz="2036445" rtl="0" eaLnBrk="1" latinLnBrk="0" hangingPunct="1">
        <a:spcBef>
          <a:spcPct val="20000"/>
        </a:spcBef>
        <a:buFont typeface="Arial" panose="0208060402020202020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080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3525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0605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47685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4130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1210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57655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294735" algn="l" defTabSz="2036445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663" y="31923696"/>
            <a:ext cx="15191515" cy="5176170"/>
          </a:xfrm>
          <a:prstGeom prst="rect">
            <a:avLst/>
          </a:prstGeom>
        </p:spPr>
      </p:pic>
      <p:sp>
        <p:nvSpPr>
          <p:cNvPr id="18" name="Freeform 26"/>
          <p:cNvSpPr/>
          <p:nvPr/>
        </p:nvSpPr>
        <p:spPr>
          <a:xfrm>
            <a:off x="-189230" y="12010863"/>
            <a:ext cx="15366365" cy="2692203"/>
          </a:xfrm>
          <a:custGeom>
            <a:avLst/>
            <a:gdLst>
              <a:gd name="connsiteX0" fmla="*/ 0 w 11175999"/>
              <a:gd name="connsiteY0" fmla="*/ 670560 h 6705599"/>
              <a:gd name="connsiteX1" fmla="*/ 670560 w 11175999"/>
              <a:gd name="connsiteY1" fmla="*/ 0 h 6705599"/>
              <a:gd name="connsiteX2" fmla="*/ 10505439 w 11175999"/>
              <a:gd name="connsiteY2" fmla="*/ 0 h 6705599"/>
              <a:gd name="connsiteX3" fmla="*/ 11175999 w 11175999"/>
              <a:gd name="connsiteY3" fmla="*/ 670560 h 6705599"/>
              <a:gd name="connsiteX4" fmla="*/ 11175999 w 11175999"/>
              <a:gd name="connsiteY4" fmla="*/ 6035039 h 6705599"/>
              <a:gd name="connsiteX5" fmla="*/ 10505439 w 11175999"/>
              <a:gd name="connsiteY5" fmla="*/ 6705599 h 6705599"/>
              <a:gd name="connsiteX6" fmla="*/ 670560 w 11175999"/>
              <a:gd name="connsiteY6" fmla="*/ 6705599 h 6705599"/>
              <a:gd name="connsiteX7" fmla="*/ 0 w 11175999"/>
              <a:gd name="connsiteY7" fmla="*/ 6035039 h 6705599"/>
              <a:gd name="connsiteX8" fmla="*/ 0 w 11175999"/>
              <a:gd name="connsiteY8" fmla="*/ 670560 h 67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5999" h="6705599">
                <a:moveTo>
                  <a:pt x="0" y="670560"/>
                </a:moveTo>
                <a:cubicBezTo>
                  <a:pt x="0" y="300220"/>
                  <a:pt x="300220" y="0"/>
                  <a:pt x="670560" y="0"/>
                </a:cubicBezTo>
                <a:lnTo>
                  <a:pt x="10505439" y="0"/>
                </a:lnTo>
                <a:cubicBezTo>
                  <a:pt x="10875779" y="0"/>
                  <a:pt x="11175999" y="300220"/>
                  <a:pt x="11175999" y="670560"/>
                </a:cubicBezTo>
                <a:lnTo>
                  <a:pt x="11175999" y="6035039"/>
                </a:lnTo>
                <a:cubicBezTo>
                  <a:pt x="11175999" y="6405379"/>
                  <a:pt x="10875779" y="6705599"/>
                  <a:pt x="10505439" y="6705599"/>
                </a:cubicBezTo>
                <a:lnTo>
                  <a:pt x="670560" y="6705599"/>
                </a:lnTo>
                <a:cubicBezTo>
                  <a:pt x="300220" y="6705599"/>
                  <a:pt x="0" y="6405379"/>
                  <a:pt x="0" y="6035039"/>
                </a:cubicBezTo>
                <a:lnTo>
                  <a:pt x="0" y="67056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1190" tIns="421190" rIns="421190" bIns="421190" numCol="1" spcCol="1270" anchor="t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x-none" altLang="en-SG" sz="6000" b="1" kern="1200" dirty="0">
                <a:solidFill>
                  <a:schemeClr val="accent6">
                    <a:lumMod val="75000"/>
                  </a:schemeClr>
                </a:solidFill>
                <a:latin typeface="Gotham Bold"/>
                <a:cs typeface="Gotham Bold"/>
              </a:rPr>
              <a:t>Approach</a:t>
            </a:r>
          </a:p>
          <a:p>
            <a:pPr marL="571500" lvl="0" indent="-571500" algn="l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8060402020202020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C</a:t>
            </a:r>
            <a:r>
              <a:rPr lang="x-none" altLang="en-US" sz="4000" b="1" dirty="0">
                <a:solidFill>
                  <a:schemeClr val="tx1"/>
                </a:solidFill>
                <a:latin typeface="+mj-lt"/>
              </a:rPr>
              <a:t>ompact AMR Graph</a:t>
            </a:r>
          </a:p>
          <a:p>
            <a:pPr marL="685800" lvl="1" indent="-685800" defTabSz="2044700" fontAlgn="auto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A representation called compact AMR graph is designed to simplify concepts and relations of an AMR graph</a:t>
            </a:r>
            <a:r>
              <a:rPr lang="x-none" altLang="en-US" sz="3600" dirty="0" smtClean="0">
                <a:solidFill>
                  <a:schemeClr val="tx1"/>
                </a:solidFill>
                <a:latin typeface="+mj-lt"/>
              </a:rPr>
              <a:t>.</a:t>
            </a:r>
            <a:endParaRPr lang="zh-CN" altLang="en-US" sz="3600" dirty="0" smtClean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zh-CN" altLang="en-US" sz="3600" dirty="0" smtClean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Then we define several </a:t>
            </a:r>
            <a:r>
              <a:rPr lang="x-none" altLang="en-US" sz="3600" b="1" dirty="0">
                <a:solidFill>
                  <a:schemeClr val="tx1"/>
                </a:solidFill>
                <a:latin typeface="+mj-lt"/>
              </a:rPr>
              <a:t>properties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that the compact graph should respect to further refine the search space</a:t>
            </a:r>
            <a:r>
              <a:rPr lang="x-none" altLang="en-US" sz="3600" dirty="0" smtClean="0">
                <a:solidFill>
                  <a:schemeClr val="tx1"/>
                </a:solidFill>
                <a:latin typeface="+mj-lt"/>
              </a:rPr>
              <a:t>:</a:t>
            </a:r>
            <a:endParaRPr lang="zh-CN" altLang="en-US" sz="3600" dirty="0" smtClean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3600" dirty="0">
              <a:solidFill>
                <a:schemeClr val="tx1"/>
              </a:solidFill>
              <a:latin typeface="+mj-lt"/>
            </a:endParaRPr>
          </a:p>
          <a:p>
            <a:pPr marL="571500" lvl="1" indent="-5715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Font typeface="Arial" panose="02080604020202020204" charset="0"/>
              <a:buChar char="•"/>
            </a:pPr>
            <a:r>
              <a:rPr lang="x-none" altLang="en-US" sz="3600" b="1" dirty="0">
                <a:solidFill>
                  <a:schemeClr val="tx1"/>
                </a:solidFill>
                <a:latin typeface="+mj-lt"/>
              </a:rPr>
              <a:t>Acyclicity: 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cycles are forbidden. The relation </a:t>
            </a:r>
            <a:r>
              <a:rPr lang="x-none" altLang="en-US" sz="3600" b="1" dirty="0">
                <a:solidFill>
                  <a:schemeClr val="accent6"/>
                </a:solidFill>
                <a:latin typeface="Latin Modern Sans Demi Cond" charset="0"/>
                <a:ea typeface="Monospace" charset="0"/>
              </a:rPr>
              <a:t>ARG0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between concepts </a:t>
            </a:r>
            <a:r>
              <a:rPr lang="x-none" altLang="en-US" sz="3600" b="1" dirty="0">
                <a:solidFill>
                  <a:schemeClr val="accent6"/>
                </a:solidFill>
                <a:latin typeface="Liberation Sans" charset="0"/>
              </a:rPr>
              <a:t>cause-01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x-none" altLang="en-US" sz="3600" b="1" dirty="0">
                <a:solidFill>
                  <a:schemeClr val="accent6"/>
                </a:solidFill>
                <a:latin typeface="Liberation Sans" charset="0"/>
              </a:rPr>
              <a:t>continue-01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is removed.</a:t>
            </a:r>
          </a:p>
          <a:p>
            <a:pPr marL="571500" lvl="1" indent="-5715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Font typeface="Arial" panose="02080604020202020204" charset="0"/>
              <a:buChar char="•"/>
            </a:pPr>
            <a:r>
              <a:rPr lang="x-none" altLang="en-US" sz="3600" b="1" dirty="0">
                <a:solidFill>
                  <a:schemeClr val="tx1"/>
                </a:solidFill>
                <a:latin typeface="+mj-lt"/>
              </a:rPr>
              <a:t>Simple: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for each parent-child concept pair, only one relation is attached. There exist two relations</a:t>
            </a:r>
            <a:r>
              <a:rPr lang="x-none" altLang="en-US" sz="3600" b="1" dirty="0">
                <a:solidFill>
                  <a:schemeClr val="accent6"/>
                </a:solidFill>
                <a:latin typeface="Liberation Sans" charset="0"/>
              </a:rPr>
              <a:t> </a:t>
            </a:r>
            <a:r>
              <a:rPr lang="x-none" altLang="en-US" sz="3600" b="1" dirty="0">
                <a:solidFill>
                  <a:schemeClr val="accent6"/>
                </a:solidFill>
                <a:latin typeface="Latin Modern Sans Demi Cond" charset="0"/>
              </a:rPr>
              <a:t>ARG0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x-none" altLang="en-US" sz="3600" b="1" dirty="0">
                <a:solidFill>
                  <a:schemeClr val="accent6"/>
                </a:solidFill>
                <a:latin typeface="Latin Modern Sans Demi Cond" charset="0"/>
              </a:rPr>
              <a:t>ARG1</a:t>
            </a:r>
            <a:r>
              <a:rPr lang="x-none" altLang="en-US" sz="3600" b="1" dirty="0">
                <a:solidFill>
                  <a:schemeClr val="accent6"/>
                </a:solidFill>
                <a:latin typeface="Liberation Sans" charset="0"/>
              </a:rPr>
              <a:t> 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between concepts </a:t>
            </a:r>
            <a:r>
              <a:rPr lang="x-none" altLang="en-US" sz="3600" b="1" dirty="0">
                <a:solidFill>
                  <a:schemeClr val="accent6"/>
                </a:solidFill>
                <a:latin typeface="Liberation Sans" charset="0"/>
              </a:rPr>
              <a:t>unite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x-none" altLang="en-US" sz="3600" b="1" dirty="0" smtClean="0">
                <a:solidFill>
                  <a:schemeClr val="accent6"/>
                </a:solidFill>
                <a:latin typeface="Liberation Sans" charset="0"/>
              </a:rPr>
              <a:t>country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US" sz="3600" dirty="0" smtClean="0">
                <a:solidFill>
                  <a:schemeClr val="tx1"/>
                </a:solidFill>
                <a:latin typeface="+mj-lt"/>
              </a:rPr>
              <a:t>One 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of them is removed.</a:t>
            </a:r>
          </a:p>
          <a:p>
            <a:pPr marL="571500" lvl="1" indent="-5715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Font typeface="Arial" panose="02080604020202020204" charset="0"/>
              <a:buChar char="•"/>
            </a:pPr>
            <a:r>
              <a:rPr lang="x-none" altLang="en-US" sz="3600" b="1" dirty="0">
                <a:solidFill>
                  <a:schemeClr val="tx1"/>
                </a:solidFill>
                <a:latin typeface="+mj-lt"/>
              </a:rPr>
              <a:t>Non-terminal restricted: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only a subset of concepts are allowed to have children. For example, concept </a:t>
            </a:r>
            <a:r>
              <a:rPr lang="x-none" altLang="en-US" sz="3600" b="1" dirty="0">
                <a:solidFill>
                  <a:schemeClr val="accent6"/>
                </a:solidFill>
                <a:latin typeface="Liberation Sans" charset="0"/>
              </a:rPr>
              <a:t>–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can only be a terminal </a:t>
            </a:r>
            <a:r>
              <a:rPr lang="x-none" altLang="en-US" sz="3600" dirty="0" smtClean="0">
                <a:solidFill>
                  <a:schemeClr val="tx1"/>
                </a:solidFill>
                <a:latin typeface="+mj-lt"/>
              </a:rPr>
              <a:t>node, 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which means that it can be removed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stack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US" sz="3600" dirty="0" smtClean="0">
                <a:solidFill>
                  <a:schemeClr val="tx1"/>
                </a:solidFill>
                <a:latin typeface="+mj-lt"/>
              </a:rPr>
              <a:t>once 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it's been attached.</a:t>
            </a:r>
          </a:p>
          <a:p>
            <a:pPr marL="571500" lvl="1" indent="-5715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Font typeface="Arial" panose="02080604020202020204" charset="0"/>
              <a:buChar char="•"/>
            </a:pPr>
            <a:r>
              <a:rPr lang="x-none" altLang="en-US" sz="3600" b="1" dirty="0">
                <a:solidFill>
                  <a:schemeClr val="tx1"/>
                </a:solidFill>
                <a:latin typeface="+mj-lt"/>
              </a:rPr>
              <a:t>Reentrancy restricted: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reentrancy is forbidden for certain concepts, which means these concepts only have one parent concept. An example is that concept </a:t>
            </a:r>
            <a:r>
              <a:rPr lang="x-none" altLang="en-US" sz="4400" b="1" dirty="0">
                <a:solidFill>
                  <a:schemeClr val="accent6"/>
                </a:solidFill>
                <a:latin typeface="Liberation Sans" charset="0"/>
              </a:rPr>
              <a:t>–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cannot be reentrant</a:t>
            </a:r>
            <a:r>
              <a:rPr lang="x-none" altLang="en-US" sz="3600" dirty="0" smtClean="0">
                <a:solidFill>
                  <a:schemeClr val="tx1"/>
                </a:solidFill>
                <a:latin typeface="+mj-lt"/>
              </a:rPr>
              <a:t>.</a:t>
            </a:r>
            <a:endParaRPr lang="zh-CN" altLang="en-US" sz="4000" b="1" dirty="0" smtClean="0">
              <a:solidFill>
                <a:schemeClr val="tx1"/>
              </a:solidFill>
              <a:latin typeface="+mj-lt"/>
            </a:endParaRPr>
          </a:p>
          <a:p>
            <a:pPr marL="0" lvl="1" indent="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r>
              <a:rPr lang="x-none" altLang="en-US" sz="4000" b="1" dirty="0">
                <a:solidFill>
                  <a:schemeClr val="tx1"/>
                </a:solidFill>
                <a:latin typeface="+mj-lt"/>
              </a:rPr>
              <a:t>Transition </a:t>
            </a:r>
            <a:r>
              <a:rPr lang="x-none" altLang="en-US" sz="4000" b="1" dirty="0" smtClean="0">
                <a:solidFill>
                  <a:schemeClr val="tx1"/>
                </a:solidFill>
                <a:latin typeface="+mj-lt"/>
              </a:rPr>
              <a:t>System</a:t>
            </a: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0" lvl="1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zh-CN" altLang="en-US" sz="4000" b="1" dirty="0" smtClean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zh-CN" altLang="en-US" sz="4000" b="1" dirty="0" smtClean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zh-CN" altLang="en-US" sz="4000" b="1" dirty="0" smtClean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685800" lvl="1" indent="-685800" defTabSz="2044700" fontAlgn="auto">
              <a:lnSpc>
                <a:spcPct val="40000"/>
              </a:lnSpc>
              <a:spcBef>
                <a:spcPct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We design </a:t>
            </a:r>
            <a:r>
              <a:rPr lang="x-none" altLang="en-US" sz="3600" b="1" dirty="0">
                <a:solidFill>
                  <a:schemeClr val="tx1"/>
                </a:solidFill>
                <a:latin typeface="+mj-lt"/>
              </a:rPr>
              <a:t>9 types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of actions based on the compact graph. </a:t>
            </a:r>
            <a:r>
              <a:rPr lang="x-none" altLang="en-US" sz="3600" b="1" dirty="0">
                <a:solidFill>
                  <a:schemeClr val="tx1"/>
                </a:solidFill>
                <a:latin typeface="+mj-lt"/>
              </a:rPr>
              <a:t>Stack LSTMs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x-none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US" sz="3600" dirty="0">
                <a:solidFill>
                  <a:schemeClr val="tx1"/>
                </a:solidFill>
                <a:latin typeface="+mj-lt"/>
              </a:rPr>
              <a:t>used to decide which action to take at each time step, given the current state.</a:t>
            </a:r>
          </a:p>
          <a:p>
            <a:pPr marL="685800" lvl="1" indent="-685800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Char char="•"/>
            </a:pPr>
            <a:endParaRPr lang="x-none" alt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66485"/>
            <a:ext cx="30267275" cy="5429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6946768" y="506987"/>
            <a:ext cx="16850366" cy="47852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2057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algn="ctr"/>
            <a:r>
              <a:rPr lang="x-none" altLang="en-SG" sz="6600" b="1" dirty="0">
                <a:solidFill>
                  <a:schemeClr val="bg1"/>
                </a:solidFill>
              </a:rPr>
              <a:t>Better Transition-Based AMR Parsing</a:t>
            </a:r>
            <a:r>
              <a:rPr lang="en-SG" sz="6600" b="1" dirty="0">
                <a:solidFill>
                  <a:schemeClr val="bg1"/>
                </a:solidFill>
              </a:rPr>
              <a:t> </a:t>
            </a:r>
            <a:r>
              <a:rPr lang="x-none" altLang="en-SG" sz="6600" b="1" dirty="0">
                <a:solidFill>
                  <a:schemeClr val="bg1"/>
                </a:solidFill>
              </a:rPr>
              <a:t>with </a:t>
            </a:r>
          </a:p>
          <a:p>
            <a:pPr algn="ctr"/>
            <a:r>
              <a:rPr lang="x-none" altLang="en-SG" sz="6600" b="1" dirty="0">
                <a:solidFill>
                  <a:schemeClr val="bg1"/>
                </a:solidFill>
              </a:rPr>
              <a:t>a</a:t>
            </a:r>
            <a:r>
              <a:rPr lang="en-SG" sz="6600" b="1" dirty="0">
                <a:solidFill>
                  <a:schemeClr val="bg1"/>
                </a:solidFill>
              </a:rPr>
              <a:t> </a:t>
            </a:r>
            <a:r>
              <a:rPr lang="x-none" altLang="en-SG" sz="6600" b="1" dirty="0">
                <a:solidFill>
                  <a:schemeClr val="bg1"/>
                </a:solidFill>
              </a:rPr>
              <a:t>Refined Search Space</a:t>
            </a:r>
            <a:r>
              <a:rPr lang="en-SG" sz="6600" b="1" dirty="0">
                <a:solidFill>
                  <a:schemeClr val="bg1"/>
                </a:solidFill>
              </a:rPr>
              <a:t/>
            </a:r>
            <a:br>
              <a:rPr lang="en-SG" sz="6600" b="1" dirty="0">
                <a:solidFill>
                  <a:schemeClr val="bg1"/>
                </a:solidFill>
              </a:rPr>
            </a:br>
            <a:r>
              <a:rPr lang="x-none" altLang="en-SG" sz="4400" b="1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Zhijiang Guo</a:t>
            </a:r>
            <a:r>
              <a:rPr lang="en-SG" sz="4400" b="1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and Wei Lu</a:t>
            </a:r>
            <a:r>
              <a:rPr lang="en-SG" sz="4400" b="1" baseline="300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/>
            </a:r>
            <a:br>
              <a:rPr lang="en-SG" sz="4400" b="1" baseline="300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</a:br>
            <a:r>
              <a:rPr lang="en-SG" sz="4400" dirty="0">
                <a:solidFill>
                  <a:schemeClr val="bg1"/>
                </a:solidFill>
                <a:latin typeface="Gotham Book"/>
                <a:cs typeface="Gotham Book"/>
              </a:rPr>
              <a:t>Singapore University of Technology and Design</a:t>
            </a:r>
            <a:br>
              <a:rPr lang="en-SG" sz="4400" dirty="0">
                <a:solidFill>
                  <a:schemeClr val="bg1"/>
                </a:solidFill>
                <a:latin typeface="Gotham Book"/>
                <a:cs typeface="Gotham Book"/>
              </a:rPr>
            </a:br>
            <a:r>
              <a:rPr lang="x-none" altLang="en-US" sz="4400" b="1" dirty="0">
                <a:solidFill>
                  <a:schemeClr val="bg1">
                    <a:lumMod val="85000"/>
                  </a:schemeClr>
                </a:solidFill>
                <a:latin typeface="Gotham Medium" pitchFamily="50" charset="0"/>
                <a:cs typeface="Gotham Medium" pitchFamily="50" charset="0"/>
              </a:rPr>
              <a:t>zhijiang</a:t>
            </a:r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Gotham Medium" pitchFamily="50" charset="0"/>
                <a:cs typeface="Gotham Medium" pitchFamily="50" charset="0"/>
              </a:rPr>
              <a:t>_</a:t>
            </a:r>
            <a:r>
              <a:rPr lang="x-none" altLang="en-US" sz="4400" b="1" dirty="0">
                <a:solidFill>
                  <a:schemeClr val="bg1">
                    <a:lumMod val="85000"/>
                  </a:schemeClr>
                </a:solidFill>
                <a:latin typeface="Gotham Medium" pitchFamily="50" charset="0"/>
                <a:cs typeface="Gotham Medium" pitchFamily="50" charset="0"/>
              </a:rPr>
              <a:t>guo</a:t>
            </a:r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Gotham Medium" pitchFamily="50" charset="0"/>
                <a:cs typeface="Gotham Medium" pitchFamily="50" charset="0"/>
              </a:rPr>
              <a:t>@</a:t>
            </a:r>
            <a:r>
              <a:rPr lang="en-US" altLang="zh-CN" sz="4400" b="1" dirty="0" err="1">
                <a:solidFill>
                  <a:schemeClr val="bg1">
                    <a:lumMod val="85000"/>
                  </a:schemeClr>
                </a:solidFill>
                <a:latin typeface="Gotham Medium" pitchFamily="50" charset="0"/>
                <a:cs typeface="Gotham Medium" pitchFamily="50" charset="0"/>
              </a:rPr>
              <a:t>mymail.sutd.edu.sg</a:t>
            </a:r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altLang="zh-CN" sz="4400" b="1" smtClean="0">
                <a:solidFill>
                  <a:schemeClr val="bg1">
                    <a:lumMod val="85000"/>
                  </a:schemeClr>
                </a:solidFill>
                <a:latin typeface="Gotham Medium" pitchFamily="50" charset="0"/>
                <a:cs typeface="Gotham Medium" pitchFamily="50" charset="0"/>
              </a:rPr>
              <a:t>wei_lu@sutd.edu.sg</a:t>
            </a:r>
            <a:endParaRPr lang="en-US" altLang="zh-CN" sz="4400" b="1" dirty="0">
              <a:solidFill>
                <a:schemeClr val="bg1">
                  <a:lumMod val="85000"/>
                </a:schemeClr>
              </a:solidFill>
              <a:latin typeface="Gotham Medium" pitchFamily="50" charset="0"/>
              <a:cs typeface="Gotham Medium" pitchFamily="50" charset="0"/>
            </a:endParaRPr>
          </a:p>
          <a:p>
            <a:pPr algn="ctr"/>
            <a:endParaRPr lang="en-US" altLang="zh-CN" sz="4400" b="1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5362601"/>
            <a:ext cx="30267276" cy="3232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3"/>
          <p:cNvSpPr/>
          <p:nvPr/>
        </p:nvSpPr>
        <p:spPr>
          <a:xfrm>
            <a:off x="-189865" y="5287010"/>
            <a:ext cx="15328900" cy="8990330"/>
          </a:xfrm>
          <a:custGeom>
            <a:avLst/>
            <a:gdLst>
              <a:gd name="connsiteX0" fmla="*/ 0 w 11175999"/>
              <a:gd name="connsiteY0" fmla="*/ 670560 h 6705599"/>
              <a:gd name="connsiteX1" fmla="*/ 670560 w 11175999"/>
              <a:gd name="connsiteY1" fmla="*/ 0 h 6705599"/>
              <a:gd name="connsiteX2" fmla="*/ 10505439 w 11175999"/>
              <a:gd name="connsiteY2" fmla="*/ 0 h 6705599"/>
              <a:gd name="connsiteX3" fmla="*/ 11175999 w 11175999"/>
              <a:gd name="connsiteY3" fmla="*/ 670560 h 6705599"/>
              <a:gd name="connsiteX4" fmla="*/ 11175999 w 11175999"/>
              <a:gd name="connsiteY4" fmla="*/ 6035039 h 6705599"/>
              <a:gd name="connsiteX5" fmla="*/ 10505439 w 11175999"/>
              <a:gd name="connsiteY5" fmla="*/ 6705599 h 6705599"/>
              <a:gd name="connsiteX6" fmla="*/ 670560 w 11175999"/>
              <a:gd name="connsiteY6" fmla="*/ 6705599 h 6705599"/>
              <a:gd name="connsiteX7" fmla="*/ 0 w 11175999"/>
              <a:gd name="connsiteY7" fmla="*/ 6035039 h 6705599"/>
              <a:gd name="connsiteX8" fmla="*/ 0 w 11175999"/>
              <a:gd name="connsiteY8" fmla="*/ 670560 h 67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5999" h="6705599">
                <a:moveTo>
                  <a:pt x="0" y="670560"/>
                </a:moveTo>
                <a:cubicBezTo>
                  <a:pt x="0" y="300220"/>
                  <a:pt x="300220" y="0"/>
                  <a:pt x="670560" y="0"/>
                </a:cubicBezTo>
                <a:lnTo>
                  <a:pt x="10505439" y="0"/>
                </a:lnTo>
                <a:cubicBezTo>
                  <a:pt x="10875779" y="0"/>
                  <a:pt x="11175999" y="300220"/>
                  <a:pt x="11175999" y="670560"/>
                </a:cubicBezTo>
                <a:lnTo>
                  <a:pt x="11175999" y="6035039"/>
                </a:lnTo>
                <a:cubicBezTo>
                  <a:pt x="11175999" y="6405379"/>
                  <a:pt x="10875779" y="6705599"/>
                  <a:pt x="10505439" y="6705599"/>
                </a:cubicBezTo>
                <a:lnTo>
                  <a:pt x="670560" y="6705599"/>
                </a:lnTo>
                <a:cubicBezTo>
                  <a:pt x="300220" y="6705599"/>
                  <a:pt x="0" y="6405379"/>
                  <a:pt x="0" y="6035039"/>
                </a:cubicBezTo>
                <a:lnTo>
                  <a:pt x="0" y="67056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1190" tIns="421190" rIns="421190" bIns="421190" numCol="1" spcCol="1270" anchor="t" anchorCtr="0">
            <a:noAutofit/>
          </a:bodyPr>
          <a:lstStyle/>
          <a:p>
            <a:pPr defTabSz="2622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altLang="en-US" sz="6000" b="1" dirty="0">
                <a:solidFill>
                  <a:schemeClr val="accent6">
                    <a:lumMod val="75000"/>
                  </a:schemeClr>
                </a:solidFill>
                <a:latin typeface="Gotham Bold"/>
                <a:cs typeface="Gotham Bold"/>
              </a:rPr>
              <a:t>Introduction</a:t>
            </a:r>
          </a:p>
          <a:p>
            <a:pPr marL="571500" lvl="1" indent="-571500" algn="just" defTabSz="204470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We introduce a simple yet effective </a:t>
            </a:r>
            <a:r>
              <a:rPr lang="x-none" altLang="en-SG" sz="3600" b="1" dirty="0">
                <a:solidFill>
                  <a:schemeClr val="accent6"/>
                </a:solidFill>
                <a:latin typeface="+mj-lt"/>
              </a:rPr>
              <a:t>transtion-based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system for Abstract Meaning Representation (AMR) parsing.</a:t>
            </a:r>
          </a:p>
          <a:p>
            <a:pPr marL="571500" lvl="1" indent="-571500" algn="just" defTabSz="204470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The search is conducted on a new </a:t>
            </a:r>
            <a:r>
              <a:rPr lang="x-none" altLang="en-SG" sz="3600" b="1" dirty="0">
                <a:solidFill>
                  <a:schemeClr val="accent6"/>
                </a:solidFill>
                <a:latin typeface="+mj-lt"/>
              </a:rPr>
              <a:t>compact AMR graph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and an </a:t>
            </a:r>
            <a:r>
              <a:rPr lang="x-none" altLang="en-SG" sz="3600" b="1" dirty="0">
                <a:solidFill>
                  <a:schemeClr val="accent6"/>
                </a:solidFill>
                <a:latin typeface="+mj-lt"/>
              </a:rPr>
              <a:t>improved oracle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.  We also propose 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SG" sz="3600" b="1" dirty="0" smtClean="0">
                <a:solidFill>
                  <a:schemeClr val="accent6"/>
                </a:solidFill>
                <a:latin typeface="+mj-lt"/>
              </a:rPr>
              <a:t>aligner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that finds better alignment for training.</a:t>
            </a:r>
          </a:p>
          <a:p>
            <a:pPr marL="571500" lvl="1" indent="-571500" algn="just" defTabSz="204470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Our parser achieves the state-of-the-art results on various datasets with minimal additional information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</a:rPr>
              <a:t>.</a:t>
            </a:r>
            <a:endParaRPr lang="zh-CN" altLang="en-US" sz="3600" dirty="0" smtClean="0">
              <a:solidFill>
                <a:schemeClr val="tx1"/>
              </a:solidFill>
              <a:latin typeface="+mj-lt"/>
            </a:endParaRPr>
          </a:p>
          <a:p>
            <a:pPr marL="571500" lvl="1" indent="-571500" algn="just" defTabSz="204470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  <a:p>
            <a:pPr marL="571500" lvl="1" indent="-571500" algn="just" defTabSz="204470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SG" sz="6000" b="1" dirty="0">
              <a:solidFill>
                <a:schemeClr val="accent6">
                  <a:lumMod val="75000"/>
                </a:schemeClr>
              </a:solidFill>
              <a:latin typeface="Gotham Bold"/>
              <a:cs typeface="Gotham Bold"/>
            </a:endParaRPr>
          </a:p>
          <a:p>
            <a:pPr marL="0" lvl="1" algn="l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SG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97260" y="500380"/>
            <a:ext cx="6273800" cy="38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865" y="1153160"/>
            <a:ext cx="5854065" cy="2459355"/>
          </a:xfrm>
          <a:prstGeom prst="rect">
            <a:avLst/>
          </a:prstGeom>
        </p:spPr>
      </p:pic>
      <p:pic>
        <p:nvPicPr>
          <p:cNvPr id="25" name="Content Placeholder 24" descr="2-1"/>
          <p:cNvPicPr>
            <a:picLocks noGrp="1" noChangeAspect="1"/>
          </p:cNvPicPr>
          <p:nvPr>
            <p:ph sz="quarter" idx="19"/>
          </p:nvPr>
        </p:nvPicPr>
        <p:blipFill>
          <a:blip r:embed="rId5"/>
          <a:srcRect l="16703" r="16560"/>
          <a:stretch>
            <a:fillRect/>
          </a:stretch>
        </p:blipFill>
        <p:spPr>
          <a:xfrm>
            <a:off x="8332533" y="16117024"/>
            <a:ext cx="6513195" cy="7546975"/>
          </a:xfrm>
          <a:prstGeom prst="rect">
            <a:avLst/>
          </a:prstGeom>
        </p:spPr>
      </p:pic>
      <p:pic>
        <p:nvPicPr>
          <p:cNvPr id="24" name="Picture Placeholder 23" descr="1-1"/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 l="15172" r="18135" b="13935"/>
          <a:stretch>
            <a:fillRect/>
          </a:stretch>
        </p:blipFill>
        <p:spPr>
          <a:xfrm>
            <a:off x="635" y="16172637"/>
            <a:ext cx="7360285" cy="7341235"/>
          </a:xfrm>
          <a:prstGeom prst="rect">
            <a:avLst/>
          </a:prstGeom>
        </p:spPr>
      </p:pic>
      <p:pic>
        <p:nvPicPr>
          <p:cNvPr id="29" name="Picture 28" descr="3"/>
          <p:cNvPicPr>
            <a:picLocks noChangeAspect="1"/>
          </p:cNvPicPr>
          <p:nvPr/>
        </p:nvPicPr>
        <p:blipFill>
          <a:blip r:embed="rId7"/>
          <a:srcRect t="1052"/>
          <a:stretch>
            <a:fillRect/>
          </a:stretch>
        </p:blipFill>
        <p:spPr>
          <a:xfrm>
            <a:off x="1859292" y="33240415"/>
            <a:ext cx="11003256" cy="588265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918055" y="5926455"/>
            <a:ext cx="8890" cy="360934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6946900" y="18697213"/>
            <a:ext cx="1354455" cy="75374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Freeform 13"/>
          <p:cNvSpPr/>
          <p:nvPr/>
        </p:nvSpPr>
        <p:spPr>
          <a:xfrm>
            <a:off x="14748775" y="5287645"/>
            <a:ext cx="15647034" cy="8609965"/>
          </a:xfrm>
          <a:custGeom>
            <a:avLst/>
            <a:gdLst>
              <a:gd name="connsiteX0" fmla="*/ 0 w 11175999"/>
              <a:gd name="connsiteY0" fmla="*/ 670560 h 6705599"/>
              <a:gd name="connsiteX1" fmla="*/ 670560 w 11175999"/>
              <a:gd name="connsiteY1" fmla="*/ 0 h 6705599"/>
              <a:gd name="connsiteX2" fmla="*/ 10505439 w 11175999"/>
              <a:gd name="connsiteY2" fmla="*/ 0 h 6705599"/>
              <a:gd name="connsiteX3" fmla="*/ 11175999 w 11175999"/>
              <a:gd name="connsiteY3" fmla="*/ 670560 h 6705599"/>
              <a:gd name="connsiteX4" fmla="*/ 11175999 w 11175999"/>
              <a:gd name="connsiteY4" fmla="*/ 6035039 h 6705599"/>
              <a:gd name="connsiteX5" fmla="*/ 10505439 w 11175999"/>
              <a:gd name="connsiteY5" fmla="*/ 6705599 h 6705599"/>
              <a:gd name="connsiteX6" fmla="*/ 670560 w 11175999"/>
              <a:gd name="connsiteY6" fmla="*/ 6705599 h 6705599"/>
              <a:gd name="connsiteX7" fmla="*/ 0 w 11175999"/>
              <a:gd name="connsiteY7" fmla="*/ 6035039 h 6705599"/>
              <a:gd name="connsiteX8" fmla="*/ 0 w 11175999"/>
              <a:gd name="connsiteY8" fmla="*/ 670560 h 67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5999" h="6705599">
                <a:moveTo>
                  <a:pt x="0" y="670560"/>
                </a:moveTo>
                <a:cubicBezTo>
                  <a:pt x="0" y="300220"/>
                  <a:pt x="300220" y="0"/>
                  <a:pt x="670560" y="0"/>
                </a:cubicBezTo>
                <a:lnTo>
                  <a:pt x="10505439" y="0"/>
                </a:lnTo>
                <a:cubicBezTo>
                  <a:pt x="10875779" y="0"/>
                  <a:pt x="11175999" y="300220"/>
                  <a:pt x="11175999" y="670560"/>
                </a:cubicBezTo>
                <a:lnTo>
                  <a:pt x="11175999" y="6035039"/>
                </a:lnTo>
                <a:cubicBezTo>
                  <a:pt x="11175999" y="6405379"/>
                  <a:pt x="10875779" y="6705599"/>
                  <a:pt x="10505439" y="6705599"/>
                </a:cubicBezTo>
                <a:lnTo>
                  <a:pt x="670560" y="6705599"/>
                </a:lnTo>
                <a:cubicBezTo>
                  <a:pt x="300220" y="6705599"/>
                  <a:pt x="0" y="6405379"/>
                  <a:pt x="0" y="6035039"/>
                </a:cubicBezTo>
                <a:lnTo>
                  <a:pt x="0" y="67056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1190" tIns="421190" rIns="421190" bIns="421190" numCol="1" spcCol="1270" anchor="t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x-none" altLang="en-US" sz="6000" b="1" kern="1200" dirty="0">
                <a:solidFill>
                  <a:schemeClr val="accent6">
                    <a:lumMod val="75000"/>
                  </a:schemeClr>
                </a:solidFill>
                <a:latin typeface="Gotham Bold"/>
                <a:cs typeface="Gotham Bold"/>
              </a:rPr>
              <a:t>Example</a:t>
            </a: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Example action sequence for parsing the sentence: </a:t>
            </a:r>
            <a:r>
              <a:rPr lang="x-none" altLang="en-SG" sz="3600" b="1" i="1" dirty="0">
                <a:solidFill>
                  <a:schemeClr val="accent6"/>
                </a:solidFill>
                <a:latin typeface="+mj-lt"/>
              </a:rPr>
              <a:t>Iftik Ahmed is Pakistani official.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Here </a:t>
            </a:r>
            <a:r>
              <a:rPr lang="x-none" altLang="en-SG" sz="3600" b="1" i="1" dirty="0">
                <a:solidFill>
                  <a:schemeClr val="accent6"/>
                </a:solidFill>
                <a:latin typeface="+mj-lt"/>
              </a:rPr>
              <a:t>$</a:t>
            </a:r>
            <a:r>
              <a:rPr lang="x-none" altLang="en-SG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is the end-of-sentence symbol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</a:rPr>
              <a:t>.</a:t>
            </a:r>
            <a:endParaRPr lang="zh-CN" altLang="en-US" sz="3600" dirty="0" smtClean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 smtClean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zh-CN" altLang="en-US" sz="3600" dirty="0" smtClean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zh-CN" altLang="en-US" sz="3600" dirty="0" smtClean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x-none" altLang="en-SG" sz="6000" b="1" dirty="0">
              <a:solidFill>
                <a:schemeClr val="accent6">
                  <a:lumMod val="75000"/>
                </a:schemeClr>
              </a:solidFill>
              <a:latin typeface="Gotham Bold"/>
              <a:cs typeface="Gotham Bold"/>
            </a:endParaRPr>
          </a:p>
          <a:p>
            <a:pPr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altLang="en-US" sz="6000" b="1" dirty="0">
                <a:solidFill>
                  <a:schemeClr val="accent6">
                    <a:lumMod val="75000"/>
                  </a:schemeClr>
                </a:solidFill>
                <a:latin typeface="Gotham Bold"/>
                <a:cs typeface="Gotham Bold"/>
              </a:rPr>
              <a:t>Hybrid Aligner</a:t>
            </a:r>
            <a:endParaRPr lang="x-none" altLang="en-SG" sz="6000" b="1" dirty="0">
              <a:solidFill>
                <a:schemeClr val="accent6">
                  <a:lumMod val="75000"/>
                </a:schemeClr>
              </a:solidFill>
              <a:latin typeface="Gotham Bold"/>
              <a:cs typeface="Gotham Bold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We identify two limitations associated with the current rule-based aligner. The first one is </a:t>
            </a:r>
            <a:r>
              <a:rPr lang="x-none" altLang="en-SG" sz="3600" b="1" dirty="0">
                <a:solidFill>
                  <a:schemeClr val="tx1"/>
                </a:solidFill>
                <a:latin typeface="+mj-lt"/>
              </a:rPr>
              <a:t>non-projectivity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caused by the alignment error as shown in figures. The second one is that the aligner yields more </a:t>
            </a:r>
            <a:r>
              <a:rPr lang="x-none" altLang="en-SG" sz="3600" b="1" dirty="0">
                <a:solidFill>
                  <a:schemeClr val="tx1"/>
                </a:solidFill>
                <a:latin typeface="+mj-lt"/>
              </a:rPr>
              <a:t>empty alignments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as the corpus gets larger, since matching rules are static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</a:rPr>
              <a:t>.</a:t>
            </a: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To address these issues, we propose the hybrid aligner, which combines </a:t>
            </a:r>
            <a:r>
              <a:rPr lang="x-none" altLang="en-SG" sz="3600" b="1" dirty="0">
                <a:solidFill>
                  <a:schemeClr val="tx1"/>
                </a:solidFill>
                <a:latin typeface="+mj-lt"/>
              </a:rPr>
              <a:t>unsupervised learning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x-none" altLang="en-SG" sz="3600" b="1" dirty="0">
                <a:solidFill>
                  <a:schemeClr val="tx1"/>
                </a:solidFill>
                <a:latin typeface="+mj-lt"/>
              </a:rPr>
              <a:t>rule-based strategy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lvl="1" indent="0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80604020202020204" charset="0"/>
              <a:buNone/>
            </a:pPr>
            <a:endParaRPr lang="x-none" altLang="en-SG" sz="6000" b="1" dirty="0">
              <a:solidFill>
                <a:schemeClr val="accent6">
                  <a:lumMod val="75000"/>
                </a:schemeClr>
              </a:solidFill>
              <a:latin typeface="Gotham Bold"/>
              <a:cs typeface="Gotham Bold"/>
            </a:endParaRPr>
          </a:p>
          <a:p>
            <a:pPr marL="0" lvl="1" indent="0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80604020202020204" charset="0"/>
              <a:buNone/>
            </a:pPr>
            <a:r>
              <a:rPr lang="x-none" altLang="en-US" sz="6000" b="1" dirty="0">
                <a:solidFill>
                  <a:schemeClr val="accent6">
                    <a:lumMod val="75000"/>
                  </a:schemeClr>
                </a:solidFill>
                <a:latin typeface="Gotham Bold"/>
                <a:cs typeface="Gotham Bold"/>
              </a:rPr>
              <a:t>Experiments</a:t>
            </a:r>
            <a:endParaRPr lang="x-none" altLang="en-SG" sz="6000" b="1" dirty="0">
              <a:solidFill>
                <a:schemeClr val="accent6">
                  <a:lumMod val="75000"/>
                </a:schemeClr>
              </a:solidFill>
              <a:latin typeface="Gotham Bold"/>
              <a:cs typeface="Gotham Bold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The table shows comparison with other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existent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</a:rPr>
              <a:t>parsers 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on </a:t>
            </a:r>
            <a:r>
              <a:rPr lang="x-none" altLang="en-SG" sz="3200" dirty="0">
                <a:solidFill>
                  <a:schemeClr val="tx1"/>
                </a:solidFill>
                <a:latin typeface="+mj-lt"/>
              </a:rPr>
              <a:t>LDC2014T12,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SG" sz="3200" dirty="0">
                <a:solidFill>
                  <a:schemeClr val="tx1"/>
                </a:solidFill>
                <a:latin typeface="+mj-lt"/>
              </a:rPr>
              <a:t>LDC2015E86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x-none" altLang="en-SG" sz="3200" dirty="0" smtClean="0">
                <a:solidFill>
                  <a:schemeClr val="tx1"/>
                </a:solidFill>
                <a:latin typeface="+mj-lt"/>
              </a:rPr>
              <a:t>LDC2017T10</a:t>
            </a:r>
            <a:r>
              <a:rPr lang="zh-CN" altLang="en-US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</a:rPr>
              <a:t>datasets</a:t>
            </a:r>
            <a:r>
              <a:rPr lang="x-none" altLang="en-SG" sz="3600" dirty="0">
                <a:solidFill>
                  <a:schemeClr val="tx1"/>
                </a:solidFill>
                <a:latin typeface="+mj-lt"/>
              </a:rPr>
              <a:t>. Our parser gets competitive results, especially on </a:t>
            </a:r>
            <a:r>
              <a:rPr lang="en-US" altLang="zh-CN" sz="3600" dirty="0">
                <a:solidFill>
                  <a:schemeClr val="tx1"/>
                </a:solidFill>
              </a:rPr>
              <a:t>L</a:t>
            </a:r>
            <a:r>
              <a:rPr lang="x-none" altLang="en-SG" sz="3200" dirty="0" smtClean="0">
                <a:solidFill>
                  <a:schemeClr val="tx1"/>
                </a:solidFill>
                <a:latin typeface="+mj-lt"/>
              </a:rPr>
              <a:t>DC2014T12</a:t>
            </a:r>
            <a:r>
              <a:rPr lang="x-none" altLang="en-SG" sz="3600" dirty="0" smtClean="0">
                <a:solidFill>
                  <a:schemeClr val="tx1"/>
                </a:solidFill>
                <a:latin typeface="+mj-lt"/>
                <a:sym typeface="+mn-ea"/>
              </a:rPr>
              <a:t> </a:t>
            </a:r>
            <a:r>
              <a:rPr lang="x-none" altLang="en-SG" sz="3600" dirty="0">
                <a:solidFill>
                  <a:schemeClr val="tx1"/>
                </a:solidFill>
                <a:latin typeface="+mj-lt"/>
                <a:sym typeface="+mn-ea"/>
              </a:rPr>
              <a:t>and its newswire section.</a:t>
            </a: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indent="0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80604020202020204" charset="0"/>
              <a:buNone/>
            </a:pPr>
            <a:endParaRPr lang="x-none" altLang="en-SG" sz="3600" dirty="0">
              <a:solidFill>
                <a:schemeClr val="tx1"/>
              </a:solidFill>
              <a:latin typeface="+mj-lt"/>
            </a:endParaRPr>
          </a:p>
          <a:p>
            <a:pPr marL="0" lvl="1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x-none" altLang="en-SG" sz="4000" dirty="0">
              <a:solidFill>
                <a:schemeClr val="tx1"/>
              </a:solidFill>
              <a:latin typeface="+mj-lt"/>
            </a:endParaRPr>
          </a:p>
          <a:p>
            <a:pPr marL="0" lvl="1" algn="just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x-none" altLang="en-SG" sz="4000" dirty="0">
              <a:solidFill>
                <a:schemeClr val="tx1"/>
              </a:solidFill>
              <a:latin typeface="+mj-lt"/>
            </a:endParaRPr>
          </a:p>
          <a:p>
            <a:pPr marL="0" lvl="1" algn="l" defTabSz="2044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SG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5" name="Picture 34" descr="4"/>
          <p:cNvPicPr>
            <a:picLocks noChangeAspect="1"/>
          </p:cNvPicPr>
          <p:nvPr/>
        </p:nvPicPr>
        <p:blipFill rotWithShape="1">
          <a:blip r:embed="rId8"/>
          <a:srcRect r="925"/>
          <a:stretch/>
        </p:blipFill>
        <p:spPr>
          <a:xfrm>
            <a:off x="14972663" y="8008519"/>
            <a:ext cx="15191515" cy="10019927"/>
          </a:xfrm>
          <a:prstGeom prst="rect">
            <a:avLst/>
          </a:prstGeom>
        </p:spPr>
      </p:pic>
      <p:pic>
        <p:nvPicPr>
          <p:cNvPr id="38" name="Picture 37" descr="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43728" y="37534496"/>
            <a:ext cx="5727332" cy="3769021"/>
          </a:xfrm>
          <a:prstGeom prst="rect">
            <a:avLst/>
          </a:prstGeom>
        </p:spPr>
      </p:pic>
      <p:pic>
        <p:nvPicPr>
          <p:cNvPr id="39" name="Picture 38" descr="4-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72665" y="22392957"/>
            <a:ext cx="7013575" cy="4123055"/>
          </a:xfrm>
          <a:prstGeom prst="rect">
            <a:avLst/>
          </a:prstGeom>
        </p:spPr>
      </p:pic>
      <p:pic>
        <p:nvPicPr>
          <p:cNvPr id="40" name="Picture 39" descr="5-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30894" y="22314852"/>
            <a:ext cx="7901940" cy="4168775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15133638" y="37818757"/>
            <a:ext cx="8513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 defTabSz="2044700">
              <a:lnSpc>
                <a:spcPct val="90000"/>
              </a:lnSpc>
              <a:spcAft>
                <a:spcPct val="15000"/>
              </a:spcAft>
              <a:buFont typeface="Arial" panose="02080604020202020204" charset="0"/>
            </a:pPr>
            <a:r>
              <a:rPr lang="x-none" altLang="en-SG" sz="3600" dirty="0">
                <a:latin typeface="+mj-lt"/>
                <a:sym typeface="+mn-ea"/>
              </a:rPr>
              <a:t>We also </a:t>
            </a:r>
            <a:r>
              <a:rPr lang="en-US" altLang="zh-CN" sz="3600" dirty="0" smtClean="0">
                <a:latin typeface="+mj-lt"/>
                <a:sym typeface="+mn-ea"/>
              </a:rPr>
              <a:t>report</a:t>
            </a:r>
            <a:r>
              <a:rPr lang="zh-CN" altLang="en-US" sz="3600" dirty="0" smtClean="0">
                <a:latin typeface="+mj-lt"/>
                <a:sym typeface="+mn-ea"/>
              </a:rPr>
              <a:t> </a:t>
            </a:r>
            <a:r>
              <a:rPr lang="en-US" altLang="zh-CN" sz="3600" dirty="0" smtClean="0">
                <a:latin typeface="+mj-lt"/>
                <a:sym typeface="+mn-ea"/>
              </a:rPr>
              <a:t>results</a:t>
            </a:r>
            <a:r>
              <a:rPr lang="zh-CN" altLang="en-US" sz="3600" dirty="0" smtClean="0">
                <a:latin typeface="+mj-lt"/>
                <a:sym typeface="+mn-ea"/>
              </a:rPr>
              <a:t> </a:t>
            </a:r>
            <a:r>
              <a:rPr lang="en-US" altLang="zh-CN" sz="3600" dirty="0" smtClean="0">
                <a:latin typeface="+mj-lt"/>
                <a:sym typeface="+mn-ea"/>
              </a:rPr>
              <a:t>of</a:t>
            </a:r>
            <a:r>
              <a:rPr lang="x-none" altLang="en-SG" sz="3600" dirty="0" smtClean="0">
                <a:latin typeface="+mj-lt"/>
                <a:sym typeface="+mn-ea"/>
              </a:rPr>
              <a:t> </a:t>
            </a:r>
            <a:r>
              <a:rPr lang="x-none" altLang="en-SG" sz="3600" dirty="0">
                <a:latin typeface="+mj-lt"/>
                <a:sym typeface="+mn-ea"/>
              </a:rPr>
              <a:t>our hybrid </a:t>
            </a:r>
            <a:r>
              <a:rPr lang="x-none" altLang="en-SG" sz="3600" dirty="0" smtClean="0">
                <a:latin typeface="+mj-lt"/>
                <a:sym typeface="+mn-ea"/>
              </a:rPr>
              <a:t>aligner</a:t>
            </a:r>
            <a:r>
              <a:rPr lang="en-US" altLang="zh-CN" sz="3600" dirty="0" smtClean="0">
                <a:latin typeface="+mj-lt"/>
                <a:sym typeface="+mn-ea"/>
              </a:rPr>
              <a:t>,</a:t>
            </a:r>
            <a:r>
              <a:rPr lang="zh-CN" altLang="en-US" sz="3600" dirty="0" smtClean="0">
                <a:latin typeface="+mj-lt"/>
                <a:sym typeface="+mn-ea"/>
              </a:rPr>
              <a:t> </a:t>
            </a:r>
            <a:r>
              <a:rPr lang="en-US" altLang="zh-CN" sz="3600" dirty="0" smtClean="0">
                <a:latin typeface="+mj-lt"/>
                <a:sym typeface="+mn-ea"/>
              </a:rPr>
              <a:t>JAMR</a:t>
            </a:r>
            <a:r>
              <a:rPr lang="zh-CN" altLang="en-US" sz="3600" dirty="0" smtClean="0">
                <a:latin typeface="+mj-lt"/>
                <a:sym typeface="+mn-ea"/>
              </a:rPr>
              <a:t> </a:t>
            </a:r>
            <a:r>
              <a:rPr lang="en-US" altLang="zh-CN" sz="3600" dirty="0" smtClean="0">
                <a:latin typeface="+mj-lt"/>
                <a:sym typeface="+mn-ea"/>
              </a:rPr>
              <a:t>aligner</a:t>
            </a:r>
            <a:r>
              <a:rPr lang="zh-CN" altLang="en-US" sz="3600" dirty="0" smtClean="0">
                <a:latin typeface="+mj-lt"/>
                <a:sym typeface="+mn-ea"/>
              </a:rPr>
              <a:t> </a:t>
            </a:r>
            <a:r>
              <a:rPr lang="en-US" altLang="zh-CN" sz="3600" dirty="0" smtClean="0">
                <a:latin typeface="+mj-lt"/>
                <a:sym typeface="+mn-ea"/>
              </a:rPr>
              <a:t>and</a:t>
            </a:r>
            <a:r>
              <a:rPr lang="zh-CN" altLang="en-US" sz="3600" dirty="0" smtClean="0">
                <a:latin typeface="+mj-lt"/>
                <a:sym typeface="+mn-ea"/>
              </a:rPr>
              <a:t> </a:t>
            </a:r>
            <a:r>
              <a:rPr lang="en-US" altLang="zh-CN" sz="3600" dirty="0" smtClean="0">
                <a:latin typeface="+mj-lt"/>
                <a:sym typeface="+mn-ea"/>
              </a:rPr>
              <a:t>ISI</a:t>
            </a:r>
            <a:r>
              <a:rPr lang="zh-CN" altLang="en-US" sz="3600" dirty="0" smtClean="0">
                <a:latin typeface="+mj-lt"/>
                <a:sym typeface="+mn-ea"/>
              </a:rPr>
              <a:t> </a:t>
            </a:r>
            <a:r>
              <a:rPr lang="en-US" altLang="zh-CN" sz="3600" dirty="0" smtClean="0">
                <a:latin typeface="+mj-lt"/>
                <a:sym typeface="+mn-ea"/>
              </a:rPr>
              <a:t>aligner</a:t>
            </a:r>
            <a:r>
              <a:rPr lang="x-none" altLang="en-SG" sz="3600" dirty="0" smtClean="0">
                <a:latin typeface="+mj-lt"/>
                <a:sym typeface="+mn-ea"/>
              </a:rPr>
              <a:t>. </a:t>
            </a:r>
            <a:r>
              <a:rPr lang="x-none" altLang="en-SG" sz="3600" dirty="0">
                <a:latin typeface="+mj-lt"/>
                <a:sym typeface="+mn-ea"/>
              </a:rPr>
              <a:t>Improvements on two limitations mentioned above allow the aligner to yield better action sequences for </a:t>
            </a:r>
            <a:r>
              <a:rPr lang="x-none" altLang="en-SG" sz="3600" dirty="0" smtClean="0">
                <a:latin typeface="+mj-lt"/>
                <a:sym typeface="+mn-ea"/>
              </a:rPr>
              <a:t>training </a:t>
            </a:r>
            <a:r>
              <a:rPr lang="x-none" altLang="en-SG" sz="3600" dirty="0">
                <a:latin typeface="+mj-lt"/>
                <a:sym typeface="+mn-ea"/>
              </a:rPr>
              <a:t>the parser.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15" y="32812075"/>
            <a:ext cx="14822170" cy="9207796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765" y="14277339"/>
            <a:ext cx="14822170" cy="17302117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15" y="6734202"/>
            <a:ext cx="14822170" cy="5216242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022565" y="29813693"/>
            <a:ext cx="15206669" cy="12206177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004845" y="19818581"/>
            <a:ext cx="15224389" cy="8299411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005352" y="6734203"/>
            <a:ext cx="15224389" cy="11527918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H17_00_Template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OH17_00_Template_01.potx</Template>
  <TotalTime>38</TotalTime>
  <Words>424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Gotham Bold</vt:lpstr>
      <vt:lpstr>Gotham Book</vt:lpstr>
      <vt:lpstr>Gotham Medium</vt:lpstr>
      <vt:lpstr>Latin Modern Sans Demi Cond</vt:lpstr>
      <vt:lpstr>Liberation Sans</vt:lpstr>
      <vt:lpstr>Monospace</vt:lpstr>
      <vt:lpstr>宋体</vt:lpstr>
      <vt:lpstr>Arial</vt:lpstr>
      <vt:lpstr>OH17_00_Template_01</vt:lpstr>
      <vt:lpstr>PowerPoint Presentation</vt:lpstr>
    </vt:vector>
  </TitlesOfParts>
  <Company>Singapore University Of Technology And Design (SUTD)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TOH HUI PING</dc:creator>
  <cp:lastModifiedBy>PhD - Guo Zhijiang</cp:lastModifiedBy>
  <cp:revision>217</cp:revision>
  <cp:lastPrinted>2018-10-25T03:37:54Z</cp:lastPrinted>
  <dcterms:created xsi:type="dcterms:W3CDTF">2018-10-25T03:37:54Z</dcterms:created>
  <dcterms:modified xsi:type="dcterms:W3CDTF">2018-10-25T11:45:12Z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